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6"/>
  </p:notesMasterIdLst>
  <p:sldIdLst>
    <p:sldId id="268" r:id="rId4"/>
    <p:sldId id="294" r:id="rId5"/>
    <p:sldId id="256" r:id="rId6"/>
    <p:sldId id="258" r:id="rId7"/>
    <p:sldId id="271" r:id="rId8"/>
    <p:sldId id="270" r:id="rId9"/>
    <p:sldId id="348" r:id="rId10"/>
    <p:sldId id="273" r:id="rId11"/>
    <p:sldId id="275" r:id="rId12"/>
    <p:sldId id="260" r:id="rId13"/>
    <p:sldId id="359" r:id="rId14"/>
    <p:sldId id="276" r:id="rId15"/>
    <p:sldId id="349" r:id="rId16"/>
    <p:sldId id="261" r:id="rId17"/>
    <p:sldId id="277" r:id="rId18"/>
    <p:sldId id="278" r:id="rId19"/>
    <p:sldId id="355" r:id="rId20"/>
    <p:sldId id="357" r:id="rId21"/>
    <p:sldId id="274" r:id="rId22"/>
    <p:sldId id="279" r:id="rId23"/>
    <p:sldId id="269" r:id="rId24"/>
    <p:sldId id="280" r:id="rId25"/>
    <p:sldId id="281" r:id="rId26"/>
    <p:sldId id="282" r:id="rId27"/>
    <p:sldId id="262" r:id="rId28"/>
    <p:sldId id="285" r:id="rId29"/>
    <p:sldId id="292" r:id="rId30"/>
    <p:sldId id="289" r:id="rId31"/>
    <p:sldId id="284" r:id="rId32"/>
    <p:sldId id="293" r:id="rId33"/>
    <p:sldId id="264" r:id="rId34"/>
    <p:sldId id="291" r:id="rId35"/>
  </p:sldIdLst>
  <p:sldSz cx="18288000" cy="10287000"/>
  <p:notesSz cx="6858000" cy="9144000"/>
  <p:embeddedFontLst>
    <p:embeddedFont>
      <p:font typeface="SimSun" panose="02010600030101010101" pitchFamily="2" charset="-122"/>
      <p:regular r:id="rId37"/>
    </p:embeddedFont>
    <p:embeddedFont>
      <p:font typeface="微软雅黑" panose="020B0503020204020204" pitchFamily="34" charset="-122"/>
      <p:regular r:id="rId38"/>
      <p:bold r:id="rId39"/>
    </p:embeddedFont>
    <p:embeddedFont>
      <p:font typeface="SimSun" panose="02010600030101010101" pitchFamily="2" charset="-122"/>
      <p:regular r:id="rId37"/>
    </p:embeddedFont>
    <p:embeddedFont>
      <p:font typeface="Questrial" panose="020B0604020202020204" charset="0"/>
      <p:regular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26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7C023D-7CC0-416B-AF6F-8FF62116BAF3}" type="datetimeFigureOut">
              <a:rPr lang="en-US" smtClean="0"/>
              <a:t>11/29/2021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CAC730-67EF-48EB-9F19-6254E43683CF}" type="slidenum">
              <a:rPr lang="en-US" smtClean="0"/>
              <a:t>‹#›</a:t>
            </a:fld>
            <a:endParaRPr lang="en-US"/>
          </a:p>
        </p:txBody>
      </p:sp>
    </p:spTree>
    <p:extLst>
      <p:ext uri="{BB962C8B-B14F-4D97-AF65-F5344CB8AC3E}">
        <p14:creationId xmlns:p14="http://schemas.microsoft.com/office/powerpoint/2010/main" val="224547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256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194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057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9672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dirty="0"/>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单击以编辑母版副标题样式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210942059"/>
      </p:ext>
    </p:extLst>
  </p:cSld>
  <p:clrMapOvr>
    <a:masterClrMapping/>
  </p:clrMapOvr>
  <p:transition spd="slow" advTm="4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462348413"/>
      </p:ext>
    </p:extLst>
  </p:cSld>
  <p:clrMapOvr>
    <a:masterClrMapping/>
  </p:clrMapOvr>
  <p:transition spd="slow" advTm="4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866716683"/>
      </p:ext>
    </p:extLst>
  </p:cSld>
  <p:clrMapOvr>
    <a:masterClrMapping/>
  </p:clrMapOvr>
  <p:transition spd="slow" advTm="4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545060141"/>
      </p:ext>
    </p:extLst>
  </p:cSld>
  <p:clrMapOvr>
    <a:masterClrMapping/>
  </p:clrMapOvr>
  <p:transition spd="slow" advTm="4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884344376"/>
      </p:ext>
    </p:extLst>
  </p:cSld>
  <p:clrMapOvr>
    <a:masterClrMapping/>
  </p:clrMapOvr>
  <p:transition spd="slow" advTm="4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524190860"/>
      </p:ext>
    </p:extLst>
  </p:cSld>
  <p:clrMapOvr>
    <a:masterClrMapping/>
  </p:clrMapOvr>
  <p:transition spd="slow" advTm="4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718123018"/>
      </p:ext>
    </p:extLst>
  </p:cSld>
  <p:clrMapOvr>
    <a:masterClrMapping/>
  </p:clrMapOvr>
  <p:transition spd="slow" advTm="4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693183651"/>
      </p:ext>
    </p:extLst>
  </p:cSld>
  <p:clrMapOvr>
    <a:masterClrMapping/>
  </p:clrMapOvr>
  <p:transition spd="slow" advTm="4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43267898"/>
      </p:ext>
    </p:extLst>
  </p:cSld>
  <p:clrMapOvr>
    <a:masterClrMapping/>
  </p:clrMapOvr>
  <p:transition spd="slow" advTm="4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052976230"/>
      </p:ext>
    </p:extLst>
  </p:cSld>
  <p:clrMapOvr>
    <a:masterClrMapping/>
  </p:clrMapOvr>
  <p:transition spd="slow" advTm="4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B7579CB8-450F-49B0-8A8D-DA6CB0C0B27E}" type="datetimeFigureOut">
              <a:rPr lang="zh-CN" altLang="en-US" smtClean="0"/>
              <a:t>2021/11/29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208441237"/>
      </p:ext>
    </p:extLst>
  </p:cSld>
  <p:clrMapOvr>
    <a:masterClrMapping/>
  </p:clrMapOvr>
  <p:transition spd="slow" advTm="4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875618A4-8DCD-974D-9249-AFA2ADA152F0}" type="datetimeFigureOut">
              <a:rPr lang="x-none" smtClean="0"/>
              <a:t>11/29/2021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869151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5618A4-8DCD-974D-9249-AFA2ADA152F0}" type="datetimeFigureOut">
              <a:rPr lang="x-none" smtClean="0"/>
              <a:t>11/29/2021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2989962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5618A4-8DCD-974D-9249-AFA2ADA152F0}" type="datetimeFigureOut">
              <a:rPr lang="x-none" smtClean="0"/>
              <a:t>11/29/2021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3257476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5618A4-8DCD-974D-9249-AFA2ADA152F0}" type="datetimeFigureOut">
              <a:rPr lang="x-none" smtClean="0"/>
              <a:t>11/29/2021</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2462694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5618A4-8DCD-974D-9249-AFA2ADA152F0}" type="datetimeFigureOut">
              <a:rPr lang="x-none" smtClean="0"/>
              <a:t>11/29/2021</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4229914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5618A4-8DCD-974D-9249-AFA2ADA152F0}" type="datetimeFigureOut">
              <a:rPr lang="x-none" smtClean="0"/>
              <a:t>11/29/2021</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158961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5618A4-8DCD-974D-9249-AFA2ADA152F0}" type="datetimeFigureOut">
              <a:rPr lang="x-none" smtClean="0"/>
              <a:t>11/29/2021</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228256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875618A4-8DCD-974D-9249-AFA2ADA152F0}" type="datetimeFigureOut">
              <a:rPr lang="x-none" smtClean="0"/>
              <a:t>11/29/2021</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3714555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875618A4-8DCD-974D-9249-AFA2ADA152F0}" type="datetimeFigureOut">
              <a:rPr lang="x-none" smtClean="0"/>
              <a:t>11/29/2021</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2555475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5618A4-8DCD-974D-9249-AFA2ADA152F0}" type="datetimeFigureOut">
              <a:rPr lang="x-none" smtClean="0"/>
              <a:t>11/29/2021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2932621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5618A4-8DCD-974D-9249-AFA2ADA152F0}" type="datetimeFigureOut">
              <a:rPr lang="x-none" smtClean="0"/>
              <a:t>11/29/2021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65A05DD-A681-D54C-914E-48F94CEAF4D4}" type="slidenum">
              <a:rPr lang="x-none" smtClean="0"/>
              <a:t>‹#›</a:t>
            </a:fld>
            <a:endParaRPr lang="x-none"/>
          </a:p>
        </p:txBody>
      </p:sp>
    </p:spTree>
    <p:extLst>
      <p:ext uri="{BB962C8B-B14F-4D97-AF65-F5344CB8AC3E}">
        <p14:creationId xmlns:p14="http://schemas.microsoft.com/office/powerpoint/2010/main" val="383697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03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4000">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75618A4-8DCD-974D-9249-AFA2ADA152F0}" type="datetimeFigureOut">
              <a:rPr lang="x-none" smtClean="0"/>
              <a:t>11/29/2021</a:t>
            </a:fld>
            <a:endParaRPr lang="x-none"/>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65A05DD-A681-D54C-914E-48F94CEAF4D4}" type="slidenum">
              <a:rPr lang="x-none" smtClean="0"/>
              <a:t>‹#›</a:t>
            </a:fld>
            <a:endParaRPr lang="x-none"/>
          </a:p>
        </p:txBody>
      </p:sp>
    </p:spTree>
    <p:extLst>
      <p:ext uri="{BB962C8B-B14F-4D97-AF65-F5344CB8AC3E}">
        <p14:creationId xmlns:p14="http://schemas.microsoft.com/office/powerpoint/2010/main" val="3349830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7.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sv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9.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svg"/><Relationship Id="rId4" Type="http://schemas.openxmlformats.org/officeDocument/2006/relationships/image" Target="../media/image15.png"/><Relationship Id="rId9" Type="http://schemas.openxmlformats.org/officeDocument/2006/relationships/image" Target="../media/image43.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3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7.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14.xml"/><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3.svg"/><Relationship Id="rId4" Type="http://schemas.openxmlformats.org/officeDocument/2006/relationships/image" Target="../media/image35.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svg"/><Relationship Id="rId7" Type="http://schemas.openxmlformats.org/officeDocument/2006/relationships/image" Target="../media/image5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2.jpeg"/><Relationship Id="rId5" Type="http://schemas.openxmlformats.org/officeDocument/2006/relationships/image" Target="../media/image28.svg"/><Relationship Id="rId10"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svg"/><Relationship Id="rId7" Type="http://schemas.openxmlformats.org/officeDocument/2006/relationships/image" Target="../media/image14.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3.svg"/><Relationship Id="rId5" Type="http://schemas.openxmlformats.org/officeDocument/2006/relationships/image" Target="../media/image55.svg"/><Relationship Id="rId10" Type="http://schemas.openxmlformats.org/officeDocument/2006/relationships/image" Target="../media/image32.png"/><Relationship Id="rId4" Type="http://schemas.openxmlformats.org/officeDocument/2006/relationships/image" Target="../media/image41.png"/><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svg"/><Relationship Id="rId7" Type="http://schemas.openxmlformats.org/officeDocument/2006/relationships/image" Target="../media/image5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2.jpeg"/><Relationship Id="rId5" Type="http://schemas.openxmlformats.org/officeDocument/2006/relationships/image" Target="../media/image28.svg"/><Relationship Id="rId10"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3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7.svg"/><Relationship Id="rId4" Type="http://schemas.openxmlformats.org/officeDocument/2006/relationships/image" Target="../media/image34.png"/><Relationship Id="rId9"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4.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3.svg"/><Relationship Id="rId5" Type="http://schemas.openxmlformats.org/officeDocument/2006/relationships/image" Target="../media/image62.svg"/><Relationship Id="rId10" Type="http://schemas.openxmlformats.org/officeDocument/2006/relationships/image" Target="../media/image32.png"/><Relationship Id="rId4" Type="http://schemas.openxmlformats.org/officeDocument/2006/relationships/image" Target="../media/image46.png"/><Relationship Id="rId9" Type="http://schemas.openxmlformats.org/officeDocument/2006/relationships/image" Target="../media/image66.sv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4.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3.svg"/><Relationship Id="rId5" Type="http://schemas.openxmlformats.org/officeDocument/2006/relationships/image" Target="../media/image62.svg"/><Relationship Id="rId10" Type="http://schemas.openxmlformats.org/officeDocument/2006/relationships/image" Target="../media/image32.png"/><Relationship Id="rId4" Type="http://schemas.openxmlformats.org/officeDocument/2006/relationships/image" Target="../media/image46.png"/><Relationship Id="rId9" Type="http://schemas.openxmlformats.org/officeDocument/2006/relationships/image" Target="../media/image66.sv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3.svg"/><Relationship Id="rId5" Type="http://schemas.openxmlformats.org/officeDocument/2006/relationships/image" Target="../media/image62.svg"/><Relationship Id="rId10" Type="http://schemas.openxmlformats.org/officeDocument/2006/relationships/image" Target="../media/image32.png"/><Relationship Id="rId4" Type="http://schemas.openxmlformats.org/officeDocument/2006/relationships/image" Target="../media/image46.png"/><Relationship Id="rId9" Type="http://schemas.openxmlformats.org/officeDocument/2006/relationships/image" Target="../media/image66.sv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3.svg"/><Relationship Id="rId5" Type="http://schemas.openxmlformats.org/officeDocument/2006/relationships/image" Target="../media/image62.svg"/><Relationship Id="rId10" Type="http://schemas.openxmlformats.org/officeDocument/2006/relationships/image" Target="../media/image32.png"/><Relationship Id="rId4" Type="http://schemas.openxmlformats.org/officeDocument/2006/relationships/image" Target="../media/image46.png"/><Relationship Id="rId9" Type="http://schemas.openxmlformats.org/officeDocument/2006/relationships/image" Target="../media/image66.sv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jpe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0.sv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24161" y="228042"/>
            <a:ext cx="17909912" cy="100203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6496">
            <a:off x="1078936" y="709965"/>
            <a:ext cx="1398283" cy="2095520"/>
          </a:xfrm>
          <a:prstGeom prst="rect">
            <a:avLst/>
          </a:prstGeom>
        </p:spPr>
      </p:pic>
      <p:sp>
        <p:nvSpPr>
          <p:cNvPr id="8" name="TextBox 8"/>
          <p:cNvSpPr txBox="1"/>
          <p:nvPr/>
        </p:nvSpPr>
        <p:spPr>
          <a:xfrm>
            <a:off x="1778078" y="2121994"/>
            <a:ext cx="8455456" cy="1146468"/>
          </a:xfrm>
          <a:prstGeom prst="rect">
            <a:avLst/>
          </a:prstGeom>
        </p:spPr>
        <p:txBody>
          <a:bodyPr lIns="0" tIns="0" rIns="0" bIns="0" rtlCol="0" anchor="t">
            <a:spAutoFit/>
          </a:bodyPr>
          <a:lstStyle/>
          <a:p>
            <a:pPr algn="ctr">
              <a:lnSpc>
                <a:spcPts val="10800"/>
              </a:lnSpc>
            </a:pPr>
            <a:endParaRPr lang="en-US" sz="2800" dirty="0">
              <a:solidFill>
                <a:srgbClr val="39484F"/>
              </a:solidFill>
              <a:latin typeface="Times New Roman" pitchFamily="18" charset="0"/>
              <a:cs typeface="Times New Roman" pitchFamily="18" charset="0"/>
            </a:endParaRPr>
          </a:p>
        </p:txBody>
      </p:sp>
      <p:pic>
        <p:nvPicPr>
          <p:cNvPr id="11" name="Google Shape;91;p13" descr="BOOK1"/>
          <p:cNvPicPr preferRelativeResize="0"/>
          <p:nvPr/>
        </p:nvPicPr>
        <p:blipFill rotWithShape="1">
          <a:blip r:embed="rId6">
            <a:alphaModFix/>
          </a:blip>
          <a:srcRect/>
          <a:stretch/>
        </p:blipFill>
        <p:spPr>
          <a:xfrm>
            <a:off x="6477000" y="4431508"/>
            <a:ext cx="4843773" cy="2790652"/>
          </a:xfrm>
          <a:prstGeom prst="rect">
            <a:avLst/>
          </a:prstGeom>
          <a:noFill/>
          <a:ln>
            <a:noFill/>
          </a:ln>
        </p:spPr>
      </p:pic>
      <p:sp>
        <p:nvSpPr>
          <p:cNvPr id="13" name="Google Shape;95;p13"/>
          <p:cNvSpPr txBox="1"/>
          <p:nvPr/>
        </p:nvSpPr>
        <p:spPr>
          <a:xfrm>
            <a:off x="2726809" y="1652696"/>
            <a:ext cx="13809133" cy="1615766"/>
          </a:xfrm>
          <a:prstGeom prst="rect">
            <a:avLst/>
          </a:prstGeom>
          <a:noFill/>
          <a:ln>
            <a:noFill/>
          </a:ln>
        </p:spPr>
        <p:txBody>
          <a:bodyPr spcFirstLastPara="1" wrap="square" lIns="137138" tIns="68550" rIns="137138" bIns="68550" anchor="t" anchorCtr="0">
            <a:spAutoFit/>
          </a:bodyPr>
          <a:lstStyle/>
          <a:p>
            <a:pPr algn="ctr"/>
            <a:r>
              <a:rPr lang="en-US" sz="4800" b="1" dirty="0">
                <a:solidFill>
                  <a:srgbClr val="0000FF"/>
                </a:solidFill>
                <a:latin typeface="Times New Roman"/>
                <a:ea typeface="Times New Roman"/>
                <a:cs typeface="Times New Roman"/>
                <a:sym typeface="Times New Roman"/>
              </a:rPr>
              <a:t>CHÀO MỪNG CÁC EM HỌC SINH ĐẾN VỚI TIẾT HỌC</a:t>
            </a:r>
            <a:endParaRPr sz="5400" b="1" dirty="0">
              <a:solidFill>
                <a:srgbClr val="0000FF"/>
              </a:solidFill>
              <a:latin typeface="Times New Roman"/>
              <a:ea typeface="Times New Roman"/>
              <a:cs typeface="Times New Roman"/>
              <a:sym typeface="Times New Roman"/>
            </a:endParaRPr>
          </a:p>
        </p:txBody>
      </p:sp>
      <p:pic>
        <p:nvPicPr>
          <p:cNvPr id="17"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479550" y="6541856"/>
            <a:ext cx="3431913" cy="3745144"/>
          </a:xfrm>
          <a:prstGeom prst="rect">
            <a:avLst/>
          </a:prstGeom>
        </p:spPr>
      </p:pic>
      <p:pic>
        <p:nvPicPr>
          <p:cNvPr id="19"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4706600" y="6518996"/>
            <a:ext cx="3431913" cy="3745144"/>
          </a:xfrm>
          <a:prstGeom prst="rect">
            <a:avLst/>
          </a:prstGeom>
        </p:spPr>
      </p:pic>
    </p:spTree>
    <p:extLst>
      <p:ext uri="{BB962C8B-B14F-4D97-AF65-F5344CB8AC3E}">
        <p14:creationId xmlns:p14="http://schemas.microsoft.com/office/powerpoint/2010/main" val="4110717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1133616" y="504476"/>
            <a:ext cx="14932072" cy="9344006"/>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3820"/>
            <a:ext cx="173736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185768">
            <a:off x="367828" y="2461623"/>
            <a:ext cx="1313732" cy="2620774"/>
          </a:xfrm>
          <a:prstGeom prst="rect">
            <a:avLst/>
          </a:prstGeom>
        </p:spPr>
      </p:pic>
      <p:pic>
        <p:nvPicPr>
          <p:cNvPr id="1026" name="Picture 2" descr="C:\Users\LENOVO\Videos\download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06600" y="5124082"/>
            <a:ext cx="3429000"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4267200" y="723900"/>
            <a:ext cx="11151039" cy="1717965"/>
            <a:chOff x="3209506" y="150090"/>
            <a:chExt cx="4833530" cy="1145310"/>
          </a:xfrm>
        </p:grpSpPr>
        <p:grpSp>
          <p:nvGrpSpPr>
            <p:cNvPr id="12" name="Group 11"/>
            <p:cNvGrpSpPr/>
            <p:nvPr/>
          </p:nvGrpSpPr>
          <p:grpSpPr>
            <a:xfrm>
              <a:off x="3409707" y="304800"/>
              <a:ext cx="4633329" cy="990600"/>
              <a:chOff x="3409707" y="304800"/>
              <a:chExt cx="4633329" cy="990600"/>
            </a:xfrm>
          </p:grpSpPr>
          <p:sp>
            <p:nvSpPr>
              <p:cNvPr id="14" name="Rectangle 13">
                <a:extLst>
                  <a:ext uri="{FF2B5EF4-FFF2-40B4-BE49-F238E27FC236}">
                    <a16:creationId xmlns:a16="http://schemas.microsoft.com/office/drawing/2014/main" id="{DEA72E61-E497-5744-B6E5-4463A8E7289C}"/>
                  </a:ext>
                </a:extLst>
              </p:cNvPr>
              <p:cNvSpPr/>
              <p:nvPr/>
            </p:nvSpPr>
            <p:spPr>
              <a:xfrm>
                <a:off x="3790950" y="304800"/>
                <a:ext cx="4252086" cy="990600"/>
              </a:xfrm>
              <a:prstGeom prst="rect">
                <a:avLst/>
              </a:prstGeom>
              <a:solidFill>
                <a:srgbClr val="FFFF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SUY NGẪM VÀ PHẢM HỒI</a:t>
                </a:r>
                <a:endParaRPr kumimoji="0" lang="x-none"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Oval 14">
                <a:extLst>
                  <a:ext uri="{FF2B5EF4-FFF2-40B4-BE49-F238E27FC236}">
                    <a16:creationId xmlns:a16="http://schemas.microsoft.com/office/drawing/2014/main" id="{03D6FAA7-0C21-6A4F-8A7B-14B88BABEE1D}"/>
                  </a:ext>
                </a:extLst>
              </p:cNvPr>
              <p:cNvSpPr/>
              <p:nvPr/>
            </p:nvSpPr>
            <p:spPr>
              <a:xfrm>
                <a:off x="3409707" y="304800"/>
                <a:ext cx="708662" cy="990600"/>
              </a:xfrm>
              <a:prstGeom prst="ellipse">
                <a:avLst/>
              </a:prstGeom>
              <a:solidFill>
                <a:schemeClr val="accent6">
                  <a:lumMod val="20000"/>
                  <a:lumOff val="80000"/>
                </a:schemeClr>
              </a:solidFill>
              <a:ln w="57150">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82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 name="Oval 12">
              <a:extLst>
                <a:ext uri="{FF2B5EF4-FFF2-40B4-BE49-F238E27FC236}">
                  <a16:creationId xmlns:a16="http://schemas.microsoft.com/office/drawing/2014/main" id="{03D6FAA7-0C21-6A4F-8A7B-14B88BABEE1D}"/>
                </a:ext>
              </a:extLst>
            </p:cNvPr>
            <p:cNvSpPr/>
            <p:nvPr/>
          </p:nvSpPr>
          <p:spPr>
            <a:xfrm>
              <a:off x="3209506" y="150090"/>
              <a:ext cx="1104900" cy="990600"/>
            </a:xfrm>
            <a:prstGeom prst="ellipse">
              <a:avLst/>
            </a:prstGeom>
            <a:noFill/>
            <a:ln w="57150">
              <a:no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2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endParaRPr kumimoji="0" lang="x-none" sz="82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8" name="Rectangle 7"/>
          <p:cNvSpPr/>
          <p:nvPr/>
        </p:nvSpPr>
        <p:spPr>
          <a:xfrm>
            <a:off x="4516447" y="2673930"/>
            <a:ext cx="9255106" cy="4708981"/>
          </a:xfrm>
          <a:prstGeom prst="rect">
            <a:avLst/>
          </a:prstGeom>
        </p:spPr>
        <p:txBody>
          <a:bodyPr wrap="square">
            <a:spAutoFit/>
          </a:bodyPr>
          <a:lstStyle/>
          <a:p>
            <a:pPr marL="857250" marR="0" lvl="0" indent="-857250" algn="just" defTabSz="1371600" rtl="0" eaLnBrk="1" fontAlgn="auto" latinLnBrk="0" hangingPunct="1">
              <a:lnSpc>
                <a:spcPct val="100000"/>
              </a:lnSpc>
              <a:spcBef>
                <a:spcPts val="900"/>
              </a:spcBef>
              <a:spcAft>
                <a:spcPts val="90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857250" marR="0" lvl="0" indent="-857250" algn="just" defTabSz="1371600" rtl="0" eaLnBrk="1" fontAlgn="auto" latinLnBrk="0" hangingPunct="1">
              <a:lnSpc>
                <a:spcPct val="100000"/>
              </a:lnSpc>
              <a:spcBef>
                <a:spcPts val="900"/>
              </a:spcBef>
              <a:spcAft>
                <a:spcPts val="90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857250" marR="0" lvl="0" indent="-857250" algn="just" defTabSz="1371600" rtl="0" eaLnBrk="1" fontAlgn="auto" latinLnBrk="0" hangingPunct="1">
              <a:lnSpc>
                <a:spcPct val="100000"/>
              </a:lnSpc>
              <a:spcBef>
                <a:spcPts val="900"/>
              </a:spcBef>
              <a:spcAft>
                <a:spcPts val="90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857250" marR="0" lvl="0" indent="-857250" algn="just" defTabSz="1371600" rtl="0" eaLnBrk="1" fontAlgn="auto" latinLnBrk="0" hangingPunct="1">
              <a:lnSpc>
                <a:spcPct val="100000"/>
              </a:lnSpc>
              <a:spcBef>
                <a:spcPts val="900"/>
              </a:spcBef>
              <a:spcAft>
                <a:spcPts val="90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00000"/>
              </a:lnSpc>
              <a:spcBef>
                <a:spcPts val="900"/>
              </a:spcBef>
              <a:spcAft>
                <a:spcPts val="90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68681151"/>
      </p:ext>
    </p:extLst>
  </p:cSld>
  <p:clrMapOvr>
    <a:masterClrMapping/>
  </p:clrMapOvr>
  <p:transition spd="med">
    <p:pull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299989" y="726492"/>
            <a:ext cx="14932072" cy="934400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0116" y="7306147"/>
            <a:ext cx="3293509" cy="1952153"/>
          </a:xfrm>
          <a:prstGeom prst="rect">
            <a:avLst/>
          </a:prstGeom>
        </p:spPr>
      </p:pic>
      <p:pic>
        <p:nvPicPr>
          <p:cNvPr id="16" name="Picture 15" descr="22858PICdbgea5Gz679dY_PIC2018.png">
            <a:extLst>
              <a:ext uri="{FF2B5EF4-FFF2-40B4-BE49-F238E27FC236}">
                <a16:creationId xmlns:a16="http://schemas.microsoft.com/office/drawing/2014/main" id="{75A4C4F1-4D09-A64D-9079-6CFFDB61EF37}"/>
              </a:ext>
            </a:extLst>
          </p:cNvPr>
          <p:cNvPicPr>
            <a:picLocks noChangeAspect="1"/>
          </p:cNvPicPr>
          <p:nvPr/>
        </p:nvPicPr>
        <p:blipFill>
          <a:blip r:embed="rId6" cstate="print"/>
          <a:stretch>
            <a:fillRect/>
          </a:stretch>
        </p:blipFill>
        <p:spPr>
          <a:xfrm flipH="1">
            <a:off x="426314" y="1485900"/>
            <a:ext cx="5700572" cy="5621618"/>
          </a:xfrm>
          <a:prstGeom prst="rect">
            <a:avLst/>
          </a:prstGeom>
        </p:spPr>
      </p:pic>
      <p:sp>
        <p:nvSpPr>
          <p:cNvPr id="17" name="云形标注 6">
            <a:extLst>
              <a:ext uri="{FF2B5EF4-FFF2-40B4-BE49-F238E27FC236}">
                <a16:creationId xmlns:a16="http://schemas.microsoft.com/office/drawing/2014/main" id="{D2DB91F9-2687-1E42-8671-DD1AD62AD9E6}"/>
              </a:ext>
            </a:extLst>
          </p:cNvPr>
          <p:cNvSpPr/>
          <p:nvPr/>
        </p:nvSpPr>
        <p:spPr>
          <a:xfrm>
            <a:off x="5585142" y="1058209"/>
            <a:ext cx="7978457" cy="6477000"/>
          </a:xfrm>
          <a:prstGeom prst="cloudCallout">
            <a:avLst>
              <a:gd name="adj1" fmla="val 44970"/>
              <a:gd name="adj2" fmla="val 83511"/>
            </a:avLst>
          </a:prstGeom>
          <a:solidFill>
            <a:schemeClr val="tx2">
              <a:lumMod val="20000"/>
              <a:lumOff val="8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altLang="zh-CN" sz="4400" b="1" dirty="0" err="1">
                <a:solidFill>
                  <a:schemeClr val="tx1"/>
                </a:solidFill>
                <a:latin typeface="Times New Roman" pitchFamily="18" charset="0"/>
                <a:cs typeface="Times New Roman" pitchFamily="18" charset="0"/>
                <a:sym typeface="+mn-lt"/>
              </a:rPr>
              <a:t>Văn</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bản</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trên</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có</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những</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nhân</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vật</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nào</a:t>
            </a:r>
            <a:r>
              <a:rPr lang="en-US" altLang="zh-CN" sz="4400" b="1" dirty="0">
                <a:solidFill>
                  <a:schemeClr val="tx1"/>
                </a:solidFill>
                <a:latin typeface="Times New Roman" pitchFamily="18" charset="0"/>
                <a:cs typeface="Times New Roman" pitchFamily="18" charset="0"/>
                <a:sym typeface="+mn-lt"/>
              </a:rPr>
              <a:t> ? Theo </a:t>
            </a:r>
            <a:r>
              <a:rPr lang="en-US" altLang="zh-CN" sz="4400" b="1" dirty="0" err="1">
                <a:solidFill>
                  <a:schemeClr val="tx1"/>
                </a:solidFill>
                <a:latin typeface="Times New Roman" pitchFamily="18" charset="0"/>
                <a:cs typeface="Times New Roman" pitchFamily="18" charset="0"/>
                <a:sym typeface="+mn-lt"/>
              </a:rPr>
              <a:t>em</a:t>
            </a:r>
            <a:r>
              <a:rPr lang="en-US" altLang="zh-CN" sz="4400" b="1" dirty="0">
                <a:solidFill>
                  <a:schemeClr val="tx1"/>
                </a:solidFill>
                <a:latin typeface="Times New Roman" pitchFamily="18" charset="0"/>
                <a:cs typeface="Times New Roman" pitchFamily="18" charset="0"/>
                <a:sym typeface="+mn-lt"/>
              </a:rPr>
              <a:t> ai </a:t>
            </a:r>
            <a:r>
              <a:rPr lang="en-US" altLang="zh-CN" sz="4400" b="1" dirty="0" err="1">
                <a:solidFill>
                  <a:schemeClr val="tx1"/>
                </a:solidFill>
                <a:latin typeface="Times New Roman" pitchFamily="18" charset="0"/>
                <a:cs typeface="Times New Roman" pitchFamily="18" charset="0"/>
                <a:sym typeface="+mn-lt"/>
              </a:rPr>
              <a:t>là</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người</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kể</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chuyện</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Truyện</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được</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kể</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theo</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ngôi</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thứ</a:t>
            </a:r>
            <a:r>
              <a:rPr lang="en-US" altLang="zh-CN" sz="4400" b="1" dirty="0">
                <a:solidFill>
                  <a:schemeClr val="tx1"/>
                </a:solidFill>
                <a:latin typeface="Times New Roman" pitchFamily="18" charset="0"/>
                <a:cs typeface="Times New Roman" pitchFamily="18" charset="0"/>
                <a:sym typeface="+mn-lt"/>
              </a:rPr>
              <a:t> </a:t>
            </a:r>
            <a:r>
              <a:rPr lang="en-US" altLang="zh-CN" sz="4400" b="1" dirty="0" err="1">
                <a:solidFill>
                  <a:schemeClr val="tx1"/>
                </a:solidFill>
                <a:latin typeface="Times New Roman" pitchFamily="18" charset="0"/>
                <a:cs typeface="Times New Roman" pitchFamily="18" charset="0"/>
                <a:sym typeface="+mn-lt"/>
              </a:rPr>
              <a:t>mấy</a:t>
            </a:r>
            <a:r>
              <a:rPr lang="en-US" altLang="zh-CN" sz="4400" b="1" dirty="0">
                <a:solidFill>
                  <a:schemeClr val="tx1"/>
                </a:solidFill>
                <a:latin typeface="Times New Roman" pitchFamily="18" charset="0"/>
                <a:cs typeface="Times New Roman" pitchFamily="18" charset="0"/>
                <a:sym typeface="+mn-lt"/>
              </a:rPr>
              <a:t>? </a:t>
            </a:r>
          </a:p>
        </p:txBody>
      </p:sp>
      <p:pic>
        <p:nvPicPr>
          <p:cNvPr id="5122" name="Picture 2" descr="C:\Users\LENOVO\Videos\downloa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43321" y="5134447"/>
            <a:ext cx="3195766" cy="4343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LENOVO\Videos\download (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26704" y="330131"/>
            <a:ext cx="34290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678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5BCBC"/>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38100" y="4521995"/>
            <a:ext cx="18454689" cy="5838825"/>
            <a:chOff x="-16" y="1899"/>
            <a:chExt cx="7750" cy="2452"/>
          </a:xfrm>
        </p:grpSpPr>
        <p:sp>
          <p:nvSpPr>
            <p:cNvPr id="5" name="AutoShape 3"/>
            <p:cNvSpPr>
              <a:spLocks noChangeAspect="1" noChangeArrowheads="1" noTextEdit="1"/>
            </p:cNvSpPr>
            <p:nvPr/>
          </p:nvSpPr>
          <p:spPr bwMode="auto">
            <a:xfrm>
              <a:off x="0" y="1899"/>
              <a:ext cx="7721" cy="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grpSp>
          <p:nvGrpSpPr>
            <p:cNvPr id="6" name="Group 205"/>
            <p:cNvGrpSpPr>
              <a:grpSpLocks/>
            </p:cNvGrpSpPr>
            <p:nvPr/>
          </p:nvGrpSpPr>
          <p:grpSpPr bwMode="auto">
            <a:xfrm>
              <a:off x="116" y="2258"/>
              <a:ext cx="7576" cy="2065"/>
              <a:chOff x="116" y="2258"/>
              <a:chExt cx="7576" cy="2065"/>
            </a:xfrm>
          </p:grpSpPr>
          <p:sp>
            <p:nvSpPr>
              <p:cNvPr id="870" name="Freeform 6"/>
              <p:cNvSpPr>
                <a:spLocks/>
              </p:cNvSpPr>
              <p:nvPr/>
            </p:nvSpPr>
            <p:spPr bwMode="auto">
              <a:xfrm>
                <a:off x="3619" y="2258"/>
                <a:ext cx="349" cy="177"/>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71" name="Freeform 7"/>
              <p:cNvSpPr>
                <a:spLocks/>
              </p:cNvSpPr>
              <p:nvPr/>
            </p:nvSpPr>
            <p:spPr bwMode="auto">
              <a:xfrm>
                <a:off x="5090" y="2372"/>
                <a:ext cx="580" cy="183"/>
              </a:xfrm>
              <a:custGeom>
                <a:avLst/>
                <a:gdLst>
                  <a:gd name="T0" fmla="*/ 221 w 221"/>
                  <a:gd name="T1" fmla="*/ 66 h 66"/>
                  <a:gd name="T2" fmla="*/ 203 w 221"/>
                  <a:gd name="T3" fmla="*/ 34 h 66"/>
                  <a:gd name="T4" fmla="*/ 202 w 221"/>
                  <a:gd name="T5" fmla="*/ 33 h 66"/>
                  <a:gd name="T6" fmla="*/ 183 w 221"/>
                  <a:gd name="T7" fmla="*/ 28 h 66"/>
                  <a:gd name="T8" fmla="*/ 157 w 221"/>
                  <a:gd name="T9" fmla="*/ 39 h 66"/>
                  <a:gd name="T10" fmla="*/ 152 w 221"/>
                  <a:gd name="T11" fmla="*/ 46 h 66"/>
                  <a:gd name="T12" fmla="*/ 120 w 221"/>
                  <a:gd name="T13" fmla="*/ 24 h 66"/>
                  <a:gd name="T14" fmla="*/ 102 w 221"/>
                  <a:gd name="T15" fmla="*/ 29 h 66"/>
                  <a:gd name="T16" fmla="*/ 73 w 221"/>
                  <a:gd name="T17" fmla="*/ 0 h 66"/>
                  <a:gd name="T18" fmla="*/ 44 w 221"/>
                  <a:gd name="T19" fmla="*/ 36 h 66"/>
                  <a:gd name="T20" fmla="*/ 33 w 221"/>
                  <a:gd name="T21" fmla="*/ 34 h 66"/>
                  <a:gd name="T22" fmla="*/ 16 w 221"/>
                  <a:gd name="T23" fmla="*/ 39 h 66"/>
                  <a:gd name="T24" fmla="*/ 4 w 221"/>
                  <a:gd name="T25" fmla="*/ 51 h 66"/>
                  <a:gd name="T26" fmla="*/ 0 w 221"/>
                  <a:gd name="T27" fmla="*/ 66 h 66"/>
                  <a:gd name="T28" fmla="*/ 221 w 221"/>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66">
                    <a:moveTo>
                      <a:pt x="221" y="66"/>
                    </a:moveTo>
                    <a:cubicBezTo>
                      <a:pt x="221" y="53"/>
                      <a:pt x="214" y="40"/>
                      <a:pt x="203" y="34"/>
                    </a:cubicBezTo>
                    <a:cubicBezTo>
                      <a:pt x="202" y="33"/>
                      <a:pt x="202" y="33"/>
                      <a:pt x="202" y="33"/>
                    </a:cubicBezTo>
                    <a:cubicBezTo>
                      <a:pt x="196" y="30"/>
                      <a:pt x="190" y="28"/>
                      <a:pt x="183" y="28"/>
                    </a:cubicBezTo>
                    <a:cubicBezTo>
                      <a:pt x="173" y="28"/>
                      <a:pt x="164" y="32"/>
                      <a:pt x="157" y="39"/>
                    </a:cubicBezTo>
                    <a:cubicBezTo>
                      <a:pt x="155" y="41"/>
                      <a:pt x="153" y="43"/>
                      <a:pt x="152" y="46"/>
                    </a:cubicBezTo>
                    <a:cubicBezTo>
                      <a:pt x="147" y="33"/>
                      <a:pt x="135" y="24"/>
                      <a:pt x="120" y="24"/>
                    </a:cubicBezTo>
                    <a:cubicBezTo>
                      <a:pt x="114" y="24"/>
                      <a:pt x="108" y="26"/>
                      <a:pt x="102" y="29"/>
                    </a:cubicBezTo>
                    <a:cubicBezTo>
                      <a:pt x="102" y="14"/>
                      <a:pt x="92" y="0"/>
                      <a:pt x="73" y="0"/>
                    </a:cubicBezTo>
                    <a:cubicBezTo>
                      <a:pt x="51" y="0"/>
                      <a:pt x="41" y="19"/>
                      <a:pt x="44" y="36"/>
                    </a:cubicBezTo>
                    <a:cubicBezTo>
                      <a:pt x="40" y="35"/>
                      <a:pt x="37" y="34"/>
                      <a:pt x="33" y="34"/>
                    </a:cubicBezTo>
                    <a:cubicBezTo>
                      <a:pt x="27" y="34"/>
                      <a:pt x="22" y="36"/>
                      <a:pt x="16" y="39"/>
                    </a:cubicBezTo>
                    <a:cubicBezTo>
                      <a:pt x="11" y="42"/>
                      <a:pt x="7" y="46"/>
                      <a:pt x="4" y="51"/>
                    </a:cubicBezTo>
                    <a:cubicBezTo>
                      <a:pt x="2" y="55"/>
                      <a:pt x="0" y="61"/>
                      <a:pt x="0" y="66"/>
                    </a:cubicBezTo>
                    <a:lnTo>
                      <a:pt x="221"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72" name="Freeform 8"/>
              <p:cNvSpPr>
                <a:spLocks/>
              </p:cNvSpPr>
              <p:nvPr/>
            </p:nvSpPr>
            <p:spPr bwMode="auto">
              <a:xfrm>
                <a:off x="2805" y="2875"/>
                <a:ext cx="583" cy="183"/>
              </a:xfrm>
              <a:custGeom>
                <a:avLst/>
                <a:gdLst>
                  <a:gd name="T0" fmla="*/ 222 w 222"/>
                  <a:gd name="T1" fmla="*/ 66 h 66"/>
                  <a:gd name="T2" fmla="*/ 204 w 222"/>
                  <a:gd name="T3" fmla="*/ 34 h 66"/>
                  <a:gd name="T4" fmla="*/ 203 w 222"/>
                  <a:gd name="T5" fmla="*/ 34 h 66"/>
                  <a:gd name="T6" fmla="*/ 184 w 222"/>
                  <a:gd name="T7" fmla="*/ 29 h 66"/>
                  <a:gd name="T8" fmla="*/ 158 w 222"/>
                  <a:gd name="T9" fmla="*/ 39 h 66"/>
                  <a:gd name="T10" fmla="*/ 152 w 222"/>
                  <a:gd name="T11" fmla="*/ 46 h 66"/>
                  <a:gd name="T12" fmla="*/ 121 w 222"/>
                  <a:gd name="T13" fmla="*/ 24 h 66"/>
                  <a:gd name="T14" fmla="*/ 103 w 222"/>
                  <a:gd name="T15" fmla="*/ 29 h 66"/>
                  <a:gd name="T16" fmla="*/ 74 w 222"/>
                  <a:gd name="T17" fmla="*/ 0 h 66"/>
                  <a:gd name="T18" fmla="*/ 45 w 222"/>
                  <a:gd name="T19" fmla="*/ 36 h 66"/>
                  <a:gd name="T20" fmla="*/ 34 w 222"/>
                  <a:gd name="T21" fmla="*/ 35 h 66"/>
                  <a:gd name="T22" fmla="*/ 17 w 222"/>
                  <a:gd name="T23" fmla="*/ 39 h 66"/>
                  <a:gd name="T24" fmla="*/ 5 w 222"/>
                  <a:gd name="T25" fmla="*/ 51 h 66"/>
                  <a:gd name="T26" fmla="*/ 0 w 222"/>
                  <a:gd name="T27" fmla="*/ 66 h 66"/>
                  <a:gd name="T28" fmla="*/ 222 w 222"/>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2" h="66">
                    <a:moveTo>
                      <a:pt x="222" y="66"/>
                    </a:moveTo>
                    <a:cubicBezTo>
                      <a:pt x="222" y="53"/>
                      <a:pt x="215" y="40"/>
                      <a:pt x="204" y="34"/>
                    </a:cubicBezTo>
                    <a:cubicBezTo>
                      <a:pt x="203" y="34"/>
                      <a:pt x="203" y="34"/>
                      <a:pt x="203" y="34"/>
                    </a:cubicBezTo>
                    <a:cubicBezTo>
                      <a:pt x="197" y="30"/>
                      <a:pt x="191" y="29"/>
                      <a:pt x="184" y="29"/>
                    </a:cubicBezTo>
                    <a:cubicBezTo>
                      <a:pt x="174" y="29"/>
                      <a:pt x="165" y="32"/>
                      <a:pt x="158" y="39"/>
                    </a:cubicBezTo>
                    <a:cubicBezTo>
                      <a:pt x="156" y="41"/>
                      <a:pt x="154" y="44"/>
                      <a:pt x="152" y="46"/>
                    </a:cubicBezTo>
                    <a:cubicBezTo>
                      <a:pt x="148" y="33"/>
                      <a:pt x="135" y="24"/>
                      <a:pt x="121" y="24"/>
                    </a:cubicBezTo>
                    <a:cubicBezTo>
                      <a:pt x="115" y="24"/>
                      <a:pt x="108" y="26"/>
                      <a:pt x="103" y="29"/>
                    </a:cubicBezTo>
                    <a:cubicBezTo>
                      <a:pt x="102" y="15"/>
                      <a:pt x="93" y="0"/>
                      <a:pt x="74" y="0"/>
                    </a:cubicBezTo>
                    <a:cubicBezTo>
                      <a:pt x="51" y="0"/>
                      <a:pt x="42" y="20"/>
                      <a:pt x="45" y="36"/>
                    </a:cubicBezTo>
                    <a:cubicBezTo>
                      <a:pt x="41" y="35"/>
                      <a:pt x="38" y="35"/>
                      <a:pt x="34" y="35"/>
                    </a:cubicBezTo>
                    <a:cubicBezTo>
                      <a:pt x="28" y="35"/>
                      <a:pt x="22" y="36"/>
                      <a:pt x="17" y="39"/>
                    </a:cubicBezTo>
                    <a:cubicBezTo>
                      <a:pt x="12" y="42"/>
                      <a:pt x="8" y="46"/>
                      <a:pt x="5" y="51"/>
                    </a:cubicBezTo>
                    <a:cubicBezTo>
                      <a:pt x="3" y="55"/>
                      <a:pt x="1" y="61"/>
                      <a:pt x="0" y="66"/>
                    </a:cubicBezTo>
                    <a:lnTo>
                      <a:pt x="22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73" name="Freeform 9"/>
              <p:cNvSpPr>
                <a:spLocks/>
              </p:cNvSpPr>
              <p:nvPr/>
            </p:nvSpPr>
            <p:spPr bwMode="auto">
              <a:xfrm>
                <a:off x="5607" y="2811"/>
                <a:ext cx="835" cy="242"/>
              </a:xfrm>
              <a:custGeom>
                <a:avLst/>
                <a:gdLst>
                  <a:gd name="T0" fmla="*/ 315 w 318"/>
                  <a:gd name="T1" fmla="*/ 87 h 87"/>
                  <a:gd name="T2" fmla="*/ 285 w 318"/>
                  <a:gd name="T3" fmla="*/ 47 h 87"/>
                  <a:gd name="T4" fmla="*/ 263 w 318"/>
                  <a:gd name="T5" fmla="*/ 56 h 87"/>
                  <a:gd name="T6" fmla="*/ 230 w 318"/>
                  <a:gd name="T7" fmla="*/ 34 h 87"/>
                  <a:gd name="T8" fmla="*/ 219 w 318"/>
                  <a:gd name="T9" fmla="*/ 36 h 87"/>
                  <a:gd name="T10" fmla="*/ 214 w 318"/>
                  <a:gd name="T11" fmla="*/ 21 h 87"/>
                  <a:gd name="T12" fmla="*/ 210 w 318"/>
                  <a:gd name="T13" fmla="*/ 14 h 87"/>
                  <a:gd name="T14" fmla="*/ 207 w 318"/>
                  <a:gd name="T15" fmla="*/ 11 h 87"/>
                  <a:gd name="T16" fmla="*/ 182 w 318"/>
                  <a:gd name="T17" fmla="*/ 1 h 87"/>
                  <a:gd name="T18" fmla="*/ 165 w 318"/>
                  <a:gd name="T19" fmla="*/ 5 h 87"/>
                  <a:gd name="T20" fmla="*/ 158 w 318"/>
                  <a:gd name="T21" fmla="*/ 11 h 87"/>
                  <a:gd name="T22" fmla="*/ 157 w 318"/>
                  <a:gd name="T23" fmla="*/ 12 h 87"/>
                  <a:gd name="T24" fmla="*/ 148 w 318"/>
                  <a:gd name="T25" fmla="*/ 25 h 87"/>
                  <a:gd name="T26" fmla="*/ 122 w 318"/>
                  <a:gd name="T27" fmla="*/ 13 h 87"/>
                  <a:gd name="T28" fmla="*/ 102 w 318"/>
                  <a:gd name="T29" fmla="*/ 20 h 87"/>
                  <a:gd name="T30" fmla="*/ 71 w 318"/>
                  <a:gd name="T31" fmla="*/ 0 h 87"/>
                  <a:gd name="T32" fmla="*/ 38 w 318"/>
                  <a:gd name="T33" fmla="*/ 42 h 87"/>
                  <a:gd name="T34" fmla="*/ 37 w 318"/>
                  <a:gd name="T35" fmla="*/ 42 h 87"/>
                  <a:gd name="T36" fmla="*/ 6 w 318"/>
                  <a:gd name="T37" fmla="*/ 87 h 87"/>
                  <a:gd name="T38" fmla="*/ 315 w 318"/>
                  <a:gd name="T3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87">
                    <a:moveTo>
                      <a:pt x="315" y="87"/>
                    </a:moveTo>
                    <a:cubicBezTo>
                      <a:pt x="318" y="68"/>
                      <a:pt x="308" y="47"/>
                      <a:pt x="285" y="47"/>
                    </a:cubicBezTo>
                    <a:cubicBezTo>
                      <a:pt x="277" y="47"/>
                      <a:pt x="269" y="51"/>
                      <a:pt x="263" y="56"/>
                    </a:cubicBezTo>
                    <a:cubicBezTo>
                      <a:pt x="257" y="43"/>
                      <a:pt x="245" y="34"/>
                      <a:pt x="230" y="34"/>
                    </a:cubicBezTo>
                    <a:cubicBezTo>
                      <a:pt x="226" y="34"/>
                      <a:pt x="223" y="35"/>
                      <a:pt x="219" y="36"/>
                    </a:cubicBezTo>
                    <a:cubicBezTo>
                      <a:pt x="219" y="30"/>
                      <a:pt x="217" y="25"/>
                      <a:pt x="214" y="21"/>
                    </a:cubicBezTo>
                    <a:cubicBezTo>
                      <a:pt x="213" y="18"/>
                      <a:pt x="211" y="16"/>
                      <a:pt x="210" y="14"/>
                    </a:cubicBezTo>
                    <a:cubicBezTo>
                      <a:pt x="209" y="13"/>
                      <a:pt x="208" y="12"/>
                      <a:pt x="207" y="11"/>
                    </a:cubicBezTo>
                    <a:cubicBezTo>
                      <a:pt x="200" y="4"/>
                      <a:pt x="191" y="1"/>
                      <a:pt x="182" y="1"/>
                    </a:cubicBezTo>
                    <a:cubicBezTo>
                      <a:pt x="176" y="1"/>
                      <a:pt x="170" y="2"/>
                      <a:pt x="165" y="5"/>
                    </a:cubicBezTo>
                    <a:cubicBezTo>
                      <a:pt x="163" y="7"/>
                      <a:pt x="160" y="9"/>
                      <a:pt x="158" y="11"/>
                    </a:cubicBezTo>
                    <a:cubicBezTo>
                      <a:pt x="158" y="11"/>
                      <a:pt x="157" y="12"/>
                      <a:pt x="157" y="12"/>
                    </a:cubicBezTo>
                    <a:cubicBezTo>
                      <a:pt x="153" y="16"/>
                      <a:pt x="150" y="20"/>
                      <a:pt x="148" y="25"/>
                    </a:cubicBezTo>
                    <a:cubicBezTo>
                      <a:pt x="142" y="18"/>
                      <a:pt x="133" y="13"/>
                      <a:pt x="122" y="13"/>
                    </a:cubicBezTo>
                    <a:cubicBezTo>
                      <a:pt x="115" y="13"/>
                      <a:pt x="107" y="16"/>
                      <a:pt x="102" y="20"/>
                    </a:cubicBezTo>
                    <a:cubicBezTo>
                      <a:pt x="97" y="9"/>
                      <a:pt x="87" y="0"/>
                      <a:pt x="71" y="0"/>
                    </a:cubicBezTo>
                    <a:cubicBezTo>
                      <a:pt x="45" y="0"/>
                      <a:pt x="35" y="22"/>
                      <a:pt x="38" y="42"/>
                    </a:cubicBezTo>
                    <a:cubicBezTo>
                      <a:pt x="38" y="42"/>
                      <a:pt x="37" y="42"/>
                      <a:pt x="37" y="42"/>
                    </a:cubicBezTo>
                    <a:cubicBezTo>
                      <a:pt x="11" y="42"/>
                      <a:pt x="0" y="67"/>
                      <a:pt x="6" y="87"/>
                    </a:cubicBezTo>
                    <a:lnTo>
                      <a:pt x="31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74" name="Freeform 10"/>
              <p:cNvSpPr>
                <a:spLocks/>
              </p:cNvSpPr>
              <p:nvPr/>
            </p:nvSpPr>
            <p:spPr bwMode="auto">
              <a:xfrm>
                <a:off x="901" y="2377"/>
                <a:ext cx="341" cy="172"/>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75" name="Freeform 11"/>
              <p:cNvSpPr>
                <a:spLocks/>
              </p:cNvSpPr>
              <p:nvPr/>
            </p:nvSpPr>
            <p:spPr bwMode="auto">
              <a:xfrm>
                <a:off x="4157" y="2730"/>
                <a:ext cx="441" cy="184"/>
              </a:xfrm>
              <a:custGeom>
                <a:avLst/>
                <a:gdLst>
                  <a:gd name="T0" fmla="*/ 168 w 168"/>
                  <a:gd name="T1" fmla="*/ 66 h 66"/>
                  <a:gd name="T2" fmla="*/ 140 w 168"/>
                  <a:gd name="T3" fmla="*/ 41 h 66"/>
                  <a:gd name="T4" fmla="*/ 132 w 168"/>
                  <a:gd name="T5" fmla="*/ 41 h 66"/>
                  <a:gd name="T6" fmla="*/ 109 w 168"/>
                  <a:gd name="T7" fmla="*/ 16 h 66"/>
                  <a:gd name="T8" fmla="*/ 95 w 168"/>
                  <a:gd name="T9" fmla="*/ 19 h 66"/>
                  <a:gd name="T10" fmla="*/ 71 w 168"/>
                  <a:gd name="T11" fmla="*/ 1 h 66"/>
                  <a:gd name="T12" fmla="*/ 61 w 168"/>
                  <a:gd name="T13" fmla="*/ 1 h 66"/>
                  <a:gd name="T14" fmla="*/ 40 w 168"/>
                  <a:gd name="T15" fmla="*/ 14 h 66"/>
                  <a:gd name="T16" fmla="*/ 35 w 168"/>
                  <a:gd name="T17" fmla="*/ 38 h 66"/>
                  <a:gd name="T18" fmla="*/ 32 w 168"/>
                  <a:gd name="T19" fmla="*/ 37 h 66"/>
                  <a:gd name="T20" fmla="*/ 11 w 168"/>
                  <a:gd name="T21" fmla="*/ 44 h 66"/>
                  <a:gd name="T22" fmla="*/ 0 w 168"/>
                  <a:gd name="T23" fmla="*/ 64 h 66"/>
                  <a:gd name="T24" fmla="*/ 0 w 168"/>
                  <a:gd name="T25" fmla="*/ 66 h 66"/>
                  <a:gd name="T26" fmla="*/ 168 w 168"/>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66">
                    <a:moveTo>
                      <a:pt x="168" y="66"/>
                    </a:moveTo>
                    <a:cubicBezTo>
                      <a:pt x="165" y="53"/>
                      <a:pt x="154" y="42"/>
                      <a:pt x="140" y="41"/>
                    </a:cubicBezTo>
                    <a:cubicBezTo>
                      <a:pt x="137" y="40"/>
                      <a:pt x="135" y="41"/>
                      <a:pt x="132" y="41"/>
                    </a:cubicBezTo>
                    <a:cubicBezTo>
                      <a:pt x="132" y="29"/>
                      <a:pt x="124" y="18"/>
                      <a:pt x="109" y="16"/>
                    </a:cubicBezTo>
                    <a:cubicBezTo>
                      <a:pt x="103" y="16"/>
                      <a:pt x="99" y="17"/>
                      <a:pt x="95" y="19"/>
                    </a:cubicBezTo>
                    <a:cubicBezTo>
                      <a:pt x="91" y="9"/>
                      <a:pt x="82" y="1"/>
                      <a:pt x="71" y="1"/>
                    </a:cubicBezTo>
                    <a:cubicBezTo>
                      <a:pt x="68" y="0"/>
                      <a:pt x="64" y="1"/>
                      <a:pt x="61" y="1"/>
                    </a:cubicBezTo>
                    <a:cubicBezTo>
                      <a:pt x="53" y="2"/>
                      <a:pt x="45" y="7"/>
                      <a:pt x="40" y="14"/>
                    </a:cubicBezTo>
                    <a:cubicBezTo>
                      <a:pt x="35" y="21"/>
                      <a:pt x="34" y="29"/>
                      <a:pt x="35" y="38"/>
                    </a:cubicBezTo>
                    <a:cubicBezTo>
                      <a:pt x="34" y="37"/>
                      <a:pt x="33" y="37"/>
                      <a:pt x="32" y="37"/>
                    </a:cubicBezTo>
                    <a:cubicBezTo>
                      <a:pt x="24" y="37"/>
                      <a:pt x="17" y="39"/>
                      <a:pt x="11" y="44"/>
                    </a:cubicBezTo>
                    <a:cubicBezTo>
                      <a:pt x="4" y="49"/>
                      <a:pt x="1" y="56"/>
                      <a:pt x="0" y="64"/>
                    </a:cubicBezTo>
                    <a:cubicBezTo>
                      <a:pt x="0" y="65"/>
                      <a:pt x="0" y="65"/>
                      <a:pt x="0" y="66"/>
                    </a:cubicBezTo>
                    <a:lnTo>
                      <a:pt x="16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76" name="Freeform 12"/>
              <p:cNvSpPr>
                <a:spLocks/>
              </p:cNvSpPr>
              <p:nvPr/>
            </p:nvSpPr>
            <p:spPr bwMode="auto">
              <a:xfrm>
                <a:off x="1387" y="2808"/>
                <a:ext cx="454" cy="20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77" name="Freeform 13"/>
              <p:cNvSpPr>
                <a:spLocks/>
              </p:cNvSpPr>
              <p:nvPr/>
            </p:nvSpPr>
            <p:spPr bwMode="auto">
              <a:xfrm>
                <a:off x="6424" y="2430"/>
                <a:ext cx="459" cy="195"/>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78" name="Freeform 14"/>
              <p:cNvSpPr>
                <a:spLocks/>
              </p:cNvSpPr>
              <p:nvPr/>
            </p:nvSpPr>
            <p:spPr bwMode="auto">
              <a:xfrm>
                <a:off x="1988" y="2474"/>
                <a:ext cx="328" cy="192"/>
              </a:xfrm>
              <a:custGeom>
                <a:avLst/>
                <a:gdLst>
                  <a:gd name="T0" fmla="*/ 0 w 125"/>
                  <a:gd name="T1" fmla="*/ 69 h 69"/>
                  <a:gd name="T2" fmla="*/ 125 w 125"/>
                  <a:gd name="T3" fmla="*/ 69 h 69"/>
                  <a:gd name="T4" fmla="*/ 124 w 125"/>
                  <a:gd name="T5" fmla="*/ 62 h 69"/>
                  <a:gd name="T6" fmla="*/ 118 w 125"/>
                  <a:gd name="T7" fmla="*/ 51 h 69"/>
                  <a:gd name="T8" fmla="*/ 103 w 125"/>
                  <a:gd name="T9" fmla="*/ 44 h 69"/>
                  <a:gd name="T10" fmla="*/ 81 w 125"/>
                  <a:gd name="T11" fmla="*/ 23 h 69"/>
                  <a:gd name="T12" fmla="*/ 76 w 125"/>
                  <a:gd name="T13" fmla="*/ 23 h 69"/>
                  <a:gd name="T14" fmla="*/ 73 w 125"/>
                  <a:gd name="T15" fmla="*/ 18 h 69"/>
                  <a:gd name="T16" fmla="*/ 32 w 125"/>
                  <a:gd name="T17" fmla="*/ 8 h 69"/>
                  <a:gd name="T18" fmla="*/ 16 w 125"/>
                  <a:gd name="T19" fmla="*/ 49 h 69"/>
                  <a:gd name="T20" fmla="*/ 16 w 125"/>
                  <a:gd name="T21" fmla="*/ 50 h 69"/>
                  <a:gd name="T22" fmla="*/ 0 w 125"/>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69">
                    <a:moveTo>
                      <a:pt x="0" y="69"/>
                    </a:moveTo>
                    <a:cubicBezTo>
                      <a:pt x="125" y="69"/>
                      <a:pt x="125" y="69"/>
                      <a:pt x="125" y="69"/>
                    </a:cubicBezTo>
                    <a:cubicBezTo>
                      <a:pt x="125" y="67"/>
                      <a:pt x="125" y="64"/>
                      <a:pt x="124" y="62"/>
                    </a:cubicBezTo>
                    <a:cubicBezTo>
                      <a:pt x="123" y="58"/>
                      <a:pt x="121" y="54"/>
                      <a:pt x="118" y="51"/>
                    </a:cubicBezTo>
                    <a:cubicBezTo>
                      <a:pt x="114" y="48"/>
                      <a:pt x="109" y="45"/>
                      <a:pt x="103" y="44"/>
                    </a:cubicBezTo>
                    <a:cubicBezTo>
                      <a:pt x="102" y="33"/>
                      <a:pt x="95" y="23"/>
                      <a:pt x="81" y="23"/>
                    </a:cubicBezTo>
                    <a:cubicBezTo>
                      <a:pt x="79" y="23"/>
                      <a:pt x="78" y="23"/>
                      <a:pt x="76" y="23"/>
                    </a:cubicBezTo>
                    <a:cubicBezTo>
                      <a:pt x="76" y="21"/>
                      <a:pt x="75" y="20"/>
                      <a:pt x="73" y="18"/>
                    </a:cubicBezTo>
                    <a:cubicBezTo>
                      <a:pt x="63" y="4"/>
                      <a:pt x="47" y="0"/>
                      <a:pt x="32" y="8"/>
                    </a:cubicBezTo>
                    <a:cubicBezTo>
                      <a:pt x="18" y="16"/>
                      <a:pt x="12" y="35"/>
                      <a:pt x="16" y="49"/>
                    </a:cubicBezTo>
                    <a:cubicBezTo>
                      <a:pt x="16" y="50"/>
                      <a:pt x="16" y="50"/>
                      <a:pt x="16" y="50"/>
                    </a:cubicBezTo>
                    <a:cubicBezTo>
                      <a:pt x="6" y="52"/>
                      <a:pt x="1" y="61"/>
                      <a:pt x="0"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81" name="Freeform 17"/>
              <p:cNvSpPr>
                <a:spLocks/>
              </p:cNvSpPr>
              <p:nvPr/>
            </p:nvSpPr>
            <p:spPr bwMode="auto">
              <a:xfrm>
                <a:off x="6240" y="3976"/>
                <a:ext cx="643" cy="258"/>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82" name="Freeform 18"/>
              <p:cNvSpPr>
                <a:spLocks/>
              </p:cNvSpPr>
              <p:nvPr/>
            </p:nvSpPr>
            <p:spPr bwMode="auto">
              <a:xfrm>
                <a:off x="6568" y="3998"/>
                <a:ext cx="315" cy="236"/>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83" name="Freeform 19"/>
              <p:cNvSpPr>
                <a:spLocks/>
              </p:cNvSpPr>
              <p:nvPr/>
            </p:nvSpPr>
            <p:spPr bwMode="auto">
              <a:xfrm>
                <a:off x="4735" y="3328"/>
                <a:ext cx="483" cy="486"/>
              </a:xfrm>
              <a:custGeom>
                <a:avLst/>
                <a:gdLst>
                  <a:gd name="T0" fmla="*/ 179 w 184"/>
                  <a:gd name="T1" fmla="*/ 55 h 175"/>
                  <a:gd name="T2" fmla="*/ 165 w 184"/>
                  <a:gd name="T3" fmla="*/ 40 h 175"/>
                  <a:gd name="T4" fmla="*/ 148 w 184"/>
                  <a:gd name="T5" fmla="*/ 36 h 175"/>
                  <a:gd name="T6" fmla="*/ 141 w 184"/>
                  <a:gd name="T7" fmla="*/ 37 h 175"/>
                  <a:gd name="T8" fmla="*/ 141 w 184"/>
                  <a:gd name="T9" fmla="*/ 34 h 175"/>
                  <a:gd name="T10" fmla="*/ 131 w 184"/>
                  <a:gd name="T11" fmla="*/ 10 h 175"/>
                  <a:gd name="T12" fmla="*/ 107 w 184"/>
                  <a:gd name="T13" fmla="*/ 0 h 175"/>
                  <a:gd name="T14" fmla="*/ 82 w 184"/>
                  <a:gd name="T15" fmla="*/ 10 h 175"/>
                  <a:gd name="T16" fmla="*/ 76 w 184"/>
                  <a:gd name="T17" fmla="*/ 18 h 175"/>
                  <a:gd name="T18" fmla="*/ 56 w 184"/>
                  <a:gd name="T19" fmla="*/ 11 h 175"/>
                  <a:gd name="T20" fmla="*/ 22 w 184"/>
                  <a:gd name="T21" fmla="*/ 45 h 175"/>
                  <a:gd name="T22" fmla="*/ 23 w 184"/>
                  <a:gd name="T23" fmla="*/ 53 h 175"/>
                  <a:gd name="T24" fmla="*/ 17 w 184"/>
                  <a:gd name="T25" fmla="*/ 56 h 175"/>
                  <a:gd name="T26" fmla="*/ 0 w 184"/>
                  <a:gd name="T27" fmla="*/ 84 h 175"/>
                  <a:gd name="T28" fmla="*/ 10 w 184"/>
                  <a:gd name="T29" fmla="*/ 107 h 175"/>
                  <a:gd name="T30" fmla="*/ 23 w 184"/>
                  <a:gd name="T31" fmla="*/ 115 h 175"/>
                  <a:gd name="T32" fmla="*/ 20 w 184"/>
                  <a:gd name="T33" fmla="*/ 129 h 175"/>
                  <a:gd name="T34" fmla="*/ 29 w 184"/>
                  <a:gd name="T35" fmla="*/ 152 h 175"/>
                  <a:gd name="T36" fmla="*/ 53 w 184"/>
                  <a:gd name="T37" fmla="*/ 162 h 175"/>
                  <a:gd name="T38" fmla="*/ 72 w 184"/>
                  <a:gd name="T39" fmla="*/ 155 h 175"/>
                  <a:gd name="T40" fmla="*/ 73 w 184"/>
                  <a:gd name="T41" fmla="*/ 155 h 175"/>
                  <a:gd name="T42" fmla="*/ 97 w 184"/>
                  <a:gd name="T43" fmla="*/ 175 h 175"/>
                  <a:gd name="T44" fmla="*/ 120 w 184"/>
                  <a:gd name="T45" fmla="*/ 159 h 175"/>
                  <a:gd name="T46" fmla="*/ 129 w 184"/>
                  <a:gd name="T47" fmla="*/ 160 h 175"/>
                  <a:gd name="T48" fmla="*/ 155 w 184"/>
                  <a:gd name="T49" fmla="*/ 149 h 175"/>
                  <a:gd name="T50" fmla="*/ 166 w 184"/>
                  <a:gd name="T51" fmla="*/ 123 h 175"/>
                  <a:gd name="T52" fmla="*/ 161 w 184"/>
                  <a:gd name="T53" fmla="*/ 104 h 175"/>
                  <a:gd name="T54" fmla="*/ 179 w 184"/>
                  <a:gd name="T55" fmla="*/ 89 h 175"/>
                  <a:gd name="T56" fmla="*/ 184 w 184"/>
                  <a:gd name="T57" fmla="*/ 72 h 175"/>
                  <a:gd name="T58" fmla="*/ 179 w 184"/>
                  <a:gd name="T59" fmla="*/ 5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79" y="55"/>
                    </a:moveTo>
                    <a:cubicBezTo>
                      <a:pt x="176" y="49"/>
                      <a:pt x="171" y="44"/>
                      <a:pt x="165" y="40"/>
                    </a:cubicBezTo>
                    <a:cubicBezTo>
                      <a:pt x="160" y="37"/>
                      <a:pt x="154" y="36"/>
                      <a:pt x="148" y="36"/>
                    </a:cubicBezTo>
                    <a:cubicBezTo>
                      <a:pt x="146" y="36"/>
                      <a:pt x="144" y="36"/>
                      <a:pt x="141" y="37"/>
                    </a:cubicBezTo>
                    <a:cubicBezTo>
                      <a:pt x="141" y="36"/>
                      <a:pt x="141" y="35"/>
                      <a:pt x="141" y="34"/>
                    </a:cubicBezTo>
                    <a:cubicBezTo>
                      <a:pt x="141" y="25"/>
                      <a:pt x="138" y="16"/>
                      <a:pt x="131" y="10"/>
                    </a:cubicBezTo>
                    <a:cubicBezTo>
                      <a:pt x="125" y="3"/>
                      <a:pt x="116" y="0"/>
                      <a:pt x="107" y="0"/>
                    </a:cubicBezTo>
                    <a:cubicBezTo>
                      <a:pt x="98" y="0"/>
                      <a:pt x="89" y="3"/>
                      <a:pt x="82" y="10"/>
                    </a:cubicBezTo>
                    <a:cubicBezTo>
                      <a:pt x="80" y="12"/>
                      <a:pt x="78" y="15"/>
                      <a:pt x="76" y="18"/>
                    </a:cubicBezTo>
                    <a:cubicBezTo>
                      <a:pt x="70" y="14"/>
                      <a:pt x="63" y="11"/>
                      <a:pt x="56" y="11"/>
                    </a:cubicBezTo>
                    <a:cubicBezTo>
                      <a:pt x="37" y="11"/>
                      <a:pt x="22" y="26"/>
                      <a:pt x="22" y="45"/>
                    </a:cubicBezTo>
                    <a:cubicBezTo>
                      <a:pt x="22" y="48"/>
                      <a:pt x="22" y="51"/>
                      <a:pt x="23" y="53"/>
                    </a:cubicBezTo>
                    <a:cubicBezTo>
                      <a:pt x="20" y="54"/>
                      <a:pt x="19" y="55"/>
                      <a:pt x="17" y="56"/>
                    </a:cubicBezTo>
                    <a:cubicBezTo>
                      <a:pt x="7" y="62"/>
                      <a:pt x="0" y="73"/>
                      <a:pt x="0" y="84"/>
                    </a:cubicBezTo>
                    <a:cubicBezTo>
                      <a:pt x="0" y="93"/>
                      <a:pt x="4" y="101"/>
                      <a:pt x="10" y="107"/>
                    </a:cubicBezTo>
                    <a:cubicBezTo>
                      <a:pt x="14" y="111"/>
                      <a:pt x="18" y="114"/>
                      <a:pt x="23" y="115"/>
                    </a:cubicBezTo>
                    <a:cubicBezTo>
                      <a:pt x="21" y="119"/>
                      <a:pt x="20" y="124"/>
                      <a:pt x="20" y="129"/>
                    </a:cubicBezTo>
                    <a:cubicBezTo>
                      <a:pt x="20" y="137"/>
                      <a:pt x="23" y="146"/>
                      <a:pt x="29" y="152"/>
                    </a:cubicBezTo>
                    <a:cubicBezTo>
                      <a:pt x="36" y="158"/>
                      <a:pt x="44" y="162"/>
                      <a:pt x="53" y="162"/>
                    </a:cubicBezTo>
                    <a:cubicBezTo>
                      <a:pt x="59" y="162"/>
                      <a:pt x="66" y="159"/>
                      <a:pt x="72" y="155"/>
                    </a:cubicBezTo>
                    <a:cubicBezTo>
                      <a:pt x="72" y="155"/>
                      <a:pt x="73" y="155"/>
                      <a:pt x="73" y="155"/>
                    </a:cubicBezTo>
                    <a:cubicBezTo>
                      <a:pt x="75" y="166"/>
                      <a:pt x="85" y="175"/>
                      <a:pt x="97" y="175"/>
                    </a:cubicBezTo>
                    <a:cubicBezTo>
                      <a:pt x="107" y="175"/>
                      <a:pt x="116" y="168"/>
                      <a:pt x="120" y="159"/>
                    </a:cubicBezTo>
                    <a:cubicBezTo>
                      <a:pt x="123" y="160"/>
                      <a:pt x="126" y="160"/>
                      <a:pt x="129" y="160"/>
                    </a:cubicBezTo>
                    <a:cubicBezTo>
                      <a:pt x="138" y="160"/>
                      <a:pt x="148" y="156"/>
                      <a:pt x="155" y="149"/>
                    </a:cubicBezTo>
                    <a:cubicBezTo>
                      <a:pt x="162" y="142"/>
                      <a:pt x="166" y="133"/>
                      <a:pt x="166" y="123"/>
                    </a:cubicBezTo>
                    <a:cubicBezTo>
                      <a:pt x="166" y="116"/>
                      <a:pt x="164" y="110"/>
                      <a:pt x="161" y="104"/>
                    </a:cubicBezTo>
                    <a:cubicBezTo>
                      <a:pt x="168" y="102"/>
                      <a:pt x="175" y="96"/>
                      <a:pt x="179" y="89"/>
                    </a:cubicBezTo>
                    <a:cubicBezTo>
                      <a:pt x="182" y="84"/>
                      <a:pt x="184" y="78"/>
                      <a:pt x="184" y="72"/>
                    </a:cubicBezTo>
                    <a:cubicBezTo>
                      <a:pt x="184" y="66"/>
                      <a:pt x="182" y="60"/>
                      <a:pt x="179" y="5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84" name="Freeform 20"/>
              <p:cNvSpPr>
                <a:spLocks/>
              </p:cNvSpPr>
              <p:nvPr/>
            </p:nvSpPr>
            <p:spPr bwMode="auto">
              <a:xfrm>
                <a:off x="4646" y="3253"/>
                <a:ext cx="483" cy="489"/>
              </a:xfrm>
              <a:custGeom>
                <a:avLst/>
                <a:gdLst>
                  <a:gd name="T0" fmla="*/ 179 w 184"/>
                  <a:gd name="T1" fmla="*/ 56 h 176"/>
                  <a:gd name="T2" fmla="*/ 165 w 184"/>
                  <a:gd name="T3" fmla="*/ 42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1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2"/>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6" y="4"/>
                      <a:pt x="117" y="0"/>
                      <a:pt x="108" y="0"/>
                    </a:cubicBezTo>
                    <a:cubicBezTo>
                      <a:pt x="98" y="0"/>
                      <a:pt x="89" y="3"/>
                      <a:pt x="83" y="10"/>
                    </a:cubicBezTo>
                    <a:cubicBezTo>
                      <a:pt x="80" y="12"/>
                      <a:pt x="78" y="15"/>
                      <a:pt x="77" y="18"/>
                    </a:cubicBezTo>
                    <a:cubicBezTo>
                      <a:pt x="71" y="13"/>
                      <a:pt x="64" y="11"/>
                      <a:pt x="56" y="11"/>
                    </a:cubicBezTo>
                    <a:cubicBezTo>
                      <a:pt x="38" y="10"/>
                      <a:pt x="22" y="26"/>
                      <a:pt x="22" y="44"/>
                    </a:cubicBezTo>
                    <a:cubicBezTo>
                      <a:pt x="21" y="47"/>
                      <a:pt x="22" y="50"/>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8"/>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85" name="Freeform 21"/>
              <p:cNvSpPr>
                <a:spLocks/>
              </p:cNvSpPr>
              <p:nvPr/>
            </p:nvSpPr>
            <p:spPr bwMode="auto">
              <a:xfrm>
                <a:off x="5084" y="3133"/>
                <a:ext cx="483" cy="492"/>
              </a:xfrm>
              <a:custGeom>
                <a:avLst/>
                <a:gdLst>
                  <a:gd name="T0" fmla="*/ 183 w 184"/>
                  <a:gd name="T1" fmla="*/ 80 h 177"/>
                  <a:gd name="T2" fmla="*/ 173 w 184"/>
                  <a:gd name="T3" fmla="*/ 63 h 177"/>
                  <a:gd name="T4" fmla="*/ 158 w 184"/>
                  <a:gd name="T5" fmla="*/ 54 h 177"/>
                  <a:gd name="T6" fmla="*/ 151 w 184"/>
                  <a:gd name="T7" fmla="*/ 52 h 177"/>
                  <a:gd name="T8" fmla="*/ 152 w 184"/>
                  <a:gd name="T9" fmla="*/ 50 h 177"/>
                  <a:gd name="T10" fmla="*/ 149 w 184"/>
                  <a:gd name="T11" fmla="*/ 24 h 177"/>
                  <a:gd name="T12" fmla="*/ 128 w 184"/>
                  <a:gd name="T13" fmla="*/ 8 h 177"/>
                  <a:gd name="T14" fmla="*/ 101 w 184"/>
                  <a:gd name="T15" fmla="*/ 11 h 177"/>
                  <a:gd name="T16" fmla="*/ 93 w 184"/>
                  <a:gd name="T17" fmla="*/ 17 h 177"/>
                  <a:gd name="T18" fmla="*/ 75 w 184"/>
                  <a:gd name="T19" fmla="*/ 5 h 177"/>
                  <a:gd name="T20" fmla="*/ 33 w 184"/>
                  <a:gd name="T21" fmla="*/ 28 h 177"/>
                  <a:gd name="T22" fmla="*/ 32 w 184"/>
                  <a:gd name="T23" fmla="*/ 36 h 177"/>
                  <a:gd name="T24" fmla="*/ 26 w 184"/>
                  <a:gd name="T25" fmla="*/ 37 h 177"/>
                  <a:gd name="T26" fmla="*/ 2 w 184"/>
                  <a:gd name="T27" fmla="*/ 60 h 177"/>
                  <a:gd name="T28" fmla="*/ 5 w 184"/>
                  <a:gd name="T29" fmla="*/ 85 h 177"/>
                  <a:gd name="T30" fmla="*/ 16 w 184"/>
                  <a:gd name="T31" fmla="*/ 96 h 177"/>
                  <a:gd name="T32" fmla="*/ 9 w 184"/>
                  <a:gd name="T33" fmla="*/ 109 h 177"/>
                  <a:gd name="T34" fmla="*/ 12 w 184"/>
                  <a:gd name="T35" fmla="*/ 133 h 177"/>
                  <a:gd name="T36" fmla="*/ 32 w 184"/>
                  <a:gd name="T37" fmla="*/ 149 h 177"/>
                  <a:gd name="T38" fmla="*/ 52 w 184"/>
                  <a:gd name="T39" fmla="*/ 148 h 177"/>
                  <a:gd name="T40" fmla="*/ 54 w 184"/>
                  <a:gd name="T41" fmla="*/ 148 h 177"/>
                  <a:gd name="T42" fmla="*/ 71 w 184"/>
                  <a:gd name="T43" fmla="*/ 174 h 177"/>
                  <a:gd name="T44" fmla="*/ 97 w 184"/>
                  <a:gd name="T45" fmla="*/ 165 h 177"/>
                  <a:gd name="T46" fmla="*/ 105 w 184"/>
                  <a:gd name="T47" fmla="*/ 168 h 177"/>
                  <a:gd name="T48" fmla="*/ 134 w 184"/>
                  <a:gd name="T49" fmla="*/ 165 h 177"/>
                  <a:gd name="T50" fmla="*/ 151 w 184"/>
                  <a:gd name="T51" fmla="*/ 142 h 177"/>
                  <a:gd name="T52" fmla="*/ 151 w 184"/>
                  <a:gd name="T53" fmla="*/ 123 h 177"/>
                  <a:gd name="T54" fmla="*/ 173 w 184"/>
                  <a:gd name="T55" fmla="*/ 113 h 177"/>
                  <a:gd name="T56" fmla="*/ 182 w 184"/>
                  <a:gd name="T57" fmla="*/ 98 h 177"/>
                  <a:gd name="T58" fmla="*/ 183 w 184"/>
                  <a:gd name="T59" fmla="*/ 8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7">
                    <a:moveTo>
                      <a:pt x="183" y="80"/>
                    </a:moveTo>
                    <a:cubicBezTo>
                      <a:pt x="181" y="74"/>
                      <a:pt x="177" y="68"/>
                      <a:pt x="173" y="63"/>
                    </a:cubicBezTo>
                    <a:cubicBezTo>
                      <a:pt x="169" y="58"/>
                      <a:pt x="164" y="55"/>
                      <a:pt x="158" y="54"/>
                    </a:cubicBezTo>
                    <a:cubicBezTo>
                      <a:pt x="156" y="53"/>
                      <a:pt x="153" y="53"/>
                      <a:pt x="151" y="52"/>
                    </a:cubicBezTo>
                    <a:cubicBezTo>
                      <a:pt x="151" y="52"/>
                      <a:pt x="152" y="51"/>
                      <a:pt x="152" y="50"/>
                    </a:cubicBezTo>
                    <a:cubicBezTo>
                      <a:pt x="154" y="41"/>
                      <a:pt x="153" y="32"/>
                      <a:pt x="149" y="24"/>
                    </a:cubicBezTo>
                    <a:cubicBezTo>
                      <a:pt x="144" y="16"/>
                      <a:pt x="136" y="10"/>
                      <a:pt x="128" y="8"/>
                    </a:cubicBezTo>
                    <a:cubicBezTo>
                      <a:pt x="119" y="5"/>
                      <a:pt x="109" y="6"/>
                      <a:pt x="101" y="11"/>
                    </a:cubicBezTo>
                    <a:cubicBezTo>
                      <a:pt x="98" y="13"/>
                      <a:pt x="96" y="15"/>
                      <a:pt x="93" y="17"/>
                    </a:cubicBezTo>
                    <a:cubicBezTo>
                      <a:pt x="89" y="11"/>
                      <a:pt x="83" y="7"/>
                      <a:pt x="75" y="5"/>
                    </a:cubicBezTo>
                    <a:cubicBezTo>
                      <a:pt x="57" y="0"/>
                      <a:pt x="38" y="11"/>
                      <a:pt x="33" y="28"/>
                    </a:cubicBezTo>
                    <a:cubicBezTo>
                      <a:pt x="32" y="31"/>
                      <a:pt x="32" y="34"/>
                      <a:pt x="32" y="36"/>
                    </a:cubicBezTo>
                    <a:cubicBezTo>
                      <a:pt x="30" y="37"/>
                      <a:pt x="28" y="37"/>
                      <a:pt x="26" y="37"/>
                    </a:cubicBezTo>
                    <a:cubicBezTo>
                      <a:pt x="14" y="40"/>
                      <a:pt x="6" y="49"/>
                      <a:pt x="2" y="60"/>
                    </a:cubicBezTo>
                    <a:cubicBezTo>
                      <a:pt x="0" y="69"/>
                      <a:pt x="1" y="78"/>
                      <a:pt x="5" y="85"/>
                    </a:cubicBezTo>
                    <a:cubicBezTo>
                      <a:pt x="8" y="90"/>
                      <a:pt x="11" y="93"/>
                      <a:pt x="16" y="96"/>
                    </a:cubicBezTo>
                    <a:cubicBezTo>
                      <a:pt x="13" y="100"/>
                      <a:pt x="10" y="104"/>
                      <a:pt x="9" y="109"/>
                    </a:cubicBezTo>
                    <a:cubicBezTo>
                      <a:pt x="7" y="117"/>
                      <a:pt x="8" y="126"/>
                      <a:pt x="12" y="133"/>
                    </a:cubicBezTo>
                    <a:cubicBezTo>
                      <a:pt x="16" y="141"/>
                      <a:pt x="24" y="147"/>
                      <a:pt x="32" y="149"/>
                    </a:cubicBezTo>
                    <a:cubicBezTo>
                      <a:pt x="39" y="151"/>
                      <a:pt x="46" y="150"/>
                      <a:pt x="52" y="148"/>
                    </a:cubicBezTo>
                    <a:cubicBezTo>
                      <a:pt x="53" y="148"/>
                      <a:pt x="53" y="148"/>
                      <a:pt x="54" y="148"/>
                    </a:cubicBezTo>
                    <a:cubicBezTo>
                      <a:pt x="53" y="160"/>
                      <a:pt x="60" y="171"/>
                      <a:pt x="71" y="174"/>
                    </a:cubicBezTo>
                    <a:cubicBezTo>
                      <a:pt x="81" y="177"/>
                      <a:pt x="91" y="173"/>
                      <a:pt x="97" y="165"/>
                    </a:cubicBezTo>
                    <a:cubicBezTo>
                      <a:pt x="100" y="166"/>
                      <a:pt x="103" y="167"/>
                      <a:pt x="105" y="168"/>
                    </a:cubicBezTo>
                    <a:cubicBezTo>
                      <a:pt x="115" y="171"/>
                      <a:pt x="125" y="170"/>
                      <a:pt x="134" y="165"/>
                    </a:cubicBezTo>
                    <a:cubicBezTo>
                      <a:pt x="142" y="160"/>
                      <a:pt x="149" y="152"/>
                      <a:pt x="151" y="142"/>
                    </a:cubicBezTo>
                    <a:cubicBezTo>
                      <a:pt x="153" y="136"/>
                      <a:pt x="153" y="129"/>
                      <a:pt x="151" y="123"/>
                    </a:cubicBezTo>
                    <a:cubicBezTo>
                      <a:pt x="160" y="122"/>
                      <a:pt x="167" y="119"/>
                      <a:pt x="173" y="113"/>
                    </a:cubicBezTo>
                    <a:cubicBezTo>
                      <a:pt x="178" y="109"/>
                      <a:pt x="181" y="104"/>
                      <a:pt x="182" y="98"/>
                    </a:cubicBezTo>
                    <a:cubicBezTo>
                      <a:pt x="184" y="92"/>
                      <a:pt x="184" y="86"/>
                      <a:pt x="183" y="8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86" name="Freeform 22"/>
              <p:cNvSpPr>
                <a:spLocks/>
              </p:cNvSpPr>
              <p:nvPr/>
            </p:nvSpPr>
            <p:spPr bwMode="auto">
              <a:xfrm>
                <a:off x="4927" y="2997"/>
                <a:ext cx="483" cy="487"/>
              </a:xfrm>
              <a:custGeom>
                <a:avLst/>
                <a:gdLst>
                  <a:gd name="T0" fmla="*/ 180 w 184"/>
                  <a:gd name="T1" fmla="*/ 56 h 175"/>
                  <a:gd name="T2" fmla="*/ 166 w 184"/>
                  <a:gd name="T3" fmla="*/ 41 h 175"/>
                  <a:gd name="T4" fmla="*/ 149 w 184"/>
                  <a:gd name="T5" fmla="*/ 36 h 175"/>
                  <a:gd name="T6" fmla="*/ 142 w 184"/>
                  <a:gd name="T7" fmla="*/ 37 h 175"/>
                  <a:gd name="T8" fmla="*/ 142 w 184"/>
                  <a:gd name="T9" fmla="*/ 35 h 175"/>
                  <a:gd name="T10" fmla="*/ 133 w 184"/>
                  <a:gd name="T11" fmla="*/ 10 h 175"/>
                  <a:gd name="T12" fmla="*/ 108 w 184"/>
                  <a:gd name="T13" fmla="*/ 0 h 175"/>
                  <a:gd name="T14" fmla="*/ 84 w 184"/>
                  <a:gd name="T15" fmla="*/ 9 h 175"/>
                  <a:gd name="T16" fmla="*/ 77 w 184"/>
                  <a:gd name="T17" fmla="*/ 18 h 175"/>
                  <a:gd name="T18" fmla="*/ 57 w 184"/>
                  <a:gd name="T19" fmla="*/ 10 h 175"/>
                  <a:gd name="T20" fmla="*/ 22 w 184"/>
                  <a:gd name="T21" fmla="*/ 44 h 175"/>
                  <a:gd name="T22" fmla="*/ 23 w 184"/>
                  <a:gd name="T23" fmla="*/ 52 h 175"/>
                  <a:gd name="T24" fmla="*/ 17 w 184"/>
                  <a:gd name="T25" fmla="*/ 54 h 175"/>
                  <a:gd name="T26" fmla="*/ 1 w 184"/>
                  <a:gd name="T27" fmla="*/ 83 h 175"/>
                  <a:gd name="T28" fmla="*/ 10 w 184"/>
                  <a:gd name="T29" fmla="*/ 106 h 175"/>
                  <a:gd name="T30" fmla="*/ 22 w 184"/>
                  <a:gd name="T31" fmla="*/ 114 h 175"/>
                  <a:gd name="T32" fmla="*/ 19 w 184"/>
                  <a:gd name="T33" fmla="*/ 127 h 175"/>
                  <a:gd name="T34" fmla="*/ 29 w 184"/>
                  <a:gd name="T35" fmla="*/ 151 h 175"/>
                  <a:gd name="T36" fmla="*/ 52 w 184"/>
                  <a:gd name="T37" fmla="*/ 161 h 175"/>
                  <a:gd name="T38" fmla="*/ 71 w 184"/>
                  <a:gd name="T39" fmla="*/ 155 h 175"/>
                  <a:gd name="T40" fmla="*/ 73 w 184"/>
                  <a:gd name="T41" fmla="*/ 155 h 175"/>
                  <a:gd name="T42" fmla="*/ 96 w 184"/>
                  <a:gd name="T43" fmla="*/ 175 h 175"/>
                  <a:gd name="T44" fmla="*/ 119 w 184"/>
                  <a:gd name="T45" fmla="*/ 159 h 175"/>
                  <a:gd name="T46" fmla="*/ 128 w 184"/>
                  <a:gd name="T47" fmla="*/ 161 h 175"/>
                  <a:gd name="T48" fmla="*/ 154 w 184"/>
                  <a:gd name="T49" fmla="*/ 150 h 175"/>
                  <a:gd name="T50" fmla="*/ 165 w 184"/>
                  <a:gd name="T51" fmla="*/ 124 h 175"/>
                  <a:gd name="T52" fmla="*/ 160 w 184"/>
                  <a:gd name="T53" fmla="*/ 105 h 175"/>
                  <a:gd name="T54" fmla="*/ 179 w 184"/>
                  <a:gd name="T55" fmla="*/ 90 h 175"/>
                  <a:gd name="T56" fmla="*/ 184 w 184"/>
                  <a:gd name="T57" fmla="*/ 73 h 175"/>
                  <a:gd name="T58" fmla="*/ 180 w 184"/>
                  <a:gd name="T59" fmla="*/ 5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80" y="56"/>
                    </a:moveTo>
                    <a:cubicBezTo>
                      <a:pt x="177" y="50"/>
                      <a:pt x="171" y="45"/>
                      <a:pt x="166" y="41"/>
                    </a:cubicBezTo>
                    <a:cubicBezTo>
                      <a:pt x="161" y="38"/>
                      <a:pt x="155" y="37"/>
                      <a:pt x="149" y="36"/>
                    </a:cubicBezTo>
                    <a:cubicBezTo>
                      <a:pt x="147" y="36"/>
                      <a:pt x="144" y="37"/>
                      <a:pt x="142" y="37"/>
                    </a:cubicBezTo>
                    <a:cubicBezTo>
                      <a:pt x="142" y="36"/>
                      <a:pt x="142" y="36"/>
                      <a:pt x="142" y="35"/>
                    </a:cubicBezTo>
                    <a:cubicBezTo>
                      <a:pt x="142" y="26"/>
                      <a:pt x="139" y="17"/>
                      <a:pt x="133" y="10"/>
                    </a:cubicBezTo>
                    <a:cubicBezTo>
                      <a:pt x="126" y="4"/>
                      <a:pt x="117" y="0"/>
                      <a:pt x="108" y="0"/>
                    </a:cubicBezTo>
                    <a:cubicBezTo>
                      <a:pt x="99" y="0"/>
                      <a:pt x="90" y="3"/>
                      <a:pt x="84" y="9"/>
                    </a:cubicBezTo>
                    <a:cubicBezTo>
                      <a:pt x="81" y="12"/>
                      <a:pt x="79" y="15"/>
                      <a:pt x="77" y="18"/>
                    </a:cubicBezTo>
                    <a:cubicBezTo>
                      <a:pt x="72" y="13"/>
                      <a:pt x="65" y="10"/>
                      <a:pt x="57" y="10"/>
                    </a:cubicBezTo>
                    <a:cubicBezTo>
                      <a:pt x="38" y="10"/>
                      <a:pt x="22" y="25"/>
                      <a:pt x="22" y="44"/>
                    </a:cubicBezTo>
                    <a:cubicBezTo>
                      <a:pt x="22" y="47"/>
                      <a:pt x="22" y="49"/>
                      <a:pt x="23" y="52"/>
                    </a:cubicBezTo>
                    <a:cubicBezTo>
                      <a:pt x="21" y="53"/>
                      <a:pt x="19" y="53"/>
                      <a:pt x="17" y="54"/>
                    </a:cubicBezTo>
                    <a:cubicBezTo>
                      <a:pt x="7" y="60"/>
                      <a:pt x="1" y="71"/>
                      <a:pt x="1" y="83"/>
                    </a:cubicBezTo>
                    <a:cubicBezTo>
                      <a:pt x="0" y="91"/>
                      <a:pt x="4" y="100"/>
                      <a:pt x="10" y="106"/>
                    </a:cubicBezTo>
                    <a:cubicBezTo>
                      <a:pt x="13" y="110"/>
                      <a:pt x="18" y="112"/>
                      <a:pt x="22" y="114"/>
                    </a:cubicBezTo>
                    <a:cubicBezTo>
                      <a:pt x="20" y="118"/>
                      <a:pt x="19" y="123"/>
                      <a:pt x="19" y="127"/>
                    </a:cubicBezTo>
                    <a:cubicBezTo>
                      <a:pt x="19" y="136"/>
                      <a:pt x="23" y="145"/>
                      <a:pt x="29" y="151"/>
                    </a:cubicBezTo>
                    <a:cubicBezTo>
                      <a:pt x="35" y="157"/>
                      <a:pt x="43" y="161"/>
                      <a:pt x="52" y="161"/>
                    </a:cubicBezTo>
                    <a:cubicBezTo>
                      <a:pt x="58" y="161"/>
                      <a:pt x="65" y="159"/>
                      <a:pt x="71" y="155"/>
                    </a:cubicBezTo>
                    <a:cubicBezTo>
                      <a:pt x="71" y="155"/>
                      <a:pt x="72" y="155"/>
                      <a:pt x="73" y="155"/>
                    </a:cubicBezTo>
                    <a:cubicBezTo>
                      <a:pt x="74" y="166"/>
                      <a:pt x="84" y="175"/>
                      <a:pt x="96" y="175"/>
                    </a:cubicBezTo>
                    <a:cubicBezTo>
                      <a:pt x="106" y="175"/>
                      <a:pt x="115" y="169"/>
                      <a:pt x="119" y="159"/>
                    </a:cubicBezTo>
                    <a:cubicBezTo>
                      <a:pt x="122" y="160"/>
                      <a:pt x="125" y="161"/>
                      <a:pt x="128" y="161"/>
                    </a:cubicBezTo>
                    <a:cubicBezTo>
                      <a:pt x="137" y="161"/>
                      <a:pt x="147" y="157"/>
                      <a:pt x="154" y="150"/>
                    </a:cubicBezTo>
                    <a:cubicBezTo>
                      <a:pt x="161" y="143"/>
                      <a:pt x="165" y="134"/>
                      <a:pt x="165" y="124"/>
                    </a:cubicBezTo>
                    <a:cubicBezTo>
                      <a:pt x="165" y="117"/>
                      <a:pt x="164" y="111"/>
                      <a:pt x="160" y="105"/>
                    </a:cubicBezTo>
                    <a:cubicBezTo>
                      <a:pt x="168" y="103"/>
                      <a:pt x="175" y="97"/>
                      <a:pt x="179" y="90"/>
                    </a:cubicBezTo>
                    <a:cubicBezTo>
                      <a:pt x="182" y="85"/>
                      <a:pt x="184" y="79"/>
                      <a:pt x="184" y="73"/>
                    </a:cubicBezTo>
                    <a:cubicBezTo>
                      <a:pt x="184" y="67"/>
                      <a:pt x="183" y="61"/>
                      <a:pt x="180"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87" name="Freeform 23"/>
              <p:cNvSpPr>
                <a:spLocks/>
              </p:cNvSpPr>
              <p:nvPr/>
            </p:nvSpPr>
            <p:spPr bwMode="auto">
              <a:xfrm>
                <a:off x="5040" y="3328"/>
                <a:ext cx="483" cy="489"/>
              </a:xfrm>
              <a:custGeom>
                <a:avLst/>
                <a:gdLst>
                  <a:gd name="T0" fmla="*/ 179 w 184"/>
                  <a:gd name="T1" fmla="*/ 56 h 176"/>
                  <a:gd name="T2" fmla="*/ 165 w 184"/>
                  <a:gd name="T3" fmla="*/ 41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0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1"/>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5" y="4"/>
                      <a:pt x="117" y="0"/>
                      <a:pt x="108" y="0"/>
                    </a:cubicBezTo>
                    <a:cubicBezTo>
                      <a:pt x="98" y="0"/>
                      <a:pt x="89" y="3"/>
                      <a:pt x="83" y="10"/>
                    </a:cubicBezTo>
                    <a:cubicBezTo>
                      <a:pt x="80" y="12"/>
                      <a:pt x="78" y="15"/>
                      <a:pt x="77" y="18"/>
                    </a:cubicBezTo>
                    <a:cubicBezTo>
                      <a:pt x="71" y="13"/>
                      <a:pt x="64" y="11"/>
                      <a:pt x="56" y="10"/>
                    </a:cubicBezTo>
                    <a:cubicBezTo>
                      <a:pt x="38" y="10"/>
                      <a:pt x="22" y="25"/>
                      <a:pt x="22" y="44"/>
                    </a:cubicBezTo>
                    <a:cubicBezTo>
                      <a:pt x="21" y="47"/>
                      <a:pt x="22" y="49"/>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7"/>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88" name="Freeform 24"/>
              <p:cNvSpPr>
                <a:spLocks/>
              </p:cNvSpPr>
              <p:nvPr/>
            </p:nvSpPr>
            <p:spPr bwMode="auto">
              <a:xfrm>
                <a:off x="4767" y="3005"/>
                <a:ext cx="483" cy="490"/>
              </a:xfrm>
              <a:custGeom>
                <a:avLst/>
                <a:gdLst>
                  <a:gd name="T0" fmla="*/ 179 w 184"/>
                  <a:gd name="T1" fmla="*/ 57 h 176"/>
                  <a:gd name="T2" fmla="*/ 165 w 184"/>
                  <a:gd name="T3" fmla="*/ 42 h 176"/>
                  <a:gd name="T4" fmla="*/ 149 w 184"/>
                  <a:gd name="T5" fmla="*/ 37 h 176"/>
                  <a:gd name="T6" fmla="*/ 142 w 184"/>
                  <a:gd name="T7" fmla="*/ 38 h 176"/>
                  <a:gd name="T8" fmla="*/ 142 w 184"/>
                  <a:gd name="T9" fmla="*/ 36 h 176"/>
                  <a:gd name="T10" fmla="*/ 132 w 184"/>
                  <a:gd name="T11" fmla="*/ 11 h 176"/>
                  <a:gd name="T12" fmla="*/ 108 w 184"/>
                  <a:gd name="T13" fmla="*/ 0 h 176"/>
                  <a:gd name="T14" fmla="*/ 83 w 184"/>
                  <a:gd name="T15" fmla="*/ 10 h 176"/>
                  <a:gd name="T16" fmla="*/ 77 w 184"/>
                  <a:gd name="T17" fmla="*/ 19 h 176"/>
                  <a:gd name="T18" fmla="*/ 56 w 184"/>
                  <a:gd name="T19" fmla="*/ 11 h 176"/>
                  <a:gd name="T20" fmla="*/ 22 w 184"/>
                  <a:gd name="T21" fmla="*/ 45 h 176"/>
                  <a:gd name="T22" fmla="*/ 23 w 184"/>
                  <a:gd name="T23" fmla="*/ 53 h 176"/>
                  <a:gd name="T24" fmla="*/ 17 w 184"/>
                  <a:gd name="T25" fmla="*/ 55 h 176"/>
                  <a:gd name="T26" fmla="*/ 0 w 184"/>
                  <a:gd name="T27" fmla="*/ 83 h 176"/>
                  <a:gd name="T28" fmla="*/ 9 w 184"/>
                  <a:gd name="T29" fmla="*/ 107 h 176"/>
                  <a:gd name="T30" fmla="*/ 22 w 184"/>
                  <a:gd name="T31" fmla="*/ 115 h 176"/>
                  <a:gd name="T32" fmla="*/ 19 w 184"/>
                  <a:gd name="T33" fmla="*/ 128 h 176"/>
                  <a:gd name="T34" fmla="*/ 28 w 184"/>
                  <a:gd name="T35" fmla="*/ 152 h 176"/>
                  <a:gd name="T36" fmla="*/ 51 w 184"/>
                  <a:gd name="T37" fmla="*/ 162 h 176"/>
                  <a:gd name="T38" fmla="*/ 70 w 184"/>
                  <a:gd name="T39" fmla="*/ 156 h 176"/>
                  <a:gd name="T40" fmla="*/ 72 w 184"/>
                  <a:gd name="T41" fmla="*/ 156 h 176"/>
                  <a:gd name="T42" fmla="*/ 95 w 184"/>
                  <a:gd name="T43" fmla="*/ 176 h 176"/>
                  <a:gd name="T44" fmla="*/ 118 w 184"/>
                  <a:gd name="T45" fmla="*/ 160 h 176"/>
                  <a:gd name="T46" fmla="*/ 127 w 184"/>
                  <a:gd name="T47" fmla="*/ 161 h 176"/>
                  <a:gd name="T48" fmla="*/ 153 w 184"/>
                  <a:gd name="T49" fmla="*/ 151 h 176"/>
                  <a:gd name="T50" fmla="*/ 165 w 184"/>
                  <a:gd name="T51" fmla="*/ 125 h 176"/>
                  <a:gd name="T52" fmla="*/ 160 w 184"/>
                  <a:gd name="T53" fmla="*/ 106 h 176"/>
                  <a:gd name="T54" fmla="*/ 179 w 184"/>
                  <a:gd name="T55" fmla="*/ 91 h 176"/>
                  <a:gd name="T56" fmla="*/ 184 w 184"/>
                  <a:gd name="T57" fmla="*/ 74 h 176"/>
                  <a:gd name="T58" fmla="*/ 179 w 184"/>
                  <a:gd name="T59"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7"/>
                    </a:moveTo>
                    <a:cubicBezTo>
                      <a:pt x="176" y="51"/>
                      <a:pt x="171" y="46"/>
                      <a:pt x="165" y="42"/>
                    </a:cubicBezTo>
                    <a:cubicBezTo>
                      <a:pt x="160" y="39"/>
                      <a:pt x="155" y="37"/>
                      <a:pt x="149" y="37"/>
                    </a:cubicBezTo>
                    <a:cubicBezTo>
                      <a:pt x="146" y="37"/>
                      <a:pt x="144" y="37"/>
                      <a:pt x="142" y="38"/>
                    </a:cubicBezTo>
                    <a:cubicBezTo>
                      <a:pt x="142" y="37"/>
                      <a:pt x="142" y="36"/>
                      <a:pt x="142" y="36"/>
                    </a:cubicBezTo>
                    <a:cubicBezTo>
                      <a:pt x="142" y="26"/>
                      <a:pt x="138" y="18"/>
                      <a:pt x="132" y="11"/>
                    </a:cubicBezTo>
                    <a:cubicBezTo>
                      <a:pt x="126" y="4"/>
                      <a:pt x="117" y="1"/>
                      <a:pt x="108" y="0"/>
                    </a:cubicBezTo>
                    <a:cubicBezTo>
                      <a:pt x="99" y="0"/>
                      <a:pt x="90" y="4"/>
                      <a:pt x="83" y="10"/>
                    </a:cubicBezTo>
                    <a:cubicBezTo>
                      <a:pt x="81" y="13"/>
                      <a:pt x="78" y="16"/>
                      <a:pt x="77" y="19"/>
                    </a:cubicBezTo>
                    <a:cubicBezTo>
                      <a:pt x="71" y="14"/>
                      <a:pt x="64" y="11"/>
                      <a:pt x="56" y="11"/>
                    </a:cubicBezTo>
                    <a:cubicBezTo>
                      <a:pt x="38" y="11"/>
                      <a:pt x="22" y="26"/>
                      <a:pt x="22" y="45"/>
                    </a:cubicBezTo>
                    <a:cubicBezTo>
                      <a:pt x="22" y="47"/>
                      <a:pt x="22" y="50"/>
                      <a:pt x="23" y="53"/>
                    </a:cubicBezTo>
                    <a:cubicBezTo>
                      <a:pt x="21" y="53"/>
                      <a:pt x="19" y="54"/>
                      <a:pt x="17" y="55"/>
                    </a:cubicBezTo>
                    <a:cubicBezTo>
                      <a:pt x="7" y="61"/>
                      <a:pt x="0" y="72"/>
                      <a:pt x="0" y="83"/>
                    </a:cubicBezTo>
                    <a:cubicBezTo>
                      <a:pt x="0" y="92"/>
                      <a:pt x="3" y="100"/>
                      <a:pt x="9" y="107"/>
                    </a:cubicBezTo>
                    <a:cubicBezTo>
                      <a:pt x="13" y="110"/>
                      <a:pt x="17" y="113"/>
                      <a:pt x="22" y="115"/>
                    </a:cubicBezTo>
                    <a:cubicBezTo>
                      <a:pt x="20" y="119"/>
                      <a:pt x="19" y="124"/>
                      <a:pt x="19" y="128"/>
                    </a:cubicBezTo>
                    <a:cubicBezTo>
                      <a:pt x="19" y="137"/>
                      <a:pt x="22" y="145"/>
                      <a:pt x="28" y="152"/>
                    </a:cubicBezTo>
                    <a:cubicBezTo>
                      <a:pt x="34" y="158"/>
                      <a:pt x="42" y="161"/>
                      <a:pt x="51" y="162"/>
                    </a:cubicBezTo>
                    <a:cubicBezTo>
                      <a:pt x="58" y="162"/>
                      <a:pt x="65" y="160"/>
                      <a:pt x="70" y="156"/>
                    </a:cubicBezTo>
                    <a:cubicBezTo>
                      <a:pt x="71" y="156"/>
                      <a:pt x="71" y="156"/>
                      <a:pt x="72" y="156"/>
                    </a:cubicBezTo>
                    <a:cubicBezTo>
                      <a:pt x="74" y="167"/>
                      <a:pt x="84" y="176"/>
                      <a:pt x="95" y="176"/>
                    </a:cubicBezTo>
                    <a:cubicBezTo>
                      <a:pt x="106" y="176"/>
                      <a:pt x="115" y="169"/>
                      <a:pt x="118" y="160"/>
                    </a:cubicBezTo>
                    <a:cubicBezTo>
                      <a:pt x="121" y="161"/>
                      <a:pt x="124" y="161"/>
                      <a:pt x="127" y="161"/>
                    </a:cubicBezTo>
                    <a:cubicBezTo>
                      <a:pt x="137" y="162"/>
                      <a:pt x="146" y="158"/>
                      <a:pt x="153" y="151"/>
                    </a:cubicBezTo>
                    <a:cubicBezTo>
                      <a:pt x="161" y="144"/>
                      <a:pt x="165" y="135"/>
                      <a:pt x="165" y="125"/>
                    </a:cubicBezTo>
                    <a:cubicBezTo>
                      <a:pt x="165" y="118"/>
                      <a:pt x="163" y="112"/>
                      <a:pt x="160" y="106"/>
                    </a:cubicBezTo>
                    <a:cubicBezTo>
                      <a:pt x="168" y="103"/>
                      <a:pt x="175" y="98"/>
                      <a:pt x="179" y="91"/>
                    </a:cubicBezTo>
                    <a:cubicBezTo>
                      <a:pt x="182" y="86"/>
                      <a:pt x="184" y="80"/>
                      <a:pt x="184" y="74"/>
                    </a:cubicBezTo>
                    <a:cubicBezTo>
                      <a:pt x="184" y="68"/>
                      <a:pt x="182" y="62"/>
                      <a:pt x="179" y="5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89" name="Freeform 25"/>
              <p:cNvSpPr>
                <a:spLocks/>
              </p:cNvSpPr>
              <p:nvPr/>
            </p:nvSpPr>
            <p:spPr bwMode="auto">
              <a:xfrm>
                <a:off x="5076" y="3698"/>
                <a:ext cx="98" cy="589"/>
              </a:xfrm>
              <a:custGeom>
                <a:avLst/>
                <a:gdLst>
                  <a:gd name="T0" fmla="*/ 4 w 37"/>
                  <a:gd name="T1" fmla="*/ 0 h 212"/>
                  <a:gd name="T2" fmla="*/ 0 w 37"/>
                  <a:gd name="T3" fmla="*/ 202 h 212"/>
                  <a:gd name="T4" fmla="*/ 37 w 37"/>
                  <a:gd name="T5" fmla="*/ 212 h 212"/>
                  <a:gd name="T6" fmla="*/ 32 w 37"/>
                  <a:gd name="T7" fmla="*/ 2 h 212"/>
                  <a:gd name="T8" fmla="*/ 4 w 37"/>
                  <a:gd name="T9" fmla="*/ 0 h 212"/>
                </a:gdLst>
                <a:ahLst/>
                <a:cxnLst>
                  <a:cxn ang="0">
                    <a:pos x="T0" y="T1"/>
                  </a:cxn>
                  <a:cxn ang="0">
                    <a:pos x="T2" y="T3"/>
                  </a:cxn>
                  <a:cxn ang="0">
                    <a:pos x="T4" y="T5"/>
                  </a:cxn>
                  <a:cxn ang="0">
                    <a:pos x="T6" y="T7"/>
                  </a:cxn>
                  <a:cxn ang="0">
                    <a:pos x="T8" y="T9"/>
                  </a:cxn>
                </a:cxnLst>
                <a:rect l="0" t="0" r="r" b="b"/>
                <a:pathLst>
                  <a:path w="37" h="212">
                    <a:moveTo>
                      <a:pt x="4" y="0"/>
                    </a:moveTo>
                    <a:cubicBezTo>
                      <a:pt x="5" y="10"/>
                      <a:pt x="0" y="202"/>
                      <a:pt x="0" y="202"/>
                    </a:cubicBezTo>
                    <a:cubicBezTo>
                      <a:pt x="37" y="212"/>
                      <a:pt x="37" y="212"/>
                      <a:pt x="37" y="212"/>
                    </a:cubicBezTo>
                    <a:cubicBezTo>
                      <a:pt x="32" y="2"/>
                      <a:pt x="32" y="2"/>
                      <a:pt x="32"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0" name="Freeform 26"/>
              <p:cNvSpPr>
                <a:spLocks/>
              </p:cNvSpPr>
              <p:nvPr/>
            </p:nvSpPr>
            <p:spPr bwMode="auto">
              <a:xfrm>
                <a:off x="4772" y="3092"/>
                <a:ext cx="693" cy="700"/>
              </a:xfrm>
              <a:custGeom>
                <a:avLst/>
                <a:gdLst>
                  <a:gd name="T0" fmla="*/ 257 w 264"/>
                  <a:gd name="T1" fmla="*/ 80 h 252"/>
                  <a:gd name="T2" fmla="*/ 237 w 264"/>
                  <a:gd name="T3" fmla="*/ 59 h 252"/>
                  <a:gd name="T4" fmla="*/ 212 w 264"/>
                  <a:gd name="T5" fmla="*/ 52 h 252"/>
                  <a:gd name="T6" fmla="*/ 203 w 264"/>
                  <a:gd name="T7" fmla="*/ 53 h 252"/>
                  <a:gd name="T8" fmla="*/ 203 w 264"/>
                  <a:gd name="T9" fmla="*/ 50 h 252"/>
                  <a:gd name="T10" fmla="*/ 188 w 264"/>
                  <a:gd name="T11" fmla="*/ 15 h 252"/>
                  <a:gd name="T12" fmla="*/ 153 w 264"/>
                  <a:gd name="T13" fmla="*/ 0 h 252"/>
                  <a:gd name="T14" fmla="*/ 118 w 264"/>
                  <a:gd name="T15" fmla="*/ 15 h 252"/>
                  <a:gd name="T16" fmla="*/ 109 w 264"/>
                  <a:gd name="T17" fmla="*/ 27 h 252"/>
                  <a:gd name="T18" fmla="*/ 80 w 264"/>
                  <a:gd name="T19" fmla="*/ 17 h 252"/>
                  <a:gd name="T20" fmla="*/ 31 w 264"/>
                  <a:gd name="T21" fmla="*/ 66 h 252"/>
                  <a:gd name="T22" fmla="*/ 32 w 264"/>
                  <a:gd name="T23" fmla="*/ 77 h 252"/>
                  <a:gd name="T24" fmla="*/ 24 w 264"/>
                  <a:gd name="T25" fmla="*/ 81 h 252"/>
                  <a:gd name="T26" fmla="*/ 0 w 264"/>
                  <a:gd name="T27" fmla="*/ 121 h 252"/>
                  <a:gd name="T28" fmla="*/ 14 w 264"/>
                  <a:gd name="T29" fmla="*/ 155 h 252"/>
                  <a:gd name="T30" fmla="*/ 33 w 264"/>
                  <a:gd name="T31" fmla="*/ 166 h 252"/>
                  <a:gd name="T32" fmla="*/ 28 w 264"/>
                  <a:gd name="T33" fmla="*/ 186 h 252"/>
                  <a:gd name="T34" fmla="*/ 42 w 264"/>
                  <a:gd name="T35" fmla="*/ 219 h 252"/>
                  <a:gd name="T36" fmla="*/ 75 w 264"/>
                  <a:gd name="T37" fmla="*/ 233 h 252"/>
                  <a:gd name="T38" fmla="*/ 103 w 264"/>
                  <a:gd name="T39" fmla="*/ 224 h 252"/>
                  <a:gd name="T40" fmla="*/ 105 w 264"/>
                  <a:gd name="T41" fmla="*/ 223 h 252"/>
                  <a:gd name="T42" fmla="*/ 139 w 264"/>
                  <a:gd name="T43" fmla="*/ 252 h 252"/>
                  <a:gd name="T44" fmla="*/ 171 w 264"/>
                  <a:gd name="T45" fmla="*/ 229 h 252"/>
                  <a:gd name="T46" fmla="*/ 184 w 264"/>
                  <a:gd name="T47" fmla="*/ 231 h 252"/>
                  <a:gd name="T48" fmla="*/ 222 w 264"/>
                  <a:gd name="T49" fmla="*/ 215 h 252"/>
                  <a:gd name="T50" fmla="*/ 238 w 264"/>
                  <a:gd name="T51" fmla="*/ 177 h 252"/>
                  <a:gd name="T52" fmla="*/ 230 w 264"/>
                  <a:gd name="T53" fmla="*/ 150 h 252"/>
                  <a:gd name="T54" fmla="*/ 257 w 264"/>
                  <a:gd name="T55" fmla="*/ 129 h 252"/>
                  <a:gd name="T56" fmla="*/ 264 w 264"/>
                  <a:gd name="T57" fmla="*/ 104 h 252"/>
                  <a:gd name="T58" fmla="*/ 257 w 264"/>
                  <a:gd name="T59" fmla="*/ 8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4" h="252">
                    <a:moveTo>
                      <a:pt x="257" y="80"/>
                    </a:moveTo>
                    <a:cubicBezTo>
                      <a:pt x="253" y="71"/>
                      <a:pt x="245" y="64"/>
                      <a:pt x="237" y="59"/>
                    </a:cubicBezTo>
                    <a:cubicBezTo>
                      <a:pt x="229" y="54"/>
                      <a:pt x="221" y="52"/>
                      <a:pt x="212" y="52"/>
                    </a:cubicBezTo>
                    <a:cubicBezTo>
                      <a:pt x="209" y="52"/>
                      <a:pt x="206" y="53"/>
                      <a:pt x="203" y="53"/>
                    </a:cubicBezTo>
                    <a:cubicBezTo>
                      <a:pt x="203" y="52"/>
                      <a:pt x="203" y="51"/>
                      <a:pt x="203" y="50"/>
                    </a:cubicBezTo>
                    <a:cubicBezTo>
                      <a:pt x="203" y="37"/>
                      <a:pt x="197" y="24"/>
                      <a:pt x="188" y="15"/>
                    </a:cubicBezTo>
                    <a:cubicBezTo>
                      <a:pt x="179" y="6"/>
                      <a:pt x="166" y="0"/>
                      <a:pt x="153" y="0"/>
                    </a:cubicBezTo>
                    <a:cubicBezTo>
                      <a:pt x="140" y="0"/>
                      <a:pt x="127" y="6"/>
                      <a:pt x="118" y="15"/>
                    </a:cubicBezTo>
                    <a:cubicBezTo>
                      <a:pt x="114" y="18"/>
                      <a:pt x="112" y="23"/>
                      <a:pt x="109" y="27"/>
                    </a:cubicBezTo>
                    <a:cubicBezTo>
                      <a:pt x="101" y="21"/>
                      <a:pt x="91" y="17"/>
                      <a:pt x="80" y="17"/>
                    </a:cubicBezTo>
                    <a:cubicBezTo>
                      <a:pt x="53" y="17"/>
                      <a:pt x="31" y="39"/>
                      <a:pt x="31" y="66"/>
                    </a:cubicBezTo>
                    <a:cubicBezTo>
                      <a:pt x="31" y="69"/>
                      <a:pt x="31" y="73"/>
                      <a:pt x="32" y="77"/>
                    </a:cubicBezTo>
                    <a:cubicBezTo>
                      <a:pt x="29" y="78"/>
                      <a:pt x="26" y="79"/>
                      <a:pt x="24" y="81"/>
                    </a:cubicBezTo>
                    <a:cubicBezTo>
                      <a:pt x="9" y="89"/>
                      <a:pt x="0" y="105"/>
                      <a:pt x="0" y="121"/>
                    </a:cubicBezTo>
                    <a:cubicBezTo>
                      <a:pt x="0" y="134"/>
                      <a:pt x="5" y="146"/>
                      <a:pt x="14" y="155"/>
                    </a:cubicBezTo>
                    <a:cubicBezTo>
                      <a:pt x="19" y="160"/>
                      <a:pt x="26" y="164"/>
                      <a:pt x="33" y="166"/>
                    </a:cubicBezTo>
                    <a:cubicBezTo>
                      <a:pt x="30" y="172"/>
                      <a:pt x="28" y="179"/>
                      <a:pt x="28" y="186"/>
                    </a:cubicBezTo>
                    <a:cubicBezTo>
                      <a:pt x="28" y="198"/>
                      <a:pt x="33" y="210"/>
                      <a:pt x="42" y="219"/>
                    </a:cubicBezTo>
                    <a:cubicBezTo>
                      <a:pt x="51" y="228"/>
                      <a:pt x="63" y="233"/>
                      <a:pt x="75" y="233"/>
                    </a:cubicBezTo>
                    <a:cubicBezTo>
                      <a:pt x="85" y="233"/>
                      <a:pt x="95" y="229"/>
                      <a:pt x="103" y="224"/>
                    </a:cubicBezTo>
                    <a:cubicBezTo>
                      <a:pt x="104" y="224"/>
                      <a:pt x="104" y="223"/>
                      <a:pt x="105" y="223"/>
                    </a:cubicBezTo>
                    <a:cubicBezTo>
                      <a:pt x="108" y="240"/>
                      <a:pt x="122" y="252"/>
                      <a:pt x="139" y="252"/>
                    </a:cubicBezTo>
                    <a:cubicBezTo>
                      <a:pt x="154" y="252"/>
                      <a:pt x="167" y="242"/>
                      <a:pt x="171" y="229"/>
                    </a:cubicBezTo>
                    <a:cubicBezTo>
                      <a:pt x="176" y="230"/>
                      <a:pt x="180" y="231"/>
                      <a:pt x="184" y="231"/>
                    </a:cubicBezTo>
                    <a:cubicBezTo>
                      <a:pt x="198" y="231"/>
                      <a:pt x="212" y="225"/>
                      <a:pt x="222" y="215"/>
                    </a:cubicBezTo>
                    <a:cubicBezTo>
                      <a:pt x="232" y="205"/>
                      <a:pt x="238" y="192"/>
                      <a:pt x="238" y="177"/>
                    </a:cubicBezTo>
                    <a:cubicBezTo>
                      <a:pt x="238" y="168"/>
                      <a:pt x="235" y="159"/>
                      <a:pt x="230" y="150"/>
                    </a:cubicBezTo>
                    <a:cubicBezTo>
                      <a:pt x="241" y="147"/>
                      <a:pt x="251" y="139"/>
                      <a:pt x="257" y="129"/>
                    </a:cubicBezTo>
                    <a:cubicBezTo>
                      <a:pt x="261" y="121"/>
                      <a:pt x="263" y="113"/>
                      <a:pt x="264" y="104"/>
                    </a:cubicBezTo>
                    <a:cubicBezTo>
                      <a:pt x="263" y="96"/>
                      <a:pt x="261" y="87"/>
                      <a:pt x="257"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1" name="Freeform 27"/>
              <p:cNvSpPr>
                <a:spLocks noEditPoints="1"/>
              </p:cNvSpPr>
              <p:nvPr/>
            </p:nvSpPr>
            <p:spPr bwMode="auto">
              <a:xfrm>
                <a:off x="5223" y="3097"/>
                <a:ext cx="316" cy="662"/>
              </a:xfrm>
              <a:custGeom>
                <a:avLst/>
                <a:gdLst>
                  <a:gd name="T0" fmla="*/ 0 w 120"/>
                  <a:gd name="T1" fmla="*/ 238 h 238"/>
                  <a:gd name="T2" fmla="*/ 0 w 120"/>
                  <a:gd name="T3" fmla="*/ 238 h 238"/>
                  <a:gd name="T4" fmla="*/ 0 w 120"/>
                  <a:gd name="T5" fmla="*/ 238 h 238"/>
                  <a:gd name="T6" fmla="*/ 0 w 120"/>
                  <a:gd name="T7" fmla="*/ 238 h 238"/>
                  <a:gd name="T8" fmla="*/ 0 w 120"/>
                  <a:gd name="T9" fmla="*/ 238 h 238"/>
                  <a:gd name="T10" fmla="*/ 0 w 120"/>
                  <a:gd name="T11" fmla="*/ 238 h 238"/>
                  <a:gd name="T12" fmla="*/ 0 w 120"/>
                  <a:gd name="T13" fmla="*/ 238 h 238"/>
                  <a:gd name="T14" fmla="*/ 0 w 120"/>
                  <a:gd name="T15" fmla="*/ 238 h 238"/>
                  <a:gd name="T16" fmla="*/ 0 w 120"/>
                  <a:gd name="T17" fmla="*/ 238 h 238"/>
                  <a:gd name="T18" fmla="*/ 109 w 120"/>
                  <a:gd name="T19" fmla="*/ 139 h 238"/>
                  <a:gd name="T20" fmla="*/ 109 w 120"/>
                  <a:gd name="T21" fmla="*/ 139 h 238"/>
                  <a:gd name="T22" fmla="*/ 109 w 120"/>
                  <a:gd name="T23" fmla="*/ 139 h 238"/>
                  <a:gd name="T24" fmla="*/ 120 w 120"/>
                  <a:gd name="T25" fmla="*/ 127 h 238"/>
                  <a:gd name="T26" fmla="*/ 120 w 120"/>
                  <a:gd name="T27" fmla="*/ 127 h 238"/>
                  <a:gd name="T28" fmla="*/ 120 w 120"/>
                  <a:gd name="T29" fmla="*/ 127 h 238"/>
                  <a:gd name="T30" fmla="*/ 120 w 120"/>
                  <a:gd name="T31" fmla="*/ 127 h 238"/>
                  <a:gd name="T32" fmla="*/ 120 w 120"/>
                  <a:gd name="T33" fmla="*/ 127 h 238"/>
                  <a:gd name="T34" fmla="*/ 120 w 120"/>
                  <a:gd name="T35" fmla="*/ 127 h 238"/>
                  <a:gd name="T36" fmla="*/ 120 w 120"/>
                  <a:gd name="T37" fmla="*/ 127 h 238"/>
                  <a:gd name="T38" fmla="*/ 120 w 120"/>
                  <a:gd name="T39" fmla="*/ 127 h 238"/>
                  <a:gd name="T40" fmla="*/ 120 w 120"/>
                  <a:gd name="T41" fmla="*/ 127 h 238"/>
                  <a:gd name="T42" fmla="*/ 120 w 120"/>
                  <a:gd name="T43" fmla="*/ 127 h 238"/>
                  <a:gd name="T44" fmla="*/ 120 w 120"/>
                  <a:gd name="T45" fmla="*/ 127 h 238"/>
                  <a:gd name="T46" fmla="*/ 120 w 120"/>
                  <a:gd name="T47" fmla="*/ 127 h 238"/>
                  <a:gd name="T48" fmla="*/ 120 w 120"/>
                  <a:gd name="T49" fmla="*/ 126 h 238"/>
                  <a:gd name="T50" fmla="*/ 120 w 120"/>
                  <a:gd name="T51" fmla="*/ 126 h 238"/>
                  <a:gd name="T52" fmla="*/ 120 w 120"/>
                  <a:gd name="T53" fmla="*/ 126 h 238"/>
                  <a:gd name="T54" fmla="*/ 36 w 120"/>
                  <a:gd name="T55" fmla="*/ 0 h 238"/>
                  <a:gd name="T56" fmla="*/ 29 w 120"/>
                  <a:gd name="T57" fmla="*/ 1 h 238"/>
                  <a:gd name="T58" fmla="*/ 29 w 120"/>
                  <a:gd name="T59" fmla="*/ 1 h 238"/>
                  <a:gd name="T60" fmla="*/ 36 w 120"/>
                  <a:gd name="T61" fmla="*/ 0 h 238"/>
                  <a:gd name="T62" fmla="*/ 36 w 120"/>
                  <a:gd name="T63" fmla="*/ 0 h 238"/>
                  <a:gd name="T64" fmla="*/ 53 w 120"/>
                  <a:gd name="T65" fmla="*/ 5 h 238"/>
                  <a:gd name="T66" fmla="*/ 53 w 120"/>
                  <a:gd name="T67" fmla="*/ 5 h 238"/>
                  <a:gd name="T68" fmla="*/ 53 w 120"/>
                  <a:gd name="T69" fmla="*/ 5 h 238"/>
                  <a:gd name="T70" fmla="*/ 36 w 120"/>
                  <a:gd name="T71" fmla="*/ 0 h 238"/>
                  <a:gd name="T72" fmla="*/ 36 w 120"/>
                  <a:gd name="T7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238">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109" y="139"/>
                    </a:moveTo>
                    <a:cubicBezTo>
                      <a:pt x="109" y="139"/>
                      <a:pt x="109" y="139"/>
                      <a:pt x="109" y="139"/>
                    </a:cubicBezTo>
                    <a:cubicBezTo>
                      <a:pt x="109" y="139"/>
                      <a:pt x="109" y="139"/>
                      <a:pt x="109" y="139"/>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6"/>
                    </a:moveTo>
                    <a:cubicBezTo>
                      <a:pt x="120" y="126"/>
                      <a:pt x="120" y="126"/>
                      <a:pt x="120" y="126"/>
                    </a:cubicBezTo>
                    <a:cubicBezTo>
                      <a:pt x="120" y="126"/>
                      <a:pt x="120" y="126"/>
                      <a:pt x="120" y="126"/>
                    </a:cubicBezTo>
                    <a:moveTo>
                      <a:pt x="36" y="0"/>
                    </a:moveTo>
                    <a:cubicBezTo>
                      <a:pt x="33" y="0"/>
                      <a:pt x="31" y="1"/>
                      <a:pt x="29" y="1"/>
                    </a:cubicBezTo>
                    <a:cubicBezTo>
                      <a:pt x="29" y="1"/>
                      <a:pt x="29" y="1"/>
                      <a:pt x="29" y="1"/>
                    </a:cubicBezTo>
                    <a:cubicBezTo>
                      <a:pt x="31" y="1"/>
                      <a:pt x="33" y="0"/>
                      <a:pt x="36" y="0"/>
                    </a:cubicBezTo>
                    <a:cubicBezTo>
                      <a:pt x="36" y="0"/>
                      <a:pt x="36" y="0"/>
                      <a:pt x="36" y="0"/>
                    </a:cubicBezTo>
                    <a:cubicBezTo>
                      <a:pt x="42" y="1"/>
                      <a:pt x="48" y="2"/>
                      <a:pt x="53" y="5"/>
                    </a:cubicBezTo>
                    <a:cubicBezTo>
                      <a:pt x="53" y="5"/>
                      <a:pt x="53" y="5"/>
                      <a:pt x="53" y="5"/>
                    </a:cubicBezTo>
                    <a:cubicBezTo>
                      <a:pt x="53" y="5"/>
                      <a:pt x="53" y="5"/>
                      <a:pt x="53" y="5"/>
                    </a:cubicBezTo>
                    <a:cubicBezTo>
                      <a:pt x="48" y="2"/>
                      <a:pt x="42" y="1"/>
                      <a:pt x="36" y="0"/>
                    </a:cubicBezTo>
                    <a:cubicBezTo>
                      <a:pt x="36" y="0"/>
                      <a:pt x="36" y="0"/>
                      <a:pt x="3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2" name="Freeform 28"/>
              <p:cNvSpPr>
                <a:spLocks/>
              </p:cNvSpPr>
              <p:nvPr/>
            </p:nvSpPr>
            <p:spPr bwMode="auto">
              <a:xfrm>
                <a:off x="5394" y="3150"/>
                <a:ext cx="173" cy="320"/>
              </a:xfrm>
              <a:custGeom>
                <a:avLst/>
                <a:gdLst>
                  <a:gd name="T0" fmla="*/ 1 w 66"/>
                  <a:gd name="T1" fmla="*/ 0 h 115"/>
                  <a:gd name="T2" fmla="*/ 2 w 66"/>
                  <a:gd name="T3" fmla="*/ 1 h 115"/>
                  <a:gd name="T4" fmla="*/ 6 w 66"/>
                  <a:gd name="T5" fmla="*/ 18 h 115"/>
                  <a:gd name="T6" fmla="*/ 1 w 66"/>
                  <a:gd name="T7" fmla="*/ 35 h 115"/>
                  <a:gd name="T8" fmla="*/ 0 w 66"/>
                  <a:gd name="T9" fmla="*/ 38 h 115"/>
                  <a:gd name="T10" fmla="*/ 0 w 66"/>
                  <a:gd name="T11" fmla="*/ 38 h 115"/>
                  <a:gd name="T12" fmla="*/ 20 w 66"/>
                  <a:gd name="T13" fmla="*/ 59 h 115"/>
                  <a:gd name="T14" fmla="*/ 27 w 66"/>
                  <a:gd name="T15" fmla="*/ 83 h 115"/>
                  <a:gd name="T16" fmla="*/ 23 w 66"/>
                  <a:gd name="T17" fmla="*/ 102 h 115"/>
                  <a:gd name="T18" fmla="*/ 30 w 66"/>
                  <a:gd name="T19" fmla="*/ 105 h 115"/>
                  <a:gd name="T20" fmla="*/ 41 w 66"/>
                  <a:gd name="T21" fmla="*/ 115 h 115"/>
                  <a:gd name="T22" fmla="*/ 55 w 66"/>
                  <a:gd name="T23" fmla="*/ 108 h 115"/>
                  <a:gd name="T24" fmla="*/ 55 w 66"/>
                  <a:gd name="T25" fmla="*/ 108 h 115"/>
                  <a:gd name="T26" fmla="*/ 55 w 66"/>
                  <a:gd name="T27" fmla="*/ 108 h 115"/>
                  <a:gd name="T28" fmla="*/ 55 w 66"/>
                  <a:gd name="T29" fmla="*/ 108 h 115"/>
                  <a:gd name="T30" fmla="*/ 55 w 66"/>
                  <a:gd name="T31" fmla="*/ 108 h 115"/>
                  <a:gd name="T32" fmla="*/ 55 w 66"/>
                  <a:gd name="T33" fmla="*/ 108 h 115"/>
                  <a:gd name="T34" fmla="*/ 55 w 66"/>
                  <a:gd name="T35" fmla="*/ 108 h 115"/>
                  <a:gd name="T36" fmla="*/ 55 w 66"/>
                  <a:gd name="T37" fmla="*/ 108 h 115"/>
                  <a:gd name="T38" fmla="*/ 55 w 66"/>
                  <a:gd name="T39" fmla="*/ 107 h 115"/>
                  <a:gd name="T40" fmla="*/ 55 w 66"/>
                  <a:gd name="T41" fmla="*/ 107 h 115"/>
                  <a:gd name="T42" fmla="*/ 55 w 66"/>
                  <a:gd name="T43" fmla="*/ 107 h 115"/>
                  <a:gd name="T44" fmla="*/ 64 w 66"/>
                  <a:gd name="T45" fmla="*/ 92 h 115"/>
                  <a:gd name="T46" fmla="*/ 66 w 66"/>
                  <a:gd name="T47" fmla="*/ 83 h 115"/>
                  <a:gd name="T48" fmla="*/ 65 w 66"/>
                  <a:gd name="T49" fmla="*/ 74 h 115"/>
                  <a:gd name="T50" fmla="*/ 55 w 66"/>
                  <a:gd name="T51" fmla="*/ 57 h 115"/>
                  <a:gd name="T52" fmla="*/ 40 w 66"/>
                  <a:gd name="T53" fmla="*/ 48 h 115"/>
                  <a:gd name="T54" fmla="*/ 33 w 66"/>
                  <a:gd name="T55" fmla="*/ 46 h 115"/>
                  <a:gd name="T56" fmla="*/ 33 w 66"/>
                  <a:gd name="T57" fmla="*/ 46 h 115"/>
                  <a:gd name="T58" fmla="*/ 33 w 66"/>
                  <a:gd name="T59" fmla="*/ 46 h 115"/>
                  <a:gd name="T60" fmla="*/ 34 w 66"/>
                  <a:gd name="T61" fmla="*/ 44 h 115"/>
                  <a:gd name="T62" fmla="*/ 35 w 66"/>
                  <a:gd name="T63" fmla="*/ 35 h 115"/>
                  <a:gd name="T64" fmla="*/ 31 w 66"/>
                  <a:gd name="T65" fmla="*/ 18 h 115"/>
                  <a:gd name="T66" fmla="*/ 10 w 66"/>
                  <a:gd name="T67" fmla="*/ 2 h 115"/>
                  <a:gd name="T68" fmla="*/ 10 w 66"/>
                  <a:gd name="T69" fmla="*/ 2 h 115"/>
                  <a:gd name="T70" fmla="*/ 1 w 66"/>
                  <a:gd name="T7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115">
                    <a:moveTo>
                      <a:pt x="1" y="0"/>
                    </a:moveTo>
                    <a:cubicBezTo>
                      <a:pt x="2" y="1"/>
                      <a:pt x="2" y="1"/>
                      <a:pt x="2" y="1"/>
                    </a:cubicBezTo>
                    <a:cubicBezTo>
                      <a:pt x="5" y="6"/>
                      <a:pt x="6" y="12"/>
                      <a:pt x="6" y="18"/>
                    </a:cubicBezTo>
                    <a:cubicBezTo>
                      <a:pt x="6" y="24"/>
                      <a:pt x="4" y="30"/>
                      <a:pt x="1" y="35"/>
                    </a:cubicBezTo>
                    <a:cubicBezTo>
                      <a:pt x="1" y="36"/>
                      <a:pt x="0" y="37"/>
                      <a:pt x="0" y="38"/>
                    </a:cubicBezTo>
                    <a:cubicBezTo>
                      <a:pt x="0" y="38"/>
                      <a:pt x="0" y="38"/>
                      <a:pt x="0" y="38"/>
                    </a:cubicBezTo>
                    <a:cubicBezTo>
                      <a:pt x="8" y="43"/>
                      <a:pt x="16" y="50"/>
                      <a:pt x="20" y="59"/>
                    </a:cubicBezTo>
                    <a:cubicBezTo>
                      <a:pt x="24" y="66"/>
                      <a:pt x="26" y="75"/>
                      <a:pt x="27" y="83"/>
                    </a:cubicBezTo>
                    <a:cubicBezTo>
                      <a:pt x="27" y="90"/>
                      <a:pt x="25" y="96"/>
                      <a:pt x="23" y="102"/>
                    </a:cubicBezTo>
                    <a:cubicBezTo>
                      <a:pt x="25" y="103"/>
                      <a:pt x="28" y="104"/>
                      <a:pt x="30" y="105"/>
                    </a:cubicBezTo>
                    <a:cubicBezTo>
                      <a:pt x="34" y="108"/>
                      <a:pt x="38" y="112"/>
                      <a:pt x="41" y="115"/>
                    </a:cubicBezTo>
                    <a:cubicBezTo>
                      <a:pt x="46" y="114"/>
                      <a:pt x="51" y="111"/>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7"/>
                      <a:pt x="55" y="107"/>
                      <a:pt x="55" y="107"/>
                    </a:cubicBezTo>
                    <a:cubicBezTo>
                      <a:pt x="55" y="107"/>
                      <a:pt x="55" y="107"/>
                      <a:pt x="55" y="107"/>
                    </a:cubicBezTo>
                    <a:cubicBezTo>
                      <a:pt x="55" y="107"/>
                      <a:pt x="55" y="107"/>
                      <a:pt x="55" y="107"/>
                    </a:cubicBezTo>
                    <a:cubicBezTo>
                      <a:pt x="60" y="103"/>
                      <a:pt x="63" y="98"/>
                      <a:pt x="64" y="92"/>
                    </a:cubicBezTo>
                    <a:cubicBezTo>
                      <a:pt x="65" y="89"/>
                      <a:pt x="66" y="86"/>
                      <a:pt x="66" y="83"/>
                    </a:cubicBezTo>
                    <a:cubicBezTo>
                      <a:pt x="66" y="80"/>
                      <a:pt x="65" y="77"/>
                      <a:pt x="65" y="74"/>
                    </a:cubicBezTo>
                    <a:cubicBezTo>
                      <a:pt x="63" y="68"/>
                      <a:pt x="59" y="62"/>
                      <a:pt x="55" y="57"/>
                    </a:cubicBezTo>
                    <a:cubicBezTo>
                      <a:pt x="51" y="52"/>
                      <a:pt x="46" y="49"/>
                      <a:pt x="40" y="48"/>
                    </a:cubicBezTo>
                    <a:cubicBezTo>
                      <a:pt x="38" y="47"/>
                      <a:pt x="35" y="47"/>
                      <a:pt x="33" y="46"/>
                    </a:cubicBezTo>
                    <a:cubicBezTo>
                      <a:pt x="33" y="46"/>
                      <a:pt x="33" y="46"/>
                      <a:pt x="33" y="46"/>
                    </a:cubicBezTo>
                    <a:cubicBezTo>
                      <a:pt x="33" y="46"/>
                      <a:pt x="33" y="46"/>
                      <a:pt x="33" y="46"/>
                    </a:cubicBezTo>
                    <a:cubicBezTo>
                      <a:pt x="33" y="46"/>
                      <a:pt x="34" y="45"/>
                      <a:pt x="34" y="44"/>
                    </a:cubicBezTo>
                    <a:cubicBezTo>
                      <a:pt x="35" y="41"/>
                      <a:pt x="35" y="38"/>
                      <a:pt x="35" y="35"/>
                    </a:cubicBezTo>
                    <a:cubicBezTo>
                      <a:pt x="35" y="29"/>
                      <a:pt x="33" y="23"/>
                      <a:pt x="31" y="18"/>
                    </a:cubicBezTo>
                    <a:cubicBezTo>
                      <a:pt x="26" y="10"/>
                      <a:pt x="18" y="4"/>
                      <a:pt x="10" y="2"/>
                    </a:cubicBezTo>
                    <a:cubicBezTo>
                      <a:pt x="10" y="2"/>
                      <a:pt x="10" y="2"/>
                      <a:pt x="10" y="2"/>
                    </a:cubicBezTo>
                    <a:cubicBezTo>
                      <a:pt x="7" y="1"/>
                      <a:pt x="4"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3" name="Freeform 29"/>
              <p:cNvSpPr>
                <a:spLocks/>
              </p:cNvSpPr>
              <p:nvPr/>
            </p:nvSpPr>
            <p:spPr bwMode="auto">
              <a:xfrm>
                <a:off x="5116" y="2997"/>
                <a:ext cx="294" cy="259"/>
              </a:xfrm>
              <a:custGeom>
                <a:avLst/>
                <a:gdLst>
                  <a:gd name="T0" fmla="*/ 36 w 112"/>
                  <a:gd name="T1" fmla="*/ 0 h 93"/>
                  <a:gd name="T2" fmla="*/ 12 w 112"/>
                  <a:gd name="T3" fmla="*/ 9 h 93"/>
                  <a:gd name="T4" fmla="*/ 5 w 112"/>
                  <a:gd name="T5" fmla="*/ 18 h 93"/>
                  <a:gd name="T6" fmla="*/ 5 w 112"/>
                  <a:gd name="T7" fmla="*/ 18 h 93"/>
                  <a:gd name="T8" fmla="*/ 0 w 112"/>
                  <a:gd name="T9" fmla="*/ 14 h 93"/>
                  <a:gd name="T10" fmla="*/ 0 w 112"/>
                  <a:gd name="T11" fmla="*/ 15 h 93"/>
                  <a:gd name="T12" fmla="*/ 9 w 112"/>
                  <a:gd name="T13" fmla="*/ 36 h 93"/>
                  <a:gd name="T14" fmla="*/ 22 w 112"/>
                  <a:gd name="T15" fmla="*/ 34 h 93"/>
                  <a:gd name="T16" fmla="*/ 57 w 112"/>
                  <a:gd name="T17" fmla="*/ 49 h 93"/>
                  <a:gd name="T18" fmla="*/ 72 w 112"/>
                  <a:gd name="T19" fmla="*/ 84 h 93"/>
                  <a:gd name="T20" fmla="*/ 72 w 112"/>
                  <a:gd name="T21" fmla="*/ 87 h 93"/>
                  <a:gd name="T22" fmla="*/ 81 w 112"/>
                  <a:gd name="T23" fmla="*/ 86 h 93"/>
                  <a:gd name="T24" fmla="*/ 106 w 112"/>
                  <a:gd name="T25" fmla="*/ 93 h 93"/>
                  <a:gd name="T26" fmla="*/ 107 w 112"/>
                  <a:gd name="T27" fmla="*/ 90 h 93"/>
                  <a:gd name="T28" fmla="*/ 112 w 112"/>
                  <a:gd name="T29" fmla="*/ 73 h 93"/>
                  <a:gd name="T30" fmla="*/ 108 w 112"/>
                  <a:gd name="T31" fmla="*/ 56 h 93"/>
                  <a:gd name="T32" fmla="*/ 107 w 112"/>
                  <a:gd name="T33" fmla="*/ 55 h 93"/>
                  <a:gd name="T34" fmla="*/ 107 w 112"/>
                  <a:gd name="T35" fmla="*/ 55 h 93"/>
                  <a:gd name="T36" fmla="*/ 94 w 112"/>
                  <a:gd name="T37" fmla="*/ 41 h 93"/>
                  <a:gd name="T38" fmla="*/ 94 w 112"/>
                  <a:gd name="T39" fmla="*/ 41 h 93"/>
                  <a:gd name="T40" fmla="*/ 77 w 112"/>
                  <a:gd name="T41" fmla="*/ 36 h 93"/>
                  <a:gd name="T42" fmla="*/ 77 w 112"/>
                  <a:gd name="T43" fmla="*/ 36 h 93"/>
                  <a:gd name="T44" fmla="*/ 70 w 112"/>
                  <a:gd name="T45" fmla="*/ 37 h 93"/>
                  <a:gd name="T46" fmla="*/ 70 w 112"/>
                  <a:gd name="T47" fmla="*/ 37 h 93"/>
                  <a:gd name="T48" fmla="*/ 70 w 112"/>
                  <a:gd name="T49" fmla="*/ 37 h 93"/>
                  <a:gd name="T50" fmla="*/ 70 w 112"/>
                  <a:gd name="T51" fmla="*/ 35 h 93"/>
                  <a:gd name="T52" fmla="*/ 70 w 112"/>
                  <a:gd name="T53" fmla="*/ 34 h 93"/>
                  <a:gd name="T54" fmla="*/ 61 w 112"/>
                  <a:gd name="T55" fmla="*/ 10 h 93"/>
                  <a:gd name="T56" fmla="*/ 36 w 112"/>
                  <a:gd name="T57" fmla="*/ 0 h 93"/>
                  <a:gd name="T58" fmla="*/ 36 w 112"/>
                  <a:gd name="T5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93">
                    <a:moveTo>
                      <a:pt x="36" y="0"/>
                    </a:moveTo>
                    <a:cubicBezTo>
                      <a:pt x="27" y="0"/>
                      <a:pt x="18" y="3"/>
                      <a:pt x="12" y="9"/>
                    </a:cubicBezTo>
                    <a:cubicBezTo>
                      <a:pt x="9" y="12"/>
                      <a:pt x="7" y="15"/>
                      <a:pt x="5" y="18"/>
                    </a:cubicBezTo>
                    <a:cubicBezTo>
                      <a:pt x="5" y="18"/>
                      <a:pt x="5" y="18"/>
                      <a:pt x="5" y="18"/>
                    </a:cubicBezTo>
                    <a:cubicBezTo>
                      <a:pt x="4" y="16"/>
                      <a:pt x="2" y="15"/>
                      <a:pt x="0" y="14"/>
                    </a:cubicBezTo>
                    <a:cubicBezTo>
                      <a:pt x="0" y="15"/>
                      <a:pt x="0" y="15"/>
                      <a:pt x="0" y="15"/>
                    </a:cubicBezTo>
                    <a:cubicBezTo>
                      <a:pt x="5" y="21"/>
                      <a:pt x="8" y="29"/>
                      <a:pt x="9" y="36"/>
                    </a:cubicBezTo>
                    <a:cubicBezTo>
                      <a:pt x="13" y="35"/>
                      <a:pt x="18" y="34"/>
                      <a:pt x="22" y="34"/>
                    </a:cubicBezTo>
                    <a:cubicBezTo>
                      <a:pt x="35" y="34"/>
                      <a:pt x="48" y="40"/>
                      <a:pt x="57" y="49"/>
                    </a:cubicBezTo>
                    <a:cubicBezTo>
                      <a:pt x="66" y="58"/>
                      <a:pt x="72" y="71"/>
                      <a:pt x="72" y="84"/>
                    </a:cubicBezTo>
                    <a:cubicBezTo>
                      <a:pt x="72" y="85"/>
                      <a:pt x="72" y="86"/>
                      <a:pt x="72" y="87"/>
                    </a:cubicBezTo>
                    <a:cubicBezTo>
                      <a:pt x="75" y="87"/>
                      <a:pt x="78" y="86"/>
                      <a:pt x="81" y="86"/>
                    </a:cubicBezTo>
                    <a:cubicBezTo>
                      <a:pt x="90" y="86"/>
                      <a:pt x="98" y="88"/>
                      <a:pt x="106" y="93"/>
                    </a:cubicBezTo>
                    <a:cubicBezTo>
                      <a:pt x="106" y="92"/>
                      <a:pt x="107" y="91"/>
                      <a:pt x="107" y="90"/>
                    </a:cubicBezTo>
                    <a:cubicBezTo>
                      <a:pt x="110" y="85"/>
                      <a:pt x="112" y="79"/>
                      <a:pt x="112" y="73"/>
                    </a:cubicBezTo>
                    <a:cubicBezTo>
                      <a:pt x="112" y="67"/>
                      <a:pt x="111" y="61"/>
                      <a:pt x="108" y="56"/>
                    </a:cubicBezTo>
                    <a:cubicBezTo>
                      <a:pt x="108" y="56"/>
                      <a:pt x="108" y="56"/>
                      <a:pt x="107" y="55"/>
                    </a:cubicBezTo>
                    <a:cubicBezTo>
                      <a:pt x="107" y="55"/>
                      <a:pt x="107" y="55"/>
                      <a:pt x="107" y="55"/>
                    </a:cubicBezTo>
                    <a:cubicBezTo>
                      <a:pt x="105" y="49"/>
                      <a:pt x="99" y="45"/>
                      <a:pt x="94" y="41"/>
                    </a:cubicBezTo>
                    <a:cubicBezTo>
                      <a:pt x="94" y="41"/>
                      <a:pt x="94" y="41"/>
                      <a:pt x="94" y="41"/>
                    </a:cubicBezTo>
                    <a:cubicBezTo>
                      <a:pt x="89" y="38"/>
                      <a:pt x="83" y="37"/>
                      <a:pt x="77" y="36"/>
                    </a:cubicBezTo>
                    <a:cubicBezTo>
                      <a:pt x="77" y="36"/>
                      <a:pt x="77" y="36"/>
                      <a:pt x="77" y="36"/>
                    </a:cubicBezTo>
                    <a:cubicBezTo>
                      <a:pt x="74" y="36"/>
                      <a:pt x="72" y="37"/>
                      <a:pt x="70" y="37"/>
                    </a:cubicBezTo>
                    <a:cubicBezTo>
                      <a:pt x="70" y="37"/>
                      <a:pt x="70" y="37"/>
                      <a:pt x="70" y="37"/>
                    </a:cubicBezTo>
                    <a:cubicBezTo>
                      <a:pt x="70" y="37"/>
                      <a:pt x="70" y="37"/>
                      <a:pt x="70" y="37"/>
                    </a:cubicBezTo>
                    <a:cubicBezTo>
                      <a:pt x="70" y="36"/>
                      <a:pt x="70" y="36"/>
                      <a:pt x="70" y="35"/>
                    </a:cubicBezTo>
                    <a:cubicBezTo>
                      <a:pt x="70" y="35"/>
                      <a:pt x="70" y="34"/>
                      <a:pt x="70" y="34"/>
                    </a:cubicBezTo>
                    <a:cubicBezTo>
                      <a:pt x="70" y="25"/>
                      <a:pt x="67" y="17"/>
                      <a:pt x="61" y="10"/>
                    </a:cubicBezTo>
                    <a:cubicBezTo>
                      <a:pt x="54" y="4"/>
                      <a:pt x="45" y="0"/>
                      <a:pt x="36" y="0"/>
                    </a:cubicBezTo>
                    <a:cubicBezTo>
                      <a:pt x="36" y="0"/>
                      <a:pt x="36" y="0"/>
                      <a:pt x="3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4" name="Freeform 30"/>
              <p:cNvSpPr>
                <a:spLocks/>
              </p:cNvSpPr>
              <p:nvPr/>
            </p:nvSpPr>
            <p:spPr bwMode="auto">
              <a:xfrm>
                <a:off x="5192" y="3434"/>
                <a:ext cx="328" cy="380"/>
              </a:xfrm>
              <a:custGeom>
                <a:avLst/>
                <a:gdLst>
                  <a:gd name="T0" fmla="*/ 100 w 125"/>
                  <a:gd name="T1" fmla="*/ 0 h 137"/>
                  <a:gd name="T2" fmla="*/ 97 w 125"/>
                  <a:gd name="T3" fmla="*/ 6 h 137"/>
                  <a:gd name="T4" fmla="*/ 70 w 125"/>
                  <a:gd name="T5" fmla="*/ 27 h 137"/>
                  <a:gd name="T6" fmla="*/ 78 w 125"/>
                  <a:gd name="T7" fmla="*/ 54 h 137"/>
                  <a:gd name="T8" fmla="*/ 62 w 125"/>
                  <a:gd name="T9" fmla="*/ 92 h 137"/>
                  <a:gd name="T10" fmla="*/ 24 w 125"/>
                  <a:gd name="T11" fmla="*/ 108 h 137"/>
                  <a:gd name="T12" fmla="*/ 11 w 125"/>
                  <a:gd name="T13" fmla="*/ 106 h 137"/>
                  <a:gd name="T14" fmla="*/ 0 w 125"/>
                  <a:gd name="T15" fmla="*/ 122 h 137"/>
                  <a:gd name="T16" fmla="*/ 12 w 125"/>
                  <a:gd name="T17" fmla="*/ 117 h 137"/>
                  <a:gd name="T18" fmla="*/ 12 w 125"/>
                  <a:gd name="T19" fmla="*/ 117 h 137"/>
                  <a:gd name="T20" fmla="*/ 12 w 125"/>
                  <a:gd name="T21" fmla="*/ 117 h 137"/>
                  <a:gd name="T22" fmla="*/ 12 w 125"/>
                  <a:gd name="T23" fmla="*/ 117 h 137"/>
                  <a:gd name="T24" fmla="*/ 12 w 125"/>
                  <a:gd name="T25" fmla="*/ 117 h 137"/>
                  <a:gd name="T26" fmla="*/ 12 w 125"/>
                  <a:gd name="T27" fmla="*/ 117 h 137"/>
                  <a:gd name="T28" fmla="*/ 12 w 125"/>
                  <a:gd name="T29" fmla="*/ 117 h 137"/>
                  <a:gd name="T30" fmla="*/ 14 w 125"/>
                  <a:gd name="T31" fmla="*/ 117 h 137"/>
                  <a:gd name="T32" fmla="*/ 37 w 125"/>
                  <a:gd name="T33" fmla="*/ 137 h 137"/>
                  <a:gd name="T34" fmla="*/ 38 w 125"/>
                  <a:gd name="T35" fmla="*/ 137 h 137"/>
                  <a:gd name="T36" fmla="*/ 60 w 125"/>
                  <a:gd name="T37" fmla="*/ 122 h 137"/>
                  <a:gd name="T38" fmla="*/ 69 w 125"/>
                  <a:gd name="T39" fmla="*/ 123 h 137"/>
                  <a:gd name="T40" fmla="*/ 69 w 125"/>
                  <a:gd name="T41" fmla="*/ 123 h 137"/>
                  <a:gd name="T42" fmla="*/ 95 w 125"/>
                  <a:gd name="T43" fmla="*/ 112 h 137"/>
                  <a:gd name="T44" fmla="*/ 107 w 125"/>
                  <a:gd name="T45" fmla="*/ 86 h 137"/>
                  <a:gd name="T46" fmla="*/ 107 w 125"/>
                  <a:gd name="T47" fmla="*/ 86 h 137"/>
                  <a:gd name="T48" fmla="*/ 102 w 125"/>
                  <a:gd name="T49" fmla="*/ 67 h 137"/>
                  <a:gd name="T50" fmla="*/ 102 w 125"/>
                  <a:gd name="T51" fmla="*/ 67 h 137"/>
                  <a:gd name="T52" fmla="*/ 102 w 125"/>
                  <a:gd name="T53" fmla="*/ 67 h 137"/>
                  <a:gd name="T54" fmla="*/ 121 w 125"/>
                  <a:gd name="T55" fmla="*/ 53 h 137"/>
                  <a:gd name="T56" fmla="*/ 125 w 125"/>
                  <a:gd name="T57" fmla="*/ 36 h 137"/>
                  <a:gd name="T58" fmla="*/ 125 w 125"/>
                  <a:gd name="T59" fmla="*/ 35 h 137"/>
                  <a:gd name="T60" fmla="*/ 121 w 125"/>
                  <a:gd name="T61" fmla="*/ 18 h 137"/>
                  <a:gd name="T62" fmla="*/ 121 w 125"/>
                  <a:gd name="T63" fmla="*/ 18 h 137"/>
                  <a:gd name="T64" fmla="*/ 121 w 125"/>
                  <a:gd name="T65" fmla="*/ 18 h 137"/>
                  <a:gd name="T66" fmla="*/ 121 w 125"/>
                  <a:gd name="T67" fmla="*/ 18 h 137"/>
                  <a:gd name="T68" fmla="*/ 118 w 125"/>
                  <a:gd name="T69" fmla="*/ 13 h 137"/>
                  <a:gd name="T70" fmla="*/ 118 w 125"/>
                  <a:gd name="T71" fmla="*/ 13 h 137"/>
                  <a:gd name="T72" fmla="*/ 107 w 125"/>
                  <a:gd name="T73" fmla="*/ 3 h 137"/>
                  <a:gd name="T74" fmla="*/ 100 w 125"/>
                  <a:gd name="T7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37">
                    <a:moveTo>
                      <a:pt x="100" y="0"/>
                    </a:moveTo>
                    <a:cubicBezTo>
                      <a:pt x="99" y="2"/>
                      <a:pt x="98" y="4"/>
                      <a:pt x="97" y="6"/>
                    </a:cubicBezTo>
                    <a:cubicBezTo>
                      <a:pt x="91" y="16"/>
                      <a:pt x="81" y="24"/>
                      <a:pt x="70" y="27"/>
                    </a:cubicBezTo>
                    <a:cubicBezTo>
                      <a:pt x="75" y="36"/>
                      <a:pt x="78" y="45"/>
                      <a:pt x="78" y="54"/>
                    </a:cubicBezTo>
                    <a:cubicBezTo>
                      <a:pt x="78" y="69"/>
                      <a:pt x="72" y="82"/>
                      <a:pt x="62" y="92"/>
                    </a:cubicBezTo>
                    <a:cubicBezTo>
                      <a:pt x="52" y="102"/>
                      <a:pt x="38" y="108"/>
                      <a:pt x="24" y="108"/>
                    </a:cubicBezTo>
                    <a:cubicBezTo>
                      <a:pt x="20" y="108"/>
                      <a:pt x="16" y="107"/>
                      <a:pt x="11" y="106"/>
                    </a:cubicBezTo>
                    <a:cubicBezTo>
                      <a:pt x="9" y="113"/>
                      <a:pt x="5" y="118"/>
                      <a:pt x="0" y="122"/>
                    </a:cubicBezTo>
                    <a:cubicBezTo>
                      <a:pt x="4" y="121"/>
                      <a:pt x="8" y="120"/>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3" y="117"/>
                      <a:pt x="13" y="117"/>
                      <a:pt x="14" y="117"/>
                    </a:cubicBezTo>
                    <a:cubicBezTo>
                      <a:pt x="16" y="128"/>
                      <a:pt x="25" y="137"/>
                      <a:pt x="37" y="137"/>
                    </a:cubicBezTo>
                    <a:cubicBezTo>
                      <a:pt x="37" y="137"/>
                      <a:pt x="37" y="137"/>
                      <a:pt x="38" y="137"/>
                    </a:cubicBezTo>
                    <a:cubicBezTo>
                      <a:pt x="48" y="137"/>
                      <a:pt x="57" y="131"/>
                      <a:pt x="60" y="122"/>
                    </a:cubicBezTo>
                    <a:cubicBezTo>
                      <a:pt x="63" y="122"/>
                      <a:pt x="66" y="123"/>
                      <a:pt x="69" y="123"/>
                    </a:cubicBezTo>
                    <a:cubicBezTo>
                      <a:pt x="69" y="123"/>
                      <a:pt x="69" y="123"/>
                      <a:pt x="69" y="123"/>
                    </a:cubicBezTo>
                    <a:cubicBezTo>
                      <a:pt x="79" y="123"/>
                      <a:pt x="88" y="119"/>
                      <a:pt x="95" y="112"/>
                    </a:cubicBezTo>
                    <a:cubicBezTo>
                      <a:pt x="102" y="106"/>
                      <a:pt x="106" y="96"/>
                      <a:pt x="107" y="86"/>
                    </a:cubicBezTo>
                    <a:cubicBezTo>
                      <a:pt x="107" y="86"/>
                      <a:pt x="107" y="86"/>
                      <a:pt x="107" y="86"/>
                    </a:cubicBezTo>
                    <a:cubicBezTo>
                      <a:pt x="107" y="79"/>
                      <a:pt x="105" y="73"/>
                      <a:pt x="102" y="67"/>
                    </a:cubicBezTo>
                    <a:cubicBezTo>
                      <a:pt x="102" y="67"/>
                      <a:pt x="102" y="67"/>
                      <a:pt x="102" y="67"/>
                    </a:cubicBezTo>
                    <a:cubicBezTo>
                      <a:pt x="102" y="67"/>
                      <a:pt x="102" y="67"/>
                      <a:pt x="102" y="67"/>
                    </a:cubicBezTo>
                    <a:cubicBezTo>
                      <a:pt x="110" y="65"/>
                      <a:pt x="116" y="60"/>
                      <a:pt x="121" y="53"/>
                    </a:cubicBezTo>
                    <a:cubicBezTo>
                      <a:pt x="124" y="47"/>
                      <a:pt x="125" y="42"/>
                      <a:pt x="125" y="36"/>
                    </a:cubicBezTo>
                    <a:cubicBezTo>
                      <a:pt x="125" y="35"/>
                      <a:pt x="125" y="35"/>
                      <a:pt x="125" y="35"/>
                    </a:cubicBezTo>
                    <a:cubicBezTo>
                      <a:pt x="125" y="29"/>
                      <a:pt x="124" y="24"/>
                      <a:pt x="121" y="18"/>
                    </a:cubicBezTo>
                    <a:cubicBezTo>
                      <a:pt x="121" y="18"/>
                      <a:pt x="121" y="18"/>
                      <a:pt x="121" y="18"/>
                    </a:cubicBezTo>
                    <a:cubicBezTo>
                      <a:pt x="121" y="18"/>
                      <a:pt x="121" y="18"/>
                      <a:pt x="121" y="18"/>
                    </a:cubicBezTo>
                    <a:cubicBezTo>
                      <a:pt x="121" y="18"/>
                      <a:pt x="121" y="18"/>
                      <a:pt x="121" y="18"/>
                    </a:cubicBezTo>
                    <a:cubicBezTo>
                      <a:pt x="120" y="17"/>
                      <a:pt x="119" y="15"/>
                      <a:pt x="118" y="13"/>
                    </a:cubicBezTo>
                    <a:cubicBezTo>
                      <a:pt x="118" y="13"/>
                      <a:pt x="118" y="13"/>
                      <a:pt x="118" y="13"/>
                    </a:cubicBezTo>
                    <a:cubicBezTo>
                      <a:pt x="115" y="10"/>
                      <a:pt x="111" y="6"/>
                      <a:pt x="107" y="3"/>
                    </a:cubicBezTo>
                    <a:cubicBezTo>
                      <a:pt x="105" y="2"/>
                      <a:pt x="102" y="1"/>
                      <a:pt x="10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5" name="Freeform 31"/>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6" name="Freeform 32"/>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7" name="Freeform 33"/>
              <p:cNvSpPr>
                <a:spLocks/>
              </p:cNvSpPr>
              <p:nvPr/>
            </p:nvSpPr>
            <p:spPr bwMode="auto">
              <a:xfrm>
                <a:off x="5116" y="3039"/>
                <a:ext cx="23" cy="69"/>
              </a:xfrm>
              <a:custGeom>
                <a:avLst/>
                <a:gdLst>
                  <a:gd name="T0" fmla="*/ 0 w 9"/>
                  <a:gd name="T1" fmla="*/ 0 h 25"/>
                  <a:gd name="T2" fmla="*/ 0 w 9"/>
                  <a:gd name="T3" fmla="*/ 25 h 25"/>
                  <a:gd name="T4" fmla="*/ 9 w 9"/>
                  <a:gd name="T5" fmla="*/ 21 h 25"/>
                  <a:gd name="T6" fmla="*/ 0 w 9"/>
                  <a:gd name="T7" fmla="*/ 0 h 25"/>
                </a:gdLst>
                <a:ahLst/>
                <a:cxnLst>
                  <a:cxn ang="0">
                    <a:pos x="T0" y="T1"/>
                  </a:cxn>
                  <a:cxn ang="0">
                    <a:pos x="T2" y="T3"/>
                  </a:cxn>
                  <a:cxn ang="0">
                    <a:pos x="T4" y="T5"/>
                  </a:cxn>
                  <a:cxn ang="0">
                    <a:pos x="T6" y="T7"/>
                  </a:cxn>
                </a:cxnLst>
                <a:rect l="0" t="0" r="r" b="b"/>
                <a:pathLst>
                  <a:path w="9" h="25">
                    <a:moveTo>
                      <a:pt x="0" y="0"/>
                    </a:moveTo>
                    <a:cubicBezTo>
                      <a:pt x="0" y="25"/>
                      <a:pt x="0" y="25"/>
                      <a:pt x="0" y="25"/>
                    </a:cubicBezTo>
                    <a:cubicBezTo>
                      <a:pt x="3" y="23"/>
                      <a:pt x="6" y="22"/>
                      <a:pt x="9" y="21"/>
                    </a:cubicBezTo>
                    <a:cubicBezTo>
                      <a:pt x="8" y="14"/>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8" name="Freeform 34"/>
              <p:cNvSpPr>
                <a:spLocks/>
              </p:cNvSpPr>
              <p:nvPr/>
            </p:nvSpPr>
            <p:spPr bwMode="auto">
              <a:xfrm>
                <a:off x="5116" y="3789"/>
                <a:ext cx="58" cy="498"/>
              </a:xfrm>
              <a:custGeom>
                <a:avLst/>
                <a:gdLst>
                  <a:gd name="T0" fmla="*/ 18 w 22"/>
                  <a:gd name="T1" fmla="*/ 0 h 179"/>
                  <a:gd name="T2" fmla="*/ 8 w 22"/>
                  <a:gd name="T3" fmla="*/ 1 h 179"/>
                  <a:gd name="T4" fmla="*/ 0 w 22"/>
                  <a:gd name="T5" fmla="*/ 0 h 179"/>
                  <a:gd name="T6" fmla="*/ 0 w 22"/>
                  <a:gd name="T7" fmla="*/ 173 h 179"/>
                  <a:gd name="T8" fmla="*/ 22 w 22"/>
                  <a:gd name="T9" fmla="*/ 179 h 179"/>
                  <a:gd name="T10" fmla="*/ 22 w 22"/>
                  <a:gd name="T11" fmla="*/ 170 h 179"/>
                  <a:gd name="T12" fmla="*/ 18 w 2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22" h="179">
                    <a:moveTo>
                      <a:pt x="18" y="0"/>
                    </a:moveTo>
                    <a:cubicBezTo>
                      <a:pt x="15" y="1"/>
                      <a:pt x="12" y="1"/>
                      <a:pt x="8" y="1"/>
                    </a:cubicBezTo>
                    <a:cubicBezTo>
                      <a:pt x="5" y="1"/>
                      <a:pt x="3" y="1"/>
                      <a:pt x="0" y="0"/>
                    </a:cubicBezTo>
                    <a:cubicBezTo>
                      <a:pt x="0" y="173"/>
                      <a:pt x="0" y="173"/>
                      <a:pt x="0" y="173"/>
                    </a:cubicBezTo>
                    <a:cubicBezTo>
                      <a:pt x="22" y="179"/>
                      <a:pt x="22" y="179"/>
                      <a:pt x="22" y="179"/>
                    </a:cubicBezTo>
                    <a:cubicBezTo>
                      <a:pt x="22" y="170"/>
                      <a:pt x="22" y="170"/>
                      <a:pt x="22" y="170"/>
                    </a:cubicBezTo>
                    <a:cubicBezTo>
                      <a:pt x="18" y="0"/>
                      <a:pt x="18" y="0"/>
                      <a:pt x="18"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9" name="Freeform 35"/>
              <p:cNvSpPr>
                <a:spLocks/>
              </p:cNvSpPr>
              <p:nvPr/>
            </p:nvSpPr>
            <p:spPr bwMode="auto">
              <a:xfrm>
                <a:off x="5116" y="3092"/>
                <a:ext cx="349" cy="700"/>
              </a:xfrm>
              <a:custGeom>
                <a:avLst/>
                <a:gdLst>
                  <a:gd name="T0" fmla="*/ 22 w 133"/>
                  <a:gd name="T1" fmla="*/ 0 h 252"/>
                  <a:gd name="T2" fmla="*/ 9 w 133"/>
                  <a:gd name="T3" fmla="*/ 2 h 252"/>
                  <a:gd name="T4" fmla="*/ 0 w 133"/>
                  <a:gd name="T5" fmla="*/ 6 h 252"/>
                  <a:gd name="T6" fmla="*/ 0 w 133"/>
                  <a:gd name="T7" fmla="*/ 251 h 252"/>
                  <a:gd name="T8" fmla="*/ 8 w 133"/>
                  <a:gd name="T9" fmla="*/ 252 h 252"/>
                  <a:gd name="T10" fmla="*/ 18 w 133"/>
                  <a:gd name="T11" fmla="*/ 251 h 252"/>
                  <a:gd name="T12" fmla="*/ 18 w 133"/>
                  <a:gd name="T13" fmla="*/ 251 h 252"/>
                  <a:gd name="T14" fmla="*/ 18 w 133"/>
                  <a:gd name="T15" fmla="*/ 251 h 252"/>
                  <a:gd name="T16" fmla="*/ 29 w 133"/>
                  <a:gd name="T17" fmla="*/ 245 h 252"/>
                  <a:gd name="T18" fmla="*/ 29 w 133"/>
                  <a:gd name="T19" fmla="*/ 245 h 252"/>
                  <a:gd name="T20" fmla="*/ 40 w 133"/>
                  <a:gd name="T21" fmla="*/ 229 h 252"/>
                  <a:gd name="T22" fmla="*/ 53 w 133"/>
                  <a:gd name="T23" fmla="*/ 231 h 252"/>
                  <a:gd name="T24" fmla="*/ 91 w 133"/>
                  <a:gd name="T25" fmla="*/ 215 h 252"/>
                  <a:gd name="T26" fmla="*/ 107 w 133"/>
                  <a:gd name="T27" fmla="*/ 177 h 252"/>
                  <a:gd name="T28" fmla="*/ 99 w 133"/>
                  <a:gd name="T29" fmla="*/ 150 h 252"/>
                  <a:gd name="T30" fmla="*/ 126 w 133"/>
                  <a:gd name="T31" fmla="*/ 129 h 252"/>
                  <a:gd name="T32" fmla="*/ 129 w 133"/>
                  <a:gd name="T33" fmla="*/ 123 h 252"/>
                  <a:gd name="T34" fmla="*/ 133 w 133"/>
                  <a:gd name="T35" fmla="*/ 104 h 252"/>
                  <a:gd name="T36" fmla="*/ 126 w 133"/>
                  <a:gd name="T37" fmla="*/ 80 h 252"/>
                  <a:gd name="T38" fmla="*/ 106 w 133"/>
                  <a:gd name="T39" fmla="*/ 59 h 252"/>
                  <a:gd name="T40" fmla="*/ 106 w 133"/>
                  <a:gd name="T41" fmla="*/ 59 h 252"/>
                  <a:gd name="T42" fmla="*/ 81 w 133"/>
                  <a:gd name="T43" fmla="*/ 52 h 252"/>
                  <a:gd name="T44" fmla="*/ 72 w 133"/>
                  <a:gd name="T45" fmla="*/ 53 h 252"/>
                  <a:gd name="T46" fmla="*/ 72 w 133"/>
                  <a:gd name="T47" fmla="*/ 50 h 252"/>
                  <a:gd name="T48" fmla="*/ 57 w 133"/>
                  <a:gd name="T49" fmla="*/ 15 h 252"/>
                  <a:gd name="T50" fmla="*/ 22 w 133"/>
                  <a:gd name="T51"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252">
                    <a:moveTo>
                      <a:pt x="22" y="0"/>
                    </a:moveTo>
                    <a:cubicBezTo>
                      <a:pt x="18" y="0"/>
                      <a:pt x="13" y="1"/>
                      <a:pt x="9" y="2"/>
                    </a:cubicBezTo>
                    <a:cubicBezTo>
                      <a:pt x="6" y="3"/>
                      <a:pt x="3" y="4"/>
                      <a:pt x="0" y="6"/>
                    </a:cubicBezTo>
                    <a:cubicBezTo>
                      <a:pt x="0" y="251"/>
                      <a:pt x="0" y="251"/>
                      <a:pt x="0" y="251"/>
                    </a:cubicBezTo>
                    <a:cubicBezTo>
                      <a:pt x="3" y="252"/>
                      <a:pt x="5" y="252"/>
                      <a:pt x="8" y="252"/>
                    </a:cubicBezTo>
                    <a:cubicBezTo>
                      <a:pt x="12" y="252"/>
                      <a:pt x="15" y="252"/>
                      <a:pt x="18" y="251"/>
                    </a:cubicBezTo>
                    <a:cubicBezTo>
                      <a:pt x="18" y="251"/>
                      <a:pt x="18" y="251"/>
                      <a:pt x="18" y="251"/>
                    </a:cubicBezTo>
                    <a:cubicBezTo>
                      <a:pt x="18" y="251"/>
                      <a:pt x="18" y="251"/>
                      <a:pt x="18" y="251"/>
                    </a:cubicBezTo>
                    <a:cubicBezTo>
                      <a:pt x="22" y="249"/>
                      <a:pt x="25" y="248"/>
                      <a:pt x="29" y="245"/>
                    </a:cubicBezTo>
                    <a:cubicBezTo>
                      <a:pt x="29" y="245"/>
                      <a:pt x="29" y="245"/>
                      <a:pt x="29" y="245"/>
                    </a:cubicBezTo>
                    <a:cubicBezTo>
                      <a:pt x="34" y="241"/>
                      <a:pt x="38" y="236"/>
                      <a:pt x="40" y="229"/>
                    </a:cubicBezTo>
                    <a:cubicBezTo>
                      <a:pt x="45" y="230"/>
                      <a:pt x="49" y="231"/>
                      <a:pt x="53" y="231"/>
                    </a:cubicBezTo>
                    <a:cubicBezTo>
                      <a:pt x="67" y="231"/>
                      <a:pt x="81" y="225"/>
                      <a:pt x="91" y="215"/>
                    </a:cubicBezTo>
                    <a:cubicBezTo>
                      <a:pt x="101" y="205"/>
                      <a:pt x="107" y="192"/>
                      <a:pt x="107" y="177"/>
                    </a:cubicBezTo>
                    <a:cubicBezTo>
                      <a:pt x="107" y="168"/>
                      <a:pt x="104" y="159"/>
                      <a:pt x="99" y="150"/>
                    </a:cubicBezTo>
                    <a:cubicBezTo>
                      <a:pt x="110" y="147"/>
                      <a:pt x="120" y="139"/>
                      <a:pt x="126" y="129"/>
                    </a:cubicBezTo>
                    <a:cubicBezTo>
                      <a:pt x="127" y="127"/>
                      <a:pt x="128" y="125"/>
                      <a:pt x="129" y="123"/>
                    </a:cubicBezTo>
                    <a:cubicBezTo>
                      <a:pt x="131" y="117"/>
                      <a:pt x="133" y="111"/>
                      <a:pt x="133" y="104"/>
                    </a:cubicBezTo>
                    <a:cubicBezTo>
                      <a:pt x="132" y="96"/>
                      <a:pt x="130" y="87"/>
                      <a:pt x="126" y="80"/>
                    </a:cubicBezTo>
                    <a:cubicBezTo>
                      <a:pt x="122" y="71"/>
                      <a:pt x="114" y="64"/>
                      <a:pt x="106" y="59"/>
                    </a:cubicBezTo>
                    <a:cubicBezTo>
                      <a:pt x="106" y="59"/>
                      <a:pt x="106" y="59"/>
                      <a:pt x="106" y="59"/>
                    </a:cubicBezTo>
                    <a:cubicBezTo>
                      <a:pt x="98" y="54"/>
                      <a:pt x="90" y="52"/>
                      <a:pt x="81" y="52"/>
                    </a:cubicBezTo>
                    <a:cubicBezTo>
                      <a:pt x="78" y="52"/>
                      <a:pt x="75" y="53"/>
                      <a:pt x="72" y="53"/>
                    </a:cubicBezTo>
                    <a:cubicBezTo>
                      <a:pt x="72" y="52"/>
                      <a:pt x="72" y="51"/>
                      <a:pt x="72" y="50"/>
                    </a:cubicBezTo>
                    <a:cubicBezTo>
                      <a:pt x="72" y="37"/>
                      <a:pt x="66" y="24"/>
                      <a:pt x="57" y="15"/>
                    </a:cubicBezTo>
                    <a:cubicBezTo>
                      <a:pt x="48" y="6"/>
                      <a:pt x="35" y="0"/>
                      <a:pt x="2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0" name="Freeform 36"/>
              <p:cNvSpPr>
                <a:spLocks/>
              </p:cNvSpPr>
              <p:nvPr/>
            </p:nvSpPr>
            <p:spPr bwMode="auto">
              <a:xfrm>
                <a:off x="4735" y="3414"/>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1" name="Freeform 37"/>
              <p:cNvSpPr>
                <a:spLocks/>
              </p:cNvSpPr>
              <p:nvPr/>
            </p:nvSpPr>
            <p:spPr bwMode="auto">
              <a:xfrm>
                <a:off x="4814" y="3503"/>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2" name="Freeform 38"/>
              <p:cNvSpPr>
                <a:spLocks/>
              </p:cNvSpPr>
              <p:nvPr/>
            </p:nvSpPr>
            <p:spPr bwMode="auto">
              <a:xfrm>
                <a:off x="4882" y="3125"/>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3" name="Freeform 39"/>
              <p:cNvSpPr>
                <a:spLocks/>
              </p:cNvSpPr>
              <p:nvPr/>
            </p:nvSpPr>
            <p:spPr bwMode="auto">
              <a:xfrm>
                <a:off x="4961" y="3214"/>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4" name="Freeform 40"/>
              <p:cNvSpPr>
                <a:spLocks/>
              </p:cNvSpPr>
              <p:nvPr/>
            </p:nvSpPr>
            <p:spPr bwMode="auto">
              <a:xfrm>
                <a:off x="5187" y="31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5" name="Freeform 41"/>
              <p:cNvSpPr>
                <a:spLocks/>
              </p:cNvSpPr>
              <p:nvPr/>
            </p:nvSpPr>
            <p:spPr bwMode="auto">
              <a:xfrm>
                <a:off x="5265" y="32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6" name="Freeform 42"/>
              <p:cNvSpPr>
                <a:spLocks/>
              </p:cNvSpPr>
              <p:nvPr/>
            </p:nvSpPr>
            <p:spPr bwMode="auto">
              <a:xfrm>
                <a:off x="5092" y="34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7" name="Freeform 43"/>
              <p:cNvSpPr>
                <a:spLocks/>
              </p:cNvSpPr>
              <p:nvPr/>
            </p:nvSpPr>
            <p:spPr bwMode="auto">
              <a:xfrm>
                <a:off x="5171" y="35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8" name="Freeform 44"/>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9" name="Freeform 45"/>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0" name="Oval 46"/>
              <p:cNvSpPr>
                <a:spLocks noChangeArrowheads="1"/>
              </p:cNvSpPr>
              <p:nvPr/>
            </p:nvSpPr>
            <p:spPr bwMode="auto">
              <a:xfrm>
                <a:off x="116" y="3700"/>
                <a:ext cx="183" cy="195"/>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1" name="Freeform 47"/>
              <p:cNvSpPr>
                <a:spLocks/>
              </p:cNvSpPr>
              <p:nvPr/>
            </p:nvSpPr>
            <p:spPr bwMode="auto">
              <a:xfrm>
                <a:off x="488" y="3642"/>
                <a:ext cx="158" cy="167"/>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2" name="Freeform 48"/>
              <p:cNvSpPr>
                <a:spLocks/>
              </p:cNvSpPr>
              <p:nvPr/>
            </p:nvSpPr>
            <p:spPr bwMode="auto">
              <a:xfrm>
                <a:off x="173" y="3286"/>
                <a:ext cx="368" cy="40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3" name="Oval 49"/>
              <p:cNvSpPr>
                <a:spLocks noChangeArrowheads="1"/>
              </p:cNvSpPr>
              <p:nvPr/>
            </p:nvSpPr>
            <p:spPr bwMode="auto">
              <a:xfrm>
                <a:off x="536" y="3692"/>
                <a:ext cx="86" cy="9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4" name="Freeform 50"/>
              <p:cNvSpPr>
                <a:spLocks noEditPoints="1"/>
              </p:cNvSpPr>
              <p:nvPr/>
            </p:nvSpPr>
            <p:spPr bwMode="auto">
              <a:xfrm>
                <a:off x="407" y="3453"/>
                <a:ext cx="160" cy="361"/>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5" name="Rectangle 51"/>
              <p:cNvSpPr>
                <a:spLocks noChangeArrowheads="1"/>
              </p:cNvSpPr>
              <p:nvPr/>
            </p:nvSpPr>
            <p:spPr bwMode="auto">
              <a:xfrm>
                <a:off x="368" y="4307"/>
                <a:ext cx="4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6" name="Rectangle 52"/>
              <p:cNvSpPr>
                <a:spLocks noChangeArrowheads="1"/>
              </p:cNvSpPr>
              <p:nvPr/>
            </p:nvSpPr>
            <p:spPr bwMode="auto">
              <a:xfrm>
                <a:off x="368" y="4307"/>
                <a:ext cx="47"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7" name="Freeform 53"/>
              <p:cNvSpPr>
                <a:spLocks noEditPoints="1"/>
              </p:cNvSpPr>
              <p:nvPr/>
            </p:nvSpPr>
            <p:spPr bwMode="auto">
              <a:xfrm>
                <a:off x="368" y="3684"/>
                <a:ext cx="123" cy="62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8" name="Freeform 54"/>
              <p:cNvSpPr>
                <a:spLocks noEditPoints="1"/>
              </p:cNvSpPr>
              <p:nvPr/>
            </p:nvSpPr>
            <p:spPr bwMode="auto">
              <a:xfrm>
                <a:off x="567" y="3809"/>
                <a:ext cx="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9" name="Freeform 55"/>
              <p:cNvSpPr>
                <a:spLocks noEditPoints="1"/>
              </p:cNvSpPr>
              <p:nvPr/>
            </p:nvSpPr>
            <p:spPr bwMode="auto">
              <a:xfrm>
                <a:off x="491" y="3642"/>
                <a:ext cx="155" cy="167"/>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20" name="Freeform 56"/>
              <p:cNvSpPr>
                <a:spLocks/>
              </p:cNvSpPr>
              <p:nvPr/>
            </p:nvSpPr>
            <p:spPr bwMode="auto">
              <a:xfrm>
                <a:off x="368" y="3289"/>
                <a:ext cx="173" cy="398"/>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21" name="Oval 57"/>
              <p:cNvSpPr>
                <a:spLocks noChangeArrowheads="1"/>
              </p:cNvSpPr>
              <p:nvPr/>
            </p:nvSpPr>
            <p:spPr bwMode="auto">
              <a:xfrm>
                <a:off x="536" y="3692"/>
                <a:ext cx="86" cy="9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22" name="Oval 58"/>
              <p:cNvSpPr>
                <a:spLocks noChangeArrowheads="1"/>
              </p:cNvSpPr>
              <p:nvPr/>
            </p:nvSpPr>
            <p:spPr bwMode="auto">
              <a:xfrm>
                <a:off x="6164" y="3036"/>
                <a:ext cx="714" cy="756"/>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23" name="Freeform 59"/>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24" name="Freeform 60"/>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25" name="Freeform 61"/>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26" name="Freeform 62"/>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27" name="Freeform 63"/>
              <p:cNvSpPr>
                <a:spLocks noEditPoints="1"/>
              </p:cNvSpPr>
              <p:nvPr/>
            </p:nvSpPr>
            <p:spPr bwMode="auto">
              <a:xfrm>
                <a:off x="6558" y="3792"/>
                <a:ext cx="21" cy="470"/>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28" name="Freeform 64"/>
              <p:cNvSpPr>
                <a:spLocks/>
              </p:cNvSpPr>
              <p:nvPr/>
            </p:nvSpPr>
            <p:spPr bwMode="auto">
              <a:xfrm>
                <a:off x="6565" y="3995"/>
                <a:ext cx="3" cy="6"/>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29" name="Freeform 65"/>
              <p:cNvSpPr>
                <a:spLocks/>
              </p:cNvSpPr>
              <p:nvPr/>
            </p:nvSpPr>
            <p:spPr bwMode="auto">
              <a:xfrm>
                <a:off x="6565" y="3995"/>
                <a:ext cx="14" cy="239"/>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0" name="Freeform 66"/>
              <p:cNvSpPr>
                <a:spLocks/>
              </p:cNvSpPr>
              <p:nvPr/>
            </p:nvSpPr>
            <p:spPr bwMode="auto">
              <a:xfrm>
                <a:off x="6510" y="3036"/>
                <a:ext cx="279" cy="756"/>
              </a:xfrm>
              <a:custGeom>
                <a:avLst/>
                <a:gdLst>
                  <a:gd name="T0" fmla="*/ 4 w 106"/>
                  <a:gd name="T1" fmla="*/ 0 h 272"/>
                  <a:gd name="T2" fmla="*/ 4 w 106"/>
                  <a:gd name="T3" fmla="*/ 0 h 272"/>
                  <a:gd name="T4" fmla="*/ 0 w 106"/>
                  <a:gd name="T5" fmla="*/ 0 h 272"/>
                  <a:gd name="T6" fmla="*/ 0 w 106"/>
                  <a:gd name="T7" fmla="*/ 145 h 272"/>
                  <a:gd name="T8" fmla="*/ 4 w 106"/>
                  <a:gd name="T9" fmla="*/ 108 h 272"/>
                  <a:gd name="T10" fmla="*/ 13 w 106"/>
                  <a:gd name="T11" fmla="*/ 205 h 272"/>
                  <a:gd name="T12" fmla="*/ 77 w 106"/>
                  <a:gd name="T13" fmla="*/ 168 h 272"/>
                  <a:gd name="T14" fmla="*/ 17 w 106"/>
                  <a:gd name="T15" fmla="*/ 237 h 272"/>
                  <a:gd name="T16" fmla="*/ 18 w 106"/>
                  <a:gd name="T17" fmla="*/ 272 h 272"/>
                  <a:gd name="T18" fmla="*/ 19 w 106"/>
                  <a:gd name="T19" fmla="*/ 272 h 272"/>
                  <a:gd name="T20" fmla="*/ 19 w 106"/>
                  <a:gd name="T21" fmla="*/ 272 h 272"/>
                  <a:gd name="T22" fmla="*/ 106 w 106"/>
                  <a:gd name="T23" fmla="*/ 227 h 272"/>
                  <a:gd name="T24" fmla="*/ 82 w 106"/>
                  <a:gd name="T25" fmla="*/ 180 h 272"/>
                  <a:gd name="T26" fmla="*/ 88 w 106"/>
                  <a:gd name="T27" fmla="*/ 156 h 272"/>
                  <a:gd name="T28" fmla="*/ 72 w 106"/>
                  <a:gd name="T29" fmla="*/ 158 h 272"/>
                  <a:gd name="T30" fmla="*/ 56 w 106"/>
                  <a:gd name="T31" fmla="*/ 63 h 272"/>
                  <a:gd name="T32" fmla="*/ 56 w 106"/>
                  <a:gd name="T33" fmla="*/ 10 h 272"/>
                  <a:gd name="T34" fmla="*/ 4 w 106"/>
                  <a:gd name="T3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272">
                    <a:moveTo>
                      <a:pt x="4" y="0"/>
                    </a:moveTo>
                    <a:cubicBezTo>
                      <a:pt x="4" y="0"/>
                      <a:pt x="4" y="0"/>
                      <a:pt x="4" y="0"/>
                    </a:cubicBezTo>
                    <a:cubicBezTo>
                      <a:pt x="3" y="0"/>
                      <a:pt x="1" y="0"/>
                      <a:pt x="0" y="0"/>
                    </a:cubicBezTo>
                    <a:cubicBezTo>
                      <a:pt x="0" y="145"/>
                      <a:pt x="0" y="145"/>
                      <a:pt x="0" y="145"/>
                    </a:cubicBezTo>
                    <a:cubicBezTo>
                      <a:pt x="4" y="108"/>
                      <a:pt x="4" y="108"/>
                      <a:pt x="4" y="108"/>
                    </a:cubicBezTo>
                    <a:cubicBezTo>
                      <a:pt x="13" y="205"/>
                      <a:pt x="13" y="205"/>
                      <a:pt x="13" y="205"/>
                    </a:cubicBezTo>
                    <a:cubicBezTo>
                      <a:pt x="77" y="168"/>
                      <a:pt x="77" y="168"/>
                      <a:pt x="77" y="168"/>
                    </a:cubicBezTo>
                    <a:cubicBezTo>
                      <a:pt x="17" y="237"/>
                      <a:pt x="17" y="237"/>
                      <a:pt x="17" y="237"/>
                    </a:cubicBezTo>
                    <a:cubicBezTo>
                      <a:pt x="18" y="272"/>
                      <a:pt x="18" y="272"/>
                      <a:pt x="18" y="272"/>
                    </a:cubicBezTo>
                    <a:cubicBezTo>
                      <a:pt x="18" y="272"/>
                      <a:pt x="18" y="272"/>
                      <a:pt x="19" y="272"/>
                    </a:cubicBezTo>
                    <a:cubicBezTo>
                      <a:pt x="19" y="272"/>
                      <a:pt x="19" y="272"/>
                      <a:pt x="19" y="272"/>
                    </a:cubicBezTo>
                    <a:cubicBezTo>
                      <a:pt x="53" y="268"/>
                      <a:pt x="84" y="251"/>
                      <a:pt x="106" y="227"/>
                    </a:cubicBezTo>
                    <a:cubicBezTo>
                      <a:pt x="92" y="216"/>
                      <a:pt x="82" y="199"/>
                      <a:pt x="82" y="180"/>
                    </a:cubicBezTo>
                    <a:cubicBezTo>
                      <a:pt x="82" y="171"/>
                      <a:pt x="84" y="163"/>
                      <a:pt x="88" y="156"/>
                    </a:cubicBezTo>
                    <a:cubicBezTo>
                      <a:pt x="83" y="157"/>
                      <a:pt x="78" y="158"/>
                      <a:pt x="72" y="158"/>
                    </a:cubicBezTo>
                    <a:cubicBezTo>
                      <a:pt x="15" y="158"/>
                      <a:pt x="9" y="78"/>
                      <a:pt x="56" y="63"/>
                    </a:cubicBezTo>
                    <a:cubicBezTo>
                      <a:pt x="48" y="46"/>
                      <a:pt x="48" y="26"/>
                      <a:pt x="56" y="10"/>
                    </a:cubicBezTo>
                    <a:cubicBezTo>
                      <a:pt x="40" y="4"/>
                      <a:pt x="23" y="0"/>
                      <a:pt x="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1" name="Freeform 67"/>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2" name="Freeform 68"/>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3" name="Freeform 69"/>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4" name="Freeform 70"/>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5" name="Oval 71"/>
              <p:cNvSpPr>
                <a:spLocks noChangeArrowheads="1"/>
              </p:cNvSpPr>
              <p:nvPr/>
            </p:nvSpPr>
            <p:spPr bwMode="auto">
              <a:xfrm>
                <a:off x="4520" y="3511"/>
                <a:ext cx="244"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6" name="Oval 72"/>
              <p:cNvSpPr>
                <a:spLocks noChangeArrowheads="1"/>
              </p:cNvSpPr>
              <p:nvPr/>
            </p:nvSpPr>
            <p:spPr bwMode="auto">
              <a:xfrm>
                <a:off x="3981" y="3511"/>
                <a:ext cx="247"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7" name="Oval 73"/>
              <p:cNvSpPr>
                <a:spLocks noChangeArrowheads="1"/>
              </p:cNvSpPr>
              <p:nvPr/>
            </p:nvSpPr>
            <p:spPr bwMode="auto">
              <a:xfrm>
                <a:off x="4099" y="3067"/>
                <a:ext cx="541" cy="572"/>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8" name="Freeform 74"/>
              <p:cNvSpPr>
                <a:spLocks noEditPoints="1"/>
              </p:cNvSpPr>
              <p:nvPr/>
            </p:nvSpPr>
            <p:spPr bwMode="auto">
              <a:xfrm>
                <a:off x="4640" y="3356"/>
                <a:ext cx="0" cy="2"/>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 name="T12" fmla="*/ 0 h 1"/>
                  <a:gd name="T13" fmla="*/ 0 h 1"/>
                  <a:gd name="T14"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9" name="Freeform 75"/>
              <p:cNvSpPr>
                <a:spLocks noEditPoints="1"/>
              </p:cNvSpPr>
              <p:nvPr/>
            </p:nvSpPr>
            <p:spPr bwMode="auto">
              <a:xfrm>
                <a:off x="4399" y="3511"/>
                <a:ext cx="241" cy="287"/>
              </a:xfrm>
              <a:custGeom>
                <a:avLst/>
                <a:gdLst>
                  <a:gd name="T0" fmla="*/ 52 w 92"/>
                  <a:gd name="T1" fmla="*/ 70 h 103"/>
                  <a:gd name="T2" fmla="*/ 0 w 92"/>
                  <a:gd name="T3" fmla="*/ 102 h 103"/>
                  <a:gd name="T4" fmla="*/ 0 w 92"/>
                  <a:gd name="T5" fmla="*/ 103 h 103"/>
                  <a:gd name="T6" fmla="*/ 52 w 92"/>
                  <a:gd name="T7" fmla="*/ 70 h 103"/>
                  <a:gd name="T8" fmla="*/ 52 w 92"/>
                  <a:gd name="T9" fmla="*/ 70 h 103"/>
                  <a:gd name="T10" fmla="*/ 49 w 92"/>
                  <a:gd name="T11" fmla="*/ 64 h 103"/>
                  <a:gd name="T12" fmla="*/ 4 w 92"/>
                  <a:gd name="T13" fmla="*/ 75 h 103"/>
                  <a:gd name="T14" fmla="*/ 49 w 92"/>
                  <a:gd name="T15" fmla="*/ 64 h 103"/>
                  <a:gd name="T16" fmla="*/ 49 w 92"/>
                  <a:gd name="T17" fmla="*/ 64 h 103"/>
                  <a:gd name="T18" fmla="*/ 92 w 92"/>
                  <a:gd name="T19" fmla="*/ 0 h 103"/>
                  <a:gd name="T20" fmla="*/ 92 w 92"/>
                  <a:gd name="T21" fmla="*/ 0 h 103"/>
                  <a:gd name="T22" fmla="*/ 92 w 92"/>
                  <a:gd name="T23" fmla="*/ 0 h 103"/>
                  <a:gd name="T24" fmla="*/ 92 w 92"/>
                  <a:gd name="T25" fmla="*/ 0 h 103"/>
                  <a:gd name="T26" fmla="*/ 92 w 92"/>
                  <a:gd name="T27" fmla="*/ 0 h 103"/>
                  <a:gd name="T28" fmla="*/ 92 w 92"/>
                  <a:gd name="T2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03">
                    <a:moveTo>
                      <a:pt x="52" y="70"/>
                    </a:moveTo>
                    <a:cubicBezTo>
                      <a:pt x="0" y="102"/>
                      <a:pt x="0" y="102"/>
                      <a:pt x="0" y="102"/>
                    </a:cubicBezTo>
                    <a:cubicBezTo>
                      <a:pt x="0" y="103"/>
                      <a:pt x="0" y="103"/>
                      <a:pt x="0" y="103"/>
                    </a:cubicBezTo>
                    <a:cubicBezTo>
                      <a:pt x="52" y="70"/>
                      <a:pt x="52" y="70"/>
                      <a:pt x="52" y="70"/>
                    </a:cubicBezTo>
                    <a:cubicBezTo>
                      <a:pt x="52" y="70"/>
                      <a:pt x="52" y="70"/>
                      <a:pt x="52" y="70"/>
                    </a:cubicBezTo>
                    <a:moveTo>
                      <a:pt x="49" y="64"/>
                    </a:moveTo>
                    <a:cubicBezTo>
                      <a:pt x="4" y="75"/>
                      <a:pt x="4" y="75"/>
                      <a:pt x="4" y="75"/>
                    </a:cubicBezTo>
                    <a:cubicBezTo>
                      <a:pt x="49" y="64"/>
                      <a:pt x="49" y="64"/>
                      <a:pt x="49" y="64"/>
                    </a:cubicBezTo>
                    <a:cubicBezTo>
                      <a:pt x="49" y="64"/>
                      <a:pt x="49" y="64"/>
                      <a:pt x="49" y="64"/>
                    </a:cubicBezTo>
                    <a:moveTo>
                      <a:pt x="92" y="0"/>
                    </a:moveTo>
                    <a:cubicBezTo>
                      <a:pt x="92" y="0"/>
                      <a:pt x="92" y="0"/>
                      <a:pt x="92" y="0"/>
                    </a:cubicBezTo>
                    <a:cubicBezTo>
                      <a:pt x="92" y="0"/>
                      <a:pt x="92" y="0"/>
                      <a:pt x="92" y="0"/>
                    </a:cubicBezTo>
                    <a:moveTo>
                      <a:pt x="92" y="0"/>
                    </a:moveTo>
                    <a:cubicBezTo>
                      <a:pt x="92" y="0"/>
                      <a:pt x="92" y="0"/>
                      <a:pt x="92" y="0"/>
                    </a:cubicBezTo>
                    <a:cubicBezTo>
                      <a:pt x="92" y="0"/>
                      <a:pt x="92" y="0"/>
                      <a:pt x="92"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0" name="Freeform 76"/>
              <p:cNvSpPr>
                <a:spLocks/>
              </p:cNvSpPr>
              <p:nvPr/>
            </p:nvSpPr>
            <p:spPr bwMode="auto">
              <a:xfrm>
                <a:off x="4370" y="3639"/>
                <a:ext cx="165" cy="490"/>
              </a:xfrm>
              <a:custGeom>
                <a:avLst/>
                <a:gdLst>
                  <a:gd name="T0" fmla="*/ 9 w 63"/>
                  <a:gd name="T1" fmla="*/ 0 h 176"/>
                  <a:gd name="T2" fmla="*/ 0 w 63"/>
                  <a:gd name="T3" fmla="*/ 0 h 176"/>
                  <a:gd name="T4" fmla="*/ 0 w 63"/>
                  <a:gd name="T5" fmla="*/ 0 h 176"/>
                  <a:gd name="T6" fmla="*/ 0 w 63"/>
                  <a:gd name="T7" fmla="*/ 168 h 176"/>
                  <a:gd name="T8" fmla="*/ 14 w 63"/>
                  <a:gd name="T9" fmla="*/ 176 h 176"/>
                  <a:gd name="T10" fmla="*/ 11 w 63"/>
                  <a:gd name="T11" fmla="*/ 57 h 176"/>
                  <a:gd name="T12" fmla="*/ 11 w 63"/>
                  <a:gd name="T13" fmla="*/ 57 h 176"/>
                  <a:gd name="T14" fmla="*/ 11 w 63"/>
                  <a:gd name="T15" fmla="*/ 56 h 176"/>
                  <a:gd name="T16" fmla="*/ 63 w 63"/>
                  <a:gd name="T17" fmla="*/ 24 h 176"/>
                  <a:gd name="T18" fmla="*/ 60 w 63"/>
                  <a:gd name="T19" fmla="*/ 18 h 176"/>
                  <a:gd name="T20" fmla="*/ 15 w 63"/>
                  <a:gd name="T21" fmla="*/ 29 h 176"/>
                  <a:gd name="T22" fmla="*/ 9 w 63"/>
                  <a:gd name="T2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76">
                    <a:moveTo>
                      <a:pt x="9" y="0"/>
                    </a:moveTo>
                    <a:cubicBezTo>
                      <a:pt x="6" y="0"/>
                      <a:pt x="3" y="0"/>
                      <a:pt x="0" y="0"/>
                    </a:cubicBezTo>
                    <a:cubicBezTo>
                      <a:pt x="0" y="0"/>
                      <a:pt x="0" y="0"/>
                      <a:pt x="0" y="0"/>
                    </a:cubicBezTo>
                    <a:cubicBezTo>
                      <a:pt x="0" y="168"/>
                      <a:pt x="0" y="168"/>
                      <a:pt x="0" y="168"/>
                    </a:cubicBezTo>
                    <a:cubicBezTo>
                      <a:pt x="5" y="169"/>
                      <a:pt x="10" y="172"/>
                      <a:pt x="14" y="176"/>
                    </a:cubicBezTo>
                    <a:cubicBezTo>
                      <a:pt x="11" y="57"/>
                      <a:pt x="11" y="57"/>
                      <a:pt x="11" y="57"/>
                    </a:cubicBezTo>
                    <a:cubicBezTo>
                      <a:pt x="11" y="57"/>
                      <a:pt x="11" y="57"/>
                      <a:pt x="11" y="57"/>
                    </a:cubicBezTo>
                    <a:cubicBezTo>
                      <a:pt x="11" y="56"/>
                      <a:pt x="11" y="56"/>
                      <a:pt x="11" y="56"/>
                    </a:cubicBezTo>
                    <a:cubicBezTo>
                      <a:pt x="63" y="24"/>
                      <a:pt x="63" y="24"/>
                      <a:pt x="63" y="24"/>
                    </a:cubicBezTo>
                    <a:cubicBezTo>
                      <a:pt x="62" y="22"/>
                      <a:pt x="61" y="20"/>
                      <a:pt x="60" y="18"/>
                    </a:cubicBezTo>
                    <a:cubicBezTo>
                      <a:pt x="15" y="29"/>
                      <a:pt x="15" y="29"/>
                      <a:pt x="15" y="29"/>
                    </a:cubicBezTo>
                    <a:cubicBezTo>
                      <a:pt x="9" y="0"/>
                      <a:pt x="9" y="0"/>
                      <a:pt x="9"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1" name="Freeform 77"/>
              <p:cNvSpPr>
                <a:spLocks noEditPoints="1"/>
              </p:cNvSpPr>
              <p:nvPr/>
            </p:nvSpPr>
            <p:spPr bwMode="auto">
              <a:xfrm>
                <a:off x="4520" y="3639"/>
                <a:ext cx="120" cy="131"/>
              </a:xfrm>
              <a:custGeom>
                <a:avLst/>
                <a:gdLst>
                  <a:gd name="T0" fmla="*/ 46 w 46"/>
                  <a:gd name="T1" fmla="*/ 47 h 47"/>
                  <a:gd name="T2" fmla="*/ 46 w 46"/>
                  <a:gd name="T3" fmla="*/ 47 h 47"/>
                  <a:gd name="T4" fmla="*/ 46 w 46"/>
                  <a:gd name="T5" fmla="*/ 47 h 47"/>
                  <a:gd name="T6" fmla="*/ 46 w 46"/>
                  <a:gd name="T7" fmla="*/ 47 h 47"/>
                  <a:gd name="T8" fmla="*/ 46 w 46"/>
                  <a:gd name="T9" fmla="*/ 47 h 47"/>
                  <a:gd name="T10" fmla="*/ 46 w 46"/>
                  <a:gd name="T11" fmla="*/ 47 h 47"/>
                  <a:gd name="T12" fmla="*/ 46 w 46"/>
                  <a:gd name="T13" fmla="*/ 47 h 47"/>
                  <a:gd name="T14" fmla="*/ 46 w 46"/>
                  <a:gd name="T15" fmla="*/ 47 h 47"/>
                  <a:gd name="T16" fmla="*/ 46 w 46"/>
                  <a:gd name="T17" fmla="*/ 47 h 47"/>
                  <a:gd name="T18" fmla="*/ 46 w 46"/>
                  <a:gd name="T19" fmla="*/ 47 h 47"/>
                  <a:gd name="T20" fmla="*/ 46 w 46"/>
                  <a:gd name="T21" fmla="*/ 47 h 47"/>
                  <a:gd name="T22" fmla="*/ 46 w 46"/>
                  <a:gd name="T23" fmla="*/ 47 h 47"/>
                  <a:gd name="T24" fmla="*/ 46 w 46"/>
                  <a:gd name="T25" fmla="*/ 47 h 47"/>
                  <a:gd name="T26" fmla="*/ 46 w 46"/>
                  <a:gd name="T27" fmla="*/ 47 h 47"/>
                  <a:gd name="T28" fmla="*/ 46 w 46"/>
                  <a:gd name="T29" fmla="*/ 47 h 47"/>
                  <a:gd name="T30" fmla="*/ 46 w 46"/>
                  <a:gd name="T31" fmla="*/ 47 h 47"/>
                  <a:gd name="T32" fmla="*/ 46 w 46"/>
                  <a:gd name="T33" fmla="*/ 47 h 47"/>
                  <a:gd name="T34" fmla="*/ 46 w 46"/>
                  <a:gd name="T35" fmla="*/ 47 h 47"/>
                  <a:gd name="T36" fmla="*/ 45 w 46"/>
                  <a:gd name="T37" fmla="*/ 47 h 47"/>
                  <a:gd name="T38" fmla="*/ 45 w 46"/>
                  <a:gd name="T39" fmla="*/ 47 h 47"/>
                  <a:gd name="T40" fmla="*/ 45 w 46"/>
                  <a:gd name="T41" fmla="*/ 47 h 47"/>
                  <a:gd name="T42" fmla="*/ 45 w 46"/>
                  <a:gd name="T43" fmla="*/ 47 h 47"/>
                  <a:gd name="T44" fmla="*/ 45 w 46"/>
                  <a:gd name="T45" fmla="*/ 47 h 47"/>
                  <a:gd name="T46" fmla="*/ 45 w 46"/>
                  <a:gd name="T47" fmla="*/ 47 h 47"/>
                  <a:gd name="T48" fmla="*/ 45 w 46"/>
                  <a:gd name="T49" fmla="*/ 47 h 47"/>
                  <a:gd name="T50" fmla="*/ 45 w 46"/>
                  <a:gd name="T51" fmla="*/ 47 h 47"/>
                  <a:gd name="T52" fmla="*/ 45 w 46"/>
                  <a:gd name="T53" fmla="*/ 47 h 47"/>
                  <a:gd name="T54" fmla="*/ 0 w 46"/>
                  <a:gd name="T55" fmla="*/ 1 h 47"/>
                  <a:gd name="T56" fmla="*/ 0 w 46"/>
                  <a:gd name="T57" fmla="*/ 1 h 47"/>
                  <a:gd name="T58" fmla="*/ 0 w 46"/>
                  <a:gd name="T59" fmla="*/ 1 h 47"/>
                  <a:gd name="T60" fmla="*/ 0 w 46"/>
                  <a:gd name="T61" fmla="*/ 0 h 47"/>
                  <a:gd name="T62" fmla="*/ 0 w 46"/>
                  <a:gd name="T63" fmla="*/ 1 h 47"/>
                  <a:gd name="T64" fmla="*/ 0 w 46"/>
                  <a:gd name="T65" fmla="*/ 0 h 47"/>
                  <a:gd name="T66" fmla="*/ 0 w 46"/>
                  <a:gd name="T67" fmla="*/ 0 h 47"/>
                  <a:gd name="T68" fmla="*/ 0 w 46"/>
                  <a:gd name="T69" fmla="*/ 0 h 47"/>
                  <a:gd name="T70" fmla="*/ 0 w 46"/>
                  <a:gd name="T71" fmla="*/ 0 h 47"/>
                  <a:gd name="T72" fmla="*/ 0 w 46"/>
                  <a:gd name="T73" fmla="*/ 0 h 47"/>
                  <a:gd name="T74" fmla="*/ 0 w 46"/>
                  <a:gd name="T75" fmla="*/ 0 h 47"/>
                  <a:gd name="T76" fmla="*/ 0 w 46"/>
                  <a:gd name="T7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47">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0" y="1"/>
                    </a:moveTo>
                    <a:cubicBezTo>
                      <a:pt x="0" y="1"/>
                      <a:pt x="0" y="1"/>
                      <a:pt x="0" y="1"/>
                    </a:cubicBezTo>
                    <a:cubicBezTo>
                      <a:pt x="0" y="1"/>
                      <a:pt x="0" y="1"/>
                      <a:pt x="0" y="1"/>
                    </a:cubicBezTo>
                    <a:moveTo>
                      <a:pt x="0" y="0"/>
                    </a:moveTo>
                    <a:cubicBezTo>
                      <a:pt x="0" y="0"/>
                      <a:pt x="0" y="1"/>
                      <a:pt x="0" y="1"/>
                    </a:cubicBezTo>
                    <a:cubicBezTo>
                      <a:pt x="0" y="1"/>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2" name="Rectangle 78"/>
              <p:cNvSpPr>
                <a:spLocks noChangeArrowheads="1"/>
              </p:cNvSpPr>
              <p:nvPr/>
            </p:nvSpPr>
            <p:spPr bwMode="auto">
              <a:xfrm>
                <a:off x="4370" y="4307"/>
                <a:ext cx="42"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3" name="Rectangle 79"/>
              <p:cNvSpPr>
                <a:spLocks noChangeArrowheads="1"/>
              </p:cNvSpPr>
              <p:nvPr/>
            </p:nvSpPr>
            <p:spPr bwMode="auto">
              <a:xfrm>
                <a:off x="4370" y="4307"/>
                <a:ext cx="42"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4" name="Freeform 80"/>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5" name="Freeform 81"/>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6" name="Freeform 82"/>
              <p:cNvSpPr>
                <a:spLocks/>
              </p:cNvSpPr>
              <p:nvPr/>
            </p:nvSpPr>
            <p:spPr bwMode="auto">
              <a:xfrm>
                <a:off x="4520" y="3511"/>
                <a:ext cx="244" cy="259"/>
              </a:xfrm>
              <a:custGeom>
                <a:avLst/>
                <a:gdLst>
                  <a:gd name="T0" fmla="*/ 46 w 93"/>
                  <a:gd name="T1" fmla="*/ 0 h 93"/>
                  <a:gd name="T2" fmla="*/ 46 w 93"/>
                  <a:gd name="T3" fmla="*/ 0 h 93"/>
                  <a:gd name="T4" fmla="*/ 46 w 93"/>
                  <a:gd name="T5" fmla="*/ 0 h 93"/>
                  <a:gd name="T6" fmla="*/ 46 w 93"/>
                  <a:gd name="T7" fmla="*/ 0 h 93"/>
                  <a:gd name="T8" fmla="*/ 46 w 93"/>
                  <a:gd name="T9" fmla="*/ 0 h 93"/>
                  <a:gd name="T10" fmla="*/ 46 w 93"/>
                  <a:gd name="T11" fmla="*/ 0 h 93"/>
                  <a:gd name="T12" fmla="*/ 27 w 93"/>
                  <a:gd name="T13" fmla="*/ 4 h 93"/>
                  <a:gd name="T14" fmla="*/ 4 w 93"/>
                  <a:gd name="T15" fmla="*/ 27 h 93"/>
                  <a:gd name="T16" fmla="*/ 0 w 93"/>
                  <a:gd name="T17" fmla="*/ 46 h 93"/>
                  <a:gd name="T18" fmla="*/ 0 w 93"/>
                  <a:gd name="T19" fmla="*/ 46 h 93"/>
                  <a:gd name="T20" fmla="*/ 0 w 93"/>
                  <a:gd name="T21" fmla="*/ 46 h 93"/>
                  <a:gd name="T22" fmla="*/ 0 w 93"/>
                  <a:gd name="T23" fmla="*/ 46 h 93"/>
                  <a:gd name="T24" fmla="*/ 0 w 93"/>
                  <a:gd name="T25" fmla="*/ 46 h 93"/>
                  <a:gd name="T26" fmla="*/ 0 w 93"/>
                  <a:gd name="T27" fmla="*/ 46 h 93"/>
                  <a:gd name="T28" fmla="*/ 0 w 93"/>
                  <a:gd name="T29" fmla="*/ 46 h 93"/>
                  <a:gd name="T30" fmla="*/ 0 w 93"/>
                  <a:gd name="T31" fmla="*/ 47 h 93"/>
                  <a:gd name="T32" fmla="*/ 0 w 93"/>
                  <a:gd name="T33" fmla="*/ 47 h 93"/>
                  <a:gd name="T34" fmla="*/ 0 w 93"/>
                  <a:gd name="T35" fmla="*/ 47 h 93"/>
                  <a:gd name="T36" fmla="*/ 3 w 93"/>
                  <a:gd name="T37" fmla="*/ 64 h 93"/>
                  <a:gd name="T38" fmla="*/ 3 w 93"/>
                  <a:gd name="T39" fmla="*/ 64 h 93"/>
                  <a:gd name="T40" fmla="*/ 3 w 93"/>
                  <a:gd name="T41" fmla="*/ 64 h 93"/>
                  <a:gd name="T42" fmla="*/ 6 w 93"/>
                  <a:gd name="T43" fmla="*/ 70 h 93"/>
                  <a:gd name="T44" fmla="*/ 6 w 93"/>
                  <a:gd name="T45" fmla="*/ 70 h 93"/>
                  <a:gd name="T46" fmla="*/ 6 w 93"/>
                  <a:gd name="T47" fmla="*/ 70 h 93"/>
                  <a:gd name="T48" fmla="*/ 45 w 93"/>
                  <a:gd name="T49" fmla="*/ 93 h 93"/>
                  <a:gd name="T50" fmla="*/ 45 w 93"/>
                  <a:gd name="T51" fmla="*/ 93 h 93"/>
                  <a:gd name="T52" fmla="*/ 45 w 93"/>
                  <a:gd name="T53" fmla="*/ 93 h 93"/>
                  <a:gd name="T54" fmla="*/ 45 w 93"/>
                  <a:gd name="T55" fmla="*/ 93 h 93"/>
                  <a:gd name="T56" fmla="*/ 45 w 93"/>
                  <a:gd name="T57" fmla="*/ 93 h 93"/>
                  <a:gd name="T58" fmla="*/ 45 w 93"/>
                  <a:gd name="T59" fmla="*/ 93 h 93"/>
                  <a:gd name="T60" fmla="*/ 46 w 93"/>
                  <a:gd name="T61" fmla="*/ 93 h 93"/>
                  <a:gd name="T62" fmla="*/ 46 w 93"/>
                  <a:gd name="T63" fmla="*/ 93 h 93"/>
                  <a:gd name="T64" fmla="*/ 46 w 93"/>
                  <a:gd name="T65" fmla="*/ 93 h 93"/>
                  <a:gd name="T66" fmla="*/ 46 w 93"/>
                  <a:gd name="T67" fmla="*/ 93 h 93"/>
                  <a:gd name="T68" fmla="*/ 46 w 93"/>
                  <a:gd name="T69" fmla="*/ 93 h 93"/>
                  <a:gd name="T70" fmla="*/ 46 w 93"/>
                  <a:gd name="T71" fmla="*/ 93 h 93"/>
                  <a:gd name="T72" fmla="*/ 46 w 93"/>
                  <a:gd name="T73" fmla="*/ 93 h 93"/>
                  <a:gd name="T74" fmla="*/ 46 w 93"/>
                  <a:gd name="T75" fmla="*/ 93 h 93"/>
                  <a:gd name="T76" fmla="*/ 46 w 93"/>
                  <a:gd name="T77" fmla="*/ 93 h 93"/>
                  <a:gd name="T78" fmla="*/ 46 w 93"/>
                  <a:gd name="T79" fmla="*/ 93 h 93"/>
                  <a:gd name="T80" fmla="*/ 46 w 93"/>
                  <a:gd name="T81" fmla="*/ 93 h 93"/>
                  <a:gd name="T82" fmla="*/ 46 w 93"/>
                  <a:gd name="T83" fmla="*/ 93 h 93"/>
                  <a:gd name="T84" fmla="*/ 46 w 93"/>
                  <a:gd name="T85" fmla="*/ 93 h 93"/>
                  <a:gd name="T86" fmla="*/ 93 w 93"/>
                  <a:gd name="T87" fmla="*/ 46 h 93"/>
                  <a:gd name="T88" fmla="*/ 49 w 93"/>
                  <a:gd name="T89" fmla="*/ 0 h 93"/>
                  <a:gd name="T90" fmla="*/ 46 w 93"/>
                  <a:gd name="T9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93">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39" y="0"/>
                      <a:pt x="33" y="1"/>
                      <a:pt x="27" y="4"/>
                    </a:cubicBezTo>
                    <a:cubicBezTo>
                      <a:pt x="20" y="13"/>
                      <a:pt x="13" y="20"/>
                      <a:pt x="4" y="27"/>
                    </a:cubicBezTo>
                    <a:cubicBezTo>
                      <a:pt x="1" y="33"/>
                      <a:pt x="0" y="39"/>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7"/>
                      <a:pt x="0" y="47"/>
                    </a:cubicBezTo>
                    <a:cubicBezTo>
                      <a:pt x="0" y="47"/>
                      <a:pt x="0" y="47"/>
                      <a:pt x="0" y="47"/>
                    </a:cubicBezTo>
                    <a:cubicBezTo>
                      <a:pt x="0" y="47"/>
                      <a:pt x="0" y="47"/>
                      <a:pt x="0" y="47"/>
                    </a:cubicBezTo>
                    <a:cubicBezTo>
                      <a:pt x="0" y="53"/>
                      <a:pt x="1" y="58"/>
                      <a:pt x="3" y="64"/>
                    </a:cubicBezTo>
                    <a:cubicBezTo>
                      <a:pt x="3" y="64"/>
                      <a:pt x="3" y="64"/>
                      <a:pt x="3" y="64"/>
                    </a:cubicBezTo>
                    <a:cubicBezTo>
                      <a:pt x="3" y="64"/>
                      <a:pt x="3" y="64"/>
                      <a:pt x="3" y="64"/>
                    </a:cubicBezTo>
                    <a:cubicBezTo>
                      <a:pt x="4" y="66"/>
                      <a:pt x="5" y="68"/>
                      <a:pt x="6" y="70"/>
                    </a:cubicBezTo>
                    <a:cubicBezTo>
                      <a:pt x="6" y="70"/>
                      <a:pt x="6" y="70"/>
                      <a:pt x="6" y="70"/>
                    </a:cubicBezTo>
                    <a:cubicBezTo>
                      <a:pt x="6" y="70"/>
                      <a:pt x="6" y="70"/>
                      <a:pt x="6" y="70"/>
                    </a:cubicBezTo>
                    <a:cubicBezTo>
                      <a:pt x="14" y="84"/>
                      <a:pt x="28"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72" y="93"/>
                      <a:pt x="93" y="72"/>
                      <a:pt x="93" y="46"/>
                    </a:cubicBezTo>
                    <a:cubicBezTo>
                      <a:pt x="93" y="21"/>
                      <a:pt x="74" y="1"/>
                      <a:pt x="49" y="0"/>
                    </a:cubicBezTo>
                    <a:cubicBezTo>
                      <a:pt x="48" y="0"/>
                      <a:pt x="47" y="0"/>
                      <a:pt x="4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7" name="Freeform 83"/>
              <p:cNvSpPr>
                <a:spLocks/>
              </p:cNvSpPr>
              <p:nvPr/>
            </p:nvSpPr>
            <p:spPr bwMode="auto">
              <a:xfrm>
                <a:off x="4370" y="3067"/>
                <a:ext cx="270" cy="572"/>
              </a:xfrm>
              <a:custGeom>
                <a:avLst/>
                <a:gdLst>
                  <a:gd name="T0" fmla="*/ 0 w 103"/>
                  <a:gd name="T1" fmla="*/ 0 h 206"/>
                  <a:gd name="T2" fmla="*/ 0 w 103"/>
                  <a:gd name="T3" fmla="*/ 0 h 206"/>
                  <a:gd name="T4" fmla="*/ 0 w 103"/>
                  <a:gd name="T5" fmla="*/ 0 h 206"/>
                  <a:gd name="T6" fmla="*/ 0 w 103"/>
                  <a:gd name="T7" fmla="*/ 206 h 206"/>
                  <a:gd name="T8" fmla="*/ 0 w 103"/>
                  <a:gd name="T9" fmla="*/ 206 h 206"/>
                  <a:gd name="T10" fmla="*/ 9 w 103"/>
                  <a:gd name="T11" fmla="*/ 206 h 206"/>
                  <a:gd name="T12" fmla="*/ 9 w 103"/>
                  <a:gd name="T13" fmla="*/ 206 h 206"/>
                  <a:gd name="T14" fmla="*/ 61 w 103"/>
                  <a:gd name="T15" fmla="*/ 187 h 206"/>
                  <a:gd name="T16" fmla="*/ 61 w 103"/>
                  <a:gd name="T17" fmla="*/ 187 h 206"/>
                  <a:gd name="T18" fmla="*/ 84 w 103"/>
                  <a:gd name="T19" fmla="*/ 164 h 206"/>
                  <a:gd name="T20" fmla="*/ 84 w 103"/>
                  <a:gd name="T21" fmla="*/ 164 h 206"/>
                  <a:gd name="T22" fmla="*/ 103 w 103"/>
                  <a:gd name="T23" fmla="*/ 105 h 206"/>
                  <a:gd name="T24" fmla="*/ 103 w 103"/>
                  <a:gd name="T25" fmla="*/ 105 h 206"/>
                  <a:gd name="T26" fmla="*/ 103 w 103"/>
                  <a:gd name="T27" fmla="*/ 104 h 206"/>
                  <a:gd name="T28" fmla="*/ 103 w 103"/>
                  <a:gd name="T29" fmla="*/ 104 h 206"/>
                  <a:gd name="T30" fmla="*/ 103 w 103"/>
                  <a:gd name="T31" fmla="*/ 104 h 206"/>
                  <a:gd name="T32" fmla="*/ 103 w 103"/>
                  <a:gd name="T33" fmla="*/ 104 h 206"/>
                  <a:gd name="T34" fmla="*/ 103 w 103"/>
                  <a:gd name="T35" fmla="*/ 104 h 206"/>
                  <a:gd name="T36" fmla="*/ 103 w 103"/>
                  <a:gd name="T37" fmla="*/ 104 h 206"/>
                  <a:gd name="T38" fmla="*/ 103 w 103"/>
                  <a:gd name="T39" fmla="*/ 104 h 206"/>
                  <a:gd name="T40" fmla="*/ 103 w 103"/>
                  <a:gd name="T41" fmla="*/ 104 h 206"/>
                  <a:gd name="T42" fmla="*/ 103 w 103"/>
                  <a:gd name="T43" fmla="*/ 103 h 206"/>
                  <a:gd name="T44" fmla="*/ 0 w 103"/>
                  <a:gd name="T4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 h="206">
                    <a:moveTo>
                      <a:pt x="0" y="0"/>
                    </a:moveTo>
                    <a:cubicBezTo>
                      <a:pt x="0" y="0"/>
                      <a:pt x="0" y="0"/>
                      <a:pt x="0" y="0"/>
                    </a:cubicBezTo>
                    <a:cubicBezTo>
                      <a:pt x="0" y="0"/>
                      <a:pt x="0" y="0"/>
                      <a:pt x="0" y="0"/>
                    </a:cubicBezTo>
                    <a:cubicBezTo>
                      <a:pt x="0" y="206"/>
                      <a:pt x="0" y="206"/>
                      <a:pt x="0" y="206"/>
                    </a:cubicBezTo>
                    <a:cubicBezTo>
                      <a:pt x="0" y="206"/>
                      <a:pt x="0" y="206"/>
                      <a:pt x="0" y="206"/>
                    </a:cubicBezTo>
                    <a:cubicBezTo>
                      <a:pt x="3" y="206"/>
                      <a:pt x="6" y="206"/>
                      <a:pt x="9" y="206"/>
                    </a:cubicBezTo>
                    <a:cubicBezTo>
                      <a:pt x="9" y="206"/>
                      <a:pt x="9" y="206"/>
                      <a:pt x="9" y="206"/>
                    </a:cubicBezTo>
                    <a:cubicBezTo>
                      <a:pt x="28" y="204"/>
                      <a:pt x="46" y="197"/>
                      <a:pt x="61" y="187"/>
                    </a:cubicBezTo>
                    <a:cubicBezTo>
                      <a:pt x="61" y="187"/>
                      <a:pt x="61" y="187"/>
                      <a:pt x="61" y="187"/>
                    </a:cubicBezTo>
                    <a:cubicBezTo>
                      <a:pt x="70" y="180"/>
                      <a:pt x="77" y="173"/>
                      <a:pt x="84" y="164"/>
                    </a:cubicBezTo>
                    <a:cubicBezTo>
                      <a:pt x="84" y="164"/>
                      <a:pt x="84" y="164"/>
                      <a:pt x="84" y="164"/>
                    </a:cubicBezTo>
                    <a:cubicBezTo>
                      <a:pt x="96" y="147"/>
                      <a:pt x="103" y="127"/>
                      <a:pt x="103" y="105"/>
                    </a:cubicBezTo>
                    <a:cubicBezTo>
                      <a:pt x="103" y="105"/>
                      <a:pt x="103" y="105"/>
                      <a:pt x="103" y="105"/>
                    </a:cubicBezTo>
                    <a:cubicBezTo>
                      <a:pt x="103" y="105"/>
                      <a:pt x="103" y="105"/>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3"/>
                      <a:pt x="103" y="103"/>
                      <a:pt x="103" y="103"/>
                    </a:cubicBezTo>
                    <a:cubicBezTo>
                      <a:pt x="103" y="46"/>
                      <a:pt x="57"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8" name="Freeform 84"/>
              <p:cNvSpPr>
                <a:spLocks/>
              </p:cNvSpPr>
              <p:nvPr/>
            </p:nvSpPr>
            <p:spPr bwMode="auto">
              <a:xfrm>
                <a:off x="7030" y="4065"/>
                <a:ext cx="289" cy="194"/>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9" name="Freeform 85"/>
              <p:cNvSpPr>
                <a:spLocks/>
              </p:cNvSpPr>
              <p:nvPr/>
            </p:nvSpPr>
            <p:spPr bwMode="auto">
              <a:xfrm>
                <a:off x="7401" y="4065"/>
                <a:ext cx="291" cy="194"/>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0" name="Freeform 86"/>
              <p:cNvSpPr>
                <a:spLocks/>
              </p:cNvSpPr>
              <p:nvPr/>
            </p:nvSpPr>
            <p:spPr bwMode="auto">
              <a:xfrm>
                <a:off x="7169" y="3867"/>
                <a:ext cx="384" cy="392"/>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1" name="Oval 87"/>
              <p:cNvSpPr>
                <a:spLocks noChangeArrowheads="1"/>
              </p:cNvSpPr>
              <p:nvPr/>
            </p:nvSpPr>
            <p:spPr bwMode="auto">
              <a:xfrm>
                <a:off x="7072" y="4168"/>
                <a:ext cx="79"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2" name="Oval 88"/>
              <p:cNvSpPr>
                <a:spLocks noChangeArrowheads="1"/>
              </p:cNvSpPr>
              <p:nvPr/>
            </p:nvSpPr>
            <p:spPr bwMode="auto">
              <a:xfrm>
                <a:off x="7222" y="3959"/>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3" name="Oval 89"/>
              <p:cNvSpPr>
                <a:spLocks noChangeArrowheads="1"/>
              </p:cNvSpPr>
              <p:nvPr/>
            </p:nvSpPr>
            <p:spPr bwMode="auto">
              <a:xfrm>
                <a:off x="7338" y="3898"/>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4" name="Freeform 90"/>
              <p:cNvSpPr>
                <a:spLocks/>
              </p:cNvSpPr>
              <p:nvPr/>
            </p:nvSpPr>
            <p:spPr bwMode="auto">
              <a:xfrm>
                <a:off x="7314" y="4031"/>
                <a:ext cx="84" cy="89"/>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5" name="Oval 91"/>
              <p:cNvSpPr>
                <a:spLocks noChangeArrowheads="1"/>
              </p:cNvSpPr>
              <p:nvPr/>
            </p:nvSpPr>
            <p:spPr bwMode="auto">
              <a:xfrm>
                <a:off x="7175" y="4095"/>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6" name="Freeform 92"/>
              <p:cNvSpPr>
                <a:spLocks/>
              </p:cNvSpPr>
              <p:nvPr/>
            </p:nvSpPr>
            <p:spPr bwMode="auto">
              <a:xfrm>
                <a:off x="7162" y="4234"/>
                <a:ext cx="73" cy="25"/>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7" name="Oval 93"/>
              <p:cNvSpPr>
                <a:spLocks noChangeArrowheads="1"/>
              </p:cNvSpPr>
              <p:nvPr/>
            </p:nvSpPr>
            <p:spPr bwMode="auto">
              <a:xfrm>
                <a:off x="7290" y="4142"/>
                <a:ext cx="82" cy="87"/>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8" name="Oval 94"/>
              <p:cNvSpPr>
                <a:spLocks noChangeArrowheads="1"/>
              </p:cNvSpPr>
              <p:nvPr/>
            </p:nvSpPr>
            <p:spPr bwMode="auto">
              <a:xfrm>
                <a:off x="7429" y="4151"/>
                <a:ext cx="82" cy="8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9" name="Freeform 95"/>
              <p:cNvSpPr>
                <a:spLocks/>
              </p:cNvSpPr>
              <p:nvPr/>
            </p:nvSpPr>
            <p:spPr bwMode="auto">
              <a:xfrm>
                <a:off x="7513" y="4243"/>
                <a:ext cx="66" cy="16"/>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0" name="Oval 96"/>
              <p:cNvSpPr>
                <a:spLocks noChangeArrowheads="1"/>
              </p:cNvSpPr>
              <p:nvPr/>
            </p:nvSpPr>
            <p:spPr bwMode="auto">
              <a:xfrm>
                <a:off x="7587" y="4137"/>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1" name="Freeform 97"/>
              <p:cNvSpPr>
                <a:spLocks/>
              </p:cNvSpPr>
              <p:nvPr/>
            </p:nvSpPr>
            <p:spPr bwMode="auto">
              <a:xfrm>
                <a:off x="7432" y="3992"/>
                <a:ext cx="89" cy="95"/>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2" name="Freeform 98"/>
              <p:cNvSpPr>
                <a:spLocks noEditPoints="1"/>
              </p:cNvSpPr>
              <p:nvPr/>
            </p:nvSpPr>
            <p:spPr bwMode="auto">
              <a:xfrm>
                <a:off x="7689" y="4206"/>
                <a:ext cx="3" cy="12"/>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3" name="Freeform 99"/>
              <p:cNvSpPr>
                <a:spLocks noEditPoints="1"/>
              </p:cNvSpPr>
              <p:nvPr/>
            </p:nvSpPr>
            <p:spPr bwMode="auto">
              <a:xfrm>
                <a:off x="7429" y="4065"/>
                <a:ext cx="263" cy="194"/>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4" name="Freeform 100"/>
              <p:cNvSpPr>
                <a:spLocks noEditPoints="1"/>
              </p:cNvSpPr>
              <p:nvPr/>
            </p:nvSpPr>
            <p:spPr bwMode="auto">
              <a:xfrm>
                <a:off x="7374" y="3867"/>
                <a:ext cx="179" cy="392"/>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5" name="Freeform 101"/>
              <p:cNvSpPr>
                <a:spLocks/>
              </p:cNvSpPr>
              <p:nvPr/>
            </p:nvSpPr>
            <p:spPr bwMode="auto">
              <a:xfrm>
                <a:off x="7374" y="3898"/>
                <a:ext cx="45" cy="86"/>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6" name="Freeform 102"/>
              <p:cNvSpPr>
                <a:spLocks/>
              </p:cNvSpPr>
              <p:nvPr/>
            </p:nvSpPr>
            <p:spPr bwMode="auto">
              <a:xfrm>
                <a:off x="7374" y="4040"/>
                <a:ext cx="21" cy="75"/>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7" name="Freeform 103"/>
              <p:cNvSpPr>
                <a:spLocks/>
              </p:cNvSpPr>
              <p:nvPr/>
            </p:nvSpPr>
            <p:spPr bwMode="auto">
              <a:xfrm>
                <a:off x="7429" y="4151"/>
                <a:ext cx="82" cy="8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8" name="Freeform 104"/>
              <p:cNvSpPr>
                <a:spLocks/>
              </p:cNvSpPr>
              <p:nvPr/>
            </p:nvSpPr>
            <p:spPr bwMode="auto">
              <a:xfrm>
                <a:off x="7513" y="4243"/>
                <a:ext cx="66" cy="16"/>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9" name="Oval 105"/>
              <p:cNvSpPr>
                <a:spLocks noChangeArrowheads="1"/>
              </p:cNvSpPr>
              <p:nvPr/>
            </p:nvSpPr>
            <p:spPr bwMode="auto">
              <a:xfrm>
                <a:off x="7587" y="4137"/>
                <a:ext cx="81" cy="86"/>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0" name="Freeform 106"/>
              <p:cNvSpPr>
                <a:spLocks/>
              </p:cNvSpPr>
              <p:nvPr/>
            </p:nvSpPr>
            <p:spPr bwMode="auto">
              <a:xfrm>
                <a:off x="7432" y="3995"/>
                <a:ext cx="89" cy="86"/>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1" name="Freeform 107"/>
              <p:cNvSpPr>
                <a:spLocks/>
              </p:cNvSpPr>
              <p:nvPr/>
            </p:nvSpPr>
            <p:spPr bwMode="auto">
              <a:xfrm>
                <a:off x="3900" y="4098"/>
                <a:ext cx="241"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2" name="Freeform 108"/>
              <p:cNvSpPr>
                <a:spLocks/>
              </p:cNvSpPr>
              <p:nvPr/>
            </p:nvSpPr>
            <p:spPr bwMode="auto">
              <a:xfrm>
                <a:off x="4207" y="4098"/>
                <a:ext cx="242"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3" name="Freeform 109"/>
              <p:cNvSpPr>
                <a:spLocks/>
              </p:cNvSpPr>
              <p:nvPr/>
            </p:nvSpPr>
            <p:spPr bwMode="auto">
              <a:xfrm>
                <a:off x="4015" y="3934"/>
                <a:ext cx="318" cy="325"/>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4" name="Oval 110"/>
              <p:cNvSpPr>
                <a:spLocks noChangeArrowheads="1"/>
              </p:cNvSpPr>
              <p:nvPr/>
            </p:nvSpPr>
            <p:spPr bwMode="auto">
              <a:xfrm>
                <a:off x="3934" y="4184"/>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5" name="Oval 111"/>
              <p:cNvSpPr>
                <a:spLocks noChangeArrowheads="1"/>
              </p:cNvSpPr>
              <p:nvPr/>
            </p:nvSpPr>
            <p:spPr bwMode="auto">
              <a:xfrm>
                <a:off x="4060" y="4012"/>
                <a:ext cx="66" cy="69"/>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6" name="Oval 112"/>
              <p:cNvSpPr>
                <a:spLocks noChangeArrowheads="1"/>
              </p:cNvSpPr>
              <p:nvPr/>
            </p:nvSpPr>
            <p:spPr bwMode="auto">
              <a:xfrm>
                <a:off x="4155" y="3959"/>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7" name="Freeform 113"/>
              <p:cNvSpPr>
                <a:spLocks/>
              </p:cNvSpPr>
              <p:nvPr/>
            </p:nvSpPr>
            <p:spPr bwMode="auto">
              <a:xfrm>
                <a:off x="4134" y="4070"/>
                <a:ext cx="70" cy="75"/>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8" name="Oval 114"/>
              <p:cNvSpPr>
                <a:spLocks noChangeArrowheads="1"/>
              </p:cNvSpPr>
              <p:nvPr/>
            </p:nvSpPr>
            <p:spPr bwMode="auto">
              <a:xfrm>
                <a:off x="4021" y="4123"/>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9" name="Freeform 115"/>
              <p:cNvSpPr>
                <a:spLocks/>
              </p:cNvSpPr>
              <p:nvPr/>
            </p:nvSpPr>
            <p:spPr bwMode="auto">
              <a:xfrm>
                <a:off x="4010" y="4240"/>
                <a:ext cx="61" cy="19"/>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0" name="Oval 116"/>
              <p:cNvSpPr>
                <a:spLocks noChangeArrowheads="1"/>
              </p:cNvSpPr>
              <p:nvPr/>
            </p:nvSpPr>
            <p:spPr bwMode="auto">
              <a:xfrm>
                <a:off x="4115" y="4162"/>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1" name="Oval 117"/>
              <p:cNvSpPr>
                <a:spLocks noChangeArrowheads="1"/>
              </p:cNvSpPr>
              <p:nvPr/>
            </p:nvSpPr>
            <p:spPr bwMode="auto">
              <a:xfrm>
                <a:off x="4231" y="4168"/>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2" name="Freeform 118"/>
              <p:cNvSpPr>
                <a:spLocks/>
              </p:cNvSpPr>
              <p:nvPr/>
            </p:nvSpPr>
            <p:spPr bwMode="auto">
              <a:xfrm>
                <a:off x="4302" y="4245"/>
                <a:ext cx="52" cy="14"/>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3" name="Oval 119"/>
              <p:cNvSpPr>
                <a:spLocks noChangeArrowheads="1"/>
              </p:cNvSpPr>
              <p:nvPr/>
            </p:nvSpPr>
            <p:spPr bwMode="auto">
              <a:xfrm>
                <a:off x="4362" y="4159"/>
                <a:ext cx="66"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4" name="Freeform 120"/>
              <p:cNvSpPr>
                <a:spLocks/>
              </p:cNvSpPr>
              <p:nvPr/>
            </p:nvSpPr>
            <p:spPr bwMode="auto">
              <a:xfrm>
                <a:off x="4233" y="4037"/>
                <a:ext cx="74" cy="8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5" name="Freeform 121"/>
              <p:cNvSpPr>
                <a:spLocks noEditPoints="1"/>
              </p:cNvSpPr>
              <p:nvPr/>
            </p:nvSpPr>
            <p:spPr bwMode="auto">
              <a:xfrm>
                <a:off x="4449" y="4215"/>
                <a:ext cx="0" cy="8"/>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6" name="Freeform 122"/>
              <p:cNvSpPr>
                <a:spLocks noEditPoints="1"/>
              </p:cNvSpPr>
              <p:nvPr/>
            </p:nvSpPr>
            <p:spPr bwMode="auto">
              <a:xfrm>
                <a:off x="4231" y="4098"/>
                <a:ext cx="218" cy="161"/>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7" name="Freeform 123"/>
              <p:cNvSpPr>
                <a:spLocks noEditPoints="1"/>
              </p:cNvSpPr>
              <p:nvPr/>
            </p:nvSpPr>
            <p:spPr bwMode="auto">
              <a:xfrm>
                <a:off x="4186" y="3934"/>
                <a:ext cx="147" cy="325"/>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8" name="Freeform 124"/>
              <p:cNvSpPr>
                <a:spLocks/>
              </p:cNvSpPr>
              <p:nvPr/>
            </p:nvSpPr>
            <p:spPr bwMode="auto">
              <a:xfrm>
                <a:off x="4186" y="3959"/>
                <a:ext cx="37" cy="72"/>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9" name="Freeform 125"/>
              <p:cNvSpPr>
                <a:spLocks/>
              </p:cNvSpPr>
              <p:nvPr/>
            </p:nvSpPr>
            <p:spPr bwMode="auto">
              <a:xfrm>
                <a:off x="4186" y="4076"/>
                <a:ext cx="18" cy="64"/>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0" name="Freeform 126"/>
              <p:cNvSpPr>
                <a:spLocks/>
              </p:cNvSpPr>
              <p:nvPr/>
            </p:nvSpPr>
            <p:spPr bwMode="auto">
              <a:xfrm>
                <a:off x="4231" y="4168"/>
                <a:ext cx="68" cy="72"/>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1" name="Freeform 127"/>
              <p:cNvSpPr>
                <a:spLocks/>
              </p:cNvSpPr>
              <p:nvPr/>
            </p:nvSpPr>
            <p:spPr bwMode="auto">
              <a:xfrm>
                <a:off x="4302" y="4245"/>
                <a:ext cx="52" cy="14"/>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2" name="Oval 128"/>
              <p:cNvSpPr>
                <a:spLocks noChangeArrowheads="1"/>
              </p:cNvSpPr>
              <p:nvPr/>
            </p:nvSpPr>
            <p:spPr bwMode="auto">
              <a:xfrm>
                <a:off x="4362" y="4159"/>
                <a:ext cx="66" cy="70"/>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3" name="Freeform 129"/>
              <p:cNvSpPr>
                <a:spLocks/>
              </p:cNvSpPr>
              <p:nvPr/>
            </p:nvSpPr>
            <p:spPr bwMode="auto">
              <a:xfrm>
                <a:off x="4233" y="4042"/>
                <a:ext cx="74" cy="70"/>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4" name="Freeform 130"/>
              <p:cNvSpPr>
                <a:spLocks/>
              </p:cNvSpPr>
              <p:nvPr/>
            </p:nvSpPr>
            <p:spPr bwMode="auto">
              <a:xfrm>
                <a:off x="221" y="3981"/>
                <a:ext cx="727" cy="292"/>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5" name="Freeform 131"/>
              <p:cNvSpPr>
                <a:spLocks noEditPoints="1"/>
              </p:cNvSpPr>
              <p:nvPr/>
            </p:nvSpPr>
            <p:spPr bwMode="auto">
              <a:xfrm>
                <a:off x="604" y="4006"/>
                <a:ext cx="192" cy="131"/>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6" name="Freeform 132"/>
              <p:cNvSpPr>
                <a:spLocks/>
              </p:cNvSpPr>
              <p:nvPr/>
            </p:nvSpPr>
            <p:spPr bwMode="auto">
              <a:xfrm>
                <a:off x="586" y="4003"/>
                <a:ext cx="233" cy="270"/>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7" name="Freeform 133"/>
              <p:cNvSpPr>
                <a:spLocks/>
              </p:cNvSpPr>
              <p:nvPr/>
            </p:nvSpPr>
            <p:spPr bwMode="auto">
              <a:xfrm>
                <a:off x="940" y="4237"/>
                <a:ext cx="8" cy="36"/>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8" name="Freeform 134"/>
              <p:cNvSpPr>
                <a:spLocks/>
              </p:cNvSpPr>
              <p:nvPr/>
            </p:nvSpPr>
            <p:spPr bwMode="auto">
              <a:xfrm>
                <a:off x="3044" y="3228"/>
                <a:ext cx="538" cy="545"/>
              </a:xfrm>
              <a:custGeom>
                <a:avLst/>
                <a:gdLst>
                  <a:gd name="T0" fmla="*/ 200 w 205"/>
                  <a:gd name="T1" fmla="*/ 62 h 196"/>
                  <a:gd name="T2" fmla="*/ 184 w 205"/>
                  <a:gd name="T3" fmla="*/ 45 h 196"/>
                  <a:gd name="T4" fmla="*/ 165 w 205"/>
                  <a:gd name="T5" fmla="*/ 40 h 196"/>
                  <a:gd name="T6" fmla="*/ 158 w 205"/>
                  <a:gd name="T7" fmla="*/ 41 h 196"/>
                  <a:gd name="T8" fmla="*/ 158 w 205"/>
                  <a:gd name="T9" fmla="*/ 39 h 196"/>
                  <a:gd name="T10" fmla="*/ 146 w 205"/>
                  <a:gd name="T11" fmla="*/ 11 h 196"/>
                  <a:gd name="T12" fmla="*/ 119 w 205"/>
                  <a:gd name="T13" fmla="*/ 0 h 196"/>
                  <a:gd name="T14" fmla="*/ 92 w 205"/>
                  <a:gd name="T15" fmla="*/ 11 h 196"/>
                  <a:gd name="T16" fmla="*/ 85 w 205"/>
                  <a:gd name="T17" fmla="*/ 21 h 196"/>
                  <a:gd name="T18" fmla="*/ 62 w 205"/>
                  <a:gd name="T19" fmla="*/ 13 h 196"/>
                  <a:gd name="T20" fmla="*/ 24 w 205"/>
                  <a:gd name="T21" fmla="*/ 51 h 196"/>
                  <a:gd name="T22" fmla="*/ 25 w 205"/>
                  <a:gd name="T23" fmla="*/ 60 h 196"/>
                  <a:gd name="T24" fmla="*/ 18 w 205"/>
                  <a:gd name="T25" fmla="*/ 63 h 196"/>
                  <a:gd name="T26" fmla="*/ 0 w 205"/>
                  <a:gd name="T27" fmla="*/ 94 h 196"/>
                  <a:gd name="T28" fmla="*/ 11 w 205"/>
                  <a:gd name="T29" fmla="*/ 120 h 196"/>
                  <a:gd name="T30" fmla="*/ 25 w 205"/>
                  <a:gd name="T31" fmla="*/ 129 h 196"/>
                  <a:gd name="T32" fmla="*/ 22 w 205"/>
                  <a:gd name="T33" fmla="*/ 144 h 196"/>
                  <a:gd name="T34" fmla="*/ 33 w 205"/>
                  <a:gd name="T35" fmla="*/ 170 h 196"/>
                  <a:gd name="T36" fmla="*/ 59 w 205"/>
                  <a:gd name="T37" fmla="*/ 180 h 196"/>
                  <a:gd name="T38" fmla="*/ 80 w 205"/>
                  <a:gd name="T39" fmla="*/ 174 h 196"/>
                  <a:gd name="T40" fmla="*/ 82 w 205"/>
                  <a:gd name="T41" fmla="*/ 173 h 196"/>
                  <a:gd name="T42" fmla="*/ 108 w 205"/>
                  <a:gd name="T43" fmla="*/ 196 h 196"/>
                  <a:gd name="T44" fmla="*/ 133 w 205"/>
                  <a:gd name="T45" fmla="*/ 178 h 196"/>
                  <a:gd name="T46" fmla="*/ 143 w 205"/>
                  <a:gd name="T47" fmla="*/ 179 h 196"/>
                  <a:gd name="T48" fmla="*/ 173 w 205"/>
                  <a:gd name="T49" fmla="*/ 167 h 196"/>
                  <a:gd name="T50" fmla="*/ 185 w 205"/>
                  <a:gd name="T51" fmla="*/ 138 h 196"/>
                  <a:gd name="T52" fmla="*/ 179 w 205"/>
                  <a:gd name="T53" fmla="*/ 117 h 196"/>
                  <a:gd name="T54" fmla="*/ 200 w 205"/>
                  <a:gd name="T55" fmla="*/ 100 h 196"/>
                  <a:gd name="T56" fmla="*/ 205 w 205"/>
                  <a:gd name="T57" fmla="*/ 81 h 196"/>
                  <a:gd name="T58" fmla="*/ 200 w 205"/>
                  <a:gd name="T59" fmla="*/ 6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2"/>
                    </a:moveTo>
                    <a:cubicBezTo>
                      <a:pt x="197" y="55"/>
                      <a:pt x="190" y="50"/>
                      <a:pt x="184" y="45"/>
                    </a:cubicBezTo>
                    <a:cubicBezTo>
                      <a:pt x="178" y="42"/>
                      <a:pt x="172" y="40"/>
                      <a:pt x="165" y="40"/>
                    </a:cubicBezTo>
                    <a:cubicBezTo>
                      <a:pt x="163" y="40"/>
                      <a:pt x="160" y="41"/>
                      <a:pt x="158" y="41"/>
                    </a:cubicBezTo>
                    <a:cubicBezTo>
                      <a:pt x="158" y="40"/>
                      <a:pt x="158" y="39"/>
                      <a:pt x="158" y="39"/>
                    </a:cubicBezTo>
                    <a:cubicBezTo>
                      <a:pt x="158" y="28"/>
                      <a:pt x="154" y="18"/>
                      <a:pt x="146" y="11"/>
                    </a:cubicBezTo>
                    <a:cubicBezTo>
                      <a:pt x="139" y="4"/>
                      <a:pt x="129" y="0"/>
                      <a:pt x="119" y="0"/>
                    </a:cubicBezTo>
                    <a:cubicBezTo>
                      <a:pt x="109" y="0"/>
                      <a:pt x="99" y="4"/>
                      <a:pt x="92" y="11"/>
                    </a:cubicBezTo>
                    <a:cubicBezTo>
                      <a:pt x="89" y="14"/>
                      <a:pt x="87" y="17"/>
                      <a:pt x="85" y="21"/>
                    </a:cubicBezTo>
                    <a:cubicBezTo>
                      <a:pt x="79" y="16"/>
                      <a:pt x="71" y="13"/>
                      <a:pt x="62" y="13"/>
                    </a:cubicBezTo>
                    <a:cubicBezTo>
                      <a:pt x="41" y="13"/>
                      <a:pt x="24" y="30"/>
                      <a:pt x="24" y="51"/>
                    </a:cubicBezTo>
                    <a:cubicBezTo>
                      <a:pt x="24" y="54"/>
                      <a:pt x="24" y="57"/>
                      <a:pt x="25" y="60"/>
                    </a:cubicBezTo>
                    <a:cubicBezTo>
                      <a:pt x="23" y="60"/>
                      <a:pt x="21" y="61"/>
                      <a:pt x="18" y="63"/>
                    </a:cubicBezTo>
                    <a:cubicBezTo>
                      <a:pt x="7" y="69"/>
                      <a:pt x="0" y="81"/>
                      <a:pt x="0" y="94"/>
                    </a:cubicBezTo>
                    <a:cubicBezTo>
                      <a:pt x="0" y="104"/>
                      <a:pt x="4" y="113"/>
                      <a:pt x="11" y="120"/>
                    </a:cubicBezTo>
                    <a:cubicBezTo>
                      <a:pt x="15" y="124"/>
                      <a:pt x="20" y="127"/>
                      <a:pt x="25" y="129"/>
                    </a:cubicBezTo>
                    <a:cubicBezTo>
                      <a:pt x="23" y="134"/>
                      <a:pt x="22" y="139"/>
                      <a:pt x="22" y="144"/>
                    </a:cubicBezTo>
                    <a:cubicBezTo>
                      <a:pt x="22" y="154"/>
                      <a:pt x="26" y="163"/>
                      <a:pt x="33" y="170"/>
                    </a:cubicBezTo>
                    <a:cubicBezTo>
                      <a:pt x="40" y="177"/>
                      <a:pt x="49" y="180"/>
                      <a:pt x="59" y="180"/>
                    </a:cubicBezTo>
                    <a:cubicBezTo>
                      <a:pt x="66" y="180"/>
                      <a:pt x="74" y="178"/>
                      <a:pt x="80" y="174"/>
                    </a:cubicBezTo>
                    <a:cubicBezTo>
                      <a:pt x="81" y="174"/>
                      <a:pt x="81" y="173"/>
                      <a:pt x="82" y="173"/>
                    </a:cubicBezTo>
                    <a:cubicBezTo>
                      <a:pt x="84" y="186"/>
                      <a:pt x="95" y="196"/>
                      <a:pt x="108" y="196"/>
                    </a:cubicBezTo>
                    <a:cubicBezTo>
                      <a:pt x="120" y="196"/>
                      <a:pt x="130" y="188"/>
                      <a:pt x="133" y="178"/>
                    </a:cubicBezTo>
                    <a:cubicBezTo>
                      <a:pt x="137" y="179"/>
                      <a:pt x="140" y="179"/>
                      <a:pt x="143" y="179"/>
                    </a:cubicBezTo>
                    <a:cubicBezTo>
                      <a:pt x="154" y="179"/>
                      <a:pt x="165" y="175"/>
                      <a:pt x="173" y="167"/>
                    </a:cubicBezTo>
                    <a:cubicBezTo>
                      <a:pt x="180" y="159"/>
                      <a:pt x="185" y="149"/>
                      <a:pt x="185" y="138"/>
                    </a:cubicBezTo>
                    <a:cubicBezTo>
                      <a:pt x="185" y="130"/>
                      <a:pt x="183" y="123"/>
                      <a:pt x="179" y="117"/>
                    </a:cubicBezTo>
                    <a:cubicBezTo>
                      <a:pt x="188" y="114"/>
                      <a:pt x="195" y="108"/>
                      <a:pt x="200" y="100"/>
                    </a:cubicBezTo>
                    <a:cubicBezTo>
                      <a:pt x="203" y="94"/>
                      <a:pt x="205" y="88"/>
                      <a:pt x="205" y="81"/>
                    </a:cubicBezTo>
                    <a:cubicBezTo>
                      <a:pt x="205" y="74"/>
                      <a:pt x="203" y="68"/>
                      <a:pt x="200" y="62"/>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9" name="Freeform 135"/>
              <p:cNvSpPr>
                <a:spLocks/>
              </p:cNvSpPr>
              <p:nvPr/>
            </p:nvSpPr>
            <p:spPr bwMode="auto">
              <a:xfrm>
                <a:off x="2944" y="3144"/>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2 w 205"/>
                  <a:gd name="T15" fmla="*/ 11 h 196"/>
                  <a:gd name="T16" fmla="*/ 85 w 205"/>
                  <a:gd name="T17" fmla="*/ 20 h 196"/>
                  <a:gd name="T18" fmla="*/ 63 w 205"/>
                  <a:gd name="T19" fmla="*/ 12 h 196"/>
                  <a:gd name="T20" fmla="*/ 24 w 205"/>
                  <a:gd name="T21" fmla="*/ 49 h 196"/>
                  <a:gd name="T22" fmla="*/ 25 w 205"/>
                  <a:gd name="T23" fmla="*/ 58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1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1"/>
                      <a:pt x="158" y="42"/>
                    </a:cubicBezTo>
                    <a:cubicBezTo>
                      <a:pt x="158" y="41"/>
                      <a:pt x="158" y="40"/>
                      <a:pt x="158" y="39"/>
                    </a:cubicBezTo>
                    <a:cubicBezTo>
                      <a:pt x="158" y="29"/>
                      <a:pt x="154" y="19"/>
                      <a:pt x="147" y="12"/>
                    </a:cubicBezTo>
                    <a:cubicBezTo>
                      <a:pt x="140" y="5"/>
                      <a:pt x="130" y="0"/>
                      <a:pt x="120" y="0"/>
                    </a:cubicBezTo>
                    <a:cubicBezTo>
                      <a:pt x="110" y="0"/>
                      <a:pt x="100" y="4"/>
                      <a:pt x="92" y="11"/>
                    </a:cubicBezTo>
                    <a:cubicBezTo>
                      <a:pt x="90" y="14"/>
                      <a:pt x="87" y="17"/>
                      <a:pt x="85" y="20"/>
                    </a:cubicBezTo>
                    <a:cubicBezTo>
                      <a:pt x="79" y="15"/>
                      <a:pt x="71" y="12"/>
                      <a:pt x="63" y="12"/>
                    </a:cubicBezTo>
                    <a:cubicBezTo>
                      <a:pt x="42" y="12"/>
                      <a:pt x="24" y="29"/>
                      <a:pt x="24" y="49"/>
                    </a:cubicBezTo>
                    <a:cubicBezTo>
                      <a:pt x="24" y="53"/>
                      <a:pt x="24" y="56"/>
                      <a:pt x="25" y="58"/>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7"/>
                      <a:pt x="21" y="143"/>
                    </a:cubicBezTo>
                    <a:cubicBezTo>
                      <a:pt x="21" y="152"/>
                      <a:pt x="24" y="162"/>
                      <a:pt x="31" y="169"/>
                    </a:cubicBezTo>
                    <a:cubicBezTo>
                      <a:pt x="38" y="176"/>
                      <a:pt x="47" y="180"/>
                      <a:pt x="57" y="180"/>
                    </a:cubicBezTo>
                    <a:cubicBezTo>
                      <a:pt x="64" y="180"/>
                      <a:pt x="72" y="178"/>
                      <a:pt x="78" y="173"/>
                    </a:cubicBezTo>
                    <a:cubicBezTo>
                      <a:pt x="79" y="173"/>
                      <a:pt x="79" y="173"/>
                      <a:pt x="80" y="173"/>
                    </a:cubicBezTo>
                    <a:cubicBezTo>
                      <a:pt x="82" y="186"/>
                      <a:pt x="93" y="196"/>
                      <a:pt x="106" y="196"/>
                    </a:cubicBezTo>
                    <a:cubicBezTo>
                      <a:pt x="118" y="196"/>
                      <a:pt x="128" y="189"/>
                      <a:pt x="132" y="178"/>
                    </a:cubicBezTo>
                    <a:cubicBezTo>
                      <a:pt x="135" y="179"/>
                      <a:pt x="138" y="180"/>
                      <a:pt x="141" y="180"/>
                    </a:cubicBezTo>
                    <a:cubicBezTo>
                      <a:pt x="152" y="180"/>
                      <a:pt x="163" y="176"/>
                      <a:pt x="171" y="168"/>
                    </a:cubicBezTo>
                    <a:cubicBezTo>
                      <a:pt x="179" y="160"/>
                      <a:pt x="183" y="150"/>
                      <a:pt x="184" y="139"/>
                    </a:cubicBezTo>
                    <a:cubicBezTo>
                      <a:pt x="184" y="131"/>
                      <a:pt x="182" y="124"/>
                      <a:pt x="178" y="118"/>
                    </a:cubicBezTo>
                    <a:cubicBezTo>
                      <a:pt x="187" y="115"/>
                      <a:pt x="194" y="109"/>
                      <a:pt x="199" y="101"/>
                    </a:cubicBezTo>
                    <a:cubicBezTo>
                      <a:pt x="203" y="95"/>
                      <a:pt x="204"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0" name="Freeform 136"/>
              <p:cNvSpPr>
                <a:spLocks/>
              </p:cNvSpPr>
              <p:nvPr/>
            </p:nvSpPr>
            <p:spPr bwMode="auto">
              <a:xfrm>
                <a:off x="3432" y="3011"/>
                <a:ext cx="539" cy="550"/>
              </a:xfrm>
              <a:custGeom>
                <a:avLst/>
                <a:gdLst>
                  <a:gd name="T0" fmla="*/ 204 w 205"/>
                  <a:gd name="T1" fmla="*/ 90 h 198"/>
                  <a:gd name="T2" fmla="*/ 193 w 205"/>
                  <a:gd name="T3" fmla="*/ 70 h 198"/>
                  <a:gd name="T4" fmla="*/ 176 w 205"/>
                  <a:gd name="T5" fmla="*/ 60 h 198"/>
                  <a:gd name="T6" fmla="*/ 169 w 205"/>
                  <a:gd name="T7" fmla="*/ 59 h 198"/>
                  <a:gd name="T8" fmla="*/ 169 w 205"/>
                  <a:gd name="T9" fmla="*/ 56 h 198"/>
                  <a:gd name="T10" fmla="*/ 166 w 205"/>
                  <a:gd name="T11" fmla="*/ 27 h 198"/>
                  <a:gd name="T12" fmla="*/ 143 w 205"/>
                  <a:gd name="T13" fmla="*/ 9 h 198"/>
                  <a:gd name="T14" fmla="*/ 113 w 205"/>
                  <a:gd name="T15" fmla="*/ 12 h 198"/>
                  <a:gd name="T16" fmla="*/ 104 w 205"/>
                  <a:gd name="T17" fmla="*/ 20 h 198"/>
                  <a:gd name="T18" fmla="*/ 84 w 205"/>
                  <a:gd name="T19" fmla="*/ 6 h 198"/>
                  <a:gd name="T20" fmla="*/ 37 w 205"/>
                  <a:gd name="T21" fmla="*/ 32 h 198"/>
                  <a:gd name="T22" fmla="*/ 36 w 205"/>
                  <a:gd name="T23" fmla="*/ 41 h 198"/>
                  <a:gd name="T24" fmla="*/ 29 w 205"/>
                  <a:gd name="T25" fmla="*/ 42 h 198"/>
                  <a:gd name="T26" fmla="*/ 3 w 205"/>
                  <a:gd name="T27" fmla="*/ 68 h 198"/>
                  <a:gd name="T28" fmla="*/ 6 w 205"/>
                  <a:gd name="T29" fmla="*/ 95 h 198"/>
                  <a:gd name="T30" fmla="*/ 18 w 205"/>
                  <a:gd name="T31" fmla="*/ 108 h 198"/>
                  <a:gd name="T32" fmla="*/ 10 w 205"/>
                  <a:gd name="T33" fmla="*/ 121 h 198"/>
                  <a:gd name="T34" fmla="*/ 14 w 205"/>
                  <a:gd name="T35" fmla="*/ 149 h 198"/>
                  <a:gd name="T36" fmla="*/ 36 w 205"/>
                  <a:gd name="T37" fmla="*/ 166 h 198"/>
                  <a:gd name="T38" fmla="*/ 58 w 205"/>
                  <a:gd name="T39" fmla="*/ 166 h 198"/>
                  <a:gd name="T40" fmla="*/ 60 w 205"/>
                  <a:gd name="T41" fmla="*/ 166 h 198"/>
                  <a:gd name="T42" fmla="*/ 79 w 205"/>
                  <a:gd name="T43" fmla="*/ 195 h 198"/>
                  <a:gd name="T44" fmla="*/ 109 w 205"/>
                  <a:gd name="T45" fmla="*/ 184 h 198"/>
                  <a:gd name="T46" fmla="*/ 118 w 205"/>
                  <a:gd name="T47" fmla="*/ 188 h 198"/>
                  <a:gd name="T48" fmla="*/ 149 w 205"/>
                  <a:gd name="T49" fmla="*/ 184 h 198"/>
                  <a:gd name="T50" fmla="*/ 169 w 205"/>
                  <a:gd name="T51" fmla="*/ 159 h 198"/>
                  <a:gd name="T52" fmla="*/ 169 w 205"/>
                  <a:gd name="T53" fmla="*/ 137 h 198"/>
                  <a:gd name="T54" fmla="*/ 193 w 205"/>
                  <a:gd name="T55" fmla="*/ 127 h 198"/>
                  <a:gd name="T56" fmla="*/ 204 w 205"/>
                  <a:gd name="T57" fmla="*/ 110 h 198"/>
                  <a:gd name="T58" fmla="*/ 204 w 205"/>
                  <a:gd name="T59" fmla="*/ 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8">
                    <a:moveTo>
                      <a:pt x="204" y="90"/>
                    </a:moveTo>
                    <a:cubicBezTo>
                      <a:pt x="203" y="82"/>
                      <a:pt x="198" y="76"/>
                      <a:pt x="193" y="70"/>
                    </a:cubicBezTo>
                    <a:cubicBezTo>
                      <a:pt x="188" y="65"/>
                      <a:pt x="183" y="62"/>
                      <a:pt x="176" y="60"/>
                    </a:cubicBezTo>
                    <a:cubicBezTo>
                      <a:pt x="174" y="59"/>
                      <a:pt x="171" y="59"/>
                      <a:pt x="169" y="59"/>
                    </a:cubicBezTo>
                    <a:cubicBezTo>
                      <a:pt x="169" y="58"/>
                      <a:pt x="169" y="57"/>
                      <a:pt x="169" y="56"/>
                    </a:cubicBezTo>
                    <a:cubicBezTo>
                      <a:pt x="172" y="47"/>
                      <a:pt x="171" y="36"/>
                      <a:pt x="166" y="27"/>
                    </a:cubicBezTo>
                    <a:cubicBezTo>
                      <a:pt x="161" y="18"/>
                      <a:pt x="152" y="12"/>
                      <a:pt x="143" y="9"/>
                    </a:cubicBezTo>
                    <a:cubicBezTo>
                      <a:pt x="133" y="6"/>
                      <a:pt x="122" y="7"/>
                      <a:pt x="113" y="12"/>
                    </a:cubicBezTo>
                    <a:cubicBezTo>
                      <a:pt x="110" y="14"/>
                      <a:pt x="107" y="17"/>
                      <a:pt x="104" y="20"/>
                    </a:cubicBezTo>
                    <a:cubicBezTo>
                      <a:pt x="99" y="13"/>
                      <a:pt x="92" y="8"/>
                      <a:pt x="84" y="6"/>
                    </a:cubicBezTo>
                    <a:cubicBezTo>
                      <a:pt x="64" y="0"/>
                      <a:pt x="43" y="12"/>
                      <a:pt x="37" y="32"/>
                    </a:cubicBezTo>
                    <a:cubicBezTo>
                      <a:pt x="36" y="35"/>
                      <a:pt x="36" y="38"/>
                      <a:pt x="36" y="41"/>
                    </a:cubicBezTo>
                    <a:cubicBezTo>
                      <a:pt x="34" y="41"/>
                      <a:pt x="31" y="42"/>
                      <a:pt x="29" y="42"/>
                    </a:cubicBezTo>
                    <a:cubicBezTo>
                      <a:pt x="16" y="45"/>
                      <a:pt x="6" y="55"/>
                      <a:pt x="3" y="68"/>
                    </a:cubicBezTo>
                    <a:cubicBezTo>
                      <a:pt x="0" y="77"/>
                      <a:pt x="2" y="87"/>
                      <a:pt x="6" y="95"/>
                    </a:cubicBezTo>
                    <a:cubicBezTo>
                      <a:pt x="9" y="100"/>
                      <a:pt x="13" y="105"/>
                      <a:pt x="18" y="108"/>
                    </a:cubicBezTo>
                    <a:cubicBezTo>
                      <a:pt x="14" y="112"/>
                      <a:pt x="12" y="116"/>
                      <a:pt x="10" y="121"/>
                    </a:cubicBezTo>
                    <a:cubicBezTo>
                      <a:pt x="8" y="131"/>
                      <a:pt x="9" y="141"/>
                      <a:pt x="14" y="149"/>
                    </a:cubicBezTo>
                    <a:cubicBezTo>
                      <a:pt x="19" y="158"/>
                      <a:pt x="26" y="164"/>
                      <a:pt x="36" y="166"/>
                    </a:cubicBezTo>
                    <a:cubicBezTo>
                      <a:pt x="43" y="169"/>
                      <a:pt x="51" y="168"/>
                      <a:pt x="58" y="166"/>
                    </a:cubicBezTo>
                    <a:cubicBezTo>
                      <a:pt x="59" y="166"/>
                      <a:pt x="59" y="166"/>
                      <a:pt x="60" y="166"/>
                    </a:cubicBezTo>
                    <a:cubicBezTo>
                      <a:pt x="59" y="179"/>
                      <a:pt x="67" y="191"/>
                      <a:pt x="79" y="195"/>
                    </a:cubicBezTo>
                    <a:cubicBezTo>
                      <a:pt x="91" y="198"/>
                      <a:pt x="102" y="193"/>
                      <a:pt x="109" y="184"/>
                    </a:cubicBezTo>
                    <a:cubicBezTo>
                      <a:pt x="111" y="186"/>
                      <a:pt x="115" y="187"/>
                      <a:pt x="118" y="188"/>
                    </a:cubicBezTo>
                    <a:cubicBezTo>
                      <a:pt x="128" y="191"/>
                      <a:pt x="140" y="189"/>
                      <a:pt x="149" y="184"/>
                    </a:cubicBezTo>
                    <a:cubicBezTo>
                      <a:pt x="159" y="179"/>
                      <a:pt x="166" y="170"/>
                      <a:pt x="169" y="159"/>
                    </a:cubicBezTo>
                    <a:cubicBezTo>
                      <a:pt x="171" y="152"/>
                      <a:pt x="171" y="144"/>
                      <a:pt x="169" y="137"/>
                    </a:cubicBezTo>
                    <a:cubicBezTo>
                      <a:pt x="178" y="137"/>
                      <a:pt x="187" y="133"/>
                      <a:pt x="193" y="127"/>
                    </a:cubicBezTo>
                    <a:cubicBezTo>
                      <a:pt x="198" y="122"/>
                      <a:pt x="202" y="116"/>
                      <a:pt x="204" y="110"/>
                    </a:cubicBezTo>
                    <a:cubicBezTo>
                      <a:pt x="205" y="103"/>
                      <a:pt x="205" y="97"/>
                      <a:pt x="204" y="9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1" name="Freeform 137"/>
              <p:cNvSpPr>
                <a:spLocks/>
              </p:cNvSpPr>
              <p:nvPr/>
            </p:nvSpPr>
            <p:spPr bwMode="auto">
              <a:xfrm>
                <a:off x="3259" y="2858"/>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9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7" y="17"/>
                      <a:pt x="86" y="20"/>
                    </a:cubicBezTo>
                    <a:cubicBezTo>
                      <a:pt x="79" y="15"/>
                      <a:pt x="71" y="12"/>
                      <a:pt x="63" y="12"/>
                    </a:cubicBezTo>
                    <a:cubicBezTo>
                      <a:pt x="42" y="12"/>
                      <a:pt x="24" y="29"/>
                      <a:pt x="24" y="50"/>
                    </a:cubicBezTo>
                    <a:cubicBezTo>
                      <a:pt x="24" y="53"/>
                      <a:pt x="24" y="56"/>
                      <a:pt x="25" y="59"/>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8"/>
                      <a:pt x="21" y="143"/>
                    </a:cubicBezTo>
                    <a:cubicBezTo>
                      <a:pt x="21" y="152"/>
                      <a:pt x="24" y="162"/>
                      <a:pt x="31" y="169"/>
                    </a:cubicBezTo>
                    <a:cubicBezTo>
                      <a:pt x="38" y="176"/>
                      <a:pt x="47" y="180"/>
                      <a:pt x="57" y="180"/>
                    </a:cubicBezTo>
                    <a:cubicBezTo>
                      <a:pt x="64"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2" y="180"/>
                      <a:pt x="163" y="176"/>
                      <a:pt x="171" y="168"/>
                    </a:cubicBezTo>
                    <a:cubicBezTo>
                      <a:pt x="179" y="160"/>
                      <a:pt x="183" y="150"/>
                      <a:pt x="184" y="139"/>
                    </a:cubicBezTo>
                    <a:cubicBezTo>
                      <a:pt x="184" y="132"/>
                      <a:pt x="182" y="124"/>
                      <a:pt x="178" y="118"/>
                    </a:cubicBezTo>
                    <a:cubicBezTo>
                      <a:pt x="187" y="115"/>
                      <a:pt x="194"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2" name="Freeform 138"/>
              <p:cNvSpPr>
                <a:spLocks/>
              </p:cNvSpPr>
              <p:nvPr/>
            </p:nvSpPr>
            <p:spPr bwMode="auto">
              <a:xfrm>
                <a:off x="3382" y="3228"/>
                <a:ext cx="539"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8 h 196"/>
                  <a:gd name="T24" fmla="*/ 19 w 205"/>
                  <a:gd name="T25" fmla="*/ 61 h 196"/>
                  <a:gd name="T26" fmla="*/ 0 w 205"/>
                  <a:gd name="T27" fmla="*/ 93 h 196"/>
                  <a:gd name="T28" fmla="*/ 10 w 205"/>
                  <a:gd name="T29" fmla="*/ 119 h 196"/>
                  <a:gd name="T30" fmla="*/ 25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1" y="51"/>
                      <a:pt x="184" y="47"/>
                    </a:cubicBezTo>
                    <a:cubicBezTo>
                      <a:pt x="179" y="43"/>
                      <a:pt x="172" y="41"/>
                      <a:pt x="166" y="41"/>
                    </a:cubicBezTo>
                    <a:cubicBezTo>
                      <a:pt x="163" y="41"/>
                      <a:pt x="161"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8" y="17"/>
                      <a:pt x="86" y="20"/>
                    </a:cubicBezTo>
                    <a:cubicBezTo>
                      <a:pt x="79" y="15"/>
                      <a:pt x="71" y="12"/>
                      <a:pt x="63" y="12"/>
                    </a:cubicBezTo>
                    <a:cubicBezTo>
                      <a:pt x="42" y="12"/>
                      <a:pt x="25" y="29"/>
                      <a:pt x="24" y="50"/>
                    </a:cubicBezTo>
                    <a:cubicBezTo>
                      <a:pt x="24" y="53"/>
                      <a:pt x="25" y="56"/>
                      <a:pt x="25" y="58"/>
                    </a:cubicBezTo>
                    <a:cubicBezTo>
                      <a:pt x="23" y="59"/>
                      <a:pt x="21" y="60"/>
                      <a:pt x="19" y="61"/>
                    </a:cubicBezTo>
                    <a:cubicBezTo>
                      <a:pt x="7" y="68"/>
                      <a:pt x="0" y="80"/>
                      <a:pt x="0" y="93"/>
                    </a:cubicBezTo>
                    <a:cubicBezTo>
                      <a:pt x="0" y="102"/>
                      <a:pt x="4" y="112"/>
                      <a:pt x="10" y="119"/>
                    </a:cubicBezTo>
                    <a:cubicBezTo>
                      <a:pt x="14" y="123"/>
                      <a:pt x="19" y="126"/>
                      <a:pt x="25" y="128"/>
                    </a:cubicBezTo>
                    <a:cubicBezTo>
                      <a:pt x="22" y="132"/>
                      <a:pt x="21" y="137"/>
                      <a:pt x="21" y="143"/>
                    </a:cubicBezTo>
                    <a:cubicBezTo>
                      <a:pt x="21" y="152"/>
                      <a:pt x="25" y="162"/>
                      <a:pt x="31" y="169"/>
                    </a:cubicBezTo>
                    <a:cubicBezTo>
                      <a:pt x="38" y="176"/>
                      <a:pt x="47" y="180"/>
                      <a:pt x="57" y="180"/>
                    </a:cubicBezTo>
                    <a:cubicBezTo>
                      <a:pt x="65"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3" y="180"/>
                      <a:pt x="163" y="176"/>
                      <a:pt x="171" y="168"/>
                    </a:cubicBezTo>
                    <a:cubicBezTo>
                      <a:pt x="179" y="160"/>
                      <a:pt x="184" y="150"/>
                      <a:pt x="184" y="139"/>
                    </a:cubicBezTo>
                    <a:cubicBezTo>
                      <a:pt x="184" y="131"/>
                      <a:pt x="182" y="124"/>
                      <a:pt x="178" y="118"/>
                    </a:cubicBezTo>
                    <a:cubicBezTo>
                      <a:pt x="187" y="115"/>
                      <a:pt x="195"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3" name="Freeform 139"/>
              <p:cNvSpPr>
                <a:spLocks/>
              </p:cNvSpPr>
              <p:nvPr/>
            </p:nvSpPr>
            <p:spPr bwMode="auto">
              <a:xfrm>
                <a:off x="3078" y="2869"/>
                <a:ext cx="538" cy="545"/>
              </a:xfrm>
              <a:custGeom>
                <a:avLst/>
                <a:gdLst>
                  <a:gd name="T0" fmla="*/ 200 w 205"/>
                  <a:gd name="T1" fmla="*/ 64 h 196"/>
                  <a:gd name="T2" fmla="*/ 185 w 205"/>
                  <a:gd name="T3" fmla="*/ 47 h 196"/>
                  <a:gd name="T4" fmla="*/ 166 w 205"/>
                  <a:gd name="T5" fmla="*/ 42 h 196"/>
                  <a:gd name="T6" fmla="*/ 158 w 205"/>
                  <a:gd name="T7" fmla="*/ 42 h 196"/>
                  <a:gd name="T8" fmla="*/ 158 w 205"/>
                  <a:gd name="T9" fmla="*/ 40 h 196"/>
                  <a:gd name="T10" fmla="*/ 148 w 205"/>
                  <a:gd name="T11" fmla="*/ 12 h 196"/>
                  <a:gd name="T12" fmla="*/ 120 w 205"/>
                  <a:gd name="T13" fmla="*/ 1 h 196"/>
                  <a:gd name="T14" fmla="*/ 93 w 205"/>
                  <a:gd name="T15" fmla="*/ 12 h 196"/>
                  <a:gd name="T16" fmla="*/ 86 w 205"/>
                  <a:gd name="T17" fmla="*/ 21 h 196"/>
                  <a:gd name="T18" fmla="*/ 63 w 205"/>
                  <a:gd name="T19" fmla="*/ 12 h 196"/>
                  <a:gd name="T20" fmla="*/ 24 w 205"/>
                  <a:gd name="T21" fmla="*/ 50 h 196"/>
                  <a:gd name="T22" fmla="*/ 25 w 205"/>
                  <a:gd name="T23" fmla="*/ 59 h 196"/>
                  <a:gd name="T24" fmla="*/ 19 w 205"/>
                  <a:gd name="T25" fmla="*/ 62 h 196"/>
                  <a:gd name="T26" fmla="*/ 0 w 205"/>
                  <a:gd name="T27" fmla="*/ 93 h 196"/>
                  <a:gd name="T28" fmla="*/ 11 w 205"/>
                  <a:gd name="T29" fmla="*/ 119 h 196"/>
                  <a:gd name="T30" fmla="*/ 25 w 205"/>
                  <a:gd name="T31" fmla="*/ 128 h 196"/>
                  <a:gd name="T32" fmla="*/ 21 w 205"/>
                  <a:gd name="T33" fmla="*/ 143 h 196"/>
                  <a:gd name="T34" fmla="*/ 32 w 205"/>
                  <a:gd name="T35" fmla="*/ 169 h 196"/>
                  <a:gd name="T36" fmla="*/ 57 w 205"/>
                  <a:gd name="T37" fmla="*/ 180 h 196"/>
                  <a:gd name="T38" fmla="*/ 79 w 205"/>
                  <a:gd name="T39" fmla="*/ 174 h 196"/>
                  <a:gd name="T40" fmla="*/ 81 w 205"/>
                  <a:gd name="T41" fmla="*/ 173 h 196"/>
                  <a:gd name="T42" fmla="*/ 107 w 205"/>
                  <a:gd name="T43" fmla="*/ 196 h 196"/>
                  <a:gd name="T44" fmla="*/ 132 w 205"/>
                  <a:gd name="T45" fmla="*/ 179 h 196"/>
                  <a:gd name="T46" fmla="*/ 142 w 205"/>
                  <a:gd name="T47" fmla="*/ 180 h 196"/>
                  <a:gd name="T48" fmla="*/ 171 w 205"/>
                  <a:gd name="T49" fmla="*/ 168 h 196"/>
                  <a:gd name="T50" fmla="*/ 184 w 205"/>
                  <a:gd name="T51" fmla="*/ 139 h 196"/>
                  <a:gd name="T52" fmla="*/ 179 w 205"/>
                  <a:gd name="T53" fmla="*/ 118 h 196"/>
                  <a:gd name="T54" fmla="*/ 200 w 205"/>
                  <a:gd name="T55" fmla="*/ 102 h 196"/>
                  <a:gd name="T56" fmla="*/ 205 w 205"/>
                  <a:gd name="T57" fmla="*/ 83 h 196"/>
                  <a:gd name="T58" fmla="*/ 200 w 205"/>
                  <a:gd name="T59" fmla="*/ 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4"/>
                    </a:moveTo>
                    <a:cubicBezTo>
                      <a:pt x="197" y="56"/>
                      <a:pt x="191" y="52"/>
                      <a:pt x="185" y="47"/>
                    </a:cubicBezTo>
                    <a:cubicBezTo>
                      <a:pt x="179" y="44"/>
                      <a:pt x="173" y="42"/>
                      <a:pt x="166" y="42"/>
                    </a:cubicBezTo>
                    <a:cubicBezTo>
                      <a:pt x="163" y="42"/>
                      <a:pt x="161" y="42"/>
                      <a:pt x="158" y="42"/>
                    </a:cubicBezTo>
                    <a:cubicBezTo>
                      <a:pt x="158" y="42"/>
                      <a:pt x="158" y="41"/>
                      <a:pt x="158" y="40"/>
                    </a:cubicBezTo>
                    <a:cubicBezTo>
                      <a:pt x="159" y="30"/>
                      <a:pt x="155" y="20"/>
                      <a:pt x="148" y="12"/>
                    </a:cubicBezTo>
                    <a:cubicBezTo>
                      <a:pt x="140" y="5"/>
                      <a:pt x="131" y="1"/>
                      <a:pt x="120" y="1"/>
                    </a:cubicBezTo>
                    <a:cubicBezTo>
                      <a:pt x="110" y="0"/>
                      <a:pt x="100" y="4"/>
                      <a:pt x="93" y="12"/>
                    </a:cubicBezTo>
                    <a:cubicBezTo>
                      <a:pt x="90" y="14"/>
                      <a:pt x="88" y="17"/>
                      <a:pt x="86" y="21"/>
                    </a:cubicBezTo>
                    <a:cubicBezTo>
                      <a:pt x="80" y="16"/>
                      <a:pt x="72" y="13"/>
                      <a:pt x="63" y="12"/>
                    </a:cubicBezTo>
                    <a:cubicBezTo>
                      <a:pt x="42" y="12"/>
                      <a:pt x="25" y="29"/>
                      <a:pt x="24" y="50"/>
                    </a:cubicBezTo>
                    <a:cubicBezTo>
                      <a:pt x="24" y="53"/>
                      <a:pt x="25" y="56"/>
                      <a:pt x="25" y="59"/>
                    </a:cubicBezTo>
                    <a:cubicBezTo>
                      <a:pt x="23" y="60"/>
                      <a:pt x="21" y="61"/>
                      <a:pt x="19" y="62"/>
                    </a:cubicBezTo>
                    <a:cubicBezTo>
                      <a:pt x="8" y="68"/>
                      <a:pt x="0" y="80"/>
                      <a:pt x="0" y="93"/>
                    </a:cubicBezTo>
                    <a:cubicBezTo>
                      <a:pt x="0" y="103"/>
                      <a:pt x="4" y="112"/>
                      <a:pt x="11" y="119"/>
                    </a:cubicBezTo>
                    <a:cubicBezTo>
                      <a:pt x="15" y="123"/>
                      <a:pt x="19" y="126"/>
                      <a:pt x="25" y="128"/>
                    </a:cubicBezTo>
                    <a:cubicBezTo>
                      <a:pt x="23" y="133"/>
                      <a:pt x="21" y="138"/>
                      <a:pt x="21" y="143"/>
                    </a:cubicBezTo>
                    <a:cubicBezTo>
                      <a:pt x="21" y="153"/>
                      <a:pt x="25" y="162"/>
                      <a:pt x="32" y="169"/>
                    </a:cubicBezTo>
                    <a:cubicBezTo>
                      <a:pt x="38" y="176"/>
                      <a:pt x="48" y="180"/>
                      <a:pt x="57" y="180"/>
                    </a:cubicBezTo>
                    <a:cubicBezTo>
                      <a:pt x="65" y="180"/>
                      <a:pt x="72" y="178"/>
                      <a:pt x="79" y="174"/>
                    </a:cubicBezTo>
                    <a:cubicBezTo>
                      <a:pt x="79" y="174"/>
                      <a:pt x="80" y="174"/>
                      <a:pt x="81" y="173"/>
                    </a:cubicBezTo>
                    <a:cubicBezTo>
                      <a:pt x="83" y="186"/>
                      <a:pt x="94" y="196"/>
                      <a:pt x="107" y="196"/>
                    </a:cubicBezTo>
                    <a:cubicBezTo>
                      <a:pt x="118" y="196"/>
                      <a:pt x="128" y="189"/>
                      <a:pt x="132" y="179"/>
                    </a:cubicBezTo>
                    <a:cubicBezTo>
                      <a:pt x="135" y="180"/>
                      <a:pt x="139" y="180"/>
                      <a:pt x="142" y="180"/>
                    </a:cubicBezTo>
                    <a:cubicBezTo>
                      <a:pt x="153" y="180"/>
                      <a:pt x="164" y="176"/>
                      <a:pt x="171" y="168"/>
                    </a:cubicBezTo>
                    <a:cubicBezTo>
                      <a:pt x="179" y="161"/>
                      <a:pt x="184" y="150"/>
                      <a:pt x="184" y="139"/>
                    </a:cubicBezTo>
                    <a:cubicBezTo>
                      <a:pt x="184" y="132"/>
                      <a:pt x="182" y="125"/>
                      <a:pt x="179" y="118"/>
                    </a:cubicBezTo>
                    <a:cubicBezTo>
                      <a:pt x="187" y="115"/>
                      <a:pt x="195" y="110"/>
                      <a:pt x="200" y="102"/>
                    </a:cubicBezTo>
                    <a:cubicBezTo>
                      <a:pt x="203" y="96"/>
                      <a:pt x="205" y="90"/>
                      <a:pt x="205" y="83"/>
                    </a:cubicBezTo>
                    <a:cubicBezTo>
                      <a:pt x="205" y="76"/>
                      <a:pt x="204" y="70"/>
                      <a:pt x="200" y="6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4" name="Freeform 140"/>
              <p:cNvSpPr>
                <a:spLocks/>
              </p:cNvSpPr>
              <p:nvPr/>
            </p:nvSpPr>
            <p:spPr bwMode="auto">
              <a:xfrm>
                <a:off x="3425" y="3642"/>
                <a:ext cx="107" cy="656"/>
              </a:xfrm>
              <a:custGeom>
                <a:avLst/>
                <a:gdLst>
                  <a:gd name="T0" fmla="*/ 4 w 41"/>
                  <a:gd name="T1" fmla="*/ 0 h 236"/>
                  <a:gd name="T2" fmla="*/ 0 w 41"/>
                  <a:gd name="T3" fmla="*/ 225 h 236"/>
                  <a:gd name="T4" fmla="*/ 41 w 41"/>
                  <a:gd name="T5" fmla="*/ 236 h 236"/>
                  <a:gd name="T6" fmla="*/ 36 w 41"/>
                  <a:gd name="T7" fmla="*/ 2 h 236"/>
                  <a:gd name="T8" fmla="*/ 4 w 41"/>
                  <a:gd name="T9" fmla="*/ 0 h 236"/>
                </a:gdLst>
                <a:ahLst/>
                <a:cxnLst>
                  <a:cxn ang="0">
                    <a:pos x="T0" y="T1"/>
                  </a:cxn>
                  <a:cxn ang="0">
                    <a:pos x="T2" y="T3"/>
                  </a:cxn>
                  <a:cxn ang="0">
                    <a:pos x="T4" y="T5"/>
                  </a:cxn>
                  <a:cxn ang="0">
                    <a:pos x="T6" y="T7"/>
                  </a:cxn>
                  <a:cxn ang="0">
                    <a:pos x="T8" y="T9"/>
                  </a:cxn>
                </a:cxnLst>
                <a:rect l="0" t="0" r="r" b="b"/>
                <a:pathLst>
                  <a:path w="41" h="236">
                    <a:moveTo>
                      <a:pt x="4" y="0"/>
                    </a:moveTo>
                    <a:cubicBezTo>
                      <a:pt x="6" y="11"/>
                      <a:pt x="0" y="225"/>
                      <a:pt x="0" y="225"/>
                    </a:cubicBezTo>
                    <a:cubicBezTo>
                      <a:pt x="41" y="236"/>
                      <a:pt x="41" y="236"/>
                      <a:pt x="41" y="236"/>
                    </a:cubicBezTo>
                    <a:cubicBezTo>
                      <a:pt x="36" y="2"/>
                      <a:pt x="36" y="2"/>
                      <a:pt x="36"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5" name="Freeform 141"/>
              <p:cNvSpPr>
                <a:spLocks/>
              </p:cNvSpPr>
              <p:nvPr/>
            </p:nvSpPr>
            <p:spPr bwMode="auto">
              <a:xfrm>
                <a:off x="3086" y="2966"/>
                <a:ext cx="769" cy="782"/>
              </a:xfrm>
              <a:custGeom>
                <a:avLst/>
                <a:gdLst>
                  <a:gd name="T0" fmla="*/ 286 w 293"/>
                  <a:gd name="T1" fmla="*/ 89 h 281"/>
                  <a:gd name="T2" fmla="*/ 263 w 293"/>
                  <a:gd name="T3" fmla="*/ 65 h 281"/>
                  <a:gd name="T4" fmla="*/ 236 w 293"/>
                  <a:gd name="T5" fmla="*/ 58 h 281"/>
                  <a:gd name="T6" fmla="*/ 225 w 293"/>
                  <a:gd name="T7" fmla="*/ 59 h 281"/>
                  <a:gd name="T8" fmla="*/ 226 w 293"/>
                  <a:gd name="T9" fmla="*/ 55 h 281"/>
                  <a:gd name="T10" fmla="*/ 209 w 293"/>
                  <a:gd name="T11" fmla="*/ 16 h 281"/>
                  <a:gd name="T12" fmla="*/ 170 w 293"/>
                  <a:gd name="T13" fmla="*/ 0 h 281"/>
                  <a:gd name="T14" fmla="*/ 131 w 293"/>
                  <a:gd name="T15" fmla="*/ 16 h 281"/>
                  <a:gd name="T16" fmla="*/ 121 w 293"/>
                  <a:gd name="T17" fmla="*/ 30 h 281"/>
                  <a:gd name="T18" fmla="*/ 88 w 293"/>
                  <a:gd name="T19" fmla="*/ 18 h 281"/>
                  <a:gd name="T20" fmla="*/ 34 w 293"/>
                  <a:gd name="T21" fmla="*/ 73 h 281"/>
                  <a:gd name="T22" fmla="*/ 35 w 293"/>
                  <a:gd name="T23" fmla="*/ 86 h 281"/>
                  <a:gd name="T24" fmla="*/ 26 w 293"/>
                  <a:gd name="T25" fmla="*/ 90 h 281"/>
                  <a:gd name="T26" fmla="*/ 0 w 293"/>
                  <a:gd name="T27" fmla="*/ 135 h 281"/>
                  <a:gd name="T28" fmla="*/ 15 w 293"/>
                  <a:gd name="T29" fmla="*/ 172 h 281"/>
                  <a:gd name="T30" fmla="*/ 36 w 293"/>
                  <a:gd name="T31" fmla="*/ 185 h 281"/>
                  <a:gd name="T32" fmla="*/ 31 w 293"/>
                  <a:gd name="T33" fmla="*/ 206 h 281"/>
                  <a:gd name="T34" fmla="*/ 46 w 293"/>
                  <a:gd name="T35" fmla="*/ 244 h 281"/>
                  <a:gd name="T36" fmla="*/ 83 w 293"/>
                  <a:gd name="T37" fmla="*/ 259 h 281"/>
                  <a:gd name="T38" fmla="*/ 114 w 293"/>
                  <a:gd name="T39" fmla="*/ 249 h 281"/>
                  <a:gd name="T40" fmla="*/ 117 w 293"/>
                  <a:gd name="T41" fmla="*/ 249 h 281"/>
                  <a:gd name="T42" fmla="*/ 155 w 293"/>
                  <a:gd name="T43" fmla="*/ 281 h 281"/>
                  <a:gd name="T44" fmla="*/ 191 w 293"/>
                  <a:gd name="T45" fmla="*/ 255 h 281"/>
                  <a:gd name="T46" fmla="*/ 205 w 293"/>
                  <a:gd name="T47" fmla="*/ 257 h 281"/>
                  <a:gd name="T48" fmla="*/ 247 w 293"/>
                  <a:gd name="T49" fmla="*/ 240 h 281"/>
                  <a:gd name="T50" fmla="*/ 264 w 293"/>
                  <a:gd name="T51" fmla="*/ 197 h 281"/>
                  <a:gd name="T52" fmla="*/ 256 w 293"/>
                  <a:gd name="T53" fmla="*/ 167 h 281"/>
                  <a:gd name="T54" fmla="*/ 286 w 293"/>
                  <a:gd name="T55" fmla="*/ 143 h 281"/>
                  <a:gd name="T56" fmla="*/ 293 w 293"/>
                  <a:gd name="T57" fmla="*/ 116 h 281"/>
                  <a:gd name="T58" fmla="*/ 286 w 293"/>
                  <a:gd name="T59" fmla="*/ 8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281">
                    <a:moveTo>
                      <a:pt x="286" y="89"/>
                    </a:moveTo>
                    <a:cubicBezTo>
                      <a:pt x="281" y="79"/>
                      <a:pt x="272" y="72"/>
                      <a:pt x="263" y="65"/>
                    </a:cubicBezTo>
                    <a:cubicBezTo>
                      <a:pt x="255" y="60"/>
                      <a:pt x="246" y="58"/>
                      <a:pt x="236" y="58"/>
                    </a:cubicBezTo>
                    <a:cubicBezTo>
                      <a:pt x="233" y="58"/>
                      <a:pt x="229" y="58"/>
                      <a:pt x="225" y="59"/>
                    </a:cubicBezTo>
                    <a:cubicBezTo>
                      <a:pt x="225" y="58"/>
                      <a:pt x="226" y="57"/>
                      <a:pt x="226" y="55"/>
                    </a:cubicBezTo>
                    <a:cubicBezTo>
                      <a:pt x="226" y="41"/>
                      <a:pt x="220" y="27"/>
                      <a:pt x="209" y="16"/>
                    </a:cubicBezTo>
                    <a:cubicBezTo>
                      <a:pt x="199" y="6"/>
                      <a:pt x="185" y="0"/>
                      <a:pt x="170" y="0"/>
                    </a:cubicBezTo>
                    <a:cubicBezTo>
                      <a:pt x="156" y="0"/>
                      <a:pt x="141" y="6"/>
                      <a:pt x="131" y="16"/>
                    </a:cubicBezTo>
                    <a:cubicBezTo>
                      <a:pt x="127" y="20"/>
                      <a:pt x="124" y="25"/>
                      <a:pt x="121" y="30"/>
                    </a:cubicBezTo>
                    <a:cubicBezTo>
                      <a:pt x="112" y="23"/>
                      <a:pt x="101" y="18"/>
                      <a:pt x="88" y="18"/>
                    </a:cubicBezTo>
                    <a:cubicBezTo>
                      <a:pt x="59" y="18"/>
                      <a:pt x="34" y="43"/>
                      <a:pt x="34" y="73"/>
                    </a:cubicBezTo>
                    <a:cubicBezTo>
                      <a:pt x="34" y="77"/>
                      <a:pt x="34" y="81"/>
                      <a:pt x="35" y="86"/>
                    </a:cubicBezTo>
                    <a:cubicBezTo>
                      <a:pt x="32" y="87"/>
                      <a:pt x="29" y="88"/>
                      <a:pt x="26" y="90"/>
                    </a:cubicBezTo>
                    <a:cubicBezTo>
                      <a:pt x="10" y="99"/>
                      <a:pt x="0" y="117"/>
                      <a:pt x="0" y="135"/>
                    </a:cubicBezTo>
                    <a:cubicBezTo>
                      <a:pt x="0" y="149"/>
                      <a:pt x="6" y="162"/>
                      <a:pt x="15" y="172"/>
                    </a:cubicBezTo>
                    <a:cubicBezTo>
                      <a:pt x="21" y="178"/>
                      <a:pt x="28" y="182"/>
                      <a:pt x="36" y="185"/>
                    </a:cubicBezTo>
                    <a:cubicBezTo>
                      <a:pt x="33" y="191"/>
                      <a:pt x="31" y="199"/>
                      <a:pt x="31" y="206"/>
                    </a:cubicBezTo>
                    <a:cubicBezTo>
                      <a:pt x="31" y="220"/>
                      <a:pt x="37" y="234"/>
                      <a:pt x="46" y="244"/>
                    </a:cubicBezTo>
                    <a:cubicBezTo>
                      <a:pt x="56" y="253"/>
                      <a:pt x="70" y="259"/>
                      <a:pt x="83" y="259"/>
                    </a:cubicBezTo>
                    <a:cubicBezTo>
                      <a:pt x="94" y="259"/>
                      <a:pt x="105" y="255"/>
                      <a:pt x="114" y="249"/>
                    </a:cubicBezTo>
                    <a:cubicBezTo>
                      <a:pt x="115" y="249"/>
                      <a:pt x="116" y="249"/>
                      <a:pt x="117" y="249"/>
                    </a:cubicBezTo>
                    <a:cubicBezTo>
                      <a:pt x="120" y="267"/>
                      <a:pt x="136" y="281"/>
                      <a:pt x="155" y="281"/>
                    </a:cubicBezTo>
                    <a:cubicBezTo>
                      <a:pt x="171" y="281"/>
                      <a:pt x="185" y="270"/>
                      <a:pt x="191" y="255"/>
                    </a:cubicBezTo>
                    <a:cubicBezTo>
                      <a:pt x="195" y="256"/>
                      <a:pt x="200" y="257"/>
                      <a:pt x="205" y="257"/>
                    </a:cubicBezTo>
                    <a:cubicBezTo>
                      <a:pt x="221" y="257"/>
                      <a:pt x="236" y="251"/>
                      <a:pt x="247" y="240"/>
                    </a:cubicBezTo>
                    <a:cubicBezTo>
                      <a:pt x="258" y="228"/>
                      <a:pt x="264" y="213"/>
                      <a:pt x="264" y="197"/>
                    </a:cubicBezTo>
                    <a:cubicBezTo>
                      <a:pt x="264" y="187"/>
                      <a:pt x="261" y="176"/>
                      <a:pt x="256" y="167"/>
                    </a:cubicBezTo>
                    <a:cubicBezTo>
                      <a:pt x="269" y="163"/>
                      <a:pt x="279" y="155"/>
                      <a:pt x="286" y="143"/>
                    </a:cubicBezTo>
                    <a:cubicBezTo>
                      <a:pt x="291" y="135"/>
                      <a:pt x="293" y="126"/>
                      <a:pt x="293" y="116"/>
                    </a:cubicBezTo>
                    <a:cubicBezTo>
                      <a:pt x="293" y="106"/>
                      <a:pt x="291" y="97"/>
                      <a:pt x="286" y="8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6" name="Freeform 142"/>
              <p:cNvSpPr>
                <a:spLocks noEditPoints="1"/>
              </p:cNvSpPr>
              <p:nvPr/>
            </p:nvSpPr>
            <p:spPr bwMode="auto">
              <a:xfrm>
                <a:off x="3587" y="2972"/>
                <a:ext cx="352" cy="737"/>
              </a:xfrm>
              <a:custGeom>
                <a:avLst/>
                <a:gdLst>
                  <a:gd name="T0" fmla="*/ 0 w 134"/>
                  <a:gd name="T1" fmla="*/ 265 h 265"/>
                  <a:gd name="T2" fmla="*/ 0 w 134"/>
                  <a:gd name="T3" fmla="*/ 265 h 265"/>
                  <a:gd name="T4" fmla="*/ 0 w 134"/>
                  <a:gd name="T5" fmla="*/ 265 h 265"/>
                  <a:gd name="T6" fmla="*/ 0 w 134"/>
                  <a:gd name="T7" fmla="*/ 265 h 265"/>
                  <a:gd name="T8" fmla="*/ 0 w 134"/>
                  <a:gd name="T9" fmla="*/ 265 h 265"/>
                  <a:gd name="T10" fmla="*/ 0 w 134"/>
                  <a:gd name="T11" fmla="*/ 265 h 265"/>
                  <a:gd name="T12" fmla="*/ 134 w 134"/>
                  <a:gd name="T13" fmla="*/ 141 h 265"/>
                  <a:gd name="T14" fmla="*/ 134 w 134"/>
                  <a:gd name="T15" fmla="*/ 141 h 265"/>
                  <a:gd name="T16" fmla="*/ 134 w 134"/>
                  <a:gd name="T17" fmla="*/ 141 h 265"/>
                  <a:gd name="T18" fmla="*/ 134 w 134"/>
                  <a:gd name="T19" fmla="*/ 141 h 265"/>
                  <a:gd name="T20" fmla="*/ 134 w 134"/>
                  <a:gd name="T21" fmla="*/ 141 h 265"/>
                  <a:gd name="T22" fmla="*/ 134 w 134"/>
                  <a:gd name="T23" fmla="*/ 141 h 265"/>
                  <a:gd name="T24" fmla="*/ 134 w 134"/>
                  <a:gd name="T25" fmla="*/ 141 h 265"/>
                  <a:gd name="T26" fmla="*/ 134 w 134"/>
                  <a:gd name="T27" fmla="*/ 141 h 265"/>
                  <a:gd name="T28" fmla="*/ 134 w 134"/>
                  <a:gd name="T29" fmla="*/ 141 h 265"/>
                  <a:gd name="T30" fmla="*/ 134 w 134"/>
                  <a:gd name="T31" fmla="*/ 141 h 265"/>
                  <a:gd name="T32" fmla="*/ 134 w 134"/>
                  <a:gd name="T33" fmla="*/ 141 h 265"/>
                  <a:gd name="T34" fmla="*/ 134 w 134"/>
                  <a:gd name="T35" fmla="*/ 141 h 265"/>
                  <a:gd name="T36" fmla="*/ 134 w 134"/>
                  <a:gd name="T37" fmla="*/ 141 h 265"/>
                  <a:gd name="T38" fmla="*/ 134 w 134"/>
                  <a:gd name="T39" fmla="*/ 141 h 265"/>
                  <a:gd name="T40" fmla="*/ 134 w 134"/>
                  <a:gd name="T41" fmla="*/ 141 h 265"/>
                  <a:gd name="T42" fmla="*/ 83 w 134"/>
                  <a:gd name="T43" fmla="*/ 23 h 265"/>
                  <a:gd name="T44" fmla="*/ 84 w 134"/>
                  <a:gd name="T45" fmla="*/ 23 h 265"/>
                  <a:gd name="T46" fmla="*/ 107 w 134"/>
                  <a:gd name="T47" fmla="*/ 41 h 265"/>
                  <a:gd name="T48" fmla="*/ 112 w 134"/>
                  <a:gd name="T49" fmla="*/ 60 h 265"/>
                  <a:gd name="T50" fmla="*/ 107 w 134"/>
                  <a:gd name="T51" fmla="*/ 41 h 265"/>
                  <a:gd name="T52" fmla="*/ 84 w 134"/>
                  <a:gd name="T53" fmla="*/ 23 h 265"/>
                  <a:gd name="T54" fmla="*/ 83 w 134"/>
                  <a:gd name="T55" fmla="*/ 23 h 265"/>
                  <a:gd name="T56" fmla="*/ 40 w 134"/>
                  <a:gd name="T57" fmla="*/ 0 h 265"/>
                  <a:gd name="T58" fmla="*/ 33 w 134"/>
                  <a:gd name="T59" fmla="*/ 1 h 265"/>
                  <a:gd name="T60" fmla="*/ 33 w 134"/>
                  <a:gd name="T61" fmla="*/ 1 h 265"/>
                  <a:gd name="T62" fmla="*/ 40 w 134"/>
                  <a:gd name="T63" fmla="*/ 0 h 265"/>
                  <a:gd name="T64" fmla="*/ 41 w 134"/>
                  <a:gd name="T65" fmla="*/ 0 h 265"/>
                  <a:gd name="T66" fmla="*/ 59 w 134"/>
                  <a:gd name="T67" fmla="*/ 6 h 265"/>
                  <a:gd name="T68" fmla="*/ 60 w 134"/>
                  <a:gd name="T69" fmla="*/ 6 h 265"/>
                  <a:gd name="T70" fmla="*/ 59 w 134"/>
                  <a:gd name="T71" fmla="*/ 6 h 265"/>
                  <a:gd name="T72" fmla="*/ 41 w 134"/>
                  <a:gd name="T73" fmla="*/ 0 h 265"/>
                  <a:gd name="T74" fmla="*/ 40 w 134"/>
                  <a:gd name="T7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265">
                    <a:moveTo>
                      <a:pt x="0" y="265"/>
                    </a:moveTo>
                    <a:cubicBezTo>
                      <a:pt x="0" y="265"/>
                      <a:pt x="0" y="265"/>
                      <a:pt x="0" y="265"/>
                    </a:cubicBezTo>
                    <a:cubicBezTo>
                      <a:pt x="0" y="265"/>
                      <a:pt x="0" y="265"/>
                      <a:pt x="0" y="265"/>
                    </a:cubicBezTo>
                    <a:moveTo>
                      <a:pt x="0" y="265"/>
                    </a:moveTo>
                    <a:cubicBezTo>
                      <a:pt x="0" y="265"/>
                      <a:pt x="0" y="265"/>
                      <a:pt x="0" y="265"/>
                    </a:cubicBezTo>
                    <a:cubicBezTo>
                      <a:pt x="0" y="265"/>
                      <a:pt x="0" y="265"/>
                      <a:pt x="0" y="265"/>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83" y="23"/>
                    </a:moveTo>
                    <a:cubicBezTo>
                      <a:pt x="83" y="23"/>
                      <a:pt x="83" y="23"/>
                      <a:pt x="84" y="23"/>
                    </a:cubicBezTo>
                    <a:cubicBezTo>
                      <a:pt x="93" y="26"/>
                      <a:pt x="102" y="32"/>
                      <a:pt x="107" y="41"/>
                    </a:cubicBezTo>
                    <a:cubicBezTo>
                      <a:pt x="110" y="47"/>
                      <a:pt x="112" y="53"/>
                      <a:pt x="112" y="60"/>
                    </a:cubicBezTo>
                    <a:cubicBezTo>
                      <a:pt x="112" y="53"/>
                      <a:pt x="110" y="47"/>
                      <a:pt x="107" y="41"/>
                    </a:cubicBezTo>
                    <a:cubicBezTo>
                      <a:pt x="102" y="32"/>
                      <a:pt x="93" y="26"/>
                      <a:pt x="84" y="23"/>
                    </a:cubicBezTo>
                    <a:cubicBezTo>
                      <a:pt x="83" y="23"/>
                      <a:pt x="83" y="23"/>
                      <a:pt x="83" y="23"/>
                    </a:cubicBezTo>
                    <a:moveTo>
                      <a:pt x="40" y="0"/>
                    </a:moveTo>
                    <a:cubicBezTo>
                      <a:pt x="38" y="0"/>
                      <a:pt x="35" y="1"/>
                      <a:pt x="33" y="1"/>
                    </a:cubicBezTo>
                    <a:cubicBezTo>
                      <a:pt x="33" y="1"/>
                      <a:pt x="33" y="1"/>
                      <a:pt x="33" y="1"/>
                    </a:cubicBezTo>
                    <a:cubicBezTo>
                      <a:pt x="35" y="1"/>
                      <a:pt x="38" y="0"/>
                      <a:pt x="40" y="0"/>
                    </a:cubicBezTo>
                    <a:cubicBezTo>
                      <a:pt x="40" y="0"/>
                      <a:pt x="40" y="0"/>
                      <a:pt x="41" y="0"/>
                    </a:cubicBezTo>
                    <a:cubicBezTo>
                      <a:pt x="47" y="0"/>
                      <a:pt x="54" y="2"/>
                      <a:pt x="59" y="6"/>
                    </a:cubicBezTo>
                    <a:cubicBezTo>
                      <a:pt x="59" y="6"/>
                      <a:pt x="60" y="6"/>
                      <a:pt x="60" y="6"/>
                    </a:cubicBezTo>
                    <a:cubicBezTo>
                      <a:pt x="60" y="6"/>
                      <a:pt x="59" y="6"/>
                      <a:pt x="59" y="6"/>
                    </a:cubicBezTo>
                    <a:cubicBezTo>
                      <a:pt x="54" y="2"/>
                      <a:pt x="47" y="0"/>
                      <a:pt x="41" y="0"/>
                    </a:cubicBezTo>
                    <a:cubicBezTo>
                      <a:pt x="40" y="0"/>
                      <a:pt x="40" y="0"/>
                      <a:pt x="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7" name="Freeform 143"/>
              <p:cNvSpPr>
                <a:spLocks/>
              </p:cNvSpPr>
              <p:nvPr/>
            </p:nvSpPr>
            <p:spPr bwMode="auto">
              <a:xfrm>
                <a:off x="3776" y="3030"/>
                <a:ext cx="195" cy="359"/>
              </a:xfrm>
              <a:custGeom>
                <a:avLst/>
                <a:gdLst>
                  <a:gd name="T0" fmla="*/ 2 w 74"/>
                  <a:gd name="T1" fmla="*/ 0 h 129"/>
                  <a:gd name="T2" fmla="*/ 3 w 74"/>
                  <a:gd name="T3" fmla="*/ 1 h 129"/>
                  <a:gd name="T4" fmla="*/ 8 w 74"/>
                  <a:gd name="T5" fmla="*/ 20 h 129"/>
                  <a:gd name="T6" fmla="*/ 2 w 74"/>
                  <a:gd name="T7" fmla="*/ 39 h 129"/>
                  <a:gd name="T8" fmla="*/ 0 w 74"/>
                  <a:gd name="T9" fmla="*/ 42 h 129"/>
                  <a:gd name="T10" fmla="*/ 0 w 74"/>
                  <a:gd name="T11" fmla="*/ 42 h 129"/>
                  <a:gd name="T12" fmla="*/ 23 w 74"/>
                  <a:gd name="T13" fmla="*/ 66 h 129"/>
                  <a:gd name="T14" fmla="*/ 30 w 74"/>
                  <a:gd name="T15" fmla="*/ 93 h 129"/>
                  <a:gd name="T16" fmla="*/ 26 w 74"/>
                  <a:gd name="T17" fmla="*/ 114 h 129"/>
                  <a:gd name="T18" fmla="*/ 34 w 74"/>
                  <a:gd name="T19" fmla="*/ 118 h 129"/>
                  <a:gd name="T20" fmla="*/ 47 w 74"/>
                  <a:gd name="T21" fmla="*/ 129 h 129"/>
                  <a:gd name="T22" fmla="*/ 62 w 74"/>
                  <a:gd name="T23" fmla="*/ 120 h 129"/>
                  <a:gd name="T24" fmla="*/ 62 w 74"/>
                  <a:gd name="T25" fmla="*/ 120 h 129"/>
                  <a:gd name="T26" fmla="*/ 62 w 74"/>
                  <a:gd name="T27" fmla="*/ 120 h 129"/>
                  <a:gd name="T28" fmla="*/ 62 w 74"/>
                  <a:gd name="T29" fmla="*/ 120 h 129"/>
                  <a:gd name="T30" fmla="*/ 62 w 74"/>
                  <a:gd name="T31" fmla="*/ 120 h 129"/>
                  <a:gd name="T32" fmla="*/ 62 w 74"/>
                  <a:gd name="T33" fmla="*/ 120 h 129"/>
                  <a:gd name="T34" fmla="*/ 62 w 74"/>
                  <a:gd name="T35" fmla="*/ 120 h 129"/>
                  <a:gd name="T36" fmla="*/ 62 w 74"/>
                  <a:gd name="T37" fmla="*/ 120 h 129"/>
                  <a:gd name="T38" fmla="*/ 62 w 74"/>
                  <a:gd name="T39" fmla="*/ 120 h 129"/>
                  <a:gd name="T40" fmla="*/ 62 w 74"/>
                  <a:gd name="T41" fmla="*/ 120 h 129"/>
                  <a:gd name="T42" fmla="*/ 62 w 74"/>
                  <a:gd name="T43" fmla="*/ 120 h 129"/>
                  <a:gd name="T44" fmla="*/ 73 w 74"/>
                  <a:gd name="T45" fmla="*/ 103 h 129"/>
                  <a:gd name="T46" fmla="*/ 74 w 74"/>
                  <a:gd name="T47" fmla="*/ 93 h 129"/>
                  <a:gd name="T48" fmla="*/ 73 w 74"/>
                  <a:gd name="T49" fmla="*/ 83 h 129"/>
                  <a:gd name="T50" fmla="*/ 62 w 74"/>
                  <a:gd name="T51" fmla="*/ 63 h 129"/>
                  <a:gd name="T52" fmla="*/ 45 w 74"/>
                  <a:gd name="T53" fmla="*/ 53 h 129"/>
                  <a:gd name="T54" fmla="*/ 38 w 74"/>
                  <a:gd name="T55" fmla="*/ 52 h 129"/>
                  <a:gd name="T56" fmla="*/ 38 w 74"/>
                  <a:gd name="T57" fmla="*/ 52 h 129"/>
                  <a:gd name="T58" fmla="*/ 38 w 74"/>
                  <a:gd name="T59" fmla="*/ 52 h 129"/>
                  <a:gd name="T60" fmla="*/ 38 w 74"/>
                  <a:gd name="T61" fmla="*/ 49 h 129"/>
                  <a:gd name="T62" fmla="*/ 40 w 74"/>
                  <a:gd name="T63" fmla="*/ 39 h 129"/>
                  <a:gd name="T64" fmla="*/ 35 w 74"/>
                  <a:gd name="T65" fmla="*/ 20 h 129"/>
                  <a:gd name="T66" fmla="*/ 12 w 74"/>
                  <a:gd name="T67" fmla="*/ 2 h 129"/>
                  <a:gd name="T68" fmla="*/ 11 w 74"/>
                  <a:gd name="T69" fmla="*/ 2 h 129"/>
                  <a:gd name="T70" fmla="*/ 2 w 74"/>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129">
                    <a:moveTo>
                      <a:pt x="2" y="0"/>
                    </a:moveTo>
                    <a:cubicBezTo>
                      <a:pt x="3" y="1"/>
                      <a:pt x="3" y="1"/>
                      <a:pt x="3" y="1"/>
                    </a:cubicBezTo>
                    <a:cubicBezTo>
                      <a:pt x="6" y="7"/>
                      <a:pt x="8" y="14"/>
                      <a:pt x="8" y="20"/>
                    </a:cubicBezTo>
                    <a:cubicBezTo>
                      <a:pt x="8" y="27"/>
                      <a:pt x="6" y="34"/>
                      <a:pt x="2" y="39"/>
                    </a:cubicBezTo>
                    <a:cubicBezTo>
                      <a:pt x="2" y="40"/>
                      <a:pt x="1" y="41"/>
                      <a:pt x="0" y="42"/>
                    </a:cubicBezTo>
                    <a:cubicBezTo>
                      <a:pt x="0" y="42"/>
                      <a:pt x="0" y="42"/>
                      <a:pt x="0" y="42"/>
                    </a:cubicBezTo>
                    <a:cubicBezTo>
                      <a:pt x="9" y="49"/>
                      <a:pt x="18" y="56"/>
                      <a:pt x="23" y="66"/>
                    </a:cubicBezTo>
                    <a:cubicBezTo>
                      <a:pt x="28" y="74"/>
                      <a:pt x="30" y="83"/>
                      <a:pt x="30" y="93"/>
                    </a:cubicBezTo>
                    <a:cubicBezTo>
                      <a:pt x="30" y="100"/>
                      <a:pt x="29" y="107"/>
                      <a:pt x="26" y="114"/>
                    </a:cubicBezTo>
                    <a:cubicBezTo>
                      <a:pt x="29" y="115"/>
                      <a:pt x="32" y="116"/>
                      <a:pt x="34" y="118"/>
                    </a:cubicBezTo>
                    <a:cubicBezTo>
                      <a:pt x="39" y="121"/>
                      <a:pt x="43" y="124"/>
                      <a:pt x="47" y="129"/>
                    </a:cubicBezTo>
                    <a:cubicBezTo>
                      <a:pt x="52" y="127"/>
                      <a:pt x="58" y="124"/>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7" y="115"/>
                      <a:pt x="71" y="109"/>
                      <a:pt x="73" y="103"/>
                    </a:cubicBezTo>
                    <a:cubicBezTo>
                      <a:pt x="73" y="99"/>
                      <a:pt x="74" y="96"/>
                      <a:pt x="74" y="93"/>
                    </a:cubicBezTo>
                    <a:cubicBezTo>
                      <a:pt x="74" y="89"/>
                      <a:pt x="74" y="86"/>
                      <a:pt x="73" y="83"/>
                    </a:cubicBezTo>
                    <a:cubicBezTo>
                      <a:pt x="72" y="75"/>
                      <a:pt x="67" y="69"/>
                      <a:pt x="62" y="63"/>
                    </a:cubicBezTo>
                    <a:cubicBezTo>
                      <a:pt x="57" y="58"/>
                      <a:pt x="52" y="55"/>
                      <a:pt x="45" y="53"/>
                    </a:cubicBezTo>
                    <a:cubicBezTo>
                      <a:pt x="43" y="52"/>
                      <a:pt x="40" y="52"/>
                      <a:pt x="38" y="52"/>
                    </a:cubicBezTo>
                    <a:cubicBezTo>
                      <a:pt x="38" y="52"/>
                      <a:pt x="38" y="52"/>
                      <a:pt x="38" y="52"/>
                    </a:cubicBezTo>
                    <a:cubicBezTo>
                      <a:pt x="38" y="52"/>
                      <a:pt x="38" y="52"/>
                      <a:pt x="38" y="52"/>
                    </a:cubicBezTo>
                    <a:cubicBezTo>
                      <a:pt x="38" y="51"/>
                      <a:pt x="38" y="50"/>
                      <a:pt x="38" y="49"/>
                    </a:cubicBezTo>
                    <a:cubicBezTo>
                      <a:pt x="39" y="46"/>
                      <a:pt x="40" y="43"/>
                      <a:pt x="40" y="39"/>
                    </a:cubicBezTo>
                    <a:cubicBezTo>
                      <a:pt x="40" y="32"/>
                      <a:pt x="38" y="26"/>
                      <a:pt x="35" y="20"/>
                    </a:cubicBezTo>
                    <a:cubicBezTo>
                      <a:pt x="30" y="11"/>
                      <a:pt x="21" y="5"/>
                      <a:pt x="12" y="2"/>
                    </a:cubicBezTo>
                    <a:cubicBezTo>
                      <a:pt x="11" y="2"/>
                      <a:pt x="11" y="2"/>
                      <a:pt x="11" y="2"/>
                    </a:cubicBezTo>
                    <a:cubicBezTo>
                      <a:pt x="8" y="1"/>
                      <a:pt x="5" y="1"/>
                      <a:pt x="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8" name="Freeform 144"/>
              <p:cNvSpPr>
                <a:spLocks/>
              </p:cNvSpPr>
              <p:nvPr/>
            </p:nvSpPr>
            <p:spPr bwMode="auto">
              <a:xfrm>
                <a:off x="3469" y="2858"/>
                <a:ext cx="328" cy="289"/>
              </a:xfrm>
              <a:custGeom>
                <a:avLst/>
                <a:gdLst>
                  <a:gd name="T0" fmla="*/ 39 w 125"/>
                  <a:gd name="T1" fmla="*/ 0 h 104"/>
                  <a:gd name="T2" fmla="*/ 13 w 125"/>
                  <a:gd name="T3" fmla="*/ 11 h 104"/>
                  <a:gd name="T4" fmla="*/ 6 w 125"/>
                  <a:gd name="T5" fmla="*/ 20 h 104"/>
                  <a:gd name="T6" fmla="*/ 6 w 125"/>
                  <a:gd name="T7" fmla="*/ 20 h 104"/>
                  <a:gd name="T8" fmla="*/ 0 w 125"/>
                  <a:gd name="T9" fmla="*/ 17 h 104"/>
                  <a:gd name="T10" fmla="*/ 0 w 125"/>
                  <a:gd name="T11" fmla="*/ 18 h 104"/>
                  <a:gd name="T12" fmla="*/ 9 w 125"/>
                  <a:gd name="T13" fmla="*/ 41 h 104"/>
                  <a:gd name="T14" fmla="*/ 24 w 125"/>
                  <a:gd name="T15" fmla="*/ 39 h 104"/>
                  <a:gd name="T16" fmla="*/ 63 w 125"/>
                  <a:gd name="T17" fmla="*/ 55 h 104"/>
                  <a:gd name="T18" fmla="*/ 80 w 125"/>
                  <a:gd name="T19" fmla="*/ 94 h 104"/>
                  <a:gd name="T20" fmla="*/ 79 w 125"/>
                  <a:gd name="T21" fmla="*/ 98 h 104"/>
                  <a:gd name="T22" fmla="*/ 90 w 125"/>
                  <a:gd name="T23" fmla="*/ 97 h 104"/>
                  <a:gd name="T24" fmla="*/ 117 w 125"/>
                  <a:gd name="T25" fmla="*/ 104 h 104"/>
                  <a:gd name="T26" fmla="*/ 119 w 125"/>
                  <a:gd name="T27" fmla="*/ 101 h 104"/>
                  <a:gd name="T28" fmla="*/ 125 w 125"/>
                  <a:gd name="T29" fmla="*/ 82 h 104"/>
                  <a:gd name="T30" fmla="*/ 120 w 125"/>
                  <a:gd name="T31" fmla="*/ 63 h 104"/>
                  <a:gd name="T32" fmla="*/ 119 w 125"/>
                  <a:gd name="T33" fmla="*/ 62 h 104"/>
                  <a:gd name="T34" fmla="*/ 119 w 125"/>
                  <a:gd name="T35" fmla="*/ 62 h 104"/>
                  <a:gd name="T36" fmla="*/ 105 w 125"/>
                  <a:gd name="T37" fmla="*/ 47 h 104"/>
                  <a:gd name="T38" fmla="*/ 104 w 125"/>
                  <a:gd name="T39" fmla="*/ 47 h 104"/>
                  <a:gd name="T40" fmla="*/ 86 w 125"/>
                  <a:gd name="T41" fmla="*/ 41 h 104"/>
                  <a:gd name="T42" fmla="*/ 85 w 125"/>
                  <a:gd name="T43" fmla="*/ 41 h 104"/>
                  <a:gd name="T44" fmla="*/ 78 w 125"/>
                  <a:gd name="T45" fmla="*/ 42 h 104"/>
                  <a:gd name="T46" fmla="*/ 78 w 125"/>
                  <a:gd name="T47" fmla="*/ 42 h 104"/>
                  <a:gd name="T48" fmla="*/ 78 w 125"/>
                  <a:gd name="T49" fmla="*/ 42 h 104"/>
                  <a:gd name="T50" fmla="*/ 78 w 125"/>
                  <a:gd name="T51" fmla="*/ 39 h 104"/>
                  <a:gd name="T52" fmla="*/ 78 w 125"/>
                  <a:gd name="T53" fmla="*/ 39 h 104"/>
                  <a:gd name="T54" fmla="*/ 67 w 125"/>
                  <a:gd name="T55" fmla="*/ 12 h 104"/>
                  <a:gd name="T56" fmla="*/ 40 w 125"/>
                  <a:gd name="T57" fmla="*/ 0 h 104"/>
                  <a:gd name="T58" fmla="*/ 39 w 125"/>
                  <a:gd name="T5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104">
                    <a:moveTo>
                      <a:pt x="39" y="0"/>
                    </a:moveTo>
                    <a:cubicBezTo>
                      <a:pt x="29" y="0"/>
                      <a:pt x="20" y="4"/>
                      <a:pt x="13" y="11"/>
                    </a:cubicBezTo>
                    <a:cubicBezTo>
                      <a:pt x="10" y="14"/>
                      <a:pt x="7" y="17"/>
                      <a:pt x="6" y="20"/>
                    </a:cubicBezTo>
                    <a:cubicBezTo>
                      <a:pt x="6" y="20"/>
                      <a:pt x="6" y="20"/>
                      <a:pt x="6" y="20"/>
                    </a:cubicBezTo>
                    <a:cubicBezTo>
                      <a:pt x="4" y="19"/>
                      <a:pt x="2" y="18"/>
                      <a:pt x="0" y="17"/>
                    </a:cubicBezTo>
                    <a:cubicBezTo>
                      <a:pt x="0" y="18"/>
                      <a:pt x="0" y="18"/>
                      <a:pt x="0" y="18"/>
                    </a:cubicBezTo>
                    <a:cubicBezTo>
                      <a:pt x="5" y="24"/>
                      <a:pt x="9" y="33"/>
                      <a:pt x="9" y="41"/>
                    </a:cubicBezTo>
                    <a:cubicBezTo>
                      <a:pt x="14" y="40"/>
                      <a:pt x="19" y="39"/>
                      <a:pt x="24" y="39"/>
                    </a:cubicBezTo>
                    <a:cubicBezTo>
                      <a:pt x="39" y="39"/>
                      <a:pt x="53" y="45"/>
                      <a:pt x="63" y="55"/>
                    </a:cubicBezTo>
                    <a:cubicBezTo>
                      <a:pt x="74" y="66"/>
                      <a:pt x="80" y="80"/>
                      <a:pt x="80" y="94"/>
                    </a:cubicBezTo>
                    <a:cubicBezTo>
                      <a:pt x="80" y="96"/>
                      <a:pt x="79" y="97"/>
                      <a:pt x="79" y="98"/>
                    </a:cubicBezTo>
                    <a:cubicBezTo>
                      <a:pt x="83" y="97"/>
                      <a:pt x="87" y="97"/>
                      <a:pt x="90" y="97"/>
                    </a:cubicBezTo>
                    <a:cubicBezTo>
                      <a:pt x="100" y="97"/>
                      <a:pt x="109" y="99"/>
                      <a:pt x="117" y="104"/>
                    </a:cubicBezTo>
                    <a:cubicBezTo>
                      <a:pt x="118" y="103"/>
                      <a:pt x="119" y="102"/>
                      <a:pt x="119" y="101"/>
                    </a:cubicBezTo>
                    <a:cubicBezTo>
                      <a:pt x="123" y="96"/>
                      <a:pt x="125" y="89"/>
                      <a:pt x="125" y="82"/>
                    </a:cubicBezTo>
                    <a:cubicBezTo>
                      <a:pt x="125" y="76"/>
                      <a:pt x="123" y="69"/>
                      <a:pt x="120" y="63"/>
                    </a:cubicBezTo>
                    <a:cubicBezTo>
                      <a:pt x="120" y="63"/>
                      <a:pt x="120" y="63"/>
                      <a:pt x="119" y="62"/>
                    </a:cubicBezTo>
                    <a:cubicBezTo>
                      <a:pt x="119" y="62"/>
                      <a:pt x="119" y="62"/>
                      <a:pt x="119" y="62"/>
                    </a:cubicBezTo>
                    <a:cubicBezTo>
                      <a:pt x="116" y="56"/>
                      <a:pt x="110" y="51"/>
                      <a:pt x="105" y="47"/>
                    </a:cubicBezTo>
                    <a:cubicBezTo>
                      <a:pt x="105" y="47"/>
                      <a:pt x="104" y="47"/>
                      <a:pt x="104" y="47"/>
                    </a:cubicBezTo>
                    <a:cubicBezTo>
                      <a:pt x="99" y="43"/>
                      <a:pt x="92" y="41"/>
                      <a:pt x="86" y="41"/>
                    </a:cubicBezTo>
                    <a:cubicBezTo>
                      <a:pt x="85" y="41"/>
                      <a:pt x="85" y="41"/>
                      <a:pt x="85" y="41"/>
                    </a:cubicBezTo>
                    <a:cubicBezTo>
                      <a:pt x="83" y="41"/>
                      <a:pt x="80" y="42"/>
                      <a:pt x="78" y="42"/>
                    </a:cubicBezTo>
                    <a:cubicBezTo>
                      <a:pt x="78" y="42"/>
                      <a:pt x="78" y="42"/>
                      <a:pt x="78" y="42"/>
                    </a:cubicBezTo>
                    <a:cubicBezTo>
                      <a:pt x="78" y="42"/>
                      <a:pt x="78" y="42"/>
                      <a:pt x="78" y="42"/>
                    </a:cubicBezTo>
                    <a:cubicBezTo>
                      <a:pt x="78" y="41"/>
                      <a:pt x="78" y="40"/>
                      <a:pt x="78" y="39"/>
                    </a:cubicBezTo>
                    <a:cubicBezTo>
                      <a:pt x="78" y="39"/>
                      <a:pt x="78" y="39"/>
                      <a:pt x="78" y="39"/>
                    </a:cubicBezTo>
                    <a:cubicBezTo>
                      <a:pt x="78" y="29"/>
                      <a:pt x="74" y="19"/>
                      <a:pt x="67" y="12"/>
                    </a:cubicBezTo>
                    <a:cubicBezTo>
                      <a:pt x="60" y="5"/>
                      <a:pt x="50" y="0"/>
                      <a:pt x="40" y="0"/>
                    </a:cubicBezTo>
                    <a:cubicBezTo>
                      <a:pt x="40" y="0"/>
                      <a:pt x="40" y="0"/>
                      <a:pt x="39"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9" name="Freeform 145"/>
              <p:cNvSpPr>
                <a:spLocks/>
              </p:cNvSpPr>
              <p:nvPr/>
            </p:nvSpPr>
            <p:spPr bwMode="auto">
              <a:xfrm>
                <a:off x="3553" y="3347"/>
                <a:ext cx="368" cy="426"/>
              </a:xfrm>
              <a:custGeom>
                <a:avLst/>
                <a:gdLst>
                  <a:gd name="T0" fmla="*/ 111 w 140"/>
                  <a:gd name="T1" fmla="*/ 0 h 153"/>
                  <a:gd name="T2" fmla="*/ 108 w 140"/>
                  <a:gd name="T3" fmla="*/ 6 h 153"/>
                  <a:gd name="T4" fmla="*/ 78 w 140"/>
                  <a:gd name="T5" fmla="*/ 30 h 153"/>
                  <a:gd name="T6" fmla="*/ 86 w 140"/>
                  <a:gd name="T7" fmla="*/ 60 h 153"/>
                  <a:gd name="T8" fmla="*/ 69 w 140"/>
                  <a:gd name="T9" fmla="*/ 103 h 153"/>
                  <a:gd name="T10" fmla="*/ 27 w 140"/>
                  <a:gd name="T11" fmla="*/ 120 h 153"/>
                  <a:gd name="T12" fmla="*/ 13 w 140"/>
                  <a:gd name="T13" fmla="*/ 118 h 153"/>
                  <a:gd name="T14" fmla="*/ 0 w 140"/>
                  <a:gd name="T15" fmla="*/ 136 h 153"/>
                  <a:gd name="T16" fmla="*/ 13 w 140"/>
                  <a:gd name="T17" fmla="*/ 130 h 153"/>
                  <a:gd name="T18" fmla="*/ 13 w 140"/>
                  <a:gd name="T19" fmla="*/ 130 h 153"/>
                  <a:gd name="T20" fmla="*/ 13 w 140"/>
                  <a:gd name="T21" fmla="*/ 130 h 153"/>
                  <a:gd name="T22" fmla="*/ 13 w 140"/>
                  <a:gd name="T23" fmla="*/ 130 h 153"/>
                  <a:gd name="T24" fmla="*/ 13 w 140"/>
                  <a:gd name="T25" fmla="*/ 130 h 153"/>
                  <a:gd name="T26" fmla="*/ 15 w 140"/>
                  <a:gd name="T27" fmla="*/ 130 h 153"/>
                  <a:gd name="T28" fmla="*/ 41 w 140"/>
                  <a:gd name="T29" fmla="*/ 153 h 153"/>
                  <a:gd name="T30" fmla="*/ 42 w 140"/>
                  <a:gd name="T31" fmla="*/ 153 h 153"/>
                  <a:gd name="T32" fmla="*/ 67 w 140"/>
                  <a:gd name="T33" fmla="*/ 135 h 153"/>
                  <a:gd name="T34" fmla="*/ 77 w 140"/>
                  <a:gd name="T35" fmla="*/ 137 h 153"/>
                  <a:gd name="T36" fmla="*/ 77 w 140"/>
                  <a:gd name="T37" fmla="*/ 137 h 153"/>
                  <a:gd name="T38" fmla="*/ 106 w 140"/>
                  <a:gd name="T39" fmla="*/ 125 h 153"/>
                  <a:gd name="T40" fmla="*/ 119 w 140"/>
                  <a:gd name="T41" fmla="*/ 96 h 153"/>
                  <a:gd name="T42" fmla="*/ 119 w 140"/>
                  <a:gd name="T43" fmla="*/ 95 h 153"/>
                  <a:gd name="T44" fmla="*/ 113 w 140"/>
                  <a:gd name="T45" fmla="*/ 75 h 153"/>
                  <a:gd name="T46" fmla="*/ 113 w 140"/>
                  <a:gd name="T47" fmla="*/ 75 h 153"/>
                  <a:gd name="T48" fmla="*/ 113 w 140"/>
                  <a:gd name="T49" fmla="*/ 75 h 153"/>
                  <a:gd name="T50" fmla="*/ 134 w 140"/>
                  <a:gd name="T51" fmla="*/ 58 h 153"/>
                  <a:gd name="T52" fmla="*/ 140 w 140"/>
                  <a:gd name="T53" fmla="*/ 39 h 153"/>
                  <a:gd name="T54" fmla="*/ 140 w 140"/>
                  <a:gd name="T55" fmla="*/ 39 h 153"/>
                  <a:gd name="T56" fmla="*/ 135 w 140"/>
                  <a:gd name="T57" fmla="*/ 20 h 153"/>
                  <a:gd name="T58" fmla="*/ 135 w 140"/>
                  <a:gd name="T59" fmla="*/ 20 h 153"/>
                  <a:gd name="T60" fmla="*/ 132 w 140"/>
                  <a:gd name="T61" fmla="*/ 15 h 153"/>
                  <a:gd name="T62" fmla="*/ 132 w 140"/>
                  <a:gd name="T63" fmla="*/ 15 h 153"/>
                  <a:gd name="T64" fmla="*/ 119 w 140"/>
                  <a:gd name="T65" fmla="*/ 4 h 153"/>
                  <a:gd name="T66" fmla="*/ 111 w 140"/>
                  <a:gd name="T6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53">
                    <a:moveTo>
                      <a:pt x="111" y="0"/>
                    </a:moveTo>
                    <a:cubicBezTo>
                      <a:pt x="110" y="2"/>
                      <a:pt x="109" y="4"/>
                      <a:pt x="108" y="6"/>
                    </a:cubicBezTo>
                    <a:cubicBezTo>
                      <a:pt x="101" y="18"/>
                      <a:pt x="91" y="26"/>
                      <a:pt x="78" y="30"/>
                    </a:cubicBezTo>
                    <a:cubicBezTo>
                      <a:pt x="83" y="39"/>
                      <a:pt x="86" y="50"/>
                      <a:pt x="86" y="60"/>
                    </a:cubicBezTo>
                    <a:cubicBezTo>
                      <a:pt x="86" y="76"/>
                      <a:pt x="80" y="91"/>
                      <a:pt x="69" y="103"/>
                    </a:cubicBezTo>
                    <a:cubicBezTo>
                      <a:pt x="58" y="114"/>
                      <a:pt x="43" y="120"/>
                      <a:pt x="27" y="120"/>
                    </a:cubicBezTo>
                    <a:cubicBezTo>
                      <a:pt x="22" y="120"/>
                      <a:pt x="17" y="119"/>
                      <a:pt x="13" y="118"/>
                    </a:cubicBezTo>
                    <a:cubicBezTo>
                      <a:pt x="10" y="125"/>
                      <a:pt x="6" y="132"/>
                      <a:pt x="0" y="136"/>
                    </a:cubicBezTo>
                    <a:cubicBezTo>
                      <a:pt x="4" y="135"/>
                      <a:pt x="9" y="133"/>
                      <a:pt x="13" y="130"/>
                    </a:cubicBezTo>
                    <a:cubicBezTo>
                      <a:pt x="13" y="130"/>
                      <a:pt x="13" y="130"/>
                      <a:pt x="13" y="130"/>
                    </a:cubicBezTo>
                    <a:cubicBezTo>
                      <a:pt x="13" y="130"/>
                      <a:pt x="13" y="130"/>
                      <a:pt x="13" y="130"/>
                    </a:cubicBezTo>
                    <a:cubicBezTo>
                      <a:pt x="13" y="130"/>
                      <a:pt x="13" y="130"/>
                      <a:pt x="13" y="130"/>
                    </a:cubicBezTo>
                    <a:cubicBezTo>
                      <a:pt x="13" y="130"/>
                      <a:pt x="13" y="130"/>
                      <a:pt x="13" y="130"/>
                    </a:cubicBezTo>
                    <a:cubicBezTo>
                      <a:pt x="14" y="130"/>
                      <a:pt x="15" y="130"/>
                      <a:pt x="15" y="130"/>
                    </a:cubicBezTo>
                    <a:cubicBezTo>
                      <a:pt x="17" y="143"/>
                      <a:pt x="28" y="153"/>
                      <a:pt x="41" y="153"/>
                    </a:cubicBezTo>
                    <a:cubicBezTo>
                      <a:pt x="42" y="153"/>
                      <a:pt x="42" y="153"/>
                      <a:pt x="42" y="153"/>
                    </a:cubicBezTo>
                    <a:cubicBezTo>
                      <a:pt x="53" y="153"/>
                      <a:pt x="63" y="146"/>
                      <a:pt x="67" y="135"/>
                    </a:cubicBezTo>
                    <a:cubicBezTo>
                      <a:pt x="70" y="136"/>
                      <a:pt x="73" y="137"/>
                      <a:pt x="77" y="137"/>
                    </a:cubicBezTo>
                    <a:cubicBezTo>
                      <a:pt x="77" y="137"/>
                      <a:pt x="77" y="137"/>
                      <a:pt x="77" y="137"/>
                    </a:cubicBezTo>
                    <a:cubicBezTo>
                      <a:pt x="88" y="137"/>
                      <a:pt x="98" y="133"/>
                      <a:pt x="106" y="125"/>
                    </a:cubicBezTo>
                    <a:cubicBezTo>
                      <a:pt x="114" y="117"/>
                      <a:pt x="119" y="107"/>
                      <a:pt x="119" y="96"/>
                    </a:cubicBezTo>
                    <a:cubicBezTo>
                      <a:pt x="119" y="96"/>
                      <a:pt x="119" y="96"/>
                      <a:pt x="119" y="95"/>
                    </a:cubicBezTo>
                    <a:cubicBezTo>
                      <a:pt x="119" y="88"/>
                      <a:pt x="117" y="81"/>
                      <a:pt x="113" y="75"/>
                    </a:cubicBezTo>
                    <a:cubicBezTo>
                      <a:pt x="113" y="75"/>
                      <a:pt x="113" y="75"/>
                      <a:pt x="113" y="75"/>
                    </a:cubicBezTo>
                    <a:cubicBezTo>
                      <a:pt x="113" y="75"/>
                      <a:pt x="113" y="75"/>
                      <a:pt x="113" y="75"/>
                    </a:cubicBezTo>
                    <a:cubicBezTo>
                      <a:pt x="122" y="72"/>
                      <a:pt x="130" y="66"/>
                      <a:pt x="134" y="58"/>
                    </a:cubicBezTo>
                    <a:cubicBezTo>
                      <a:pt x="138" y="53"/>
                      <a:pt x="140" y="46"/>
                      <a:pt x="140" y="39"/>
                    </a:cubicBezTo>
                    <a:cubicBezTo>
                      <a:pt x="140" y="39"/>
                      <a:pt x="140" y="39"/>
                      <a:pt x="140" y="39"/>
                    </a:cubicBezTo>
                    <a:cubicBezTo>
                      <a:pt x="140" y="32"/>
                      <a:pt x="138" y="26"/>
                      <a:pt x="135" y="20"/>
                    </a:cubicBezTo>
                    <a:cubicBezTo>
                      <a:pt x="135" y="20"/>
                      <a:pt x="135" y="20"/>
                      <a:pt x="135" y="20"/>
                    </a:cubicBezTo>
                    <a:cubicBezTo>
                      <a:pt x="134" y="18"/>
                      <a:pt x="133" y="16"/>
                      <a:pt x="132" y="15"/>
                    </a:cubicBezTo>
                    <a:cubicBezTo>
                      <a:pt x="132" y="15"/>
                      <a:pt x="132" y="15"/>
                      <a:pt x="132" y="15"/>
                    </a:cubicBezTo>
                    <a:cubicBezTo>
                      <a:pt x="128" y="10"/>
                      <a:pt x="124" y="7"/>
                      <a:pt x="119" y="4"/>
                    </a:cubicBezTo>
                    <a:cubicBezTo>
                      <a:pt x="117" y="2"/>
                      <a:pt x="114" y="1"/>
                      <a:pt x="11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0" name="Freeform 146"/>
              <p:cNvSpPr>
                <a:spLocks/>
              </p:cNvSpPr>
              <p:nvPr/>
            </p:nvSpPr>
            <p:spPr bwMode="auto">
              <a:xfrm>
                <a:off x="3469" y="2908"/>
                <a:ext cx="24" cy="75"/>
              </a:xfrm>
              <a:custGeom>
                <a:avLst/>
                <a:gdLst>
                  <a:gd name="T0" fmla="*/ 0 w 9"/>
                  <a:gd name="T1" fmla="*/ 0 h 27"/>
                  <a:gd name="T2" fmla="*/ 0 w 9"/>
                  <a:gd name="T3" fmla="*/ 27 h 27"/>
                  <a:gd name="T4" fmla="*/ 9 w 9"/>
                  <a:gd name="T5" fmla="*/ 23 h 27"/>
                  <a:gd name="T6" fmla="*/ 0 w 9"/>
                  <a:gd name="T7" fmla="*/ 0 h 27"/>
                </a:gdLst>
                <a:ahLst/>
                <a:cxnLst>
                  <a:cxn ang="0">
                    <a:pos x="T0" y="T1"/>
                  </a:cxn>
                  <a:cxn ang="0">
                    <a:pos x="T2" y="T3"/>
                  </a:cxn>
                  <a:cxn ang="0">
                    <a:pos x="T4" y="T5"/>
                  </a:cxn>
                  <a:cxn ang="0">
                    <a:pos x="T6" y="T7"/>
                  </a:cxn>
                </a:cxnLst>
                <a:rect l="0" t="0" r="r" b="b"/>
                <a:pathLst>
                  <a:path w="9" h="27">
                    <a:moveTo>
                      <a:pt x="0" y="0"/>
                    </a:moveTo>
                    <a:cubicBezTo>
                      <a:pt x="0" y="27"/>
                      <a:pt x="0" y="27"/>
                      <a:pt x="0" y="27"/>
                    </a:cubicBezTo>
                    <a:cubicBezTo>
                      <a:pt x="3" y="25"/>
                      <a:pt x="6" y="24"/>
                      <a:pt x="9" y="23"/>
                    </a:cubicBezTo>
                    <a:cubicBezTo>
                      <a:pt x="9" y="15"/>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1" name="Freeform 147"/>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2" name="Freeform 148"/>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3" name="Freeform 149"/>
              <p:cNvSpPr>
                <a:spLocks/>
              </p:cNvSpPr>
              <p:nvPr/>
            </p:nvSpPr>
            <p:spPr bwMode="auto">
              <a:xfrm>
                <a:off x="3469" y="3742"/>
                <a:ext cx="63" cy="556"/>
              </a:xfrm>
              <a:custGeom>
                <a:avLst/>
                <a:gdLst>
                  <a:gd name="T0" fmla="*/ 20 w 24"/>
                  <a:gd name="T1" fmla="*/ 0 h 200"/>
                  <a:gd name="T2" fmla="*/ 9 w 24"/>
                  <a:gd name="T3" fmla="*/ 2 h 200"/>
                  <a:gd name="T4" fmla="*/ 0 w 24"/>
                  <a:gd name="T5" fmla="*/ 1 h 200"/>
                  <a:gd name="T6" fmla="*/ 0 w 24"/>
                  <a:gd name="T7" fmla="*/ 193 h 200"/>
                  <a:gd name="T8" fmla="*/ 24 w 24"/>
                  <a:gd name="T9" fmla="*/ 200 h 200"/>
                  <a:gd name="T10" fmla="*/ 20 w 24"/>
                  <a:gd name="T11" fmla="*/ 0 h 200"/>
                </a:gdLst>
                <a:ahLst/>
                <a:cxnLst>
                  <a:cxn ang="0">
                    <a:pos x="T0" y="T1"/>
                  </a:cxn>
                  <a:cxn ang="0">
                    <a:pos x="T2" y="T3"/>
                  </a:cxn>
                  <a:cxn ang="0">
                    <a:pos x="T4" y="T5"/>
                  </a:cxn>
                  <a:cxn ang="0">
                    <a:pos x="T6" y="T7"/>
                  </a:cxn>
                  <a:cxn ang="0">
                    <a:pos x="T8" y="T9"/>
                  </a:cxn>
                  <a:cxn ang="0">
                    <a:pos x="T10" y="T11"/>
                  </a:cxn>
                </a:cxnLst>
                <a:rect l="0" t="0" r="r" b="b"/>
                <a:pathLst>
                  <a:path w="24" h="200">
                    <a:moveTo>
                      <a:pt x="20" y="0"/>
                    </a:moveTo>
                    <a:cubicBezTo>
                      <a:pt x="16" y="1"/>
                      <a:pt x="12" y="2"/>
                      <a:pt x="9" y="2"/>
                    </a:cubicBezTo>
                    <a:cubicBezTo>
                      <a:pt x="6" y="2"/>
                      <a:pt x="3" y="1"/>
                      <a:pt x="0" y="1"/>
                    </a:cubicBezTo>
                    <a:cubicBezTo>
                      <a:pt x="0" y="193"/>
                      <a:pt x="0" y="193"/>
                      <a:pt x="0" y="193"/>
                    </a:cubicBezTo>
                    <a:cubicBezTo>
                      <a:pt x="24" y="200"/>
                      <a:pt x="24" y="200"/>
                      <a:pt x="24" y="200"/>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4" name="Freeform 150"/>
              <p:cNvSpPr>
                <a:spLocks/>
              </p:cNvSpPr>
              <p:nvPr/>
            </p:nvSpPr>
            <p:spPr bwMode="auto">
              <a:xfrm>
                <a:off x="3469" y="2966"/>
                <a:ext cx="386" cy="782"/>
              </a:xfrm>
              <a:custGeom>
                <a:avLst/>
                <a:gdLst>
                  <a:gd name="T0" fmla="*/ 24 w 147"/>
                  <a:gd name="T1" fmla="*/ 0 h 281"/>
                  <a:gd name="T2" fmla="*/ 9 w 147"/>
                  <a:gd name="T3" fmla="*/ 2 h 281"/>
                  <a:gd name="T4" fmla="*/ 0 w 147"/>
                  <a:gd name="T5" fmla="*/ 6 h 281"/>
                  <a:gd name="T6" fmla="*/ 0 w 147"/>
                  <a:gd name="T7" fmla="*/ 280 h 281"/>
                  <a:gd name="T8" fmla="*/ 9 w 147"/>
                  <a:gd name="T9" fmla="*/ 281 h 281"/>
                  <a:gd name="T10" fmla="*/ 20 w 147"/>
                  <a:gd name="T11" fmla="*/ 279 h 281"/>
                  <a:gd name="T12" fmla="*/ 20 w 147"/>
                  <a:gd name="T13" fmla="*/ 279 h 281"/>
                  <a:gd name="T14" fmla="*/ 32 w 147"/>
                  <a:gd name="T15" fmla="*/ 273 h 281"/>
                  <a:gd name="T16" fmla="*/ 32 w 147"/>
                  <a:gd name="T17" fmla="*/ 273 h 281"/>
                  <a:gd name="T18" fmla="*/ 45 w 147"/>
                  <a:gd name="T19" fmla="*/ 255 h 281"/>
                  <a:gd name="T20" fmla="*/ 59 w 147"/>
                  <a:gd name="T21" fmla="*/ 257 h 281"/>
                  <a:gd name="T22" fmla="*/ 101 w 147"/>
                  <a:gd name="T23" fmla="*/ 240 h 281"/>
                  <a:gd name="T24" fmla="*/ 118 w 147"/>
                  <a:gd name="T25" fmla="*/ 197 h 281"/>
                  <a:gd name="T26" fmla="*/ 110 w 147"/>
                  <a:gd name="T27" fmla="*/ 167 h 281"/>
                  <a:gd name="T28" fmla="*/ 140 w 147"/>
                  <a:gd name="T29" fmla="*/ 143 h 281"/>
                  <a:gd name="T30" fmla="*/ 143 w 147"/>
                  <a:gd name="T31" fmla="*/ 137 h 281"/>
                  <a:gd name="T32" fmla="*/ 147 w 147"/>
                  <a:gd name="T33" fmla="*/ 116 h 281"/>
                  <a:gd name="T34" fmla="*/ 140 w 147"/>
                  <a:gd name="T35" fmla="*/ 89 h 281"/>
                  <a:gd name="T36" fmla="*/ 117 w 147"/>
                  <a:gd name="T37" fmla="*/ 65 h 281"/>
                  <a:gd name="T38" fmla="*/ 117 w 147"/>
                  <a:gd name="T39" fmla="*/ 65 h 281"/>
                  <a:gd name="T40" fmla="*/ 90 w 147"/>
                  <a:gd name="T41" fmla="*/ 58 h 281"/>
                  <a:gd name="T42" fmla="*/ 79 w 147"/>
                  <a:gd name="T43" fmla="*/ 59 h 281"/>
                  <a:gd name="T44" fmla="*/ 80 w 147"/>
                  <a:gd name="T45" fmla="*/ 55 h 281"/>
                  <a:gd name="T46" fmla="*/ 63 w 147"/>
                  <a:gd name="T47" fmla="*/ 16 h 281"/>
                  <a:gd name="T48" fmla="*/ 24 w 147"/>
                  <a:gd name="T4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281">
                    <a:moveTo>
                      <a:pt x="24" y="0"/>
                    </a:moveTo>
                    <a:cubicBezTo>
                      <a:pt x="19" y="0"/>
                      <a:pt x="14" y="1"/>
                      <a:pt x="9" y="2"/>
                    </a:cubicBezTo>
                    <a:cubicBezTo>
                      <a:pt x="6" y="3"/>
                      <a:pt x="3" y="4"/>
                      <a:pt x="0" y="6"/>
                    </a:cubicBezTo>
                    <a:cubicBezTo>
                      <a:pt x="0" y="280"/>
                      <a:pt x="0" y="280"/>
                      <a:pt x="0" y="280"/>
                    </a:cubicBezTo>
                    <a:cubicBezTo>
                      <a:pt x="3" y="280"/>
                      <a:pt x="6" y="281"/>
                      <a:pt x="9" y="281"/>
                    </a:cubicBezTo>
                    <a:cubicBezTo>
                      <a:pt x="12" y="281"/>
                      <a:pt x="16" y="280"/>
                      <a:pt x="20" y="279"/>
                    </a:cubicBezTo>
                    <a:cubicBezTo>
                      <a:pt x="20" y="279"/>
                      <a:pt x="20" y="279"/>
                      <a:pt x="20" y="279"/>
                    </a:cubicBezTo>
                    <a:cubicBezTo>
                      <a:pt x="24" y="278"/>
                      <a:pt x="28" y="276"/>
                      <a:pt x="32" y="273"/>
                    </a:cubicBezTo>
                    <a:cubicBezTo>
                      <a:pt x="32" y="273"/>
                      <a:pt x="32" y="273"/>
                      <a:pt x="32" y="273"/>
                    </a:cubicBezTo>
                    <a:cubicBezTo>
                      <a:pt x="38" y="269"/>
                      <a:pt x="42" y="262"/>
                      <a:pt x="45" y="255"/>
                    </a:cubicBezTo>
                    <a:cubicBezTo>
                      <a:pt x="49" y="256"/>
                      <a:pt x="54" y="257"/>
                      <a:pt x="59" y="257"/>
                    </a:cubicBezTo>
                    <a:cubicBezTo>
                      <a:pt x="75" y="257"/>
                      <a:pt x="90" y="251"/>
                      <a:pt x="101" y="240"/>
                    </a:cubicBezTo>
                    <a:cubicBezTo>
                      <a:pt x="112" y="228"/>
                      <a:pt x="118" y="213"/>
                      <a:pt x="118" y="197"/>
                    </a:cubicBezTo>
                    <a:cubicBezTo>
                      <a:pt x="118" y="187"/>
                      <a:pt x="115" y="176"/>
                      <a:pt x="110" y="167"/>
                    </a:cubicBezTo>
                    <a:cubicBezTo>
                      <a:pt x="123" y="163"/>
                      <a:pt x="133" y="155"/>
                      <a:pt x="140" y="143"/>
                    </a:cubicBezTo>
                    <a:cubicBezTo>
                      <a:pt x="141" y="141"/>
                      <a:pt x="142" y="139"/>
                      <a:pt x="143" y="137"/>
                    </a:cubicBezTo>
                    <a:cubicBezTo>
                      <a:pt x="146" y="130"/>
                      <a:pt x="147" y="123"/>
                      <a:pt x="147" y="116"/>
                    </a:cubicBezTo>
                    <a:cubicBezTo>
                      <a:pt x="147" y="106"/>
                      <a:pt x="145" y="97"/>
                      <a:pt x="140" y="89"/>
                    </a:cubicBezTo>
                    <a:cubicBezTo>
                      <a:pt x="135" y="79"/>
                      <a:pt x="126" y="72"/>
                      <a:pt x="117" y="65"/>
                    </a:cubicBezTo>
                    <a:cubicBezTo>
                      <a:pt x="117" y="65"/>
                      <a:pt x="117" y="65"/>
                      <a:pt x="117" y="65"/>
                    </a:cubicBezTo>
                    <a:cubicBezTo>
                      <a:pt x="109" y="60"/>
                      <a:pt x="100" y="58"/>
                      <a:pt x="90" y="58"/>
                    </a:cubicBezTo>
                    <a:cubicBezTo>
                      <a:pt x="87" y="58"/>
                      <a:pt x="83" y="58"/>
                      <a:pt x="79" y="59"/>
                    </a:cubicBezTo>
                    <a:cubicBezTo>
                      <a:pt x="79" y="58"/>
                      <a:pt x="80" y="57"/>
                      <a:pt x="80" y="55"/>
                    </a:cubicBezTo>
                    <a:cubicBezTo>
                      <a:pt x="80" y="41"/>
                      <a:pt x="74" y="27"/>
                      <a:pt x="63" y="16"/>
                    </a:cubicBezTo>
                    <a:cubicBezTo>
                      <a:pt x="53" y="6"/>
                      <a:pt x="39" y="0"/>
                      <a:pt x="2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5" name="Freeform 151"/>
              <p:cNvSpPr>
                <a:spLocks/>
              </p:cNvSpPr>
              <p:nvPr/>
            </p:nvSpPr>
            <p:spPr bwMode="auto">
              <a:xfrm>
                <a:off x="3212" y="3036"/>
                <a:ext cx="236" cy="250"/>
              </a:xfrm>
              <a:custGeom>
                <a:avLst/>
                <a:gdLst>
                  <a:gd name="T0" fmla="*/ 90 w 90"/>
                  <a:gd name="T1" fmla="*/ 43 h 90"/>
                  <a:gd name="T2" fmla="*/ 67 w 90"/>
                  <a:gd name="T3" fmla="*/ 34 h 90"/>
                  <a:gd name="T4" fmla="*/ 75 w 90"/>
                  <a:gd name="T5" fmla="*/ 12 h 90"/>
                  <a:gd name="T6" fmla="*/ 52 w 90"/>
                  <a:gd name="T7" fmla="*/ 22 h 90"/>
                  <a:gd name="T8" fmla="*/ 43 w 90"/>
                  <a:gd name="T9" fmla="*/ 0 h 90"/>
                  <a:gd name="T10" fmla="*/ 33 w 90"/>
                  <a:gd name="T11" fmla="*/ 23 h 90"/>
                  <a:gd name="T12" fmla="*/ 12 w 90"/>
                  <a:gd name="T13" fmla="*/ 15 h 90"/>
                  <a:gd name="T14" fmla="*/ 21 w 90"/>
                  <a:gd name="T15" fmla="*/ 38 h 90"/>
                  <a:gd name="T16" fmla="*/ 0 w 90"/>
                  <a:gd name="T17" fmla="*/ 48 h 90"/>
                  <a:gd name="T18" fmla="*/ 23 w 90"/>
                  <a:gd name="T19" fmla="*/ 57 h 90"/>
                  <a:gd name="T20" fmla="*/ 15 w 90"/>
                  <a:gd name="T21" fmla="*/ 79 h 90"/>
                  <a:gd name="T22" fmla="*/ 37 w 90"/>
                  <a:gd name="T23" fmla="*/ 69 h 90"/>
                  <a:gd name="T24" fmla="*/ 47 w 90"/>
                  <a:gd name="T25" fmla="*/ 90 h 90"/>
                  <a:gd name="T26" fmla="*/ 56 w 90"/>
                  <a:gd name="T27" fmla="*/ 67 h 90"/>
                  <a:gd name="T28" fmla="*/ 78 w 90"/>
                  <a:gd name="T29" fmla="*/ 75 h 90"/>
                  <a:gd name="T30" fmla="*/ 69 w 90"/>
                  <a:gd name="T31" fmla="*/ 53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6"/>
                      <a:pt x="73" y="34"/>
                      <a:pt x="67" y="34"/>
                    </a:cubicBezTo>
                    <a:cubicBezTo>
                      <a:pt x="76" y="24"/>
                      <a:pt x="75" y="12"/>
                      <a:pt x="75" y="12"/>
                    </a:cubicBezTo>
                    <a:cubicBezTo>
                      <a:pt x="64" y="13"/>
                      <a:pt x="57" y="17"/>
                      <a:pt x="52" y="22"/>
                    </a:cubicBezTo>
                    <a:cubicBezTo>
                      <a:pt x="51" y="9"/>
                      <a:pt x="43" y="0"/>
                      <a:pt x="43" y="0"/>
                    </a:cubicBezTo>
                    <a:cubicBezTo>
                      <a:pt x="36" y="9"/>
                      <a:pt x="33" y="17"/>
                      <a:pt x="33" y="23"/>
                    </a:cubicBezTo>
                    <a:cubicBezTo>
                      <a:pt x="24" y="15"/>
                      <a:pt x="12" y="15"/>
                      <a:pt x="12" y="15"/>
                    </a:cubicBezTo>
                    <a:cubicBezTo>
                      <a:pt x="13" y="26"/>
                      <a:pt x="16" y="33"/>
                      <a:pt x="21" y="38"/>
                    </a:cubicBezTo>
                    <a:cubicBezTo>
                      <a:pt x="8" y="39"/>
                      <a:pt x="0" y="48"/>
                      <a:pt x="0" y="48"/>
                    </a:cubicBezTo>
                    <a:cubicBezTo>
                      <a:pt x="9" y="55"/>
                      <a:pt x="16" y="57"/>
                      <a:pt x="23" y="57"/>
                    </a:cubicBezTo>
                    <a:cubicBezTo>
                      <a:pt x="14" y="67"/>
                      <a:pt x="15" y="79"/>
                      <a:pt x="15" y="79"/>
                    </a:cubicBezTo>
                    <a:cubicBezTo>
                      <a:pt x="26" y="78"/>
                      <a:pt x="33" y="74"/>
                      <a:pt x="37" y="69"/>
                    </a:cubicBezTo>
                    <a:cubicBezTo>
                      <a:pt x="38" y="82"/>
                      <a:pt x="47" y="90"/>
                      <a:pt x="47" y="90"/>
                    </a:cubicBezTo>
                    <a:cubicBezTo>
                      <a:pt x="54" y="82"/>
                      <a:pt x="57" y="74"/>
                      <a:pt x="56" y="67"/>
                    </a:cubicBezTo>
                    <a:cubicBezTo>
                      <a:pt x="66" y="76"/>
                      <a:pt x="78" y="75"/>
                      <a:pt x="78" y="75"/>
                    </a:cubicBezTo>
                    <a:cubicBezTo>
                      <a:pt x="77" y="64"/>
                      <a:pt x="73" y="57"/>
                      <a:pt x="69" y="53"/>
                    </a:cubicBezTo>
                    <a:cubicBezTo>
                      <a:pt x="82" y="52"/>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6" name="Oval 152"/>
              <p:cNvSpPr>
                <a:spLocks noChangeArrowheads="1"/>
              </p:cNvSpPr>
              <p:nvPr/>
            </p:nvSpPr>
            <p:spPr bwMode="auto">
              <a:xfrm>
                <a:off x="3293" y="3122"/>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7" name="Freeform 153"/>
              <p:cNvSpPr>
                <a:spLocks/>
              </p:cNvSpPr>
              <p:nvPr/>
            </p:nvSpPr>
            <p:spPr bwMode="auto">
              <a:xfrm>
                <a:off x="3467" y="3008"/>
                <a:ext cx="236"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9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6" y="24"/>
                      <a:pt x="75" y="12"/>
                      <a:pt x="75" y="12"/>
                    </a:cubicBezTo>
                    <a:cubicBezTo>
                      <a:pt x="64" y="13"/>
                      <a:pt x="57" y="16"/>
                      <a:pt x="52" y="21"/>
                    </a:cubicBezTo>
                    <a:cubicBezTo>
                      <a:pt x="51" y="8"/>
                      <a:pt x="43" y="0"/>
                      <a:pt x="43" y="0"/>
                    </a:cubicBezTo>
                    <a:cubicBezTo>
                      <a:pt x="36" y="9"/>
                      <a:pt x="33" y="16"/>
                      <a:pt x="33" y="23"/>
                    </a:cubicBezTo>
                    <a:cubicBezTo>
                      <a:pt x="24" y="14"/>
                      <a:pt x="12" y="15"/>
                      <a:pt x="12" y="15"/>
                    </a:cubicBezTo>
                    <a:cubicBezTo>
                      <a:pt x="13" y="26"/>
                      <a:pt x="17"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7" y="73"/>
                      <a:pt x="56" y="67"/>
                    </a:cubicBezTo>
                    <a:cubicBezTo>
                      <a:pt x="66" y="75"/>
                      <a:pt x="78" y="75"/>
                      <a:pt x="78" y="75"/>
                    </a:cubicBezTo>
                    <a:cubicBezTo>
                      <a:pt x="77" y="64"/>
                      <a:pt x="73" y="57"/>
                      <a:pt x="69"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8" name="Oval 154"/>
              <p:cNvSpPr>
                <a:spLocks noChangeArrowheads="1"/>
              </p:cNvSpPr>
              <p:nvPr/>
            </p:nvSpPr>
            <p:spPr bwMode="auto">
              <a:xfrm>
                <a:off x="3548" y="3094"/>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9" name="Freeform 155"/>
              <p:cNvSpPr>
                <a:spLocks/>
              </p:cNvSpPr>
              <p:nvPr/>
            </p:nvSpPr>
            <p:spPr bwMode="auto">
              <a:xfrm>
                <a:off x="3608" y="3322"/>
                <a:ext cx="234" cy="251"/>
              </a:xfrm>
              <a:custGeom>
                <a:avLst/>
                <a:gdLst>
                  <a:gd name="T0" fmla="*/ 89 w 89"/>
                  <a:gd name="T1" fmla="*/ 43 h 90"/>
                  <a:gd name="T2" fmla="*/ 66 w 89"/>
                  <a:gd name="T3" fmla="*/ 33 h 90"/>
                  <a:gd name="T4" fmla="*/ 75 w 89"/>
                  <a:gd name="T5" fmla="*/ 12 h 90"/>
                  <a:gd name="T6" fmla="*/ 52 w 89"/>
                  <a:gd name="T7" fmla="*/ 21 h 90"/>
                  <a:gd name="T8" fmla="*/ 42 w 89"/>
                  <a:gd name="T9" fmla="*/ 0 h 90"/>
                  <a:gd name="T10" fmla="*/ 33 w 89"/>
                  <a:gd name="T11" fmla="*/ 23 h 90"/>
                  <a:gd name="T12" fmla="*/ 11 w 89"/>
                  <a:gd name="T13" fmla="*/ 15 h 90"/>
                  <a:gd name="T14" fmla="*/ 21 w 89"/>
                  <a:gd name="T15" fmla="*/ 37 h 90"/>
                  <a:gd name="T16" fmla="*/ 0 w 89"/>
                  <a:gd name="T17" fmla="*/ 47 h 90"/>
                  <a:gd name="T18" fmla="*/ 22 w 89"/>
                  <a:gd name="T19" fmla="*/ 56 h 90"/>
                  <a:gd name="T20" fmla="*/ 14 w 89"/>
                  <a:gd name="T21" fmla="*/ 78 h 90"/>
                  <a:gd name="T22" fmla="*/ 37 w 89"/>
                  <a:gd name="T23" fmla="*/ 69 h 90"/>
                  <a:gd name="T24" fmla="*/ 47 w 89"/>
                  <a:gd name="T25" fmla="*/ 90 h 90"/>
                  <a:gd name="T26" fmla="*/ 56 w 89"/>
                  <a:gd name="T27" fmla="*/ 67 h 90"/>
                  <a:gd name="T28" fmla="*/ 78 w 89"/>
                  <a:gd name="T29" fmla="*/ 75 h 90"/>
                  <a:gd name="T30" fmla="*/ 68 w 89"/>
                  <a:gd name="T31" fmla="*/ 52 h 90"/>
                  <a:gd name="T32" fmla="*/ 89 w 89"/>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90">
                    <a:moveTo>
                      <a:pt x="89" y="43"/>
                    </a:moveTo>
                    <a:cubicBezTo>
                      <a:pt x="81" y="36"/>
                      <a:pt x="73" y="33"/>
                      <a:pt x="66" y="33"/>
                    </a:cubicBezTo>
                    <a:cubicBezTo>
                      <a:pt x="75" y="24"/>
                      <a:pt x="75" y="12"/>
                      <a:pt x="75" y="12"/>
                    </a:cubicBezTo>
                    <a:cubicBezTo>
                      <a:pt x="63" y="13"/>
                      <a:pt x="56" y="16"/>
                      <a:pt x="52" y="21"/>
                    </a:cubicBezTo>
                    <a:cubicBezTo>
                      <a:pt x="51" y="8"/>
                      <a:pt x="42" y="0"/>
                      <a:pt x="42" y="0"/>
                    </a:cubicBezTo>
                    <a:cubicBezTo>
                      <a:pt x="35" y="9"/>
                      <a:pt x="33" y="16"/>
                      <a:pt x="33" y="23"/>
                    </a:cubicBezTo>
                    <a:cubicBezTo>
                      <a:pt x="23" y="14"/>
                      <a:pt x="11" y="15"/>
                      <a:pt x="11" y="15"/>
                    </a:cubicBezTo>
                    <a:cubicBezTo>
                      <a:pt x="12" y="26"/>
                      <a:pt x="16" y="33"/>
                      <a:pt x="21" y="37"/>
                    </a:cubicBezTo>
                    <a:cubicBezTo>
                      <a:pt x="8" y="38"/>
                      <a:pt x="0" y="47"/>
                      <a:pt x="0" y="47"/>
                    </a:cubicBezTo>
                    <a:cubicBezTo>
                      <a:pt x="8" y="54"/>
                      <a:pt x="16" y="57"/>
                      <a:pt x="22" y="56"/>
                    </a:cubicBezTo>
                    <a:cubicBezTo>
                      <a:pt x="14" y="66"/>
                      <a:pt x="14" y="78"/>
                      <a:pt x="14" y="78"/>
                    </a:cubicBezTo>
                    <a:cubicBezTo>
                      <a:pt x="25"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1" y="51"/>
                      <a:pt x="89" y="43"/>
                      <a:pt x="89"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0" name="Oval 156"/>
              <p:cNvSpPr>
                <a:spLocks noChangeArrowheads="1"/>
              </p:cNvSpPr>
              <p:nvPr/>
            </p:nvSpPr>
            <p:spPr bwMode="auto">
              <a:xfrm>
                <a:off x="3690" y="3409"/>
                <a:ext cx="71" cy="7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1" name="Freeform 157"/>
              <p:cNvSpPr>
                <a:spLocks/>
              </p:cNvSpPr>
              <p:nvPr/>
            </p:nvSpPr>
            <p:spPr bwMode="auto">
              <a:xfrm>
                <a:off x="3346" y="3403"/>
                <a:ext cx="236" cy="250"/>
              </a:xfrm>
              <a:custGeom>
                <a:avLst/>
                <a:gdLst>
                  <a:gd name="T0" fmla="*/ 90 w 90"/>
                  <a:gd name="T1" fmla="*/ 42 h 90"/>
                  <a:gd name="T2" fmla="*/ 67 w 90"/>
                  <a:gd name="T3" fmla="*/ 33 h 90"/>
                  <a:gd name="T4" fmla="*/ 75 w 90"/>
                  <a:gd name="T5" fmla="*/ 11 h 90"/>
                  <a:gd name="T6" fmla="*/ 53 w 90"/>
                  <a:gd name="T7" fmla="*/ 21 h 90"/>
                  <a:gd name="T8" fmla="*/ 43 w 90"/>
                  <a:gd name="T9" fmla="*/ 0 h 90"/>
                  <a:gd name="T10" fmla="*/ 34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8 w 90"/>
                  <a:gd name="T23" fmla="*/ 68 h 90"/>
                  <a:gd name="T24" fmla="*/ 47 w 90"/>
                  <a:gd name="T25" fmla="*/ 90 h 90"/>
                  <a:gd name="T26" fmla="*/ 57 w 90"/>
                  <a:gd name="T27" fmla="*/ 67 h 90"/>
                  <a:gd name="T28" fmla="*/ 78 w 90"/>
                  <a:gd name="T29" fmla="*/ 75 h 90"/>
                  <a:gd name="T30" fmla="*/ 69 w 90"/>
                  <a:gd name="T31" fmla="*/ 52 h 90"/>
                  <a:gd name="T32" fmla="*/ 90 w 90"/>
                  <a:gd name="T33"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2"/>
                    </a:moveTo>
                    <a:cubicBezTo>
                      <a:pt x="81" y="35"/>
                      <a:pt x="74" y="33"/>
                      <a:pt x="67" y="33"/>
                    </a:cubicBezTo>
                    <a:cubicBezTo>
                      <a:pt x="76" y="23"/>
                      <a:pt x="75" y="11"/>
                      <a:pt x="75" y="11"/>
                    </a:cubicBezTo>
                    <a:cubicBezTo>
                      <a:pt x="64" y="12"/>
                      <a:pt x="57" y="16"/>
                      <a:pt x="53" y="21"/>
                    </a:cubicBezTo>
                    <a:cubicBezTo>
                      <a:pt x="52" y="8"/>
                      <a:pt x="43" y="0"/>
                      <a:pt x="43" y="0"/>
                    </a:cubicBezTo>
                    <a:cubicBezTo>
                      <a:pt x="36" y="8"/>
                      <a:pt x="34" y="16"/>
                      <a:pt x="34" y="23"/>
                    </a:cubicBezTo>
                    <a:cubicBezTo>
                      <a:pt x="24" y="14"/>
                      <a:pt x="12" y="15"/>
                      <a:pt x="12" y="15"/>
                    </a:cubicBezTo>
                    <a:cubicBezTo>
                      <a:pt x="13" y="26"/>
                      <a:pt x="17" y="33"/>
                      <a:pt x="21" y="37"/>
                    </a:cubicBezTo>
                    <a:cubicBezTo>
                      <a:pt x="8" y="38"/>
                      <a:pt x="0" y="47"/>
                      <a:pt x="0" y="47"/>
                    </a:cubicBezTo>
                    <a:cubicBezTo>
                      <a:pt x="9" y="54"/>
                      <a:pt x="17" y="56"/>
                      <a:pt x="23" y="56"/>
                    </a:cubicBezTo>
                    <a:cubicBezTo>
                      <a:pt x="15" y="66"/>
                      <a:pt x="15" y="78"/>
                      <a:pt x="15" y="78"/>
                    </a:cubicBezTo>
                    <a:cubicBezTo>
                      <a:pt x="26" y="77"/>
                      <a:pt x="33" y="73"/>
                      <a:pt x="38" y="68"/>
                    </a:cubicBezTo>
                    <a:cubicBezTo>
                      <a:pt x="39" y="81"/>
                      <a:pt x="47" y="90"/>
                      <a:pt x="47" y="90"/>
                    </a:cubicBezTo>
                    <a:cubicBezTo>
                      <a:pt x="55" y="81"/>
                      <a:pt x="57" y="73"/>
                      <a:pt x="57" y="67"/>
                    </a:cubicBezTo>
                    <a:cubicBezTo>
                      <a:pt x="66" y="75"/>
                      <a:pt x="78" y="75"/>
                      <a:pt x="78" y="75"/>
                    </a:cubicBezTo>
                    <a:cubicBezTo>
                      <a:pt x="77" y="64"/>
                      <a:pt x="74" y="57"/>
                      <a:pt x="69" y="52"/>
                    </a:cubicBezTo>
                    <a:cubicBezTo>
                      <a:pt x="82" y="51"/>
                      <a:pt x="90" y="42"/>
                      <a:pt x="90" y="42"/>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2" name="Oval 158"/>
              <p:cNvSpPr>
                <a:spLocks noChangeArrowheads="1"/>
              </p:cNvSpPr>
              <p:nvPr/>
            </p:nvSpPr>
            <p:spPr bwMode="auto">
              <a:xfrm>
                <a:off x="3427" y="3489"/>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3" name="Freeform 159"/>
              <p:cNvSpPr>
                <a:spLocks/>
              </p:cNvSpPr>
              <p:nvPr/>
            </p:nvSpPr>
            <p:spPr bwMode="auto">
              <a:xfrm>
                <a:off x="3080" y="3292"/>
                <a:ext cx="237"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1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8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5" y="24"/>
                      <a:pt x="75" y="12"/>
                      <a:pt x="75" y="12"/>
                    </a:cubicBezTo>
                    <a:cubicBezTo>
                      <a:pt x="64" y="13"/>
                      <a:pt x="57" y="16"/>
                      <a:pt x="52" y="21"/>
                    </a:cubicBezTo>
                    <a:cubicBezTo>
                      <a:pt x="51" y="8"/>
                      <a:pt x="43" y="0"/>
                      <a:pt x="43" y="0"/>
                    </a:cubicBezTo>
                    <a:cubicBezTo>
                      <a:pt x="35" y="9"/>
                      <a:pt x="33" y="16"/>
                      <a:pt x="33" y="23"/>
                    </a:cubicBezTo>
                    <a:cubicBezTo>
                      <a:pt x="23" y="14"/>
                      <a:pt x="11" y="15"/>
                      <a:pt x="11" y="15"/>
                    </a:cubicBezTo>
                    <a:cubicBezTo>
                      <a:pt x="13" y="26"/>
                      <a:pt x="16"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4" name="Oval 160"/>
              <p:cNvSpPr>
                <a:spLocks noChangeArrowheads="1"/>
              </p:cNvSpPr>
              <p:nvPr/>
            </p:nvSpPr>
            <p:spPr bwMode="auto">
              <a:xfrm>
                <a:off x="3162" y="3378"/>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5" name="Freeform 161"/>
              <p:cNvSpPr>
                <a:spLocks/>
              </p:cNvSpPr>
              <p:nvPr/>
            </p:nvSpPr>
            <p:spPr bwMode="auto">
              <a:xfrm>
                <a:off x="2763" y="3903"/>
                <a:ext cx="144" cy="415"/>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6" name="Freeform 162"/>
              <p:cNvSpPr>
                <a:spLocks/>
              </p:cNvSpPr>
              <p:nvPr/>
            </p:nvSpPr>
            <p:spPr bwMode="auto">
              <a:xfrm>
                <a:off x="2587" y="3937"/>
                <a:ext cx="239" cy="336"/>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7" name="Freeform 163"/>
              <p:cNvSpPr>
                <a:spLocks/>
              </p:cNvSpPr>
              <p:nvPr/>
            </p:nvSpPr>
            <p:spPr bwMode="auto">
              <a:xfrm>
                <a:off x="2836" y="3692"/>
                <a:ext cx="118" cy="172"/>
              </a:xfrm>
              <a:custGeom>
                <a:avLst/>
                <a:gdLst>
                  <a:gd name="T0" fmla="*/ 34 w 45"/>
                  <a:gd name="T1" fmla="*/ 1 h 62"/>
                  <a:gd name="T2" fmla="*/ 23 w 45"/>
                  <a:gd name="T3" fmla="*/ 9 h 62"/>
                  <a:gd name="T4" fmla="*/ 11 w 45"/>
                  <a:gd name="T5" fmla="*/ 1 h 62"/>
                  <a:gd name="T6" fmla="*/ 23 w 45"/>
                  <a:gd name="T7" fmla="*/ 62 h 62"/>
                  <a:gd name="T8" fmla="*/ 34 w 45"/>
                  <a:gd name="T9" fmla="*/ 1 h 62"/>
                </a:gdLst>
                <a:ahLst/>
                <a:cxnLst>
                  <a:cxn ang="0">
                    <a:pos x="T0" y="T1"/>
                  </a:cxn>
                  <a:cxn ang="0">
                    <a:pos x="T2" y="T3"/>
                  </a:cxn>
                  <a:cxn ang="0">
                    <a:pos x="T4" y="T5"/>
                  </a:cxn>
                  <a:cxn ang="0">
                    <a:pos x="T6" y="T7"/>
                  </a:cxn>
                  <a:cxn ang="0">
                    <a:pos x="T8" y="T9"/>
                  </a:cxn>
                </a:cxnLst>
                <a:rect l="0" t="0" r="r" b="b"/>
                <a:pathLst>
                  <a:path w="45" h="62">
                    <a:moveTo>
                      <a:pt x="34" y="1"/>
                    </a:moveTo>
                    <a:cubicBezTo>
                      <a:pt x="26" y="0"/>
                      <a:pt x="28" y="9"/>
                      <a:pt x="23" y="9"/>
                    </a:cubicBezTo>
                    <a:cubicBezTo>
                      <a:pt x="17" y="9"/>
                      <a:pt x="19" y="0"/>
                      <a:pt x="11" y="1"/>
                    </a:cubicBezTo>
                    <a:cubicBezTo>
                      <a:pt x="3" y="1"/>
                      <a:pt x="0" y="16"/>
                      <a:pt x="23" y="62"/>
                    </a:cubicBezTo>
                    <a:cubicBezTo>
                      <a:pt x="45" y="14"/>
                      <a:pt x="42" y="1"/>
                      <a:pt x="34" y="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8" name="Freeform 164"/>
              <p:cNvSpPr>
                <a:spLocks/>
              </p:cNvSpPr>
              <p:nvPr/>
            </p:nvSpPr>
            <p:spPr bwMode="auto">
              <a:xfrm>
                <a:off x="2747" y="3706"/>
                <a:ext cx="150" cy="158"/>
              </a:xfrm>
              <a:custGeom>
                <a:avLst/>
                <a:gdLst>
                  <a:gd name="T0" fmla="*/ 22 w 57"/>
                  <a:gd name="T1" fmla="*/ 6 h 57"/>
                  <a:gd name="T2" fmla="*/ 19 w 57"/>
                  <a:gd name="T3" fmla="*/ 19 h 57"/>
                  <a:gd name="T4" fmla="*/ 13 w 57"/>
                  <a:gd name="T5" fmla="*/ 20 h 57"/>
                  <a:gd name="T6" fmla="*/ 5 w 57"/>
                  <a:gd name="T7" fmla="*/ 22 h 57"/>
                  <a:gd name="T8" fmla="*/ 57 w 57"/>
                  <a:gd name="T9" fmla="*/ 57 h 57"/>
                  <a:gd name="T10" fmla="*/ 22 w 57"/>
                  <a:gd name="T11" fmla="*/ 6 h 57"/>
                </a:gdLst>
                <a:ahLst/>
                <a:cxnLst>
                  <a:cxn ang="0">
                    <a:pos x="T0" y="T1"/>
                  </a:cxn>
                  <a:cxn ang="0">
                    <a:pos x="T2" y="T3"/>
                  </a:cxn>
                  <a:cxn ang="0">
                    <a:pos x="T4" y="T5"/>
                  </a:cxn>
                  <a:cxn ang="0">
                    <a:pos x="T6" y="T7"/>
                  </a:cxn>
                  <a:cxn ang="0">
                    <a:pos x="T8" y="T9"/>
                  </a:cxn>
                  <a:cxn ang="0">
                    <a:pos x="T10" y="T11"/>
                  </a:cxn>
                </a:cxnLst>
                <a:rect l="0" t="0" r="r" b="b"/>
                <a:pathLst>
                  <a:path w="57" h="57">
                    <a:moveTo>
                      <a:pt x="22" y="6"/>
                    </a:moveTo>
                    <a:cubicBezTo>
                      <a:pt x="16" y="11"/>
                      <a:pt x="23" y="15"/>
                      <a:pt x="19" y="19"/>
                    </a:cubicBezTo>
                    <a:cubicBezTo>
                      <a:pt x="17" y="21"/>
                      <a:pt x="15" y="20"/>
                      <a:pt x="13" y="20"/>
                    </a:cubicBezTo>
                    <a:cubicBezTo>
                      <a:pt x="11" y="19"/>
                      <a:pt x="8" y="19"/>
                      <a:pt x="5" y="22"/>
                    </a:cubicBezTo>
                    <a:cubicBezTo>
                      <a:pt x="0" y="28"/>
                      <a:pt x="8" y="40"/>
                      <a:pt x="57" y="57"/>
                    </a:cubicBezTo>
                    <a:cubicBezTo>
                      <a:pt x="38" y="7"/>
                      <a:pt x="27" y="0"/>
                      <a:pt x="22" y="6"/>
                    </a:cubicBezTo>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9" name="Freeform 165"/>
              <p:cNvSpPr>
                <a:spLocks/>
              </p:cNvSpPr>
              <p:nvPr/>
            </p:nvSpPr>
            <p:spPr bwMode="auto">
              <a:xfrm>
                <a:off x="2734" y="3803"/>
                <a:ext cx="163" cy="123"/>
              </a:xfrm>
              <a:custGeom>
                <a:avLst/>
                <a:gdLst>
                  <a:gd name="T0" fmla="*/ 0 w 62"/>
                  <a:gd name="T1" fmla="*/ 10 h 44"/>
                  <a:gd name="T2" fmla="*/ 8 w 62"/>
                  <a:gd name="T3" fmla="*/ 22 h 44"/>
                  <a:gd name="T4" fmla="*/ 0 w 62"/>
                  <a:gd name="T5" fmla="*/ 34 h 44"/>
                  <a:gd name="T6" fmla="*/ 62 w 62"/>
                  <a:gd name="T7" fmla="*/ 22 h 44"/>
                  <a:gd name="T8" fmla="*/ 0 w 62"/>
                  <a:gd name="T9" fmla="*/ 10 h 44"/>
                </a:gdLst>
                <a:ahLst/>
                <a:cxnLst>
                  <a:cxn ang="0">
                    <a:pos x="T0" y="T1"/>
                  </a:cxn>
                  <a:cxn ang="0">
                    <a:pos x="T2" y="T3"/>
                  </a:cxn>
                  <a:cxn ang="0">
                    <a:pos x="T4" y="T5"/>
                  </a:cxn>
                  <a:cxn ang="0">
                    <a:pos x="T6" y="T7"/>
                  </a:cxn>
                  <a:cxn ang="0">
                    <a:pos x="T8" y="T9"/>
                  </a:cxn>
                </a:cxnLst>
                <a:rect l="0" t="0" r="r" b="b"/>
                <a:pathLst>
                  <a:path w="62" h="44">
                    <a:moveTo>
                      <a:pt x="0" y="10"/>
                    </a:moveTo>
                    <a:cubicBezTo>
                      <a:pt x="0" y="18"/>
                      <a:pt x="8" y="17"/>
                      <a:pt x="8" y="22"/>
                    </a:cubicBezTo>
                    <a:cubicBezTo>
                      <a:pt x="8" y="27"/>
                      <a:pt x="0" y="26"/>
                      <a:pt x="0" y="34"/>
                    </a:cubicBezTo>
                    <a:cubicBezTo>
                      <a:pt x="1" y="41"/>
                      <a:pt x="16" y="44"/>
                      <a:pt x="62" y="22"/>
                    </a:cubicBezTo>
                    <a:cubicBezTo>
                      <a:pt x="13" y="0"/>
                      <a:pt x="1" y="3"/>
                      <a:pt x="0"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0" name="Freeform 166"/>
              <p:cNvSpPr>
                <a:spLocks/>
              </p:cNvSpPr>
              <p:nvPr/>
            </p:nvSpPr>
            <p:spPr bwMode="auto">
              <a:xfrm>
                <a:off x="2747" y="3864"/>
                <a:ext cx="150" cy="159"/>
              </a:xfrm>
              <a:custGeom>
                <a:avLst/>
                <a:gdLst>
                  <a:gd name="T0" fmla="*/ 5 w 57"/>
                  <a:gd name="T1" fmla="*/ 35 h 57"/>
                  <a:gd name="T2" fmla="*/ 19 w 57"/>
                  <a:gd name="T3" fmla="*/ 38 h 57"/>
                  <a:gd name="T4" fmla="*/ 22 w 57"/>
                  <a:gd name="T5" fmla="*/ 51 h 57"/>
                  <a:gd name="T6" fmla="*/ 57 w 57"/>
                  <a:gd name="T7" fmla="*/ 0 h 57"/>
                  <a:gd name="T8" fmla="*/ 5 w 57"/>
                  <a:gd name="T9" fmla="*/ 35 h 57"/>
                </a:gdLst>
                <a:ahLst/>
                <a:cxnLst>
                  <a:cxn ang="0">
                    <a:pos x="T0" y="T1"/>
                  </a:cxn>
                  <a:cxn ang="0">
                    <a:pos x="T2" y="T3"/>
                  </a:cxn>
                  <a:cxn ang="0">
                    <a:pos x="T4" y="T5"/>
                  </a:cxn>
                  <a:cxn ang="0">
                    <a:pos x="T6" y="T7"/>
                  </a:cxn>
                  <a:cxn ang="0">
                    <a:pos x="T8" y="T9"/>
                  </a:cxn>
                </a:cxnLst>
                <a:rect l="0" t="0" r="r" b="b"/>
                <a:pathLst>
                  <a:path w="57" h="57">
                    <a:moveTo>
                      <a:pt x="5" y="35"/>
                    </a:moveTo>
                    <a:cubicBezTo>
                      <a:pt x="10" y="41"/>
                      <a:pt x="15" y="34"/>
                      <a:pt x="19" y="38"/>
                    </a:cubicBezTo>
                    <a:cubicBezTo>
                      <a:pt x="23" y="41"/>
                      <a:pt x="16" y="46"/>
                      <a:pt x="22" y="51"/>
                    </a:cubicBezTo>
                    <a:cubicBezTo>
                      <a:pt x="27" y="57"/>
                      <a:pt x="40" y="48"/>
                      <a:pt x="57" y="0"/>
                    </a:cubicBezTo>
                    <a:cubicBezTo>
                      <a:pt x="7" y="18"/>
                      <a:pt x="0" y="29"/>
                      <a:pt x="5"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1" name="Freeform 167"/>
              <p:cNvSpPr>
                <a:spLocks/>
              </p:cNvSpPr>
              <p:nvPr/>
            </p:nvSpPr>
            <p:spPr bwMode="auto">
              <a:xfrm>
                <a:off x="2836" y="3864"/>
                <a:ext cx="118" cy="170"/>
              </a:xfrm>
              <a:custGeom>
                <a:avLst/>
                <a:gdLst>
                  <a:gd name="T0" fmla="*/ 11 w 45"/>
                  <a:gd name="T1" fmla="*/ 61 h 61"/>
                  <a:gd name="T2" fmla="*/ 23 w 45"/>
                  <a:gd name="T3" fmla="*/ 53 h 61"/>
                  <a:gd name="T4" fmla="*/ 34 w 45"/>
                  <a:gd name="T5" fmla="*/ 61 h 61"/>
                  <a:gd name="T6" fmla="*/ 23 w 45"/>
                  <a:gd name="T7" fmla="*/ 0 h 61"/>
                  <a:gd name="T8" fmla="*/ 11 w 45"/>
                  <a:gd name="T9" fmla="*/ 61 h 61"/>
                </a:gdLst>
                <a:ahLst/>
                <a:cxnLst>
                  <a:cxn ang="0">
                    <a:pos x="T0" y="T1"/>
                  </a:cxn>
                  <a:cxn ang="0">
                    <a:pos x="T2" y="T3"/>
                  </a:cxn>
                  <a:cxn ang="0">
                    <a:pos x="T4" y="T5"/>
                  </a:cxn>
                  <a:cxn ang="0">
                    <a:pos x="T6" y="T7"/>
                  </a:cxn>
                  <a:cxn ang="0">
                    <a:pos x="T8" y="T9"/>
                  </a:cxn>
                </a:cxnLst>
                <a:rect l="0" t="0" r="r" b="b"/>
                <a:pathLst>
                  <a:path w="45" h="61">
                    <a:moveTo>
                      <a:pt x="11" y="61"/>
                    </a:moveTo>
                    <a:cubicBezTo>
                      <a:pt x="19" y="61"/>
                      <a:pt x="17" y="53"/>
                      <a:pt x="23" y="53"/>
                    </a:cubicBezTo>
                    <a:cubicBezTo>
                      <a:pt x="28" y="53"/>
                      <a:pt x="26" y="61"/>
                      <a:pt x="34" y="61"/>
                    </a:cubicBezTo>
                    <a:cubicBezTo>
                      <a:pt x="42" y="61"/>
                      <a:pt x="45" y="46"/>
                      <a:pt x="23" y="0"/>
                    </a:cubicBezTo>
                    <a:cubicBezTo>
                      <a:pt x="0" y="48"/>
                      <a:pt x="3" y="61"/>
                      <a:pt x="11" y="6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2" name="Freeform 168"/>
              <p:cNvSpPr>
                <a:spLocks/>
              </p:cNvSpPr>
              <p:nvPr/>
            </p:nvSpPr>
            <p:spPr bwMode="auto">
              <a:xfrm>
                <a:off x="2897" y="3864"/>
                <a:ext cx="147" cy="159"/>
              </a:xfrm>
              <a:custGeom>
                <a:avLst/>
                <a:gdLst>
                  <a:gd name="T0" fmla="*/ 35 w 56"/>
                  <a:gd name="T1" fmla="*/ 51 h 57"/>
                  <a:gd name="T2" fmla="*/ 37 w 56"/>
                  <a:gd name="T3" fmla="*/ 38 h 57"/>
                  <a:gd name="T4" fmla="*/ 51 w 56"/>
                  <a:gd name="T5" fmla="*/ 35 h 57"/>
                  <a:gd name="T6" fmla="*/ 0 w 56"/>
                  <a:gd name="T7" fmla="*/ 0 h 57"/>
                  <a:gd name="T8" fmla="*/ 35 w 56"/>
                  <a:gd name="T9" fmla="*/ 51 h 57"/>
                </a:gdLst>
                <a:ahLst/>
                <a:cxnLst>
                  <a:cxn ang="0">
                    <a:pos x="T0" y="T1"/>
                  </a:cxn>
                  <a:cxn ang="0">
                    <a:pos x="T2" y="T3"/>
                  </a:cxn>
                  <a:cxn ang="0">
                    <a:pos x="T4" y="T5"/>
                  </a:cxn>
                  <a:cxn ang="0">
                    <a:pos x="T6" y="T7"/>
                  </a:cxn>
                  <a:cxn ang="0">
                    <a:pos x="T8" y="T9"/>
                  </a:cxn>
                </a:cxnLst>
                <a:rect l="0" t="0" r="r" b="b"/>
                <a:pathLst>
                  <a:path w="56" h="57">
                    <a:moveTo>
                      <a:pt x="35" y="51"/>
                    </a:moveTo>
                    <a:cubicBezTo>
                      <a:pt x="40" y="46"/>
                      <a:pt x="34" y="41"/>
                      <a:pt x="37" y="38"/>
                    </a:cubicBezTo>
                    <a:cubicBezTo>
                      <a:pt x="41" y="34"/>
                      <a:pt x="46" y="41"/>
                      <a:pt x="51" y="35"/>
                    </a:cubicBezTo>
                    <a:cubicBezTo>
                      <a:pt x="56" y="29"/>
                      <a:pt x="48" y="17"/>
                      <a:pt x="0" y="0"/>
                    </a:cubicBezTo>
                    <a:cubicBezTo>
                      <a:pt x="18" y="50"/>
                      <a:pt x="29" y="57"/>
                      <a:pt x="35" y="5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3" name="Freeform 169"/>
              <p:cNvSpPr>
                <a:spLocks/>
              </p:cNvSpPr>
              <p:nvPr/>
            </p:nvSpPr>
            <p:spPr bwMode="auto">
              <a:xfrm>
                <a:off x="2897" y="3801"/>
                <a:ext cx="160" cy="125"/>
              </a:xfrm>
              <a:custGeom>
                <a:avLst/>
                <a:gdLst>
                  <a:gd name="T0" fmla="*/ 61 w 61"/>
                  <a:gd name="T1" fmla="*/ 35 h 45"/>
                  <a:gd name="T2" fmla="*/ 53 w 61"/>
                  <a:gd name="T3" fmla="*/ 23 h 45"/>
                  <a:gd name="T4" fmla="*/ 61 w 61"/>
                  <a:gd name="T5" fmla="*/ 11 h 45"/>
                  <a:gd name="T6" fmla="*/ 0 w 61"/>
                  <a:gd name="T7" fmla="*/ 23 h 45"/>
                  <a:gd name="T8" fmla="*/ 61 w 61"/>
                  <a:gd name="T9" fmla="*/ 35 h 45"/>
                </a:gdLst>
                <a:ahLst/>
                <a:cxnLst>
                  <a:cxn ang="0">
                    <a:pos x="T0" y="T1"/>
                  </a:cxn>
                  <a:cxn ang="0">
                    <a:pos x="T2" y="T3"/>
                  </a:cxn>
                  <a:cxn ang="0">
                    <a:pos x="T4" y="T5"/>
                  </a:cxn>
                  <a:cxn ang="0">
                    <a:pos x="T6" y="T7"/>
                  </a:cxn>
                  <a:cxn ang="0">
                    <a:pos x="T8" y="T9"/>
                  </a:cxn>
                </a:cxnLst>
                <a:rect l="0" t="0" r="r" b="b"/>
                <a:pathLst>
                  <a:path w="61" h="45">
                    <a:moveTo>
                      <a:pt x="61" y="35"/>
                    </a:moveTo>
                    <a:cubicBezTo>
                      <a:pt x="61" y="27"/>
                      <a:pt x="53" y="28"/>
                      <a:pt x="53" y="23"/>
                    </a:cubicBezTo>
                    <a:cubicBezTo>
                      <a:pt x="53" y="18"/>
                      <a:pt x="61" y="19"/>
                      <a:pt x="61" y="11"/>
                    </a:cubicBezTo>
                    <a:cubicBezTo>
                      <a:pt x="60" y="4"/>
                      <a:pt x="46" y="0"/>
                      <a:pt x="0" y="23"/>
                    </a:cubicBezTo>
                    <a:cubicBezTo>
                      <a:pt x="48" y="45"/>
                      <a:pt x="60" y="42"/>
                      <a:pt x="61"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4" name="Freeform 170"/>
              <p:cNvSpPr>
                <a:spLocks/>
              </p:cNvSpPr>
              <p:nvPr/>
            </p:nvSpPr>
            <p:spPr bwMode="auto">
              <a:xfrm>
                <a:off x="2897" y="3706"/>
                <a:ext cx="147" cy="158"/>
              </a:xfrm>
              <a:custGeom>
                <a:avLst/>
                <a:gdLst>
                  <a:gd name="T0" fmla="*/ 51 w 56"/>
                  <a:gd name="T1" fmla="*/ 22 h 57"/>
                  <a:gd name="T2" fmla="*/ 37 w 56"/>
                  <a:gd name="T3" fmla="*/ 19 h 57"/>
                  <a:gd name="T4" fmla="*/ 35 w 56"/>
                  <a:gd name="T5" fmla="*/ 6 h 57"/>
                  <a:gd name="T6" fmla="*/ 0 w 56"/>
                  <a:gd name="T7" fmla="*/ 57 h 57"/>
                  <a:gd name="T8" fmla="*/ 51 w 56"/>
                  <a:gd name="T9" fmla="*/ 22 h 57"/>
                </a:gdLst>
                <a:ahLst/>
                <a:cxnLst>
                  <a:cxn ang="0">
                    <a:pos x="T0" y="T1"/>
                  </a:cxn>
                  <a:cxn ang="0">
                    <a:pos x="T2" y="T3"/>
                  </a:cxn>
                  <a:cxn ang="0">
                    <a:pos x="T4" y="T5"/>
                  </a:cxn>
                  <a:cxn ang="0">
                    <a:pos x="T6" y="T7"/>
                  </a:cxn>
                  <a:cxn ang="0">
                    <a:pos x="T8" y="T9"/>
                  </a:cxn>
                </a:cxnLst>
                <a:rect l="0" t="0" r="r" b="b"/>
                <a:pathLst>
                  <a:path w="56" h="57">
                    <a:moveTo>
                      <a:pt x="51" y="22"/>
                    </a:moveTo>
                    <a:cubicBezTo>
                      <a:pt x="46" y="16"/>
                      <a:pt x="41" y="23"/>
                      <a:pt x="37" y="19"/>
                    </a:cubicBezTo>
                    <a:cubicBezTo>
                      <a:pt x="34" y="15"/>
                      <a:pt x="40" y="11"/>
                      <a:pt x="35" y="6"/>
                    </a:cubicBezTo>
                    <a:cubicBezTo>
                      <a:pt x="29" y="0"/>
                      <a:pt x="16" y="9"/>
                      <a:pt x="0" y="57"/>
                    </a:cubicBezTo>
                    <a:cubicBezTo>
                      <a:pt x="49" y="39"/>
                      <a:pt x="56" y="28"/>
                      <a:pt x="51"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5" name="Oval 171"/>
              <p:cNvSpPr>
                <a:spLocks noChangeArrowheads="1"/>
              </p:cNvSpPr>
              <p:nvPr/>
            </p:nvSpPr>
            <p:spPr bwMode="auto">
              <a:xfrm>
                <a:off x="2823" y="3787"/>
                <a:ext cx="147" cy="15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6" name="Freeform 172"/>
              <p:cNvSpPr>
                <a:spLocks/>
              </p:cNvSpPr>
              <p:nvPr/>
            </p:nvSpPr>
            <p:spPr bwMode="auto">
              <a:xfrm>
                <a:off x="5972"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7" name="Freeform 173"/>
              <p:cNvSpPr>
                <a:spLocks/>
              </p:cNvSpPr>
              <p:nvPr/>
            </p:nvSpPr>
            <p:spPr bwMode="auto">
              <a:xfrm>
                <a:off x="5893"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8" name="Oval 174"/>
              <p:cNvSpPr>
                <a:spLocks noChangeArrowheads="1"/>
              </p:cNvSpPr>
              <p:nvPr/>
            </p:nvSpPr>
            <p:spPr bwMode="auto">
              <a:xfrm>
                <a:off x="5975"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9" name="Oval 175"/>
              <p:cNvSpPr>
                <a:spLocks noChangeArrowheads="1"/>
              </p:cNvSpPr>
              <p:nvPr/>
            </p:nvSpPr>
            <p:spPr bwMode="auto">
              <a:xfrm>
                <a:off x="5988" y="3923"/>
                <a:ext cx="57"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0" name="Freeform 176"/>
              <p:cNvSpPr>
                <a:spLocks/>
              </p:cNvSpPr>
              <p:nvPr/>
            </p:nvSpPr>
            <p:spPr bwMode="auto">
              <a:xfrm>
                <a:off x="6111" y="4009"/>
                <a:ext cx="131"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1" name="Freeform 177"/>
              <p:cNvSpPr>
                <a:spLocks/>
              </p:cNvSpPr>
              <p:nvPr/>
            </p:nvSpPr>
            <p:spPr bwMode="auto">
              <a:xfrm>
                <a:off x="2148"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2" name="Freeform 178"/>
              <p:cNvSpPr>
                <a:spLocks/>
              </p:cNvSpPr>
              <p:nvPr/>
            </p:nvSpPr>
            <p:spPr bwMode="auto">
              <a:xfrm>
                <a:off x="2069"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3" name="Oval 179"/>
              <p:cNvSpPr>
                <a:spLocks noChangeArrowheads="1"/>
              </p:cNvSpPr>
              <p:nvPr/>
            </p:nvSpPr>
            <p:spPr bwMode="auto">
              <a:xfrm>
                <a:off x="2151"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4" name="Oval 180"/>
              <p:cNvSpPr>
                <a:spLocks noChangeArrowheads="1"/>
              </p:cNvSpPr>
              <p:nvPr/>
            </p:nvSpPr>
            <p:spPr bwMode="auto">
              <a:xfrm>
                <a:off x="2164" y="3923"/>
                <a:ext cx="58"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5" name="Freeform 181"/>
              <p:cNvSpPr>
                <a:spLocks/>
              </p:cNvSpPr>
              <p:nvPr/>
            </p:nvSpPr>
            <p:spPr bwMode="auto">
              <a:xfrm>
                <a:off x="2287" y="4009"/>
                <a:ext cx="132"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6" name="Freeform 182"/>
              <p:cNvSpPr>
                <a:spLocks/>
              </p:cNvSpPr>
              <p:nvPr/>
            </p:nvSpPr>
            <p:spPr bwMode="auto">
              <a:xfrm>
                <a:off x="3685" y="4062"/>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7" name="Freeform 183"/>
              <p:cNvSpPr>
                <a:spLocks/>
              </p:cNvSpPr>
              <p:nvPr/>
            </p:nvSpPr>
            <p:spPr bwMode="auto">
              <a:xfrm>
                <a:off x="3585" y="4062"/>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8" name="Freeform 184"/>
              <p:cNvSpPr>
                <a:spLocks/>
              </p:cNvSpPr>
              <p:nvPr/>
            </p:nvSpPr>
            <p:spPr bwMode="auto">
              <a:xfrm>
                <a:off x="3692" y="4040"/>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9" name="Freeform 185"/>
              <p:cNvSpPr>
                <a:spLocks/>
              </p:cNvSpPr>
              <p:nvPr/>
            </p:nvSpPr>
            <p:spPr bwMode="auto">
              <a:xfrm>
                <a:off x="1027" y="4006"/>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0" name="Freeform 186"/>
              <p:cNvSpPr>
                <a:spLocks/>
              </p:cNvSpPr>
              <p:nvPr/>
            </p:nvSpPr>
            <p:spPr bwMode="auto">
              <a:xfrm>
                <a:off x="927" y="4006"/>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1" name="Freeform 187"/>
              <p:cNvSpPr>
                <a:spLocks/>
              </p:cNvSpPr>
              <p:nvPr/>
            </p:nvSpPr>
            <p:spPr bwMode="auto">
              <a:xfrm>
                <a:off x="1035" y="3984"/>
                <a:ext cx="65"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2" name="Freeform 188"/>
              <p:cNvSpPr>
                <a:spLocks/>
              </p:cNvSpPr>
              <p:nvPr/>
            </p:nvSpPr>
            <p:spPr bwMode="auto">
              <a:xfrm>
                <a:off x="4777" y="4084"/>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3" name="Freeform 189"/>
              <p:cNvSpPr>
                <a:spLocks/>
              </p:cNvSpPr>
              <p:nvPr/>
            </p:nvSpPr>
            <p:spPr bwMode="auto">
              <a:xfrm>
                <a:off x="4677" y="4084"/>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4" name="Freeform 190"/>
              <p:cNvSpPr>
                <a:spLocks/>
              </p:cNvSpPr>
              <p:nvPr/>
            </p:nvSpPr>
            <p:spPr bwMode="auto">
              <a:xfrm>
                <a:off x="4785" y="4062"/>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5" name="Freeform 191"/>
              <p:cNvSpPr>
                <a:spLocks/>
              </p:cNvSpPr>
              <p:nvPr/>
            </p:nvSpPr>
            <p:spPr bwMode="auto">
              <a:xfrm>
                <a:off x="6678" y="3920"/>
                <a:ext cx="271" cy="314"/>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6" name="Freeform 192"/>
              <p:cNvSpPr>
                <a:spLocks/>
              </p:cNvSpPr>
              <p:nvPr/>
            </p:nvSpPr>
            <p:spPr bwMode="auto">
              <a:xfrm>
                <a:off x="6529" y="3920"/>
                <a:ext cx="273" cy="314"/>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7" name="Freeform 193"/>
              <p:cNvSpPr>
                <a:spLocks/>
              </p:cNvSpPr>
              <p:nvPr/>
            </p:nvSpPr>
            <p:spPr bwMode="auto">
              <a:xfrm>
                <a:off x="6689" y="4056"/>
                <a:ext cx="278" cy="178"/>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8" name="Freeform 194"/>
              <p:cNvSpPr>
                <a:spLocks/>
              </p:cNvSpPr>
              <p:nvPr/>
            </p:nvSpPr>
            <p:spPr bwMode="auto">
              <a:xfrm>
                <a:off x="6502" y="4056"/>
                <a:ext cx="279" cy="178"/>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9" name="Freeform 195"/>
              <p:cNvSpPr>
                <a:spLocks/>
              </p:cNvSpPr>
              <p:nvPr/>
            </p:nvSpPr>
            <p:spPr bwMode="auto">
              <a:xfrm>
                <a:off x="6686" y="3887"/>
                <a:ext cx="100" cy="297"/>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60" name="Freeform 196"/>
              <p:cNvSpPr>
                <a:spLocks/>
              </p:cNvSpPr>
              <p:nvPr/>
            </p:nvSpPr>
            <p:spPr bwMode="auto">
              <a:xfrm>
                <a:off x="3046" y="4059"/>
                <a:ext cx="226" cy="264"/>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61" name="Freeform 197"/>
              <p:cNvSpPr>
                <a:spLocks/>
              </p:cNvSpPr>
              <p:nvPr/>
            </p:nvSpPr>
            <p:spPr bwMode="auto">
              <a:xfrm>
                <a:off x="2923" y="4059"/>
                <a:ext cx="226" cy="264"/>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62" name="Freeform 198"/>
              <p:cNvSpPr>
                <a:spLocks/>
              </p:cNvSpPr>
              <p:nvPr/>
            </p:nvSpPr>
            <p:spPr bwMode="auto">
              <a:xfrm>
                <a:off x="3057" y="4173"/>
                <a:ext cx="231" cy="150"/>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63" name="Freeform 199"/>
              <p:cNvSpPr>
                <a:spLocks/>
              </p:cNvSpPr>
              <p:nvPr/>
            </p:nvSpPr>
            <p:spPr bwMode="auto">
              <a:xfrm>
                <a:off x="2899" y="4173"/>
                <a:ext cx="231" cy="150"/>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64" name="Freeform 200"/>
              <p:cNvSpPr>
                <a:spLocks/>
              </p:cNvSpPr>
              <p:nvPr/>
            </p:nvSpPr>
            <p:spPr bwMode="auto">
              <a:xfrm>
                <a:off x="3054" y="4031"/>
                <a:ext cx="82" cy="251"/>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65" name="Freeform 201"/>
              <p:cNvSpPr>
                <a:spLocks/>
              </p:cNvSpPr>
              <p:nvPr/>
            </p:nvSpPr>
            <p:spPr bwMode="auto">
              <a:xfrm>
                <a:off x="1523" y="3131"/>
                <a:ext cx="904" cy="622"/>
              </a:xfrm>
              <a:custGeom>
                <a:avLst/>
                <a:gdLst>
                  <a:gd name="T0" fmla="*/ 0 w 344"/>
                  <a:gd name="T1" fmla="*/ 102 h 224"/>
                  <a:gd name="T2" fmla="*/ 177 w 344"/>
                  <a:gd name="T3" fmla="*/ 224 h 224"/>
                  <a:gd name="T4" fmla="*/ 344 w 344"/>
                  <a:gd name="T5" fmla="*/ 98 h 224"/>
                  <a:gd name="T6" fmla="*/ 236 w 344"/>
                  <a:gd name="T7" fmla="*/ 99 h 224"/>
                  <a:gd name="T8" fmla="*/ 171 w 344"/>
                  <a:gd name="T9" fmla="*/ 0 h 224"/>
                  <a:gd name="T10" fmla="*/ 124 w 344"/>
                  <a:gd name="T11" fmla="*/ 100 h 224"/>
                  <a:gd name="T12" fmla="*/ 0 w 344"/>
                  <a:gd name="T13" fmla="*/ 102 h 224"/>
                </a:gdLst>
                <a:ahLst/>
                <a:cxnLst>
                  <a:cxn ang="0">
                    <a:pos x="T0" y="T1"/>
                  </a:cxn>
                  <a:cxn ang="0">
                    <a:pos x="T2" y="T3"/>
                  </a:cxn>
                  <a:cxn ang="0">
                    <a:pos x="T4" y="T5"/>
                  </a:cxn>
                  <a:cxn ang="0">
                    <a:pos x="T6" y="T7"/>
                  </a:cxn>
                  <a:cxn ang="0">
                    <a:pos x="T8" y="T9"/>
                  </a:cxn>
                  <a:cxn ang="0">
                    <a:pos x="T10" y="T11"/>
                  </a:cxn>
                  <a:cxn ang="0">
                    <a:pos x="T12" y="T13"/>
                  </a:cxn>
                </a:cxnLst>
                <a:rect l="0" t="0" r="r" b="b"/>
                <a:pathLst>
                  <a:path w="344" h="224">
                    <a:moveTo>
                      <a:pt x="0" y="102"/>
                    </a:moveTo>
                    <a:cubicBezTo>
                      <a:pt x="35" y="183"/>
                      <a:pt x="114" y="224"/>
                      <a:pt x="177" y="224"/>
                    </a:cubicBezTo>
                    <a:cubicBezTo>
                      <a:pt x="241" y="224"/>
                      <a:pt x="333" y="158"/>
                      <a:pt x="344" y="98"/>
                    </a:cubicBezTo>
                    <a:cubicBezTo>
                      <a:pt x="236" y="99"/>
                      <a:pt x="236" y="99"/>
                      <a:pt x="236" y="99"/>
                    </a:cubicBezTo>
                    <a:cubicBezTo>
                      <a:pt x="171" y="0"/>
                      <a:pt x="171" y="0"/>
                      <a:pt x="171" y="0"/>
                    </a:cubicBezTo>
                    <a:cubicBezTo>
                      <a:pt x="124" y="100"/>
                      <a:pt x="124" y="100"/>
                      <a:pt x="124" y="100"/>
                    </a:cubicBezTo>
                    <a:cubicBezTo>
                      <a:pt x="0" y="102"/>
                      <a:pt x="0" y="102"/>
                      <a:pt x="0" y="102"/>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66" name="Freeform 202"/>
              <p:cNvSpPr>
                <a:spLocks/>
              </p:cNvSpPr>
              <p:nvPr/>
            </p:nvSpPr>
            <p:spPr bwMode="auto">
              <a:xfrm>
                <a:off x="1851" y="2889"/>
                <a:ext cx="276" cy="408"/>
              </a:xfrm>
              <a:custGeom>
                <a:avLst/>
                <a:gdLst>
                  <a:gd name="T0" fmla="*/ 51 w 105"/>
                  <a:gd name="T1" fmla="*/ 0 h 147"/>
                  <a:gd name="T2" fmla="*/ 104 w 105"/>
                  <a:gd name="T3" fmla="*/ 94 h 147"/>
                  <a:gd name="T4" fmla="*/ 53 w 105"/>
                  <a:gd name="T5" fmla="*/ 147 h 147"/>
                  <a:gd name="T6" fmla="*/ 0 w 105"/>
                  <a:gd name="T7" fmla="*/ 95 h 147"/>
                  <a:gd name="T8" fmla="*/ 51 w 105"/>
                  <a:gd name="T9" fmla="*/ 0 h 147"/>
                </a:gdLst>
                <a:ahLst/>
                <a:cxnLst>
                  <a:cxn ang="0">
                    <a:pos x="T0" y="T1"/>
                  </a:cxn>
                  <a:cxn ang="0">
                    <a:pos x="T2" y="T3"/>
                  </a:cxn>
                  <a:cxn ang="0">
                    <a:pos x="T4" y="T5"/>
                  </a:cxn>
                  <a:cxn ang="0">
                    <a:pos x="T6" y="T7"/>
                  </a:cxn>
                  <a:cxn ang="0">
                    <a:pos x="T8" y="T9"/>
                  </a:cxn>
                </a:cxnLst>
                <a:rect l="0" t="0" r="r" b="b"/>
                <a:pathLst>
                  <a:path w="105" h="147">
                    <a:moveTo>
                      <a:pt x="51" y="0"/>
                    </a:moveTo>
                    <a:cubicBezTo>
                      <a:pt x="51" y="0"/>
                      <a:pt x="104" y="65"/>
                      <a:pt x="104" y="94"/>
                    </a:cubicBezTo>
                    <a:cubicBezTo>
                      <a:pt x="105" y="123"/>
                      <a:pt x="82" y="146"/>
                      <a:pt x="53" y="147"/>
                    </a:cubicBezTo>
                    <a:cubicBezTo>
                      <a:pt x="24" y="147"/>
                      <a:pt x="0" y="124"/>
                      <a:pt x="0" y="95"/>
                    </a:cubicBezTo>
                    <a:cubicBezTo>
                      <a:pt x="0" y="66"/>
                      <a:pt x="51" y="0"/>
                      <a:pt x="51"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67" name="Freeform 203"/>
              <p:cNvSpPr>
                <a:spLocks/>
              </p:cNvSpPr>
              <p:nvPr/>
            </p:nvSpPr>
            <p:spPr bwMode="auto">
              <a:xfrm>
                <a:off x="1513" y="3322"/>
                <a:ext cx="388" cy="326"/>
              </a:xfrm>
              <a:custGeom>
                <a:avLst/>
                <a:gdLst>
                  <a:gd name="T0" fmla="*/ 0 w 148"/>
                  <a:gd name="T1" fmla="*/ 28 h 117"/>
                  <a:gd name="T2" fmla="*/ 72 w 148"/>
                  <a:gd name="T3" fmla="*/ 108 h 117"/>
                  <a:gd name="T4" fmla="*/ 139 w 148"/>
                  <a:gd name="T5" fmla="*/ 75 h 117"/>
                  <a:gd name="T6" fmla="*/ 106 w 148"/>
                  <a:gd name="T7" fmla="*/ 9 h 117"/>
                  <a:gd name="T8" fmla="*/ 0 w 148"/>
                  <a:gd name="T9" fmla="*/ 28 h 117"/>
                </a:gdLst>
                <a:ahLst/>
                <a:cxnLst>
                  <a:cxn ang="0">
                    <a:pos x="T0" y="T1"/>
                  </a:cxn>
                  <a:cxn ang="0">
                    <a:pos x="T2" y="T3"/>
                  </a:cxn>
                  <a:cxn ang="0">
                    <a:pos x="T4" y="T5"/>
                  </a:cxn>
                  <a:cxn ang="0">
                    <a:pos x="T6" y="T7"/>
                  </a:cxn>
                  <a:cxn ang="0">
                    <a:pos x="T8" y="T9"/>
                  </a:cxn>
                </a:cxnLst>
                <a:rect l="0" t="0" r="r" b="b"/>
                <a:pathLst>
                  <a:path w="148" h="117">
                    <a:moveTo>
                      <a:pt x="0" y="28"/>
                    </a:moveTo>
                    <a:cubicBezTo>
                      <a:pt x="0" y="28"/>
                      <a:pt x="45" y="99"/>
                      <a:pt x="72" y="108"/>
                    </a:cubicBezTo>
                    <a:cubicBezTo>
                      <a:pt x="100" y="117"/>
                      <a:pt x="129" y="102"/>
                      <a:pt x="139" y="75"/>
                    </a:cubicBezTo>
                    <a:cubicBezTo>
                      <a:pt x="148" y="48"/>
                      <a:pt x="133" y="18"/>
                      <a:pt x="106" y="9"/>
                    </a:cubicBezTo>
                    <a:cubicBezTo>
                      <a:pt x="78" y="0"/>
                      <a:pt x="0" y="28"/>
                      <a:pt x="0" y="28"/>
                    </a:cubicBez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68" name="Freeform 204"/>
              <p:cNvSpPr>
                <a:spLocks/>
              </p:cNvSpPr>
              <p:nvPr/>
            </p:nvSpPr>
            <p:spPr bwMode="auto">
              <a:xfrm>
                <a:off x="2043" y="3322"/>
                <a:ext cx="389" cy="326"/>
              </a:xfrm>
              <a:custGeom>
                <a:avLst/>
                <a:gdLst>
                  <a:gd name="T0" fmla="*/ 148 w 148"/>
                  <a:gd name="T1" fmla="*/ 28 h 117"/>
                  <a:gd name="T2" fmla="*/ 75 w 148"/>
                  <a:gd name="T3" fmla="*/ 108 h 117"/>
                  <a:gd name="T4" fmla="*/ 9 w 148"/>
                  <a:gd name="T5" fmla="*/ 75 h 117"/>
                  <a:gd name="T6" fmla="*/ 42 w 148"/>
                  <a:gd name="T7" fmla="*/ 9 h 117"/>
                  <a:gd name="T8" fmla="*/ 148 w 148"/>
                  <a:gd name="T9" fmla="*/ 28 h 117"/>
                </a:gdLst>
                <a:ahLst/>
                <a:cxnLst>
                  <a:cxn ang="0">
                    <a:pos x="T0" y="T1"/>
                  </a:cxn>
                  <a:cxn ang="0">
                    <a:pos x="T2" y="T3"/>
                  </a:cxn>
                  <a:cxn ang="0">
                    <a:pos x="T4" y="T5"/>
                  </a:cxn>
                  <a:cxn ang="0">
                    <a:pos x="T6" y="T7"/>
                  </a:cxn>
                  <a:cxn ang="0">
                    <a:pos x="T8" y="T9"/>
                  </a:cxn>
                </a:cxnLst>
                <a:rect l="0" t="0" r="r" b="b"/>
                <a:pathLst>
                  <a:path w="148" h="117">
                    <a:moveTo>
                      <a:pt x="148" y="28"/>
                    </a:moveTo>
                    <a:cubicBezTo>
                      <a:pt x="148" y="28"/>
                      <a:pt x="103" y="99"/>
                      <a:pt x="75" y="108"/>
                    </a:cubicBezTo>
                    <a:cubicBezTo>
                      <a:pt x="48" y="117"/>
                      <a:pt x="19" y="102"/>
                      <a:pt x="9" y="75"/>
                    </a:cubicBezTo>
                    <a:cubicBezTo>
                      <a:pt x="0" y="48"/>
                      <a:pt x="15" y="18"/>
                      <a:pt x="42" y="9"/>
                    </a:cubicBezTo>
                    <a:cubicBezTo>
                      <a:pt x="70" y="0"/>
                      <a:pt x="148" y="28"/>
                      <a:pt x="148" y="2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grpSp>
        <p:grpSp>
          <p:nvGrpSpPr>
            <p:cNvPr id="7" name="Group 406"/>
            <p:cNvGrpSpPr>
              <a:grpSpLocks/>
            </p:cNvGrpSpPr>
            <p:nvPr/>
          </p:nvGrpSpPr>
          <p:grpSpPr bwMode="auto">
            <a:xfrm>
              <a:off x="55" y="2752"/>
              <a:ext cx="7466" cy="1571"/>
              <a:chOff x="55" y="2752"/>
              <a:chExt cx="7466" cy="1571"/>
            </a:xfrm>
          </p:grpSpPr>
          <p:sp>
            <p:nvSpPr>
              <p:cNvPr id="669" name="Freeform 206"/>
              <p:cNvSpPr>
                <a:spLocks/>
              </p:cNvSpPr>
              <p:nvPr/>
            </p:nvSpPr>
            <p:spPr bwMode="auto">
              <a:xfrm>
                <a:off x="1654" y="3119"/>
                <a:ext cx="326" cy="345"/>
              </a:xfrm>
              <a:custGeom>
                <a:avLst/>
                <a:gdLst>
                  <a:gd name="T0" fmla="*/ 0 w 124"/>
                  <a:gd name="T1" fmla="*/ 0 h 124"/>
                  <a:gd name="T2" fmla="*/ 29 w 124"/>
                  <a:gd name="T3" fmla="*/ 103 h 124"/>
                  <a:gd name="T4" fmla="*/ 103 w 124"/>
                  <a:gd name="T5" fmla="*/ 104 h 124"/>
                  <a:gd name="T6" fmla="*/ 104 w 124"/>
                  <a:gd name="T7" fmla="*/ 30 h 124"/>
                  <a:gd name="T8" fmla="*/ 0 w 124"/>
                  <a:gd name="T9" fmla="*/ 0 h 124"/>
                </a:gdLst>
                <a:ahLst/>
                <a:cxnLst>
                  <a:cxn ang="0">
                    <a:pos x="T0" y="T1"/>
                  </a:cxn>
                  <a:cxn ang="0">
                    <a:pos x="T2" y="T3"/>
                  </a:cxn>
                  <a:cxn ang="0">
                    <a:pos x="T4" y="T5"/>
                  </a:cxn>
                  <a:cxn ang="0">
                    <a:pos x="T6" y="T7"/>
                  </a:cxn>
                  <a:cxn ang="0">
                    <a:pos x="T8" y="T9"/>
                  </a:cxn>
                </a:cxnLst>
                <a:rect l="0" t="0" r="r" b="b"/>
                <a:pathLst>
                  <a:path w="124" h="124">
                    <a:moveTo>
                      <a:pt x="0" y="0"/>
                    </a:moveTo>
                    <a:cubicBezTo>
                      <a:pt x="0" y="0"/>
                      <a:pt x="9" y="83"/>
                      <a:pt x="29" y="103"/>
                    </a:cubicBezTo>
                    <a:cubicBezTo>
                      <a:pt x="50" y="124"/>
                      <a:pt x="83" y="124"/>
                      <a:pt x="103" y="104"/>
                    </a:cubicBezTo>
                    <a:cubicBezTo>
                      <a:pt x="124" y="83"/>
                      <a:pt x="124" y="50"/>
                      <a:pt x="104" y="30"/>
                    </a:cubicBezTo>
                    <a:cubicBezTo>
                      <a:pt x="83" y="9"/>
                      <a:pt x="0" y="0"/>
                      <a:pt x="0"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0" name="Freeform 207"/>
              <p:cNvSpPr>
                <a:spLocks/>
              </p:cNvSpPr>
              <p:nvPr/>
            </p:nvSpPr>
            <p:spPr bwMode="auto">
              <a:xfrm>
                <a:off x="1977" y="3119"/>
                <a:ext cx="326" cy="345"/>
              </a:xfrm>
              <a:custGeom>
                <a:avLst/>
                <a:gdLst>
                  <a:gd name="T0" fmla="*/ 124 w 124"/>
                  <a:gd name="T1" fmla="*/ 0 h 124"/>
                  <a:gd name="T2" fmla="*/ 95 w 124"/>
                  <a:gd name="T3" fmla="*/ 103 h 124"/>
                  <a:gd name="T4" fmla="*/ 21 w 124"/>
                  <a:gd name="T5" fmla="*/ 104 h 124"/>
                  <a:gd name="T6" fmla="*/ 21 w 124"/>
                  <a:gd name="T7" fmla="*/ 30 h 124"/>
                  <a:gd name="T8" fmla="*/ 124 w 124"/>
                  <a:gd name="T9" fmla="*/ 0 h 124"/>
                </a:gdLst>
                <a:ahLst/>
                <a:cxnLst>
                  <a:cxn ang="0">
                    <a:pos x="T0" y="T1"/>
                  </a:cxn>
                  <a:cxn ang="0">
                    <a:pos x="T2" y="T3"/>
                  </a:cxn>
                  <a:cxn ang="0">
                    <a:pos x="T4" y="T5"/>
                  </a:cxn>
                  <a:cxn ang="0">
                    <a:pos x="T6" y="T7"/>
                  </a:cxn>
                  <a:cxn ang="0">
                    <a:pos x="T8" y="T9"/>
                  </a:cxn>
                </a:cxnLst>
                <a:rect l="0" t="0" r="r" b="b"/>
                <a:pathLst>
                  <a:path w="124" h="124">
                    <a:moveTo>
                      <a:pt x="124" y="0"/>
                    </a:moveTo>
                    <a:cubicBezTo>
                      <a:pt x="124" y="0"/>
                      <a:pt x="115" y="83"/>
                      <a:pt x="95" y="103"/>
                    </a:cubicBezTo>
                    <a:cubicBezTo>
                      <a:pt x="75" y="124"/>
                      <a:pt x="41" y="124"/>
                      <a:pt x="21" y="104"/>
                    </a:cubicBezTo>
                    <a:cubicBezTo>
                      <a:pt x="0" y="83"/>
                      <a:pt x="0" y="50"/>
                      <a:pt x="21" y="30"/>
                    </a:cubicBezTo>
                    <a:cubicBezTo>
                      <a:pt x="41" y="9"/>
                      <a:pt x="124" y="0"/>
                      <a:pt x="124"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1" name="Freeform 208"/>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2" name="Freeform 209"/>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3" name="Freeform 210"/>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4" name="Freeform 211"/>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5" name="Freeform 212"/>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6" name="Freeform 213"/>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7" name="Freeform 214"/>
              <p:cNvSpPr>
                <a:spLocks noEditPoints="1"/>
              </p:cNvSpPr>
              <p:nvPr/>
            </p:nvSpPr>
            <p:spPr bwMode="auto">
              <a:xfrm>
                <a:off x="1985" y="2889"/>
                <a:ext cx="318" cy="286"/>
              </a:xfrm>
              <a:custGeom>
                <a:avLst/>
                <a:gdLst>
                  <a:gd name="T0" fmla="*/ 118 w 121"/>
                  <a:gd name="T1" fmla="*/ 103 h 103"/>
                  <a:gd name="T2" fmla="*/ 119 w 121"/>
                  <a:gd name="T3" fmla="*/ 102 h 103"/>
                  <a:gd name="T4" fmla="*/ 119 w 121"/>
                  <a:gd name="T5" fmla="*/ 102 h 103"/>
                  <a:gd name="T6" fmla="*/ 119 w 121"/>
                  <a:gd name="T7" fmla="*/ 102 h 103"/>
                  <a:gd name="T8" fmla="*/ 119 w 121"/>
                  <a:gd name="T9" fmla="*/ 101 h 103"/>
                  <a:gd name="T10" fmla="*/ 119 w 121"/>
                  <a:gd name="T11" fmla="*/ 101 h 103"/>
                  <a:gd name="T12" fmla="*/ 119 w 121"/>
                  <a:gd name="T13" fmla="*/ 101 h 103"/>
                  <a:gd name="T14" fmla="*/ 119 w 121"/>
                  <a:gd name="T15" fmla="*/ 100 h 103"/>
                  <a:gd name="T16" fmla="*/ 119 w 121"/>
                  <a:gd name="T17" fmla="*/ 100 h 103"/>
                  <a:gd name="T18" fmla="*/ 119 w 121"/>
                  <a:gd name="T19" fmla="*/ 100 h 103"/>
                  <a:gd name="T20" fmla="*/ 119 w 121"/>
                  <a:gd name="T21" fmla="*/ 97 h 103"/>
                  <a:gd name="T22" fmla="*/ 119 w 121"/>
                  <a:gd name="T23" fmla="*/ 97 h 103"/>
                  <a:gd name="T24" fmla="*/ 119 w 121"/>
                  <a:gd name="T25" fmla="*/ 97 h 103"/>
                  <a:gd name="T26" fmla="*/ 121 w 121"/>
                  <a:gd name="T27" fmla="*/ 84 h 103"/>
                  <a:gd name="T28" fmla="*/ 121 w 121"/>
                  <a:gd name="T29" fmla="*/ 84 h 103"/>
                  <a:gd name="T30" fmla="*/ 121 w 121"/>
                  <a:gd name="T31" fmla="*/ 84 h 103"/>
                  <a:gd name="T32" fmla="*/ 121 w 121"/>
                  <a:gd name="T33" fmla="*/ 83 h 103"/>
                  <a:gd name="T34" fmla="*/ 121 w 121"/>
                  <a:gd name="T35" fmla="*/ 83 h 103"/>
                  <a:gd name="T36" fmla="*/ 121 w 121"/>
                  <a:gd name="T37" fmla="*/ 83 h 103"/>
                  <a:gd name="T38" fmla="*/ 121 w 121"/>
                  <a:gd name="T39" fmla="*/ 83 h 103"/>
                  <a:gd name="T40" fmla="*/ 121 w 121"/>
                  <a:gd name="T41" fmla="*/ 83 h 103"/>
                  <a:gd name="T42" fmla="*/ 121 w 121"/>
                  <a:gd name="T43" fmla="*/ 83 h 103"/>
                  <a:gd name="T44" fmla="*/ 121 w 121"/>
                  <a:gd name="T45" fmla="*/ 83 h 103"/>
                  <a:gd name="T46" fmla="*/ 121 w 121"/>
                  <a:gd name="T47" fmla="*/ 83 h 103"/>
                  <a:gd name="T48" fmla="*/ 121 w 121"/>
                  <a:gd name="T49" fmla="*/ 83 h 103"/>
                  <a:gd name="T50" fmla="*/ 121 w 121"/>
                  <a:gd name="T51" fmla="*/ 83 h 103"/>
                  <a:gd name="T52" fmla="*/ 121 w 121"/>
                  <a:gd name="T53" fmla="*/ 83 h 103"/>
                  <a:gd name="T54" fmla="*/ 121 w 121"/>
                  <a:gd name="T55" fmla="*/ 83 h 103"/>
                  <a:gd name="T56" fmla="*/ 121 w 121"/>
                  <a:gd name="T57" fmla="*/ 83 h 103"/>
                  <a:gd name="T58" fmla="*/ 121 w 121"/>
                  <a:gd name="T59" fmla="*/ 83 h 103"/>
                  <a:gd name="T60" fmla="*/ 121 w 121"/>
                  <a:gd name="T61" fmla="*/ 83 h 103"/>
                  <a:gd name="T62" fmla="*/ 121 w 121"/>
                  <a:gd name="T63" fmla="*/ 83 h 103"/>
                  <a:gd name="T64" fmla="*/ 121 w 121"/>
                  <a:gd name="T65" fmla="*/ 83 h 103"/>
                  <a:gd name="T66" fmla="*/ 121 w 121"/>
                  <a:gd name="T67" fmla="*/ 83 h 103"/>
                  <a:gd name="T68" fmla="*/ 121 w 121"/>
                  <a:gd name="T69" fmla="*/ 83 h 103"/>
                  <a:gd name="T70" fmla="*/ 121 w 121"/>
                  <a:gd name="T71" fmla="*/ 83 h 103"/>
                  <a:gd name="T72" fmla="*/ 121 w 121"/>
                  <a:gd name="T73" fmla="*/ 83 h 103"/>
                  <a:gd name="T74" fmla="*/ 0 w 121"/>
                  <a:gd name="T75" fmla="*/ 0 h 103"/>
                  <a:gd name="T76" fmla="*/ 0 w 121"/>
                  <a:gd name="T77" fmla="*/ 0 h 103"/>
                  <a:gd name="T78" fmla="*/ 53 w 121"/>
                  <a:gd name="T79" fmla="*/ 94 h 103"/>
                  <a:gd name="T80" fmla="*/ 0 w 121"/>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03">
                    <a:moveTo>
                      <a:pt x="118" y="103"/>
                    </a:moveTo>
                    <a:cubicBezTo>
                      <a:pt x="118" y="103"/>
                      <a:pt x="118" y="103"/>
                      <a:pt x="118" y="103"/>
                    </a:cubicBezTo>
                    <a:cubicBezTo>
                      <a:pt x="118" y="103"/>
                      <a:pt x="118" y="103"/>
                      <a:pt x="118" y="103"/>
                    </a:cubicBezTo>
                    <a:moveTo>
                      <a:pt x="119" y="102"/>
                    </a:moveTo>
                    <a:cubicBezTo>
                      <a:pt x="119" y="102"/>
                      <a:pt x="118" y="102"/>
                      <a:pt x="118" y="102"/>
                    </a:cubicBezTo>
                    <a:cubicBezTo>
                      <a:pt x="118" y="102"/>
                      <a:pt x="119" y="102"/>
                      <a:pt x="119" y="102"/>
                    </a:cubicBezTo>
                    <a:moveTo>
                      <a:pt x="119" y="102"/>
                    </a:moveTo>
                    <a:cubicBezTo>
                      <a:pt x="119" y="102"/>
                      <a:pt x="119" y="102"/>
                      <a:pt x="119" y="102"/>
                    </a:cubicBezTo>
                    <a:cubicBezTo>
                      <a:pt x="119" y="102"/>
                      <a:pt x="119" y="102"/>
                      <a:pt x="119" y="102"/>
                    </a:cubicBezTo>
                    <a:moveTo>
                      <a:pt x="119" y="101"/>
                    </a:moveTo>
                    <a:cubicBezTo>
                      <a:pt x="119" y="101"/>
                      <a:pt x="119" y="102"/>
                      <a:pt x="119" y="102"/>
                    </a:cubicBezTo>
                    <a:cubicBezTo>
                      <a:pt x="119" y="102"/>
                      <a:pt x="119" y="101"/>
                      <a:pt x="119" y="101"/>
                    </a:cubicBezTo>
                    <a:moveTo>
                      <a:pt x="119" y="101"/>
                    </a:moveTo>
                    <a:cubicBezTo>
                      <a:pt x="119" y="101"/>
                      <a:pt x="119" y="101"/>
                      <a:pt x="119" y="101"/>
                    </a:cubicBezTo>
                    <a:cubicBezTo>
                      <a:pt x="119" y="101"/>
                      <a:pt x="119" y="101"/>
                      <a:pt x="119" y="101"/>
                    </a:cubicBezTo>
                    <a:moveTo>
                      <a:pt x="119" y="100"/>
                    </a:moveTo>
                    <a:cubicBezTo>
                      <a:pt x="119" y="100"/>
                      <a:pt x="119" y="101"/>
                      <a:pt x="119" y="101"/>
                    </a:cubicBezTo>
                    <a:cubicBezTo>
                      <a:pt x="119" y="101"/>
                      <a:pt x="119" y="100"/>
                      <a:pt x="119" y="100"/>
                    </a:cubicBezTo>
                    <a:moveTo>
                      <a:pt x="119" y="98"/>
                    </a:moveTo>
                    <a:cubicBezTo>
                      <a:pt x="119" y="98"/>
                      <a:pt x="119" y="99"/>
                      <a:pt x="119" y="100"/>
                    </a:cubicBezTo>
                    <a:cubicBezTo>
                      <a:pt x="119" y="99"/>
                      <a:pt x="119" y="98"/>
                      <a:pt x="119" y="98"/>
                    </a:cubicBezTo>
                    <a:moveTo>
                      <a:pt x="119" y="97"/>
                    </a:moveTo>
                    <a:cubicBezTo>
                      <a:pt x="119" y="97"/>
                      <a:pt x="119" y="97"/>
                      <a:pt x="119" y="98"/>
                    </a:cubicBezTo>
                    <a:cubicBezTo>
                      <a:pt x="119" y="97"/>
                      <a:pt x="119" y="97"/>
                      <a:pt x="119" y="97"/>
                    </a:cubicBezTo>
                    <a:moveTo>
                      <a:pt x="121" y="84"/>
                    </a:moveTo>
                    <a:cubicBezTo>
                      <a:pt x="121" y="86"/>
                      <a:pt x="120" y="91"/>
                      <a:pt x="119" y="97"/>
                    </a:cubicBezTo>
                    <a:cubicBezTo>
                      <a:pt x="120" y="91"/>
                      <a:pt x="121" y="86"/>
                      <a:pt x="121" y="84"/>
                    </a:cubicBezTo>
                    <a:moveTo>
                      <a:pt x="121" y="84"/>
                    </a:moveTo>
                    <a:cubicBezTo>
                      <a:pt x="121" y="84"/>
                      <a:pt x="121" y="84"/>
                      <a:pt x="121" y="84"/>
                    </a:cubicBezTo>
                    <a:cubicBezTo>
                      <a:pt x="121" y="84"/>
                      <a:pt x="121" y="84"/>
                      <a:pt x="121" y="84"/>
                    </a:cubicBezTo>
                    <a:moveTo>
                      <a:pt x="121" y="84"/>
                    </a:moveTo>
                    <a:cubicBezTo>
                      <a:pt x="121" y="84"/>
                      <a:pt x="121" y="84"/>
                      <a:pt x="121" y="84"/>
                    </a:cubicBezTo>
                    <a:cubicBezTo>
                      <a:pt x="121" y="84"/>
                      <a:pt x="121" y="84"/>
                      <a:pt x="121" y="84"/>
                    </a:cubicBezTo>
                    <a:moveTo>
                      <a:pt x="121" y="83"/>
                    </a:moveTo>
                    <a:cubicBezTo>
                      <a:pt x="121" y="83"/>
                      <a:pt x="121" y="83"/>
                      <a:pt x="121" y="84"/>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0" y="0"/>
                    </a:moveTo>
                    <a:cubicBezTo>
                      <a:pt x="0" y="0"/>
                      <a:pt x="0" y="0"/>
                      <a:pt x="0" y="0"/>
                    </a:cubicBezTo>
                    <a:cubicBezTo>
                      <a:pt x="0" y="0"/>
                      <a:pt x="0" y="0"/>
                      <a:pt x="0" y="0"/>
                    </a:cubicBezTo>
                    <a:cubicBezTo>
                      <a:pt x="0" y="0"/>
                      <a:pt x="53" y="65"/>
                      <a:pt x="53" y="94"/>
                    </a:cubicBezTo>
                    <a:cubicBezTo>
                      <a:pt x="53" y="94"/>
                      <a:pt x="53" y="94"/>
                      <a:pt x="53" y="94"/>
                    </a:cubicBezTo>
                    <a:cubicBezTo>
                      <a:pt x="53" y="94"/>
                      <a:pt x="53" y="94"/>
                      <a:pt x="53" y="94"/>
                    </a:cubicBezTo>
                    <a:cubicBezTo>
                      <a:pt x="53" y="65"/>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8" name="Freeform 215"/>
              <p:cNvSpPr>
                <a:spLocks noEditPoints="1"/>
              </p:cNvSpPr>
              <p:nvPr/>
            </p:nvSpPr>
            <p:spPr bwMode="auto">
              <a:xfrm>
                <a:off x="1972" y="3295"/>
                <a:ext cx="116" cy="328"/>
              </a:xfrm>
              <a:custGeom>
                <a:avLst/>
                <a:gdLst>
                  <a:gd name="T0" fmla="*/ 34 w 44"/>
                  <a:gd name="T1" fmla="*/ 65 h 118"/>
                  <a:gd name="T2" fmla="*/ 16 w 44"/>
                  <a:gd name="T3" fmla="*/ 92 h 118"/>
                  <a:gd name="T4" fmla="*/ 20 w 44"/>
                  <a:gd name="T5" fmla="*/ 118 h 118"/>
                  <a:gd name="T6" fmla="*/ 44 w 44"/>
                  <a:gd name="T7" fmla="*/ 112 h 118"/>
                  <a:gd name="T8" fmla="*/ 43 w 44"/>
                  <a:gd name="T9" fmla="*/ 102 h 118"/>
                  <a:gd name="T10" fmla="*/ 43 w 44"/>
                  <a:gd name="T11" fmla="*/ 99 h 118"/>
                  <a:gd name="T12" fmla="*/ 36 w 44"/>
                  <a:gd name="T13" fmla="*/ 85 h 118"/>
                  <a:gd name="T14" fmla="*/ 34 w 44"/>
                  <a:gd name="T15" fmla="*/ 65 h 118"/>
                  <a:gd name="T16" fmla="*/ 8 w 44"/>
                  <a:gd name="T17" fmla="*/ 1 h 118"/>
                  <a:gd name="T18" fmla="*/ 7 w 44"/>
                  <a:gd name="T19" fmla="*/ 1 h 118"/>
                  <a:gd name="T20" fmla="*/ 6 w 44"/>
                  <a:gd name="T21" fmla="*/ 1 h 118"/>
                  <a:gd name="T22" fmla="*/ 5 w 44"/>
                  <a:gd name="T23" fmla="*/ 1 h 118"/>
                  <a:gd name="T24" fmla="*/ 13 w 44"/>
                  <a:gd name="T25" fmla="*/ 64 h 118"/>
                  <a:gd name="T26" fmla="*/ 31 w 44"/>
                  <a:gd name="T27" fmla="*/ 47 h 118"/>
                  <a:gd name="T28" fmla="*/ 23 w 44"/>
                  <a:gd name="T29" fmla="*/ 41 h 118"/>
                  <a:gd name="T30" fmla="*/ 8 w 44"/>
                  <a:gd name="T31" fmla="*/ 1 h 118"/>
                  <a:gd name="T32" fmla="*/ 0 w 44"/>
                  <a:gd name="T33" fmla="*/ 0 h 118"/>
                  <a:gd name="T34" fmla="*/ 0 w 44"/>
                  <a:gd name="T35" fmla="*/ 22 h 118"/>
                  <a:gd name="T36" fmla="*/ 2 w 44"/>
                  <a:gd name="T37" fmla="*/ 1 h 118"/>
                  <a:gd name="T38" fmla="*/ 0 w 44"/>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118">
                    <a:moveTo>
                      <a:pt x="34" y="65"/>
                    </a:moveTo>
                    <a:cubicBezTo>
                      <a:pt x="16" y="92"/>
                      <a:pt x="16" y="92"/>
                      <a:pt x="16" y="92"/>
                    </a:cubicBezTo>
                    <a:cubicBezTo>
                      <a:pt x="20" y="118"/>
                      <a:pt x="20" y="118"/>
                      <a:pt x="20" y="118"/>
                    </a:cubicBezTo>
                    <a:cubicBezTo>
                      <a:pt x="44" y="112"/>
                      <a:pt x="44" y="112"/>
                      <a:pt x="44" y="112"/>
                    </a:cubicBezTo>
                    <a:cubicBezTo>
                      <a:pt x="44" y="109"/>
                      <a:pt x="43" y="105"/>
                      <a:pt x="43" y="102"/>
                    </a:cubicBezTo>
                    <a:cubicBezTo>
                      <a:pt x="43" y="101"/>
                      <a:pt x="43" y="100"/>
                      <a:pt x="43" y="99"/>
                    </a:cubicBezTo>
                    <a:cubicBezTo>
                      <a:pt x="40" y="95"/>
                      <a:pt x="38" y="90"/>
                      <a:pt x="36" y="85"/>
                    </a:cubicBezTo>
                    <a:cubicBezTo>
                      <a:pt x="34" y="78"/>
                      <a:pt x="33" y="71"/>
                      <a:pt x="34" y="65"/>
                    </a:cubicBezTo>
                    <a:moveTo>
                      <a:pt x="8" y="1"/>
                    </a:moveTo>
                    <a:cubicBezTo>
                      <a:pt x="7" y="1"/>
                      <a:pt x="7" y="1"/>
                      <a:pt x="7" y="1"/>
                    </a:cubicBezTo>
                    <a:cubicBezTo>
                      <a:pt x="7" y="1"/>
                      <a:pt x="6" y="1"/>
                      <a:pt x="6" y="1"/>
                    </a:cubicBezTo>
                    <a:cubicBezTo>
                      <a:pt x="6" y="1"/>
                      <a:pt x="6" y="1"/>
                      <a:pt x="5" y="1"/>
                    </a:cubicBezTo>
                    <a:cubicBezTo>
                      <a:pt x="13" y="64"/>
                      <a:pt x="13" y="64"/>
                      <a:pt x="13" y="64"/>
                    </a:cubicBezTo>
                    <a:cubicBezTo>
                      <a:pt x="31" y="47"/>
                      <a:pt x="31" y="47"/>
                      <a:pt x="31" y="47"/>
                    </a:cubicBezTo>
                    <a:cubicBezTo>
                      <a:pt x="28" y="45"/>
                      <a:pt x="25" y="43"/>
                      <a:pt x="23" y="41"/>
                    </a:cubicBezTo>
                    <a:cubicBezTo>
                      <a:pt x="12" y="30"/>
                      <a:pt x="7" y="15"/>
                      <a:pt x="8" y="1"/>
                    </a:cubicBezTo>
                    <a:moveTo>
                      <a:pt x="0" y="0"/>
                    </a:moveTo>
                    <a:cubicBezTo>
                      <a:pt x="0" y="22"/>
                      <a:pt x="0" y="22"/>
                      <a:pt x="0" y="22"/>
                    </a:cubicBezTo>
                    <a:cubicBezTo>
                      <a:pt x="2" y="1"/>
                      <a:pt x="2" y="1"/>
                      <a:pt x="2" y="1"/>
                    </a:cubicBezTo>
                    <a:cubicBezTo>
                      <a:pt x="1" y="1"/>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9" name="Freeform 216"/>
              <p:cNvSpPr>
                <a:spLocks/>
              </p:cNvSpPr>
              <p:nvPr/>
            </p:nvSpPr>
            <p:spPr bwMode="auto">
              <a:xfrm>
                <a:off x="1972" y="2889"/>
                <a:ext cx="153" cy="408"/>
              </a:xfrm>
              <a:custGeom>
                <a:avLst/>
                <a:gdLst>
                  <a:gd name="T0" fmla="*/ 5 w 58"/>
                  <a:gd name="T1" fmla="*/ 0 h 147"/>
                  <a:gd name="T2" fmla="*/ 5 w 58"/>
                  <a:gd name="T3" fmla="*/ 0 h 147"/>
                  <a:gd name="T4" fmla="*/ 0 w 58"/>
                  <a:gd name="T5" fmla="*/ 7 h 147"/>
                  <a:gd name="T6" fmla="*/ 0 w 58"/>
                  <a:gd name="T7" fmla="*/ 146 h 147"/>
                  <a:gd name="T8" fmla="*/ 2 w 58"/>
                  <a:gd name="T9" fmla="*/ 147 h 147"/>
                  <a:gd name="T10" fmla="*/ 3 w 58"/>
                  <a:gd name="T11" fmla="*/ 131 h 147"/>
                  <a:gd name="T12" fmla="*/ 5 w 58"/>
                  <a:gd name="T13" fmla="*/ 147 h 147"/>
                  <a:gd name="T14" fmla="*/ 6 w 58"/>
                  <a:gd name="T15" fmla="*/ 147 h 147"/>
                  <a:gd name="T16" fmla="*/ 7 w 58"/>
                  <a:gd name="T17" fmla="*/ 147 h 147"/>
                  <a:gd name="T18" fmla="*/ 8 w 58"/>
                  <a:gd name="T19" fmla="*/ 147 h 147"/>
                  <a:gd name="T20" fmla="*/ 23 w 58"/>
                  <a:gd name="T21" fmla="*/ 113 h 147"/>
                  <a:gd name="T22" fmla="*/ 58 w 58"/>
                  <a:gd name="T23" fmla="*/ 96 h 147"/>
                  <a:gd name="T24" fmla="*/ 58 w 58"/>
                  <a:gd name="T25" fmla="*/ 94 h 147"/>
                  <a:gd name="T26" fmla="*/ 58 w 58"/>
                  <a:gd name="T27" fmla="*/ 94 h 147"/>
                  <a:gd name="T28" fmla="*/ 5 w 58"/>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47">
                    <a:moveTo>
                      <a:pt x="5" y="0"/>
                    </a:moveTo>
                    <a:cubicBezTo>
                      <a:pt x="5" y="0"/>
                      <a:pt x="5" y="0"/>
                      <a:pt x="5" y="0"/>
                    </a:cubicBezTo>
                    <a:cubicBezTo>
                      <a:pt x="5" y="0"/>
                      <a:pt x="3" y="3"/>
                      <a:pt x="0" y="7"/>
                    </a:cubicBezTo>
                    <a:cubicBezTo>
                      <a:pt x="0" y="146"/>
                      <a:pt x="0" y="146"/>
                      <a:pt x="0" y="146"/>
                    </a:cubicBezTo>
                    <a:cubicBezTo>
                      <a:pt x="0" y="146"/>
                      <a:pt x="1" y="147"/>
                      <a:pt x="2" y="147"/>
                    </a:cubicBezTo>
                    <a:cubicBezTo>
                      <a:pt x="3" y="131"/>
                      <a:pt x="3" y="131"/>
                      <a:pt x="3" y="131"/>
                    </a:cubicBezTo>
                    <a:cubicBezTo>
                      <a:pt x="5" y="147"/>
                      <a:pt x="5" y="147"/>
                      <a:pt x="5" y="147"/>
                    </a:cubicBezTo>
                    <a:cubicBezTo>
                      <a:pt x="6" y="147"/>
                      <a:pt x="6" y="147"/>
                      <a:pt x="6" y="147"/>
                    </a:cubicBezTo>
                    <a:cubicBezTo>
                      <a:pt x="6" y="147"/>
                      <a:pt x="7" y="147"/>
                      <a:pt x="7" y="147"/>
                    </a:cubicBezTo>
                    <a:cubicBezTo>
                      <a:pt x="7" y="147"/>
                      <a:pt x="7" y="147"/>
                      <a:pt x="8" y="147"/>
                    </a:cubicBezTo>
                    <a:cubicBezTo>
                      <a:pt x="8" y="134"/>
                      <a:pt x="13" y="122"/>
                      <a:pt x="23" y="113"/>
                    </a:cubicBezTo>
                    <a:cubicBezTo>
                      <a:pt x="29" y="106"/>
                      <a:pt x="43" y="100"/>
                      <a:pt x="58" y="96"/>
                    </a:cubicBezTo>
                    <a:cubicBezTo>
                      <a:pt x="58" y="95"/>
                      <a:pt x="58" y="95"/>
                      <a:pt x="58" y="94"/>
                    </a:cubicBezTo>
                    <a:cubicBezTo>
                      <a:pt x="58" y="94"/>
                      <a:pt x="58" y="94"/>
                      <a:pt x="58" y="94"/>
                    </a:cubicBezTo>
                    <a:cubicBezTo>
                      <a:pt x="58" y="65"/>
                      <a:pt x="5" y="0"/>
                      <a:pt x="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0" name="Freeform 217"/>
              <p:cNvSpPr>
                <a:spLocks/>
              </p:cNvSpPr>
              <p:nvPr/>
            </p:nvSpPr>
            <p:spPr bwMode="auto">
              <a:xfrm>
                <a:off x="2059" y="3442"/>
                <a:ext cx="102" cy="128"/>
              </a:xfrm>
              <a:custGeom>
                <a:avLst/>
                <a:gdLst>
                  <a:gd name="T0" fmla="*/ 9 w 39"/>
                  <a:gd name="T1" fmla="*/ 0 h 46"/>
                  <a:gd name="T2" fmla="*/ 1 w 39"/>
                  <a:gd name="T3" fmla="*/ 12 h 46"/>
                  <a:gd name="T4" fmla="*/ 3 w 39"/>
                  <a:gd name="T5" fmla="*/ 32 h 46"/>
                  <a:gd name="T6" fmla="*/ 10 w 39"/>
                  <a:gd name="T7" fmla="*/ 46 h 46"/>
                  <a:gd name="T8" fmla="*/ 39 w 39"/>
                  <a:gd name="T9" fmla="*/ 1 h 46"/>
                  <a:gd name="T10" fmla="*/ 27 w 39"/>
                  <a:gd name="T11" fmla="*/ 3 h 46"/>
                  <a:gd name="T12" fmla="*/ 9 w 39"/>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9" h="46">
                    <a:moveTo>
                      <a:pt x="9" y="0"/>
                    </a:moveTo>
                    <a:cubicBezTo>
                      <a:pt x="1" y="12"/>
                      <a:pt x="1" y="12"/>
                      <a:pt x="1" y="12"/>
                    </a:cubicBezTo>
                    <a:cubicBezTo>
                      <a:pt x="0" y="18"/>
                      <a:pt x="1" y="25"/>
                      <a:pt x="3" y="32"/>
                    </a:cubicBezTo>
                    <a:cubicBezTo>
                      <a:pt x="5" y="37"/>
                      <a:pt x="7" y="42"/>
                      <a:pt x="10" y="46"/>
                    </a:cubicBezTo>
                    <a:cubicBezTo>
                      <a:pt x="12" y="29"/>
                      <a:pt x="22" y="14"/>
                      <a:pt x="39" y="1"/>
                    </a:cubicBezTo>
                    <a:cubicBezTo>
                      <a:pt x="35" y="2"/>
                      <a:pt x="31" y="3"/>
                      <a:pt x="27" y="3"/>
                    </a:cubicBezTo>
                    <a:cubicBezTo>
                      <a:pt x="21" y="3"/>
                      <a:pt x="14" y="2"/>
                      <a:pt x="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1" name="Freeform 218"/>
              <p:cNvSpPr>
                <a:spLocks/>
              </p:cNvSpPr>
              <p:nvPr/>
            </p:nvSpPr>
            <p:spPr bwMode="auto">
              <a:xfrm>
                <a:off x="1991" y="3119"/>
                <a:ext cx="312" cy="331"/>
              </a:xfrm>
              <a:custGeom>
                <a:avLst/>
                <a:gdLst>
                  <a:gd name="T0" fmla="*/ 119 w 119"/>
                  <a:gd name="T1" fmla="*/ 0 h 119"/>
                  <a:gd name="T2" fmla="*/ 51 w 119"/>
                  <a:gd name="T3" fmla="*/ 13 h 119"/>
                  <a:gd name="T4" fmla="*/ 16 w 119"/>
                  <a:gd name="T5" fmla="*/ 30 h 119"/>
                  <a:gd name="T6" fmla="*/ 16 w 119"/>
                  <a:gd name="T7" fmla="*/ 104 h 119"/>
                  <a:gd name="T8" fmla="*/ 58 w 119"/>
                  <a:gd name="T9" fmla="*/ 79 h 119"/>
                  <a:gd name="T10" fmla="*/ 53 w 119"/>
                  <a:gd name="T11" fmla="*/ 119 h 119"/>
                  <a:gd name="T12" fmla="*/ 76 w 119"/>
                  <a:gd name="T13" fmla="*/ 110 h 119"/>
                  <a:gd name="T14" fmla="*/ 116 w 119"/>
                  <a:gd name="T15" fmla="*/ 20 h 119"/>
                  <a:gd name="T16" fmla="*/ 116 w 119"/>
                  <a:gd name="T17" fmla="*/ 19 h 119"/>
                  <a:gd name="T18" fmla="*/ 117 w 119"/>
                  <a:gd name="T19" fmla="*/ 19 h 119"/>
                  <a:gd name="T20" fmla="*/ 117 w 119"/>
                  <a:gd name="T21" fmla="*/ 19 h 119"/>
                  <a:gd name="T22" fmla="*/ 117 w 119"/>
                  <a:gd name="T23" fmla="*/ 18 h 119"/>
                  <a:gd name="T24" fmla="*/ 117 w 119"/>
                  <a:gd name="T25" fmla="*/ 18 h 119"/>
                  <a:gd name="T26" fmla="*/ 117 w 119"/>
                  <a:gd name="T27" fmla="*/ 17 h 119"/>
                  <a:gd name="T28" fmla="*/ 117 w 119"/>
                  <a:gd name="T29" fmla="*/ 15 h 119"/>
                  <a:gd name="T30" fmla="*/ 117 w 119"/>
                  <a:gd name="T31" fmla="*/ 14 h 119"/>
                  <a:gd name="T32" fmla="*/ 119 w 119"/>
                  <a:gd name="T33" fmla="*/ 1 h 119"/>
                  <a:gd name="T34" fmla="*/ 119 w 119"/>
                  <a:gd name="T35" fmla="*/ 1 h 119"/>
                  <a:gd name="T36" fmla="*/ 119 w 119"/>
                  <a:gd name="T37" fmla="*/ 1 h 119"/>
                  <a:gd name="T38" fmla="*/ 119 w 119"/>
                  <a:gd name="T39" fmla="*/ 0 h 119"/>
                  <a:gd name="T40" fmla="*/ 119 w 119"/>
                  <a:gd name="T41" fmla="*/ 0 h 119"/>
                  <a:gd name="T42" fmla="*/ 119 w 119"/>
                  <a:gd name="T43" fmla="*/ 0 h 119"/>
                  <a:gd name="T44" fmla="*/ 119 w 119"/>
                  <a:gd name="T45" fmla="*/ 0 h 119"/>
                  <a:gd name="T46" fmla="*/ 119 w 119"/>
                  <a:gd name="T47" fmla="*/ 0 h 119"/>
                  <a:gd name="T48" fmla="*/ 119 w 119"/>
                  <a:gd name="T49" fmla="*/ 0 h 119"/>
                  <a:gd name="T50" fmla="*/ 119 w 119"/>
                  <a:gd name="T51" fmla="*/ 0 h 119"/>
                  <a:gd name="T52" fmla="*/ 119 w 119"/>
                  <a:gd name="T53" fmla="*/ 0 h 119"/>
                  <a:gd name="T54" fmla="*/ 119 w 119"/>
                  <a:gd name="T55" fmla="*/ 0 h 119"/>
                  <a:gd name="T56" fmla="*/ 119 w 119"/>
                  <a:gd name="T57" fmla="*/ 0 h 119"/>
                  <a:gd name="T58" fmla="*/ 119 w 119"/>
                  <a:gd name="T59" fmla="*/ 0 h 119"/>
                  <a:gd name="T60" fmla="*/ 119 w 119"/>
                  <a:gd name="T61" fmla="*/ 0 h 119"/>
                  <a:gd name="T62" fmla="*/ 119 w 119"/>
                  <a:gd name="T6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19">
                    <a:moveTo>
                      <a:pt x="119" y="0"/>
                    </a:moveTo>
                    <a:cubicBezTo>
                      <a:pt x="119" y="0"/>
                      <a:pt x="119" y="0"/>
                      <a:pt x="119" y="0"/>
                    </a:cubicBezTo>
                    <a:cubicBezTo>
                      <a:pt x="119" y="0"/>
                      <a:pt x="119" y="0"/>
                      <a:pt x="119" y="0"/>
                    </a:cubicBezTo>
                    <a:cubicBezTo>
                      <a:pt x="118" y="0"/>
                      <a:pt x="82" y="4"/>
                      <a:pt x="51" y="13"/>
                    </a:cubicBezTo>
                    <a:cubicBezTo>
                      <a:pt x="51" y="13"/>
                      <a:pt x="51" y="13"/>
                      <a:pt x="51" y="13"/>
                    </a:cubicBezTo>
                    <a:cubicBezTo>
                      <a:pt x="36" y="17"/>
                      <a:pt x="22" y="23"/>
                      <a:pt x="16" y="30"/>
                    </a:cubicBezTo>
                    <a:cubicBezTo>
                      <a:pt x="6" y="39"/>
                      <a:pt x="1" y="51"/>
                      <a:pt x="1" y="64"/>
                    </a:cubicBezTo>
                    <a:cubicBezTo>
                      <a:pt x="0" y="78"/>
                      <a:pt x="5" y="93"/>
                      <a:pt x="16" y="104"/>
                    </a:cubicBezTo>
                    <a:cubicBezTo>
                      <a:pt x="18" y="106"/>
                      <a:pt x="21" y="108"/>
                      <a:pt x="24" y="110"/>
                    </a:cubicBezTo>
                    <a:cubicBezTo>
                      <a:pt x="58" y="79"/>
                      <a:pt x="58" y="79"/>
                      <a:pt x="58" y="79"/>
                    </a:cubicBezTo>
                    <a:cubicBezTo>
                      <a:pt x="35" y="116"/>
                      <a:pt x="35" y="116"/>
                      <a:pt x="35" y="116"/>
                    </a:cubicBezTo>
                    <a:cubicBezTo>
                      <a:pt x="40" y="118"/>
                      <a:pt x="47" y="119"/>
                      <a:pt x="53" y="119"/>
                    </a:cubicBezTo>
                    <a:cubicBezTo>
                      <a:pt x="57" y="119"/>
                      <a:pt x="61" y="118"/>
                      <a:pt x="65" y="117"/>
                    </a:cubicBezTo>
                    <a:cubicBezTo>
                      <a:pt x="68" y="115"/>
                      <a:pt x="72" y="112"/>
                      <a:pt x="76" y="110"/>
                    </a:cubicBezTo>
                    <a:cubicBezTo>
                      <a:pt x="79" y="80"/>
                      <a:pt x="93" y="53"/>
                      <a:pt x="114" y="35"/>
                    </a:cubicBezTo>
                    <a:cubicBezTo>
                      <a:pt x="115" y="30"/>
                      <a:pt x="116" y="25"/>
                      <a:pt x="116" y="20"/>
                    </a:cubicBezTo>
                    <a:cubicBezTo>
                      <a:pt x="116" y="20"/>
                      <a:pt x="116" y="20"/>
                      <a:pt x="116" y="20"/>
                    </a:cubicBezTo>
                    <a:cubicBezTo>
                      <a:pt x="116" y="20"/>
                      <a:pt x="116" y="19"/>
                      <a:pt x="116" y="19"/>
                    </a:cubicBezTo>
                    <a:cubicBezTo>
                      <a:pt x="116" y="19"/>
                      <a:pt x="117" y="19"/>
                      <a:pt x="117" y="19"/>
                    </a:cubicBezTo>
                    <a:cubicBezTo>
                      <a:pt x="117" y="19"/>
                      <a:pt x="117" y="19"/>
                      <a:pt x="117" y="19"/>
                    </a:cubicBezTo>
                    <a:cubicBezTo>
                      <a:pt x="117" y="19"/>
                      <a:pt x="117" y="19"/>
                      <a:pt x="117" y="19"/>
                    </a:cubicBezTo>
                    <a:cubicBezTo>
                      <a:pt x="117" y="19"/>
                      <a:pt x="117" y="19"/>
                      <a:pt x="117" y="19"/>
                    </a:cubicBezTo>
                    <a:cubicBezTo>
                      <a:pt x="117" y="19"/>
                      <a:pt x="117" y="18"/>
                      <a:pt x="117" y="18"/>
                    </a:cubicBezTo>
                    <a:cubicBezTo>
                      <a:pt x="117" y="18"/>
                      <a:pt x="117" y="18"/>
                      <a:pt x="117" y="18"/>
                    </a:cubicBezTo>
                    <a:cubicBezTo>
                      <a:pt x="117" y="18"/>
                      <a:pt x="117" y="18"/>
                      <a:pt x="117" y="18"/>
                    </a:cubicBezTo>
                    <a:cubicBezTo>
                      <a:pt x="117" y="18"/>
                      <a:pt x="117" y="18"/>
                      <a:pt x="117" y="18"/>
                    </a:cubicBezTo>
                    <a:cubicBezTo>
                      <a:pt x="117" y="18"/>
                      <a:pt x="117" y="17"/>
                      <a:pt x="117" y="17"/>
                    </a:cubicBezTo>
                    <a:cubicBezTo>
                      <a:pt x="117" y="17"/>
                      <a:pt x="117" y="17"/>
                      <a:pt x="117" y="17"/>
                    </a:cubicBezTo>
                    <a:cubicBezTo>
                      <a:pt x="117" y="16"/>
                      <a:pt x="117" y="15"/>
                      <a:pt x="117" y="15"/>
                    </a:cubicBezTo>
                    <a:cubicBezTo>
                      <a:pt x="117" y="15"/>
                      <a:pt x="117" y="15"/>
                      <a:pt x="117" y="15"/>
                    </a:cubicBezTo>
                    <a:cubicBezTo>
                      <a:pt x="117" y="14"/>
                      <a:pt x="117" y="14"/>
                      <a:pt x="117" y="14"/>
                    </a:cubicBezTo>
                    <a:cubicBezTo>
                      <a:pt x="117" y="14"/>
                      <a:pt x="117" y="14"/>
                      <a:pt x="117" y="14"/>
                    </a:cubicBezTo>
                    <a:cubicBezTo>
                      <a:pt x="118" y="8"/>
                      <a:pt x="119" y="3"/>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2" name="Freeform 219"/>
              <p:cNvSpPr>
                <a:spLocks/>
              </p:cNvSpPr>
              <p:nvPr/>
            </p:nvSpPr>
            <p:spPr bwMode="auto">
              <a:xfrm>
                <a:off x="2014" y="3753"/>
                <a:ext cx="13" cy="492"/>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3" name="Freeform 220"/>
              <p:cNvSpPr>
                <a:spLocks/>
              </p:cNvSpPr>
              <p:nvPr/>
            </p:nvSpPr>
            <p:spPr bwMode="auto">
              <a:xfrm>
                <a:off x="2012" y="3648"/>
                <a:ext cx="144" cy="105"/>
              </a:xfrm>
              <a:custGeom>
                <a:avLst/>
                <a:gdLst>
                  <a:gd name="T0" fmla="*/ 35 w 55"/>
                  <a:gd name="T1" fmla="*/ 0 h 38"/>
                  <a:gd name="T2" fmla="*/ 0 w 55"/>
                  <a:gd name="T3" fmla="*/ 23 h 38"/>
                  <a:gd name="T4" fmla="*/ 1 w 55"/>
                  <a:gd name="T5" fmla="*/ 38 h 38"/>
                  <a:gd name="T6" fmla="*/ 1 w 55"/>
                  <a:gd name="T7" fmla="*/ 38 h 38"/>
                  <a:gd name="T8" fmla="*/ 1 w 55"/>
                  <a:gd name="T9" fmla="*/ 38 h 38"/>
                  <a:gd name="T10" fmla="*/ 55 w 55"/>
                  <a:gd name="T11" fmla="*/ 21 h 38"/>
                  <a:gd name="T12" fmla="*/ 35 w 5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35" y="0"/>
                    </a:moveTo>
                    <a:cubicBezTo>
                      <a:pt x="0" y="23"/>
                      <a:pt x="0" y="23"/>
                      <a:pt x="0" y="23"/>
                    </a:cubicBezTo>
                    <a:cubicBezTo>
                      <a:pt x="1" y="38"/>
                      <a:pt x="1" y="38"/>
                      <a:pt x="1" y="38"/>
                    </a:cubicBezTo>
                    <a:cubicBezTo>
                      <a:pt x="1" y="38"/>
                      <a:pt x="1" y="38"/>
                      <a:pt x="1" y="38"/>
                    </a:cubicBezTo>
                    <a:cubicBezTo>
                      <a:pt x="1" y="38"/>
                      <a:pt x="1" y="38"/>
                      <a:pt x="1" y="38"/>
                    </a:cubicBezTo>
                    <a:cubicBezTo>
                      <a:pt x="18" y="36"/>
                      <a:pt x="37" y="30"/>
                      <a:pt x="55" y="21"/>
                    </a:cubicBezTo>
                    <a:cubicBezTo>
                      <a:pt x="47" y="15"/>
                      <a:pt x="40" y="8"/>
                      <a:pt x="3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4" name="Freeform 221"/>
              <p:cNvSpPr>
                <a:spLocks/>
              </p:cNvSpPr>
              <p:nvPr/>
            </p:nvSpPr>
            <p:spPr bwMode="auto">
              <a:xfrm>
                <a:off x="1972" y="3253"/>
                <a:ext cx="132" cy="992"/>
              </a:xfrm>
              <a:custGeom>
                <a:avLst/>
                <a:gdLst>
                  <a:gd name="T0" fmla="*/ 3 w 50"/>
                  <a:gd name="T1" fmla="*/ 0 h 357"/>
                  <a:gd name="T2" fmla="*/ 2 w 50"/>
                  <a:gd name="T3" fmla="*/ 16 h 357"/>
                  <a:gd name="T4" fmla="*/ 0 w 50"/>
                  <a:gd name="T5" fmla="*/ 37 h 357"/>
                  <a:gd name="T6" fmla="*/ 0 w 50"/>
                  <a:gd name="T7" fmla="*/ 85 h 357"/>
                  <a:gd name="T8" fmla="*/ 3 w 50"/>
                  <a:gd name="T9" fmla="*/ 88 h 357"/>
                  <a:gd name="T10" fmla="*/ 0 w 50"/>
                  <a:gd name="T11" fmla="*/ 123 h 357"/>
                  <a:gd name="T12" fmla="*/ 0 w 50"/>
                  <a:gd name="T13" fmla="*/ 123 h 357"/>
                  <a:gd name="T14" fmla="*/ 0 w 50"/>
                  <a:gd name="T15" fmla="*/ 357 h 357"/>
                  <a:gd name="T16" fmla="*/ 21 w 50"/>
                  <a:gd name="T17" fmla="*/ 357 h 357"/>
                  <a:gd name="T18" fmla="*/ 16 w 50"/>
                  <a:gd name="T19" fmla="*/ 180 h 357"/>
                  <a:gd name="T20" fmla="*/ 15 w 50"/>
                  <a:gd name="T21" fmla="*/ 165 h 357"/>
                  <a:gd name="T22" fmla="*/ 50 w 50"/>
                  <a:gd name="T23" fmla="*/ 142 h 357"/>
                  <a:gd name="T24" fmla="*/ 44 w 50"/>
                  <a:gd name="T25" fmla="*/ 127 h 357"/>
                  <a:gd name="T26" fmla="*/ 20 w 50"/>
                  <a:gd name="T27" fmla="*/ 133 h 357"/>
                  <a:gd name="T28" fmla="*/ 16 w 50"/>
                  <a:gd name="T29" fmla="*/ 107 h 357"/>
                  <a:gd name="T30" fmla="*/ 5 w 50"/>
                  <a:gd name="T31" fmla="*/ 123 h 357"/>
                  <a:gd name="T32" fmla="*/ 3 w 50"/>
                  <a:gd name="T33" fmla="*/ 88 h 357"/>
                  <a:gd name="T34" fmla="*/ 13 w 50"/>
                  <a:gd name="T35" fmla="*/ 79 h 357"/>
                  <a:gd name="T36" fmla="*/ 5 w 50"/>
                  <a:gd name="T37" fmla="*/ 16 h 357"/>
                  <a:gd name="T38" fmla="*/ 3 w 50"/>
                  <a:gd name="T3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7">
                    <a:moveTo>
                      <a:pt x="3" y="0"/>
                    </a:moveTo>
                    <a:cubicBezTo>
                      <a:pt x="2" y="16"/>
                      <a:pt x="2" y="16"/>
                      <a:pt x="2" y="16"/>
                    </a:cubicBezTo>
                    <a:cubicBezTo>
                      <a:pt x="0" y="37"/>
                      <a:pt x="0" y="37"/>
                      <a:pt x="0" y="37"/>
                    </a:cubicBezTo>
                    <a:cubicBezTo>
                      <a:pt x="0" y="85"/>
                      <a:pt x="0" y="85"/>
                      <a:pt x="0" y="85"/>
                    </a:cubicBezTo>
                    <a:cubicBezTo>
                      <a:pt x="3" y="88"/>
                      <a:pt x="3" y="88"/>
                      <a:pt x="3" y="88"/>
                    </a:cubicBezTo>
                    <a:cubicBezTo>
                      <a:pt x="0" y="123"/>
                      <a:pt x="0" y="123"/>
                      <a:pt x="0" y="123"/>
                    </a:cubicBezTo>
                    <a:cubicBezTo>
                      <a:pt x="0" y="123"/>
                      <a:pt x="0" y="123"/>
                      <a:pt x="0" y="123"/>
                    </a:cubicBezTo>
                    <a:cubicBezTo>
                      <a:pt x="0" y="357"/>
                      <a:pt x="0" y="357"/>
                      <a:pt x="0" y="357"/>
                    </a:cubicBezTo>
                    <a:cubicBezTo>
                      <a:pt x="21" y="357"/>
                      <a:pt x="21" y="357"/>
                      <a:pt x="21" y="357"/>
                    </a:cubicBezTo>
                    <a:cubicBezTo>
                      <a:pt x="16" y="180"/>
                      <a:pt x="16" y="180"/>
                      <a:pt x="16" y="180"/>
                    </a:cubicBezTo>
                    <a:cubicBezTo>
                      <a:pt x="15" y="165"/>
                      <a:pt x="15" y="165"/>
                      <a:pt x="15" y="165"/>
                    </a:cubicBezTo>
                    <a:cubicBezTo>
                      <a:pt x="50" y="142"/>
                      <a:pt x="50" y="142"/>
                      <a:pt x="50" y="142"/>
                    </a:cubicBezTo>
                    <a:cubicBezTo>
                      <a:pt x="48" y="137"/>
                      <a:pt x="45" y="132"/>
                      <a:pt x="44" y="127"/>
                    </a:cubicBezTo>
                    <a:cubicBezTo>
                      <a:pt x="20" y="133"/>
                      <a:pt x="20" y="133"/>
                      <a:pt x="20" y="133"/>
                    </a:cubicBezTo>
                    <a:cubicBezTo>
                      <a:pt x="16" y="107"/>
                      <a:pt x="16" y="107"/>
                      <a:pt x="16" y="107"/>
                    </a:cubicBezTo>
                    <a:cubicBezTo>
                      <a:pt x="5" y="123"/>
                      <a:pt x="5" y="123"/>
                      <a:pt x="5" y="123"/>
                    </a:cubicBezTo>
                    <a:cubicBezTo>
                      <a:pt x="3" y="88"/>
                      <a:pt x="3" y="88"/>
                      <a:pt x="3" y="88"/>
                    </a:cubicBezTo>
                    <a:cubicBezTo>
                      <a:pt x="13" y="79"/>
                      <a:pt x="13" y="79"/>
                      <a:pt x="13" y="79"/>
                    </a:cubicBezTo>
                    <a:cubicBezTo>
                      <a:pt x="5" y="16"/>
                      <a:pt x="5" y="16"/>
                      <a:pt x="5" y="16"/>
                    </a:cubicBezTo>
                    <a:cubicBezTo>
                      <a:pt x="3" y="0"/>
                      <a:pt x="3" y="0"/>
                      <a:pt x="3"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5" name="Freeform 222"/>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6" name="Freeform 223"/>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7" name="Freeform 224"/>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8" name="Freeform 225"/>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9" name="Freeform 226"/>
              <p:cNvSpPr>
                <a:spLocks/>
              </p:cNvSpPr>
              <p:nvPr/>
            </p:nvSpPr>
            <p:spPr bwMode="auto">
              <a:xfrm>
                <a:off x="5525" y="3953"/>
                <a:ext cx="268" cy="309"/>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0" name="Freeform 227"/>
              <p:cNvSpPr>
                <a:spLocks/>
              </p:cNvSpPr>
              <p:nvPr/>
            </p:nvSpPr>
            <p:spPr bwMode="auto">
              <a:xfrm>
                <a:off x="5381" y="3953"/>
                <a:ext cx="268" cy="309"/>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1" name="Freeform 228"/>
              <p:cNvSpPr>
                <a:spLocks/>
              </p:cNvSpPr>
              <p:nvPr/>
            </p:nvSpPr>
            <p:spPr bwMode="auto">
              <a:xfrm>
                <a:off x="5533" y="3920"/>
                <a:ext cx="100" cy="295"/>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2" name="Freeform 229"/>
              <p:cNvSpPr>
                <a:spLocks/>
              </p:cNvSpPr>
              <p:nvPr/>
            </p:nvSpPr>
            <p:spPr bwMode="auto">
              <a:xfrm>
                <a:off x="5455" y="3675"/>
                <a:ext cx="333" cy="354"/>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3" name="Oval 230"/>
              <p:cNvSpPr>
                <a:spLocks noChangeArrowheads="1"/>
              </p:cNvSpPr>
              <p:nvPr/>
            </p:nvSpPr>
            <p:spPr bwMode="auto">
              <a:xfrm>
                <a:off x="5562" y="3789"/>
                <a:ext cx="116"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4" name="Oval 231"/>
              <p:cNvSpPr>
                <a:spLocks noChangeArrowheads="1"/>
              </p:cNvSpPr>
              <p:nvPr/>
            </p:nvSpPr>
            <p:spPr bwMode="auto">
              <a:xfrm>
                <a:off x="5583" y="3812"/>
                <a:ext cx="76" cy="8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5" name="Freeform 232"/>
              <p:cNvSpPr>
                <a:spLocks/>
              </p:cNvSpPr>
              <p:nvPr/>
            </p:nvSpPr>
            <p:spPr bwMode="auto">
              <a:xfrm>
                <a:off x="3186" y="4029"/>
                <a:ext cx="189" cy="189"/>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6" name="Freeform 233"/>
              <p:cNvSpPr>
                <a:spLocks/>
              </p:cNvSpPr>
              <p:nvPr/>
            </p:nvSpPr>
            <p:spPr bwMode="auto">
              <a:xfrm>
                <a:off x="3073" y="4029"/>
                <a:ext cx="186" cy="189"/>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7" name="Freeform 234"/>
              <p:cNvSpPr>
                <a:spLocks/>
              </p:cNvSpPr>
              <p:nvPr/>
            </p:nvSpPr>
            <p:spPr bwMode="auto">
              <a:xfrm>
                <a:off x="3186" y="4003"/>
                <a:ext cx="70" cy="217"/>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8" name="Freeform 235"/>
              <p:cNvSpPr>
                <a:spLocks/>
              </p:cNvSpPr>
              <p:nvPr/>
            </p:nvSpPr>
            <p:spPr bwMode="auto">
              <a:xfrm>
                <a:off x="3128" y="3826"/>
                <a:ext cx="241" cy="255"/>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9" name="Oval 236"/>
              <p:cNvSpPr>
                <a:spLocks noChangeArrowheads="1"/>
              </p:cNvSpPr>
              <p:nvPr/>
            </p:nvSpPr>
            <p:spPr bwMode="auto">
              <a:xfrm>
                <a:off x="3207" y="3909"/>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0" name="Oval 237"/>
              <p:cNvSpPr>
                <a:spLocks noChangeArrowheads="1"/>
              </p:cNvSpPr>
              <p:nvPr/>
            </p:nvSpPr>
            <p:spPr bwMode="auto">
              <a:xfrm>
                <a:off x="3220" y="3926"/>
                <a:ext cx="55"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1" name="Freeform 238"/>
              <p:cNvSpPr>
                <a:spLocks/>
              </p:cNvSpPr>
              <p:nvPr/>
            </p:nvSpPr>
            <p:spPr bwMode="auto">
              <a:xfrm>
                <a:off x="1413" y="3898"/>
                <a:ext cx="281" cy="347"/>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2" name="Freeform 239"/>
              <p:cNvSpPr>
                <a:spLocks/>
              </p:cNvSpPr>
              <p:nvPr/>
            </p:nvSpPr>
            <p:spPr bwMode="auto">
              <a:xfrm>
                <a:off x="1232" y="3898"/>
                <a:ext cx="281" cy="347"/>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3" name="Freeform 240"/>
              <p:cNvSpPr>
                <a:spLocks/>
              </p:cNvSpPr>
              <p:nvPr/>
            </p:nvSpPr>
            <p:spPr bwMode="auto">
              <a:xfrm>
                <a:off x="1426" y="4051"/>
                <a:ext cx="289" cy="194"/>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4" name="Freeform 241"/>
              <p:cNvSpPr>
                <a:spLocks/>
              </p:cNvSpPr>
              <p:nvPr/>
            </p:nvSpPr>
            <p:spPr bwMode="auto">
              <a:xfrm>
                <a:off x="1200" y="4051"/>
                <a:ext cx="289" cy="194"/>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5" name="Freeform 242"/>
              <p:cNvSpPr>
                <a:spLocks/>
              </p:cNvSpPr>
              <p:nvPr/>
            </p:nvSpPr>
            <p:spPr bwMode="auto">
              <a:xfrm>
                <a:off x="1421" y="3864"/>
                <a:ext cx="81" cy="326"/>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6" name="Freeform 243"/>
              <p:cNvSpPr>
                <a:spLocks/>
              </p:cNvSpPr>
              <p:nvPr/>
            </p:nvSpPr>
            <p:spPr bwMode="auto">
              <a:xfrm>
                <a:off x="1641" y="3965"/>
                <a:ext cx="226" cy="241"/>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7" name="Oval 244"/>
              <p:cNvSpPr>
                <a:spLocks noChangeArrowheads="1"/>
              </p:cNvSpPr>
              <p:nvPr/>
            </p:nvSpPr>
            <p:spPr bwMode="auto">
              <a:xfrm>
                <a:off x="1715" y="4045"/>
                <a:ext cx="79" cy="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8" name="Oval 245"/>
              <p:cNvSpPr>
                <a:spLocks noChangeArrowheads="1"/>
              </p:cNvSpPr>
              <p:nvPr/>
            </p:nvSpPr>
            <p:spPr bwMode="auto">
              <a:xfrm>
                <a:off x="1728" y="4059"/>
                <a:ext cx="53"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9" name="Freeform 246"/>
              <p:cNvSpPr>
                <a:spLocks/>
              </p:cNvSpPr>
              <p:nvPr/>
            </p:nvSpPr>
            <p:spPr bwMode="auto">
              <a:xfrm>
                <a:off x="1641"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0" name="Oval 247"/>
              <p:cNvSpPr>
                <a:spLocks noChangeArrowheads="1"/>
              </p:cNvSpPr>
              <p:nvPr/>
            </p:nvSpPr>
            <p:spPr bwMode="auto">
              <a:xfrm>
                <a:off x="1715" y="3823"/>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1" name="Oval 248"/>
              <p:cNvSpPr>
                <a:spLocks noChangeArrowheads="1"/>
              </p:cNvSpPr>
              <p:nvPr/>
            </p:nvSpPr>
            <p:spPr bwMode="auto">
              <a:xfrm>
                <a:off x="1728" y="3837"/>
                <a:ext cx="53"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2" name="Freeform 249"/>
              <p:cNvSpPr>
                <a:spLocks/>
              </p:cNvSpPr>
              <p:nvPr/>
            </p:nvSpPr>
            <p:spPr bwMode="auto">
              <a:xfrm>
                <a:off x="1389" y="3675"/>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3" name="Oval 250"/>
              <p:cNvSpPr>
                <a:spLocks noChangeArrowheads="1"/>
              </p:cNvSpPr>
              <p:nvPr/>
            </p:nvSpPr>
            <p:spPr bwMode="auto">
              <a:xfrm>
                <a:off x="1463" y="3756"/>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4" name="Oval 251"/>
              <p:cNvSpPr>
                <a:spLocks noChangeArrowheads="1"/>
              </p:cNvSpPr>
              <p:nvPr/>
            </p:nvSpPr>
            <p:spPr bwMode="auto">
              <a:xfrm>
                <a:off x="1476" y="3770"/>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5" name="Freeform 252"/>
              <p:cNvSpPr>
                <a:spLocks/>
              </p:cNvSpPr>
              <p:nvPr/>
            </p:nvSpPr>
            <p:spPr bwMode="auto">
              <a:xfrm>
                <a:off x="1095"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6" name="Oval 253"/>
              <p:cNvSpPr>
                <a:spLocks noChangeArrowheads="1"/>
              </p:cNvSpPr>
              <p:nvPr/>
            </p:nvSpPr>
            <p:spPr bwMode="auto">
              <a:xfrm>
                <a:off x="1169" y="3823"/>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7" name="Oval 254"/>
              <p:cNvSpPr>
                <a:spLocks noChangeArrowheads="1"/>
              </p:cNvSpPr>
              <p:nvPr/>
            </p:nvSpPr>
            <p:spPr bwMode="auto">
              <a:xfrm>
                <a:off x="1182" y="3837"/>
                <a:ext cx="52"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8" name="Freeform 255"/>
              <p:cNvSpPr>
                <a:spLocks/>
              </p:cNvSpPr>
              <p:nvPr/>
            </p:nvSpPr>
            <p:spPr bwMode="auto">
              <a:xfrm>
                <a:off x="1032" y="3909"/>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9" name="Oval 256"/>
              <p:cNvSpPr>
                <a:spLocks noChangeArrowheads="1"/>
              </p:cNvSpPr>
              <p:nvPr/>
            </p:nvSpPr>
            <p:spPr bwMode="auto">
              <a:xfrm>
                <a:off x="1106" y="3990"/>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0" name="Oval 257"/>
              <p:cNvSpPr>
                <a:spLocks noChangeArrowheads="1"/>
              </p:cNvSpPr>
              <p:nvPr/>
            </p:nvSpPr>
            <p:spPr bwMode="auto">
              <a:xfrm>
                <a:off x="1119" y="4003"/>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1" name="Freeform 258"/>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2" name="Freeform 259"/>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3" name="Freeform 260"/>
              <p:cNvSpPr>
                <a:spLocks/>
              </p:cNvSpPr>
              <p:nvPr/>
            </p:nvSpPr>
            <p:spPr bwMode="auto">
              <a:xfrm>
                <a:off x="6534" y="2789"/>
                <a:ext cx="987" cy="936"/>
              </a:xfrm>
              <a:custGeom>
                <a:avLst/>
                <a:gdLst>
                  <a:gd name="T0" fmla="*/ 376 w 376"/>
                  <a:gd name="T1" fmla="*/ 156 h 337"/>
                  <a:gd name="T2" fmla="*/ 358 w 376"/>
                  <a:gd name="T3" fmla="*/ 112 h 337"/>
                  <a:gd name="T4" fmla="*/ 314 w 376"/>
                  <a:gd name="T5" fmla="*/ 94 h 337"/>
                  <a:gd name="T6" fmla="*/ 304 w 376"/>
                  <a:gd name="T7" fmla="*/ 95 h 337"/>
                  <a:gd name="T8" fmla="*/ 306 w 376"/>
                  <a:gd name="T9" fmla="*/ 79 h 337"/>
                  <a:gd name="T10" fmla="*/ 239 w 376"/>
                  <a:gd name="T11" fmla="*/ 12 h 337"/>
                  <a:gd name="T12" fmla="*/ 191 w 376"/>
                  <a:gd name="T13" fmla="*/ 33 h 337"/>
                  <a:gd name="T14" fmla="*/ 143 w 376"/>
                  <a:gd name="T15" fmla="*/ 0 h 337"/>
                  <a:gd name="T16" fmla="*/ 95 w 376"/>
                  <a:gd name="T17" fmla="*/ 74 h 337"/>
                  <a:gd name="T18" fmla="*/ 91 w 376"/>
                  <a:gd name="T19" fmla="*/ 74 h 337"/>
                  <a:gd name="T20" fmla="*/ 47 w 376"/>
                  <a:gd name="T21" fmla="*/ 152 h 337"/>
                  <a:gd name="T22" fmla="*/ 63 w 376"/>
                  <a:gd name="T23" fmla="*/ 247 h 337"/>
                  <a:gd name="T24" fmla="*/ 79 w 376"/>
                  <a:gd name="T25" fmla="*/ 245 h 337"/>
                  <a:gd name="T26" fmla="*/ 73 w 376"/>
                  <a:gd name="T27" fmla="*/ 269 h 337"/>
                  <a:gd name="T28" fmla="*/ 131 w 376"/>
                  <a:gd name="T29" fmla="*/ 327 h 337"/>
                  <a:gd name="T30" fmla="*/ 166 w 376"/>
                  <a:gd name="T31" fmla="*/ 315 h 337"/>
                  <a:gd name="T32" fmla="*/ 211 w 376"/>
                  <a:gd name="T33" fmla="*/ 337 h 337"/>
                  <a:gd name="T34" fmla="*/ 264 w 376"/>
                  <a:gd name="T35" fmla="*/ 298 h 337"/>
                  <a:gd name="T36" fmla="*/ 283 w 376"/>
                  <a:gd name="T37" fmla="*/ 301 h 337"/>
                  <a:gd name="T38" fmla="*/ 323 w 376"/>
                  <a:gd name="T39" fmla="*/ 285 h 337"/>
                  <a:gd name="T40" fmla="*/ 339 w 376"/>
                  <a:gd name="T41" fmla="*/ 245 h 337"/>
                  <a:gd name="T42" fmla="*/ 331 w 376"/>
                  <a:gd name="T43" fmla="*/ 216 h 337"/>
                  <a:gd name="T44" fmla="*/ 358 w 376"/>
                  <a:gd name="T45" fmla="*/ 200 h 337"/>
                  <a:gd name="T46" fmla="*/ 376 w 376"/>
                  <a:gd name="T47" fmla="*/ 15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337">
                    <a:moveTo>
                      <a:pt x="376" y="156"/>
                    </a:moveTo>
                    <a:cubicBezTo>
                      <a:pt x="376" y="140"/>
                      <a:pt x="370" y="124"/>
                      <a:pt x="358" y="112"/>
                    </a:cubicBezTo>
                    <a:cubicBezTo>
                      <a:pt x="347" y="101"/>
                      <a:pt x="331" y="94"/>
                      <a:pt x="314" y="94"/>
                    </a:cubicBezTo>
                    <a:cubicBezTo>
                      <a:pt x="311" y="94"/>
                      <a:pt x="308" y="95"/>
                      <a:pt x="304" y="95"/>
                    </a:cubicBezTo>
                    <a:cubicBezTo>
                      <a:pt x="306" y="90"/>
                      <a:pt x="306" y="85"/>
                      <a:pt x="306" y="79"/>
                    </a:cubicBezTo>
                    <a:cubicBezTo>
                      <a:pt x="306" y="43"/>
                      <a:pt x="276" y="12"/>
                      <a:pt x="239" y="12"/>
                    </a:cubicBezTo>
                    <a:cubicBezTo>
                      <a:pt x="221" y="12"/>
                      <a:pt x="203" y="20"/>
                      <a:pt x="191" y="33"/>
                    </a:cubicBezTo>
                    <a:cubicBezTo>
                      <a:pt x="184" y="15"/>
                      <a:pt x="168" y="0"/>
                      <a:pt x="143" y="0"/>
                    </a:cubicBezTo>
                    <a:cubicBezTo>
                      <a:pt x="99" y="0"/>
                      <a:pt x="83" y="43"/>
                      <a:pt x="95" y="74"/>
                    </a:cubicBezTo>
                    <a:cubicBezTo>
                      <a:pt x="93" y="74"/>
                      <a:pt x="92" y="74"/>
                      <a:pt x="91" y="74"/>
                    </a:cubicBezTo>
                    <a:cubicBezTo>
                      <a:pt x="46" y="74"/>
                      <a:pt x="32" y="121"/>
                      <a:pt x="47" y="152"/>
                    </a:cubicBezTo>
                    <a:cubicBezTo>
                      <a:pt x="0" y="167"/>
                      <a:pt x="6" y="247"/>
                      <a:pt x="63" y="247"/>
                    </a:cubicBezTo>
                    <a:cubicBezTo>
                      <a:pt x="69" y="247"/>
                      <a:pt x="74" y="246"/>
                      <a:pt x="79" y="245"/>
                    </a:cubicBezTo>
                    <a:cubicBezTo>
                      <a:pt x="75" y="252"/>
                      <a:pt x="73" y="260"/>
                      <a:pt x="73" y="269"/>
                    </a:cubicBezTo>
                    <a:cubicBezTo>
                      <a:pt x="73" y="301"/>
                      <a:pt x="99" y="327"/>
                      <a:pt x="131" y="327"/>
                    </a:cubicBezTo>
                    <a:cubicBezTo>
                      <a:pt x="144" y="327"/>
                      <a:pt x="157" y="322"/>
                      <a:pt x="166" y="315"/>
                    </a:cubicBezTo>
                    <a:cubicBezTo>
                      <a:pt x="177" y="328"/>
                      <a:pt x="193" y="337"/>
                      <a:pt x="211" y="337"/>
                    </a:cubicBezTo>
                    <a:cubicBezTo>
                      <a:pt x="236" y="337"/>
                      <a:pt x="257" y="320"/>
                      <a:pt x="264" y="298"/>
                    </a:cubicBezTo>
                    <a:cubicBezTo>
                      <a:pt x="270" y="300"/>
                      <a:pt x="276" y="301"/>
                      <a:pt x="283" y="301"/>
                    </a:cubicBezTo>
                    <a:cubicBezTo>
                      <a:pt x="298" y="301"/>
                      <a:pt x="312" y="295"/>
                      <a:pt x="323" y="285"/>
                    </a:cubicBezTo>
                    <a:cubicBezTo>
                      <a:pt x="333" y="274"/>
                      <a:pt x="339" y="260"/>
                      <a:pt x="339" y="245"/>
                    </a:cubicBezTo>
                    <a:cubicBezTo>
                      <a:pt x="339" y="235"/>
                      <a:pt x="336" y="225"/>
                      <a:pt x="331" y="216"/>
                    </a:cubicBezTo>
                    <a:cubicBezTo>
                      <a:pt x="341" y="213"/>
                      <a:pt x="351" y="208"/>
                      <a:pt x="358" y="200"/>
                    </a:cubicBezTo>
                    <a:cubicBezTo>
                      <a:pt x="370" y="189"/>
                      <a:pt x="376" y="173"/>
                      <a:pt x="376" y="156"/>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4" name="Freeform 261"/>
              <p:cNvSpPr>
                <a:spLocks/>
              </p:cNvSpPr>
              <p:nvPr/>
            </p:nvSpPr>
            <p:spPr bwMode="auto">
              <a:xfrm>
                <a:off x="6676" y="2897"/>
                <a:ext cx="693" cy="748"/>
              </a:xfrm>
              <a:custGeom>
                <a:avLst/>
                <a:gdLst>
                  <a:gd name="T0" fmla="*/ 251 w 264"/>
                  <a:gd name="T1" fmla="*/ 123 h 269"/>
                  <a:gd name="T2" fmla="*/ 251 w 264"/>
                  <a:gd name="T3" fmla="*/ 122 h 269"/>
                  <a:gd name="T4" fmla="*/ 258 w 264"/>
                  <a:gd name="T5" fmla="*/ 95 h 269"/>
                  <a:gd name="T6" fmla="*/ 251 w 264"/>
                  <a:gd name="T7" fmla="*/ 69 h 269"/>
                  <a:gd name="T8" fmla="*/ 232 w 264"/>
                  <a:gd name="T9" fmla="*/ 50 h 269"/>
                  <a:gd name="T10" fmla="*/ 212 w 264"/>
                  <a:gd name="T11" fmla="*/ 42 h 269"/>
                  <a:gd name="T12" fmla="*/ 197 w 264"/>
                  <a:gd name="T13" fmla="*/ 40 h 269"/>
                  <a:gd name="T14" fmla="*/ 179 w 264"/>
                  <a:gd name="T15" fmla="*/ 43 h 269"/>
                  <a:gd name="T16" fmla="*/ 173 w 264"/>
                  <a:gd name="T17" fmla="*/ 29 h 269"/>
                  <a:gd name="T18" fmla="*/ 173 w 264"/>
                  <a:gd name="T19" fmla="*/ 28 h 269"/>
                  <a:gd name="T20" fmla="*/ 153 w 264"/>
                  <a:gd name="T21" fmla="*/ 8 h 269"/>
                  <a:gd name="T22" fmla="*/ 125 w 264"/>
                  <a:gd name="T23" fmla="*/ 0 h 269"/>
                  <a:gd name="T24" fmla="*/ 97 w 264"/>
                  <a:gd name="T25" fmla="*/ 8 h 269"/>
                  <a:gd name="T26" fmla="*/ 77 w 264"/>
                  <a:gd name="T27" fmla="*/ 28 h 269"/>
                  <a:gd name="T28" fmla="*/ 76 w 264"/>
                  <a:gd name="T29" fmla="*/ 29 h 269"/>
                  <a:gd name="T30" fmla="*/ 69 w 264"/>
                  <a:gd name="T31" fmla="*/ 50 h 269"/>
                  <a:gd name="T32" fmla="*/ 16 w 264"/>
                  <a:gd name="T33" fmla="*/ 107 h 269"/>
                  <a:gd name="T34" fmla="*/ 23 w 264"/>
                  <a:gd name="T35" fmla="*/ 134 h 269"/>
                  <a:gd name="T36" fmla="*/ 6 w 264"/>
                  <a:gd name="T37" fmla="*/ 149 h 269"/>
                  <a:gd name="T38" fmla="*/ 6 w 264"/>
                  <a:gd name="T39" fmla="*/ 185 h 269"/>
                  <a:gd name="T40" fmla="*/ 43 w 264"/>
                  <a:gd name="T41" fmla="*/ 202 h 269"/>
                  <a:gd name="T42" fmla="*/ 39 w 264"/>
                  <a:gd name="T43" fmla="*/ 212 h 269"/>
                  <a:gd name="T44" fmla="*/ 51 w 264"/>
                  <a:gd name="T45" fmla="*/ 253 h 269"/>
                  <a:gd name="T46" fmla="*/ 92 w 264"/>
                  <a:gd name="T47" fmla="*/ 265 h 269"/>
                  <a:gd name="T48" fmla="*/ 111 w 264"/>
                  <a:gd name="T49" fmla="*/ 253 h 269"/>
                  <a:gd name="T50" fmla="*/ 118 w 264"/>
                  <a:gd name="T51" fmla="*/ 245 h 269"/>
                  <a:gd name="T52" fmla="*/ 153 w 264"/>
                  <a:gd name="T53" fmla="*/ 267 h 269"/>
                  <a:gd name="T54" fmla="*/ 193 w 264"/>
                  <a:gd name="T55" fmla="*/ 227 h 269"/>
                  <a:gd name="T56" fmla="*/ 192 w 264"/>
                  <a:gd name="T57" fmla="*/ 225 h 269"/>
                  <a:gd name="T58" fmla="*/ 194 w 264"/>
                  <a:gd name="T59" fmla="*/ 224 h 269"/>
                  <a:gd name="T60" fmla="*/ 200 w 264"/>
                  <a:gd name="T61" fmla="*/ 216 h 269"/>
                  <a:gd name="T62" fmla="*/ 221 w 264"/>
                  <a:gd name="T63" fmla="*/ 214 h 269"/>
                  <a:gd name="T64" fmla="*/ 237 w 264"/>
                  <a:gd name="T65" fmla="*/ 207 h 269"/>
                  <a:gd name="T66" fmla="*/ 264 w 264"/>
                  <a:gd name="T67" fmla="*/ 159 h 269"/>
                  <a:gd name="T68" fmla="*/ 251 w 264"/>
                  <a:gd name="T69" fmla="*/ 12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69">
                    <a:moveTo>
                      <a:pt x="251" y="123"/>
                    </a:moveTo>
                    <a:cubicBezTo>
                      <a:pt x="251" y="122"/>
                      <a:pt x="251" y="122"/>
                      <a:pt x="251" y="122"/>
                    </a:cubicBezTo>
                    <a:cubicBezTo>
                      <a:pt x="256" y="114"/>
                      <a:pt x="258" y="105"/>
                      <a:pt x="258" y="95"/>
                    </a:cubicBezTo>
                    <a:cubicBezTo>
                      <a:pt x="258" y="86"/>
                      <a:pt x="256" y="77"/>
                      <a:pt x="251" y="69"/>
                    </a:cubicBezTo>
                    <a:cubicBezTo>
                      <a:pt x="246" y="61"/>
                      <a:pt x="240" y="54"/>
                      <a:pt x="232" y="50"/>
                    </a:cubicBezTo>
                    <a:cubicBezTo>
                      <a:pt x="226" y="47"/>
                      <a:pt x="219" y="43"/>
                      <a:pt x="212" y="42"/>
                    </a:cubicBezTo>
                    <a:cubicBezTo>
                      <a:pt x="207" y="42"/>
                      <a:pt x="202" y="41"/>
                      <a:pt x="197" y="40"/>
                    </a:cubicBezTo>
                    <a:cubicBezTo>
                      <a:pt x="191" y="40"/>
                      <a:pt x="185" y="41"/>
                      <a:pt x="179" y="43"/>
                    </a:cubicBezTo>
                    <a:cubicBezTo>
                      <a:pt x="178" y="38"/>
                      <a:pt x="176" y="33"/>
                      <a:pt x="173" y="29"/>
                    </a:cubicBezTo>
                    <a:cubicBezTo>
                      <a:pt x="173" y="28"/>
                      <a:pt x="173" y="28"/>
                      <a:pt x="173" y="28"/>
                    </a:cubicBezTo>
                    <a:cubicBezTo>
                      <a:pt x="168" y="20"/>
                      <a:pt x="161" y="13"/>
                      <a:pt x="153" y="8"/>
                    </a:cubicBezTo>
                    <a:cubicBezTo>
                      <a:pt x="144" y="3"/>
                      <a:pt x="135" y="1"/>
                      <a:pt x="125" y="0"/>
                    </a:cubicBezTo>
                    <a:cubicBezTo>
                      <a:pt x="115" y="1"/>
                      <a:pt x="105" y="3"/>
                      <a:pt x="97" y="8"/>
                    </a:cubicBezTo>
                    <a:cubicBezTo>
                      <a:pt x="88" y="13"/>
                      <a:pt x="82" y="20"/>
                      <a:pt x="77" y="28"/>
                    </a:cubicBezTo>
                    <a:cubicBezTo>
                      <a:pt x="76" y="29"/>
                      <a:pt x="76" y="29"/>
                      <a:pt x="76" y="29"/>
                    </a:cubicBezTo>
                    <a:cubicBezTo>
                      <a:pt x="73" y="35"/>
                      <a:pt x="70" y="43"/>
                      <a:pt x="69" y="50"/>
                    </a:cubicBezTo>
                    <a:cubicBezTo>
                      <a:pt x="40" y="52"/>
                      <a:pt x="16" y="77"/>
                      <a:pt x="16" y="107"/>
                    </a:cubicBezTo>
                    <a:cubicBezTo>
                      <a:pt x="16" y="117"/>
                      <a:pt x="19" y="126"/>
                      <a:pt x="23" y="134"/>
                    </a:cubicBezTo>
                    <a:cubicBezTo>
                      <a:pt x="16" y="137"/>
                      <a:pt x="10" y="142"/>
                      <a:pt x="6" y="149"/>
                    </a:cubicBezTo>
                    <a:cubicBezTo>
                      <a:pt x="0" y="160"/>
                      <a:pt x="0" y="174"/>
                      <a:pt x="6" y="185"/>
                    </a:cubicBezTo>
                    <a:cubicBezTo>
                      <a:pt x="14" y="198"/>
                      <a:pt x="29" y="205"/>
                      <a:pt x="43" y="202"/>
                    </a:cubicBezTo>
                    <a:cubicBezTo>
                      <a:pt x="42" y="205"/>
                      <a:pt x="40" y="208"/>
                      <a:pt x="39" y="212"/>
                    </a:cubicBezTo>
                    <a:cubicBezTo>
                      <a:pt x="35" y="226"/>
                      <a:pt x="40" y="243"/>
                      <a:pt x="51" y="253"/>
                    </a:cubicBezTo>
                    <a:cubicBezTo>
                      <a:pt x="61" y="264"/>
                      <a:pt x="78" y="269"/>
                      <a:pt x="92" y="265"/>
                    </a:cubicBezTo>
                    <a:cubicBezTo>
                      <a:pt x="100" y="263"/>
                      <a:pt x="106" y="259"/>
                      <a:pt x="111" y="253"/>
                    </a:cubicBezTo>
                    <a:cubicBezTo>
                      <a:pt x="114" y="251"/>
                      <a:pt x="116" y="248"/>
                      <a:pt x="118" y="245"/>
                    </a:cubicBezTo>
                    <a:cubicBezTo>
                      <a:pt x="125" y="258"/>
                      <a:pt x="138" y="267"/>
                      <a:pt x="153" y="267"/>
                    </a:cubicBezTo>
                    <a:cubicBezTo>
                      <a:pt x="175" y="267"/>
                      <a:pt x="193" y="249"/>
                      <a:pt x="193" y="227"/>
                    </a:cubicBezTo>
                    <a:cubicBezTo>
                      <a:pt x="193" y="226"/>
                      <a:pt x="193" y="226"/>
                      <a:pt x="192" y="225"/>
                    </a:cubicBezTo>
                    <a:cubicBezTo>
                      <a:pt x="193" y="225"/>
                      <a:pt x="193" y="224"/>
                      <a:pt x="194" y="224"/>
                    </a:cubicBezTo>
                    <a:cubicBezTo>
                      <a:pt x="200" y="216"/>
                      <a:pt x="200" y="216"/>
                      <a:pt x="200" y="216"/>
                    </a:cubicBezTo>
                    <a:cubicBezTo>
                      <a:pt x="207" y="216"/>
                      <a:pt x="214" y="215"/>
                      <a:pt x="221" y="214"/>
                    </a:cubicBezTo>
                    <a:cubicBezTo>
                      <a:pt x="225" y="212"/>
                      <a:pt x="232" y="209"/>
                      <a:pt x="237" y="207"/>
                    </a:cubicBezTo>
                    <a:cubicBezTo>
                      <a:pt x="254" y="198"/>
                      <a:pt x="264" y="178"/>
                      <a:pt x="264" y="159"/>
                    </a:cubicBezTo>
                    <a:cubicBezTo>
                      <a:pt x="264" y="146"/>
                      <a:pt x="259" y="133"/>
                      <a:pt x="251" y="12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5" name="Freeform 262"/>
              <p:cNvSpPr>
                <a:spLocks/>
              </p:cNvSpPr>
              <p:nvPr/>
            </p:nvSpPr>
            <p:spPr bwMode="auto">
              <a:xfrm>
                <a:off x="7064" y="3725"/>
                <a:ext cx="19" cy="376"/>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6" name="Freeform 263"/>
              <p:cNvSpPr>
                <a:spLocks/>
              </p:cNvSpPr>
              <p:nvPr/>
            </p:nvSpPr>
            <p:spPr bwMode="auto">
              <a:xfrm>
                <a:off x="7083" y="4101"/>
                <a:ext cx="2" cy="78"/>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7" name="Freeform 264"/>
              <p:cNvSpPr>
                <a:spLocks/>
              </p:cNvSpPr>
              <p:nvPr/>
            </p:nvSpPr>
            <p:spPr bwMode="auto">
              <a:xfrm>
                <a:off x="7085" y="4179"/>
                <a:ext cx="3" cy="61"/>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8" name="Freeform 265"/>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9" name="Freeform 266"/>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0" name="Freeform 267"/>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1" name="Freeform 268"/>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2" name="Freeform 269"/>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3" name="Freeform 270"/>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4" name="Freeform 271"/>
              <p:cNvSpPr>
                <a:spLocks/>
              </p:cNvSpPr>
              <p:nvPr/>
            </p:nvSpPr>
            <p:spPr bwMode="auto">
              <a:xfrm>
                <a:off x="7015" y="3706"/>
                <a:ext cx="73" cy="534"/>
              </a:xfrm>
              <a:custGeom>
                <a:avLst/>
                <a:gdLst>
                  <a:gd name="T0" fmla="*/ 0 w 28"/>
                  <a:gd name="T1" fmla="*/ 0 h 192"/>
                  <a:gd name="T2" fmla="*/ 0 w 28"/>
                  <a:gd name="T3" fmla="*/ 189 h 192"/>
                  <a:gd name="T4" fmla="*/ 7 w 28"/>
                  <a:gd name="T5" fmla="*/ 190 h 192"/>
                  <a:gd name="T6" fmla="*/ 25 w 28"/>
                  <a:gd name="T7" fmla="*/ 192 h 192"/>
                  <a:gd name="T8" fmla="*/ 28 w 28"/>
                  <a:gd name="T9" fmla="*/ 192 h 192"/>
                  <a:gd name="T10" fmla="*/ 27 w 28"/>
                  <a:gd name="T11" fmla="*/ 170 h 192"/>
                  <a:gd name="T12" fmla="*/ 26 w 28"/>
                  <a:gd name="T13" fmla="*/ 142 h 192"/>
                  <a:gd name="T14" fmla="*/ 19 w 28"/>
                  <a:gd name="T15" fmla="*/ 7 h 192"/>
                  <a:gd name="T16" fmla="*/ 0 w 28"/>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92">
                    <a:moveTo>
                      <a:pt x="0" y="0"/>
                    </a:moveTo>
                    <a:cubicBezTo>
                      <a:pt x="0" y="189"/>
                      <a:pt x="0" y="189"/>
                      <a:pt x="0" y="189"/>
                    </a:cubicBezTo>
                    <a:cubicBezTo>
                      <a:pt x="7" y="190"/>
                      <a:pt x="7" y="190"/>
                      <a:pt x="7" y="190"/>
                    </a:cubicBezTo>
                    <a:cubicBezTo>
                      <a:pt x="25" y="192"/>
                      <a:pt x="25" y="192"/>
                      <a:pt x="25" y="192"/>
                    </a:cubicBezTo>
                    <a:cubicBezTo>
                      <a:pt x="28" y="192"/>
                      <a:pt x="28" y="192"/>
                      <a:pt x="28" y="192"/>
                    </a:cubicBezTo>
                    <a:cubicBezTo>
                      <a:pt x="27" y="170"/>
                      <a:pt x="27" y="170"/>
                      <a:pt x="27" y="170"/>
                    </a:cubicBezTo>
                    <a:cubicBezTo>
                      <a:pt x="26" y="142"/>
                      <a:pt x="26" y="142"/>
                      <a:pt x="26" y="142"/>
                    </a:cubicBezTo>
                    <a:cubicBezTo>
                      <a:pt x="19" y="7"/>
                      <a:pt x="19" y="7"/>
                      <a:pt x="19" y="7"/>
                    </a:cubicBezTo>
                    <a:cubicBezTo>
                      <a:pt x="12" y="6"/>
                      <a:pt x="6" y="3"/>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5" name="Freeform 272"/>
              <p:cNvSpPr>
                <a:spLocks/>
              </p:cNvSpPr>
              <p:nvPr/>
            </p:nvSpPr>
            <p:spPr bwMode="auto">
              <a:xfrm>
                <a:off x="7015" y="2822"/>
                <a:ext cx="506" cy="903"/>
              </a:xfrm>
              <a:custGeom>
                <a:avLst/>
                <a:gdLst>
                  <a:gd name="T0" fmla="*/ 56 w 193"/>
                  <a:gd name="T1" fmla="*/ 0 h 325"/>
                  <a:gd name="T2" fmla="*/ 8 w 193"/>
                  <a:gd name="T3" fmla="*/ 21 h 325"/>
                  <a:gd name="T4" fmla="*/ 8 w 193"/>
                  <a:gd name="T5" fmla="*/ 21 h 325"/>
                  <a:gd name="T6" fmla="*/ 0 w 193"/>
                  <a:gd name="T7" fmla="*/ 6 h 325"/>
                  <a:gd name="T8" fmla="*/ 0 w 193"/>
                  <a:gd name="T9" fmla="*/ 28 h 325"/>
                  <a:gd name="T10" fmla="*/ 24 w 193"/>
                  <a:gd name="T11" fmla="*/ 35 h 325"/>
                  <a:gd name="T12" fmla="*/ 44 w 193"/>
                  <a:gd name="T13" fmla="*/ 55 h 325"/>
                  <a:gd name="T14" fmla="*/ 44 w 193"/>
                  <a:gd name="T15" fmla="*/ 56 h 325"/>
                  <a:gd name="T16" fmla="*/ 50 w 193"/>
                  <a:gd name="T17" fmla="*/ 70 h 325"/>
                  <a:gd name="T18" fmla="*/ 68 w 193"/>
                  <a:gd name="T19" fmla="*/ 67 h 325"/>
                  <a:gd name="T20" fmla="*/ 83 w 193"/>
                  <a:gd name="T21" fmla="*/ 69 h 325"/>
                  <a:gd name="T22" fmla="*/ 103 w 193"/>
                  <a:gd name="T23" fmla="*/ 77 h 325"/>
                  <a:gd name="T24" fmla="*/ 122 w 193"/>
                  <a:gd name="T25" fmla="*/ 96 h 325"/>
                  <a:gd name="T26" fmla="*/ 129 w 193"/>
                  <a:gd name="T27" fmla="*/ 122 h 325"/>
                  <a:gd name="T28" fmla="*/ 122 w 193"/>
                  <a:gd name="T29" fmla="*/ 149 h 325"/>
                  <a:gd name="T30" fmla="*/ 122 w 193"/>
                  <a:gd name="T31" fmla="*/ 150 h 325"/>
                  <a:gd name="T32" fmla="*/ 135 w 193"/>
                  <a:gd name="T33" fmla="*/ 186 h 325"/>
                  <a:gd name="T34" fmla="*/ 108 w 193"/>
                  <a:gd name="T35" fmla="*/ 234 h 325"/>
                  <a:gd name="T36" fmla="*/ 92 w 193"/>
                  <a:gd name="T37" fmla="*/ 241 h 325"/>
                  <a:gd name="T38" fmla="*/ 76 w 193"/>
                  <a:gd name="T39" fmla="*/ 243 h 325"/>
                  <a:gd name="T40" fmla="*/ 71 w 193"/>
                  <a:gd name="T41" fmla="*/ 243 h 325"/>
                  <a:gd name="T42" fmla="*/ 65 w 193"/>
                  <a:gd name="T43" fmla="*/ 251 h 325"/>
                  <a:gd name="T44" fmla="*/ 63 w 193"/>
                  <a:gd name="T45" fmla="*/ 252 h 325"/>
                  <a:gd name="T46" fmla="*/ 64 w 193"/>
                  <a:gd name="T47" fmla="*/ 254 h 325"/>
                  <a:gd name="T48" fmla="*/ 24 w 193"/>
                  <a:gd name="T49" fmla="*/ 294 h 325"/>
                  <a:gd name="T50" fmla="*/ 0 w 193"/>
                  <a:gd name="T51" fmla="*/ 285 h 325"/>
                  <a:gd name="T52" fmla="*/ 0 w 193"/>
                  <a:gd name="T53" fmla="*/ 318 h 325"/>
                  <a:gd name="T54" fmla="*/ 19 w 193"/>
                  <a:gd name="T55" fmla="*/ 325 h 325"/>
                  <a:gd name="T56" fmla="*/ 19 w 193"/>
                  <a:gd name="T57" fmla="*/ 325 h 325"/>
                  <a:gd name="T58" fmla="*/ 19 w 193"/>
                  <a:gd name="T59" fmla="*/ 325 h 325"/>
                  <a:gd name="T60" fmla="*/ 28 w 193"/>
                  <a:gd name="T61" fmla="*/ 325 h 325"/>
                  <a:gd name="T62" fmla="*/ 81 w 193"/>
                  <a:gd name="T63" fmla="*/ 286 h 325"/>
                  <a:gd name="T64" fmla="*/ 100 w 193"/>
                  <a:gd name="T65" fmla="*/ 289 h 325"/>
                  <a:gd name="T66" fmla="*/ 140 w 193"/>
                  <a:gd name="T67" fmla="*/ 273 h 325"/>
                  <a:gd name="T68" fmla="*/ 156 w 193"/>
                  <a:gd name="T69" fmla="*/ 233 h 325"/>
                  <a:gd name="T70" fmla="*/ 148 w 193"/>
                  <a:gd name="T71" fmla="*/ 204 h 325"/>
                  <a:gd name="T72" fmla="*/ 148 w 193"/>
                  <a:gd name="T73" fmla="*/ 204 h 325"/>
                  <a:gd name="T74" fmla="*/ 148 w 193"/>
                  <a:gd name="T75" fmla="*/ 204 h 325"/>
                  <a:gd name="T76" fmla="*/ 175 w 193"/>
                  <a:gd name="T77" fmla="*/ 188 h 325"/>
                  <a:gd name="T78" fmla="*/ 193 w 193"/>
                  <a:gd name="T79" fmla="*/ 144 h 325"/>
                  <a:gd name="T80" fmla="*/ 175 w 193"/>
                  <a:gd name="T81" fmla="*/ 100 h 325"/>
                  <a:gd name="T82" fmla="*/ 131 w 193"/>
                  <a:gd name="T83" fmla="*/ 82 h 325"/>
                  <a:gd name="T84" fmla="*/ 121 w 193"/>
                  <a:gd name="T85" fmla="*/ 83 h 325"/>
                  <a:gd name="T86" fmla="*/ 121 w 193"/>
                  <a:gd name="T87" fmla="*/ 83 h 325"/>
                  <a:gd name="T88" fmla="*/ 121 w 193"/>
                  <a:gd name="T89" fmla="*/ 83 h 325"/>
                  <a:gd name="T90" fmla="*/ 123 w 193"/>
                  <a:gd name="T91" fmla="*/ 67 h 325"/>
                  <a:gd name="T92" fmla="*/ 56 w 193"/>
                  <a:gd name="T9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325">
                    <a:moveTo>
                      <a:pt x="56" y="0"/>
                    </a:moveTo>
                    <a:cubicBezTo>
                      <a:pt x="38" y="0"/>
                      <a:pt x="20" y="8"/>
                      <a:pt x="8" y="21"/>
                    </a:cubicBezTo>
                    <a:cubicBezTo>
                      <a:pt x="8" y="21"/>
                      <a:pt x="8" y="21"/>
                      <a:pt x="8" y="21"/>
                    </a:cubicBezTo>
                    <a:cubicBezTo>
                      <a:pt x="6" y="16"/>
                      <a:pt x="4" y="11"/>
                      <a:pt x="0" y="6"/>
                    </a:cubicBezTo>
                    <a:cubicBezTo>
                      <a:pt x="0" y="28"/>
                      <a:pt x="0" y="28"/>
                      <a:pt x="0" y="28"/>
                    </a:cubicBezTo>
                    <a:cubicBezTo>
                      <a:pt x="8" y="28"/>
                      <a:pt x="16" y="31"/>
                      <a:pt x="24" y="35"/>
                    </a:cubicBezTo>
                    <a:cubicBezTo>
                      <a:pt x="32" y="40"/>
                      <a:pt x="39" y="47"/>
                      <a:pt x="44" y="55"/>
                    </a:cubicBezTo>
                    <a:cubicBezTo>
                      <a:pt x="44" y="56"/>
                      <a:pt x="44" y="56"/>
                      <a:pt x="44" y="56"/>
                    </a:cubicBezTo>
                    <a:cubicBezTo>
                      <a:pt x="47" y="60"/>
                      <a:pt x="49" y="65"/>
                      <a:pt x="50" y="70"/>
                    </a:cubicBezTo>
                    <a:cubicBezTo>
                      <a:pt x="56" y="68"/>
                      <a:pt x="62" y="67"/>
                      <a:pt x="68" y="67"/>
                    </a:cubicBezTo>
                    <a:cubicBezTo>
                      <a:pt x="73" y="68"/>
                      <a:pt x="78" y="69"/>
                      <a:pt x="83" y="69"/>
                    </a:cubicBezTo>
                    <a:cubicBezTo>
                      <a:pt x="90" y="70"/>
                      <a:pt x="97" y="74"/>
                      <a:pt x="103" y="77"/>
                    </a:cubicBezTo>
                    <a:cubicBezTo>
                      <a:pt x="111" y="81"/>
                      <a:pt x="117" y="88"/>
                      <a:pt x="122" y="96"/>
                    </a:cubicBezTo>
                    <a:cubicBezTo>
                      <a:pt x="127" y="104"/>
                      <a:pt x="129" y="113"/>
                      <a:pt x="129" y="122"/>
                    </a:cubicBezTo>
                    <a:cubicBezTo>
                      <a:pt x="129" y="132"/>
                      <a:pt x="127" y="141"/>
                      <a:pt x="122" y="149"/>
                    </a:cubicBezTo>
                    <a:cubicBezTo>
                      <a:pt x="122" y="150"/>
                      <a:pt x="122" y="150"/>
                      <a:pt x="122" y="150"/>
                    </a:cubicBezTo>
                    <a:cubicBezTo>
                      <a:pt x="130" y="160"/>
                      <a:pt x="135" y="173"/>
                      <a:pt x="135" y="186"/>
                    </a:cubicBezTo>
                    <a:cubicBezTo>
                      <a:pt x="135" y="205"/>
                      <a:pt x="125" y="225"/>
                      <a:pt x="108" y="234"/>
                    </a:cubicBezTo>
                    <a:cubicBezTo>
                      <a:pt x="103" y="236"/>
                      <a:pt x="96" y="239"/>
                      <a:pt x="92" y="241"/>
                    </a:cubicBezTo>
                    <a:cubicBezTo>
                      <a:pt x="87" y="242"/>
                      <a:pt x="81" y="243"/>
                      <a:pt x="76" y="243"/>
                    </a:cubicBezTo>
                    <a:cubicBezTo>
                      <a:pt x="74" y="243"/>
                      <a:pt x="73" y="243"/>
                      <a:pt x="71" y="243"/>
                    </a:cubicBezTo>
                    <a:cubicBezTo>
                      <a:pt x="65" y="251"/>
                      <a:pt x="65" y="251"/>
                      <a:pt x="65" y="251"/>
                    </a:cubicBezTo>
                    <a:cubicBezTo>
                      <a:pt x="64" y="251"/>
                      <a:pt x="64" y="252"/>
                      <a:pt x="63" y="252"/>
                    </a:cubicBezTo>
                    <a:cubicBezTo>
                      <a:pt x="64" y="253"/>
                      <a:pt x="64" y="253"/>
                      <a:pt x="64" y="254"/>
                    </a:cubicBezTo>
                    <a:cubicBezTo>
                      <a:pt x="64" y="276"/>
                      <a:pt x="46" y="294"/>
                      <a:pt x="24" y="294"/>
                    </a:cubicBezTo>
                    <a:cubicBezTo>
                      <a:pt x="15" y="294"/>
                      <a:pt x="7" y="290"/>
                      <a:pt x="0" y="285"/>
                    </a:cubicBezTo>
                    <a:cubicBezTo>
                      <a:pt x="0" y="318"/>
                      <a:pt x="0" y="318"/>
                      <a:pt x="0" y="318"/>
                    </a:cubicBezTo>
                    <a:cubicBezTo>
                      <a:pt x="6" y="321"/>
                      <a:pt x="12" y="324"/>
                      <a:pt x="19" y="325"/>
                    </a:cubicBezTo>
                    <a:cubicBezTo>
                      <a:pt x="19" y="325"/>
                      <a:pt x="19" y="325"/>
                      <a:pt x="19" y="325"/>
                    </a:cubicBezTo>
                    <a:cubicBezTo>
                      <a:pt x="19" y="325"/>
                      <a:pt x="19" y="325"/>
                      <a:pt x="19" y="325"/>
                    </a:cubicBezTo>
                    <a:cubicBezTo>
                      <a:pt x="22" y="325"/>
                      <a:pt x="25" y="325"/>
                      <a:pt x="28" y="325"/>
                    </a:cubicBezTo>
                    <a:cubicBezTo>
                      <a:pt x="53" y="325"/>
                      <a:pt x="74" y="308"/>
                      <a:pt x="81" y="286"/>
                    </a:cubicBezTo>
                    <a:cubicBezTo>
                      <a:pt x="87" y="288"/>
                      <a:pt x="93" y="289"/>
                      <a:pt x="100" y="289"/>
                    </a:cubicBezTo>
                    <a:cubicBezTo>
                      <a:pt x="115" y="289"/>
                      <a:pt x="129" y="283"/>
                      <a:pt x="140" y="273"/>
                    </a:cubicBezTo>
                    <a:cubicBezTo>
                      <a:pt x="150" y="262"/>
                      <a:pt x="156" y="248"/>
                      <a:pt x="156" y="233"/>
                    </a:cubicBezTo>
                    <a:cubicBezTo>
                      <a:pt x="156" y="223"/>
                      <a:pt x="153" y="213"/>
                      <a:pt x="148" y="204"/>
                    </a:cubicBezTo>
                    <a:cubicBezTo>
                      <a:pt x="148" y="204"/>
                      <a:pt x="148" y="204"/>
                      <a:pt x="148" y="204"/>
                    </a:cubicBezTo>
                    <a:cubicBezTo>
                      <a:pt x="148" y="204"/>
                      <a:pt x="148" y="204"/>
                      <a:pt x="148" y="204"/>
                    </a:cubicBezTo>
                    <a:cubicBezTo>
                      <a:pt x="158" y="201"/>
                      <a:pt x="168" y="196"/>
                      <a:pt x="175" y="188"/>
                    </a:cubicBezTo>
                    <a:cubicBezTo>
                      <a:pt x="187" y="177"/>
                      <a:pt x="193" y="161"/>
                      <a:pt x="193" y="144"/>
                    </a:cubicBezTo>
                    <a:cubicBezTo>
                      <a:pt x="193" y="128"/>
                      <a:pt x="187" y="112"/>
                      <a:pt x="175" y="100"/>
                    </a:cubicBezTo>
                    <a:cubicBezTo>
                      <a:pt x="164" y="89"/>
                      <a:pt x="148" y="82"/>
                      <a:pt x="131" y="82"/>
                    </a:cubicBezTo>
                    <a:cubicBezTo>
                      <a:pt x="128" y="82"/>
                      <a:pt x="125" y="83"/>
                      <a:pt x="121" y="83"/>
                    </a:cubicBezTo>
                    <a:cubicBezTo>
                      <a:pt x="121" y="83"/>
                      <a:pt x="121" y="83"/>
                      <a:pt x="121" y="83"/>
                    </a:cubicBezTo>
                    <a:cubicBezTo>
                      <a:pt x="121" y="83"/>
                      <a:pt x="121" y="83"/>
                      <a:pt x="121" y="83"/>
                    </a:cubicBezTo>
                    <a:cubicBezTo>
                      <a:pt x="123" y="78"/>
                      <a:pt x="123" y="73"/>
                      <a:pt x="123" y="67"/>
                    </a:cubicBezTo>
                    <a:cubicBezTo>
                      <a:pt x="123" y="31"/>
                      <a:pt x="93" y="0"/>
                      <a:pt x="5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6" name="Freeform 273"/>
              <p:cNvSpPr>
                <a:spLocks/>
              </p:cNvSpPr>
              <p:nvPr/>
            </p:nvSpPr>
            <p:spPr bwMode="auto">
              <a:xfrm>
                <a:off x="7015" y="2900"/>
                <a:ext cx="354" cy="739"/>
              </a:xfrm>
              <a:custGeom>
                <a:avLst/>
                <a:gdLst>
                  <a:gd name="T0" fmla="*/ 0 w 135"/>
                  <a:gd name="T1" fmla="*/ 0 h 266"/>
                  <a:gd name="T2" fmla="*/ 0 w 135"/>
                  <a:gd name="T3" fmla="*/ 257 h 266"/>
                  <a:gd name="T4" fmla="*/ 24 w 135"/>
                  <a:gd name="T5" fmla="*/ 266 h 266"/>
                  <a:gd name="T6" fmla="*/ 64 w 135"/>
                  <a:gd name="T7" fmla="*/ 226 h 266"/>
                  <a:gd name="T8" fmla="*/ 63 w 135"/>
                  <a:gd name="T9" fmla="*/ 224 h 266"/>
                  <a:gd name="T10" fmla="*/ 65 w 135"/>
                  <a:gd name="T11" fmla="*/ 223 h 266"/>
                  <a:gd name="T12" fmla="*/ 71 w 135"/>
                  <a:gd name="T13" fmla="*/ 215 h 266"/>
                  <a:gd name="T14" fmla="*/ 76 w 135"/>
                  <a:gd name="T15" fmla="*/ 215 h 266"/>
                  <a:gd name="T16" fmla="*/ 92 w 135"/>
                  <a:gd name="T17" fmla="*/ 213 h 266"/>
                  <a:gd name="T18" fmla="*/ 108 w 135"/>
                  <a:gd name="T19" fmla="*/ 206 h 266"/>
                  <a:gd name="T20" fmla="*/ 135 w 135"/>
                  <a:gd name="T21" fmla="*/ 158 h 266"/>
                  <a:gd name="T22" fmla="*/ 122 w 135"/>
                  <a:gd name="T23" fmla="*/ 122 h 266"/>
                  <a:gd name="T24" fmla="*/ 122 w 135"/>
                  <a:gd name="T25" fmla="*/ 121 h 266"/>
                  <a:gd name="T26" fmla="*/ 129 w 135"/>
                  <a:gd name="T27" fmla="*/ 94 h 266"/>
                  <a:gd name="T28" fmla="*/ 122 w 135"/>
                  <a:gd name="T29" fmla="*/ 68 h 266"/>
                  <a:gd name="T30" fmla="*/ 103 w 135"/>
                  <a:gd name="T31" fmla="*/ 49 h 266"/>
                  <a:gd name="T32" fmla="*/ 83 w 135"/>
                  <a:gd name="T33" fmla="*/ 41 h 266"/>
                  <a:gd name="T34" fmla="*/ 68 w 135"/>
                  <a:gd name="T35" fmla="*/ 39 h 266"/>
                  <a:gd name="T36" fmla="*/ 50 w 135"/>
                  <a:gd name="T37" fmla="*/ 42 h 266"/>
                  <a:gd name="T38" fmla="*/ 44 w 135"/>
                  <a:gd name="T39" fmla="*/ 28 h 266"/>
                  <a:gd name="T40" fmla="*/ 44 w 135"/>
                  <a:gd name="T41" fmla="*/ 27 h 266"/>
                  <a:gd name="T42" fmla="*/ 24 w 135"/>
                  <a:gd name="T43" fmla="*/ 7 h 266"/>
                  <a:gd name="T44" fmla="*/ 0 w 135"/>
                  <a:gd name="T4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266">
                    <a:moveTo>
                      <a:pt x="0" y="0"/>
                    </a:moveTo>
                    <a:cubicBezTo>
                      <a:pt x="0" y="257"/>
                      <a:pt x="0" y="257"/>
                      <a:pt x="0" y="257"/>
                    </a:cubicBezTo>
                    <a:cubicBezTo>
                      <a:pt x="7" y="262"/>
                      <a:pt x="15" y="266"/>
                      <a:pt x="24" y="266"/>
                    </a:cubicBezTo>
                    <a:cubicBezTo>
                      <a:pt x="46" y="266"/>
                      <a:pt x="64" y="248"/>
                      <a:pt x="64" y="226"/>
                    </a:cubicBezTo>
                    <a:cubicBezTo>
                      <a:pt x="64" y="225"/>
                      <a:pt x="64" y="225"/>
                      <a:pt x="63" y="224"/>
                    </a:cubicBezTo>
                    <a:cubicBezTo>
                      <a:pt x="64" y="224"/>
                      <a:pt x="64" y="223"/>
                      <a:pt x="65" y="223"/>
                    </a:cubicBezTo>
                    <a:cubicBezTo>
                      <a:pt x="71" y="215"/>
                      <a:pt x="71" y="215"/>
                      <a:pt x="71" y="215"/>
                    </a:cubicBezTo>
                    <a:cubicBezTo>
                      <a:pt x="73" y="215"/>
                      <a:pt x="74" y="215"/>
                      <a:pt x="76" y="215"/>
                    </a:cubicBezTo>
                    <a:cubicBezTo>
                      <a:pt x="81" y="215"/>
                      <a:pt x="87" y="214"/>
                      <a:pt x="92" y="213"/>
                    </a:cubicBezTo>
                    <a:cubicBezTo>
                      <a:pt x="96" y="211"/>
                      <a:pt x="103" y="208"/>
                      <a:pt x="108" y="206"/>
                    </a:cubicBezTo>
                    <a:cubicBezTo>
                      <a:pt x="125" y="197"/>
                      <a:pt x="135" y="177"/>
                      <a:pt x="135" y="158"/>
                    </a:cubicBezTo>
                    <a:cubicBezTo>
                      <a:pt x="135" y="145"/>
                      <a:pt x="130" y="132"/>
                      <a:pt x="122" y="122"/>
                    </a:cubicBezTo>
                    <a:cubicBezTo>
                      <a:pt x="122" y="121"/>
                      <a:pt x="122" y="121"/>
                      <a:pt x="122" y="121"/>
                    </a:cubicBezTo>
                    <a:cubicBezTo>
                      <a:pt x="127" y="113"/>
                      <a:pt x="129" y="104"/>
                      <a:pt x="129" y="94"/>
                    </a:cubicBezTo>
                    <a:cubicBezTo>
                      <a:pt x="129" y="85"/>
                      <a:pt x="127" y="76"/>
                      <a:pt x="122" y="68"/>
                    </a:cubicBezTo>
                    <a:cubicBezTo>
                      <a:pt x="117" y="60"/>
                      <a:pt x="111" y="53"/>
                      <a:pt x="103" y="49"/>
                    </a:cubicBezTo>
                    <a:cubicBezTo>
                      <a:pt x="97" y="46"/>
                      <a:pt x="90" y="42"/>
                      <a:pt x="83" y="41"/>
                    </a:cubicBezTo>
                    <a:cubicBezTo>
                      <a:pt x="78" y="41"/>
                      <a:pt x="73" y="40"/>
                      <a:pt x="68" y="39"/>
                    </a:cubicBezTo>
                    <a:cubicBezTo>
                      <a:pt x="62" y="39"/>
                      <a:pt x="56" y="40"/>
                      <a:pt x="50" y="42"/>
                    </a:cubicBezTo>
                    <a:cubicBezTo>
                      <a:pt x="49" y="37"/>
                      <a:pt x="47" y="32"/>
                      <a:pt x="44" y="28"/>
                    </a:cubicBezTo>
                    <a:cubicBezTo>
                      <a:pt x="44" y="27"/>
                      <a:pt x="44" y="27"/>
                      <a:pt x="44" y="27"/>
                    </a:cubicBezTo>
                    <a:cubicBezTo>
                      <a:pt x="39" y="19"/>
                      <a:pt x="32" y="12"/>
                      <a:pt x="24" y="7"/>
                    </a:cubicBezTo>
                    <a:cubicBezTo>
                      <a:pt x="16" y="3"/>
                      <a:pt x="8"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7" name="Freeform 274"/>
              <p:cNvSpPr>
                <a:spLocks/>
              </p:cNvSpPr>
              <p:nvPr/>
            </p:nvSpPr>
            <p:spPr bwMode="auto">
              <a:xfrm>
                <a:off x="6660" y="3194"/>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8" name="Freeform 275"/>
              <p:cNvSpPr>
                <a:spLocks/>
              </p:cNvSpPr>
              <p:nvPr/>
            </p:nvSpPr>
            <p:spPr bwMode="auto">
              <a:xfrm>
                <a:off x="6755" y="3297"/>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9" name="Freeform 276"/>
              <p:cNvSpPr>
                <a:spLocks/>
              </p:cNvSpPr>
              <p:nvPr/>
            </p:nvSpPr>
            <p:spPr bwMode="auto">
              <a:xfrm>
                <a:off x="6818" y="2905"/>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0" name="Freeform 277"/>
              <p:cNvSpPr>
                <a:spLocks/>
              </p:cNvSpPr>
              <p:nvPr/>
            </p:nvSpPr>
            <p:spPr bwMode="auto">
              <a:xfrm>
                <a:off x="6912" y="3008"/>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1" name="Freeform 278"/>
              <p:cNvSpPr>
                <a:spLocks/>
              </p:cNvSpPr>
              <p:nvPr/>
            </p:nvSpPr>
            <p:spPr bwMode="auto">
              <a:xfrm>
                <a:off x="7141" y="3003"/>
                <a:ext cx="246"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2" name="Freeform 279"/>
              <p:cNvSpPr>
                <a:spLocks/>
              </p:cNvSpPr>
              <p:nvPr/>
            </p:nvSpPr>
            <p:spPr bwMode="auto">
              <a:xfrm>
                <a:off x="7235" y="3097"/>
                <a:ext cx="63" cy="67"/>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3" name="Freeform 280"/>
              <p:cNvSpPr>
                <a:spLocks/>
              </p:cNvSpPr>
              <p:nvPr/>
            </p:nvSpPr>
            <p:spPr bwMode="auto">
              <a:xfrm>
                <a:off x="6930" y="3314"/>
                <a:ext cx="247"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4" name="Freeform 281"/>
              <p:cNvSpPr>
                <a:spLocks/>
              </p:cNvSpPr>
              <p:nvPr/>
            </p:nvSpPr>
            <p:spPr bwMode="auto">
              <a:xfrm>
                <a:off x="7025" y="3409"/>
                <a:ext cx="63" cy="66"/>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5" name="Freeform 282"/>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6" name="Freeform 283"/>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7" name="Freeform 284"/>
              <p:cNvSpPr>
                <a:spLocks/>
              </p:cNvSpPr>
              <p:nvPr/>
            </p:nvSpPr>
            <p:spPr bwMode="auto">
              <a:xfrm>
                <a:off x="1032" y="2964"/>
                <a:ext cx="460" cy="481"/>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8" name="Freeform 285"/>
              <p:cNvSpPr>
                <a:spLocks/>
              </p:cNvSpPr>
              <p:nvPr/>
            </p:nvSpPr>
            <p:spPr bwMode="auto">
              <a:xfrm>
                <a:off x="260" y="2839"/>
                <a:ext cx="465" cy="633"/>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9" name="Freeform 286"/>
              <p:cNvSpPr>
                <a:spLocks/>
              </p:cNvSpPr>
              <p:nvPr/>
            </p:nvSpPr>
            <p:spPr bwMode="auto">
              <a:xfrm>
                <a:off x="496" y="2752"/>
                <a:ext cx="799" cy="821"/>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0" name="Freeform 287"/>
              <p:cNvSpPr>
                <a:spLocks noEditPoints="1"/>
              </p:cNvSpPr>
              <p:nvPr/>
            </p:nvSpPr>
            <p:spPr bwMode="auto">
              <a:xfrm>
                <a:off x="911" y="2802"/>
                <a:ext cx="568" cy="726"/>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1" name="Freeform 288"/>
              <p:cNvSpPr>
                <a:spLocks/>
              </p:cNvSpPr>
              <p:nvPr/>
            </p:nvSpPr>
            <p:spPr bwMode="auto">
              <a:xfrm>
                <a:off x="869" y="3567"/>
                <a:ext cx="71" cy="728"/>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2" name="Freeform 289"/>
              <p:cNvSpPr>
                <a:spLocks/>
              </p:cNvSpPr>
              <p:nvPr/>
            </p:nvSpPr>
            <p:spPr bwMode="auto">
              <a:xfrm>
                <a:off x="1198" y="2991"/>
                <a:ext cx="281" cy="44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3" name="Freeform 290"/>
              <p:cNvSpPr>
                <a:spLocks/>
              </p:cNvSpPr>
              <p:nvPr/>
            </p:nvSpPr>
            <p:spPr bwMode="auto">
              <a:xfrm>
                <a:off x="869" y="2772"/>
                <a:ext cx="426" cy="801"/>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4" name="Freeform 291"/>
              <p:cNvSpPr>
                <a:spLocks/>
              </p:cNvSpPr>
              <p:nvPr/>
            </p:nvSpPr>
            <p:spPr bwMode="auto">
              <a:xfrm>
                <a:off x="536" y="3061"/>
                <a:ext cx="78"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5" name="Freeform 292"/>
              <p:cNvSpPr>
                <a:spLocks/>
              </p:cNvSpPr>
              <p:nvPr/>
            </p:nvSpPr>
            <p:spPr bwMode="auto">
              <a:xfrm>
                <a:off x="475" y="3069"/>
                <a:ext cx="100"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6" name="Freeform 293"/>
              <p:cNvSpPr>
                <a:spLocks/>
              </p:cNvSpPr>
              <p:nvPr/>
            </p:nvSpPr>
            <p:spPr bwMode="auto">
              <a:xfrm>
                <a:off x="465"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7" name="Freeform 294"/>
              <p:cNvSpPr>
                <a:spLocks/>
              </p:cNvSpPr>
              <p:nvPr/>
            </p:nvSpPr>
            <p:spPr bwMode="auto">
              <a:xfrm>
                <a:off x="475" y="3175"/>
                <a:ext cx="100"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8" name="Freeform 295"/>
              <p:cNvSpPr>
                <a:spLocks/>
              </p:cNvSpPr>
              <p:nvPr/>
            </p:nvSpPr>
            <p:spPr bwMode="auto">
              <a:xfrm>
                <a:off x="536" y="3175"/>
                <a:ext cx="78"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9" name="Freeform 296"/>
              <p:cNvSpPr>
                <a:spLocks/>
              </p:cNvSpPr>
              <p:nvPr/>
            </p:nvSpPr>
            <p:spPr bwMode="auto">
              <a:xfrm>
                <a:off x="575"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0" name="Freeform 297"/>
              <p:cNvSpPr>
                <a:spLocks/>
              </p:cNvSpPr>
              <p:nvPr/>
            </p:nvSpPr>
            <p:spPr bwMode="auto">
              <a:xfrm>
                <a:off x="575" y="3133"/>
                <a:ext cx="110"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1" name="Freeform 298"/>
              <p:cNvSpPr>
                <a:spLocks/>
              </p:cNvSpPr>
              <p:nvPr/>
            </p:nvSpPr>
            <p:spPr bwMode="auto">
              <a:xfrm>
                <a:off x="575"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2" name="Oval 299"/>
              <p:cNvSpPr>
                <a:spLocks noChangeArrowheads="1"/>
              </p:cNvSpPr>
              <p:nvPr/>
            </p:nvSpPr>
            <p:spPr bwMode="auto">
              <a:xfrm>
                <a:off x="525"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3" name="Freeform 300"/>
              <p:cNvSpPr>
                <a:spLocks/>
              </p:cNvSpPr>
              <p:nvPr/>
            </p:nvSpPr>
            <p:spPr bwMode="auto">
              <a:xfrm>
                <a:off x="1082" y="3061"/>
                <a:ext cx="79"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4" name="Freeform 301"/>
              <p:cNvSpPr>
                <a:spLocks/>
              </p:cNvSpPr>
              <p:nvPr/>
            </p:nvSpPr>
            <p:spPr bwMode="auto">
              <a:xfrm>
                <a:off x="1022" y="3069"/>
                <a:ext cx="99"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5" name="Freeform 302"/>
              <p:cNvSpPr>
                <a:spLocks/>
              </p:cNvSpPr>
              <p:nvPr/>
            </p:nvSpPr>
            <p:spPr bwMode="auto">
              <a:xfrm>
                <a:off x="1011"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6" name="Freeform 303"/>
              <p:cNvSpPr>
                <a:spLocks/>
              </p:cNvSpPr>
              <p:nvPr/>
            </p:nvSpPr>
            <p:spPr bwMode="auto">
              <a:xfrm>
                <a:off x="1022" y="3175"/>
                <a:ext cx="99"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7" name="Freeform 304"/>
              <p:cNvSpPr>
                <a:spLocks/>
              </p:cNvSpPr>
              <p:nvPr/>
            </p:nvSpPr>
            <p:spPr bwMode="auto">
              <a:xfrm>
                <a:off x="1082" y="3175"/>
                <a:ext cx="79"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8" name="Freeform 305"/>
              <p:cNvSpPr>
                <a:spLocks/>
              </p:cNvSpPr>
              <p:nvPr/>
            </p:nvSpPr>
            <p:spPr bwMode="auto">
              <a:xfrm>
                <a:off x="1121"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9" name="Freeform 306"/>
              <p:cNvSpPr>
                <a:spLocks/>
              </p:cNvSpPr>
              <p:nvPr/>
            </p:nvSpPr>
            <p:spPr bwMode="auto">
              <a:xfrm>
                <a:off x="1121" y="3133"/>
                <a:ext cx="111"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0" name="Freeform 307"/>
              <p:cNvSpPr>
                <a:spLocks/>
              </p:cNvSpPr>
              <p:nvPr/>
            </p:nvSpPr>
            <p:spPr bwMode="auto">
              <a:xfrm>
                <a:off x="1121"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1" name="Oval 308"/>
              <p:cNvSpPr>
                <a:spLocks noChangeArrowheads="1"/>
              </p:cNvSpPr>
              <p:nvPr/>
            </p:nvSpPr>
            <p:spPr bwMode="auto">
              <a:xfrm>
                <a:off x="1071"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2" name="Freeform 309"/>
              <p:cNvSpPr>
                <a:spLocks/>
              </p:cNvSpPr>
              <p:nvPr/>
            </p:nvSpPr>
            <p:spPr bwMode="auto">
              <a:xfrm>
                <a:off x="798" y="2883"/>
                <a:ext cx="69"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3" name="Freeform 310"/>
              <p:cNvSpPr>
                <a:spLocks/>
              </p:cNvSpPr>
              <p:nvPr/>
            </p:nvSpPr>
            <p:spPr bwMode="auto">
              <a:xfrm>
                <a:off x="746" y="2889"/>
                <a:ext cx="86" cy="91"/>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4" name="Freeform 311"/>
              <p:cNvSpPr>
                <a:spLocks/>
              </p:cNvSpPr>
              <p:nvPr/>
            </p:nvSpPr>
            <p:spPr bwMode="auto">
              <a:xfrm>
                <a:off x="738" y="2944"/>
                <a:ext cx="94" cy="73"/>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5" name="Freeform 312"/>
              <p:cNvSpPr>
                <a:spLocks/>
              </p:cNvSpPr>
              <p:nvPr/>
            </p:nvSpPr>
            <p:spPr bwMode="auto">
              <a:xfrm>
                <a:off x="746" y="2980"/>
                <a:ext cx="86"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6" name="Freeform 313"/>
              <p:cNvSpPr>
                <a:spLocks/>
              </p:cNvSpPr>
              <p:nvPr/>
            </p:nvSpPr>
            <p:spPr bwMode="auto">
              <a:xfrm>
                <a:off x="798" y="2980"/>
                <a:ext cx="69"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7" name="Freeform 314"/>
              <p:cNvSpPr>
                <a:spLocks/>
              </p:cNvSpPr>
              <p:nvPr/>
            </p:nvSpPr>
            <p:spPr bwMode="auto">
              <a:xfrm>
                <a:off x="832" y="2980"/>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8" name="Freeform 315"/>
              <p:cNvSpPr>
                <a:spLocks/>
              </p:cNvSpPr>
              <p:nvPr/>
            </p:nvSpPr>
            <p:spPr bwMode="auto">
              <a:xfrm>
                <a:off x="832" y="2944"/>
                <a:ext cx="92" cy="73"/>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9" name="Freeform 316"/>
              <p:cNvSpPr>
                <a:spLocks/>
              </p:cNvSpPr>
              <p:nvPr/>
            </p:nvSpPr>
            <p:spPr bwMode="auto">
              <a:xfrm>
                <a:off x="832" y="2889"/>
                <a:ext cx="87" cy="91"/>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0" name="Oval 317"/>
              <p:cNvSpPr>
                <a:spLocks noChangeArrowheads="1"/>
              </p:cNvSpPr>
              <p:nvPr/>
            </p:nvSpPr>
            <p:spPr bwMode="auto">
              <a:xfrm>
                <a:off x="790" y="2936"/>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1" name="Freeform 318"/>
              <p:cNvSpPr>
                <a:spLocks/>
              </p:cNvSpPr>
              <p:nvPr/>
            </p:nvSpPr>
            <p:spPr bwMode="auto">
              <a:xfrm>
                <a:off x="809" y="3217"/>
                <a:ext cx="68"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2" name="Freeform 319"/>
              <p:cNvSpPr>
                <a:spLocks/>
              </p:cNvSpPr>
              <p:nvPr/>
            </p:nvSpPr>
            <p:spPr bwMode="auto">
              <a:xfrm>
                <a:off x="756" y="3222"/>
                <a:ext cx="87" cy="92"/>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3" name="Freeform 320"/>
              <p:cNvSpPr>
                <a:spLocks/>
              </p:cNvSpPr>
              <p:nvPr/>
            </p:nvSpPr>
            <p:spPr bwMode="auto">
              <a:xfrm>
                <a:off x="748" y="3278"/>
                <a:ext cx="95" cy="72"/>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4" name="Freeform 321"/>
              <p:cNvSpPr>
                <a:spLocks/>
              </p:cNvSpPr>
              <p:nvPr/>
            </p:nvSpPr>
            <p:spPr bwMode="auto">
              <a:xfrm>
                <a:off x="756" y="3314"/>
                <a:ext cx="87"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5" name="Freeform 322"/>
              <p:cNvSpPr>
                <a:spLocks/>
              </p:cNvSpPr>
              <p:nvPr/>
            </p:nvSpPr>
            <p:spPr bwMode="auto">
              <a:xfrm>
                <a:off x="809" y="3314"/>
                <a:ext cx="68"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6" name="Freeform 323"/>
              <p:cNvSpPr>
                <a:spLocks/>
              </p:cNvSpPr>
              <p:nvPr/>
            </p:nvSpPr>
            <p:spPr bwMode="auto">
              <a:xfrm>
                <a:off x="843" y="3314"/>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7" name="Freeform 324"/>
              <p:cNvSpPr>
                <a:spLocks/>
              </p:cNvSpPr>
              <p:nvPr/>
            </p:nvSpPr>
            <p:spPr bwMode="auto">
              <a:xfrm>
                <a:off x="843" y="3278"/>
                <a:ext cx="92" cy="72"/>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8" name="Freeform 325"/>
              <p:cNvSpPr>
                <a:spLocks/>
              </p:cNvSpPr>
              <p:nvPr/>
            </p:nvSpPr>
            <p:spPr bwMode="auto">
              <a:xfrm>
                <a:off x="843" y="3222"/>
                <a:ext cx="87" cy="92"/>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9" name="Oval 326"/>
              <p:cNvSpPr>
                <a:spLocks noChangeArrowheads="1"/>
              </p:cNvSpPr>
              <p:nvPr/>
            </p:nvSpPr>
            <p:spPr bwMode="auto">
              <a:xfrm>
                <a:off x="801" y="3270"/>
                <a:ext cx="84" cy="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0" name="Freeform 327"/>
              <p:cNvSpPr>
                <a:spLocks/>
              </p:cNvSpPr>
              <p:nvPr/>
            </p:nvSpPr>
            <p:spPr bwMode="auto">
              <a:xfrm>
                <a:off x="5187" y="3953"/>
                <a:ext cx="302" cy="351"/>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1" name="Freeform 328"/>
              <p:cNvSpPr>
                <a:spLocks/>
              </p:cNvSpPr>
              <p:nvPr/>
            </p:nvSpPr>
            <p:spPr bwMode="auto">
              <a:xfrm>
                <a:off x="5024" y="3953"/>
                <a:ext cx="302" cy="351"/>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2" name="Freeform 329"/>
              <p:cNvSpPr>
                <a:spLocks/>
              </p:cNvSpPr>
              <p:nvPr/>
            </p:nvSpPr>
            <p:spPr bwMode="auto">
              <a:xfrm>
                <a:off x="5200" y="4104"/>
                <a:ext cx="310" cy="2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3" name="Freeform 330"/>
              <p:cNvSpPr>
                <a:spLocks/>
              </p:cNvSpPr>
              <p:nvPr/>
            </p:nvSpPr>
            <p:spPr bwMode="auto">
              <a:xfrm>
                <a:off x="4992" y="4104"/>
                <a:ext cx="310" cy="2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4" name="Freeform 331"/>
              <p:cNvSpPr>
                <a:spLocks/>
              </p:cNvSpPr>
              <p:nvPr/>
            </p:nvSpPr>
            <p:spPr bwMode="auto">
              <a:xfrm>
                <a:off x="5197" y="3917"/>
                <a:ext cx="110" cy="331"/>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5" name="Freeform 332"/>
              <p:cNvSpPr>
                <a:spLocks/>
              </p:cNvSpPr>
              <p:nvPr/>
            </p:nvSpPr>
            <p:spPr bwMode="auto">
              <a:xfrm>
                <a:off x="2085" y="3142"/>
                <a:ext cx="806" cy="664"/>
              </a:xfrm>
              <a:custGeom>
                <a:avLst/>
                <a:gdLst>
                  <a:gd name="T0" fmla="*/ 260 w 307"/>
                  <a:gd name="T1" fmla="*/ 98 h 239"/>
                  <a:gd name="T2" fmla="*/ 150 w 307"/>
                  <a:gd name="T3" fmla="*/ 0 h 239"/>
                  <a:gd name="T4" fmla="*/ 40 w 307"/>
                  <a:gd name="T5" fmla="*/ 102 h 239"/>
                  <a:gd name="T6" fmla="*/ 0 w 307"/>
                  <a:gd name="T7" fmla="*/ 157 h 239"/>
                  <a:gd name="T8" fmla="*/ 154 w 307"/>
                  <a:gd name="T9" fmla="*/ 239 h 239"/>
                  <a:gd name="T10" fmla="*/ 307 w 307"/>
                  <a:gd name="T11" fmla="*/ 157 h 239"/>
                  <a:gd name="T12" fmla="*/ 260 w 307"/>
                  <a:gd name="T13" fmla="*/ 98 h 239"/>
                </a:gdLst>
                <a:ahLst/>
                <a:cxnLst>
                  <a:cxn ang="0">
                    <a:pos x="T0" y="T1"/>
                  </a:cxn>
                  <a:cxn ang="0">
                    <a:pos x="T2" y="T3"/>
                  </a:cxn>
                  <a:cxn ang="0">
                    <a:pos x="T4" y="T5"/>
                  </a:cxn>
                  <a:cxn ang="0">
                    <a:pos x="T6" y="T7"/>
                  </a:cxn>
                  <a:cxn ang="0">
                    <a:pos x="T8" y="T9"/>
                  </a:cxn>
                  <a:cxn ang="0">
                    <a:pos x="T10" y="T11"/>
                  </a:cxn>
                  <a:cxn ang="0">
                    <a:pos x="T12" y="T13"/>
                  </a:cxn>
                </a:cxnLst>
                <a:rect l="0" t="0" r="r" b="b"/>
                <a:pathLst>
                  <a:path w="307" h="239">
                    <a:moveTo>
                      <a:pt x="260" y="98"/>
                    </a:moveTo>
                    <a:cubicBezTo>
                      <a:pt x="254" y="43"/>
                      <a:pt x="207" y="0"/>
                      <a:pt x="150" y="0"/>
                    </a:cubicBezTo>
                    <a:cubicBezTo>
                      <a:pt x="92" y="0"/>
                      <a:pt x="45" y="45"/>
                      <a:pt x="40" y="102"/>
                    </a:cubicBezTo>
                    <a:cubicBezTo>
                      <a:pt x="15" y="116"/>
                      <a:pt x="0" y="136"/>
                      <a:pt x="0" y="157"/>
                    </a:cubicBezTo>
                    <a:cubicBezTo>
                      <a:pt x="0" y="202"/>
                      <a:pt x="69" y="239"/>
                      <a:pt x="154" y="239"/>
                    </a:cubicBezTo>
                    <a:cubicBezTo>
                      <a:pt x="238" y="239"/>
                      <a:pt x="307" y="202"/>
                      <a:pt x="307" y="157"/>
                    </a:cubicBezTo>
                    <a:cubicBezTo>
                      <a:pt x="307" y="134"/>
                      <a:pt x="289" y="113"/>
                      <a:pt x="260" y="9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6" name="Freeform 333"/>
              <p:cNvSpPr>
                <a:spLocks/>
              </p:cNvSpPr>
              <p:nvPr/>
            </p:nvSpPr>
            <p:spPr bwMode="auto">
              <a:xfrm>
                <a:off x="2138" y="3236"/>
                <a:ext cx="701" cy="578"/>
              </a:xfrm>
              <a:custGeom>
                <a:avLst/>
                <a:gdLst>
                  <a:gd name="T0" fmla="*/ 226 w 267"/>
                  <a:gd name="T1" fmla="*/ 86 h 208"/>
                  <a:gd name="T2" fmla="*/ 131 w 267"/>
                  <a:gd name="T3" fmla="*/ 0 h 208"/>
                  <a:gd name="T4" fmla="*/ 35 w 267"/>
                  <a:gd name="T5" fmla="*/ 89 h 208"/>
                  <a:gd name="T6" fmla="*/ 0 w 267"/>
                  <a:gd name="T7" fmla="*/ 137 h 208"/>
                  <a:gd name="T8" fmla="*/ 134 w 267"/>
                  <a:gd name="T9" fmla="*/ 208 h 208"/>
                  <a:gd name="T10" fmla="*/ 267 w 267"/>
                  <a:gd name="T11" fmla="*/ 137 h 208"/>
                  <a:gd name="T12" fmla="*/ 226 w 267"/>
                  <a:gd name="T13" fmla="*/ 86 h 208"/>
                </a:gdLst>
                <a:ahLst/>
                <a:cxnLst>
                  <a:cxn ang="0">
                    <a:pos x="T0" y="T1"/>
                  </a:cxn>
                  <a:cxn ang="0">
                    <a:pos x="T2" y="T3"/>
                  </a:cxn>
                  <a:cxn ang="0">
                    <a:pos x="T4" y="T5"/>
                  </a:cxn>
                  <a:cxn ang="0">
                    <a:pos x="T6" y="T7"/>
                  </a:cxn>
                  <a:cxn ang="0">
                    <a:pos x="T8" y="T9"/>
                  </a:cxn>
                  <a:cxn ang="0">
                    <a:pos x="T10" y="T11"/>
                  </a:cxn>
                  <a:cxn ang="0">
                    <a:pos x="T12" y="T13"/>
                  </a:cxn>
                </a:cxnLst>
                <a:rect l="0" t="0" r="r" b="b"/>
                <a:pathLst>
                  <a:path w="267" h="208">
                    <a:moveTo>
                      <a:pt x="226" y="86"/>
                    </a:moveTo>
                    <a:cubicBezTo>
                      <a:pt x="221" y="38"/>
                      <a:pt x="180" y="0"/>
                      <a:pt x="131" y="0"/>
                    </a:cubicBezTo>
                    <a:cubicBezTo>
                      <a:pt x="80" y="0"/>
                      <a:pt x="39" y="39"/>
                      <a:pt x="35" y="89"/>
                    </a:cubicBezTo>
                    <a:cubicBezTo>
                      <a:pt x="14" y="102"/>
                      <a:pt x="0" y="119"/>
                      <a:pt x="0" y="137"/>
                    </a:cubicBezTo>
                    <a:cubicBezTo>
                      <a:pt x="0" y="176"/>
                      <a:pt x="60" y="208"/>
                      <a:pt x="134" y="208"/>
                    </a:cubicBezTo>
                    <a:cubicBezTo>
                      <a:pt x="207" y="208"/>
                      <a:pt x="267" y="176"/>
                      <a:pt x="267" y="137"/>
                    </a:cubicBezTo>
                    <a:cubicBezTo>
                      <a:pt x="267" y="117"/>
                      <a:pt x="251" y="99"/>
                      <a:pt x="226" y="8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7" name="Freeform 334"/>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8" name="Freeform 335"/>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9" name="Freeform 336"/>
              <p:cNvSpPr>
                <a:spLocks noEditPoints="1"/>
              </p:cNvSpPr>
              <p:nvPr/>
            </p:nvSpPr>
            <p:spPr bwMode="auto">
              <a:xfrm>
                <a:off x="2524" y="3578"/>
                <a:ext cx="367" cy="298"/>
              </a:xfrm>
              <a:custGeom>
                <a:avLst/>
                <a:gdLst>
                  <a:gd name="T0" fmla="*/ 22 w 140"/>
                  <a:gd name="T1" fmla="*/ 83 h 107"/>
                  <a:gd name="T2" fmla="*/ 22 w 140"/>
                  <a:gd name="T3" fmla="*/ 83 h 107"/>
                  <a:gd name="T4" fmla="*/ 0 w 140"/>
                  <a:gd name="T5" fmla="*/ 107 h 107"/>
                  <a:gd name="T6" fmla="*/ 22 w 140"/>
                  <a:gd name="T7" fmla="*/ 83 h 107"/>
                  <a:gd name="T8" fmla="*/ 140 w 140"/>
                  <a:gd name="T9" fmla="*/ 2 h 107"/>
                  <a:gd name="T10" fmla="*/ 140 w 140"/>
                  <a:gd name="T11" fmla="*/ 2 h 107"/>
                  <a:gd name="T12" fmla="*/ 140 w 140"/>
                  <a:gd name="T13" fmla="*/ 2 h 107"/>
                  <a:gd name="T14" fmla="*/ 140 w 140"/>
                  <a:gd name="T15" fmla="*/ 2 h 107"/>
                  <a:gd name="T16" fmla="*/ 140 w 140"/>
                  <a:gd name="T17" fmla="*/ 2 h 107"/>
                  <a:gd name="T18" fmla="*/ 140 w 140"/>
                  <a:gd name="T19" fmla="*/ 2 h 107"/>
                  <a:gd name="T20" fmla="*/ 140 w 140"/>
                  <a:gd name="T21" fmla="*/ 1 h 107"/>
                  <a:gd name="T22" fmla="*/ 140 w 140"/>
                  <a:gd name="T23" fmla="*/ 1 h 107"/>
                  <a:gd name="T24" fmla="*/ 140 w 140"/>
                  <a:gd name="T25" fmla="*/ 1 h 107"/>
                  <a:gd name="T26" fmla="*/ 140 w 140"/>
                  <a:gd name="T27" fmla="*/ 1 h 107"/>
                  <a:gd name="T28" fmla="*/ 140 w 140"/>
                  <a:gd name="T29" fmla="*/ 1 h 107"/>
                  <a:gd name="T30" fmla="*/ 140 w 140"/>
                  <a:gd name="T31" fmla="*/ 1 h 107"/>
                  <a:gd name="T32" fmla="*/ 140 w 140"/>
                  <a:gd name="T33" fmla="*/ 1 h 107"/>
                  <a:gd name="T34" fmla="*/ 140 w 140"/>
                  <a:gd name="T35" fmla="*/ 1 h 107"/>
                  <a:gd name="T36" fmla="*/ 140 w 140"/>
                  <a:gd name="T37" fmla="*/ 1 h 107"/>
                  <a:gd name="T38" fmla="*/ 140 w 140"/>
                  <a:gd name="T39" fmla="*/ 1 h 107"/>
                  <a:gd name="T40" fmla="*/ 140 w 140"/>
                  <a:gd name="T41" fmla="*/ 1 h 107"/>
                  <a:gd name="T42" fmla="*/ 140 w 140"/>
                  <a:gd name="T43" fmla="*/ 1 h 107"/>
                  <a:gd name="T44" fmla="*/ 140 w 140"/>
                  <a:gd name="T45" fmla="*/ 1 h 107"/>
                  <a:gd name="T46" fmla="*/ 140 w 140"/>
                  <a:gd name="T47" fmla="*/ 1 h 107"/>
                  <a:gd name="T48" fmla="*/ 140 w 140"/>
                  <a:gd name="T49" fmla="*/ 1 h 107"/>
                  <a:gd name="T50" fmla="*/ 140 w 140"/>
                  <a:gd name="T51" fmla="*/ 0 h 107"/>
                  <a:gd name="T52" fmla="*/ 140 w 140"/>
                  <a:gd name="T53" fmla="*/ 0 h 107"/>
                  <a:gd name="T54" fmla="*/ 140 w 140"/>
                  <a:gd name="T55" fmla="*/ 0 h 107"/>
                  <a:gd name="T56" fmla="*/ 140 w 140"/>
                  <a:gd name="T57" fmla="*/ 0 h 107"/>
                  <a:gd name="T58" fmla="*/ 140 w 140"/>
                  <a:gd name="T59" fmla="*/ 0 h 107"/>
                  <a:gd name="T60" fmla="*/ 140 w 140"/>
                  <a:gd name="T6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107">
                    <a:moveTo>
                      <a:pt x="22" y="83"/>
                    </a:moveTo>
                    <a:cubicBezTo>
                      <a:pt x="22" y="83"/>
                      <a:pt x="22" y="83"/>
                      <a:pt x="22" y="83"/>
                    </a:cubicBezTo>
                    <a:cubicBezTo>
                      <a:pt x="0" y="107"/>
                      <a:pt x="0" y="107"/>
                      <a:pt x="0" y="107"/>
                    </a:cubicBezTo>
                    <a:cubicBezTo>
                      <a:pt x="22" y="83"/>
                      <a:pt x="22" y="83"/>
                      <a:pt x="22" y="83"/>
                    </a:cubicBezTo>
                    <a:moveTo>
                      <a:pt x="140" y="2"/>
                    </a:moveTo>
                    <a:cubicBezTo>
                      <a:pt x="140" y="2"/>
                      <a:pt x="140" y="2"/>
                      <a:pt x="140" y="2"/>
                    </a:cubicBezTo>
                    <a:cubicBezTo>
                      <a:pt x="140" y="2"/>
                      <a:pt x="140" y="2"/>
                      <a:pt x="140" y="2"/>
                    </a:cubicBezTo>
                    <a:moveTo>
                      <a:pt x="140" y="2"/>
                    </a:moveTo>
                    <a:cubicBezTo>
                      <a:pt x="140" y="2"/>
                      <a:pt x="140" y="2"/>
                      <a:pt x="140" y="2"/>
                    </a:cubicBezTo>
                    <a:cubicBezTo>
                      <a:pt x="140" y="2"/>
                      <a:pt x="140" y="2"/>
                      <a:pt x="140" y="2"/>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0" name="Freeform 337"/>
              <p:cNvSpPr>
                <a:spLocks/>
              </p:cNvSpPr>
              <p:nvPr/>
            </p:nvSpPr>
            <p:spPr bwMode="auto">
              <a:xfrm>
                <a:off x="2487" y="3142"/>
                <a:ext cx="404" cy="620"/>
              </a:xfrm>
              <a:custGeom>
                <a:avLst/>
                <a:gdLst>
                  <a:gd name="T0" fmla="*/ 0 w 154"/>
                  <a:gd name="T1" fmla="*/ 0 h 223"/>
                  <a:gd name="T2" fmla="*/ 0 w 154"/>
                  <a:gd name="T3" fmla="*/ 34 h 223"/>
                  <a:gd name="T4" fmla="*/ 93 w 154"/>
                  <a:gd name="T5" fmla="*/ 120 h 223"/>
                  <a:gd name="T6" fmla="*/ 134 w 154"/>
                  <a:gd name="T7" fmla="*/ 171 h 223"/>
                  <a:gd name="T8" fmla="*/ 91 w 154"/>
                  <a:gd name="T9" fmla="*/ 223 h 223"/>
                  <a:gd name="T10" fmla="*/ 154 w 154"/>
                  <a:gd name="T11" fmla="*/ 159 h 223"/>
                  <a:gd name="T12" fmla="*/ 154 w 154"/>
                  <a:gd name="T13" fmla="*/ 159 h 223"/>
                  <a:gd name="T14" fmla="*/ 154 w 154"/>
                  <a:gd name="T15" fmla="*/ 159 h 223"/>
                  <a:gd name="T16" fmla="*/ 154 w 154"/>
                  <a:gd name="T17" fmla="*/ 159 h 223"/>
                  <a:gd name="T18" fmla="*/ 154 w 154"/>
                  <a:gd name="T19" fmla="*/ 158 h 223"/>
                  <a:gd name="T20" fmla="*/ 154 w 154"/>
                  <a:gd name="T21" fmla="*/ 158 h 223"/>
                  <a:gd name="T22" fmla="*/ 154 w 154"/>
                  <a:gd name="T23" fmla="*/ 158 h 223"/>
                  <a:gd name="T24" fmla="*/ 154 w 154"/>
                  <a:gd name="T25" fmla="*/ 158 h 223"/>
                  <a:gd name="T26" fmla="*/ 154 w 154"/>
                  <a:gd name="T27" fmla="*/ 158 h 223"/>
                  <a:gd name="T28" fmla="*/ 154 w 154"/>
                  <a:gd name="T29" fmla="*/ 158 h 223"/>
                  <a:gd name="T30" fmla="*/ 154 w 154"/>
                  <a:gd name="T31" fmla="*/ 158 h 223"/>
                  <a:gd name="T32" fmla="*/ 154 w 154"/>
                  <a:gd name="T33" fmla="*/ 158 h 223"/>
                  <a:gd name="T34" fmla="*/ 154 w 154"/>
                  <a:gd name="T35" fmla="*/ 158 h 223"/>
                  <a:gd name="T36" fmla="*/ 154 w 154"/>
                  <a:gd name="T37" fmla="*/ 158 h 223"/>
                  <a:gd name="T38" fmla="*/ 154 w 154"/>
                  <a:gd name="T39" fmla="*/ 157 h 223"/>
                  <a:gd name="T40" fmla="*/ 154 w 154"/>
                  <a:gd name="T41" fmla="*/ 157 h 223"/>
                  <a:gd name="T42" fmla="*/ 154 w 154"/>
                  <a:gd name="T43" fmla="*/ 157 h 223"/>
                  <a:gd name="T44" fmla="*/ 154 w 154"/>
                  <a:gd name="T45" fmla="*/ 157 h 223"/>
                  <a:gd name="T46" fmla="*/ 154 w 154"/>
                  <a:gd name="T47" fmla="*/ 157 h 223"/>
                  <a:gd name="T48" fmla="*/ 154 w 154"/>
                  <a:gd name="T49" fmla="*/ 157 h 223"/>
                  <a:gd name="T50" fmla="*/ 106 w 154"/>
                  <a:gd name="T51" fmla="*/ 98 h 223"/>
                  <a:gd name="T52" fmla="*/ 0 w 154"/>
                  <a:gd name="T5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23">
                    <a:moveTo>
                      <a:pt x="0" y="0"/>
                    </a:moveTo>
                    <a:cubicBezTo>
                      <a:pt x="0" y="34"/>
                      <a:pt x="0" y="34"/>
                      <a:pt x="0" y="34"/>
                    </a:cubicBezTo>
                    <a:cubicBezTo>
                      <a:pt x="49" y="35"/>
                      <a:pt x="88" y="72"/>
                      <a:pt x="93" y="120"/>
                    </a:cubicBezTo>
                    <a:cubicBezTo>
                      <a:pt x="118" y="133"/>
                      <a:pt x="134" y="151"/>
                      <a:pt x="134" y="171"/>
                    </a:cubicBezTo>
                    <a:cubicBezTo>
                      <a:pt x="134" y="192"/>
                      <a:pt x="118" y="210"/>
                      <a:pt x="91" y="223"/>
                    </a:cubicBezTo>
                    <a:cubicBezTo>
                      <a:pt x="128" y="209"/>
                      <a:pt x="153" y="185"/>
                      <a:pt x="154" y="159"/>
                    </a:cubicBezTo>
                    <a:cubicBezTo>
                      <a:pt x="154" y="159"/>
                      <a:pt x="154" y="159"/>
                      <a:pt x="154" y="159"/>
                    </a:cubicBezTo>
                    <a:cubicBezTo>
                      <a:pt x="154" y="159"/>
                      <a:pt x="154" y="159"/>
                      <a:pt x="154" y="159"/>
                    </a:cubicBezTo>
                    <a:cubicBezTo>
                      <a:pt x="154" y="159"/>
                      <a:pt x="154" y="159"/>
                      <a:pt x="154" y="159"/>
                    </a:cubicBezTo>
                    <a:cubicBezTo>
                      <a:pt x="154" y="159"/>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34"/>
                      <a:pt x="135" y="113"/>
                      <a:pt x="106" y="98"/>
                    </a:cubicBezTo>
                    <a:cubicBezTo>
                      <a:pt x="101" y="44"/>
                      <a:pt x="56"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1" name="Freeform 338"/>
              <p:cNvSpPr>
                <a:spLocks/>
              </p:cNvSpPr>
              <p:nvPr/>
            </p:nvSpPr>
            <p:spPr bwMode="auto">
              <a:xfrm>
                <a:off x="2487" y="3236"/>
                <a:ext cx="352" cy="573"/>
              </a:xfrm>
              <a:custGeom>
                <a:avLst/>
                <a:gdLst>
                  <a:gd name="T0" fmla="*/ 0 w 134"/>
                  <a:gd name="T1" fmla="*/ 0 h 206"/>
                  <a:gd name="T2" fmla="*/ 0 w 134"/>
                  <a:gd name="T3" fmla="*/ 0 h 206"/>
                  <a:gd name="T4" fmla="*/ 0 w 134"/>
                  <a:gd name="T5" fmla="*/ 147 h 206"/>
                  <a:gd name="T6" fmla="*/ 1 w 134"/>
                  <a:gd name="T7" fmla="*/ 144 h 206"/>
                  <a:gd name="T8" fmla="*/ 13 w 134"/>
                  <a:gd name="T9" fmla="*/ 205 h 206"/>
                  <a:gd name="T10" fmla="*/ 90 w 134"/>
                  <a:gd name="T11" fmla="*/ 147 h 206"/>
                  <a:gd name="T12" fmla="*/ 36 w 134"/>
                  <a:gd name="T13" fmla="*/ 206 h 206"/>
                  <a:gd name="T14" fmla="*/ 36 w 134"/>
                  <a:gd name="T15" fmla="*/ 206 h 206"/>
                  <a:gd name="T16" fmla="*/ 36 w 134"/>
                  <a:gd name="T17" fmla="*/ 206 h 206"/>
                  <a:gd name="T18" fmla="*/ 91 w 134"/>
                  <a:gd name="T19" fmla="*/ 189 h 206"/>
                  <a:gd name="T20" fmla="*/ 91 w 134"/>
                  <a:gd name="T21" fmla="*/ 189 h 206"/>
                  <a:gd name="T22" fmla="*/ 134 w 134"/>
                  <a:gd name="T23" fmla="*/ 137 h 206"/>
                  <a:gd name="T24" fmla="*/ 93 w 134"/>
                  <a:gd name="T25" fmla="*/ 86 h 206"/>
                  <a:gd name="T26" fmla="*/ 0 w 134"/>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206">
                    <a:moveTo>
                      <a:pt x="0" y="0"/>
                    </a:moveTo>
                    <a:cubicBezTo>
                      <a:pt x="0" y="0"/>
                      <a:pt x="0" y="0"/>
                      <a:pt x="0" y="0"/>
                    </a:cubicBezTo>
                    <a:cubicBezTo>
                      <a:pt x="0" y="147"/>
                      <a:pt x="0" y="147"/>
                      <a:pt x="0" y="147"/>
                    </a:cubicBezTo>
                    <a:cubicBezTo>
                      <a:pt x="1" y="144"/>
                      <a:pt x="1" y="144"/>
                      <a:pt x="1" y="144"/>
                    </a:cubicBezTo>
                    <a:cubicBezTo>
                      <a:pt x="13" y="205"/>
                      <a:pt x="13" y="205"/>
                      <a:pt x="13" y="205"/>
                    </a:cubicBezTo>
                    <a:cubicBezTo>
                      <a:pt x="90" y="147"/>
                      <a:pt x="90" y="147"/>
                      <a:pt x="90" y="147"/>
                    </a:cubicBezTo>
                    <a:cubicBezTo>
                      <a:pt x="36" y="206"/>
                      <a:pt x="36" y="206"/>
                      <a:pt x="36" y="206"/>
                    </a:cubicBezTo>
                    <a:cubicBezTo>
                      <a:pt x="36" y="206"/>
                      <a:pt x="36" y="206"/>
                      <a:pt x="36" y="206"/>
                    </a:cubicBezTo>
                    <a:cubicBezTo>
                      <a:pt x="36" y="206"/>
                      <a:pt x="36" y="206"/>
                      <a:pt x="36" y="206"/>
                    </a:cubicBezTo>
                    <a:cubicBezTo>
                      <a:pt x="57" y="203"/>
                      <a:pt x="76" y="197"/>
                      <a:pt x="91" y="189"/>
                    </a:cubicBezTo>
                    <a:cubicBezTo>
                      <a:pt x="91" y="189"/>
                      <a:pt x="91" y="189"/>
                      <a:pt x="91" y="189"/>
                    </a:cubicBezTo>
                    <a:cubicBezTo>
                      <a:pt x="118" y="176"/>
                      <a:pt x="134" y="158"/>
                      <a:pt x="134" y="137"/>
                    </a:cubicBezTo>
                    <a:cubicBezTo>
                      <a:pt x="134" y="117"/>
                      <a:pt x="118" y="99"/>
                      <a:pt x="93" y="86"/>
                    </a:cubicBezTo>
                    <a:cubicBezTo>
                      <a:pt x="88" y="38"/>
                      <a:pt x="49" y="1"/>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2" name="Freeform 339"/>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3" name="Freeform 340"/>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4" name="Freeform 341"/>
              <p:cNvSpPr>
                <a:spLocks/>
              </p:cNvSpPr>
              <p:nvPr/>
            </p:nvSpPr>
            <p:spPr bwMode="auto">
              <a:xfrm>
                <a:off x="2203" y="3517"/>
                <a:ext cx="116" cy="97"/>
              </a:xfrm>
              <a:custGeom>
                <a:avLst/>
                <a:gdLst>
                  <a:gd name="T0" fmla="*/ 20 w 44"/>
                  <a:gd name="T1" fmla="*/ 0 h 35"/>
                  <a:gd name="T2" fmla="*/ 20 w 44"/>
                  <a:gd name="T3" fmla="*/ 35 h 35"/>
                  <a:gd name="T4" fmla="*/ 20 w 44"/>
                  <a:gd name="T5" fmla="*/ 0 h 35"/>
                </a:gdLst>
                <a:ahLst/>
                <a:cxnLst>
                  <a:cxn ang="0">
                    <a:pos x="T0" y="T1"/>
                  </a:cxn>
                  <a:cxn ang="0">
                    <a:pos x="T2" y="T3"/>
                  </a:cxn>
                  <a:cxn ang="0">
                    <a:pos x="T4" y="T5"/>
                  </a:cxn>
                </a:cxnLst>
                <a:rect l="0" t="0" r="r" b="b"/>
                <a:pathLst>
                  <a:path w="44" h="35">
                    <a:moveTo>
                      <a:pt x="20" y="0"/>
                    </a:moveTo>
                    <a:cubicBezTo>
                      <a:pt x="0" y="0"/>
                      <a:pt x="0" y="35"/>
                      <a:pt x="20" y="35"/>
                    </a:cubicBezTo>
                    <a:cubicBezTo>
                      <a:pt x="44" y="35"/>
                      <a:pt x="44"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5" name="Freeform 342"/>
              <p:cNvSpPr>
                <a:spLocks/>
              </p:cNvSpPr>
              <p:nvPr/>
            </p:nvSpPr>
            <p:spPr bwMode="auto">
              <a:xfrm>
                <a:off x="2287" y="3342"/>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6" name="Freeform 343"/>
              <p:cNvSpPr>
                <a:spLocks/>
              </p:cNvSpPr>
              <p:nvPr/>
            </p:nvSpPr>
            <p:spPr bwMode="auto">
              <a:xfrm>
                <a:off x="2476" y="3292"/>
                <a:ext cx="95" cy="80"/>
              </a:xfrm>
              <a:custGeom>
                <a:avLst/>
                <a:gdLst>
                  <a:gd name="T0" fmla="*/ 16 w 36"/>
                  <a:gd name="T1" fmla="*/ 0 h 29"/>
                  <a:gd name="T2" fmla="*/ 16 w 36"/>
                  <a:gd name="T3" fmla="*/ 29 h 29"/>
                  <a:gd name="T4" fmla="*/ 16 w 36"/>
                  <a:gd name="T5" fmla="*/ 0 h 29"/>
                </a:gdLst>
                <a:ahLst/>
                <a:cxnLst>
                  <a:cxn ang="0">
                    <a:pos x="T0" y="T1"/>
                  </a:cxn>
                  <a:cxn ang="0">
                    <a:pos x="T2" y="T3"/>
                  </a:cxn>
                  <a:cxn ang="0">
                    <a:pos x="T4" y="T5"/>
                  </a:cxn>
                </a:cxnLst>
                <a:rect l="0" t="0" r="r" b="b"/>
                <a:pathLst>
                  <a:path w="36" h="29">
                    <a:moveTo>
                      <a:pt x="16" y="0"/>
                    </a:moveTo>
                    <a:cubicBezTo>
                      <a:pt x="0" y="0"/>
                      <a:pt x="0" y="29"/>
                      <a:pt x="16" y="29"/>
                    </a:cubicBezTo>
                    <a:cubicBezTo>
                      <a:pt x="36" y="29"/>
                      <a:pt x="36"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7" name="Freeform 344"/>
              <p:cNvSpPr>
                <a:spLocks/>
              </p:cNvSpPr>
              <p:nvPr/>
            </p:nvSpPr>
            <p:spPr bwMode="auto">
              <a:xfrm>
                <a:off x="2392" y="3584"/>
                <a:ext cx="116" cy="91"/>
              </a:xfrm>
              <a:custGeom>
                <a:avLst/>
                <a:gdLst>
                  <a:gd name="T0" fmla="*/ 24 w 44"/>
                  <a:gd name="T1" fmla="*/ 0 h 33"/>
                  <a:gd name="T2" fmla="*/ 24 w 44"/>
                  <a:gd name="T3" fmla="*/ 33 h 33"/>
                  <a:gd name="T4" fmla="*/ 24 w 44"/>
                  <a:gd name="T5" fmla="*/ 0 h 33"/>
                </a:gdLst>
                <a:ahLst/>
                <a:cxnLst>
                  <a:cxn ang="0">
                    <a:pos x="T0" y="T1"/>
                  </a:cxn>
                  <a:cxn ang="0">
                    <a:pos x="T2" y="T3"/>
                  </a:cxn>
                  <a:cxn ang="0">
                    <a:pos x="T4" y="T5"/>
                  </a:cxn>
                </a:cxnLst>
                <a:rect l="0" t="0" r="r" b="b"/>
                <a:pathLst>
                  <a:path w="44" h="33">
                    <a:moveTo>
                      <a:pt x="24" y="0"/>
                    </a:moveTo>
                    <a:cubicBezTo>
                      <a:pt x="0" y="0"/>
                      <a:pt x="0" y="33"/>
                      <a:pt x="24" y="33"/>
                    </a:cubicBezTo>
                    <a:cubicBezTo>
                      <a:pt x="44" y="33"/>
                      <a:pt x="44" y="0"/>
                      <a:pt x="24"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8" name="Freeform 345"/>
              <p:cNvSpPr>
                <a:spLocks/>
              </p:cNvSpPr>
              <p:nvPr/>
            </p:nvSpPr>
            <p:spPr bwMode="auto">
              <a:xfrm>
                <a:off x="2561" y="3428"/>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9" name="Freeform 346"/>
              <p:cNvSpPr>
                <a:spLocks/>
              </p:cNvSpPr>
              <p:nvPr/>
            </p:nvSpPr>
            <p:spPr bwMode="auto">
              <a:xfrm>
                <a:off x="2655" y="3584"/>
                <a:ext cx="84" cy="72"/>
              </a:xfrm>
              <a:custGeom>
                <a:avLst/>
                <a:gdLst>
                  <a:gd name="T0" fmla="*/ 16 w 32"/>
                  <a:gd name="T1" fmla="*/ 0 h 26"/>
                  <a:gd name="T2" fmla="*/ 16 w 32"/>
                  <a:gd name="T3" fmla="*/ 26 h 26"/>
                  <a:gd name="T4" fmla="*/ 16 w 32"/>
                  <a:gd name="T5" fmla="*/ 0 h 26"/>
                </a:gdLst>
                <a:ahLst/>
                <a:cxnLst>
                  <a:cxn ang="0">
                    <a:pos x="T0" y="T1"/>
                  </a:cxn>
                  <a:cxn ang="0">
                    <a:pos x="T2" y="T3"/>
                  </a:cxn>
                  <a:cxn ang="0">
                    <a:pos x="T4" y="T5"/>
                  </a:cxn>
                </a:cxnLst>
                <a:rect l="0" t="0" r="r" b="b"/>
                <a:pathLst>
                  <a:path w="32" h="26">
                    <a:moveTo>
                      <a:pt x="16" y="0"/>
                    </a:moveTo>
                    <a:cubicBezTo>
                      <a:pt x="0" y="0"/>
                      <a:pt x="0" y="26"/>
                      <a:pt x="16" y="26"/>
                    </a:cubicBezTo>
                    <a:cubicBezTo>
                      <a:pt x="32" y="26"/>
                      <a:pt x="32"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0" name="Freeform 347"/>
              <p:cNvSpPr>
                <a:spLocks/>
              </p:cNvSpPr>
              <p:nvPr/>
            </p:nvSpPr>
            <p:spPr bwMode="auto">
              <a:xfrm>
                <a:off x="139"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1" name="Freeform 348"/>
              <p:cNvSpPr>
                <a:spLocks/>
              </p:cNvSpPr>
              <p:nvPr/>
            </p:nvSpPr>
            <p:spPr bwMode="auto">
              <a:xfrm>
                <a:off x="184"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2" name="Freeform 349"/>
              <p:cNvSpPr>
                <a:spLocks/>
              </p:cNvSpPr>
              <p:nvPr/>
            </p:nvSpPr>
            <p:spPr bwMode="auto">
              <a:xfrm>
                <a:off x="23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3" name="Freeform 350"/>
              <p:cNvSpPr>
                <a:spLocks/>
              </p:cNvSpPr>
              <p:nvPr/>
            </p:nvSpPr>
            <p:spPr bwMode="auto">
              <a:xfrm>
                <a:off x="291" y="4123"/>
                <a:ext cx="48"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4" name="Freeform 351"/>
              <p:cNvSpPr>
                <a:spLocks/>
              </p:cNvSpPr>
              <p:nvPr/>
            </p:nvSpPr>
            <p:spPr bwMode="auto">
              <a:xfrm>
                <a:off x="38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5" name="Freeform 352"/>
              <p:cNvSpPr>
                <a:spLocks/>
              </p:cNvSpPr>
              <p:nvPr/>
            </p:nvSpPr>
            <p:spPr bwMode="auto">
              <a:xfrm>
                <a:off x="42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6" name="Freeform 353"/>
              <p:cNvSpPr>
                <a:spLocks/>
              </p:cNvSpPr>
              <p:nvPr/>
            </p:nvSpPr>
            <p:spPr bwMode="auto">
              <a:xfrm>
                <a:off x="473" y="4154"/>
                <a:ext cx="42" cy="144"/>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7" name="Freeform 354"/>
              <p:cNvSpPr>
                <a:spLocks/>
              </p:cNvSpPr>
              <p:nvPr/>
            </p:nvSpPr>
            <p:spPr bwMode="auto">
              <a:xfrm>
                <a:off x="355" y="4165"/>
                <a:ext cx="31" cy="130"/>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8" name="Freeform 355"/>
              <p:cNvSpPr>
                <a:spLocks/>
              </p:cNvSpPr>
              <p:nvPr/>
            </p:nvSpPr>
            <p:spPr bwMode="auto">
              <a:xfrm>
                <a:off x="55" y="4148"/>
                <a:ext cx="47" cy="134"/>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9" name="Freeform 356"/>
              <p:cNvSpPr>
                <a:spLocks/>
              </p:cNvSpPr>
              <p:nvPr/>
            </p:nvSpPr>
            <p:spPr bwMode="auto">
              <a:xfrm>
                <a:off x="152" y="4190"/>
                <a:ext cx="13" cy="92"/>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0" name="Freeform 357"/>
              <p:cNvSpPr>
                <a:spLocks/>
              </p:cNvSpPr>
              <p:nvPr/>
            </p:nvSpPr>
            <p:spPr bwMode="auto">
              <a:xfrm>
                <a:off x="192" y="4179"/>
                <a:ext cx="36" cy="114"/>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1" name="Freeform 358"/>
              <p:cNvSpPr>
                <a:spLocks/>
              </p:cNvSpPr>
              <p:nvPr/>
            </p:nvSpPr>
            <p:spPr bwMode="auto">
              <a:xfrm>
                <a:off x="118" y="4190"/>
                <a:ext cx="32" cy="128"/>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2" name="Freeform 359"/>
              <p:cNvSpPr>
                <a:spLocks/>
              </p:cNvSpPr>
              <p:nvPr/>
            </p:nvSpPr>
            <p:spPr bwMode="auto">
              <a:xfrm>
                <a:off x="105"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3" name="Freeform 360"/>
              <p:cNvSpPr>
                <a:spLocks/>
              </p:cNvSpPr>
              <p:nvPr/>
            </p:nvSpPr>
            <p:spPr bwMode="auto">
              <a:xfrm>
                <a:off x="20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4" name="Freeform 361"/>
              <p:cNvSpPr>
                <a:spLocks/>
              </p:cNvSpPr>
              <p:nvPr/>
            </p:nvSpPr>
            <p:spPr bwMode="auto">
              <a:xfrm>
                <a:off x="536"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5" name="Freeform 362"/>
              <p:cNvSpPr>
                <a:spLocks/>
              </p:cNvSpPr>
              <p:nvPr/>
            </p:nvSpPr>
            <p:spPr bwMode="auto">
              <a:xfrm>
                <a:off x="591" y="4173"/>
                <a:ext cx="21" cy="89"/>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6" name="Freeform 363"/>
              <p:cNvSpPr>
                <a:spLocks/>
              </p:cNvSpPr>
              <p:nvPr/>
            </p:nvSpPr>
            <p:spPr bwMode="auto">
              <a:xfrm>
                <a:off x="263" y="4162"/>
                <a:ext cx="21" cy="86"/>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7" name="Freeform 364"/>
              <p:cNvSpPr>
                <a:spLocks/>
              </p:cNvSpPr>
              <p:nvPr/>
            </p:nvSpPr>
            <p:spPr bwMode="auto">
              <a:xfrm>
                <a:off x="60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8" name="Freeform 365"/>
              <p:cNvSpPr>
                <a:spLocks/>
              </p:cNvSpPr>
              <p:nvPr/>
            </p:nvSpPr>
            <p:spPr bwMode="auto">
              <a:xfrm>
                <a:off x="67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9" name="Freeform 366"/>
              <p:cNvSpPr>
                <a:spLocks/>
              </p:cNvSpPr>
              <p:nvPr/>
            </p:nvSpPr>
            <p:spPr bwMode="auto">
              <a:xfrm>
                <a:off x="691" y="4173"/>
                <a:ext cx="23" cy="111"/>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0" name="Freeform 367"/>
              <p:cNvSpPr>
                <a:spLocks/>
              </p:cNvSpPr>
              <p:nvPr/>
            </p:nvSpPr>
            <p:spPr bwMode="auto">
              <a:xfrm>
                <a:off x="71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1" name="Freeform 368"/>
              <p:cNvSpPr>
                <a:spLocks/>
              </p:cNvSpPr>
              <p:nvPr/>
            </p:nvSpPr>
            <p:spPr bwMode="auto">
              <a:xfrm>
                <a:off x="664"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2" name="Freeform 369"/>
              <p:cNvSpPr>
                <a:spLocks/>
              </p:cNvSpPr>
              <p:nvPr/>
            </p:nvSpPr>
            <p:spPr bwMode="auto">
              <a:xfrm>
                <a:off x="75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3" name="Freeform 370"/>
              <p:cNvSpPr>
                <a:spLocks/>
              </p:cNvSpPr>
              <p:nvPr/>
            </p:nvSpPr>
            <p:spPr bwMode="auto">
              <a:xfrm>
                <a:off x="814"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4" name="Freeform 371"/>
              <p:cNvSpPr>
                <a:spLocks/>
              </p:cNvSpPr>
              <p:nvPr/>
            </p:nvSpPr>
            <p:spPr bwMode="auto">
              <a:xfrm>
                <a:off x="903" y="4134"/>
                <a:ext cx="35" cy="148"/>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5" name="Freeform 372"/>
              <p:cNvSpPr>
                <a:spLocks/>
              </p:cNvSpPr>
              <p:nvPr/>
            </p:nvSpPr>
            <p:spPr bwMode="auto">
              <a:xfrm>
                <a:off x="945"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6" name="Freeform 373"/>
              <p:cNvSpPr>
                <a:spLocks/>
              </p:cNvSpPr>
              <p:nvPr/>
            </p:nvSpPr>
            <p:spPr bwMode="auto">
              <a:xfrm>
                <a:off x="998"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7" name="Freeform 374"/>
              <p:cNvSpPr>
                <a:spLocks/>
              </p:cNvSpPr>
              <p:nvPr/>
            </p:nvSpPr>
            <p:spPr bwMode="auto">
              <a:xfrm>
                <a:off x="1053" y="4123"/>
                <a:ext cx="50" cy="133"/>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8" name="Freeform 375"/>
              <p:cNvSpPr>
                <a:spLocks/>
              </p:cNvSpPr>
              <p:nvPr/>
            </p:nvSpPr>
            <p:spPr bwMode="auto">
              <a:xfrm>
                <a:off x="1150"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9" name="Freeform 376"/>
              <p:cNvSpPr>
                <a:spLocks/>
              </p:cNvSpPr>
              <p:nvPr/>
            </p:nvSpPr>
            <p:spPr bwMode="auto">
              <a:xfrm>
                <a:off x="1192" y="4156"/>
                <a:ext cx="37" cy="112"/>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0" name="Freeform 377"/>
              <p:cNvSpPr>
                <a:spLocks/>
              </p:cNvSpPr>
              <p:nvPr/>
            </p:nvSpPr>
            <p:spPr bwMode="auto">
              <a:xfrm>
                <a:off x="123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1" name="Freeform 378"/>
              <p:cNvSpPr>
                <a:spLocks/>
              </p:cNvSpPr>
              <p:nvPr/>
            </p:nvSpPr>
            <p:spPr bwMode="auto">
              <a:xfrm>
                <a:off x="1119"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2" name="Freeform 379"/>
              <p:cNvSpPr>
                <a:spLocks/>
              </p:cNvSpPr>
              <p:nvPr/>
            </p:nvSpPr>
            <p:spPr bwMode="auto">
              <a:xfrm>
                <a:off x="869"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3" name="Freeform 380"/>
              <p:cNvSpPr>
                <a:spLocks/>
              </p:cNvSpPr>
              <p:nvPr/>
            </p:nvSpPr>
            <p:spPr bwMode="auto">
              <a:xfrm>
                <a:off x="80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4" name="Freeform 381"/>
              <p:cNvSpPr>
                <a:spLocks/>
              </p:cNvSpPr>
              <p:nvPr/>
            </p:nvSpPr>
            <p:spPr bwMode="auto">
              <a:xfrm>
                <a:off x="97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5" name="Freeform 382"/>
              <p:cNvSpPr>
                <a:spLocks/>
              </p:cNvSpPr>
              <p:nvPr/>
            </p:nvSpPr>
            <p:spPr bwMode="auto">
              <a:xfrm>
                <a:off x="129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6" name="Freeform 383"/>
              <p:cNvSpPr>
                <a:spLocks/>
              </p:cNvSpPr>
              <p:nvPr/>
            </p:nvSpPr>
            <p:spPr bwMode="auto">
              <a:xfrm>
                <a:off x="1352"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7" name="Freeform 384"/>
              <p:cNvSpPr>
                <a:spLocks/>
              </p:cNvSpPr>
              <p:nvPr/>
            </p:nvSpPr>
            <p:spPr bwMode="auto">
              <a:xfrm>
                <a:off x="1368"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8" name="Freeform 385"/>
              <p:cNvSpPr>
                <a:spLocks/>
              </p:cNvSpPr>
              <p:nvPr/>
            </p:nvSpPr>
            <p:spPr bwMode="auto">
              <a:xfrm>
                <a:off x="143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9" name="Freeform 386"/>
              <p:cNvSpPr>
                <a:spLocks/>
              </p:cNvSpPr>
              <p:nvPr/>
            </p:nvSpPr>
            <p:spPr bwMode="auto">
              <a:xfrm>
                <a:off x="145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0" name="Freeform 387"/>
              <p:cNvSpPr>
                <a:spLocks/>
              </p:cNvSpPr>
              <p:nvPr/>
            </p:nvSpPr>
            <p:spPr bwMode="auto">
              <a:xfrm>
                <a:off x="147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1" name="Freeform 388"/>
              <p:cNvSpPr>
                <a:spLocks/>
              </p:cNvSpPr>
              <p:nvPr/>
            </p:nvSpPr>
            <p:spPr bwMode="auto">
              <a:xfrm>
                <a:off x="142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2" name="Freeform 389"/>
              <p:cNvSpPr>
                <a:spLocks/>
              </p:cNvSpPr>
              <p:nvPr/>
            </p:nvSpPr>
            <p:spPr bwMode="auto">
              <a:xfrm>
                <a:off x="151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3" name="Freeform 390"/>
              <p:cNvSpPr>
                <a:spLocks/>
              </p:cNvSpPr>
              <p:nvPr/>
            </p:nvSpPr>
            <p:spPr bwMode="auto">
              <a:xfrm>
                <a:off x="157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4" name="Freeform 391"/>
              <p:cNvSpPr>
                <a:spLocks/>
              </p:cNvSpPr>
              <p:nvPr/>
            </p:nvSpPr>
            <p:spPr bwMode="auto">
              <a:xfrm>
                <a:off x="166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5" name="Freeform 392"/>
              <p:cNvSpPr>
                <a:spLocks/>
              </p:cNvSpPr>
              <p:nvPr/>
            </p:nvSpPr>
            <p:spPr bwMode="auto">
              <a:xfrm>
                <a:off x="171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6" name="Freeform 393"/>
              <p:cNvSpPr>
                <a:spLocks/>
              </p:cNvSpPr>
              <p:nvPr/>
            </p:nvSpPr>
            <p:spPr bwMode="auto">
              <a:xfrm>
                <a:off x="1760" y="4156"/>
                <a:ext cx="21" cy="12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7" name="Freeform 394"/>
              <p:cNvSpPr>
                <a:spLocks/>
              </p:cNvSpPr>
              <p:nvPr/>
            </p:nvSpPr>
            <p:spPr bwMode="auto">
              <a:xfrm>
                <a:off x="1817" y="4123"/>
                <a:ext cx="50" cy="133"/>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8" name="Freeform 395"/>
              <p:cNvSpPr>
                <a:spLocks/>
              </p:cNvSpPr>
              <p:nvPr/>
            </p:nvSpPr>
            <p:spPr bwMode="auto">
              <a:xfrm>
                <a:off x="191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9" name="Freeform 396"/>
              <p:cNvSpPr>
                <a:spLocks/>
              </p:cNvSpPr>
              <p:nvPr/>
            </p:nvSpPr>
            <p:spPr bwMode="auto">
              <a:xfrm>
                <a:off x="1954" y="4156"/>
                <a:ext cx="37" cy="112"/>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60" name="Freeform 397"/>
              <p:cNvSpPr>
                <a:spLocks/>
              </p:cNvSpPr>
              <p:nvPr/>
            </p:nvSpPr>
            <p:spPr bwMode="auto">
              <a:xfrm>
                <a:off x="2001" y="4154"/>
                <a:ext cx="40" cy="144"/>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61" name="Freeform 398"/>
              <p:cNvSpPr>
                <a:spLocks/>
              </p:cNvSpPr>
              <p:nvPr/>
            </p:nvSpPr>
            <p:spPr bwMode="auto">
              <a:xfrm>
                <a:off x="188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62" name="Freeform 399"/>
              <p:cNvSpPr>
                <a:spLocks/>
              </p:cNvSpPr>
              <p:nvPr/>
            </p:nvSpPr>
            <p:spPr bwMode="auto">
              <a:xfrm>
                <a:off x="163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63" name="Freeform 400"/>
              <p:cNvSpPr>
                <a:spLocks/>
              </p:cNvSpPr>
              <p:nvPr/>
            </p:nvSpPr>
            <p:spPr bwMode="auto">
              <a:xfrm>
                <a:off x="156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64" name="Freeform 401"/>
              <p:cNvSpPr>
                <a:spLocks/>
              </p:cNvSpPr>
              <p:nvPr/>
            </p:nvSpPr>
            <p:spPr bwMode="auto">
              <a:xfrm>
                <a:off x="1736" y="4176"/>
                <a:ext cx="26" cy="92"/>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65" name="Freeform 402"/>
              <p:cNvSpPr>
                <a:spLocks/>
              </p:cNvSpPr>
              <p:nvPr/>
            </p:nvSpPr>
            <p:spPr bwMode="auto">
              <a:xfrm>
                <a:off x="206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66" name="Freeform 403"/>
              <p:cNvSpPr>
                <a:spLocks/>
              </p:cNvSpPr>
              <p:nvPr/>
            </p:nvSpPr>
            <p:spPr bwMode="auto">
              <a:xfrm>
                <a:off x="211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67" name="Freeform 404"/>
              <p:cNvSpPr>
                <a:spLocks/>
              </p:cNvSpPr>
              <p:nvPr/>
            </p:nvSpPr>
            <p:spPr bwMode="auto">
              <a:xfrm>
                <a:off x="2132" y="4162"/>
                <a:ext cx="50" cy="147"/>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68" name="Freeform 405"/>
              <p:cNvSpPr>
                <a:spLocks/>
              </p:cNvSpPr>
              <p:nvPr/>
            </p:nvSpPr>
            <p:spPr bwMode="auto">
              <a:xfrm>
                <a:off x="219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grpSp>
        <p:sp>
          <p:nvSpPr>
            <p:cNvPr id="8" name="Freeform 407"/>
            <p:cNvSpPr>
              <a:spLocks/>
            </p:cNvSpPr>
            <p:nvPr/>
          </p:nvSpPr>
          <p:spPr bwMode="auto">
            <a:xfrm>
              <a:off x="2216" y="4173"/>
              <a:ext cx="27"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 name="Freeform 408"/>
            <p:cNvSpPr>
              <a:spLocks/>
            </p:cNvSpPr>
            <p:nvPr/>
          </p:nvSpPr>
          <p:spPr bwMode="auto">
            <a:xfrm>
              <a:off x="224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 name="Freeform 409"/>
            <p:cNvSpPr>
              <a:spLocks/>
            </p:cNvSpPr>
            <p:nvPr/>
          </p:nvSpPr>
          <p:spPr bwMode="auto">
            <a:xfrm>
              <a:off x="2190"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 name="Freeform 410"/>
            <p:cNvSpPr>
              <a:spLocks/>
            </p:cNvSpPr>
            <p:nvPr/>
          </p:nvSpPr>
          <p:spPr bwMode="auto">
            <a:xfrm>
              <a:off x="2279"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 name="Freeform 411"/>
            <p:cNvSpPr>
              <a:spLocks/>
            </p:cNvSpPr>
            <p:nvPr/>
          </p:nvSpPr>
          <p:spPr bwMode="auto">
            <a:xfrm>
              <a:off x="234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 name="Freeform 412"/>
            <p:cNvSpPr>
              <a:spLocks/>
            </p:cNvSpPr>
            <p:nvPr/>
          </p:nvSpPr>
          <p:spPr bwMode="auto">
            <a:xfrm>
              <a:off x="242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 name="Freeform 413"/>
            <p:cNvSpPr>
              <a:spLocks/>
            </p:cNvSpPr>
            <p:nvPr/>
          </p:nvSpPr>
          <p:spPr bwMode="auto">
            <a:xfrm>
              <a:off x="247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 name="Freeform 414"/>
            <p:cNvSpPr>
              <a:spLocks/>
            </p:cNvSpPr>
            <p:nvPr/>
          </p:nvSpPr>
          <p:spPr bwMode="auto">
            <a:xfrm>
              <a:off x="252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 name="Freeform 415"/>
            <p:cNvSpPr>
              <a:spLocks/>
            </p:cNvSpPr>
            <p:nvPr/>
          </p:nvSpPr>
          <p:spPr bwMode="auto">
            <a:xfrm>
              <a:off x="2582" y="4123"/>
              <a:ext cx="47"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 name="Freeform 416"/>
            <p:cNvSpPr>
              <a:spLocks/>
            </p:cNvSpPr>
            <p:nvPr/>
          </p:nvSpPr>
          <p:spPr bwMode="auto">
            <a:xfrm>
              <a:off x="267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 name="Freeform 417"/>
            <p:cNvSpPr>
              <a:spLocks/>
            </p:cNvSpPr>
            <p:nvPr/>
          </p:nvSpPr>
          <p:spPr bwMode="auto">
            <a:xfrm>
              <a:off x="271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 name="Freeform 418"/>
            <p:cNvSpPr>
              <a:spLocks/>
            </p:cNvSpPr>
            <p:nvPr/>
          </p:nvSpPr>
          <p:spPr bwMode="auto">
            <a:xfrm>
              <a:off x="276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 name="Freeform 419"/>
            <p:cNvSpPr>
              <a:spLocks/>
            </p:cNvSpPr>
            <p:nvPr/>
          </p:nvSpPr>
          <p:spPr bwMode="auto">
            <a:xfrm>
              <a:off x="264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 name="Freeform 420"/>
            <p:cNvSpPr>
              <a:spLocks/>
            </p:cNvSpPr>
            <p:nvPr/>
          </p:nvSpPr>
          <p:spPr bwMode="auto">
            <a:xfrm>
              <a:off x="239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 name="Freeform 421"/>
            <p:cNvSpPr>
              <a:spLocks/>
            </p:cNvSpPr>
            <p:nvPr/>
          </p:nvSpPr>
          <p:spPr bwMode="auto">
            <a:xfrm>
              <a:off x="232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 name="Freeform 422"/>
            <p:cNvSpPr>
              <a:spLocks/>
            </p:cNvSpPr>
            <p:nvPr/>
          </p:nvSpPr>
          <p:spPr bwMode="auto">
            <a:xfrm>
              <a:off x="249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 name="Freeform 423"/>
            <p:cNvSpPr>
              <a:spLocks/>
            </p:cNvSpPr>
            <p:nvPr/>
          </p:nvSpPr>
          <p:spPr bwMode="auto">
            <a:xfrm>
              <a:off x="2826" y="4137"/>
              <a:ext cx="39" cy="139"/>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 name="Freeform 424"/>
            <p:cNvSpPr>
              <a:spLocks/>
            </p:cNvSpPr>
            <p:nvPr/>
          </p:nvSpPr>
          <p:spPr bwMode="auto">
            <a:xfrm>
              <a:off x="2881" y="4173"/>
              <a:ext cx="21" cy="89"/>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 name="Freeform 425"/>
            <p:cNvSpPr>
              <a:spLocks/>
            </p:cNvSpPr>
            <p:nvPr/>
          </p:nvSpPr>
          <p:spPr bwMode="auto">
            <a:xfrm>
              <a:off x="289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 name="Freeform 426"/>
            <p:cNvSpPr>
              <a:spLocks/>
            </p:cNvSpPr>
            <p:nvPr/>
          </p:nvSpPr>
          <p:spPr bwMode="auto">
            <a:xfrm>
              <a:off x="296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 name="Freeform 427"/>
            <p:cNvSpPr>
              <a:spLocks/>
            </p:cNvSpPr>
            <p:nvPr/>
          </p:nvSpPr>
          <p:spPr bwMode="auto">
            <a:xfrm>
              <a:off x="2978" y="4173"/>
              <a:ext cx="26" cy="111"/>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 name="Freeform 428"/>
            <p:cNvSpPr>
              <a:spLocks/>
            </p:cNvSpPr>
            <p:nvPr/>
          </p:nvSpPr>
          <p:spPr bwMode="auto">
            <a:xfrm>
              <a:off x="300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 name="Freeform 429"/>
            <p:cNvSpPr>
              <a:spLocks/>
            </p:cNvSpPr>
            <p:nvPr/>
          </p:nvSpPr>
          <p:spPr bwMode="auto">
            <a:xfrm>
              <a:off x="295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 name="Freeform 430"/>
            <p:cNvSpPr>
              <a:spLocks/>
            </p:cNvSpPr>
            <p:nvPr/>
          </p:nvSpPr>
          <p:spPr bwMode="auto">
            <a:xfrm>
              <a:off x="304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4" name="Freeform 431"/>
            <p:cNvSpPr>
              <a:spLocks/>
            </p:cNvSpPr>
            <p:nvPr/>
          </p:nvSpPr>
          <p:spPr bwMode="auto">
            <a:xfrm>
              <a:off x="3104" y="4212"/>
              <a:ext cx="21" cy="86"/>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5" name="Freeform 432"/>
            <p:cNvSpPr>
              <a:spLocks/>
            </p:cNvSpPr>
            <p:nvPr/>
          </p:nvSpPr>
          <p:spPr bwMode="auto">
            <a:xfrm>
              <a:off x="3193" y="4134"/>
              <a:ext cx="35" cy="148"/>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6" name="Freeform 433"/>
            <p:cNvSpPr>
              <a:spLocks/>
            </p:cNvSpPr>
            <p:nvPr/>
          </p:nvSpPr>
          <p:spPr bwMode="auto">
            <a:xfrm>
              <a:off x="3235" y="4131"/>
              <a:ext cx="45" cy="134"/>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7" name="Freeform 434"/>
            <p:cNvSpPr>
              <a:spLocks/>
            </p:cNvSpPr>
            <p:nvPr/>
          </p:nvSpPr>
          <p:spPr bwMode="auto">
            <a:xfrm>
              <a:off x="328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8" name="Freeform 435"/>
            <p:cNvSpPr>
              <a:spLocks/>
            </p:cNvSpPr>
            <p:nvPr/>
          </p:nvSpPr>
          <p:spPr bwMode="auto">
            <a:xfrm>
              <a:off x="3343" y="4123"/>
              <a:ext cx="50" cy="133"/>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9" name="Freeform 436"/>
            <p:cNvSpPr>
              <a:spLocks/>
            </p:cNvSpPr>
            <p:nvPr/>
          </p:nvSpPr>
          <p:spPr bwMode="auto">
            <a:xfrm>
              <a:off x="3440" y="4165"/>
              <a:ext cx="16" cy="91"/>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0" name="Freeform 437"/>
            <p:cNvSpPr>
              <a:spLocks/>
            </p:cNvSpPr>
            <p:nvPr/>
          </p:nvSpPr>
          <p:spPr bwMode="auto">
            <a:xfrm>
              <a:off x="348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1" name="Freeform 438"/>
            <p:cNvSpPr>
              <a:spLocks/>
            </p:cNvSpPr>
            <p:nvPr/>
          </p:nvSpPr>
          <p:spPr bwMode="auto">
            <a:xfrm>
              <a:off x="352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2" name="Freeform 439"/>
            <p:cNvSpPr>
              <a:spLocks/>
            </p:cNvSpPr>
            <p:nvPr/>
          </p:nvSpPr>
          <p:spPr bwMode="auto">
            <a:xfrm>
              <a:off x="340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3" name="Freeform 440"/>
            <p:cNvSpPr>
              <a:spLocks/>
            </p:cNvSpPr>
            <p:nvPr/>
          </p:nvSpPr>
          <p:spPr bwMode="auto">
            <a:xfrm>
              <a:off x="3159" y="4173"/>
              <a:ext cx="32" cy="75"/>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4" name="Freeform 441"/>
            <p:cNvSpPr>
              <a:spLocks/>
            </p:cNvSpPr>
            <p:nvPr/>
          </p:nvSpPr>
          <p:spPr bwMode="auto">
            <a:xfrm>
              <a:off x="309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5" name="Freeform 442"/>
            <p:cNvSpPr>
              <a:spLocks/>
            </p:cNvSpPr>
            <p:nvPr/>
          </p:nvSpPr>
          <p:spPr bwMode="auto">
            <a:xfrm>
              <a:off x="326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6" name="Freeform 443"/>
            <p:cNvSpPr>
              <a:spLocks/>
            </p:cNvSpPr>
            <p:nvPr/>
          </p:nvSpPr>
          <p:spPr bwMode="auto">
            <a:xfrm>
              <a:off x="358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7" name="Freeform 444"/>
            <p:cNvSpPr>
              <a:spLocks/>
            </p:cNvSpPr>
            <p:nvPr/>
          </p:nvSpPr>
          <p:spPr bwMode="auto">
            <a:xfrm>
              <a:off x="3642" y="4173"/>
              <a:ext cx="22"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8" name="Freeform 445"/>
            <p:cNvSpPr>
              <a:spLocks/>
            </p:cNvSpPr>
            <p:nvPr/>
          </p:nvSpPr>
          <p:spPr bwMode="auto">
            <a:xfrm>
              <a:off x="365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9" name="Freeform 446"/>
            <p:cNvSpPr>
              <a:spLocks/>
            </p:cNvSpPr>
            <p:nvPr/>
          </p:nvSpPr>
          <p:spPr bwMode="auto">
            <a:xfrm>
              <a:off x="372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0" name="Freeform 447"/>
            <p:cNvSpPr>
              <a:spLocks/>
            </p:cNvSpPr>
            <p:nvPr/>
          </p:nvSpPr>
          <p:spPr bwMode="auto">
            <a:xfrm>
              <a:off x="374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1" name="Freeform 448"/>
            <p:cNvSpPr>
              <a:spLocks/>
            </p:cNvSpPr>
            <p:nvPr/>
          </p:nvSpPr>
          <p:spPr bwMode="auto">
            <a:xfrm>
              <a:off x="376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4" name="Freeform 449"/>
            <p:cNvSpPr>
              <a:spLocks/>
            </p:cNvSpPr>
            <p:nvPr/>
          </p:nvSpPr>
          <p:spPr bwMode="auto">
            <a:xfrm>
              <a:off x="371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5" name="Freeform 450"/>
            <p:cNvSpPr>
              <a:spLocks/>
            </p:cNvSpPr>
            <p:nvPr/>
          </p:nvSpPr>
          <p:spPr bwMode="auto">
            <a:xfrm>
              <a:off x="380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6" name="Freeform 451"/>
            <p:cNvSpPr>
              <a:spLocks/>
            </p:cNvSpPr>
            <p:nvPr/>
          </p:nvSpPr>
          <p:spPr bwMode="auto">
            <a:xfrm>
              <a:off x="386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7" name="Freeform 452"/>
            <p:cNvSpPr>
              <a:spLocks/>
            </p:cNvSpPr>
            <p:nvPr/>
          </p:nvSpPr>
          <p:spPr bwMode="auto">
            <a:xfrm>
              <a:off x="395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8" name="Freeform 453"/>
            <p:cNvSpPr>
              <a:spLocks/>
            </p:cNvSpPr>
            <p:nvPr/>
          </p:nvSpPr>
          <p:spPr bwMode="auto">
            <a:xfrm>
              <a:off x="400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9" name="Freeform 454"/>
            <p:cNvSpPr>
              <a:spLocks/>
            </p:cNvSpPr>
            <p:nvPr/>
          </p:nvSpPr>
          <p:spPr bwMode="auto">
            <a:xfrm>
              <a:off x="4050" y="4156"/>
              <a:ext cx="21" cy="12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0" name="Freeform 455"/>
            <p:cNvSpPr>
              <a:spLocks/>
            </p:cNvSpPr>
            <p:nvPr/>
          </p:nvSpPr>
          <p:spPr bwMode="auto">
            <a:xfrm>
              <a:off x="4107" y="4123"/>
              <a:ext cx="50" cy="133"/>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1" name="Freeform 456"/>
            <p:cNvSpPr>
              <a:spLocks/>
            </p:cNvSpPr>
            <p:nvPr/>
          </p:nvSpPr>
          <p:spPr bwMode="auto">
            <a:xfrm>
              <a:off x="420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2" name="Freeform 457"/>
            <p:cNvSpPr>
              <a:spLocks/>
            </p:cNvSpPr>
            <p:nvPr/>
          </p:nvSpPr>
          <p:spPr bwMode="auto">
            <a:xfrm>
              <a:off x="424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3" name="Freeform 458"/>
            <p:cNvSpPr>
              <a:spLocks/>
            </p:cNvSpPr>
            <p:nvPr/>
          </p:nvSpPr>
          <p:spPr bwMode="auto">
            <a:xfrm>
              <a:off x="4291" y="4154"/>
              <a:ext cx="40" cy="144"/>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4" name="Freeform 459"/>
            <p:cNvSpPr>
              <a:spLocks/>
            </p:cNvSpPr>
            <p:nvPr/>
          </p:nvSpPr>
          <p:spPr bwMode="auto">
            <a:xfrm>
              <a:off x="417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5" name="Freeform 460"/>
            <p:cNvSpPr>
              <a:spLocks/>
            </p:cNvSpPr>
            <p:nvPr/>
          </p:nvSpPr>
          <p:spPr bwMode="auto">
            <a:xfrm>
              <a:off x="392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6" name="Freeform 461"/>
            <p:cNvSpPr>
              <a:spLocks/>
            </p:cNvSpPr>
            <p:nvPr/>
          </p:nvSpPr>
          <p:spPr bwMode="auto">
            <a:xfrm>
              <a:off x="385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7" name="Freeform 462"/>
            <p:cNvSpPr>
              <a:spLocks/>
            </p:cNvSpPr>
            <p:nvPr/>
          </p:nvSpPr>
          <p:spPr bwMode="auto">
            <a:xfrm>
              <a:off x="402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8" name="Freeform 463"/>
            <p:cNvSpPr>
              <a:spLocks/>
            </p:cNvSpPr>
            <p:nvPr/>
          </p:nvSpPr>
          <p:spPr bwMode="auto">
            <a:xfrm>
              <a:off x="435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9" name="Freeform 464"/>
            <p:cNvSpPr>
              <a:spLocks/>
            </p:cNvSpPr>
            <p:nvPr/>
          </p:nvSpPr>
          <p:spPr bwMode="auto">
            <a:xfrm>
              <a:off x="440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0" name="Freeform 465"/>
            <p:cNvSpPr>
              <a:spLocks/>
            </p:cNvSpPr>
            <p:nvPr/>
          </p:nvSpPr>
          <p:spPr bwMode="auto">
            <a:xfrm>
              <a:off x="4422" y="4162"/>
              <a:ext cx="50"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1" name="Freeform 466"/>
            <p:cNvSpPr>
              <a:spLocks/>
            </p:cNvSpPr>
            <p:nvPr/>
          </p:nvSpPr>
          <p:spPr bwMode="auto">
            <a:xfrm>
              <a:off x="448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2" name="Freeform 467"/>
            <p:cNvSpPr>
              <a:spLocks/>
            </p:cNvSpPr>
            <p:nvPr/>
          </p:nvSpPr>
          <p:spPr bwMode="auto">
            <a:xfrm>
              <a:off x="450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3" name="Freeform 468"/>
            <p:cNvSpPr>
              <a:spLocks/>
            </p:cNvSpPr>
            <p:nvPr/>
          </p:nvSpPr>
          <p:spPr bwMode="auto">
            <a:xfrm>
              <a:off x="453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4" name="Freeform 469"/>
            <p:cNvSpPr>
              <a:spLocks/>
            </p:cNvSpPr>
            <p:nvPr/>
          </p:nvSpPr>
          <p:spPr bwMode="auto">
            <a:xfrm>
              <a:off x="448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5" name="Freeform 470"/>
            <p:cNvSpPr>
              <a:spLocks/>
            </p:cNvSpPr>
            <p:nvPr/>
          </p:nvSpPr>
          <p:spPr bwMode="auto">
            <a:xfrm>
              <a:off x="4570" y="4165"/>
              <a:ext cx="39" cy="111"/>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6" name="Freeform 471"/>
            <p:cNvSpPr>
              <a:spLocks/>
            </p:cNvSpPr>
            <p:nvPr/>
          </p:nvSpPr>
          <p:spPr bwMode="auto">
            <a:xfrm>
              <a:off x="463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7" name="Freeform 472"/>
            <p:cNvSpPr>
              <a:spLocks/>
            </p:cNvSpPr>
            <p:nvPr/>
          </p:nvSpPr>
          <p:spPr bwMode="auto">
            <a:xfrm>
              <a:off x="471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8" name="Freeform 473"/>
            <p:cNvSpPr>
              <a:spLocks/>
            </p:cNvSpPr>
            <p:nvPr/>
          </p:nvSpPr>
          <p:spPr bwMode="auto">
            <a:xfrm>
              <a:off x="476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9" name="Freeform 474"/>
            <p:cNvSpPr>
              <a:spLocks/>
            </p:cNvSpPr>
            <p:nvPr/>
          </p:nvSpPr>
          <p:spPr bwMode="auto">
            <a:xfrm>
              <a:off x="481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0" name="Freeform 475"/>
            <p:cNvSpPr>
              <a:spLocks/>
            </p:cNvSpPr>
            <p:nvPr/>
          </p:nvSpPr>
          <p:spPr bwMode="auto">
            <a:xfrm>
              <a:off x="486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1" name="Freeform 476"/>
            <p:cNvSpPr>
              <a:spLocks/>
            </p:cNvSpPr>
            <p:nvPr/>
          </p:nvSpPr>
          <p:spPr bwMode="auto">
            <a:xfrm>
              <a:off x="496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2" name="Freeform 477"/>
            <p:cNvSpPr>
              <a:spLocks/>
            </p:cNvSpPr>
            <p:nvPr/>
          </p:nvSpPr>
          <p:spPr bwMode="auto">
            <a:xfrm>
              <a:off x="500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3" name="Freeform 478"/>
            <p:cNvSpPr>
              <a:spLocks/>
            </p:cNvSpPr>
            <p:nvPr/>
          </p:nvSpPr>
          <p:spPr bwMode="auto">
            <a:xfrm>
              <a:off x="505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4" name="Freeform 479"/>
            <p:cNvSpPr>
              <a:spLocks/>
            </p:cNvSpPr>
            <p:nvPr/>
          </p:nvSpPr>
          <p:spPr bwMode="auto">
            <a:xfrm>
              <a:off x="493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5" name="Freeform 480"/>
            <p:cNvSpPr>
              <a:spLocks/>
            </p:cNvSpPr>
            <p:nvPr/>
          </p:nvSpPr>
          <p:spPr bwMode="auto">
            <a:xfrm>
              <a:off x="468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6" name="Freeform 481"/>
            <p:cNvSpPr>
              <a:spLocks/>
            </p:cNvSpPr>
            <p:nvPr/>
          </p:nvSpPr>
          <p:spPr bwMode="auto">
            <a:xfrm>
              <a:off x="461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7" name="Freeform 482"/>
            <p:cNvSpPr>
              <a:spLocks/>
            </p:cNvSpPr>
            <p:nvPr/>
          </p:nvSpPr>
          <p:spPr bwMode="auto">
            <a:xfrm>
              <a:off x="478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8" name="Freeform 483"/>
            <p:cNvSpPr>
              <a:spLocks/>
            </p:cNvSpPr>
            <p:nvPr/>
          </p:nvSpPr>
          <p:spPr bwMode="auto">
            <a:xfrm>
              <a:off x="511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9" name="Freeform 484"/>
            <p:cNvSpPr>
              <a:spLocks/>
            </p:cNvSpPr>
            <p:nvPr/>
          </p:nvSpPr>
          <p:spPr bwMode="auto">
            <a:xfrm>
              <a:off x="5168" y="4173"/>
              <a:ext cx="24" cy="89"/>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0" name="Freeform 485"/>
            <p:cNvSpPr>
              <a:spLocks/>
            </p:cNvSpPr>
            <p:nvPr/>
          </p:nvSpPr>
          <p:spPr bwMode="auto">
            <a:xfrm>
              <a:off x="518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1" name="Freeform 486"/>
            <p:cNvSpPr>
              <a:spLocks/>
            </p:cNvSpPr>
            <p:nvPr/>
          </p:nvSpPr>
          <p:spPr bwMode="auto">
            <a:xfrm>
              <a:off x="5250" y="4237"/>
              <a:ext cx="15" cy="81"/>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2" name="Freeform 487"/>
            <p:cNvSpPr>
              <a:spLocks/>
            </p:cNvSpPr>
            <p:nvPr/>
          </p:nvSpPr>
          <p:spPr bwMode="auto">
            <a:xfrm>
              <a:off x="526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3" name="Freeform 488"/>
            <p:cNvSpPr>
              <a:spLocks/>
            </p:cNvSpPr>
            <p:nvPr/>
          </p:nvSpPr>
          <p:spPr bwMode="auto">
            <a:xfrm>
              <a:off x="529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4" name="Freeform 489"/>
            <p:cNvSpPr>
              <a:spLocks/>
            </p:cNvSpPr>
            <p:nvPr/>
          </p:nvSpPr>
          <p:spPr bwMode="auto">
            <a:xfrm>
              <a:off x="524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5" name="Freeform 490"/>
            <p:cNvSpPr>
              <a:spLocks/>
            </p:cNvSpPr>
            <p:nvPr/>
          </p:nvSpPr>
          <p:spPr bwMode="auto">
            <a:xfrm>
              <a:off x="533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6" name="Freeform 491"/>
            <p:cNvSpPr>
              <a:spLocks/>
            </p:cNvSpPr>
            <p:nvPr/>
          </p:nvSpPr>
          <p:spPr bwMode="auto">
            <a:xfrm>
              <a:off x="5392" y="4212"/>
              <a:ext cx="21" cy="86"/>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7" name="Freeform 492"/>
            <p:cNvSpPr>
              <a:spLocks/>
            </p:cNvSpPr>
            <p:nvPr/>
          </p:nvSpPr>
          <p:spPr bwMode="auto">
            <a:xfrm>
              <a:off x="5481"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8" name="Freeform 493"/>
            <p:cNvSpPr>
              <a:spLocks/>
            </p:cNvSpPr>
            <p:nvPr/>
          </p:nvSpPr>
          <p:spPr bwMode="auto">
            <a:xfrm>
              <a:off x="5525"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9" name="Freeform 494"/>
            <p:cNvSpPr>
              <a:spLocks/>
            </p:cNvSpPr>
            <p:nvPr/>
          </p:nvSpPr>
          <p:spPr bwMode="auto">
            <a:xfrm>
              <a:off x="557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0" name="Freeform 495"/>
            <p:cNvSpPr>
              <a:spLocks/>
            </p:cNvSpPr>
            <p:nvPr/>
          </p:nvSpPr>
          <p:spPr bwMode="auto">
            <a:xfrm>
              <a:off x="5633" y="4123"/>
              <a:ext cx="50" cy="133"/>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1" name="Freeform 496"/>
            <p:cNvSpPr>
              <a:spLocks/>
            </p:cNvSpPr>
            <p:nvPr/>
          </p:nvSpPr>
          <p:spPr bwMode="auto">
            <a:xfrm>
              <a:off x="5730"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2" name="Freeform 497"/>
            <p:cNvSpPr>
              <a:spLocks/>
            </p:cNvSpPr>
            <p:nvPr/>
          </p:nvSpPr>
          <p:spPr bwMode="auto">
            <a:xfrm>
              <a:off x="577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3" name="Freeform 498"/>
            <p:cNvSpPr>
              <a:spLocks/>
            </p:cNvSpPr>
            <p:nvPr/>
          </p:nvSpPr>
          <p:spPr bwMode="auto">
            <a:xfrm>
              <a:off x="581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4" name="Freeform 499"/>
            <p:cNvSpPr>
              <a:spLocks/>
            </p:cNvSpPr>
            <p:nvPr/>
          </p:nvSpPr>
          <p:spPr bwMode="auto">
            <a:xfrm>
              <a:off x="569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5" name="Freeform 500"/>
            <p:cNvSpPr>
              <a:spLocks/>
            </p:cNvSpPr>
            <p:nvPr/>
          </p:nvSpPr>
          <p:spPr bwMode="auto">
            <a:xfrm>
              <a:off x="5447" y="4173"/>
              <a:ext cx="34" cy="75"/>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6" name="Freeform 501"/>
            <p:cNvSpPr>
              <a:spLocks/>
            </p:cNvSpPr>
            <p:nvPr/>
          </p:nvSpPr>
          <p:spPr bwMode="auto">
            <a:xfrm>
              <a:off x="5381" y="4140"/>
              <a:ext cx="50" cy="122"/>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7" name="Freeform 502"/>
            <p:cNvSpPr>
              <a:spLocks/>
            </p:cNvSpPr>
            <p:nvPr/>
          </p:nvSpPr>
          <p:spPr bwMode="auto">
            <a:xfrm>
              <a:off x="5552" y="4176"/>
              <a:ext cx="26" cy="92"/>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8" name="Freeform 503"/>
            <p:cNvSpPr>
              <a:spLocks/>
            </p:cNvSpPr>
            <p:nvPr/>
          </p:nvSpPr>
          <p:spPr bwMode="auto">
            <a:xfrm>
              <a:off x="5877" y="4137"/>
              <a:ext cx="40" cy="139"/>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9" name="Freeform 504"/>
            <p:cNvSpPr>
              <a:spLocks/>
            </p:cNvSpPr>
            <p:nvPr/>
          </p:nvSpPr>
          <p:spPr bwMode="auto">
            <a:xfrm>
              <a:off x="5933"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0" name="Freeform 505"/>
            <p:cNvSpPr>
              <a:spLocks/>
            </p:cNvSpPr>
            <p:nvPr/>
          </p:nvSpPr>
          <p:spPr bwMode="auto">
            <a:xfrm>
              <a:off x="594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1" name="Freeform 506"/>
            <p:cNvSpPr>
              <a:spLocks/>
            </p:cNvSpPr>
            <p:nvPr/>
          </p:nvSpPr>
          <p:spPr bwMode="auto">
            <a:xfrm>
              <a:off x="601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2" name="Freeform 507"/>
            <p:cNvSpPr>
              <a:spLocks/>
            </p:cNvSpPr>
            <p:nvPr/>
          </p:nvSpPr>
          <p:spPr bwMode="auto">
            <a:xfrm>
              <a:off x="603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3" name="Freeform 508"/>
            <p:cNvSpPr>
              <a:spLocks/>
            </p:cNvSpPr>
            <p:nvPr/>
          </p:nvSpPr>
          <p:spPr bwMode="auto">
            <a:xfrm>
              <a:off x="6059" y="4165"/>
              <a:ext cx="42" cy="158"/>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4" name="Freeform 509"/>
            <p:cNvSpPr>
              <a:spLocks/>
            </p:cNvSpPr>
            <p:nvPr/>
          </p:nvSpPr>
          <p:spPr bwMode="auto">
            <a:xfrm>
              <a:off x="600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5" name="Freeform 510"/>
            <p:cNvSpPr>
              <a:spLocks/>
            </p:cNvSpPr>
            <p:nvPr/>
          </p:nvSpPr>
          <p:spPr bwMode="auto">
            <a:xfrm>
              <a:off x="609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6" name="Freeform 511"/>
            <p:cNvSpPr>
              <a:spLocks/>
            </p:cNvSpPr>
            <p:nvPr/>
          </p:nvSpPr>
          <p:spPr bwMode="auto">
            <a:xfrm>
              <a:off x="615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7" name="Freeform 512"/>
            <p:cNvSpPr>
              <a:spLocks/>
            </p:cNvSpPr>
            <p:nvPr/>
          </p:nvSpPr>
          <p:spPr bwMode="auto">
            <a:xfrm>
              <a:off x="624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8" name="Freeform 513"/>
            <p:cNvSpPr>
              <a:spLocks/>
            </p:cNvSpPr>
            <p:nvPr/>
          </p:nvSpPr>
          <p:spPr bwMode="auto">
            <a:xfrm>
              <a:off x="629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9" name="Freeform 514"/>
            <p:cNvSpPr>
              <a:spLocks/>
            </p:cNvSpPr>
            <p:nvPr/>
          </p:nvSpPr>
          <p:spPr bwMode="auto">
            <a:xfrm>
              <a:off x="6340"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0" name="Freeform 515"/>
            <p:cNvSpPr>
              <a:spLocks/>
            </p:cNvSpPr>
            <p:nvPr/>
          </p:nvSpPr>
          <p:spPr bwMode="auto">
            <a:xfrm>
              <a:off x="6397" y="4123"/>
              <a:ext cx="48" cy="133"/>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1" name="Freeform 516"/>
            <p:cNvSpPr>
              <a:spLocks/>
            </p:cNvSpPr>
            <p:nvPr/>
          </p:nvSpPr>
          <p:spPr bwMode="auto">
            <a:xfrm>
              <a:off x="6495"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2" name="Freeform 517"/>
            <p:cNvSpPr>
              <a:spLocks/>
            </p:cNvSpPr>
            <p:nvPr/>
          </p:nvSpPr>
          <p:spPr bwMode="auto">
            <a:xfrm>
              <a:off x="653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3" name="Freeform 518"/>
            <p:cNvSpPr>
              <a:spLocks/>
            </p:cNvSpPr>
            <p:nvPr/>
          </p:nvSpPr>
          <p:spPr bwMode="auto">
            <a:xfrm>
              <a:off x="6579" y="4154"/>
              <a:ext cx="42" cy="144"/>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4" name="Freeform 519"/>
            <p:cNvSpPr>
              <a:spLocks/>
            </p:cNvSpPr>
            <p:nvPr/>
          </p:nvSpPr>
          <p:spPr bwMode="auto">
            <a:xfrm>
              <a:off x="646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5" name="Freeform 520"/>
            <p:cNvSpPr>
              <a:spLocks/>
            </p:cNvSpPr>
            <p:nvPr/>
          </p:nvSpPr>
          <p:spPr bwMode="auto">
            <a:xfrm>
              <a:off x="621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6" name="Freeform 521"/>
            <p:cNvSpPr>
              <a:spLocks/>
            </p:cNvSpPr>
            <p:nvPr/>
          </p:nvSpPr>
          <p:spPr bwMode="auto">
            <a:xfrm>
              <a:off x="6145"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7" name="Freeform 522"/>
            <p:cNvSpPr>
              <a:spLocks/>
            </p:cNvSpPr>
            <p:nvPr/>
          </p:nvSpPr>
          <p:spPr bwMode="auto">
            <a:xfrm>
              <a:off x="631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8" name="Freeform 523"/>
            <p:cNvSpPr>
              <a:spLocks/>
            </p:cNvSpPr>
            <p:nvPr/>
          </p:nvSpPr>
          <p:spPr bwMode="auto">
            <a:xfrm>
              <a:off x="6642"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9" name="Freeform 524"/>
            <p:cNvSpPr>
              <a:spLocks/>
            </p:cNvSpPr>
            <p:nvPr/>
          </p:nvSpPr>
          <p:spPr bwMode="auto">
            <a:xfrm>
              <a:off x="669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0" name="Freeform 525"/>
            <p:cNvSpPr>
              <a:spLocks/>
            </p:cNvSpPr>
            <p:nvPr/>
          </p:nvSpPr>
          <p:spPr bwMode="auto">
            <a:xfrm>
              <a:off x="6713" y="4162"/>
              <a:ext cx="49"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1" name="Freeform 526"/>
            <p:cNvSpPr>
              <a:spLocks/>
            </p:cNvSpPr>
            <p:nvPr/>
          </p:nvSpPr>
          <p:spPr bwMode="auto">
            <a:xfrm>
              <a:off x="6778" y="4237"/>
              <a:ext cx="16" cy="81"/>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2" name="Freeform 527"/>
            <p:cNvSpPr>
              <a:spLocks/>
            </p:cNvSpPr>
            <p:nvPr/>
          </p:nvSpPr>
          <p:spPr bwMode="auto">
            <a:xfrm>
              <a:off x="679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3" name="Freeform 528"/>
            <p:cNvSpPr>
              <a:spLocks/>
            </p:cNvSpPr>
            <p:nvPr/>
          </p:nvSpPr>
          <p:spPr bwMode="auto">
            <a:xfrm>
              <a:off x="6820" y="4165"/>
              <a:ext cx="45" cy="158"/>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4" name="Freeform 529"/>
            <p:cNvSpPr>
              <a:spLocks/>
            </p:cNvSpPr>
            <p:nvPr/>
          </p:nvSpPr>
          <p:spPr bwMode="auto">
            <a:xfrm>
              <a:off x="677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5" name="Freeform 530"/>
            <p:cNvSpPr>
              <a:spLocks/>
            </p:cNvSpPr>
            <p:nvPr/>
          </p:nvSpPr>
          <p:spPr bwMode="auto">
            <a:xfrm>
              <a:off x="6860" y="4165"/>
              <a:ext cx="39" cy="111"/>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6" name="Freeform 531"/>
            <p:cNvSpPr>
              <a:spLocks/>
            </p:cNvSpPr>
            <p:nvPr/>
          </p:nvSpPr>
          <p:spPr bwMode="auto">
            <a:xfrm>
              <a:off x="692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7" name="Freeform 532"/>
            <p:cNvSpPr>
              <a:spLocks/>
            </p:cNvSpPr>
            <p:nvPr/>
          </p:nvSpPr>
          <p:spPr bwMode="auto">
            <a:xfrm>
              <a:off x="7009" y="4134"/>
              <a:ext cx="34" cy="148"/>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8" name="Freeform 533"/>
            <p:cNvSpPr>
              <a:spLocks/>
            </p:cNvSpPr>
            <p:nvPr/>
          </p:nvSpPr>
          <p:spPr bwMode="auto">
            <a:xfrm>
              <a:off x="7051"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9" name="Freeform 534"/>
            <p:cNvSpPr>
              <a:spLocks/>
            </p:cNvSpPr>
            <p:nvPr/>
          </p:nvSpPr>
          <p:spPr bwMode="auto">
            <a:xfrm>
              <a:off x="710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0" name="Freeform 535"/>
            <p:cNvSpPr>
              <a:spLocks/>
            </p:cNvSpPr>
            <p:nvPr/>
          </p:nvSpPr>
          <p:spPr bwMode="auto">
            <a:xfrm>
              <a:off x="715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1" name="Freeform 536"/>
            <p:cNvSpPr>
              <a:spLocks/>
            </p:cNvSpPr>
            <p:nvPr/>
          </p:nvSpPr>
          <p:spPr bwMode="auto">
            <a:xfrm>
              <a:off x="725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2" name="Freeform 537"/>
            <p:cNvSpPr>
              <a:spLocks/>
            </p:cNvSpPr>
            <p:nvPr/>
          </p:nvSpPr>
          <p:spPr bwMode="auto">
            <a:xfrm>
              <a:off x="7298" y="4156"/>
              <a:ext cx="37" cy="112"/>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3" name="Freeform 538"/>
            <p:cNvSpPr>
              <a:spLocks/>
            </p:cNvSpPr>
            <p:nvPr/>
          </p:nvSpPr>
          <p:spPr bwMode="auto">
            <a:xfrm>
              <a:off x="7343"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4" name="Freeform 539"/>
            <p:cNvSpPr>
              <a:spLocks/>
            </p:cNvSpPr>
            <p:nvPr/>
          </p:nvSpPr>
          <p:spPr bwMode="auto">
            <a:xfrm>
              <a:off x="722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5" name="Freeform 540"/>
            <p:cNvSpPr>
              <a:spLocks/>
            </p:cNvSpPr>
            <p:nvPr/>
          </p:nvSpPr>
          <p:spPr bwMode="auto">
            <a:xfrm>
              <a:off x="6975"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6" name="Freeform 541"/>
            <p:cNvSpPr>
              <a:spLocks/>
            </p:cNvSpPr>
            <p:nvPr/>
          </p:nvSpPr>
          <p:spPr bwMode="auto">
            <a:xfrm>
              <a:off x="690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7" name="Freeform 542"/>
            <p:cNvSpPr>
              <a:spLocks/>
            </p:cNvSpPr>
            <p:nvPr/>
          </p:nvSpPr>
          <p:spPr bwMode="auto">
            <a:xfrm>
              <a:off x="707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8" name="Freeform 543"/>
            <p:cNvSpPr>
              <a:spLocks/>
            </p:cNvSpPr>
            <p:nvPr/>
          </p:nvSpPr>
          <p:spPr bwMode="auto">
            <a:xfrm>
              <a:off x="740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9" name="Freeform 544"/>
            <p:cNvSpPr>
              <a:spLocks/>
            </p:cNvSpPr>
            <p:nvPr/>
          </p:nvSpPr>
          <p:spPr bwMode="auto">
            <a:xfrm>
              <a:off x="7458" y="4173"/>
              <a:ext cx="21" cy="89"/>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0" name="Freeform 545"/>
            <p:cNvSpPr>
              <a:spLocks/>
            </p:cNvSpPr>
            <p:nvPr/>
          </p:nvSpPr>
          <p:spPr bwMode="auto">
            <a:xfrm>
              <a:off x="747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1" name="Freeform 546"/>
            <p:cNvSpPr>
              <a:spLocks/>
            </p:cNvSpPr>
            <p:nvPr/>
          </p:nvSpPr>
          <p:spPr bwMode="auto">
            <a:xfrm>
              <a:off x="7540"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2" name="Freeform 547"/>
            <p:cNvSpPr>
              <a:spLocks/>
            </p:cNvSpPr>
            <p:nvPr/>
          </p:nvSpPr>
          <p:spPr bwMode="auto">
            <a:xfrm>
              <a:off x="755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3" name="Freeform 548"/>
            <p:cNvSpPr>
              <a:spLocks/>
            </p:cNvSpPr>
            <p:nvPr/>
          </p:nvSpPr>
          <p:spPr bwMode="auto">
            <a:xfrm>
              <a:off x="758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4" name="Freeform 549"/>
            <p:cNvSpPr>
              <a:spLocks/>
            </p:cNvSpPr>
            <p:nvPr/>
          </p:nvSpPr>
          <p:spPr bwMode="auto">
            <a:xfrm>
              <a:off x="753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5" name="Freeform 550"/>
            <p:cNvSpPr>
              <a:spLocks/>
            </p:cNvSpPr>
            <p:nvPr/>
          </p:nvSpPr>
          <p:spPr bwMode="auto">
            <a:xfrm>
              <a:off x="7621"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6" name="Freeform 551"/>
            <p:cNvSpPr>
              <a:spLocks/>
            </p:cNvSpPr>
            <p:nvPr/>
          </p:nvSpPr>
          <p:spPr bwMode="auto">
            <a:xfrm>
              <a:off x="7682"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7" name="Freeform 552"/>
            <p:cNvSpPr>
              <a:spLocks/>
            </p:cNvSpPr>
            <p:nvPr/>
          </p:nvSpPr>
          <p:spPr bwMode="auto">
            <a:xfrm>
              <a:off x="-16" y="4206"/>
              <a:ext cx="7750" cy="145"/>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8" name="Freeform 553"/>
            <p:cNvSpPr>
              <a:spLocks/>
            </p:cNvSpPr>
            <p:nvPr/>
          </p:nvSpPr>
          <p:spPr bwMode="auto">
            <a:xfrm>
              <a:off x="-3" y="4206"/>
              <a:ext cx="7721" cy="101"/>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grpSp>
      <p:sp>
        <p:nvSpPr>
          <p:cNvPr id="1070" name="标题 1"/>
          <p:cNvSpPr>
            <a:spLocks noGrp="1"/>
          </p:cNvSpPr>
          <p:nvPr>
            <p:ph type="ctrTitle"/>
          </p:nvPr>
        </p:nvSpPr>
        <p:spPr>
          <a:xfrm>
            <a:off x="2577000" y="1897573"/>
            <a:ext cx="9155420" cy="1607345"/>
          </a:xfrm>
          <a:solidFill>
            <a:schemeClr val="accent2">
              <a:lumMod val="20000"/>
              <a:lumOff val="80000"/>
            </a:schemeClr>
          </a:solidFill>
          <a:ln>
            <a:solidFill>
              <a:schemeClr val="tx1"/>
            </a:solidFill>
          </a:ln>
        </p:spPr>
        <p:txBody>
          <a:bodyPr/>
          <a:lstStyle/>
          <a:p>
            <a:r>
              <a:rPr lang="vi-VN" altLang="zh-CN" b="1" dirty="0">
                <a:solidFill>
                  <a:srgbClr val="FF0000"/>
                </a:solidFill>
                <a:latin typeface="Times New Roman" panose="02020603050405020304" pitchFamily="18" charset="0"/>
                <a:cs typeface="Times New Roman" panose="02020603050405020304" pitchFamily="18" charset="0"/>
              </a:rPr>
              <a:t>1. </a:t>
            </a:r>
            <a:r>
              <a:rPr lang="en-US" altLang="zh-CN" b="1" dirty="0" err="1">
                <a:solidFill>
                  <a:srgbClr val="FF0000"/>
                </a:solidFill>
                <a:latin typeface="Times New Roman" panose="02020603050405020304" pitchFamily="18" charset="0"/>
                <a:cs typeface="Times New Roman" panose="02020603050405020304" pitchFamily="18" charset="0"/>
              </a:rPr>
              <a:t>Ngôi</a:t>
            </a:r>
            <a:r>
              <a:rPr lang="en-US" altLang="zh-CN" b="1" dirty="0">
                <a:solidFill>
                  <a:srgbClr val="FF0000"/>
                </a:solidFill>
                <a:latin typeface="Times New Roman" panose="02020603050405020304" pitchFamily="18" charset="0"/>
                <a:cs typeface="Times New Roman" panose="02020603050405020304" pitchFamily="18" charset="0"/>
              </a:rPr>
              <a:t> </a:t>
            </a:r>
            <a:r>
              <a:rPr lang="en-US" altLang="zh-CN" b="1" dirty="0" err="1">
                <a:solidFill>
                  <a:srgbClr val="FF0000"/>
                </a:solidFill>
                <a:latin typeface="Times New Roman" panose="02020603050405020304" pitchFamily="18" charset="0"/>
                <a:cs typeface="Times New Roman" panose="02020603050405020304" pitchFamily="18" charset="0"/>
              </a:rPr>
              <a:t>kể</a:t>
            </a:r>
            <a:r>
              <a:rPr lang="en-US" altLang="zh-CN" b="1" dirty="0">
                <a:solidFill>
                  <a:srgbClr val="FF0000"/>
                </a:solidFill>
                <a:latin typeface="Times New Roman" panose="02020603050405020304" pitchFamily="18" charset="0"/>
                <a:cs typeface="Times New Roman" panose="02020603050405020304" pitchFamily="18" charset="0"/>
              </a:rPr>
              <a:t> , </a:t>
            </a:r>
            <a:r>
              <a:rPr lang="en-US" altLang="zh-CN" b="1" dirty="0" err="1">
                <a:solidFill>
                  <a:srgbClr val="FF0000"/>
                </a:solidFill>
                <a:latin typeface="Times New Roman" panose="02020603050405020304" pitchFamily="18" charset="0"/>
                <a:cs typeface="Times New Roman" panose="02020603050405020304" pitchFamily="18" charset="0"/>
              </a:rPr>
              <a:t>lời</a:t>
            </a:r>
            <a:r>
              <a:rPr lang="en-US" altLang="zh-CN" b="1" dirty="0">
                <a:solidFill>
                  <a:srgbClr val="FF0000"/>
                </a:solidFill>
                <a:latin typeface="Times New Roman" panose="02020603050405020304" pitchFamily="18" charset="0"/>
                <a:cs typeface="Times New Roman" panose="02020603050405020304" pitchFamily="18" charset="0"/>
              </a:rPr>
              <a:t> </a:t>
            </a:r>
            <a:r>
              <a:rPr lang="en-US" altLang="zh-CN" b="1" dirty="0" err="1">
                <a:solidFill>
                  <a:srgbClr val="FF0000"/>
                </a:solidFill>
                <a:latin typeface="Times New Roman" panose="02020603050405020304" pitchFamily="18" charset="0"/>
                <a:cs typeface="Times New Roman" panose="02020603050405020304" pitchFamily="18" charset="0"/>
              </a:rPr>
              <a:t>kể</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62" name="Picture 561" descr="Shape, icon, circle&#10;&#10;Description automatically generated">
            <a:extLst>
              <a:ext uri="{FF2B5EF4-FFF2-40B4-BE49-F238E27FC236}">
                <a16:creationId xmlns:a16="http://schemas.microsoft.com/office/drawing/2014/main" id="{8D1ECFB4-F1CD-F649-8C82-D5DF897108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708562">
            <a:off x="964383" y="2003120"/>
            <a:ext cx="1292873" cy="1386755"/>
          </a:xfrm>
          <a:prstGeom prst="rect">
            <a:avLst/>
          </a:prstGeom>
        </p:spPr>
      </p:pic>
      <p:pic>
        <p:nvPicPr>
          <p:cNvPr id="869" name="Picture 7">
            <a:extLst>
              <a:ext uri="{FF2B5EF4-FFF2-40B4-BE49-F238E27FC236}">
                <a16:creationId xmlns:a16="http://schemas.microsoft.com/office/drawing/2014/main" id="{4DA3A1D8-619E-4224-8877-5ABB9F9619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9009">
            <a:off x="15429063" y="3953397"/>
            <a:ext cx="2045989" cy="2095520"/>
          </a:xfrm>
          <a:prstGeom prst="rect">
            <a:avLst/>
          </a:prstGeom>
        </p:spPr>
      </p:pic>
    </p:spTree>
    <p:extLst>
      <p:ext uri="{BB962C8B-B14F-4D97-AF65-F5344CB8AC3E}">
        <p14:creationId xmlns:p14="http://schemas.microsoft.com/office/powerpoint/2010/main" val="365423617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D6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1693204" y="471497"/>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44675">
            <a:off x="15740461" y="4212463"/>
            <a:ext cx="1590727" cy="3707203"/>
          </a:xfrm>
          <a:prstGeom prst="rect">
            <a:avLst/>
          </a:prstGeom>
        </p:spPr>
      </p:pic>
      <p:grpSp>
        <p:nvGrpSpPr>
          <p:cNvPr id="5" name="Group 5"/>
          <p:cNvGrpSpPr/>
          <p:nvPr/>
        </p:nvGrpSpPr>
        <p:grpSpPr>
          <a:xfrm>
            <a:off x="1028700" y="1028700"/>
            <a:ext cx="4229870" cy="8003166"/>
            <a:chOff x="0" y="0"/>
            <a:chExt cx="2026314" cy="3833907"/>
          </a:xfrm>
        </p:grpSpPr>
        <p:sp>
          <p:nvSpPr>
            <p:cNvPr id="6" name="Freeform 6"/>
            <p:cNvSpPr/>
            <p:nvPr/>
          </p:nvSpPr>
          <p:spPr>
            <a:xfrm>
              <a:off x="-4213" y="0"/>
              <a:ext cx="2030526" cy="3833907"/>
            </a:xfrm>
            <a:custGeom>
              <a:avLst/>
              <a:gdLst/>
              <a:ahLst/>
              <a:cxnLst/>
              <a:rect l="l" t="t" r="r" b="b"/>
              <a:pathLst>
                <a:path w="2030526" h="3833907">
                  <a:moveTo>
                    <a:pt x="278431" y="16918"/>
                  </a:moveTo>
                  <a:cubicBezTo>
                    <a:pt x="278431" y="16918"/>
                    <a:pt x="604014" y="12258"/>
                    <a:pt x="906248" y="12454"/>
                  </a:cubicBezTo>
                  <a:cubicBezTo>
                    <a:pt x="1135303" y="12671"/>
                    <a:pt x="1756458" y="0"/>
                    <a:pt x="1756458" y="0"/>
                  </a:cubicBezTo>
                  <a:cubicBezTo>
                    <a:pt x="1823922" y="0"/>
                    <a:pt x="1899859" y="0"/>
                    <a:pt x="1978632" y="85073"/>
                  </a:cubicBezTo>
                  <a:cubicBezTo>
                    <a:pt x="2021610" y="131488"/>
                    <a:pt x="2022678" y="240224"/>
                    <a:pt x="2023083" y="320281"/>
                  </a:cubicBezTo>
                  <a:cubicBezTo>
                    <a:pt x="2023083" y="320281"/>
                    <a:pt x="2021379" y="2549646"/>
                    <a:pt x="2021379" y="3071322"/>
                  </a:cubicBezTo>
                  <a:cubicBezTo>
                    <a:pt x="2021379" y="3285481"/>
                    <a:pt x="2030527" y="3584660"/>
                    <a:pt x="2030527" y="3584660"/>
                  </a:cubicBezTo>
                  <a:cubicBezTo>
                    <a:pt x="2030527" y="3713329"/>
                    <a:pt x="2026357" y="3833907"/>
                    <a:pt x="1773519" y="3825772"/>
                  </a:cubicBezTo>
                  <a:cubicBezTo>
                    <a:pt x="1773519" y="3825772"/>
                    <a:pt x="1397047" y="3805474"/>
                    <a:pt x="1143507" y="3813072"/>
                  </a:cubicBezTo>
                  <a:cubicBezTo>
                    <a:pt x="950110" y="3821207"/>
                    <a:pt x="304023" y="3833907"/>
                    <a:pt x="304023" y="3833907"/>
                  </a:cubicBezTo>
                  <a:cubicBezTo>
                    <a:pt x="132548" y="3833907"/>
                    <a:pt x="4213" y="3732837"/>
                    <a:pt x="8532" y="3530290"/>
                  </a:cubicBezTo>
                  <a:cubicBezTo>
                    <a:pt x="8532" y="3530290"/>
                    <a:pt x="9630" y="3031749"/>
                    <a:pt x="4815" y="1207965"/>
                  </a:cubicBezTo>
                  <a:cubicBezTo>
                    <a:pt x="0" y="663668"/>
                    <a:pt x="25592" y="330596"/>
                    <a:pt x="25592" y="330596"/>
                  </a:cubicBezTo>
                  <a:cubicBezTo>
                    <a:pt x="27224" y="150571"/>
                    <a:pt x="143504" y="16918"/>
                    <a:pt x="278431" y="16918"/>
                  </a:cubicBezTo>
                  <a:close/>
                </a:path>
              </a:pathLst>
            </a:custGeom>
            <a:solidFill>
              <a:srgbClr val="D88561"/>
            </a:solidFill>
          </p:spPr>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74775" y="7193704"/>
            <a:ext cx="3070600" cy="2774706"/>
          </a:xfrm>
          <a:prstGeom prst="rect">
            <a:avLst/>
          </a:prstGeom>
        </p:spPr>
      </p:pic>
      <p:sp>
        <p:nvSpPr>
          <p:cNvPr id="12" name="Google Shape;223;p25"/>
          <p:cNvSpPr/>
          <p:nvPr/>
        </p:nvSpPr>
        <p:spPr>
          <a:xfrm>
            <a:off x="3886200" y="2247900"/>
            <a:ext cx="11430000" cy="4648200"/>
          </a:xfrm>
          <a:prstGeom prst="roundRect">
            <a:avLst>
              <a:gd name="adj" fmla="val 16667"/>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marR="0" lvl="0" algn="just" rtl="0">
              <a:spcBef>
                <a:spcPts val="0"/>
              </a:spcBef>
              <a:spcAft>
                <a:spcPts val="0"/>
              </a:spcAft>
            </a:pPr>
            <a:r>
              <a:rPr lang="en-US" sz="4000" b="1" u="sng" dirty="0">
                <a:solidFill>
                  <a:srgbClr val="FF0000"/>
                </a:solidFill>
                <a:latin typeface="Times New Roman"/>
                <a:ea typeface="Times New Roman"/>
                <a:cs typeface="Times New Roman"/>
                <a:sym typeface="Times New Roman"/>
              </a:rPr>
              <a:t>a/ </a:t>
            </a:r>
            <a:r>
              <a:rPr lang="en-US" sz="4000" b="1" u="sng" dirty="0" err="1">
                <a:solidFill>
                  <a:srgbClr val="FF0000"/>
                </a:solidFill>
                <a:latin typeface="Times New Roman"/>
                <a:ea typeface="Times New Roman"/>
                <a:cs typeface="Times New Roman"/>
                <a:sym typeface="Times New Roman"/>
              </a:rPr>
              <a:t>Ngôi</a:t>
            </a:r>
            <a:r>
              <a:rPr lang="en-US" sz="4000" b="1" u="sng" dirty="0">
                <a:solidFill>
                  <a:srgbClr val="FF0000"/>
                </a:solidFill>
                <a:latin typeface="Times New Roman"/>
                <a:ea typeface="Times New Roman"/>
                <a:cs typeface="Times New Roman"/>
                <a:sym typeface="Times New Roman"/>
              </a:rPr>
              <a:t> </a:t>
            </a:r>
            <a:r>
              <a:rPr lang="en-US" sz="4000" b="1" u="sng" dirty="0" err="1">
                <a:solidFill>
                  <a:srgbClr val="FF0000"/>
                </a:solidFill>
                <a:latin typeface="Times New Roman"/>
                <a:ea typeface="Times New Roman"/>
                <a:cs typeface="Times New Roman"/>
                <a:sym typeface="Times New Roman"/>
              </a:rPr>
              <a:t>kể</a:t>
            </a:r>
            <a:r>
              <a:rPr lang="en-US" sz="4000" b="1" u="sng" dirty="0">
                <a:solidFill>
                  <a:srgbClr val="FF0000"/>
                </a:solidFill>
                <a:latin typeface="Times New Roman"/>
                <a:ea typeface="Times New Roman"/>
                <a:cs typeface="Times New Roman"/>
                <a:sym typeface="Times New Roman"/>
              </a:rPr>
              <a:t> </a:t>
            </a:r>
          </a:p>
          <a:p>
            <a:pPr marR="0" lvl="0" algn="just" rtl="0">
              <a:spcBef>
                <a:spcPts val="0"/>
              </a:spcBef>
              <a:spcAft>
                <a:spcPts val="0"/>
              </a:spcAft>
            </a:pPr>
            <a:r>
              <a:rPr lang="en-US" sz="36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Tác</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giả</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là</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người</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đã</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kể</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chuyện</a:t>
            </a:r>
            <a:r>
              <a:rPr lang="en-US" sz="4000" b="1" dirty="0">
                <a:solidFill>
                  <a:schemeClr val="dk1"/>
                </a:solidFill>
                <a:latin typeface="Times New Roman"/>
                <a:ea typeface="Times New Roman"/>
                <a:cs typeface="Times New Roman"/>
                <a:sym typeface="Times New Roman"/>
              </a:rPr>
              <a:t>.</a:t>
            </a:r>
          </a:p>
          <a:p>
            <a:pPr marR="0" lvl="0" algn="just" rtl="0">
              <a:spcBef>
                <a:spcPts val="0"/>
              </a:spcBef>
              <a:spcAft>
                <a:spcPts val="0"/>
              </a:spcAft>
            </a:pPr>
            <a:r>
              <a:rPr lang="en-US" sz="4000" b="1" i="0" u="none" strike="noStrike" cap="none" dirty="0">
                <a:solidFill>
                  <a:schemeClr val="dk1"/>
                </a:solidFill>
                <a:latin typeface="Times New Roman"/>
                <a:ea typeface="Times New Roman"/>
                <a:cs typeface="Times New Roman"/>
                <a:sym typeface="Times New Roman"/>
              </a:rPr>
              <a:t>- </a:t>
            </a:r>
            <a:r>
              <a:rPr lang="en-US" sz="4000" b="1" i="0" u="none" strike="noStrike" cap="none" dirty="0" err="1">
                <a:solidFill>
                  <a:schemeClr val="dk1"/>
                </a:solidFill>
                <a:latin typeface="Times New Roman"/>
                <a:ea typeface="Times New Roman"/>
                <a:cs typeface="Times New Roman"/>
                <a:sym typeface="Times New Roman"/>
              </a:rPr>
              <a:t>Truyện</a:t>
            </a:r>
            <a:r>
              <a:rPr lang="en-US" sz="4000" b="1" i="0" u="none" strike="noStrike" cap="none" dirty="0">
                <a:solidFill>
                  <a:schemeClr val="dk1"/>
                </a:solidFill>
                <a:latin typeface="Times New Roman"/>
                <a:ea typeface="Times New Roman"/>
                <a:cs typeface="Times New Roman"/>
                <a:sym typeface="Times New Roman"/>
              </a:rPr>
              <a:t> </a:t>
            </a:r>
            <a:r>
              <a:rPr lang="en-US" sz="4000" b="1" i="0" u="none" strike="noStrike" cap="none" dirty="0" err="1">
                <a:solidFill>
                  <a:schemeClr val="dk1"/>
                </a:solidFill>
                <a:latin typeface="Times New Roman"/>
                <a:ea typeface="Times New Roman"/>
                <a:cs typeface="Times New Roman"/>
                <a:sym typeface="Times New Roman"/>
              </a:rPr>
              <a:t>được</a:t>
            </a:r>
            <a:r>
              <a:rPr lang="en-US" sz="4000" b="1" i="0" u="none" strike="noStrike" cap="none" dirty="0">
                <a:solidFill>
                  <a:schemeClr val="dk1"/>
                </a:solidFill>
                <a:latin typeface="Times New Roman"/>
                <a:ea typeface="Times New Roman"/>
                <a:cs typeface="Times New Roman"/>
                <a:sym typeface="Times New Roman"/>
              </a:rPr>
              <a:t> </a:t>
            </a:r>
            <a:r>
              <a:rPr lang="en-US" sz="4000" b="1" i="0" u="none" strike="noStrike" cap="none" dirty="0" err="1">
                <a:solidFill>
                  <a:schemeClr val="dk1"/>
                </a:solidFill>
                <a:latin typeface="Times New Roman"/>
                <a:ea typeface="Times New Roman"/>
                <a:cs typeface="Times New Roman"/>
                <a:sym typeface="Times New Roman"/>
              </a:rPr>
              <a:t>kể</a:t>
            </a:r>
            <a:r>
              <a:rPr lang="en-US" sz="4000" b="1" i="0" u="none" strike="noStrike" cap="none" dirty="0">
                <a:solidFill>
                  <a:schemeClr val="dk1"/>
                </a:solidFill>
                <a:latin typeface="Times New Roman"/>
                <a:ea typeface="Times New Roman"/>
                <a:cs typeface="Times New Roman"/>
                <a:sym typeface="Times New Roman"/>
              </a:rPr>
              <a:t> </a:t>
            </a:r>
            <a:r>
              <a:rPr lang="en-US" sz="4000" b="1" i="0" u="none" strike="noStrike" cap="none" dirty="0" err="1">
                <a:solidFill>
                  <a:schemeClr val="dk1"/>
                </a:solidFill>
                <a:latin typeface="Times New Roman"/>
                <a:ea typeface="Times New Roman"/>
                <a:cs typeface="Times New Roman"/>
                <a:sym typeface="Times New Roman"/>
              </a:rPr>
              <a:t>theo</a:t>
            </a:r>
            <a:r>
              <a:rPr lang="en-US" sz="4000" b="1" i="0" u="none" strike="noStrike" cap="none" dirty="0">
                <a:solidFill>
                  <a:schemeClr val="dk1"/>
                </a:solidFill>
                <a:latin typeface="Times New Roman"/>
                <a:ea typeface="Times New Roman"/>
                <a:cs typeface="Times New Roman"/>
                <a:sym typeface="Times New Roman"/>
              </a:rPr>
              <a:t> </a:t>
            </a:r>
            <a:r>
              <a:rPr lang="en-US" sz="4000" b="1" i="0" u="none" strike="noStrike" cap="none" dirty="0" err="1">
                <a:solidFill>
                  <a:schemeClr val="dk1"/>
                </a:solidFill>
                <a:latin typeface="Times New Roman"/>
                <a:ea typeface="Times New Roman"/>
                <a:cs typeface="Times New Roman"/>
                <a:sym typeface="Times New Roman"/>
              </a:rPr>
              <a:t>ngôi</a:t>
            </a:r>
            <a:r>
              <a:rPr lang="en-US" sz="4000" b="1" i="0" u="none" strike="noStrike" cap="none" dirty="0">
                <a:solidFill>
                  <a:schemeClr val="dk1"/>
                </a:solidFill>
                <a:latin typeface="Times New Roman"/>
                <a:ea typeface="Times New Roman"/>
                <a:cs typeface="Times New Roman"/>
                <a:sym typeface="Times New Roman"/>
              </a:rPr>
              <a:t> </a:t>
            </a:r>
            <a:r>
              <a:rPr lang="en-US" sz="4000" b="1" i="0" u="none" strike="noStrike" cap="none" dirty="0" err="1">
                <a:solidFill>
                  <a:schemeClr val="dk1"/>
                </a:solidFill>
                <a:latin typeface="Times New Roman"/>
                <a:ea typeface="Times New Roman"/>
                <a:cs typeface="Times New Roman"/>
                <a:sym typeface="Times New Roman"/>
              </a:rPr>
              <a:t>thứ</a:t>
            </a:r>
            <a:r>
              <a:rPr lang="en-US" sz="4000" b="1" i="0" u="none" strike="noStrike" cap="none" dirty="0">
                <a:solidFill>
                  <a:schemeClr val="dk1"/>
                </a:solidFill>
                <a:latin typeface="Times New Roman"/>
                <a:ea typeface="Times New Roman"/>
                <a:cs typeface="Times New Roman"/>
                <a:sym typeface="Times New Roman"/>
              </a:rPr>
              <a:t> 3 (</a:t>
            </a:r>
            <a:r>
              <a:rPr lang="en-US" sz="4000" b="1" i="0" u="none" strike="noStrike" cap="none" dirty="0" err="1">
                <a:solidFill>
                  <a:schemeClr val="dk1"/>
                </a:solidFill>
                <a:latin typeface="Times New Roman"/>
                <a:ea typeface="Times New Roman"/>
                <a:cs typeface="Times New Roman"/>
                <a:sym typeface="Times New Roman"/>
              </a:rPr>
              <a:t>người</a:t>
            </a:r>
            <a:r>
              <a:rPr lang="en-US" sz="4000" b="1" i="0" u="none" strike="noStrike" cap="none" dirty="0">
                <a:solidFill>
                  <a:schemeClr val="dk1"/>
                </a:solidFill>
                <a:latin typeface="Times New Roman"/>
                <a:ea typeface="Times New Roman"/>
                <a:cs typeface="Times New Roman"/>
                <a:sym typeface="Times New Roman"/>
              </a:rPr>
              <a:t> </a:t>
            </a:r>
            <a:r>
              <a:rPr lang="en-US" sz="4000" b="1" i="0" u="none" strike="noStrike" cap="none" dirty="0" err="1">
                <a:solidFill>
                  <a:schemeClr val="dk1"/>
                </a:solidFill>
                <a:latin typeface="Times New Roman"/>
                <a:ea typeface="Times New Roman"/>
                <a:cs typeface="Times New Roman"/>
                <a:sym typeface="Times New Roman"/>
              </a:rPr>
              <a:t>kể</a:t>
            </a:r>
            <a:r>
              <a:rPr lang="en-US" sz="4000" b="1" i="0" u="none" strike="noStrike" cap="none" dirty="0">
                <a:solidFill>
                  <a:schemeClr val="dk1"/>
                </a:solidFill>
                <a:latin typeface="Times New Roman"/>
                <a:ea typeface="Times New Roman"/>
                <a:cs typeface="Times New Roman"/>
                <a:sym typeface="Times New Roman"/>
              </a:rPr>
              <a:t> </a:t>
            </a:r>
            <a:r>
              <a:rPr lang="en-US" sz="4000" b="1" i="0" u="none" strike="noStrike" cap="none" dirty="0" err="1">
                <a:solidFill>
                  <a:schemeClr val="dk1"/>
                </a:solidFill>
                <a:latin typeface="Times New Roman"/>
                <a:ea typeface="Times New Roman"/>
                <a:cs typeface="Times New Roman"/>
                <a:sym typeface="Times New Roman"/>
              </a:rPr>
              <a:t>giấu</a:t>
            </a:r>
            <a:r>
              <a:rPr lang="en-US" sz="4000" b="1" i="0" u="none" strike="noStrike" cap="none" dirty="0">
                <a:solidFill>
                  <a:schemeClr val="dk1"/>
                </a:solidFill>
                <a:latin typeface="Times New Roman"/>
                <a:ea typeface="Times New Roman"/>
                <a:cs typeface="Times New Roman"/>
                <a:sym typeface="Times New Roman"/>
              </a:rPr>
              <a:t> </a:t>
            </a:r>
            <a:r>
              <a:rPr lang="en-US" sz="4000" b="1" i="0" u="none" strike="noStrike" cap="none" dirty="0" err="1">
                <a:solidFill>
                  <a:schemeClr val="dk1"/>
                </a:solidFill>
                <a:latin typeface="Times New Roman"/>
                <a:ea typeface="Times New Roman"/>
                <a:cs typeface="Times New Roman"/>
                <a:sym typeface="Times New Roman"/>
              </a:rPr>
              <a:t>mình</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lời</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kể</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linh</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hoạt</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tự</a:t>
            </a:r>
            <a:r>
              <a:rPr lang="en-US" sz="4000" b="1" dirty="0">
                <a:solidFill>
                  <a:schemeClr val="dk1"/>
                </a:solidFill>
                <a:latin typeface="Times New Roman"/>
                <a:ea typeface="Times New Roman"/>
                <a:cs typeface="Times New Roman"/>
                <a:sym typeface="Times New Roman"/>
              </a:rPr>
              <a:t> do </a:t>
            </a:r>
            <a:r>
              <a:rPr lang="en-US" sz="4000" b="1" dirty="0" err="1">
                <a:solidFill>
                  <a:schemeClr val="dk1"/>
                </a:solidFill>
                <a:latin typeface="Times New Roman"/>
                <a:ea typeface="Times New Roman"/>
                <a:cs typeface="Times New Roman"/>
                <a:sym typeface="Times New Roman"/>
              </a:rPr>
              <a:t>không</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giới</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hạn</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bởi</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không</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gian</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thời</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gian</a:t>
            </a:r>
            <a:r>
              <a:rPr lang="en-US" sz="4000" b="1" dirty="0">
                <a:solidFill>
                  <a:schemeClr val="dk1"/>
                </a:solidFill>
                <a:latin typeface="Times New Roman"/>
                <a:ea typeface="Times New Roman"/>
                <a:cs typeface="Times New Roman"/>
                <a:sym typeface="Times New Roman"/>
              </a:rPr>
              <a:t>.</a:t>
            </a:r>
            <a:endParaRPr sz="4000" b="1" i="0" u="none" strike="noStrike" cap="none" dirty="0">
              <a:solidFill>
                <a:schemeClr val="dk1"/>
              </a:solidFill>
              <a:latin typeface="Times New Roman"/>
              <a:ea typeface="Times New Roman"/>
              <a:cs typeface="Times New Roman"/>
              <a:sym typeface="Times New Roman"/>
            </a:endParaRPr>
          </a:p>
        </p:txBody>
      </p:sp>
      <p:pic>
        <p:nvPicPr>
          <p:cNvPr id="9" name="Picture 7">
            <a:extLst>
              <a:ext uri="{FF2B5EF4-FFF2-40B4-BE49-F238E27FC236}">
                <a16:creationId xmlns:a16="http://schemas.microsoft.com/office/drawing/2014/main" id="{CF2A3C91-0E13-42DD-BAB6-C9252690CB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79009">
            <a:off x="13628587" y="6916224"/>
            <a:ext cx="2045989" cy="2095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228599" y="876300"/>
            <a:ext cx="17673763" cy="941832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27233" y="6751115"/>
            <a:ext cx="2075132" cy="2956794"/>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00116" y="7306147"/>
            <a:ext cx="3293509" cy="1952153"/>
          </a:xfrm>
          <a:prstGeom prst="rect">
            <a:avLst/>
          </a:prstGeom>
        </p:spPr>
      </p:pic>
      <p:pic>
        <p:nvPicPr>
          <p:cNvPr id="16" name="Picture 15" descr="22858PICdbgea5Gz679dY_PIC2018.png">
            <a:extLst>
              <a:ext uri="{FF2B5EF4-FFF2-40B4-BE49-F238E27FC236}">
                <a16:creationId xmlns:a16="http://schemas.microsoft.com/office/drawing/2014/main" id="{75A4C4F1-4D09-A64D-9079-6CFFDB61EF37}"/>
              </a:ext>
            </a:extLst>
          </p:cNvPr>
          <p:cNvPicPr>
            <a:picLocks noChangeAspect="1"/>
          </p:cNvPicPr>
          <p:nvPr/>
        </p:nvPicPr>
        <p:blipFill>
          <a:blip r:embed="rId8" cstate="print"/>
          <a:stretch>
            <a:fillRect/>
          </a:stretch>
        </p:blipFill>
        <p:spPr>
          <a:xfrm flipH="1">
            <a:off x="101916" y="1684529"/>
            <a:ext cx="5700572" cy="5621618"/>
          </a:xfrm>
          <a:prstGeom prst="rect">
            <a:avLst/>
          </a:prstGeom>
        </p:spPr>
      </p:pic>
      <p:sp>
        <p:nvSpPr>
          <p:cNvPr id="10" name="Google Shape;256;p28"/>
          <p:cNvSpPr/>
          <p:nvPr/>
        </p:nvSpPr>
        <p:spPr>
          <a:xfrm>
            <a:off x="8534400" y="711582"/>
            <a:ext cx="9144000" cy="4355718"/>
          </a:xfrm>
          <a:prstGeom prst="wedgeEllipseCallout">
            <a:avLst>
              <a:gd name="adj1" fmla="val -20833"/>
              <a:gd name="adj2" fmla="val 62500"/>
            </a:avLst>
          </a:prstGeom>
          <a:solidFill>
            <a:schemeClr val="accent6">
              <a:lumMod val="20000"/>
              <a:lumOff val="80000"/>
            </a:schemeClr>
          </a:solidFill>
          <a:ln>
            <a:headEnd type="none" w="sm" len="sm"/>
            <a:tailEnd type="none" w="sm" len="sm"/>
          </a:ln>
        </p:spPr>
        <p:style>
          <a:lnRef idx="3">
            <a:schemeClr val="lt1"/>
          </a:lnRef>
          <a:fillRef idx="1">
            <a:schemeClr val="accent6"/>
          </a:fillRef>
          <a:effectRef idx="1">
            <a:schemeClr val="accent6"/>
          </a:effectRef>
          <a:fontRef idx="minor">
            <a:schemeClr val="lt1"/>
          </a:fontRef>
        </p:style>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3200"/>
              <a:buFont typeface="Times New Roman"/>
              <a:buNone/>
            </a:pPr>
            <a:r>
              <a:rPr lang="en-US" sz="3600" dirty="0">
                <a:solidFill>
                  <a:srgbClr val="FFFFFF"/>
                </a:solidFill>
                <a:latin typeface="Times New Roman"/>
                <a:ea typeface="Times New Roman"/>
                <a:cs typeface="Times New Roman"/>
                <a:sym typeface="Times New Roman"/>
              </a:rPr>
              <a:t> </a:t>
            </a:r>
            <a:r>
              <a:rPr lang="en-US" sz="3600" dirty="0">
                <a:solidFill>
                  <a:schemeClr val="tx1"/>
                </a:solidFill>
                <a:latin typeface="Times New Roman"/>
                <a:ea typeface="Times New Roman"/>
                <a:cs typeface="Times New Roman"/>
                <a:sym typeface="Times New Roman"/>
              </a:rPr>
              <a:t>Ai </a:t>
            </a:r>
            <a:r>
              <a:rPr lang="en-US" sz="3600" dirty="0" err="1">
                <a:solidFill>
                  <a:schemeClr val="tx1"/>
                </a:solidFill>
                <a:latin typeface="Times New Roman"/>
                <a:ea typeface="Times New Roman"/>
                <a:cs typeface="Times New Roman"/>
                <a:sym typeface="Times New Roman"/>
              </a:rPr>
              <a:t>như</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Tắc</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Kè</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khuya</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khoắt</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đang</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gọi</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cửa</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Đêm</a:t>
            </a:r>
            <a:r>
              <a:rPr lang="en-US" sz="3600" dirty="0">
                <a:solidFill>
                  <a:schemeClr val="tx1"/>
                </a:solidFill>
                <a:latin typeface="Times New Roman"/>
                <a:ea typeface="Times New Roman"/>
                <a:cs typeface="Times New Roman"/>
                <a:sym typeface="Times New Roman"/>
              </a:rPr>
              <a:t> ở </a:t>
            </a:r>
            <a:r>
              <a:rPr lang="en-US" sz="3600" dirty="0" err="1">
                <a:solidFill>
                  <a:schemeClr val="tx1"/>
                </a:solidFill>
                <a:latin typeface="Times New Roman"/>
                <a:ea typeface="Times New Roman"/>
                <a:cs typeface="Times New Roman"/>
                <a:sym typeface="Times New Roman"/>
              </a:rPr>
              <a:t>Bờ</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Giậu</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thanh</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vắng</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đến</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nỗi</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nghe</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rõ</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cả</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tiếng</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Ốc</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Sên</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đi</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làm</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về</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nhẹ</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nhàng</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vén</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tà</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áo</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dài</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trườn</a:t>
            </a:r>
            <a:r>
              <a:rPr lang="en-US" sz="3600" dirty="0">
                <a:solidFill>
                  <a:schemeClr val="tx1"/>
                </a:solidFill>
                <a:latin typeface="Times New Roman"/>
                <a:ea typeface="Times New Roman"/>
                <a:cs typeface="Times New Roman"/>
                <a:sym typeface="Times New Roman"/>
              </a:rPr>
              <a:t> qua </a:t>
            </a:r>
            <a:r>
              <a:rPr lang="en-US" sz="3600" dirty="0" err="1">
                <a:solidFill>
                  <a:schemeClr val="tx1"/>
                </a:solidFill>
                <a:latin typeface="Times New Roman"/>
                <a:ea typeface="Times New Roman"/>
                <a:cs typeface="Times New Roman"/>
                <a:sym typeface="Times New Roman"/>
              </a:rPr>
              <a:t>chiếc</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lá</a:t>
            </a:r>
            <a:r>
              <a:rPr lang="en-US" sz="3600" dirty="0">
                <a:solidFill>
                  <a:schemeClr val="tx1"/>
                </a:solidFill>
                <a:latin typeface="Times New Roman"/>
                <a:ea typeface="Times New Roman"/>
                <a:cs typeface="Times New Roman"/>
                <a:sym typeface="Times New Roman"/>
              </a:rPr>
              <a:t> </a:t>
            </a:r>
            <a:r>
              <a:rPr lang="en-US" sz="3600" dirty="0" err="1">
                <a:solidFill>
                  <a:schemeClr val="tx1"/>
                </a:solidFill>
                <a:latin typeface="Times New Roman"/>
                <a:ea typeface="Times New Roman"/>
                <a:cs typeface="Times New Roman"/>
                <a:sym typeface="Times New Roman"/>
              </a:rPr>
              <a:t>rụng</a:t>
            </a:r>
            <a:r>
              <a:rPr lang="en-US" sz="3600" dirty="0">
                <a:solidFill>
                  <a:schemeClr val="tx1"/>
                </a:solidFill>
                <a:latin typeface="Times New Roman"/>
                <a:ea typeface="Times New Roman"/>
                <a:cs typeface="Times New Roman"/>
                <a:sym typeface="Times New Roman"/>
              </a:rPr>
              <a:t>.</a:t>
            </a:r>
            <a:endParaRPr sz="3600" b="0" i="0" u="none" strike="noStrike" cap="none" dirty="0">
              <a:solidFill>
                <a:schemeClr val="tx1"/>
              </a:solidFill>
              <a:latin typeface="Times New Roman"/>
              <a:ea typeface="Times New Roman"/>
              <a:cs typeface="Times New Roman"/>
              <a:sym typeface="Times New Roman"/>
            </a:endParaRPr>
          </a:p>
        </p:txBody>
      </p:sp>
      <p:sp>
        <p:nvSpPr>
          <p:cNvPr id="12" name="Google Shape;318;p34"/>
          <p:cNvSpPr/>
          <p:nvPr/>
        </p:nvSpPr>
        <p:spPr>
          <a:xfrm>
            <a:off x="1366663" y="5232018"/>
            <a:ext cx="10580514" cy="4550558"/>
          </a:xfrm>
          <a:prstGeom prst="wedgeEllipseCallout">
            <a:avLst>
              <a:gd name="adj1" fmla="val -20833"/>
              <a:gd name="adj2" fmla="val 62500"/>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Đoạn</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văn</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được</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kể</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bằng</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lời</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của</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người</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kể</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chuyện</a:t>
            </a:r>
            <a:r>
              <a:rPr lang="en-US" sz="3600" dirty="0">
                <a:solidFill>
                  <a:schemeClr val="lt1"/>
                </a:solidFill>
                <a:latin typeface="Times New Roman"/>
                <a:ea typeface="Times New Roman"/>
                <a:cs typeface="Times New Roman"/>
                <a:sym typeface="Times New Roman"/>
              </a:rPr>
              <a:t> hay </a:t>
            </a:r>
            <a:r>
              <a:rPr lang="en-US" sz="3600" dirty="0" err="1">
                <a:solidFill>
                  <a:schemeClr val="lt1"/>
                </a:solidFill>
                <a:latin typeface="Times New Roman"/>
                <a:ea typeface="Times New Roman"/>
                <a:cs typeface="Times New Roman"/>
                <a:sym typeface="Times New Roman"/>
              </a:rPr>
              <a:t>lời</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của</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nhân</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vật</a:t>
            </a:r>
            <a:r>
              <a:rPr lang="en-US" sz="3600" dirty="0">
                <a:solidFill>
                  <a:schemeClr val="lt1"/>
                </a:solidFill>
                <a:latin typeface="Times New Roman"/>
                <a:ea typeface="Times New Roman"/>
                <a:cs typeface="Times New Roman"/>
                <a:sym typeface="Times New Roman"/>
              </a:rPr>
              <a:t>?</a:t>
            </a:r>
          </a:p>
          <a:p>
            <a:pPr marL="0" marR="0" lvl="0" indent="0" algn="ctr" rtl="0">
              <a:spcBef>
                <a:spcPts val="0"/>
              </a:spcBef>
              <a:spcAft>
                <a:spcPts val="0"/>
              </a:spcAft>
              <a:buNone/>
            </a:pPr>
            <a:r>
              <a:rPr lang="en-US" sz="3600" dirty="0" err="1">
                <a:solidFill>
                  <a:schemeClr val="lt1"/>
                </a:solidFill>
                <a:latin typeface="Times New Roman"/>
                <a:ea typeface="Times New Roman"/>
                <a:cs typeface="Times New Roman"/>
                <a:sym typeface="Times New Roman"/>
              </a:rPr>
              <a:t>Em</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hãy</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phân</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biệt</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lời</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của</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người</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kể</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chuyện</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và</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lời</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nhân</a:t>
            </a:r>
            <a:r>
              <a:rPr lang="en-US" sz="3600" dirty="0">
                <a:solidFill>
                  <a:schemeClr val="lt1"/>
                </a:solidFill>
                <a:latin typeface="Times New Roman"/>
                <a:ea typeface="Times New Roman"/>
                <a:cs typeface="Times New Roman"/>
                <a:sym typeface="Times New Roman"/>
              </a:rPr>
              <a:t> </a:t>
            </a:r>
            <a:r>
              <a:rPr lang="en-US" sz="3600" dirty="0" err="1">
                <a:solidFill>
                  <a:schemeClr val="lt1"/>
                </a:solidFill>
                <a:latin typeface="Times New Roman"/>
                <a:ea typeface="Times New Roman"/>
                <a:cs typeface="Times New Roman"/>
                <a:sym typeface="Times New Roman"/>
              </a:rPr>
              <a:t>vật</a:t>
            </a:r>
            <a:r>
              <a:rPr lang="en-US" sz="3600" dirty="0">
                <a:solidFill>
                  <a:schemeClr val="lt1"/>
                </a:solidFill>
                <a:latin typeface="Times New Roman"/>
                <a:ea typeface="Times New Roman"/>
                <a:cs typeface="Times New Roman"/>
                <a:sym typeface="Times New Roman"/>
              </a:rPr>
              <a:t>?</a:t>
            </a:r>
            <a:endParaRPr sz="3600"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4908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1693204" y="471497"/>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44675">
            <a:off x="16551045" y="6509495"/>
            <a:ext cx="1590727" cy="3707203"/>
          </a:xfrm>
          <a:prstGeom prst="rect">
            <a:avLst/>
          </a:prstGeom>
        </p:spPr>
      </p:pic>
      <p:grpSp>
        <p:nvGrpSpPr>
          <p:cNvPr id="5" name="Group 5"/>
          <p:cNvGrpSpPr/>
          <p:nvPr/>
        </p:nvGrpSpPr>
        <p:grpSpPr>
          <a:xfrm>
            <a:off x="457200" y="608517"/>
            <a:ext cx="4229870" cy="8003166"/>
            <a:chOff x="0" y="0"/>
            <a:chExt cx="2026314" cy="3833907"/>
          </a:xfrm>
        </p:grpSpPr>
        <p:sp>
          <p:nvSpPr>
            <p:cNvPr id="6" name="Freeform 6"/>
            <p:cNvSpPr/>
            <p:nvPr/>
          </p:nvSpPr>
          <p:spPr>
            <a:xfrm>
              <a:off x="-4213" y="0"/>
              <a:ext cx="2030526" cy="3833907"/>
            </a:xfrm>
            <a:custGeom>
              <a:avLst/>
              <a:gdLst/>
              <a:ahLst/>
              <a:cxnLst/>
              <a:rect l="l" t="t" r="r" b="b"/>
              <a:pathLst>
                <a:path w="2030526" h="3833907">
                  <a:moveTo>
                    <a:pt x="278431" y="16918"/>
                  </a:moveTo>
                  <a:cubicBezTo>
                    <a:pt x="278431" y="16918"/>
                    <a:pt x="604014" y="12258"/>
                    <a:pt x="906248" y="12454"/>
                  </a:cubicBezTo>
                  <a:cubicBezTo>
                    <a:pt x="1135303" y="12671"/>
                    <a:pt x="1756458" y="0"/>
                    <a:pt x="1756458" y="0"/>
                  </a:cubicBezTo>
                  <a:cubicBezTo>
                    <a:pt x="1823922" y="0"/>
                    <a:pt x="1899859" y="0"/>
                    <a:pt x="1978632" y="85073"/>
                  </a:cubicBezTo>
                  <a:cubicBezTo>
                    <a:pt x="2021610" y="131488"/>
                    <a:pt x="2022678" y="240224"/>
                    <a:pt x="2023083" y="320281"/>
                  </a:cubicBezTo>
                  <a:cubicBezTo>
                    <a:pt x="2023083" y="320281"/>
                    <a:pt x="2021379" y="2549646"/>
                    <a:pt x="2021379" y="3071322"/>
                  </a:cubicBezTo>
                  <a:cubicBezTo>
                    <a:pt x="2021379" y="3285481"/>
                    <a:pt x="2030527" y="3584660"/>
                    <a:pt x="2030527" y="3584660"/>
                  </a:cubicBezTo>
                  <a:cubicBezTo>
                    <a:pt x="2030527" y="3713329"/>
                    <a:pt x="2026357" y="3833907"/>
                    <a:pt x="1773519" y="3825772"/>
                  </a:cubicBezTo>
                  <a:cubicBezTo>
                    <a:pt x="1773519" y="3825772"/>
                    <a:pt x="1397047" y="3805474"/>
                    <a:pt x="1143507" y="3813072"/>
                  </a:cubicBezTo>
                  <a:cubicBezTo>
                    <a:pt x="950110" y="3821207"/>
                    <a:pt x="304023" y="3833907"/>
                    <a:pt x="304023" y="3833907"/>
                  </a:cubicBezTo>
                  <a:cubicBezTo>
                    <a:pt x="132548" y="3833907"/>
                    <a:pt x="4213" y="3732837"/>
                    <a:pt x="8532" y="3530290"/>
                  </a:cubicBezTo>
                  <a:cubicBezTo>
                    <a:pt x="8532" y="3530290"/>
                    <a:pt x="9630" y="3031749"/>
                    <a:pt x="4815" y="1207965"/>
                  </a:cubicBezTo>
                  <a:cubicBezTo>
                    <a:pt x="0" y="663668"/>
                    <a:pt x="25592" y="330596"/>
                    <a:pt x="25592" y="330596"/>
                  </a:cubicBezTo>
                  <a:cubicBezTo>
                    <a:pt x="27224" y="150571"/>
                    <a:pt x="143504" y="16918"/>
                    <a:pt x="278431" y="16918"/>
                  </a:cubicBezTo>
                  <a:close/>
                </a:path>
              </a:pathLst>
            </a:custGeom>
            <a:solidFill>
              <a:schemeClr val="accent1">
                <a:lumMod val="60000"/>
                <a:lumOff val="40000"/>
              </a:schemeClr>
            </a:solidFill>
          </p:spPr>
          <p:txBody>
            <a:bodyPr/>
            <a:lstStyle/>
            <a:p>
              <a:r>
                <a:rPr lang="en-US" dirty="0"/>
                <a:t>l</a:t>
              </a: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74775" y="7193704"/>
            <a:ext cx="3070600" cy="2774706"/>
          </a:xfrm>
          <a:prstGeom prst="rect">
            <a:avLst/>
          </a:prstGeom>
        </p:spPr>
      </p:pic>
      <p:sp>
        <p:nvSpPr>
          <p:cNvPr id="12" name="Google Shape;223;p25"/>
          <p:cNvSpPr/>
          <p:nvPr/>
        </p:nvSpPr>
        <p:spPr>
          <a:xfrm>
            <a:off x="4122420" y="5143500"/>
            <a:ext cx="12472376" cy="3429000"/>
          </a:xfrm>
          <a:prstGeom prst="roundRect">
            <a:avLst>
              <a:gd name="adj" fmla="val 16667"/>
            </a:avLst>
          </a:prstGeom>
          <a:solidFill>
            <a:schemeClr val="accent3">
              <a:lumMod val="50000"/>
            </a:schemeClr>
          </a:soli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91425" tIns="45700" rIns="91425" bIns="45700" anchor="ctr" anchorCtr="0">
            <a:noAutofit/>
          </a:bodyPr>
          <a:lstStyle/>
          <a:p>
            <a:pPr marL="571500" marR="0" lvl="0" indent="-571500" algn="just" rtl="0">
              <a:spcBef>
                <a:spcPts val="0"/>
              </a:spcBef>
              <a:spcAft>
                <a:spcPts val="0"/>
              </a:spcAft>
              <a:buFontTx/>
              <a:buChar char="-"/>
            </a:pPr>
            <a:r>
              <a:rPr lang="en-US" sz="3600" b="1" u="sng" dirty="0" err="1">
                <a:latin typeface="Times New Roman"/>
                <a:ea typeface="Times New Roman"/>
                <a:cs typeface="Times New Roman"/>
                <a:sym typeface="Times New Roman"/>
              </a:rPr>
              <a:t>Lời</a:t>
            </a:r>
            <a:r>
              <a:rPr lang="en-US" sz="3600" b="1" u="sng" dirty="0">
                <a:latin typeface="Times New Roman"/>
                <a:ea typeface="Times New Roman"/>
                <a:cs typeface="Times New Roman"/>
                <a:sym typeface="Times New Roman"/>
              </a:rPr>
              <a:t> </a:t>
            </a:r>
            <a:r>
              <a:rPr lang="en-US" sz="3600" b="1" u="sng" dirty="0" err="1">
                <a:latin typeface="Times New Roman"/>
                <a:ea typeface="Times New Roman"/>
                <a:cs typeface="Times New Roman"/>
                <a:sym typeface="Times New Roman"/>
              </a:rPr>
              <a:t>của</a:t>
            </a:r>
            <a:r>
              <a:rPr lang="en-US" sz="3600" b="1" u="sng" dirty="0">
                <a:latin typeface="Times New Roman"/>
                <a:ea typeface="Times New Roman"/>
                <a:cs typeface="Times New Roman"/>
                <a:sym typeface="Times New Roman"/>
              </a:rPr>
              <a:t> </a:t>
            </a:r>
            <a:r>
              <a:rPr lang="en-US" sz="3600" b="1" u="sng" dirty="0" err="1">
                <a:latin typeface="Times New Roman"/>
                <a:ea typeface="Times New Roman"/>
                <a:cs typeface="Times New Roman"/>
                <a:sym typeface="Times New Roman"/>
              </a:rPr>
              <a:t>nhân</a:t>
            </a:r>
            <a:r>
              <a:rPr lang="en-US" sz="3600" b="1" u="sng" dirty="0">
                <a:latin typeface="Times New Roman"/>
                <a:ea typeface="Times New Roman"/>
                <a:cs typeface="Times New Roman"/>
                <a:sym typeface="Times New Roman"/>
              </a:rPr>
              <a:t> </a:t>
            </a:r>
            <a:r>
              <a:rPr lang="en-US" sz="3600" b="1" u="sng" dirty="0" err="1">
                <a:latin typeface="Times New Roman"/>
                <a:ea typeface="Times New Roman"/>
                <a:cs typeface="Times New Roman"/>
                <a:sym typeface="Times New Roman"/>
              </a:rPr>
              <a:t>vật</a:t>
            </a:r>
            <a:r>
              <a:rPr lang="en-US" sz="3600" b="1" u="sng"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là</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lời</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nói</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của</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các</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nhân</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vật</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trong</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truyện</a:t>
            </a:r>
            <a:endParaRPr lang="en-US" sz="3600" b="1" dirty="0">
              <a:latin typeface="Times New Roman"/>
              <a:ea typeface="Times New Roman"/>
              <a:cs typeface="Times New Roman"/>
              <a:sym typeface="Times New Roman"/>
            </a:endParaRPr>
          </a:p>
          <a:p>
            <a:pPr marL="571500" indent="-571500" algn="just">
              <a:buFontTx/>
              <a:buChar char="-"/>
            </a:pPr>
            <a:r>
              <a:rPr lang="vi-VN" sz="3600" b="1" dirty="0">
                <a:latin typeface="Times New Roman"/>
                <a:ea typeface="Times New Roman"/>
                <a:cs typeface="Times New Roman"/>
                <a:sym typeface="Times New Roman"/>
              </a:rPr>
              <a:t>Lời của nhân vật thường được đá</a:t>
            </a:r>
            <a:r>
              <a:rPr lang="en-US" sz="3600" b="1" dirty="0" err="1">
                <a:latin typeface="Times New Roman"/>
                <a:ea typeface="Times New Roman"/>
                <a:cs typeface="Times New Roman"/>
                <a:sym typeface="Times New Roman"/>
              </a:rPr>
              <a:t>nh</a:t>
            </a:r>
            <a:r>
              <a:rPr lang="vi-VN" sz="3600" b="1" dirty="0">
                <a:latin typeface="Times New Roman"/>
                <a:ea typeface="Times New Roman"/>
                <a:cs typeface="Times New Roman"/>
                <a:sym typeface="Times New Roman"/>
              </a:rPr>
              <a:t> dấu</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bằng</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dấu</a:t>
            </a:r>
            <a:r>
              <a:rPr lang="vi-VN" sz="3600" b="1" dirty="0">
                <a:latin typeface="Times New Roman"/>
                <a:ea typeface="Times New Roman"/>
                <a:cs typeface="Times New Roman"/>
                <a:sym typeface="Times New Roman"/>
              </a:rPr>
              <a:t> hai chấm và</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có</a:t>
            </a:r>
            <a:r>
              <a:rPr lang="vi-VN" sz="3600" b="1" dirty="0">
                <a:latin typeface="Times New Roman"/>
                <a:ea typeface="Times New Roman"/>
                <a:cs typeface="Times New Roman"/>
                <a:sym typeface="Times New Roman"/>
              </a:rPr>
              <a:t> đóng mở ngoặc kép, ngoài ra còn bằng dấu gạch đầu dòng. </a:t>
            </a:r>
          </a:p>
          <a:p>
            <a:pPr marL="571500" marR="0" lvl="0" indent="-571500" algn="just" rtl="0">
              <a:spcBef>
                <a:spcPts val="0"/>
              </a:spcBef>
              <a:spcAft>
                <a:spcPts val="0"/>
              </a:spcAft>
              <a:buFontTx/>
              <a:buChar char="-"/>
            </a:pPr>
            <a:endParaRPr lang="en-US" sz="3600" dirty="0">
              <a:solidFill>
                <a:schemeClr val="dk1"/>
              </a:solidFill>
              <a:latin typeface="Times New Roman"/>
              <a:ea typeface="Times New Roman"/>
              <a:cs typeface="Times New Roman"/>
              <a:sym typeface="Times New Roman"/>
            </a:endParaRPr>
          </a:p>
        </p:txBody>
      </p:sp>
      <p:sp>
        <p:nvSpPr>
          <p:cNvPr id="8" name="Google Shape;223;p25"/>
          <p:cNvSpPr/>
          <p:nvPr/>
        </p:nvSpPr>
        <p:spPr>
          <a:xfrm>
            <a:off x="4107180" y="1181100"/>
            <a:ext cx="12472376" cy="3429000"/>
          </a:xfrm>
          <a:prstGeom prst="roundRect">
            <a:avLst>
              <a:gd name="adj" fmla="val 16667"/>
            </a:avLst>
          </a:prstGeom>
          <a:solidFill>
            <a:schemeClr val="accent3">
              <a:lumMod val="50000"/>
            </a:schemeClr>
          </a:solidFill>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571500" marR="0" lvl="0" indent="-571500" algn="just" rtl="0">
              <a:spcBef>
                <a:spcPts val="0"/>
              </a:spcBef>
              <a:spcAft>
                <a:spcPts val="0"/>
              </a:spcAft>
              <a:buFontTx/>
              <a:buChar char="-"/>
            </a:pPr>
            <a:r>
              <a:rPr lang="en-US" sz="3600" b="1" dirty="0" err="1">
                <a:latin typeface="Times New Roman"/>
                <a:ea typeface="Times New Roman"/>
                <a:cs typeface="Times New Roman"/>
                <a:sym typeface="Times New Roman"/>
              </a:rPr>
              <a:t>Đoạn</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văn</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được</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kể</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bằng</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lời</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của</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người</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kể</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chuyện</a:t>
            </a:r>
            <a:r>
              <a:rPr lang="en-US" sz="3600" b="1" dirty="0">
                <a:latin typeface="Times New Roman"/>
                <a:ea typeface="Times New Roman"/>
                <a:cs typeface="Times New Roman"/>
                <a:sym typeface="Times New Roman"/>
              </a:rPr>
              <a:t>.</a:t>
            </a:r>
          </a:p>
          <a:p>
            <a:pPr marL="571500" indent="-571500" algn="just">
              <a:buFontTx/>
              <a:buChar char="-"/>
            </a:pPr>
            <a:r>
              <a:rPr lang="vi-VN" sz="3600" b="1" u="sng" dirty="0">
                <a:latin typeface="Times New Roman"/>
                <a:ea typeface="Times New Roman"/>
                <a:cs typeface="Times New Roman"/>
                <a:sym typeface="Times New Roman"/>
              </a:rPr>
              <a:t>Lời của</a:t>
            </a:r>
            <a:r>
              <a:rPr lang="en-US" sz="3600" b="1" u="sng" dirty="0">
                <a:latin typeface="Times New Roman"/>
                <a:ea typeface="Times New Roman"/>
                <a:cs typeface="Times New Roman"/>
                <a:sym typeface="Times New Roman"/>
              </a:rPr>
              <a:t> </a:t>
            </a:r>
            <a:r>
              <a:rPr lang="en-US" sz="3600" b="1" u="sng" dirty="0" err="1">
                <a:latin typeface="Times New Roman"/>
                <a:ea typeface="Times New Roman"/>
                <a:cs typeface="Times New Roman"/>
                <a:sym typeface="Times New Roman"/>
              </a:rPr>
              <a:t>người</a:t>
            </a:r>
            <a:r>
              <a:rPr lang="en-US" sz="3600" b="1" u="sng" dirty="0">
                <a:latin typeface="Times New Roman"/>
                <a:ea typeface="Times New Roman"/>
                <a:cs typeface="Times New Roman"/>
                <a:sym typeface="Times New Roman"/>
              </a:rPr>
              <a:t> </a:t>
            </a:r>
            <a:r>
              <a:rPr lang="en-US" sz="3600" b="1" u="sng" dirty="0" err="1">
                <a:latin typeface="Times New Roman"/>
                <a:ea typeface="Times New Roman"/>
                <a:cs typeface="Times New Roman"/>
                <a:sym typeface="Times New Roman"/>
              </a:rPr>
              <a:t>kể</a:t>
            </a:r>
            <a:r>
              <a:rPr lang="en-US" sz="3600" b="1" u="sng" dirty="0">
                <a:latin typeface="Times New Roman"/>
                <a:ea typeface="Times New Roman"/>
                <a:cs typeface="Times New Roman"/>
                <a:sym typeface="Times New Roman"/>
              </a:rPr>
              <a:t> </a:t>
            </a:r>
            <a:r>
              <a:rPr lang="en-US" sz="3600" b="1" u="sng" dirty="0" err="1">
                <a:latin typeface="Times New Roman"/>
                <a:ea typeface="Times New Roman"/>
                <a:cs typeface="Times New Roman"/>
                <a:sym typeface="Times New Roman"/>
              </a:rPr>
              <a:t>chuyện</a:t>
            </a:r>
            <a:r>
              <a:rPr lang="en-US" sz="3600" b="1" u="sng"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là</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phần</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lời</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người</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kể</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dùng</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để</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thuật</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lại</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một</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sự</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việc</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cụ</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thể</a:t>
            </a:r>
            <a:r>
              <a:rPr lang="en-US" sz="3600" b="1" dirty="0">
                <a:latin typeface="Times New Roman"/>
                <a:ea typeface="Times New Roman"/>
                <a:cs typeface="Times New Roman"/>
                <a:sym typeface="Times New Roman"/>
              </a:rPr>
              <a:t> hay </a:t>
            </a:r>
            <a:r>
              <a:rPr lang="en-US" sz="3600" b="1" dirty="0" err="1">
                <a:latin typeface="Times New Roman"/>
                <a:ea typeface="Times New Roman"/>
                <a:cs typeface="Times New Roman"/>
                <a:sym typeface="Times New Roman"/>
              </a:rPr>
              <a:t>giới</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thiệu</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miêu</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tả</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khung</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cảnh</a:t>
            </a:r>
            <a:r>
              <a:rPr lang="en-US" sz="3600" b="1" dirty="0">
                <a:latin typeface="Times New Roman"/>
                <a:ea typeface="Times New Roman"/>
                <a:cs typeface="Times New Roman"/>
                <a:sym typeface="Times New Roman"/>
              </a:rPr>
              <a:t> con </a:t>
            </a:r>
            <a:r>
              <a:rPr lang="en-US" sz="3600" b="1" dirty="0" err="1">
                <a:latin typeface="Times New Roman"/>
                <a:ea typeface="Times New Roman"/>
                <a:cs typeface="Times New Roman"/>
                <a:sym typeface="Times New Roman"/>
              </a:rPr>
              <a:t>người</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sự</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vật</a:t>
            </a:r>
            <a:r>
              <a:rPr lang="en-US" sz="3600" b="1" dirty="0">
                <a:latin typeface="Times New Roman"/>
                <a:ea typeface="Times New Roman"/>
                <a:cs typeface="Times New Roman"/>
                <a:sym typeface="Times New Roman"/>
              </a:rPr>
              <a:t>……</a:t>
            </a:r>
            <a:endParaRPr lang="vi-VN" sz="3600" b="1" dirty="0">
              <a:latin typeface="Times New Roman"/>
              <a:ea typeface="Times New Roman"/>
              <a:cs typeface="Times New Roman"/>
              <a:sym typeface="Times New Roman"/>
            </a:endParaRPr>
          </a:p>
        </p:txBody>
      </p:sp>
      <p:sp>
        <p:nvSpPr>
          <p:cNvPr id="4" name="TextBox 3">
            <a:extLst>
              <a:ext uri="{FF2B5EF4-FFF2-40B4-BE49-F238E27FC236}">
                <a16:creationId xmlns:a16="http://schemas.microsoft.com/office/drawing/2014/main" id="{7A1FC729-0A47-4945-90E8-07BCFFC21A57}"/>
              </a:ext>
            </a:extLst>
          </p:cNvPr>
          <p:cNvSpPr txBox="1"/>
          <p:nvPr/>
        </p:nvSpPr>
        <p:spPr>
          <a:xfrm>
            <a:off x="1017888" y="3439446"/>
            <a:ext cx="3249312" cy="923330"/>
          </a:xfrm>
          <a:prstGeom prst="rect">
            <a:avLst/>
          </a:prstGeom>
          <a:solidFill>
            <a:schemeClr val="accent6">
              <a:lumMod val="20000"/>
              <a:lumOff val="80000"/>
            </a:schemeClr>
          </a:solidFill>
          <a:ln>
            <a:solidFill>
              <a:schemeClr val="tx1"/>
            </a:solidFill>
          </a:ln>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b/ </a:t>
            </a:r>
            <a:r>
              <a:rPr lang="en-US" sz="5400" b="1" dirty="0" err="1">
                <a:solidFill>
                  <a:srgbClr val="FF0000"/>
                </a:solidFill>
                <a:latin typeface="Times New Roman" panose="02020603050405020304" pitchFamily="18" charset="0"/>
                <a:cs typeface="Times New Roman" panose="02020603050405020304" pitchFamily="18" charset="0"/>
              </a:rPr>
              <a:t>Lời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kể</a:t>
            </a:r>
            <a:r>
              <a:rPr lang="en-US" sz="5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234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B6800116-0B98-414E-9A60-9FC8476A1D13}"/>
              </a:ext>
            </a:extLst>
          </p:cNvPr>
          <p:cNvSpPr txBox="1">
            <a:spLocks/>
          </p:cNvSpPr>
          <p:nvPr/>
        </p:nvSpPr>
        <p:spPr>
          <a:xfrm>
            <a:off x="5732890" y="166530"/>
            <a:ext cx="6810842" cy="1607345"/>
          </a:xfrm>
          <a:prstGeom prst="rect">
            <a:avLst/>
          </a:prstGeom>
          <a:solidFill>
            <a:schemeClr val="accent2">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defRPr/>
            </a:pPr>
            <a:r>
              <a:rPr lang="en-US" altLang="zh-CN" sz="6600" b="1" u="sng" dirty="0">
                <a:solidFill>
                  <a:srgbClr val="FF0000"/>
                </a:solidFill>
                <a:latin typeface="Times New Roman" panose="02020603050405020304" pitchFamily="18" charset="0"/>
                <a:ea typeface="微软雅黑"/>
                <a:cs typeface="Times New Roman" panose="02020603050405020304" pitchFamily="18" charset="0"/>
              </a:rPr>
              <a:t>2/ </a:t>
            </a:r>
            <a:r>
              <a:rPr lang="en-US" altLang="zh-CN" sz="6600" b="1" u="sng" dirty="0" err="1">
                <a:solidFill>
                  <a:srgbClr val="FF0000"/>
                </a:solidFill>
                <a:latin typeface="Times New Roman" panose="02020603050405020304" pitchFamily="18" charset="0"/>
                <a:ea typeface="微软雅黑"/>
                <a:cs typeface="Times New Roman" panose="02020603050405020304" pitchFamily="18" charset="0"/>
              </a:rPr>
              <a:t>Nhân</a:t>
            </a:r>
            <a:r>
              <a:rPr lang="en-US" altLang="zh-CN" sz="6600" b="1" u="sng" dirty="0">
                <a:solidFill>
                  <a:srgbClr val="FF0000"/>
                </a:solidFill>
                <a:latin typeface="Times New Roman" panose="02020603050405020304" pitchFamily="18" charset="0"/>
                <a:ea typeface="微软雅黑"/>
                <a:cs typeface="Times New Roman" panose="02020603050405020304" pitchFamily="18" charset="0"/>
              </a:rPr>
              <a:t> </a:t>
            </a:r>
            <a:r>
              <a:rPr lang="en-US" altLang="zh-CN" sz="6600" b="1" u="sng" dirty="0" err="1">
                <a:solidFill>
                  <a:srgbClr val="FF0000"/>
                </a:solidFill>
                <a:latin typeface="Times New Roman" panose="02020603050405020304" pitchFamily="18" charset="0"/>
                <a:ea typeface="微软雅黑"/>
                <a:cs typeface="Times New Roman" panose="02020603050405020304" pitchFamily="18" charset="0"/>
              </a:rPr>
              <a:t>vật</a:t>
            </a:r>
            <a:r>
              <a:rPr lang="en-US" altLang="zh-CN" sz="6600" b="1" u="sng" dirty="0">
                <a:solidFill>
                  <a:srgbClr val="FF0000"/>
                </a:solidFill>
                <a:latin typeface="Times New Roman" panose="02020603050405020304" pitchFamily="18" charset="0"/>
                <a:ea typeface="微软雅黑"/>
                <a:cs typeface="Times New Roman" panose="02020603050405020304" pitchFamily="18" charset="0"/>
              </a:rPr>
              <a:t>:</a:t>
            </a:r>
            <a:endParaRPr lang="zh-CN" altLang="en-US" sz="6600" b="1" u="sng" dirty="0">
              <a:solidFill>
                <a:srgbClr val="FF0000"/>
              </a:solidFill>
              <a:latin typeface="Times New Roman" panose="02020603050405020304" pitchFamily="18" charset="0"/>
              <a:ea typeface="微软雅黑"/>
              <a:cs typeface="Times New Roman" panose="02020603050405020304" pitchFamily="18" charset="0"/>
            </a:endParaRPr>
          </a:p>
        </p:txBody>
      </p:sp>
      <p:sp>
        <p:nvSpPr>
          <p:cNvPr id="4" name="Rounded Rectangle 3"/>
          <p:cNvSpPr/>
          <p:nvPr/>
        </p:nvSpPr>
        <p:spPr>
          <a:xfrm>
            <a:off x="1196735" y="1352135"/>
            <a:ext cx="4820195" cy="1371600"/>
          </a:xfrm>
          <a:prstGeom prst="roundRect">
            <a:avLst/>
          </a:prstGeom>
          <a:solidFill>
            <a:srgbClr val="F058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altLang="zh-CN" sz="6000">
                <a:solidFill>
                  <a:prstClr val="black"/>
                </a:solidFill>
                <a:latin typeface="Times New Roman" panose="02020603050405020304" pitchFamily="18" charset="0"/>
                <a:ea typeface="微软雅黑"/>
                <a:cs typeface="Times New Roman" panose="02020603050405020304" pitchFamily="18" charset="0"/>
              </a:rPr>
              <a:t>Tắc Kè</a:t>
            </a:r>
            <a:endParaRPr lang="en-US" sz="2700">
              <a:solidFill>
                <a:prstClr val="white"/>
              </a:solidFill>
              <a:latin typeface="微软雅黑"/>
              <a:ea typeface="微软雅黑"/>
            </a:endParaRPr>
          </a:p>
        </p:txBody>
      </p:sp>
      <p:sp>
        <p:nvSpPr>
          <p:cNvPr id="7" name="Rounded Rectangle 6"/>
          <p:cNvSpPr/>
          <p:nvPr/>
        </p:nvSpPr>
        <p:spPr>
          <a:xfrm>
            <a:off x="1137649" y="3327095"/>
            <a:ext cx="4820195" cy="13716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altLang="zh-CN" sz="6000">
                <a:solidFill>
                  <a:prstClr val="black"/>
                </a:solidFill>
                <a:latin typeface="Times New Roman" panose="02020603050405020304" pitchFamily="18" charset="0"/>
                <a:ea typeface="微软雅黑"/>
                <a:cs typeface="Times New Roman" panose="02020603050405020304" pitchFamily="18" charset="0"/>
              </a:rPr>
              <a:t>Thằn Lằn</a:t>
            </a:r>
            <a:endParaRPr lang="en-US" sz="2700">
              <a:solidFill>
                <a:prstClr val="white"/>
              </a:solidFill>
              <a:latin typeface="微软雅黑"/>
              <a:ea typeface="微软雅黑"/>
            </a:endParaRPr>
          </a:p>
        </p:txBody>
      </p:sp>
      <p:sp>
        <p:nvSpPr>
          <p:cNvPr id="8" name="Rounded Rectangle 7"/>
          <p:cNvSpPr/>
          <p:nvPr/>
        </p:nvSpPr>
        <p:spPr>
          <a:xfrm>
            <a:off x="1130722" y="5143500"/>
            <a:ext cx="4820195" cy="1371600"/>
          </a:xfrm>
          <a:prstGeom prst="roundRect">
            <a:avLst/>
          </a:prstGeom>
          <a:solidFill>
            <a:srgbClr val="72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altLang="zh-CN" sz="6000">
                <a:solidFill>
                  <a:prstClr val="black"/>
                </a:solidFill>
                <a:latin typeface="Times New Roman" panose="02020603050405020304" pitchFamily="18" charset="0"/>
                <a:ea typeface="微软雅黑"/>
                <a:cs typeface="Times New Roman" panose="02020603050405020304" pitchFamily="18" charset="0"/>
              </a:rPr>
              <a:t>Ốc Sên</a:t>
            </a:r>
            <a:endParaRPr lang="en-US" sz="2700">
              <a:solidFill>
                <a:prstClr val="white"/>
              </a:solidFill>
              <a:latin typeface="微软雅黑"/>
              <a:ea typeface="微软雅黑"/>
            </a:endParaRPr>
          </a:p>
        </p:txBody>
      </p:sp>
      <p:sp>
        <p:nvSpPr>
          <p:cNvPr id="9" name="Rounded Rectangle 8"/>
          <p:cNvSpPr/>
          <p:nvPr/>
        </p:nvSpPr>
        <p:spPr>
          <a:xfrm>
            <a:off x="1106680" y="6926938"/>
            <a:ext cx="4820195" cy="13716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altLang="zh-CN" sz="6000">
                <a:solidFill>
                  <a:prstClr val="black"/>
                </a:solidFill>
                <a:latin typeface="Times New Roman" panose="02020603050405020304" pitchFamily="18" charset="0"/>
                <a:ea typeface="微软雅黑"/>
                <a:cs typeface="Times New Roman" panose="02020603050405020304" pitchFamily="18" charset="0"/>
              </a:rPr>
              <a:t>C</a:t>
            </a:r>
            <a:r>
              <a:rPr lang="vi-VN" altLang="zh-CN" sz="6000">
                <a:solidFill>
                  <a:prstClr val="black"/>
                </a:solidFill>
                <a:latin typeface="Times New Roman" panose="02020603050405020304" pitchFamily="18" charset="0"/>
                <a:ea typeface="微软雅黑"/>
                <a:cs typeface="Times New Roman" panose="02020603050405020304" pitchFamily="18" charset="0"/>
              </a:rPr>
              <a:t>ụ giáo Cóc</a:t>
            </a:r>
            <a:endParaRPr lang="en-US" sz="2700">
              <a:solidFill>
                <a:prstClr val="white"/>
              </a:solidFill>
              <a:latin typeface="微软雅黑"/>
              <a:ea typeface="微软雅黑"/>
            </a:endParaRPr>
          </a:p>
        </p:txBody>
      </p:sp>
      <p:sp>
        <p:nvSpPr>
          <p:cNvPr id="10" name="Rounded Rectangle 9">
            <a:hlinkClick r:id="rId3" action="ppaction://hlinksldjump"/>
          </p:cNvPr>
          <p:cNvSpPr/>
          <p:nvPr/>
        </p:nvSpPr>
        <p:spPr>
          <a:xfrm>
            <a:off x="1196735" y="8658512"/>
            <a:ext cx="4820195" cy="13716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altLang="zh-CN" sz="6000">
                <a:solidFill>
                  <a:prstClr val="black"/>
                </a:solidFill>
                <a:latin typeface="Times New Roman" panose="02020603050405020304" pitchFamily="18" charset="0"/>
                <a:ea typeface="微软雅黑"/>
                <a:cs typeface="Times New Roman" panose="02020603050405020304" pitchFamily="18" charset="0"/>
              </a:rPr>
              <a:t>Bọ Dừa</a:t>
            </a:r>
            <a:endParaRPr lang="zh-CN" altLang="en-US" sz="600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2" name="Right Brace 1">
            <a:extLst>
              <a:ext uri="{FF2B5EF4-FFF2-40B4-BE49-F238E27FC236}">
                <a16:creationId xmlns:a16="http://schemas.microsoft.com/office/drawing/2014/main" id="{C97BA3D9-1F88-4A2E-A9A4-E4A63E6482CA}"/>
              </a:ext>
            </a:extLst>
          </p:cNvPr>
          <p:cNvSpPr/>
          <p:nvPr/>
        </p:nvSpPr>
        <p:spPr>
          <a:xfrm>
            <a:off x="9807182" y="1773875"/>
            <a:ext cx="914400" cy="845762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7C640BDA-0A1C-4A6D-A2C5-113518536572}"/>
              </a:ext>
            </a:extLst>
          </p:cNvPr>
          <p:cNvSpPr/>
          <p:nvPr/>
        </p:nvSpPr>
        <p:spPr>
          <a:xfrm>
            <a:off x="9448800" y="3390900"/>
            <a:ext cx="5410200" cy="45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FFDA9D7-526A-4EF1-83E6-2ACB6FCE26BB}"/>
              </a:ext>
            </a:extLst>
          </p:cNvPr>
          <p:cNvSpPr txBox="1"/>
          <p:nvPr/>
        </p:nvSpPr>
        <p:spPr>
          <a:xfrm>
            <a:off x="12153900" y="3092013"/>
            <a:ext cx="5777346" cy="5078313"/>
          </a:xfrm>
          <a:prstGeom prst="rect">
            <a:avLst/>
          </a:prstGeom>
          <a:noFill/>
          <a:ln>
            <a:solidFill>
              <a:schemeClr val="tx1"/>
            </a:solidFill>
          </a:ln>
        </p:spPr>
        <p:txBody>
          <a:bodyPr wrap="square" rtlCol="0">
            <a:spAutoFit/>
          </a:bodyPr>
          <a:lstStyle/>
          <a:p>
            <a:r>
              <a:rPr lang="en-US" sz="5400" dirty="0" err="1">
                <a:latin typeface="Times New Roman" panose="02020603050405020304" pitchFamily="18" charset="0"/>
                <a:cs typeface="Times New Roman" panose="02020603050405020304" pitchFamily="18" charset="0"/>
              </a:rPr>
              <a:t>Nhân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vật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loài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vật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a:latin typeface="Times New Roman" panose="02020603050405020304" pitchFamily="18" charset="0"/>
                <a:cs typeface="Times New Roman" panose="02020603050405020304" pitchFamily="18" charset="0"/>
              </a:rPr>
              <a:t> cuộc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sống</a:t>
            </a:r>
            <a:r>
              <a:rPr lang="en-US" sz="5400" dirty="0">
                <a:latin typeface="Times New Roman" panose="02020603050405020304" pitchFamily="18" charset="0"/>
                <a:cs typeface="Times New Roman" panose="02020603050405020304" pitchFamily="18" charset="0"/>
              </a:rPr>
              <a:t> ,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 </a:t>
            </a:r>
            <a:r>
              <a:rPr lang="en-US" sz="5400" dirty="0" err="1">
                <a:latin typeface="Times New Roman" panose="02020603050405020304" pitchFamily="18" charset="0"/>
                <a:cs typeface="Times New Roman" panose="02020603050405020304" pitchFamily="18" charset="0"/>
              </a:rPr>
              <a:t>phẩm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như</a:t>
            </a:r>
            <a:r>
              <a:rPr lang="en-US" sz="5400" dirty="0">
                <a:latin typeface="Times New Roman" panose="02020603050405020304" pitchFamily="18" charset="0"/>
                <a:cs typeface="Times New Roman" panose="02020603050405020304" pitchFamily="18" charset="0"/>
              </a:rPr>
              <a:t> con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gần</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gũi</a:t>
            </a:r>
            <a:r>
              <a:rPr lang="en-US" sz="5400" dirty="0">
                <a:latin typeface="Times New Roman" panose="02020603050405020304" pitchFamily="18" charset="0"/>
                <a:cs typeface="Times New Roman" panose="02020603050405020304" pitchFamily="18" charset="0"/>
                <a:sym typeface="Wingdings" panose="05000000000000000000" pitchFamily="2" charset="2"/>
              </a:rPr>
              <a:t> ,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hấp</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mắt</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trẻ</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a:latin typeface="Times New Roman" panose="02020603050405020304" pitchFamily="18" charset="0"/>
                <a:cs typeface="Times New Roman" panose="02020603050405020304" pitchFamily="18" charset="0"/>
              </a:rPr>
              <a:t> </a:t>
            </a:r>
          </a:p>
        </p:txBody>
      </p:sp>
      <p:sp>
        <p:nvSpPr>
          <p:cNvPr id="17" name="Arrow: Right 16">
            <a:extLst>
              <a:ext uri="{FF2B5EF4-FFF2-40B4-BE49-F238E27FC236}">
                <a16:creationId xmlns:a16="http://schemas.microsoft.com/office/drawing/2014/main" id="{5B121F15-61C4-4A1B-957E-8A8DAD8F540B}"/>
              </a:ext>
            </a:extLst>
          </p:cNvPr>
          <p:cNvSpPr/>
          <p:nvPr/>
        </p:nvSpPr>
        <p:spPr>
          <a:xfrm>
            <a:off x="10845744" y="5594147"/>
            <a:ext cx="1089417" cy="797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C3CBFE2-DB1A-4181-B41E-2EC745D68FAD}"/>
              </a:ext>
            </a:extLst>
          </p:cNvPr>
          <p:cNvPicPr>
            <a:picLocks noChangeAspect="1"/>
          </p:cNvPicPr>
          <p:nvPr/>
        </p:nvPicPr>
        <p:blipFill>
          <a:blip r:embed="rId4"/>
          <a:stretch>
            <a:fillRect/>
          </a:stretch>
        </p:blipFill>
        <p:spPr>
          <a:xfrm>
            <a:off x="6844080" y="8378517"/>
            <a:ext cx="2366564" cy="1852979"/>
          </a:xfrm>
          <a:prstGeom prst="rect">
            <a:avLst/>
          </a:prstGeom>
        </p:spPr>
      </p:pic>
      <p:pic>
        <p:nvPicPr>
          <p:cNvPr id="20" name="Picture 19">
            <a:extLst>
              <a:ext uri="{FF2B5EF4-FFF2-40B4-BE49-F238E27FC236}">
                <a16:creationId xmlns:a16="http://schemas.microsoft.com/office/drawing/2014/main" id="{6F0DC17B-F32B-44C6-B664-A9C896530BB7}"/>
              </a:ext>
            </a:extLst>
          </p:cNvPr>
          <p:cNvPicPr>
            <a:picLocks noChangeAspect="1"/>
          </p:cNvPicPr>
          <p:nvPr/>
        </p:nvPicPr>
        <p:blipFill>
          <a:blip r:embed="rId5"/>
          <a:stretch>
            <a:fillRect/>
          </a:stretch>
        </p:blipFill>
        <p:spPr>
          <a:xfrm>
            <a:off x="6828596" y="1304213"/>
            <a:ext cx="2382048" cy="1505564"/>
          </a:xfrm>
          <a:prstGeom prst="rect">
            <a:avLst/>
          </a:prstGeom>
        </p:spPr>
      </p:pic>
      <p:pic>
        <p:nvPicPr>
          <p:cNvPr id="21" name="Picture 20">
            <a:extLst>
              <a:ext uri="{FF2B5EF4-FFF2-40B4-BE49-F238E27FC236}">
                <a16:creationId xmlns:a16="http://schemas.microsoft.com/office/drawing/2014/main" id="{3E1C9B7A-4721-4F55-912B-B490FFC83ECB}"/>
              </a:ext>
            </a:extLst>
          </p:cNvPr>
          <p:cNvPicPr>
            <a:picLocks noChangeAspect="1"/>
          </p:cNvPicPr>
          <p:nvPr/>
        </p:nvPicPr>
        <p:blipFill>
          <a:blip r:embed="rId6"/>
          <a:stretch>
            <a:fillRect/>
          </a:stretch>
        </p:blipFill>
        <p:spPr>
          <a:xfrm>
            <a:off x="6771746" y="6576082"/>
            <a:ext cx="2366565" cy="1689991"/>
          </a:xfrm>
          <a:prstGeom prst="rect">
            <a:avLst/>
          </a:prstGeom>
        </p:spPr>
      </p:pic>
      <p:pic>
        <p:nvPicPr>
          <p:cNvPr id="22" name="Picture 21">
            <a:extLst>
              <a:ext uri="{FF2B5EF4-FFF2-40B4-BE49-F238E27FC236}">
                <a16:creationId xmlns:a16="http://schemas.microsoft.com/office/drawing/2014/main" id="{83B4C370-6884-4BEB-8CD1-544A80B3B90C}"/>
              </a:ext>
            </a:extLst>
          </p:cNvPr>
          <p:cNvPicPr>
            <a:picLocks noChangeAspect="1"/>
          </p:cNvPicPr>
          <p:nvPr/>
        </p:nvPicPr>
        <p:blipFill>
          <a:blip r:embed="rId7"/>
          <a:stretch>
            <a:fillRect/>
          </a:stretch>
        </p:blipFill>
        <p:spPr>
          <a:xfrm>
            <a:off x="6835670" y="4771613"/>
            <a:ext cx="2257143" cy="1645068"/>
          </a:xfrm>
          <a:prstGeom prst="rect">
            <a:avLst/>
          </a:prstGeom>
        </p:spPr>
      </p:pic>
      <p:pic>
        <p:nvPicPr>
          <p:cNvPr id="23" name="Picture 22">
            <a:extLst>
              <a:ext uri="{FF2B5EF4-FFF2-40B4-BE49-F238E27FC236}">
                <a16:creationId xmlns:a16="http://schemas.microsoft.com/office/drawing/2014/main" id="{7F47FAB2-5252-4C66-A5F8-E57AC031401C}"/>
              </a:ext>
            </a:extLst>
          </p:cNvPr>
          <p:cNvPicPr>
            <a:picLocks noChangeAspect="1"/>
          </p:cNvPicPr>
          <p:nvPr/>
        </p:nvPicPr>
        <p:blipFill>
          <a:blip r:embed="rId8"/>
          <a:stretch>
            <a:fillRect/>
          </a:stretch>
        </p:blipFill>
        <p:spPr>
          <a:xfrm>
            <a:off x="6898792" y="3092013"/>
            <a:ext cx="2311852" cy="1407755"/>
          </a:xfrm>
          <a:prstGeom prst="rect">
            <a:avLst/>
          </a:prstGeom>
        </p:spPr>
      </p:pic>
      <p:pic>
        <p:nvPicPr>
          <p:cNvPr id="25" name="Picture 7">
            <a:extLst>
              <a:ext uri="{FF2B5EF4-FFF2-40B4-BE49-F238E27FC236}">
                <a16:creationId xmlns:a16="http://schemas.microsoft.com/office/drawing/2014/main" id="{8CE2417C-AF93-49B8-A228-D5CB8844A6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79009">
            <a:off x="14358916" y="8257247"/>
            <a:ext cx="2045989" cy="2095520"/>
          </a:xfrm>
          <a:prstGeom prst="rect">
            <a:avLst/>
          </a:prstGeom>
        </p:spPr>
      </p:pic>
    </p:spTree>
    <p:extLst>
      <p:ext uri="{BB962C8B-B14F-4D97-AF65-F5344CB8AC3E}">
        <p14:creationId xmlns:p14="http://schemas.microsoft.com/office/powerpoint/2010/main" val="14977780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7" grpId="0" animBg="1"/>
      <p:bldP spid="8" grpId="0" animBg="1"/>
      <p:bldP spid="9" grpId="0" animBg="1"/>
      <p:bldP spid="10"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 y="2194560"/>
            <a:ext cx="18288000" cy="8133384"/>
          </a:xfrm>
          <a:prstGeom prst="rect">
            <a:avLst/>
          </a:prstGeom>
        </p:spPr>
      </p:pic>
      <p:sp>
        <p:nvSpPr>
          <p:cNvPr id="15" name="标题 1">
            <a:extLst>
              <a:ext uri="{FF2B5EF4-FFF2-40B4-BE49-F238E27FC236}">
                <a16:creationId xmlns:a16="http://schemas.microsoft.com/office/drawing/2014/main" id="{B6800116-0B98-414E-9A60-9FC8476A1D13}"/>
              </a:ext>
            </a:extLst>
          </p:cNvPr>
          <p:cNvSpPr txBox="1">
            <a:spLocks/>
          </p:cNvSpPr>
          <p:nvPr/>
        </p:nvSpPr>
        <p:spPr>
          <a:xfrm>
            <a:off x="5486400" y="342900"/>
            <a:ext cx="5867400" cy="1082040"/>
          </a:xfrm>
          <a:prstGeom prst="rect">
            <a:avLst/>
          </a:prstGeom>
          <a:solidFill>
            <a:schemeClr val="accent2">
              <a:lumMod val="20000"/>
              <a:lumOff val="80000"/>
            </a:schemeClr>
          </a:solidFill>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defRPr/>
            </a:pPr>
            <a:r>
              <a:rPr lang="en-US" altLang="zh-CN" sz="6600" b="1" dirty="0">
                <a:solidFill>
                  <a:srgbClr val="FF0000"/>
                </a:solidFill>
                <a:latin typeface="Times New Roman" panose="02020603050405020304" pitchFamily="18" charset="0"/>
                <a:ea typeface="微软雅黑"/>
                <a:cs typeface="Times New Roman" panose="02020603050405020304" pitchFamily="18" charset="0"/>
              </a:rPr>
              <a:t>3</a:t>
            </a:r>
            <a:r>
              <a:rPr lang="vi-VN" altLang="zh-CN" sz="6600" b="1" dirty="0">
                <a:solidFill>
                  <a:srgbClr val="FF0000"/>
                </a:solidFill>
                <a:latin typeface="Times New Roman" panose="02020603050405020304" pitchFamily="18" charset="0"/>
                <a:ea typeface="微软雅黑"/>
                <a:cs typeface="Times New Roman" panose="02020603050405020304" pitchFamily="18" charset="0"/>
              </a:rPr>
              <a:t>. Cốt truyện</a:t>
            </a:r>
            <a:endParaRPr lang="zh-CN" altLang="en-US" sz="6600" b="1" dirty="0">
              <a:solidFill>
                <a:srgbClr val="FF000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81391021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8500" y="168080"/>
            <a:ext cx="11811000" cy="8763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itchFamily="18" charset="0"/>
                <a:cs typeface="Times New Roman" pitchFamily="18" charset="0"/>
              </a:rPr>
              <a:t>Sắp</a:t>
            </a:r>
            <a:r>
              <a:rPr lang="en-US" sz="3600" b="1" dirty="0">
                <a:solidFill>
                  <a:srgbClr val="FF0000"/>
                </a:solidFill>
                <a:latin typeface="Times New Roman" pitchFamily="18" charset="0"/>
                <a:cs typeface="Times New Roman" pitchFamily="18" charset="0"/>
              </a:rPr>
              <a:t> xếp các </a:t>
            </a:r>
            <a:r>
              <a:rPr lang="en-US" sz="3600" b="1" dirty="0" err="1">
                <a:solidFill>
                  <a:srgbClr val="FF0000"/>
                </a:solidFill>
                <a:latin typeface="Times New Roman" pitchFamily="18" charset="0"/>
                <a:cs typeface="Times New Roman" pitchFamily="18" charset="0"/>
              </a:rPr>
              <a:t>sự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đúng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kể</a:t>
            </a:r>
            <a:r>
              <a:rPr lang="en-US" sz="3600" b="1" dirty="0">
                <a:solidFill>
                  <a:srgbClr val="FF0000"/>
                </a:solidFill>
                <a:latin typeface="Times New Roman" pitchFamily="18" charset="0"/>
                <a:cs typeface="Times New Roman" pitchFamily="18" charset="0"/>
              </a:rPr>
              <a:t>  trong truyện</a:t>
            </a:r>
          </a:p>
        </p:txBody>
      </p:sp>
      <p:sp>
        <p:nvSpPr>
          <p:cNvPr id="7" name="Rectangle 6"/>
          <p:cNvSpPr/>
          <p:nvPr/>
        </p:nvSpPr>
        <p:spPr>
          <a:xfrm>
            <a:off x="1920240" y="1741170"/>
            <a:ext cx="15300960" cy="12115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3600" b="1" dirty="0">
                <a:solidFill>
                  <a:schemeClr val="tx1"/>
                </a:solidFill>
                <a:latin typeface="Times New Roman" pitchFamily="18" charset="0"/>
                <a:cs typeface="Times New Roman" pitchFamily="18" charset="0"/>
              </a:rPr>
              <a:t>(</a:t>
            </a:r>
            <a:r>
              <a:rPr lang="en-US" sz="3600" dirty="0">
                <a:solidFill>
                  <a:schemeClr val="tx1"/>
                </a:solidFill>
                <a:latin typeface="Times New Roman" pitchFamily="18" charset="0"/>
                <a:cs typeface="Times New Roman" pitchFamily="18" charset="0"/>
              </a:rPr>
              <a:t>a) Sáng </a:t>
            </a:r>
            <a:r>
              <a:rPr lang="en-US" sz="3600" dirty="0" err="1">
                <a:solidFill>
                  <a:schemeClr val="tx1"/>
                </a:solidFill>
                <a:latin typeface="Times New Roman" pitchFamily="18" charset="0"/>
                <a:cs typeface="Times New Roman" pitchFamily="18" charset="0"/>
              </a:rPr>
              <a:t>hôm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sau</a:t>
            </a:r>
            <a:r>
              <a:rPr lang="en-US" sz="3600" dirty="0">
                <a:solidFill>
                  <a:schemeClr val="tx1"/>
                </a:solidFill>
                <a:latin typeface="Times New Roman" pitchFamily="18" charset="0"/>
                <a:cs typeface="Times New Roman" pitchFamily="18" charset="0"/>
              </a:rPr>
              <a:t>, sau khi kể cho Thằn Lằn nghe đêm mất ngủ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mình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Bọ</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Dừa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khoác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lô</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hành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lí</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vai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chào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tạm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biệt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Thằn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lằn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về</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quê</a:t>
            </a:r>
            <a:r>
              <a:rPr lang="en-US" sz="3200" dirty="0">
                <a:solidFill>
                  <a:schemeClr val="tx1"/>
                </a:solidFill>
                <a:latin typeface="Times New Roman" pitchFamily="18" charset="0"/>
                <a:cs typeface="Times New Roman" pitchFamily="18" charset="0"/>
              </a:rPr>
              <a:t>.</a:t>
            </a:r>
          </a:p>
        </p:txBody>
      </p:sp>
      <p:sp>
        <p:nvSpPr>
          <p:cNvPr id="8" name="Rectangle 7"/>
          <p:cNvSpPr/>
          <p:nvPr/>
        </p:nvSpPr>
        <p:spPr>
          <a:xfrm>
            <a:off x="1950720" y="4993727"/>
            <a:ext cx="15224760" cy="1143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b="1" dirty="0">
                <a:solidFill>
                  <a:srgbClr val="C00000"/>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(c) Thằn Lằn đến nhà cụ giáo Cóc kể cho cụ nghe câu chuyện mất ngủ của </a:t>
            </a:r>
            <a:r>
              <a:rPr lang="en-US" sz="3600" dirty="0" err="1">
                <a:solidFill>
                  <a:prstClr val="black"/>
                </a:solidFill>
                <a:latin typeface="Times New Roman" pitchFamily="18" charset="0"/>
                <a:cs typeface="Times New Roman" pitchFamily="18" charset="0"/>
              </a:rPr>
              <a:t>Bọ</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Dừa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mất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ngủ</a:t>
            </a:r>
            <a:r>
              <a:rPr lang="en-US" sz="3600" dirty="0">
                <a:solidFill>
                  <a:prstClr val="black"/>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p:txBody>
      </p:sp>
      <p:sp>
        <p:nvSpPr>
          <p:cNvPr id="9" name="Rectangle 8"/>
          <p:cNvSpPr/>
          <p:nvPr/>
        </p:nvSpPr>
        <p:spPr>
          <a:xfrm>
            <a:off x="1965960" y="3440430"/>
            <a:ext cx="15240000" cy="11201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dirty="0">
                <a:solidFill>
                  <a:srgbClr val="C00000"/>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(b) Thằn Lằn thông báo với cụ giáo Cóc về sự xuất hiện của </a:t>
            </a:r>
            <a:r>
              <a:rPr lang="en-US" sz="3600" dirty="0" err="1">
                <a:solidFill>
                  <a:schemeClr val="tx1"/>
                </a:solidFill>
                <a:latin typeface="Times New Roman" pitchFamily="18" charset="0"/>
                <a:cs typeface="Times New Roman" pitchFamily="18" charset="0"/>
              </a:rPr>
              <a:t>nhà</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buôn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Cánh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Cứng</a:t>
            </a:r>
            <a:r>
              <a:rPr lang="en-US" sz="3600" dirty="0">
                <a:solidFill>
                  <a:schemeClr val="tx1"/>
                </a:solidFill>
                <a:latin typeface="Times New Roman" pitchFamily="18" charset="0"/>
                <a:cs typeface="Times New Roman" pitchFamily="18" charset="0"/>
              </a:rPr>
              <a:t> ở </a:t>
            </a:r>
            <a:r>
              <a:rPr lang="en-US" sz="3600" dirty="0" err="1">
                <a:solidFill>
                  <a:schemeClr val="tx1"/>
                </a:solidFill>
                <a:latin typeface="Times New Roman" pitchFamily="18" charset="0"/>
                <a:cs typeface="Times New Roman" pitchFamily="18" charset="0"/>
              </a:rPr>
              <a:t>xóm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Bờ</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Giậu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đêm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ấy</a:t>
            </a:r>
            <a:r>
              <a:rPr lang="en-US" sz="3600" dirty="0">
                <a:solidFill>
                  <a:schemeClr val="tx1"/>
                </a:solidFill>
                <a:latin typeface="Times New Roman" pitchFamily="18" charset="0"/>
                <a:cs typeface="Times New Roman" pitchFamily="18" charset="0"/>
              </a:rPr>
              <a:t>.</a:t>
            </a:r>
          </a:p>
        </p:txBody>
      </p:sp>
      <p:sp>
        <p:nvSpPr>
          <p:cNvPr id="12" name="Rectangle 11"/>
          <p:cNvSpPr/>
          <p:nvPr/>
        </p:nvSpPr>
        <p:spPr>
          <a:xfrm>
            <a:off x="1935480" y="6743700"/>
            <a:ext cx="15300960" cy="9117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3200" b="1" dirty="0">
                <a:solidFill>
                  <a:srgbClr val="C00000"/>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(d) </a:t>
            </a:r>
            <a:r>
              <a:rPr lang="en-US" sz="3600" dirty="0" err="1">
                <a:solidFill>
                  <a:prstClr val="black"/>
                </a:solidFill>
                <a:latin typeface="Times New Roman" pitchFamily="18" charset="0"/>
                <a:cs typeface="Times New Roman" pitchFamily="18" charset="0"/>
              </a:rPr>
              <a:t>Bọ</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Dừa</a:t>
            </a:r>
            <a:r>
              <a:rPr lang="en-US" sz="3600" dirty="0">
                <a:solidFill>
                  <a:prstClr val="black"/>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ngủ dưới vòm lá trúc, </a:t>
            </a:r>
            <a:r>
              <a:rPr lang="en-US" sz="3600" dirty="0" err="1">
                <a:solidFill>
                  <a:schemeClr val="tx1"/>
                </a:solidFill>
                <a:latin typeface="Times New Roman" pitchFamily="18" charset="0"/>
                <a:cs typeface="Times New Roman" pitchFamily="18" charset="0"/>
              </a:rPr>
              <a:t>nửa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đêm</a:t>
            </a:r>
            <a:r>
              <a:rPr lang="en-US" sz="3600" dirty="0">
                <a:solidFill>
                  <a:schemeClr val="tx1"/>
                </a:solidFill>
                <a:latin typeface="Times New Roman" pitchFamily="18" charset="0"/>
                <a:cs typeface="Times New Roman" pitchFamily="18" charset="0"/>
              </a:rPr>
              <a:t>, sương rơi trúng cổ làm </a:t>
            </a:r>
            <a:r>
              <a:rPr lang="en-US" sz="3600" dirty="0" err="1">
                <a:solidFill>
                  <a:prstClr val="black"/>
                </a:solidFill>
                <a:latin typeface="Times New Roman" pitchFamily="18" charset="0"/>
                <a:cs typeface="Times New Roman" pitchFamily="18" charset="0"/>
              </a:rPr>
              <a:t>Bọ</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Dừa</a:t>
            </a:r>
            <a:r>
              <a:rPr lang="en-US" sz="3600" dirty="0">
                <a:solidFill>
                  <a:prstClr val="black"/>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tỉnh ngủ.</a:t>
            </a:r>
          </a:p>
        </p:txBody>
      </p:sp>
      <p:sp>
        <p:nvSpPr>
          <p:cNvPr id="13" name="Rectangle 12"/>
          <p:cNvSpPr/>
          <p:nvPr/>
        </p:nvSpPr>
        <p:spPr>
          <a:xfrm>
            <a:off x="1889760" y="8267700"/>
            <a:ext cx="15148560" cy="1028700"/>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r>
              <a:rPr lang="en-US" sz="3200" b="1" dirty="0">
                <a:solidFill>
                  <a:srgbClr val="C00000"/>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(e) </a:t>
            </a:r>
            <a:r>
              <a:rPr lang="en-US" sz="3600" dirty="0" err="1">
                <a:solidFill>
                  <a:prstClr val="black"/>
                </a:solidFill>
                <a:latin typeface="Times New Roman" pitchFamily="18" charset="0"/>
                <a:cs typeface="Times New Roman" pitchFamily="18" charset="0"/>
              </a:rPr>
              <a:t>Bọ</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Dừa</a:t>
            </a:r>
            <a:r>
              <a:rPr lang="en-US" sz="3600" dirty="0">
                <a:solidFill>
                  <a:prstClr val="black"/>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ghé đến xóm Bờ Giậu và hỏi thăm Thằn Lằn về chỗ trọ qua </a:t>
            </a:r>
            <a:r>
              <a:rPr lang="en-US" sz="3600" dirty="0" err="1">
                <a:solidFill>
                  <a:schemeClr val="tx1"/>
                </a:solidFill>
                <a:latin typeface="Times New Roman" pitchFamily="18" charset="0"/>
                <a:cs typeface="Times New Roman" pitchFamily="18" charset="0"/>
              </a:rPr>
              <a:t>đêm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dưới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vòm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lá</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trúc</a:t>
            </a:r>
            <a:r>
              <a:rPr lang="en-US" sz="36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63093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anim calcmode="lin" valueType="num">
                                      <p:cBhvr>
                                        <p:cTn id="3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29401" y="723900"/>
            <a:ext cx="11201400" cy="8686800"/>
          </a:xfrm>
          <a:prstGeom prst="rect">
            <a:avLst/>
          </a:prstGeom>
          <a:ln>
            <a:solidFill>
              <a:schemeClr val="tx1"/>
            </a:solidFill>
          </a:ln>
        </p:spPr>
      </p:pic>
      <p:sp>
        <p:nvSpPr>
          <p:cNvPr id="10" name="云形标注 6">
            <a:extLst>
              <a:ext uri="{FF2B5EF4-FFF2-40B4-BE49-F238E27FC236}">
                <a16:creationId xmlns:a16="http://schemas.microsoft.com/office/drawing/2014/main" id="{D2DB91F9-2687-1E42-8671-DD1AD62AD9E6}"/>
              </a:ext>
            </a:extLst>
          </p:cNvPr>
          <p:cNvSpPr/>
          <p:nvPr/>
        </p:nvSpPr>
        <p:spPr>
          <a:xfrm>
            <a:off x="1" y="2628900"/>
            <a:ext cx="6629400" cy="7277100"/>
          </a:xfrm>
          <a:prstGeom prst="cloudCallout">
            <a:avLst>
              <a:gd name="adj1" fmla="val 44970"/>
              <a:gd name="adj2" fmla="val 83511"/>
            </a:avLst>
          </a:prstGeom>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altLang="zh-CN" sz="4000" b="1" i="1" dirty="0" err="1">
                <a:solidFill>
                  <a:schemeClr val="bg1"/>
                </a:solidFill>
                <a:cs typeface="Times New Roman" pitchFamily="18" charset="0"/>
                <a:sym typeface="+mn-lt"/>
              </a:rPr>
              <a:t>Các</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em</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hãy</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lắng</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nghe</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bài</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hát</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sau</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đây</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và</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cho</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biết</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suy</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nghĩ</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của</a:t>
            </a:r>
            <a:r>
              <a:rPr lang="en-US" altLang="zh-CN" sz="4000" b="1" i="1" dirty="0">
                <a:solidFill>
                  <a:schemeClr val="bg1"/>
                </a:solidFill>
                <a:cs typeface="Times New Roman" pitchFamily="18" charset="0"/>
                <a:sym typeface="+mn-lt"/>
              </a:rPr>
              <a:t> </a:t>
            </a:r>
            <a:r>
              <a:rPr lang="en-US" altLang="zh-CN" sz="4000" b="1" i="1" dirty="0" err="1">
                <a:solidFill>
                  <a:schemeClr val="bg1"/>
                </a:solidFill>
                <a:cs typeface="Times New Roman" pitchFamily="18" charset="0"/>
                <a:sym typeface="+mn-lt"/>
              </a:rPr>
              <a:t>mình</a:t>
            </a:r>
            <a:r>
              <a:rPr lang="en-US" altLang="zh-CN" sz="4000" b="1" i="1" dirty="0">
                <a:solidFill>
                  <a:schemeClr val="bg1"/>
                </a:solidFill>
                <a:cs typeface="Times New Roman" pitchFamily="18" charset="0"/>
                <a:sym typeface="+mn-lt"/>
              </a:rPr>
              <a:t>?</a:t>
            </a:r>
          </a:p>
        </p:txBody>
      </p:sp>
    </p:spTree>
    <p:extLst>
      <p:ext uri="{BB962C8B-B14F-4D97-AF65-F5344CB8AC3E}">
        <p14:creationId xmlns:p14="http://schemas.microsoft.com/office/powerpoint/2010/main" val="3562347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8500" y="87630"/>
            <a:ext cx="11811000" cy="6896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itchFamily="18" charset="0"/>
                <a:cs typeface="Times New Roman" pitchFamily="18" charset="0"/>
              </a:rPr>
              <a:t>Sắp</a:t>
            </a:r>
            <a:r>
              <a:rPr lang="en-US" sz="3600" b="1" dirty="0">
                <a:solidFill>
                  <a:srgbClr val="FF0000"/>
                </a:solidFill>
                <a:latin typeface="Times New Roman" pitchFamily="18" charset="0"/>
                <a:cs typeface="Times New Roman" pitchFamily="18" charset="0"/>
              </a:rPr>
              <a:t> xếp các </a:t>
            </a:r>
            <a:r>
              <a:rPr lang="en-US" sz="3600" b="1" dirty="0" err="1">
                <a:solidFill>
                  <a:srgbClr val="FF0000"/>
                </a:solidFill>
                <a:latin typeface="Times New Roman" pitchFamily="18" charset="0"/>
                <a:cs typeface="Times New Roman" pitchFamily="18" charset="0"/>
              </a:rPr>
              <a:t>sự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đúng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kể</a:t>
            </a:r>
            <a:r>
              <a:rPr lang="en-US" sz="3600" b="1" dirty="0">
                <a:solidFill>
                  <a:srgbClr val="FF0000"/>
                </a:solidFill>
                <a:latin typeface="Times New Roman" pitchFamily="18" charset="0"/>
                <a:cs typeface="Times New Roman" pitchFamily="18" charset="0"/>
              </a:rPr>
              <a:t>  trong truyện</a:t>
            </a:r>
          </a:p>
        </p:txBody>
      </p:sp>
      <p:sp>
        <p:nvSpPr>
          <p:cNvPr id="8" name="Rectangle 7"/>
          <p:cNvSpPr/>
          <p:nvPr/>
        </p:nvSpPr>
        <p:spPr>
          <a:xfrm>
            <a:off x="1600200" y="7032608"/>
            <a:ext cx="15331440" cy="1143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b="1" dirty="0">
                <a:solidFill>
                  <a:srgbClr val="C00000"/>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(c) Thằn Lằn đến nhà cụ giáo Cóc kể cho cụ nghe </a:t>
            </a:r>
            <a:r>
              <a:rPr lang="en-US" sz="3600" dirty="0" err="1">
                <a:solidFill>
                  <a:schemeClr val="tx1"/>
                </a:solidFill>
                <a:latin typeface="Times New Roman" pitchFamily="18" charset="0"/>
                <a:cs typeface="Times New Roman" pitchFamily="18" charset="0"/>
              </a:rPr>
              <a:t>câu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chuyện</a:t>
            </a:r>
            <a:r>
              <a:rPr lang="en-US" sz="3600" dirty="0">
                <a:solidFill>
                  <a:schemeClr val="tx1"/>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Bọ</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Dừa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mất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ngủ</a:t>
            </a:r>
            <a:r>
              <a:rPr lang="en-US" sz="3600" dirty="0">
                <a:solidFill>
                  <a:prstClr val="black"/>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p:txBody>
      </p:sp>
      <p:sp>
        <p:nvSpPr>
          <p:cNvPr id="9" name="Rectangle 8"/>
          <p:cNvSpPr/>
          <p:nvPr/>
        </p:nvSpPr>
        <p:spPr>
          <a:xfrm>
            <a:off x="1600200" y="4103581"/>
            <a:ext cx="15324029" cy="110350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dirty="0">
                <a:solidFill>
                  <a:srgbClr val="C00000"/>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(b) Thằn Lằn thông báo với cụ giáo Cóc về sự xuất hiện của </a:t>
            </a:r>
            <a:r>
              <a:rPr lang="en-US" sz="3600" dirty="0" err="1">
                <a:solidFill>
                  <a:schemeClr val="tx1"/>
                </a:solidFill>
                <a:latin typeface="Times New Roman" pitchFamily="18" charset="0"/>
                <a:cs typeface="Times New Roman" pitchFamily="18" charset="0"/>
              </a:rPr>
              <a:t>nhà</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buôn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Cánh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Cứng</a:t>
            </a:r>
            <a:r>
              <a:rPr lang="en-US" sz="3600" dirty="0">
                <a:solidFill>
                  <a:schemeClr val="tx1"/>
                </a:solidFill>
                <a:latin typeface="Times New Roman" pitchFamily="18" charset="0"/>
                <a:cs typeface="Times New Roman" pitchFamily="18" charset="0"/>
              </a:rPr>
              <a:t> ở </a:t>
            </a:r>
            <a:r>
              <a:rPr lang="en-US" sz="3600" dirty="0" err="1">
                <a:solidFill>
                  <a:schemeClr val="tx1"/>
                </a:solidFill>
                <a:latin typeface="Times New Roman" pitchFamily="18" charset="0"/>
                <a:cs typeface="Times New Roman" pitchFamily="18" charset="0"/>
              </a:rPr>
              <a:t>xóm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Bờ</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Giậu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đêm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ấy</a:t>
            </a:r>
            <a:r>
              <a:rPr lang="en-US" sz="3600" dirty="0">
                <a:solidFill>
                  <a:schemeClr val="tx1"/>
                </a:solidFill>
                <a:latin typeface="Times New Roman" pitchFamily="18" charset="0"/>
                <a:cs typeface="Times New Roman" pitchFamily="18" charset="0"/>
              </a:rPr>
              <a:t>.</a:t>
            </a:r>
          </a:p>
        </p:txBody>
      </p:sp>
      <p:sp>
        <p:nvSpPr>
          <p:cNvPr id="12" name="Rectangle 11"/>
          <p:cNvSpPr/>
          <p:nvPr/>
        </p:nvSpPr>
        <p:spPr>
          <a:xfrm>
            <a:off x="1562099" y="5678005"/>
            <a:ext cx="15300960" cy="9117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3200" b="1" dirty="0">
                <a:solidFill>
                  <a:srgbClr val="C00000"/>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(d) </a:t>
            </a:r>
            <a:r>
              <a:rPr lang="en-US" sz="3600" dirty="0" err="1">
                <a:solidFill>
                  <a:prstClr val="black"/>
                </a:solidFill>
                <a:latin typeface="Times New Roman" pitchFamily="18" charset="0"/>
                <a:cs typeface="Times New Roman" pitchFamily="18" charset="0"/>
              </a:rPr>
              <a:t>Bọ</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Dừa</a:t>
            </a:r>
            <a:r>
              <a:rPr lang="en-US" sz="3600" dirty="0">
                <a:solidFill>
                  <a:prstClr val="black"/>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ngủ dưới vòm lá trúc, </a:t>
            </a:r>
            <a:r>
              <a:rPr lang="en-US" sz="3600" dirty="0" err="1">
                <a:solidFill>
                  <a:schemeClr val="tx1"/>
                </a:solidFill>
                <a:latin typeface="Times New Roman" pitchFamily="18" charset="0"/>
                <a:cs typeface="Times New Roman" pitchFamily="18" charset="0"/>
              </a:rPr>
              <a:t>nửa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đêm</a:t>
            </a:r>
            <a:r>
              <a:rPr lang="en-US" sz="3600" dirty="0">
                <a:solidFill>
                  <a:schemeClr val="tx1"/>
                </a:solidFill>
                <a:latin typeface="Times New Roman" pitchFamily="18" charset="0"/>
                <a:cs typeface="Times New Roman" pitchFamily="18" charset="0"/>
              </a:rPr>
              <a:t>, sương rơi trúng cổ làm </a:t>
            </a:r>
            <a:r>
              <a:rPr lang="en-US" sz="3600" dirty="0" err="1">
                <a:solidFill>
                  <a:prstClr val="black"/>
                </a:solidFill>
                <a:latin typeface="Times New Roman" pitchFamily="18" charset="0"/>
                <a:cs typeface="Times New Roman" pitchFamily="18" charset="0"/>
              </a:rPr>
              <a:t>Bọ</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Dừa</a:t>
            </a:r>
            <a:r>
              <a:rPr lang="en-US" sz="3600" dirty="0">
                <a:solidFill>
                  <a:prstClr val="black"/>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tỉnh ngủ.</a:t>
            </a:r>
          </a:p>
        </p:txBody>
      </p:sp>
      <p:sp>
        <p:nvSpPr>
          <p:cNvPr id="13" name="Rectangle 12"/>
          <p:cNvSpPr/>
          <p:nvPr/>
        </p:nvSpPr>
        <p:spPr>
          <a:xfrm>
            <a:off x="1600200" y="2628900"/>
            <a:ext cx="15274598" cy="10287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b="1" dirty="0">
                <a:solidFill>
                  <a:srgbClr val="C00000"/>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(e) </a:t>
            </a:r>
            <a:r>
              <a:rPr lang="en-US" sz="3600" dirty="0" err="1">
                <a:solidFill>
                  <a:prstClr val="black"/>
                </a:solidFill>
                <a:latin typeface="Times New Roman" pitchFamily="18" charset="0"/>
                <a:cs typeface="Times New Roman" pitchFamily="18" charset="0"/>
              </a:rPr>
              <a:t>Bọ</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Dừa</a:t>
            </a:r>
            <a:r>
              <a:rPr lang="en-US" sz="3600" dirty="0">
                <a:solidFill>
                  <a:prstClr val="black"/>
                </a:solidFill>
                <a:latin typeface="Times New Roman" pitchFamily="18" charset="0"/>
                <a:cs typeface="Times New Roman" pitchFamily="18" charset="0"/>
              </a:rPr>
              <a:t> </a:t>
            </a:r>
            <a:r>
              <a:rPr lang="en-US" sz="3600" dirty="0">
                <a:solidFill>
                  <a:schemeClr val="tx1"/>
                </a:solidFill>
                <a:latin typeface="Times New Roman" pitchFamily="18" charset="0"/>
                <a:cs typeface="Times New Roman" pitchFamily="18" charset="0"/>
              </a:rPr>
              <a:t>ghé đến xóm Bờ Giậu và hỏi thăm Thằn Lằn về chỗ trọ qua </a:t>
            </a:r>
            <a:r>
              <a:rPr lang="en-US" sz="3600" dirty="0" err="1">
                <a:solidFill>
                  <a:schemeClr val="tx1"/>
                </a:solidFill>
                <a:latin typeface="Times New Roman" pitchFamily="18" charset="0"/>
                <a:cs typeface="Times New Roman" pitchFamily="18" charset="0"/>
              </a:rPr>
              <a:t>đêm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dưới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vòm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lá</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trúc</a:t>
            </a:r>
            <a:r>
              <a:rPr lang="en-US" sz="3600" dirty="0">
                <a:solidFill>
                  <a:schemeClr val="tx1"/>
                </a:solidFill>
                <a:latin typeface="Times New Roman" pitchFamily="18" charset="0"/>
                <a:cs typeface="Times New Roman" pitchFamily="18" charset="0"/>
              </a:rPr>
              <a:t>.</a:t>
            </a:r>
          </a:p>
        </p:txBody>
      </p:sp>
      <p:sp>
        <p:nvSpPr>
          <p:cNvPr id="10" name="Rectangle 9"/>
          <p:cNvSpPr/>
          <p:nvPr/>
        </p:nvSpPr>
        <p:spPr>
          <a:xfrm>
            <a:off x="3124200" y="890488"/>
            <a:ext cx="13182600" cy="1555532"/>
          </a:xfrm>
          <a:prstGeom prst="rect">
            <a:avLst/>
          </a:prstGeom>
          <a:solidFill>
            <a:schemeClr val="accent3">
              <a:lumMod val="50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en-US" sz="2800" b="1" dirty="0">
                <a:solidFill>
                  <a:schemeClr val="bg1"/>
                </a:solidFill>
                <a:latin typeface="Times New Roman" pitchFamily="18" charset="0"/>
                <a:cs typeface="Times New Roman" pitchFamily="18" charset="0"/>
              </a:rPr>
              <a:t>Nội dung chính: </a:t>
            </a:r>
            <a:r>
              <a:rPr lang="en-US" sz="2800" dirty="0">
                <a:solidFill>
                  <a:schemeClr val="bg1"/>
                </a:solidFill>
                <a:latin typeface="Times New Roman" pitchFamily="18" charset="0"/>
                <a:cs typeface="Times New Roman" pitchFamily="18" charset="0"/>
              </a:rPr>
              <a:t>Kể về trải nghiệm của </a:t>
            </a:r>
            <a:r>
              <a:rPr lang="en-US" sz="2800" dirty="0" err="1">
                <a:solidFill>
                  <a:schemeClr val="bg1"/>
                </a:solidFill>
                <a:latin typeface="Times New Roman" pitchFamily="18" charset="0"/>
                <a:cs typeface="Times New Roman" pitchFamily="18" charset="0"/>
              </a:rPr>
              <a:t>Bọ</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Dừa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sau</a:t>
            </a:r>
            <a:r>
              <a:rPr lang="en-US" sz="2800" dirty="0">
                <a:solidFill>
                  <a:schemeClr val="bg1"/>
                </a:solidFill>
                <a:latin typeface="Times New Roman" pitchFamily="18" charset="0"/>
                <a:cs typeface="Times New Roman" pitchFamily="18" charset="0"/>
              </a:rPr>
              <a:t> một đêm mất ngủ ở xóm Bờ Giậu chợt nhận ra bao lâu nay mình mải miết làm ăn, buôn bán nên đã lâu không về thăm quê. Nỗi nhớ quê khiến Bọ Rùa quyết định về thăm quê ngay sáng hôm sau.</a:t>
            </a:r>
          </a:p>
        </p:txBody>
      </p:sp>
      <p:sp>
        <p:nvSpPr>
          <p:cNvPr id="3" name="Down Arrow 2"/>
          <p:cNvSpPr/>
          <p:nvPr/>
        </p:nvSpPr>
        <p:spPr>
          <a:xfrm>
            <a:off x="8663373" y="6639743"/>
            <a:ext cx="484632"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8594793" y="3657600"/>
            <a:ext cx="484632"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12831" y="8808165"/>
            <a:ext cx="15300960" cy="12115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3600" b="1" dirty="0">
                <a:solidFill>
                  <a:schemeClr val="tx1"/>
                </a:solidFill>
                <a:latin typeface="Times New Roman" pitchFamily="18" charset="0"/>
                <a:cs typeface="Times New Roman" pitchFamily="18" charset="0"/>
              </a:rPr>
              <a:t>(</a:t>
            </a:r>
            <a:r>
              <a:rPr lang="en-US" sz="3600" dirty="0">
                <a:solidFill>
                  <a:schemeClr val="tx1"/>
                </a:solidFill>
                <a:latin typeface="Times New Roman" pitchFamily="18" charset="0"/>
                <a:cs typeface="Times New Roman" pitchFamily="18" charset="0"/>
              </a:rPr>
              <a:t>a) Sáng </a:t>
            </a:r>
            <a:r>
              <a:rPr lang="en-US" sz="3600" dirty="0" err="1">
                <a:solidFill>
                  <a:schemeClr val="tx1"/>
                </a:solidFill>
                <a:latin typeface="Times New Roman" pitchFamily="18" charset="0"/>
                <a:cs typeface="Times New Roman" pitchFamily="18" charset="0"/>
              </a:rPr>
              <a:t>hôm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sau</a:t>
            </a:r>
            <a:r>
              <a:rPr lang="en-US" sz="3600" dirty="0">
                <a:solidFill>
                  <a:schemeClr val="tx1"/>
                </a:solidFill>
                <a:latin typeface="Times New Roman" pitchFamily="18" charset="0"/>
                <a:cs typeface="Times New Roman" pitchFamily="18" charset="0"/>
              </a:rPr>
              <a:t>, sau khi kể cho Thằn Lằn nghe đêm mất ngủ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mình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Bọ</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Dừa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khoác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lô</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hành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lí</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vai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chào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tạm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biệt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Thằn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Lằn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về</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quê</a:t>
            </a:r>
            <a:r>
              <a:rPr lang="en-US" sz="3200" dirty="0">
                <a:solidFill>
                  <a:schemeClr val="tx1"/>
                </a:solidFill>
                <a:latin typeface="Times New Roman" pitchFamily="18" charset="0"/>
                <a:cs typeface="Times New Roman" pitchFamily="18" charset="0"/>
              </a:rPr>
              <a:t>.</a:t>
            </a:r>
          </a:p>
        </p:txBody>
      </p:sp>
      <p:sp>
        <p:nvSpPr>
          <p:cNvPr id="15" name="Down Arrow 14"/>
          <p:cNvSpPr/>
          <p:nvPr/>
        </p:nvSpPr>
        <p:spPr>
          <a:xfrm>
            <a:off x="8663373" y="5319864"/>
            <a:ext cx="484632"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8663373" y="8200512"/>
            <a:ext cx="484632"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6149043-B42C-4C99-8BAE-C444DBC31AA7}"/>
              </a:ext>
            </a:extLst>
          </p:cNvPr>
          <p:cNvPicPr>
            <a:picLocks noChangeAspect="1"/>
          </p:cNvPicPr>
          <p:nvPr/>
        </p:nvPicPr>
        <p:blipFill>
          <a:blip r:embed="rId2"/>
          <a:stretch>
            <a:fillRect/>
          </a:stretch>
        </p:blipFill>
        <p:spPr>
          <a:xfrm>
            <a:off x="295226" y="174112"/>
            <a:ext cx="2533747" cy="1965584"/>
          </a:xfrm>
          <a:prstGeom prst="rect">
            <a:avLst/>
          </a:prstGeom>
        </p:spPr>
      </p:pic>
    </p:spTree>
    <p:extLst>
      <p:ext uri="{BB962C8B-B14F-4D97-AF65-F5344CB8AC3E}">
        <p14:creationId xmlns:p14="http://schemas.microsoft.com/office/powerpoint/2010/main" val="99321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anim calcmode="lin" valueType="num">
                                      <p:cBhvr>
                                        <p:cTn id="2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1000"/>
                                        <p:tgtEl>
                                          <p:spTgt spid="8">
                                            <p:txEl>
                                              <p:pRg st="0" end="0"/>
                                            </p:txEl>
                                          </p:spTgt>
                                        </p:tgtEl>
                                      </p:cBhvr>
                                    </p:animEffect>
                                    <p:anim calcmode="lin" valueType="num">
                                      <p:cBhvr>
                                        <p:cTn id="3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1000"/>
                                        <p:tgtEl>
                                          <p:spTgt spid="14">
                                            <p:txEl>
                                              <p:pRg st="0" end="0"/>
                                            </p:txEl>
                                          </p:spTgt>
                                        </p:tgtEl>
                                      </p:cBhvr>
                                    </p:animEffect>
                                    <p:anim calcmode="lin" valueType="num">
                                      <p:cBhvr>
                                        <p:cTn id="3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C85"/>
        </a:solidFill>
        <a:effectLst/>
      </p:bgPr>
    </p:bg>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234456" y="2717616"/>
            <a:ext cx="18756912" cy="7569384"/>
            <a:chOff x="-35" y="2263"/>
            <a:chExt cx="5293" cy="2136"/>
          </a:xfrm>
        </p:grpSpPr>
        <p:sp>
          <p:nvSpPr>
            <p:cNvPr id="9" name="AutoShape 3"/>
            <p:cNvSpPr>
              <a:spLocks noChangeAspect="1" noChangeArrowheads="1" noTextEdit="1"/>
            </p:cNvSpPr>
            <p:nvPr/>
          </p:nvSpPr>
          <p:spPr bwMode="auto">
            <a:xfrm>
              <a:off x="0" y="2263"/>
              <a:ext cx="5249" cy="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grpSp>
          <p:nvGrpSpPr>
            <p:cNvPr id="10" name="Group 205"/>
            <p:cNvGrpSpPr>
              <a:grpSpLocks/>
            </p:cNvGrpSpPr>
            <p:nvPr/>
          </p:nvGrpSpPr>
          <p:grpSpPr bwMode="auto">
            <a:xfrm>
              <a:off x="445" y="2813"/>
              <a:ext cx="4742" cy="1068"/>
              <a:chOff x="445" y="2813"/>
              <a:chExt cx="4742" cy="1068"/>
            </a:xfrm>
          </p:grpSpPr>
          <p:sp>
            <p:nvSpPr>
              <p:cNvPr id="493" name="Freeform 6"/>
              <p:cNvSpPr>
                <a:spLocks/>
              </p:cNvSpPr>
              <p:nvPr/>
            </p:nvSpPr>
            <p:spPr bwMode="auto">
              <a:xfrm>
                <a:off x="2666" y="3563"/>
                <a:ext cx="257" cy="297"/>
              </a:xfrm>
              <a:custGeom>
                <a:avLst/>
                <a:gdLst>
                  <a:gd name="T0" fmla="*/ 0 w 145"/>
                  <a:gd name="T1" fmla="*/ 154 h 158"/>
                  <a:gd name="T2" fmla="*/ 1 w 145"/>
                  <a:gd name="T3" fmla="*/ 151 h 158"/>
                  <a:gd name="T4" fmla="*/ 3 w 145"/>
                  <a:gd name="T5" fmla="*/ 143 h 158"/>
                  <a:gd name="T6" fmla="*/ 11 w 145"/>
                  <a:gd name="T7" fmla="*/ 118 h 158"/>
                  <a:gd name="T8" fmla="*/ 26 w 145"/>
                  <a:gd name="T9" fmla="*/ 85 h 158"/>
                  <a:gd name="T10" fmla="*/ 37 w 145"/>
                  <a:gd name="T11" fmla="*/ 67 h 158"/>
                  <a:gd name="T12" fmla="*/ 50 w 145"/>
                  <a:gd name="T13" fmla="*/ 50 h 158"/>
                  <a:gd name="T14" fmla="*/ 57 w 145"/>
                  <a:gd name="T15" fmla="*/ 43 h 158"/>
                  <a:gd name="T16" fmla="*/ 65 w 145"/>
                  <a:gd name="T17" fmla="*/ 35 h 158"/>
                  <a:gd name="T18" fmla="*/ 81 w 145"/>
                  <a:gd name="T19" fmla="*/ 23 h 158"/>
                  <a:gd name="T20" fmla="*/ 89 w 145"/>
                  <a:gd name="T21" fmla="*/ 17 h 158"/>
                  <a:gd name="T22" fmla="*/ 97 w 145"/>
                  <a:gd name="T23" fmla="*/ 13 h 158"/>
                  <a:gd name="T24" fmla="*/ 113 w 145"/>
                  <a:gd name="T25" fmla="*/ 7 h 158"/>
                  <a:gd name="T26" fmla="*/ 120 w 145"/>
                  <a:gd name="T27" fmla="*/ 5 h 158"/>
                  <a:gd name="T28" fmla="*/ 126 w 145"/>
                  <a:gd name="T29" fmla="*/ 3 h 158"/>
                  <a:gd name="T30" fmla="*/ 136 w 145"/>
                  <a:gd name="T31" fmla="*/ 1 h 158"/>
                  <a:gd name="T32" fmla="*/ 145 w 145"/>
                  <a:gd name="T33" fmla="*/ 0 h 158"/>
                  <a:gd name="T34" fmla="*/ 137 w 145"/>
                  <a:gd name="T35" fmla="*/ 3 h 158"/>
                  <a:gd name="T36" fmla="*/ 128 w 145"/>
                  <a:gd name="T37" fmla="*/ 7 h 158"/>
                  <a:gd name="T38" fmla="*/ 122 w 145"/>
                  <a:gd name="T39" fmla="*/ 11 h 158"/>
                  <a:gd name="T40" fmla="*/ 116 w 145"/>
                  <a:gd name="T41" fmla="*/ 14 h 158"/>
                  <a:gd name="T42" fmla="*/ 104 w 145"/>
                  <a:gd name="T43" fmla="*/ 23 h 158"/>
                  <a:gd name="T44" fmla="*/ 98 w 145"/>
                  <a:gd name="T45" fmla="*/ 29 h 158"/>
                  <a:gd name="T46" fmla="*/ 92 w 145"/>
                  <a:gd name="T47" fmla="*/ 35 h 158"/>
                  <a:gd name="T48" fmla="*/ 81 w 145"/>
                  <a:gd name="T49" fmla="*/ 50 h 158"/>
                  <a:gd name="T50" fmla="*/ 76 w 145"/>
                  <a:gd name="T51" fmla="*/ 57 h 158"/>
                  <a:gd name="T52" fmla="*/ 72 w 145"/>
                  <a:gd name="T53" fmla="*/ 65 h 158"/>
                  <a:gd name="T54" fmla="*/ 65 w 145"/>
                  <a:gd name="T55" fmla="*/ 82 h 158"/>
                  <a:gd name="T56" fmla="*/ 60 w 145"/>
                  <a:gd name="T57" fmla="*/ 99 h 158"/>
                  <a:gd name="T58" fmla="*/ 54 w 145"/>
                  <a:gd name="T59" fmla="*/ 129 h 158"/>
                  <a:gd name="T60" fmla="*/ 53 w 145"/>
                  <a:gd name="T61" fmla="*/ 151 h 158"/>
                  <a:gd name="T62" fmla="*/ 53 w 145"/>
                  <a:gd name="T63" fmla="*/ 156 h 158"/>
                  <a:gd name="T64" fmla="*/ 53 w 145"/>
                  <a:gd name="T65" fmla="*/ 158 h 158"/>
                  <a:gd name="T66" fmla="*/ 53 w 145"/>
                  <a:gd name="T67" fmla="*/ 158 h 158"/>
                  <a:gd name="T68" fmla="*/ 0 w 145"/>
                  <a:gd name="T69" fmla="*/ 15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58">
                    <a:moveTo>
                      <a:pt x="0" y="154"/>
                    </a:moveTo>
                    <a:cubicBezTo>
                      <a:pt x="0" y="154"/>
                      <a:pt x="1" y="153"/>
                      <a:pt x="1" y="151"/>
                    </a:cubicBezTo>
                    <a:cubicBezTo>
                      <a:pt x="1" y="149"/>
                      <a:pt x="2" y="147"/>
                      <a:pt x="3" y="143"/>
                    </a:cubicBezTo>
                    <a:cubicBezTo>
                      <a:pt x="4" y="137"/>
                      <a:pt x="7" y="128"/>
                      <a:pt x="11" y="118"/>
                    </a:cubicBezTo>
                    <a:cubicBezTo>
                      <a:pt x="15" y="108"/>
                      <a:pt x="20" y="97"/>
                      <a:pt x="26" y="85"/>
                    </a:cubicBezTo>
                    <a:cubicBezTo>
                      <a:pt x="29" y="79"/>
                      <a:pt x="33" y="73"/>
                      <a:pt x="37" y="67"/>
                    </a:cubicBezTo>
                    <a:cubicBezTo>
                      <a:pt x="41" y="62"/>
                      <a:pt x="45" y="56"/>
                      <a:pt x="50" y="50"/>
                    </a:cubicBezTo>
                    <a:cubicBezTo>
                      <a:pt x="52" y="48"/>
                      <a:pt x="55" y="45"/>
                      <a:pt x="57" y="43"/>
                    </a:cubicBezTo>
                    <a:cubicBezTo>
                      <a:pt x="60" y="40"/>
                      <a:pt x="62" y="38"/>
                      <a:pt x="65" y="35"/>
                    </a:cubicBezTo>
                    <a:cubicBezTo>
                      <a:pt x="70" y="31"/>
                      <a:pt x="76" y="26"/>
                      <a:pt x="81" y="23"/>
                    </a:cubicBezTo>
                    <a:cubicBezTo>
                      <a:pt x="84" y="21"/>
                      <a:pt x="86" y="19"/>
                      <a:pt x="89" y="17"/>
                    </a:cubicBezTo>
                    <a:cubicBezTo>
                      <a:pt x="92" y="16"/>
                      <a:pt x="95" y="15"/>
                      <a:pt x="97" y="13"/>
                    </a:cubicBezTo>
                    <a:cubicBezTo>
                      <a:pt x="103" y="11"/>
                      <a:pt x="108" y="8"/>
                      <a:pt x="113" y="7"/>
                    </a:cubicBezTo>
                    <a:cubicBezTo>
                      <a:pt x="115" y="6"/>
                      <a:pt x="117" y="5"/>
                      <a:pt x="120" y="5"/>
                    </a:cubicBezTo>
                    <a:cubicBezTo>
                      <a:pt x="122" y="4"/>
                      <a:pt x="124" y="3"/>
                      <a:pt x="126" y="3"/>
                    </a:cubicBezTo>
                    <a:cubicBezTo>
                      <a:pt x="130" y="2"/>
                      <a:pt x="133" y="1"/>
                      <a:pt x="136" y="1"/>
                    </a:cubicBezTo>
                    <a:cubicBezTo>
                      <a:pt x="142" y="0"/>
                      <a:pt x="145" y="0"/>
                      <a:pt x="145" y="0"/>
                    </a:cubicBezTo>
                    <a:cubicBezTo>
                      <a:pt x="145" y="0"/>
                      <a:pt x="142" y="1"/>
                      <a:pt x="137" y="3"/>
                    </a:cubicBezTo>
                    <a:cubicBezTo>
                      <a:pt x="134" y="4"/>
                      <a:pt x="131" y="6"/>
                      <a:pt x="128" y="7"/>
                    </a:cubicBezTo>
                    <a:cubicBezTo>
                      <a:pt x="126" y="8"/>
                      <a:pt x="124" y="9"/>
                      <a:pt x="122" y="11"/>
                    </a:cubicBezTo>
                    <a:cubicBezTo>
                      <a:pt x="120" y="12"/>
                      <a:pt x="118" y="13"/>
                      <a:pt x="116" y="14"/>
                    </a:cubicBezTo>
                    <a:cubicBezTo>
                      <a:pt x="112" y="17"/>
                      <a:pt x="108" y="20"/>
                      <a:pt x="104" y="23"/>
                    </a:cubicBezTo>
                    <a:cubicBezTo>
                      <a:pt x="102" y="25"/>
                      <a:pt x="100" y="27"/>
                      <a:pt x="98" y="29"/>
                    </a:cubicBezTo>
                    <a:cubicBezTo>
                      <a:pt x="96" y="31"/>
                      <a:pt x="94" y="33"/>
                      <a:pt x="92" y="35"/>
                    </a:cubicBezTo>
                    <a:cubicBezTo>
                      <a:pt x="88" y="40"/>
                      <a:pt x="84" y="44"/>
                      <a:pt x="81" y="50"/>
                    </a:cubicBezTo>
                    <a:cubicBezTo>
                      <a:pt x="79" y="52"/>
                      <a:pt x="78" y="55"/>
                      <a:pt x="76" y="57"/>
                    </a:cubicBezTo>
                    <a:cubicBezTo>
                      <a:pt x="75" y="60"/>
                      <a:pt x="73" y="63"/>
                      <a:pt x="72" y="65"/>
                    </a:cubicBezTo>
                    <a:cubicBezTo>
                      <a:pt x="69" y="71"/>
                      <a:pt x="67" y="76"/>
                      <a:pt x="65" y="82"/>
                    </a:cubicBezTo>
                    <a:cubicBezTo>
                      <a:pt x="63" y="88"/>
                      <a:pt x="61" y="93"/>
                      <a:pt x="60" y="99"/>
                    </a:cubicBezTo>
                    <a:cubicBezTo>
                      <a:pt x="57" y="110"/>
                      <a:pt x="55" y="120"/>
                      <a:pt x="54" y="129"/>
                    </a:cubicBezTo>
                    <a:cubicBezTo>
                      <a:pt x="53" y="138"/>
                      <a:pt x="53" y="146"/>
                      <a:pt x="53" y="151"/>
                    </a:cubicBezTo>
                    <a:cubicBezTo>
                      <a:pt x="53" y="153"/>
                      <a:pt x="53" y="155"/>
                      <a:pt x="53" y="156"/>
                    </a:cubicBezTo>
                    <a:cubicBezTo>
                      <a:pt x="53" y="157"/>
                      <a:pt x="53" y="157"/>
                      <a:pt x="53" y="158"/>
                    </a:cubicBezTo>
                    <a:cubicBezTo>
                      <a:pt x="53" y="158"/>
                      <a:pt x="53" y="158"/>
                      <a:pt x="53" y="158"/>
                    </a:cubicBezTo>
                    <a:lnTo>
                      <a:pt x="0" y="154"/>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94" name="Freeform 7"/>
              <p:cNvSpPr>
                <a:spLocks/>
              </p:cNvSpPr>
              <p:nvPr/>
            </p:nvSpPr>
            <p:spPr bwMode="auto">
              <a:xfrm>
                <a:off x="2526" y="3563"/>
                <a:ext cx="257" cy="297"/>
              </a:xfrm>
              <a:custGeom>
                <a:avLst/>
                <a:gdLst>
                  <a:gd name="T0" fmla="*/ 92 w 145"/>
                  <a:gd name="T1" fmla="*/ 158 h 158"/>
                  <a:gd name="T2" fmla="*/ 93 w 145"/>
                  <a:gd name="T3" fmla="*/ 158 h 158"/>
                  <a:gd name="T4" fmla="*/ 93 w 145"/>
                  <a:gd name="T5" fmla="*/ 156 h 158"/>
                  <a:gd name="T6" fmla="*/ 93 w 145"/>
                  <a:gd name="T7" fmla="*/ 151 h 158"/>
                  <a:gd name="T8" fmla="*/ 92 w 145"/>
                  <a:gd name="T9" fmla="*/ 129 h 158"/>
                  <a:gd name="T10" fmla="*/ 86 w 145"/>
                  <a:gd name="T11" fmla="*/ 99 h 158"/>
                  <a:gd name="T12" fmla="*/ 81 w 145"/>
                  <a:gd name="T13" fmla="*/ 82 h 158"/>
                  <a:gd name="T14" fmla="*/ 74 w 145"/>
                  <a:gd name="T15" fmla="*/ 65 h 158"/>
                  <a:gd name="T16" fmla="*/ 69 w 145"/>
                  <a:gd name="T17" fmla="*/ 57 h 158"/>
                  <a:gd name="T18" fmla="*/ 65 w 145"/>
                  <a:gd name="T19" fmla="*/ 50 h 158"/>
                  <a:gd name="T20" fmla="*/ 54 w 145"/>
                  <a:gd name="T21" fmla="*/ 35 h 158"/>
                  <a:gd name="T22" fmla="*/ 48 w 145"/>
                  <a:gd name="T23" fmla="*/ 29 h 158"/>
                  <a:gd name="T24" fmla="*/ 42 w 145"/>
                  <a:gd name="T25" fmla="*/ 23 h 158"/>
                  <a:gd name="T26" fmla="*/ 30 w 145"/>
                  <a:gd name="T27" fmla="*/ 14 h 158"/>
                  <a:gd name="T28" fmla="*/ 24 w 145"/>
                  <a:gd name="T29" fmla="*/ 11 h 158"/>
                  <a:gd name="T30" fmla="*/ 18 w 145"/>
                  <a:gd name="T31" fmla="*/ 7 h 158"/>
                  <a:gd name="T32" fmla="*/ 9 w 145"/>
                  <a:gd name="T33" fmla="*/ 3 h 158"/>
                  <a:gd name="T34" fmla="*/ 0 w 145"/>
                  <a:gd name="T35" fmla="*/ 0 h 158"/>
                  <a:gd name="T36" fmla="*/ 10 w 145"/>
                  <a:gd name="T37" fmla="*/ 1 h 158"/>
                  <a:gd name="T38" fmla="*/ 20 w 145"/>
                  <a:gd name="T39" fmla="*/ 3 h 158"/>
                  <a:gd name="T40" fmla="*/ 26 w 145"/>
                  <a:gd name="T41" fmla="*/ 5 h 158"/>
                  <a:gd name="T42" fmla="*/ 33 w 145"/>
                  <a:gd name="T43" fmla="*/ 7 h 158"/>
                  <a:gd name="T44" fmla="*/ 49 w 145"/>
                  <a:gd name="T45" fmla="*/ 13 h 158"/>
                  <a:gd name="T46" fmla="*/ 57 w 145"/>
                  <a:gd name="T47" fmla="*/ 17 h 158"/>
                  <a:gd name="T48" fmla="*/ 65 w 145"/>
                  <a:gd name="T49" fmla="*/ 23 h 158"/>
                  <a:gd name="T50" fmla="*/ 81 w 145"/>
                  <a:gd name="T51" fmla="*/ 35 h 158"/>
                  <a:gd name="T52" fmla="*/ 88 w 145"/>
                  <a:gd name="T53" fmla="*/ 43 h 158"/>
                  <a:gd name="T54" fmla="*/ 96 w 145"/>
                  <a:gd name="T55" fmla="*/ 50 h 158"/>
                  <a:gd name="T56" fmla="*/ 109 w 145"/>
                  <a:gd name="T57" fmla="*/ 67 h 158"/>
                  <a:gd name="T58" fmla="*/ 120 w 145"/>
                  <a:gd name="T59" fmla="*/ 85 h 158"/>
                  <a:gd name="T60" fmla="*/ 135 w 145"/>
                  <a:gd name="T61" fmla="*/ 118 h 158"/>
                  <a:gd name="T62" fmla="*/ 143 w 145"/>
                  <a:gd name="T63" fmla="*/ 143 h 158"/>
                  <a:gd name="T64" fmla="*/ 145 w 145"/>
                  <a:gd name="T65" fmla="*/ 151 h 158"/>
                  <a:gd name="T66" fmla="*/ 145 w 145"/>
                  <a:gd name="T67" fmla="*/ 154 h 158"/>
                  <a:gd name="T68" fmla="*/ 92 w 145"/>
                  <a:gd name="T6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58">
                    <a:moveTo>
                      <a:pt x="92" y="158"/>
                    </a:moveTo>
                    <a:cubicBezTo>
                      <a:pt x="93" y="158"/>
                      <a:pt x="93" y="158"/>
                      <a:pt x="93" y="158"/>
                    </a:cubicBezTo>
                    <a:cubicBezTo>
                      <a:pt x="93" y="157"/>
                      <a:pt x="93" y="157"/>
                      <a:pt x="93" y="156"/>
                    </a:cubicBezTo>
                    <a:cubicBezTo>
                      <a:pt x="93" y="155"/>
                      <a:pt x="93" y="153"/>
                      <a:pt x="93" y="151"/>
                    </a:cubicBezTo>
                    <a:cubicBezTo>
                      <a:pt x="93" y="146"/>
                      <a:pt x="93" y="138"/>
                      <a:pt x="92" y="129"/>
                    </a:cubicBezTo>
                    <a:cubicBezTo>
                      <a:pt x="91" y="120"/>
                      <a:pt x="89" y="110"/>
                      <a:pt x="86" y="99"/>
                    </a:cubicBezTo>
                    <a:cubicBezTo>
                      <a:pt x="85" y="93"/>
                      <a:pt x="83" y="88"/>
                      <a:pt x="81" y="82"/>
                    </a:cubicBezTo>
                    <a:cubicBezTo>
                      <a:pt x="79" y="76"/>
                      <a:pt x="76" y="71"/>
                      <a:pt x="74" y="65"/>
                    </a:cubicBezTo>
                    <a:cubicBezTo>
                      <a:pt x="72" y="63"/>
                      <a:pt x="71" y="60"/>
                      <a:pt x="69" y="57"/>
                    </a:cubicBezTo>
                    <a:cubicBezTo>
                      <a:pt x="68" y="55"/>
                      <a:pt x="66" y="52"/>
                      <a:pt x="65" y="50"/>
                    </a:cubicBezTo>
                    <a:cubicBezTo>
                      <a:pt x="61" y="44"/>
                      <a:pt x="58" y="40"/>
                      <a:pt x="54" y="35"/>
                    </a:cubicBezTo>
                    <a:cubicBezTo>
                      <a:pt x="52" y="33"/>
                      <a:pt x="50" y="31"/>
                      <a:pt x="48" y="29"/>
                    </a:cubicBezTo>
                    <a:cubicBezTo>
                      <a:pt x="46" y="27"/>
                      <a:pt x="44" y="25"/>
                      <a:pt x="42" y="23"/>
                    </a:cubicBezTo>
                    <a:cubicBezTo>
                      <a:pt x="38" y="20"/>
                      <a:pt x="34" y="17"/>
                      <a:pt x="30" y="14"/>
                    </a:cubicBezTo>
                    <a:cubicBezTo>
                      <a:pt x="28" y="13"/>
                      <a:pt x="26" y="12"/>
                      <a:pt x="24" y="11"/>
                    </a:cubicBezTo>
                    <a:cubicBezTo>
                      <a:pt x="22" y="9"/>
                      <a:pt x="20" y="8"/>
                      <a:pt x="18" y="7"/>
                    </a:cubicBezTo>
                    <a:cubicBezTo>
                      <a:pt x="15" y="6"/>
                      <a:pt x="12" y="4"/>
                      <a:pt x="9" y="3"/>
                    </a:cubicBezTo>
                    <a:cubicBezTo>
                      <a:pt x="4" y="1"/>
                      <a:pt x="0" y="0"/>
                      <a:pt x="0" y="0"/>
                    </a:cubicBezTo>
                    <a:cubicBezTo>
                      <a:pt x="0" y="0"/>
                      <a:pt x="4" y="0"/>
                      <a:pt x="10" y="1"/>
                    </a:cubicBezTo>
                    <a:cubicBezTo>
                      <a:pt x="12" y="1"/>
                      <a:pt x="16" y="2"/>
                      <a:pt x="20" y="3"/>
                    </a:cubicBezTo>
                    <a:cubicBezTo>
                      <a:pt x="22" y="3"/>
                      <a:pt x="24" y="4"/>
                      <a:pt x="26" y="5"/>
                    </a:cubicBezTo>
                    <a:cubicBezTo>
                      <a:pt x="28" y="5"/>
                      <a:pt x="31" y="6"/>
                      <a:pt x="33" y="7"/>
                    </a:cubicBezTo>
                    <a:cubicBezTo>
                      <a:pt x="38" y="8"/>
                      <a:pt x="43" y="11"/>
                      <a:pt x="49" y="13"/>
                    </a:cubicBezTo>
                    <a:cubicBezTo>
                      <a:pt x="51" y="15"/>
                      <a:pt x="54" y="16"/>
                      <a:pt x="57" y="17"/>
                    </a:cubicBezTo>
                    <a:cubicBezTo>
                      <a:pt x="59" y="19"/>
                      <a:pt x="62" y="21"/>
                      <a:pt x="65" y="23"/>
                    </a:cubicBezTo>
                    <a:cubicBezTo>
                      <a:pt x="70" y="26"/>
                      <a:pt x="76" y="31"/>
                      <a:pt x="81" y="35"/>
                    </a:cubicBezTo>
                    <a:cubicBezTo>
                      <a:pt x="83" y="38"/>
                      <a:pt x="86" y="40"/>
                      <a:pt x="88" y="43"/>
                    </a:cubicBezTo>
                    <a:cubicBezTo>
                      <a:pt x="91" y="45"/>
                      <a:pt x="93" y="48"/>
                      <a:pt x="96" y="50"/>
                    </a:cubicBezTo>
                    <a:cubicBezTo>
                      <a:pt x="100" y="56"/>
                      <a:pt x="105" y="62"/>
                      <a:pt x="109" y="67"/>
                    </a:cubicBezTo>
                    <a:cubicBezTo>
                      <a:pt x="113" y="73"/>
                      <a:pt x="116" y="79"/>
                      <a:pt x="120" y="85"/>
                    </a:cubicBezTo>
                    <a:cubicBezTo>
                      <a:pt x="126" y="97"/>
                      <a:pt x="131" y="108"/>
                      <a:pt x="135" y="118"/>
                    </a:cubicBezTo>
                    <a:cubicBezTo>
                      <a:pt x="139" y="128"/>
                      <a:pt x="141" y="137"/>
                      <a:pt x="143" y="143"/>
                    </a:cubicBezTo>
                    <a:cubicBezTo>
                      <a:pt x="144" y="147"/>
                      <a:pt x="144" y="149"/>
                      <a:pt x="145" y="151"/>
                    </a:cubicBezTo>
                    <a:cubicBezTo>
                      <a:pt x="145" y="153"/>
                      <a:pt x="145" y="154"/>
                      <a:pt x="145" y="154"/>
                    </a:cubicBezTo>
                    <a:lnTo>
                      <a:pt x="92" y="15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95" name="Freeform 8"/>
              <p:cNvSpPr>
                <a:spLocks/>
              </p:cNvSpPr>
              <p:nvPr/>
            </p:nvSpPr>
            <p:spPr bwMode="auto">
              <a:xfrm>
                <a:off x="2678" y="3691"/>
                <a:ext cx="263" cy="169"/>
              </a:xfrm>
              <a:custGeom>
                <a:avLst/>
                <a:gdLst>
                  <a:gd name="T0" fmla="*/ 0 w 148"/>
                  <a:gd name="T1" fmla="*/ 81 h 90"/>
                  <a:gd name="T2" fmla="*/ 0 w 148"/>
                  <a:gd name="T3" fmla="*/ 81 h 90"/>
                  <a:gd name="T4" fmla="*/ 1 w 148"/>
                  <a:gd name="T5" fmla="*/ 79 h 90"/>
                  <a:gd name="T6" fmla="*/ 2 w 148"/>
                  <a:gd name="T7" fmla="*/ 76 h 90"/>
                  <a:gd name="T8" fmla="*/ 3 w 148"/>
                  <a:gd name="T9" fmla="*/ 72 h 90"/>
                  <a:gd name="T10" fmla="*/ 8 w 148"/>
                  <a:gd name="T11" fmla="*/ 63 h 90"/>
                  <a:gd name="T12" fmla="*/ 14 w 148"/>
                  <a:gd name="T13" fmla="*/ 52 h 90"/>
                  <a:gd name="T14" fmla="*/ 23 w 148"/>
                  <a:gd name="T15" fmla="*/ 41 h 90"/>
                  <a:gd name="T16" fmla="*/ 35 w 148"/>
                  <a:gd name="T17" fmla="*/ 29 h 90"/>
                  <a:gd name="T18" fmla="*/ 42 w 148"/>
                  <a:gd name="T19" fmla="*/ 24 h 90"/>
                  <a:gd name="T20" fmla="*/ 49 w 148"/>
                  <a:gd name="T21" fmla="*/ 19 h 90"/>
                  <a:gd name="T22" fmla="*/ 52 w 148"/>
                  <a:gd name="T23" fmla="*/ 17 h 90"/>
                  <a:gd name="T24" fmla="*/ 56 w 148"/>
                  <a:gd name="T25" fmla="*/ 15 h 90"/>
                  <a:gd name="T26" fmla="*/ 64 w 148"/>
                  <a:gd name="T27" fmla="*/ 11 h 90"/>
                  <a:gd name="T28" fmla="*/ 80 w 148"/>
                  <a:gd name="T29" fmla="*/ 5 h 90"/>
                  <a:gd name="T30" fmla="*/ 95 w 148"/>
                  <a:gd name="T31" fmla="*/ 2 h 90"/>
                  <a:gd name="T32" fmla="*/ 109 w 148"/>
                  <a:gd name="T33" fmla="*/ 0 h 90"/>
                  <a:gd name="T34" fmla="*/ 122 w 148"/>
                  <a:gd name="T35" fmla="*/ 0 h 90"/>
                  <a:gd name="T36" fmla="*/ 128 w 148"/>
                  <a:gd name="T37" fmla="*/ 0 h 90"/>
                  <a:gd name="T38" fmla="*/ 133 w 148"/>
                  <a:gd name="T39" fmla="*/ 1 h 90"/>
                  <a:gd name="T40" fmla="*/ 141 w 148"/>
                  <a:gd name="T41" fmla="*/ 2 h 90"/>
                  <a:gd name="T42" fmla="*/ 148 w 148"/>
                  <a:gd name="T43" fmla="*/ 3 h 90"/>
                  <a:gd name="T44" fmla="*/ 141 w 148"/>
                  <a:gd name="T45" fmla="*/ 4 h 90"/>
                  <a:gd name="T46" fmla="*/ 133 w 148"/>
                  <a:gd name="T47" fmla="*/ 6 h 90"/>
                  <a:gd name="T48" fmla="*/ 128 w 148"/>
                  <a:gd name="T49" fmla="*/ 7 h 90"/>
                  <a:gd name="T50" fmla="*/ 123 w 148"/>
                  <a:gd name="T51" fmla="*/ 8 h 90"/>
                  <a:gd name="T52" fmla="*/ 112 w 148"/>
                  <a:gd name="T53" fmla="*/ 12 h 90"/>
                  <a:gd name="T54" fmla="*/ 100 w 148"/>
                  <a:gd name="T55" fmla="*/ 18 h 90"/>
                  <a:gd name="T56" fmla="*/ 89 w 148"/>
                  <a:gd name="T57" fmla="*/ 25 h 90"/>
                  <a:gd name="T58" fmla="*/ 78 w 148"/>
                  <a:gd name="T59" fmla="*/ 33 h 90"/>
                  <a:gd name="T60" fmla="*/ 73 w 148"/>
                  <a:gd name="T61" fmla="*/ 38 h 90"/>
                  <a:gd name="T62" fmla="*/ 71 w 148"/>
                  <a:gd name="T63" fmla="*/ 40 h 90"/>
                  <a:gd name="T64" fmla="*/ 69 w 148"/>
                  <a:gd name="T65" fmla="*/ 43 h 90"/>
                  <a:gd name="T66" fmla="*/ 66 w 148"/>
                  <a:gd name="T67" fmla="*/ 48 h 90"/>
                  <a:gd name="T68" fmla="*/ 62 w 148"/>
                  <a:gd name="T69" fmla="*/ 53 h 90"/>
                  <a:gd name="T70" fmla="*/ 57 w 148"/>
                  <a:gd name="T71" fmla="*/ 63 h 90"/>
                  <a:gd name="T72" fmla="*/ 54 w 148"/>
                  <a:gd name="T73" fmla="*/ 72 h 90"/>
                  <a:gd name="T74" fmla="*/ 53 w 148"/>
                  <a:gd name="T75" fmla="*/ 80 h 90"/>
                  <a:gd name="T76" fmla="*/ 52 w 148"/>
                  <a:gd name="T77" fmla="*/ 86 h 90"/>
                  <a:gd name="T78" fmla="*/ 52 w 148"/>
                  <a:gd name="T79" fmla="*/ 88 h 90"/>
                  <a:gd name="T80" fmla="*/ 52 w 148"/>
                  <a:gd name="T81" fmla="*/ 89 h 90"/>
                  <a:gd name="T82" fmla="*/ 52 w 148"/>
                  <a:gd name="T83" fmla="*/ 89 h 90"/>
                  <a:gd name="T84" fmla="*/ 52 w 148"/>
                  <a:gd name="T85" fmla="*/ 90 h 90"/>
                  <a:gd name="T86" fmla="*/ 52 w 148"/>
                  <a:gd name="T87" fmla="*/ 90 h 90"/>
                  <a:gd name="T88" fmla="*/ 0 w 148"/>
                  <a:gd name="T8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90">
                    <a:moveTo>
                      <a:pt x="0" y="81"/>
                    </a:moveTo>
                    <a:cubicBezTo>
                      <a:pt x="0" y="81"/>
                      <a:pt x="0" y="81"/>
                      <a:pt x="0" y="81"/>
                    </a:cubicBezTo>
                    <a:cubicBezTo>
                      <a:pt x="0" y="80"/>
                      <a:pt x="0" y="80"/>
                      <a:pt x="1" y="79"/>
                    </a:cubicBezTo>
                    <a:cubicBezTo>
                      <a:pt x="1" y="78"/>
                      <a:pt x="1" y="77"/>
                      <a:pt x="2" y="76"/>
                    </a:cubicBezTo>
                    <a:cubicBezTo>
                      <a:pt x="2" y="75"/>
                      <a:pt x="3" y="73"/>
                      <a:pt x="3" y="72"/>
                    </a:cubicBezTo>
                    <a:cubicBezTo>
                      <a:pt x="4" y="69"/>
                      <a:pt x="6" y="66"/>
                      <a:pt x="8" y="63"/>
                    </a:cubicBezTo>
                    <a:cubicBezTo>
                      <a:pt x="10" y="60"/>
                      <a:pt x="12" y="56"/>
                      <a:pt x="14" y="52"/>
                    </a:cubicBezTo>
                    <a:cubicBezTo>
                      <a:pt x="17" y="48"/>
                      <a:pt x="20" y="45"/>
                      <a:pt x="23" y="41"/>
                    </a:cubicBezTo>
                    <a:cubicBezTo>
                      <a:pt x="27" y="37"/>
                      <a:pt x="31" y="33"/>
                      <a:pt x="35" y="29"/>
                    </a:cubicBezTo>
                    <a:cubicBezTo>
                      <a:pt x="37" y="27"/>
                      <a:pt x="39" y="26"/>
                      <a:pt x="42" y="24"/>
                    </a:cubicBezTo>
                    <a:cubicBezTo>
                      <a:pt x="44" y="22"/>
                      <a:pt x="46" y="21"/>
                      <a:pt x="49" y="19"/>
                    </a:cubicBezTo>
                    <a:cubicBezTo>
                      <a:pt x="50" y="18"/>
                      <a:pt x="51" y="17"/>
                      <a:pt x="52" y="17"/>
                    </a:cubicBezTo>
                    <a:cubicBezTo>
                      <a:pt x="56" y="15"/>
                      <a:pt x="56" y="15"/>
                      <a:pt x="56" y="15"/>
                    </a:cubicBezTo>
                    <a:cubicBezTo>
                      <a:pt x="64" y="11"/>
                      <a:pt x="64" y="11"/>
                      <a:pt x="64" y="11"/>
                    </a:cubicBezTo>
                    <a:cubicBezTo>
                      <a:pt x="69" y="9"/>
                      <a:pt x="74" y="7"/>
                      <a:pt x="80" y="5"/>
                    </a:cubicBezTo>
                    <a:cubicBezTo>
                      <a:pt x="85" y="4"/>
                      <a:pt x="90" y="2"/>
                      <a:pt x="95" y="2"/>
                    </a:cubicBezTo>
                    <a:cubicBezTo>
                      <a:pt x="100" y="1"/>
                      <a:pt x="105" y="1"/>
                      <a:pt x="109" y="0"/>
                    </a:cubicBezTo>
                    <a:cubicBezTo>
                      <a:pt x="114" y="0"/>
                      <a:pt x="118" y="0"/>
                      <a:pt x="122" y="0"/>
                    </a:cubicBezTo>
                    <a:cubicBezTo>
                      <a:pt x="124" y="0"/>
                      <a:pt x="126" y="0"/>
                      <a:pt x="128" y="0"/>
                    </a:cubicBezTo>
                    <a:cubicBezTo>
                      <a:pt x="130" y="0"/>
                      <a:pt x="131" y="1"/>
                      <a:pt x="133" y="1"/>
                    </a:cubicBezTo>
                    <a:cubicBezTo>
                      <a:pt x="136" y="1"/>
                      <a:pt x="139" y="1"/>
                      <a:pt x="141" y="2"/>
                    </a:cubicBezTo>
                    <a:cubicBezTo>
                      <a:pt x="145" y="2"/>
                      <a:pt x="148" y="3"/>
                      <a:pt x="148" y="3"/>
                    </a:cubicBezTo>
                    <a:cubicBezTo>
                      <a:pt x="148" y="3"/>
                      <a:pt x="145" y="3"/>
                      <a:pt x="141" y="4"/>
                    </a:cubicBezTo>
                    <a:cubicBezTo>
                      <a:pt x="139" y="4"/>
                      <a:pt x="136" y="5"/>
                      <a:pt x="133" y="6"/>
                    </a:cubicBezTo>
                    <a:cubicBezTo>
                      <a:pt x="132" y="6"/>
                      <a:pt x="130" y="6"/>
                      <a:pt x="128" y="7"/>
                    </a:cubicBezTo>
                    <a:cubicBezTo>
                      <a:pt x="127" y="7"/>
                      <a:pt x="125" y="8"/>
                      <a:pt x="123" y="8"/>
                    </a:cubicBezTo>
                    <a:cubicBezTo>
                      <a:pt x="120" y="10"/>
                      <a:pt x="116" y="11"/>
                      <a:pt x="112" y="12"/>
                    </a:cubicBezTo>
                    <a:cubicBezTo>
                      <a:pt x="108" y="14"/>
                      <a:pt x="104" y="16"/>
                      <a:pt x="100" y="18"/>
                    </a:cubicBezTo>
                    <a:cubicBezTo>
                      <a:pt x="96" y="20"/>
                      <a:pt x="93" y="22"/>
                      <a:pt x="89" y="25"/>
                    </a:cubicBezTo>
                    <a:cubicBezTo>
                      <a:pt x="85" y="27"/>
                      <a:pt x="82" y="30"/>
                      <a:pt x="78" y="33"/>
                    </a:cubicBezTo>
                    <a:cubicBezTo>
                      <a:pt x="73" y="38"/>
                      <a:pt x="73" y="38"/>
                      <a:pt x="73" y="38"/>
                    </a:cubicBezTo>
                    <a:cubicBezTo>
                      <a:pt x="71" y="40"/>
                      <a:pt x="71" y="40"/>
                      <a:pt x="71" y="40"/>
                    </a:cubicBezTo>
                    <a:cubicBezTo>
                      <a:pt x="71" y="41"/>
                      <a:pt x="70" y="42"/>
                      <a:pt x="69" y="43"/>
                    </a:cubicBezTo>
                    <a:cubicBezTo>
                      <a:pt x="68" y="45"/>
                      <a:pt x="67" y="46"/>
                      <a:pt x="66" y="48"/>
                    </a:cubicBezTo>
                    <a:cubicBezTo>
                      <a:pt x="64" y="50"/>
                      <a:pt x="63" y="51"/>
                      <a:pt x="62" y="53"/>
                    </a:cubicBezTo>
                    <a:cubicBezTo>
                      <a:pt x="60" y="56"/>
                      <a:pt x="59" y="60"/>
                      <a:pt x="57" y="63"/>
                    </a:cubicBezTo>
                    <a:cubicBezTo>
                      <a:pt x="56" y="66"/>
                      <a:pt x="55" y="69"/>
                      <a:pt x="54" y="72"/>
                    </a:cubicBezTo>
                    <a:cubicBezTo>
                      <a:pt x="54" y="75"/>
                      <a:pt x="53" y="78"/>
                      <a:pt x="53" y="80"/>
                    </a:cubicBezTo>
                    <a:cubicBezTo>
                      <a:pt x="52" y="83"/>
                      <a:pt x="52" y="85"/>
                      <a:pt x="52" y="86"/>
                    </a:cubicBezTo>
                    <a:cubicBezTo>
                      <a:pt x="52" y="87"/>
                      <a:pt x="52" y="88"/>
                      <a:pt x="52" y="88"/>
                    </a:cubicBezTo>
                    <a:cubicBezTo>
                      <a:pt x="52" y="89"/>
                      <a:pt x="52" y="89"/>
                      <a:pt x="52" y="89"/>
                    </a:cubicBezTo>
                    <a:cubicBezTo>
                      <a:pt x="52" y="89"/>
                      <a:pt x="52" y="89"/>
                      <a:pt x="52" y="89"/>
                    </a:cubicBezTo>
                    <a:cubicBezTo>
                      <a:pt x="52" y="90"/>
                      <a:pt x="52" y="90"/>
                      <a:pt x="52" y="90"/>
                    </a:cubicBezTo>
                    <a:cubicBezTo>
                      <a:pt x="52" y="90"/>
                      <a:pt x="52" y="90"/>
                      <a:pt x="52" y="90"/>
                    </a:cubicBezTo>
                    <a:lnTo>
                      <a:pt x="0" y="81"/>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96" name="Freeform 9"/>
              <p:cNvSpPr>
                <a:spLocks/>
              </p:cNvSpPr>
              <p:nvPr/>
            </p:nvSpPr>
            <p:spPr bwMode="auto">
              <a:xfrm>
                <a:off x="2501" y="3691"/>
                <a:ext cx="263" cy="169"/>
              </a:xfrm>
              <a:custGeom>
                <a:avLst/>
                <a:gdLst>
                  <a:gd name="T0" fmla="*/ 96 w 148"/>
                  <a:gd name="T1" fmla="*/ 90 h 90"/>
                  <a:gd name="T2" fmla="*/ 96 w 148"/>
                  <a:gd name="T3" fmla="*/ 90 h 90"/>
                  <a:gd name="T4" fmla="*/ 96 w 148"/>
                  <a:gd name="T5" fmla="*/ 89 h 90"/>
                  <a:gd name="T6" fmla="*/ 96 w 148"/>
                  <a:gd name="T7" fmla="*/ 89 h 90"/>
                  <a:gd name="T8" fmla="*/ 96 w 148"/>
                  <a:gd name="T9" fmla="*/ 88 h 90"/>
                  <a:gd name="T10" fmla="*/ 96 w 148"/>
                  <a:gd name="T11" fmla="*/ 86 h 90"/>
                  <a:gd name="T12" fmla="*/ 95 w 148"/>
                  <a:gd name="T13" fmla="*/ 80 h 90"/>
                  <a:gd name="T14" fmla="*/ 94 w 148"/>
                  <a:gd name="T15" fmla="*/ 72 h 90"/>
                  <a:gd name="T16" fmla="*/ 91 w 148"/>
                  <a:gd name="T17" fmla="*/ 63 h 90"/>
                  <a:gd name="T18" fmla="*/ 86 w 148"/>
                  <a:gd name="T19" fmla="*/ 53 h 90"/>
                  <a:gd name="T20" fmla="*/ 83 w 148"/>
                  <a:gd name="T21" fmla="*/ 48 h 90"/>
                  <a:gd name="T22" fmla="*/ 79 w 148"/>
                  <a:gd name="T23" fmla="*/ 43 h 90"/>
                  <a:gd name="T24" fmla="*/ 77 w 148"/>
                  <a:gd name="T25" fmla="*/ 40 h 90"/>
                  <a:gd name="T26" fmla="*/ 75 w 148"/>
                  <a:gd name="T27" fmla="*/ 38 h 90"/>
                  <a:gd name="T28" fmla="*/ 70 w 148"/>
                  <a:gd name="T29" fmla="*/ 33 h 90"/>
                  <a:gd name="T30" fmla="*/ 59 w 148"/>
                  <a:gd name="T31" fmla="*/ 25 h 90"/>
                  <a:gd name="T32" fmla="*/ 48 w 148"/>
                  <a:gd name="T33" fmla="*/ 18 h 90"/>
                  <a:gd name="T34" fmla="*/ 36 w 148"/>
                  <a:gd name="T35" fmla="*/ 12 h 90"/>
                  <a:gd name="T36" fmla="*/ 25 w 148"/>
                  <a:gd name="T37" fmla="*/ 8 h 90"/>
                  <a:gd name="T38" fmla="*/ 20 w 148"/>
                  <a:gd name="T39" fmla="*/ 7 h 90"/>
                  <a:gd name="T40" fmla="*/ 15 w 148"/>
                  <a:gd name="T41" fmla="*/ 6 h 90"/>
                  <a:gd name="T42" fmla="*/ 7 w 148"/>
                  <a:gd name="T43" fmla="*/ 4 h 90"/>
                  <a:gd name="T44" fmla="*/ 0 w 148"/>
                  <a:gd name="T45" fmla="*/ 3 h 90"/>
                  <a:gd name="T46" fmla="*/ 7 w 148"/>
                  <a:gd name="T47" fmla="*/ 2 h 90"/>
                  <a:gd name="T48" fmla="*/ 15 w 148"/>
                  <a:gd name="T49" fmla="*/ 1 h 90"/>
                  <a:gd name="T50" fmla="*/ 20 w 148"/>
                  <a:gd name="T51" fmla="*/ 0 h 90"/>
                  <a:gd name="T52" fmla="*/ 26 w 148"/>
                  <a:gd name="T53" fmla="*/ 0 h 90"/>
                  <a:gd name="T54" fmla="*/ 39 w 148"/>
                  <a:gd name="T55" fmla="*/ 0 h 90"/>
                  <a:gd name="T56" fmla="*/ 53 w 148"/>
                  <a:gd name="T57" fmla="*/ 2 h 90"/>
                  <a:gd name="T58" fmla="*/ 68 w 148"/>
                  <a:gd name="T59" fmla="*/ 5 h 90"/>
                  <a:gd name="T60" fmla="*/ 84 w 148"/>
                  <a:gd name="T61" fmla="*/ 11 h 90"/>
                  <a:gd name="T62" fmla="*/ 92 w 148"/>
                  <a:gd name="T63" fmla="*/ 15 h 90"/>
                  <a:gd name="T64" fmla="*/ 96 w 148"/>
                  <a:gd name="T65" fmla="*/ 17 h 90"/>
                  <a:gd name="T66" fmla="*/ 99 w 148"/>
                  <a:gd name="T67" fmla="*/ 19 h 90"/>
                  <a:gd name="T68" fmla="*/ 106 w 148"/>
                  <a:gd name="T69" fmla="*/ 24 h 90"/>
                  <a:gd name="T70" fmla="*/ 113 w 148"/>
                  <a:gd name="T71" fmla="*/ 29 h 90"/>
                  <a:gd name="T72" fmla="*/ 125 w 148"/>
                  <a:gd name="T73" fmla="*/ 41 h 90"/>
                  <a:gd name="T74" fmla="*/ 134 w 148"/>
                  <a:gd name="T75" fmla="*/ 52 h 90"/>
                  <a:gd name="T76" fmla="*/ 140 w 148"/>
                  <a:gd name="T77" fmla="*/ 63 h 90"/>
                  <a:gd name="T78" fmla="*/ 145 w 148"/>
                  <a:gd name="T79" fmla="*/ 72 h 90"/>
                  <a:gd name="T80" fmla="*/ 146 w 148"/>
                  <a:gd name="T81" fmla="*/ 76 h 90"/>
                  <a:gd name="T82" fmla="*/ 147 w 148"/>
                  <a:gd name="T83" fmla="*/ 79 h 90"/>
                  <a:gd name="T84" fmla="*/ 148 w 148"/>
                  <a:gd name="T85" fmla="*/ 81 h 90"/>
                  <a:gd name="T86" fmla="*/ 148 w 148"/>
                  <a:gd name="T87" fmla="*/ 81 h 90"/>
                  <a:gd name="T88" fmla="*/ 96 w 148"/>
                  <a:gd name="T8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90">
                    <a:moveTo>
                      <a:pt x="96" y="90"/>
                    </a:moveTo>
                    <a:cubicBezTo>
                      <a:pt x="96" y="90"/>
                      <a:pt x="96" y="90"/>
                      <a:pt x="96" y="90"/>
                    </a:cubicBezTo>
                    <a:cubicBezTo>
                      <a:pt x="96" y="89"/>
                      <a:pt x="96" y="89"/>
                      <a:pt x="96" y="89"/>
                    </a:cubicBezTo>
                    <a:cubicBezTo>
                      <a:pt x="96" y="89"/>
                      <a:pt x="96" y="89"/>
                      <a:pt x="96" y="89"/>
                    </a:cubicBezTo>
                    <a:cubicBezTo>
                      <a:pt x="96" y="89"/>
                      <a:pt x="96" y="89"/>
                      <a:pt x="96" y="88"/>
                    </a:cubicBezTo>
                    <a:cubicBezTo>
                      <a:pt x="96" y="88"/>
                      <a:pt x="96" y="87"/>
                      <a:pt x="96" y="86"/>
                    </a:cubicBezTo>
                    <a:cubicBezTo>
                      <a:pt x="96" y="85"/>
                      <a:pt x="96" y="83"/>
                      <a:pt x="95" y="80"/>
                    </a:cubicBezTo>
                    <a:cubicBezTo>
                      <a:pt x="95" y="78"/>
                      <a:pt x="95" y="75"/>
                      <a:pt x="94" y="72"/>
                    </a:cubicBezTo>
                    <a:cubicBezTo>
                      <a:pt x="93" y="69"/>
                      <a:pt x="92" y="66"/>
                      <a:pt x="91" y="63"/>
                    </a:cubicBezTo>
                    <a:cubicBezTo>
                      <a:pt x="89" y="60"/>
                      <a:pt x="88" y="56"/>
                      <a:pt x="86" y="53"/>
                    </a:cubicBezTo>
                    <a:cubicBezTo>
                      <a:pt x="85" y="51"/>
                      <a:pt x="84" y="50"/>
                      <a:pt x="83" y="48"/>
                    </a:cubicBezTo>
                    <a:cubicBezTo>
                      <a:pt x="81" y="46"/>
                      <a:pt x="80" y="45"/>
                      <a:pt x="79" y="43"/>
                    </a:cubicBezTo>
                    <a:cubicBezTo>
                      <a:pt x="78" y="42"/>
                      <a:pt x="78" y="41"/>
                      <a:pt x="77" y="40"/>
                    </a:cubicBezTo>
                    <a:cubicBezTo>
                      <a:pt x="75" y="38"/>
                      <a:pt x="75" y="38"/>
                      <a:pt x="75" y="38"/>
                    </a:cubicBezTo>
                    <a:cubicBezTo>
                      <a:pt x="70" y="33"/>
                      <a:pt x="70" y="33"/>
                      <a:pt x="70" y="33"/>
                    </a:cubicBezTo>
                    <a:cubicBezTo>
                      <a:pt x="67" y="30"/>
                      <a:pt x="63" y="27"/>
                      <a:pt x="59" y="25"/>
                    </a:cubicBezTo>
                    <a:cubicBezTo>
                      <a:pt x="56" y="22"/>
                      <a:pt x="52" y="20"/>
                      <a:pt x="48" y="18"/>
                    </a:cubicBezTo>
                    <a:cubicBezTo>
                      <a:pt x="44" y="16"/>
                      <a:pt x="40" y="14"/>
                      <a:pt x="36" y="12"/>
                    </a:cubicBezTo>
                    <a:cubicBezTo>
                      <a:pt x="32" y="11"/>
                      <a:pt x="28" y="10"/>
                      <a:pt x="25" y="8"/>
                    </a:cubicBezTo>
                    <a:cubicBezTo>
                      <a:pt x="23" y="8"/>
                      <a:pt x="21" y="7"/>
                      <a:pt x="20" y="7"/>
                    </a:cubicBezTo>
                    <a:cubicBezTo>
                      <a:pt x="18" y="6"/>
                      <a:pt x="16" y="6"/>
                      <a:pt x="15" y="6"/>
                    </a:cubicBezTo>
                    <a:cubicBezTo>
                      <a:pt x="12" y="5"/>
                      <a:pt x="9" y="4"/>
                      <a:pt x="7" y="4"/>
                    </a:cubicBezTo>
                    <a:cubicBezTo>
                      <a:pt x="3" y="3"/>
                      <a:pt x="0" y="3"/>
                      <a:pt x="0" y="3"/>
                    </a:cubicBezTo>
                    <a:cubicBezTo>
                      <a:pt x="0" y="3"/>
                      <a:pt x="3" y="2"/>
                      <a:pt x="7" y="2"/>
                    </a:cubicBezTo>
                    <a:cubicBezTo>
                      <a:pt x="9" y="1"/>
                      <a:pt x="12" y="1"/>
                      <a:pt x="15" y="1"/>
                    </a:cubicBezTo>
                    <a:cubicBezTo>
                      <a:pt x="17" y="1"/>
                      <a:pt x="19" y="0"/>
                      <a:pt x="20" y="0"/>
                    </a:cubicBezTo>
                    <a:cubicBezTo>
                      <a:pt x="22" y="0"/>
                      <a:pt x="24" y="0"/>
                      <a:pt x="26" y="0"/>
                    </a:cubicBezTo>
                    <a:cubicBezTo>
                      <a:pt x="30" y="0"/>
                      <a:pt x="34" y="0"/>
                      <a:pt x="39" y="0"/>
                    </a:cubicBezTo>
                    <a:cubicBezTo>
                      <a:pt x="43" y="1"/>
                      <a:pt x="48" y="1"/>
                      <a:pt x="53" y="2"/>
                    </a:cubicBezTo>
                    <a:cubicBezTo>
                      <a:pt x="58" y="2"/>
                      <a:pt x="63" y="4"/>
                      <a:pt x="68" y="5"/>
                    </a:cubicBezTo>
                    <a:cubicBezTo>
                      <a:pt x="74" y="7"/>
                      <a:pt x="79" y="9"/>
                      <a:pt x="84" y="11"/>
                    </a:cubicBezTo>
                    <a:cubicBezTo>
                      <a:pt x="92" y="15"/>
                      <a:pt x="92" y="15"/>
                      <a:pt x="92" y="15"/>
                    </a:cubicBezTo>
                    <a:cubicBezTo>
                      <a:pt x="96" y="17"/>
                      <a:pt x="96" y="17"/>
                      <a:pt x="96" y="17"/>
                    </a:cubicBezTo>
                    <a:cubicBezTo>
                      <a:pt x="97" y="17"/>
                      <a:pt x="98" y="18"/>
                      <a:pt x="99" y="19"/>
                    </a:cubicBezTo>
                    <a:cubicBezTo>
                      <a:pt x="102" y="21"/>
                      <a:pt x="104" y="22"/>
                      <a:pt x="106" y="24"/>
                    </a:cubicBezTo>
                    <a:cubicBezTo>
                      <a:pt x="109" y="26"/>
                      <a:pt x="111" y="27"/>
                      <a:pt x="113" y="29"/>
                    </a:cubicBezTo>
                    <a:cubicBezTo>
                      <a:pt x="117" y="33"/>
                      <a:pt x="121" y="37"/>
                      <a:pt x="125" y="41"/>
                    </a:cubicBezTo>
                    <a:cubicBezTo>
                      <a:pt x="128" y="45"/>
                      <a:pt x="131" y="48"/>
                      <a:pt x="134" y="52"/>
                    </a:cubicBezTo>
                    <a:cubicBezTo>
                      <a:pt x="136" y="56"/>
                      <a:pt x="138" y="60"/>
                      <a:pt x="140" y="63"/>
                    </a:cubicBezTo>
                    <a:cubicBezTo>
                      <a:pt x="142" y="66"/>
                      <a:pt x="144" y="69"/>
                      <a:pt x="145" y="72"/>
                    </a:cubicBezTo>
                    <a:cubicBezTo>
                      <a:pt x="145" y="73"/>
                      <a:pt x="146" y="75"/>
                      <a:pt x="146" y="76"/>
                    </a:cubicBezTo>
                    <a:cubicBezTo>
                      <a:pt x="147" y="77"/>
                      <a:pt x="147" y="78"/>
                      <a:pt x="147" y="79"/>
                    </a:cubicBezTo>
                    <a:cubicBezTo>
                      <a:pt x="148" y="80"/>
                      <a:pt x="148" y="80"/>
                      <a:pt x="148" y="81"/>
                    </a:cubicBezTo>
                    <a:cubicBezTo>
                      <a:pt x="148" y="81"/>
                      <a:pt x="148" y="81"/>
                      <a:pt x="148" y="81"/>
                    </a:cubicBezTo>
                    <a:lnTo>
                      <a:pt x="96" y="9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97" name="Freeform 10"/>
              <p:cNvSpPr>
                <a:spLocks/>
              </p:cNvSpPr>
              <p:nvPr/>
            </p:nvSpPr>
            <p:spPr bwMode="auto">
              <a:xfrm>
                <a:off x="2675" y="3532"/>
                <a:ext cx="94" cy="281"/>
              </a:xfrm>
              <a:custGeom>
                <a:avLst/>
                <a:gdLst>
                  <a:gd name="T0" fmla="*/ 0 w 53"/>
                  <a:gd name="T1" fmla="*/ 150 h 150"/>
                  <a:gd name="T2" fmla="*/ 0 w 53"/>
                  <a:gd name="T3" fmla="*/ 148 h 150"/>
                  <a:gd name="T4" fmla="*/ 1 w 53"/>
                  <a:gd name="T5" fmla="*/ 143 h 150"/>
                  <a:gd name="T6" fmla="*/ 2 w 53"/>
                  <a:gd name="T7" fmla="*/ 125 h 150"/>
                  <a:gd name="T8" fmla="*/ 12 w 53"/>
                  <a:gd name="T9" fmla="*/ 70 h 150"/>
                  <a:gd name="T10" fmla="*/ 20 w 53"/>
                  <a:gd name="T11" fmla="*/ 42 h 150"/>
                  <a:gd name="T12" fmla="*/ 26 w 53"/>
                  <a:gd name="T13" fmla="*/ 30 h 150"/>
                  <a:gd name="T14" fmla="*/ 32 w 53"/>
                  <a:gd name="T15" fmla="*/ 19 h 150"/>
                  <a:gd name="T16" fmla="*/ 37 w 53"/>
                  <a:gd name="T17" fmla="*/ 10 h 150"/>
                  <a:gd name="T18" fmla="*/ 43 w 53"/>
                  <a:gd name="T19" fmla="*/ 5 h 150"/>
                  <a:gd name="T20" fmla="*/ 47 w 53"/>
                  <a:gd name="T21" fmla="*/ 1 h 150"/>
                  <a:gd name="T22" fmla="*/ 48 w 53"/>
                  <a:gd name="T23" fmla="*/ 0 h 150"/>
                  <a:gd name="T24" fmla="*/ 47 w 53"/>
                  <a:gd name="T25" fmla="*/ 2 h 150"/>
                  <a:gd name="T26" fmla="*/ 45 w 53"/>
                  <a:gd name="T27" fmla="*/ 6 h 150"/>
                  <a:gd name="T28" fmla="*/ 42 w 53"/>
                  <a:gd name="T29" fmla="*/ 13 h 150"/>
                  <a:gd name="T30" fmla="*/ 39 w 53"/>
                  <a:gd name="T31" fmla="*/ 22 h 150"/>
                  <a:gd name="T32" fmla="*/ 38 w 53"/>
                  <a:gd name="T33" fmla="*/ 33 h 150"/>
                  <a:gd name="T34" fmla="*/ 37 w 53"/>
                  <a:gd name="T35" fmla="*/ 45 h 150"/>
                  <a:gd name="T36" fmla="*/ 38 w 53"/>
                  <a:gd name="T37" fmla="*/ 72 h 150"/>
                  <a:gd name="T38" fmla="*/ 47 w 53"/>
                  <a:gd name="T39" fmla="*/ 123 h 150"/>
                  <a:gd name="T40" fmla="*/ 51 w 53"/>
                  <a:gd name="T41" fmla="*/ 139 h 150"/>
                  <a:gd name="T42" fmla="*/ 52 w 53"/>
                  <a:gd name="T43" fmla="*/ 143 h 150"/>
                  <a:gd name="T44" fmla="*/ 53 w 53"/>
                  <a:gd name="T45" fmla="*/ 144 h 150"/>
                  <a:gd name="T46" fmla="*/ 0 w 53"/>
                  <a:gd name="T4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50">
                    <a:moveTo>
                      <a:pt x="0" y="150"/>
                    </a:moveTo>
                    <a:cubicBezTo>
                      <a:pt x="0" y="150"/>
                      <a:pt x="0" y="150"/>
                      <a:pt x="0" y="148"/>
                    </a:cubicBezTo>
                    <a:cubicBezTo>
                      <a:pt x="0" y="147"/>
                      <a:pt x="0" y="145"/>
                      <a:pt x="1" y="143"/>
                    </a:cubicBezTo>
                    <a:cubicBezTo>
                      <a:pt x="1" y="139"/>
                      <a:pt x="1" y="132"/>
                      <a:pt x="2" y="125"/>
                    </a:cubicBezTo>
                    <a:cubicBezTo>
                      <a:pt x="4" y="110"/>
                      <a:pt x="7" y="90"/>
                      <a:pt x="12" y="70"/>
                    </a:cubicBezTo>
                    <a:cubicBezTo>
                      <a:pt x="14" y="61"/>
                      <a:pt x="17" y="51"/>
                      <a:pt x="20" y="42"/>
                    </a:cubicBezTo>
                    <a:cubicBezTo>
                      <a:pt x="22" y="38"/>
                      <a:pt x="24" y="33"/>
                      <a:pt x="26" y="30"/>
                    </a:cubicBezTo>
                    <a:cubicBezTo>
                      <a:pt x="28" y="26"/>
                      <a:pt x="30" y="22"/>
                      <a:pt x="32" y="19"/>
                    </a:cubicBezTo>
                    <a:cubicBezTo>
                      <a:pt x="33" y="16"/>
                      <a:pt x="36" y="13"/>
                      <a:pt x="37" y="10"/>
                    </a:cubicBezTo>
                    <a:cubicBezTo>
                      <a:pt x="39" y="8"/>
                      <a:pt x="41" y="6"/>
                      <a:pt x="43" y="5"/>
                    </a:cubicBezTo>
                    <a:cubicBezTo>
                      <a:pt x="44" y="3"/>
                      <a:pt x="46" y="2"/>
                      <a:pt x="47" y="1"/>
                    </a:cubicBezTo>
                    <a:cubicBezTo>
                      <a:pt x="47" y="1"/>
                      <a:pt x="48" y="0"/>
                      <a:pt x="48" y="0"/>
                    </a:cubicBezTo>
                    <a:cubicBezTo>
                      <a:pt x="48" y="0"/>
                      <a:pt x="48" y="1"/>
                      <a:pt x="47" y="2"/>
                    </a:cubicBezTo>
                    <a:cubicBezTo>
                      <a:pt x="46" y="3"/>
                      <a:pt x="45" y="4"/>
                      <a:pt x="45" y="6"/>
                    </a:cubicBezTo>
                    <a:cubicBezTo>
                      <a:pt x="44" y="8"/>
                      <a:pt x="43" y="10"/>
                      <a:pt x="42" y="13"/>
                    </a:cubicBezTo>
                    <a:cubicBezTo>
                      <a:pt x="41" y="15"/>
                      <a:pt x="40" y="19"/>
                      <a:pt x="39" y="22"/>
                    </a:cubicBezTo>
                    <a:cubicBezTo>
                      <a:pt x="38" y="25"/>
                      <a:pt x="38" y="29"/>
                      <a:pt x="38" y="33"/>
                    </a:cubicBezTo>
                    <a:cubicBezTo>
                      <a:pt x="37" y="37"/>
                      <a:pt x="37" y="41"/>
                      <a:pt x="37" y="45"/>
                    </a:cubicBezTo>
                    <a:cubicBezTo>
                      <a:pt x="37" y="54"/>
                      <a:pt x="37" y="63"/>
                      <a:pt x="38" y="72"/>
                    </a:cubicBezTo>
                    <a:cubicBezTo>
                      <a:pt x="40" y="91"/>
                      <a:pt x="44" y="109"/>
                      <a:pt x="47" y="123"/>
                    </a:cubicBezTo>
                    <a:cubicBezTo>
                      <a:pt x="49" y="129"/>
                      <a:pt x="50" y="135"/>
                      <a:pt x="51" y="139"/>
                    </a:cubicBezTo>
                    <a:cubicBezTo>
                      <a:pt x="52" y="140"/>
                      <a:pt x="52" y="142"/>
                      <a:pt x="52" y="143"/>
                    </a:cubicBezTo>
                    <a:cubicBezTo>
                      <a:pt x="53" y="144"/>
                      <a:pt x="53" y="144"/>
                      <a:pt x="53" y="144"/>
                    </a:cubicBezTo>
                    <a:lnTo>
                      <a:pt x="0" y="15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98" name="Freeform 11"/>
              <p:cNvSpPr>
                <a:spLocks/>
              </p:cNvSpPr>
              <p:nvPr/>
            </p:nvSpPr>
            <p:spPr bwMode="auto">
              <a:xfrm>
                <a:off x="2845" y="3635"/>
                <a:ext cx="153" cy="163"/>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99" name="Oval 12"/>
              <p:cNvSpPr>
                <a:spLocks noChangeArrowheads="1"/>
              </p:cNvSpPr>
              <p:nvPr/>
            </p:nvSpPr>
            <p:spPr bwMode="auto">
              <a:xfrm>
                <a:off x="2895" y="3689"/>
                <a:ext cx="53" cy="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0" name="Oval 13"/>
              <p:cNvSpPr>
                <a:spLocks noChangeArrowheads="1"/>
              </p:cNvSpPr>
              <p:nvPr/>
            </p:nvSpPr>
            <p:spPr bwMode="auto">
              <a:xfrm>
                <a:off x="2904" y="3699"/>
                <a:ext cx="35" cy="3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1" name="Freeform 14"/>
              <p:cNvSpPr>
                <a:spLocks/>
              </p:cNvSpPr>
              <p:nvPr/>
            </p:nvSpPr>
            <p:spPr bwMode="auto">
              <a:xfrm>
                <a:off x="2845" y="3485"/>
                <a:ext cx="153" cy="163"/>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2" name="Oval 15"/>
              <p:cNvSpPr>
                <a:spLocks noChangeArrowheads="1"/>
              </p:cNvSpPr>
              <p:nvPr/>
            </p:nvSpPr>
            <p:spPr bwMode="auto">
              <a:xfrm>
                <a:off x="2895" y="3539"/>
                <a:ext cx="53" cy="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3" name="Oval 16"/>
              <p:cNvSpPr>
                <a:spLocks noChangeArrowheads="1"/>
              </p:cNvSpPr>
              <p:nvPr/>
            </p:nvSpPr>
            <p:spPr bwMode="auto">
              <a:xfrm>
                <a:off x="2904" y="3548"/>
                <a:ext cx="35" cy="36"/>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4" name="Freeform 17"/>
              <p:cNvSpPr>
                <a:spLocks/>
              </p:cNvSpPr>
              <p:nvPr/>
            </p:nvSpPr>
            <p:spPr bwMode="auto">
              <a:xfrm>
                <a:off x="2675" y="3425"/>
                <a:ext cx="152" cy="163"/>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5" name="Oval 18"/>
              <p:cNvSpPr>
                <a:spLocks noChangeArrowheads="1"/>
              </p:cNvSpPr>
              <p:nvPr/>
            </p:nvSpPr>
            <p:spPr bwMode="auto">
              <a:xfrm>
                <a:off x="2725" y="3479"/>
                <a:ext cx="53" cy="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6" name="Oval 19"/>
              <p:cNvSpPr>
                <a:spLocks noChangeArrowheads="1"/>
              </p:cNvSpPr>
              <p:nvPr/>
            </p:nvSpPr>
            <p:spPr bwMode="auto">
              <a:xfrm>
                <a:off x="2733" y="3488"/>
                <a:ext cx="36" cy="36"/>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7" name="Freeform 20"/>
              <p:cNvSpPr>
                <a:spLocks/>
              </p:cNvSpPr>
              <p:nvPr/>
            </p:nvSpPr>
            <p:spPr bwMode="auto">
              <a:xfrm>
                <a:off x="2476" y="3455"/>
                <a:ext cx="153" cy="163"/>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8" name="Oval 21"/>
              <p:cNvSpPr>
                <a:spLocks noChangeArrowheads="1"/>
              </p:cNvSpPr>
              <p:nvPr/>
            </p:nvSpPr>
            <p:spPr bwMode="auto">
              <a:xfrm>
                <a:off x="2526" y="3509"/>
                <a:ext cx="53" cy="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9" name="Oval 22"/>
              <p:cNvSpPr>
                <a:spLocks noChangeArrowheads="1"/>
              </p:cNvSpPr>
              <p:nvPr/>
            </p:nvSpPr>
            <p:spPr bwMode="auto">
              <a:xfrm>
                <a:off x="2535" y="3518"/>
                <a:ext cx="35" cy="36"/>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0" name="Freeform 23"/>
              <p:cNvSpPr>
                <a:spLocks/>
              </p:cNvSpPr>
              <p:nvPr/>
            </p:nvSpPr>
            <p:spPr bwMode="auto">
              <a:xfrm>
                <a:off x="2434" y="3597"/>
                <a:ext cx="152" cy="163"/>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1" name="Oval 24"/>
              <p:cNvSpPr>
                <a:spLocks noChangeArrowheads="1"/>
              </p:cNvSpPr>
              <p:nvPr/>
            </p:nvSpPr>
            <p:spPr bwMode="auto">
              <a:xfrm>
                <a:off x="2483" y="3652"/>
                <a:ext cx="54" cy="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2" name="Oval 25"/>
              <p:cNvSpPr>
                <a:spLocks noChangeArrowheads="1"/>
              </p:cNvSpPr>
              <p:nvPr/>
            </p:nvSpPr>
            <p:spPr bwMode="auto">
              <a:xfrm>
                <a:off x="2492" y="3661"/>
                <a:ext cx="36" cy="36"/>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3" name="Freeform 26"/>
              <p:cNvSpPr>
                <a:spLocks/>
              </p:cNvSpPr>
              <p:nvPr/>
            </p:nvSpPr>
            <p:spPr bwMode="auto">
              <a:xfrm>
                <a:off x="537" y="3550"/>
                <a:ext cx="156" cy="284"/>
              </a:xfrm>
              <a:custGeom>
                <a:avLst/>
                <a:gdLst>
                  <a:gd name="T0" fmla="*/ 0 w 88"/>
                  <a:gd name="T1" fmla="*/ 151 h 151"/>
                  <a:gd name="T2" fmla="*/ 0 w 88"/>
                  <a:gd name="T3" fmla="*/ 149 h 151"/>
                  <a:gd name="T4" fmla="*/ 0 w 88"/>
                  <a:gd name="T5" fmla="*/ 143 h 151"/>
                  <a:gd name="T6" fmla="*/ 2 w 88"/>
                  <a:gd name="T7" fmla="*/ 121 h 151"/>
                  <a:gd name="T8" fmla="*/ 7 w 88"/>
                  <a:gd name="T9" fmla="*/ 91 h 151"/>
                  <a:gd name="T10" fmla="*/ 12 w 88"/>
                  <a:gd name="T11" fmla="*/ 75 h 151"/>
                  <a:gd name="T12" fmla="*/ 19 w 88"/>
                  <a:gd name="T13" fmla="*/ 58 h 151"/>
                  <a:gd name="T14" fmla="*/ 28 w 88"/>
                  <a:gd name="T15" fmla="*/ 43 h 151"/>
                  <a:gd name="T16" fmla="*/ 31 w 88"/>
                  <a:gd name="T17" fmla="*/ 39 h 151"/>
                  <a:gd name="T18" fmla="*/ 33 w 88"/>
                  <a:gd name="T19" fmla="*/ 36 h 151"/>
                  <a:gd name="T20" fmla="*/ 39 w 88"/>
                  <a:gd name="T21" fmla="*/ 30 h 151"/>
                  <a:gd name="T22" fmla="*/ 50 w 88"/>
                  <a:gd name="T23" fmla="*/ 19 h 151"/>
                  <a:gd name="T24" fmla="*/ 62 w 88"/>
                  <a:gd name="T25" fmla="*/ 11 h 151"/>
                  <a:gd name="T26" fmla="*/ 72 w 88"/>
                  <a:gd name="T27" fmla="*/ 5 h 151"/>
                  <a:gd name="T28" fmla="*/ 81 w 88"/>
                  <a:gd name="T29" fmla="*/ 2 h 151"/>
                  <a:gd name="T30" fmla="*/ 88 w 88"/>
                  <a:gd name="T31" fmla="*/ 0 h 151"/>
                  <a:gd name="T32" fmla="*/ 81 w 88"/>
                  <a:gd name="T33" fmla="*/ 3 h 151"/>
                  <a:gd name="T34" fmla="*/ 73 w 88"/>
                  <a:gd name="T35" fmla="*/ 7 h 151"/>
                  <a:gd name="T36" fmla="*/ 64 w 88"/>
                  <a:gd name="T37" fmla="*/ 14 h 151"/>
                  <a:gd name="T38" fmla="*/ 54 w 88"/>
                  <a:gd name="T39" fmla="*/ 23 h 151"/>
                  <a:gd name="T40" fmla="*/ 45 w 88"/>
                  <a:gd name="T41" fmla="*/ 35 h 151"/>
                  <a:gd name="T42" fmla="*/ 41 w 88"/>
                  <a:gd name="T43" fmla="*/ 41 h 151"/>
                  <a:gd name="T44" fmla="*/ 39 w 88"/>
                  <a:gd name="T45" fmla="*/ 45 h 151"/>
                  <a:gd name="T46" fmla="*/ 37 w 88"/>
                  <a:gd name="T47" fmla="*/ 48 h 151"/>
                  <a:gd name="T48" fmla="*/ 31 w 88"/>
                  <a:gd name="T49" fmla="*/ 63 h 151"/>
                  <a:gd name="T50" fmla="*/ 27 w 88"/>
                  <a:gd name="T51" fmla="*/ 79 h 151"/>
                  <a:gd name="T52" fmla="*/ 25 w 88"/>
                  <a:gd name="T53" fmla="*/ 94 h 151"/>
                  <a:gd name="T54" fmla="*/ 23 w 88"/>
                  <a:gd name="T55" fmla="*/ 122 h 151"/>
                  <a:gd name="T56" fmla="*/ 25 w 88"/>
                  <a:gd name="T57" fmla="*/ 141 h 151"/>
                  <a:gd name="T58" fmla="*/ 26 w 88"/>
                  <a:gd name="T59" fmla="*/ 147 h 151"/>
                  <a:gd name="T60" fmla="*/ 26 w 88"/>
                  <a:gd name="T61" fmla="*/ 148 h 151"/>
                  <a:gd name="T62" fmla="*/ 0 w 88"/>
                  <a:gd name="T63"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51">
                    <a:moveTo>
                      <a:pt x="0" y="151"/>
                    </a:moveTo>
                    <a:cubicBezTo>
                      <a:pt x="0" y="151"/>
                      <a:pt x="0" y="150"/>
                      <a:pt x="0" y="149"/>
                    </a:cubicBezTo>
                    <a:cubicBezTo>
                      <a:pt x="0" y="147"/>
                      <a:pt x="0" y="145"/>
                      <a:pt x="0" y="143"/>
                    </a:cubicBezTo>
                    <a:cubicBezTo>
                      <a:pt x="0" y="137"/>
                      <a:pt x="1" y="130"/>
                      <a:pt x="2" y="121"/>
                    </a:cubicBezTo>
                    <a:cubicBezTo>
                      <a:pt x="3" y="112"/>
                      <a:pt x="5" y="102"/>
                      <a:pt x="7" y="91"/>
                    </a:cubicBezTo>
                    <a:cubicBezTo>
                      <a:pt x="9" y="86"/>
                      <a:pt x="10" y="80"/>
                      <a:pt x="12" y="75"/>
                    </a:cubicBezTo>
                    <a:cubicBezTo>
                      <a:pt x="14" y="69"/>
                      <a:pt x="17" y="64"/>
                      <a:pt x="19" y="58"/>
                    </a:cubicBezTo>
                    <a:cubicBezTo>
                      <a:pt x="22" y="53"/>
                      <a:pt x="25" y="48"/>
                      <a:pt x="28" y="43"/>
                    </a:cubicBezTo>
                    <a:cubicBezTo>
                      <a:pt x="31" y="39"/>
                      <a:pt x="31" y="39"/>
                      <a:pt x="31" y="39"/>
                    </a:cubicBezTo>
                    <a:cubicBezTo>
                      <a:pt x="33" y="36"/>
                      <a:pt x="33" y="36"/>
                      <a:pt x="33" y="36"/>
                    </a:cubicBezTo>
                    <a:cubicBezTo>
                      <a:pt x="35" y="34"/>
                      <a:pt x="37" y="32"/>
                      <a:pt x="39" y="30"/>
                    </a:cubicBezTo>
                    <a:cubicBezTo>
                      <a:pt x="43" y="26"/>
                      <a:pt x="46" y="22"/>
                      <a:pt x="50" y="19"/>
                    </a:cubicBezTo>
                    <a:cubicBezTo>
                      <a:pt x="54" y="16"/>
                      <a:pt x="58" y="13"/>
                      <a:pt x="62" y="11"/>
                    </a:cubicBezTo>
                    <a:cubicBezTo>
                      <a:pt x="66" y="8"/>
                      <a:pt x="69" y="7"/>
                      <a:pt x="72" y="5"/>
                    </a:cubicBezTo>
                    <a:cubicBezTo>
                      <a:pt x="76" y="4"/>
                      <a:pt x="78" y="3"/>
                      <a:pt x="81" y="2"/>
                    </a:cubicBezTo>
                    <a:cubicBezTo>
                      <a:pt x="85" y="0"/>
                      <a:pt x="88" y="0"/>
                      <a:pt x="88" y="0"/>
                    </a:cubicBezTo>
                    <a:cubicBezTo>
                      <a:pt x="88" y="0"/>
                      <a:pt x="86" y="1"/>
                      <a:pt x="81" y="3"/>
                    </a:cubicBezTo>
                    <a:cubicBezTo>
                      <a:pt x="79" y="4"/>
                      <a:pt x="76" y="6"/>
                      <a:pt x="73" y="7"/>
                    </a:cubicBezTo>
                    <a:cubicBezTo>
                      <a:pt x="71" y="9"/>
                      <a:pt x="67" y="11"/>
                      <a:pt x="64" y="14"/>
                    </a:cubicBezTo>
                    <a:cubicBezTo>
                      <a:pt x="61" y="17"/>
                      <a:pt x="58" y="20"/>
                      <a:pt x="54" y="23"/>
                    </a:cubicBezTo>
                    <a:cubicBezTo>
                      <a:pt x="51" y="27"/>
                      <a:pt x="48" y="30"/>
                      <a:pt x="45" y="35"/>
                    </a:cubicBezTo>
                    <a:cubicBezTo>
                      <a:pt x="44" y="37"/>
                      <a:pt x="42" y="39"/>
                      <a:pt x="41" y="41"/>
                    </a:cubicBezTo>
                    <a:cubicBezTo>
                      <a:pt x="39" y="45"/>
                      <a:pt x="39" y="45"/>
                      <a:pt x="39" y="45"/>
                    </a:cubicBezTo>
                    <a:cubicBezTo>
                      <a:pt x="37" y="48"/>
                      <a:pt x="37" y="48"/>
                      <a:pt x="37" y="48"/>
                    </a:cubicBezTo>
                    <a:cubicBezTo>
                      <a:pt x="35" y="53"/>
                      <a:pt x="33" y="58"/>
                      <a:pt x="31" y="63"/>
                    </a:cubicBezTo>
                    <a:cubicBezTo>
                      <a:pt x="30" y="68"/>
                      <a:pt x="28" y="74"/>
                      <a:pt x="27" y="79"/>
                    </a:cubicBezTo>
                    <a:cubicBezTo>
                      <a:pt x="26" y="84"/>
                      <a:pt x="25" y="89"/>
                      <a:pt x="25" y="94"/>
                    </a:cubicBezTo>
                    <a:cubicBezTo>
                      <a:pt x="24" y="104"/>
                      <a:pt x="23" y="114"/>
                      <a:pt x="23" y="122"/>
                    </a:cubicBezTo>
                    <a:cubicBezTo>
                      <a:pt x="24" y="130"/>
                      <a:pt x="24" y="137"/>
                      <a:pt x="25" y="141"/>
                    </a:cubicBezTo>
                    <a:cubicBezTo>
                      <a:pt x="25" y="144"/>
                      <a:pt x="25" y="145"/>
                      <a:pt x="26" y="147"/>
                    </a:cubicBezTo>
                    <a:cubicBezTo>
                      <a:pt x="26" y="148"/>
                      <a:pt x="26" y="148"/>
                      <a:pt x="26" y="148"/>
                    </a:cubicBezTo>
                    <a:lnTo>
                      <a:pt x="0" y="15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4" name="Freeform 27"/>
              <p:cNvSpPr>
                <a:spLocks/>
              </p:cNvSpPr>
              <p:nvPr/>
            </p:nvSpPr>
            <p:spPr bwMode="auto">
              <a:xfrm>
                <a:off x="539" y="3441"/>
                <a:ext cx="225" cy="237"/>
              </a:xfrm>
              <a:custGeom>
                <a:avLst/>
                <a:gdLst>
                  <a:gd name="T0" fmla="*/ 127 w 127"/>
                  <a:gd name="T1" fmla="*/ 60 h 126"/>
                  <a:gd name="T2" fmla="*/ 95 w 127"/>
                  <a:gd name="T3" fmla="*/ 47 h 126"/>
                  <a:gd name="T4" fmla="*/ 106 w 127"/>
                  <a:gd name="T5" fmla="*/ 16 h 126"/>
                  <a:gd name="T6" fmla="*/ 74 w 127"/>
                  <a:gd name="T7" fmla="*/ 30 h 126"/>
                  <a:gd name="T8" fmla="*/ 61 w 127"/>
                  <a:gd name="T9" fmla="*/ 0 h 126"/>
                  <a:gd name="T10" fmla="*/ 47 w 127"/>
                  <a:gd name="T11" fmla="*/ 32 h 126"/>
                  <a:gd name="T12" fmla="*/ 17 w 127"/>
                  <a:gd name="T13" fmla="*/ 20 h 126"/>
                  <a:gd name="T14" fmla="*/ 30 w 127"/>
                  <a:gd name="T15" fmla="*/ 53 h 126"/>
                  <a:gd name="T16" fmla="*/ 0 w 127"/>
                  <a:gd name="T17" fmla="*/ 66 h 126"/>
                  <a:gd name="T18" fmla="*/ 33 w 127"/>
                  <a:gd name="T19" fmla="*/ 79 h 126"/>
                  <a:gd name="T20" fmla="*/ 21 w 127"/>
                  <a:gd name="T21" fmla="*/ 110 h 126"/>
                  <a:gd name="T22" fmla="*/ 53 w 127"/>
                  <a:gd name="T23" fmla="*/ 97 h 126"/>
                  <a:gd name="T24" fmla="*/ 67 w 127"/>
                  <a:gd name="T25" fmla="*/ 126 h 126"/>
                  <a:gd name="T26" fmla="*/ 80 w 127"/>
                  <a:gd name="T27" fmla="*/ 94 h 126"/>
                  <a:gd name="T28" fmla="*/ 111 w 127"/>
                  <a:gd name="T29" fmla="*/ 106 h 126"/>
                  <a:gd name="T30" fmla="*/ 97 w 127"/>
                  <a:gd name="T31" fmla="*/ 74 h 126"/>
                  <a:gd name="T32" fmla="*/ 127 w 127"/>
                  <a:gd name="T33" fmla="*/ 6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6">
                    <a:moveTo>
                      <a:pt x="127" y="60"/>
                    </a:moveTo>
                    <a:cubicBezTo>
                      <a:pt x="115" y="50"/>
                      <a:pt x="104" y="47"/>
                      <a:pt x="95" y="47"/>
                    </a:cubicBezTo>
                    <a:cubicBezTo>
                      <a:pt x="107" y="33"/>
                      <a:pt x="106" y="16"/>
                      <a:pt x="106" y="16"/>
                    </a:cubicBezTo>
                    <a:cubicBezTo>
                      <a:pt x="91" y="18"/>
                      <a:pt x="81" y="23"/>
                      <a:pt x="74" y="30"/>
                    </a:cubicBezTo>
                    <a:cubicBezTo>
                      <a:pt x="73" y="11"/>
                      <a:pt x="61" y="0"/>
                      <a:pt x="61" y="0"/>
                    </a:cubicBezTo>
                    <a:cubicBezTo>
                      <a:pt x="51" y="12"/>
                      <a:pt x="47" y="23"/>
                      <a:pt x="47" y="32"/>
                    </a:cubicBezTo>
                    <a:cubicBezTo>
                      <a:pt x="34" y="20"/>
                      <a:pt x="17" y="20"/>
                      <a:pt x="17" y="20"/>
                    </a:cubicBezTo>
                    <a:cubicBezTo>
                      <a:pt x="18" y="36"/>
                      <a:pt x="24" y="46"/>
                      <a:pt x="30" y="53"/>
                    </a:cubicBezTo>
                    <a:cubicBezTo>
                      <a:pt x="12" y="54"/>
                      <a:pt x="0" y="66"/>
                      <a:pt x="0" y="66"/>
                    </a:cubicBezTo>
                    <a:cubicBezTo>
                      <a:pt x="13" y="76"/>
                      <a:pt x="23" y="80"/>
                      <a:pt x="33" y="79"/>
                    </a:cubicBezTo>
                    <a:cubicBezTo>
                      <a:pt x="20" y="93"/>
                      <a:pt x="21" y="110"/>
                      <a:pt x="21" y="110"/>
                    </a:cubicBezTo>
                    <a:cubicBezTo>
                      <a:pt x="37" y="109"/>
                      <a:pt x="47" y="103"/>
                      <a:pt x="53" y="97"/>
                    </a:cubicBezTo>
                    <a:cubicBezTo>
                      <a:pt x="54" y="115"/>
                      <a:pt x="67" y="126"/>
                      <a:pt x="67" y="126"/>
                    </a:cubicBezTo>
                    <a:cubicBezTo>
                      <a:pt x="77" y="114"/>
                      <a:pt x="80" y="103"/>
                      <a:pt x="80" y="94"/>
                    </a:cubicBezTo>
                    <a:cubicBezTo>
                      <a:pt x="94" y="106"/>
                      <a:pt x="111" y="106"/>
                      <a:pt x="111" y="106"/>
                    </a:cubicBezTo>
                    <a:cubicBezTo>
                      <a:pt x="109" y="90"/>
                      <a:pt x="104" y="80"/>
                      <a:pt x="97" y="74"/>
                    </a:cubicBezTo>
                    <a:cubicBezTo>
                      <a:pt x="116" y="72"/>
                      <a:pt x="127" y="60"/>
                      <a:pt x="127" y="60"/>
                    </a:cubicBezTo>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5" name="Oval 28"/>
              <p:cNvSpPr>
                <a:spLocks noChangeArrowheads="1"/>
              </p:cNvSpPr>
              <p:nvPr/>
            </p:nvSpPr>
            <p:spPr bwMode="auto">
              <a:xfrm>
                <a:off x="613" y="3518"/>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6" name="Oval 29"/>
              <p:cNvSpPr>
                <a:spLocks noChangeArrowheads="1"/>
              </p:cNvSpPr>
              <p:nvPr/>
            </p:nvSpPr>
            <p:spPr bwMode="auto">
              <a:xfrm>
                <a:off x="626" y="3533"/>
                <a:ext cx="51" cy="5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7" name="Freeform 30"/>
              <p:cNvSpPr>
                <a:spLocks/>
              </p:cNvSpPr>
              <p:nvPr/>
            </p:nvSpPr>
            <p:spPr bwMode="auto">
              <a:xfrm>
                <a:off x="445" y="3610"/>
                <a:ext cx="120" cy="120"/>
              </a:xfrm>
              <a:custGeom>
                <a:avLst/>
                <a:gdLst>
                  <a:gd name="T0" fmla="*/ 66 w 68"/>
                  <a:gd name="T1" fmla="*/ 61 h 64"/>
                  <a:gd name="T2" fmla="*/ 10 w 68"/>
                  <a:gd name="T3" fmla="*/ 0 h 64"/>
                  <a:gd name="T4" fmla="*/ 63 w 68"/>
                  <a:gd name="T5" fmla="*/ 64 h 64"/>
                </a:gdLst>
                <a:ahLst/>
                <a:cxnLst>
                  <a:cxn ang="0">
                    <a:pos x="T0" y="T1"/>
                  </a:cxn>
                  <a:cxn ang="0">
                    <a:pos x="T2" y="T3"/>
                  </a:cxn>
                  <a:cxn ang="0">
                    <a:pos x="T4" y="T5"/>
                  </a:cxn>
                </a:cxnLst>
                <a:rect l="0" t="0" r="r" b="b"/>
                <a:pathLst>
                  <a:path w="68" h="64">
                    <a:moveTo>
                      <a:pt x="66" y="61"/>
                    </a:moveTo>
                    <a:cubicBezTo>
                      <a:pt x="66" y="61"/>
                      <a:pt x="68" y="15"/>
                      <a:pt x="10" y="0"/>
                    </a:cubicBezTo>
                    <a:cubicBezTo>
                      <a:pt x="10" y="0"/>
                      <a:pt x="0" y="57"/>
                      <a:pt x="63" y="6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8" name="Freeform 31"/>
              <p:cNvSpPr>
                <a:spLocks/>
              </p:cNvSpPr>
              <p:nvPr/>
            </p:nvSpPr>
            <p:spPr bwMode="auto">
              <a:xfrm>
                <a:off x="4995" y="3601"/>
                <a:ext cx="132" cy="238"/>
              </a:xfrm>
              <a:custGeom>
                <a:avLst/>
                <a:gdLst>
                  <a:gd name="T0" fmla="*/ 0 w 74"/>
                  <a:gd name="T1" fmla="*/ 127 h 127"/>
                  <a:gd name="T2" fmla="*/ 0 w 74"/>
                  <a:gd name="T3" fmla="*/ 125 h 127"/>
                  <a:gd name="T4" fmla="*/ 0 w 74"/>
                  <a:gd name="T5" fmla="*/ 120 h 127"/>
                  <a:gd name="T6" fmla="*/ 1 w 74"/>
                  <a:gd name="T7" fmla="*/ 102 h 127"/>
                  <a:gd name="T8" fmla="*/ 6 w 74"/>
                  <a:gd name="T9" fmla="*/ 77 h 127"/>
                  <a:gd name="T10" fmla="*/ 16 w 74"/>
                  <a:gd name="T11" fmla="*/ 49 h 127"/>
                  <a:gd name="T12" fmla="*/ 24 w 74"/>
                  <a:gd name="T13" fmla="*/ 36 h 127"/>
                  <a:gd name="T14" fmla="*/ 28 w 74"/>
                  <a:gd name="T15" fmla="*/ 31 h 127"/>
                  <a:gd name="T16" fmla="*/ 32 w 74"/>
                  <a:gd name="T17" fmla="*/ 25 h 127"/>
                  <a:gd name="T18" fmla="*/ 52 w 74"/>
                  <a:gd name="T19" fmla="*/ 9 h 127"/>
                  <a:gd name="T20" fmla="*/ 61 w 74"/>
                  <a:gd name="T21" fmla="*/ 5 h 127"/>
                  <a:gd name="T22" fmla="*/ 68 w 74"/>
                  <a:gd name="T23" fmla="*/ 2 h 127"/>
                  <a:gd name="T24" fmla="*/ 74 w 74"/>
                  <a:gd name="T25" fmla="*/ 0 h 127"/>
                  <a:gd name="T26" fmla="*/ 68 w 74"/>
                  <a:gd name="T27" fmla="*/ 3 h 127"/>
                  <a:gd name="T28" fmla="*/ 62 w 74"/>
                  <a:gd name="T29" fmla="*/ 6 h 127"/>
                  <a:gd name="T30" fmla="*/ 54 w 74"/>
                  <a:gd name="T31" fmla="*/ 12 h 127"/>
                  <a:gd name="T32" fmla="*/ 38 w 74"/>
                  <a:gd name="T33" fmla="*/ 29 h 127"/>
                  <a:gd name="T34" fmla="*/ 34 w 74"/>
                  <a:gd name="T35" fmla="*/ 35 h 127"/>
                  <a:gd name="T36" fmla="*/ 31 w 74"/>
                  <a:gd name="T37" fmla="*/ 41 h 127"/>
                  <a:gd name="T38" fmla="*/ 26 w 74"/>
                  <a:gd name="T39" fmla="*/ 53 h 127"/>
                  <a:gd name="T40" fmla="*/ 20 w 74"/>
                  <a:gd name="T41" fmla="*/ 103 h 127"/>
                  <a:gd name="T42" fmla="*/ 21 w 74"/>
                  <a:gd name="T43" fmla="*/ 119 h 127"/>
                  <a:gd name="T44" fmla="*/ 21 w 74"/>
                  <a:gd name="T45" fmla="*/ 124 h 127"/>
                  <a:gd name="T46" fmla="*/ 22 w 74"/>
                  <a:gd name="T47" fmla="*/ 125 h 127"/>
                  <a:gd name="T48" fmla="*/ 0 w 74"/>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127">
                    <a:moveTo>
                      <a:pt x="0" y="127"/>
                    </a:moveTo>
                    <a:cubicBezTo>
                      <a:pt x="0" y="127"/>
                      <a:pt x="0" y="127"/>
                      <a:pt x="0" y="125"/>
                    </a:cubicBezTo>
                    <a:cubicBezTo>
                      <a:pt x="0" y="124"/>
                      <a:pt x="0" y="122"/>
                      <a:pt x="0" y="120"/>
                    </a:cubicBezTo>
                    <a:cubicBezTo>
                      <a:pt x="0" y="116"/>
                      <a:pt x="0" y="109"/>
                      <a:pt x="1" y="102"/>
                    </a:cubicBezTo>
                    <a:cubicBezTo>
                      <a:pt x="2" y="95"/>
                      <a:pt x="4" y="86"/>
                      <a:pt x="6" y="77"/>
                    </a:cubicBezTo>
                    <a:cubicBezTo>
                      <a:pt x="8" y="68"/>
                      <a:pt x="12" y="58"/>
                      <a:pt x="16" y="49"/>
                    </a:cubicBezTo>
                    <a:cubicBezTo>
                      <a:pt x="18" y="45"/>
                      <a:pt x="21" y="41"/>
                      <a:pt x="24" y="36"/>
                    </a:cubicBezTo>
                    <a:cubicBezTo>
                      <a:pt x="25" y="34"/>
                      <a:pt x="26" y="32"/>
                      <a:pt x="28" y="31"/>
                    </a:cubicBezTo>
                    <a:cubicBezTo>
                      <a:pt x="29" y="29"/>
                      <a:pt x="31" y="27"/>
                      <a:pt x="32" y="25"/>
                    </a:cubicBezTo>
                    <a:cubicBezTo>
                      <a:pt x="39" y="18"/>
                      <a:pt x="46" y="13"/>
                      <a:pt x="52" y="9"/>
                    </a:cubicBezTo>
                    <a:cubicBezTo>
                      <a:pt x="55" y="7"/>
                      <a:pt x="58" y="6"/>
                      <a:pt x="61" y="5"/>
                    </a:cubicBezTo>
                    <a:cubicBezTo>
                      <a:pt x="63" y="4"/>
                      <a:pt x="66" y="3"/>
                      <a:pt x="68" y="2"/>
                    </a:cubicBezTo>
                    <a:cubicBezTo>
                      <a:pt x="72" y="1"/>
                      <a:pt x="74" y="0"/>
                      <a:pt x="74" y="0"/>
                    </a:cubicBezTo>
                    <a:cubicBezTo>
                      <a:pt x="74" y="0"/>
                      <a:pt x="72" y="1"/>
                      <a:pt x="68" y="3"/>
                    </a:cubicBezTo>
                    <a:cubicBezTo>
                      <a:pt x="66" y="4"/>
                      <a:pt x="64" y="5"/>
                      <a:pt x="62" y="6"/>
                    </a:cubicBezTo>
                    <a:cubicBezTo>
                      <a:pt x="59" y="8"/>
                      <a:pt x="56" y="10"/>
                      <a:pt x="54" y="12"/>
                    </a:cubicBezTo>
                    <a:cubicBezTo>
                      <a:pt x="48" y="16"/>
                      <a:pt x="43" y="22"/>
                      <a:pt x="38" y="29"/>
                    </a:cubicBezTo>
                    <a:cubicBezTo>
                      <a:pt x="37" y="31"/>
                      <a:pt x="35" y="33"/>
                      <a:pt x="34" y="35"/>
                    </a:cubicBezTo>
                    <a:cubicBezTo>
                      <a:pt x="33" y="37"/>
                      <a:pt x="32" y="39"/>
                      <a:pt x="31" y="41"/>
                    </a:cubicBezTo>
                    <a:cubicBezTo>
                      <a:pt x="29" y="45"/>
                      <a:pt x="28" y="49"/>
                      <a:pt x="26" y="53"/>
                    </a:cubicBezTo>
                    <a:cubicBezTo>
                      <a:pt x="20" y="71"/>
                      <a:pt x="19" y="89"/>
                      <a:pt x="20" y="103"/>
                    </a:cubicBezTo>
                    <a:cubicBezTo>
                      <a:pt x="20" y="110"/>
                      <a:pt x="20" y="115"/>
                      <a:pt x="21" y="119"/>
                    </a:cubicBezTo>
                    <a:cubicBezTo>
                      <a:pt x="21" y="121"/>
                      <a:pt x="21" y="123"/>
                      <a:pt x="21" y="124"/>
                    </a:cubicBezTo>
                    <a:cubicBezTo>
                      <a:pt x="22" y="124"/>
                      <a:pt x="22" y="125"/>
                      <a:pt x="22" y="125"/>
                    </a:cubicBezTo>
                    <a:lnTo>
                      <a:pt x="0" y="12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9" name="Freeform 32"/>
              <p:cNvSpPr>
                <a:spLocks/>
              </p:cNvSpPr>
              <p:nvPr/>
            </p:nvSpPr>
            <p:spPr bwMode="auto">
              <a:xfrm>
                <a:off x="4997" y="3509"/>
                <a:ext cx="190" cy="201"/>
              </a:xfrm>
              <a:custGeom>
                <a:avLst/>
                <a:gdLst>
                  <a:gd name="T0" fmla="*/ 107 w 107"/>
                  <a:gd name="T1" fmla="*/ 51 h 107"/>
                  <a:gd name="T2" fmla="*/ 79 w 107"/>
                  <a:gd name="T3" fmla="*/ 40 h 107"/>
                  <a:gd name="T4" fmla="*/ 89 w 107"/>
                  <a:gd name="T5" fmla="*/ 14 h 107"/>
                  <a:gd name="T6" fmla="*/ 62 w 107"/>
                  <a:gd name="T7" fmla="*/ 25 h 107"/>
                  <a:gd name="T8" fmla="*/ 51 w 107"/>
                  <a:gd name="T9" fmla="*/ 0 h 107"/>
                  <a:gd name="T10" fmla="*/ 40 w 107"/>
                  <a:gd name="T11" fmla="*/ 27 h 107"/>
                  <a:gd name="T12" fmla="*/ 14 w 107"/>
                  <a:gd name="T13" fmla="*/ 18 h 107"/>
                  <a:gd name="T14" fmla="*/ 25 w 107"/>
                  <a:gd name="T15" fmla="*/ 45 h 107"/>
                  <a:gd name="T16" fmla="*/ 0 w 107"/>
                  <a:gd name="T17" fmla="*/ 56 h 107"/>
                  <a:gd name="T18" fmla="*/ 27 w 107"/>
                  <a:gd name="T19" fmla="*/ 67 h 107"/>
                  <a:gd name="T20" fmla="*/ 17 w 107"/>
                  <a:gd name="T21" fmla="*/ 93 h 107"/>
                  <a:gd name="T22" fmla="*/ 44 w 107"/>
                  <a:gd name="T23" fmla="*/ 82 h 107"/>
                  <a:gd name="T24" fmla="*/ 56 w 107"/>
                  <a:gd name="T25" fmla="*/ 107 h 107"/>
                  <a:gd name="T26" fmla="*/ 67 w 107"/>
                  <a:gd name="T27" fmla="*/ 80 h 107"/>
                  <a:gd name="T28" fmla="*/ 93 w 107"/>
                  <a:gd name="T29" fmla="*/ 89 h 107"/>
                  <a:gd name="T30" fmla="*/ 81 w 107"/>
                  <a:gd name="T31" fmla="*/ 62 h 107"/>
                  <a:gd name="T32" fmla="*/ 107 w 107"/>
                  <a:gd name="T33" fmla="*/ 5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107" y="51"/>
                    </a:moveTo>
                    <a:cubicBezTo>
                      <a:pt x="96" y="42"/>
                      <a:pt x="87" y="40"/>
                      <a:pt x="79" y="40"/>
                    </a:cubicBezTo>
                    <a:cubicBezTo>
                      <a:pt x="90" y="28"/>
                      <a:pt x="89" y="14"/>
                      <a:pt x="89" y="14"/>
                    </a:cubicBezTo>
                    <a:cubicBezTo>
                      <a:pt x="76" y="15"/>
                      <a:pt x="67" y="20"/>
                      <a:pt x="62" y="25"/>
                    </a:cubicBezTo>
                    <a:cubicBezTo>
                      <a:pt x="61" y="10"/>
                      <a:pt x="51" y="0"/>
                      <a:pt x="51" y="0"/>
                    </a:cubicBezTo>
                    <a:cubicBezTo>
                      <a:pt x="42" y="11"/>
                      <a:pt x="39" y="20"/>
                      <a:pt x="40" y="27"/>
                    </a:cubicBezTo>
                    <a:cubicBezTo>
                      <a:pt x="28" y="17"/>
                      <a:pt x="14" y="18"/>
                      <a:pt x="14" y="18"/>
                    </a:cubicBezTo>
                    <a:cubicBezTo>
                      <a:pt x="15" y="31"/>
                      <a:pt x="20" y="39"/>
                      <a:pt x="25" y="45"/>
                    </a:cubicBezTo>
                    <a:cubicBezTo>
                      <a:pt x="10" y="46"/>
                      <a:pt x="0" y="56"/>
                      <a:pt x="0" y="56"/>
                    </a:cubicBezTo>
                    <a:cubicBezTo>
                      <a:pt x="10" y="65"/>
                      <a:pt x="19" y="67"/>
                      <a:pt x="27" y="67"/>
                    </a:cubicBezTo>
                    <a:cubicBezTo>
                      <a:pt x="17" y="79"/>
                      <a:pt x="17" y="93"/>
                      <a:pt x="17" y="93"/>
                    </a:cubicBezTo>
                    <a:cubicBezTo>
                      <a:pt x="31" y="92"/>
                      <a:pt x="39" y="87"/>
                      <a:pt x="44" y="82"/>
                    </a:cubicBezTo>
                    <a:cubicBezTo>
                      <a:pt x="45" y="97"/>
                      <a:pt x="56" y="107"/>
                      <a:pt x="56" y="107"/>
                    </a:cubicBezTo>
                    <a:cubicBezTo>
                      <a:pt x="64" y="97"/>
                      <a:pt x="67" y="87"/>
                      <a:pt x="67" y="80"/>
                    </a:cubicBezTo>
                    <a:cubicBezTo>
                      <a:pt x="79" y="90"/>
                      <a:pt x="93" y="89"/>
                      <a:pt x="93" y="89"/>
                    </a:cubicBezTo>
                    <a:cubicBezTo>
                      <a:pt x="92" y="76"/>
                      <a:pt x="87" y="68"/>
                      <a:pt x="81" y="62"/>
                    </a:cubicBezTo>
                    <a:cubicBezTo>
                      <a:pt x="97" y="61"/>
                      <a:pt x="107" y="51"/>
                      <a:pt x="107" y="5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0" name="Oval 33"/>
              <p:cNvSpPr>
                <a:spLocks noChangeArrowheads="1"/>
              </p:cNvSpPr>
              <p:nvPr/>
            </p:nvSpPr>
            <p:spPr bwMode="auto">
              <a:xfrm>
                <a:off x="5059" y="3575"/>
                <a:ext cx="66"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1" name="Oval 34"/>
              <p:cNvSpPr>
                <a:spLocks noChangeArrowheads="1"/>
              </p:cNvSpPr>
              <p:nvPr/>
            </p:nvSpPr>
            <p:spPr bwMode="auto">
              <a:xfrm>
                <a:off x="5070" y="3586"/>
                <a:ext cx="42" cy="47"/>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2" name="Freeform 35"/>
              <p:cNvSpPr>
                <a:spLocks/>
              </p:cNvSpPr>
              <p:nvPr/>
            </p:nvSpPr>
            <p:spPr bwMode="auto">
              <a:xfrm>
                <a:off x="4917" y="3652"/>
                <a:ext cx="101" cy="101"/>
              </a:xfrm>
              <a:custGeom>
                <a:avLst/>
                <a:gdLst>
                  <a:gd name="T0" fmla="*/ 56 w 57"/>
                  <a:gd name="T1" fmla="*/ 51 h 54"/>
                  <a:gd name="T2" fmla="*/ 9 w 57"/>
                  <a:gd name="T3" fmla="*/ 0 h 54"/>
                  <a:gd name="T4" fmla="*/ 53 w 57"/>
                  <a:gd name="T5" fmla="*/ 54 h 54"/>
                  <a:gd name="T6" fmla="*/ 56 w 57"/>
                  <a:gd name="T7" fmla="*/ 51 h 54"/>
                </a:gdLst>
                <a:ahLst/>
                <a:cxnLst>
                  <a:cxn ang="0">
                    <a:pos x="T0" y="T1"/>
                  </a:cxn>
                  <a:cxn ang="0">
                    <a:pos x="T2" y="T3"/>
                  </a:cxn>
                  <a:cxn ang="0">
                    <a:pos x="T4" y="T5"/>
                  </a:cxn>
                  <a:cxn ang="0">
                    <a:pos x="T6" y="T7"/>
                  </a:cxn>
                </a:cxnLst>
                <a:rect l="0" t="0" r="r" b="b"/>
                <a:pathLst>
                  <a:path w="57" h="54">
                    <a:moveTo>
                      <a:pt x="56" y="51"/>
                    </a:moveTo>
                    <a:cubicBezTo>
                      <a:pt x="56" y="51"/>
                      <a:pt x="57" y="13"/>
                      <a:pt x="9" y="0"/>
                    </a:cubicBezTo>
                    <a:cubicBezTo>
                      <a:pt x="9" y="0"/>
                      <a:pt x="0" y="49"/>
                      <a:pt x="53" y="54"/>
                    </a:cubicBezTo>
                    <a:cubicBezTo>
                      <a:pt x="56" y="51"/>
                      <a:pt x="56" y="51"/>
                      <a:pt x="56" y="5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3" name="Freeform 36"/>
              <p:cNvSpPr>
                <a:spLocks/>
              </p:cNvSpPr>
              <p:nvPr/>
            </p:nvSpPr>
            <p:spPr bwMode="auto">
              <a:xfrm>
                <a:off x="1356" y="3306"/>
                <a:ext cx="193" cy="496"/>
              </a:xfrm>
              <a:custGeom>
                <a:avLst/>
                <a:gdLst>
                  <a:gd name="T0" fmla="*/ 66 w 109"/>
                  <a:gd name="T1" fmla="*/ 260 h 264"/>
                  <a:gd name="T2" fmla="*/ 67 w 109"/>
                  <a:gd name="T3" fmla="*/ 257 h 264"/>
                  <a:gd name="T4" fmla="*/ 68 w 109"/>
                  <a:gd name="T5" fmla="*/ 248 h 264"/>
                  <a:gd name="T6" fmla="*/ 71 w 109"/>
                  <a:gd name="T7" fmla="*/ 216 h 264"/>
                  <a:gd name="T8" fmla="*/ 69 w 109"/>
                  <a:gd name="T9" fmla="*/ 117 h 264"/>
                  <a:gd name="T10" fmla="*/ 65 w 109"/>
                  <a:gd name="T11" fmla="*/ 91 h 264"/>
                  <a:gd name="T12" fmla="*/ 61 w 109"/>
                  <a:gd name="T13" fmla="*/ 79 h 264"/>
                  <a:gd name="T14" fmla="*/ 57 w 109"/>
                  <a:gd name="T15" fmla="*/ 66 h 264"/>
                  <a:gd name="T16" fmla="*/ 48 w 109"/>
                  <a:gd name="T17" fmla="*/ 45 h 264"/>
                  <a:gd name="T18" fmla="*/ 45 w 109"/>
                  <a:gd name="T19" fmla="*/ 40 h 264"/>
                  <a:gd name="T20" fmla="*/ 42 w 109"/>
                  <a:gd name="T21" fmla="*/ 35 h 264"/>
                  <a:gd name="T22" fmla="*/ 39 w 109"/>
                  <a:gd name="T23" fmla="*/ 31 h 264"/>
                  <a:gd name="T24" fmla="*/ 36 w 109"/>
                  <a:gd name="T25" fmla="*/ 27 h 264"/>
                  <a:gd name="T26" fmla="*/ 32 w 109"/>
                  <a:gd name="T27" fmla="*/ 23 h 264"/>
                  <a:gd name="T28" fmla="*/ 29 w 109"/>
                  <a:gd name="T29" fmla="*/ 19 h 264"/>
                  <a:gd name="T30" fmla="*/ 26 w 109"/>
                  <a:gd name="T31" fmla="*/ 16 h 264"/>
                  <a:gd name="T32" fmla="*/ 23 w 109"/>
                  <a:gd name="T33" fmla="*/ 14 h 264"/>
                  <a:gd name="T34" fmla="*/ 16 w 109"/>
                  <a:gd name="T35" fmla="*/ 9 h 264"/>
                  <a:gd name="T36" fmla="*/ 11 w 109"/>
                  <a:gd name="T37" fmla="*/ 5 h 264"/>
                  <a:gd name="T38" fmla="*/ 6 w 109"/>
                  <a:gd name="T39" fmla="*/ 3 h 264"/>
                  <a:gd name="T40" fmla="*/ 3 w 109"/>
                  <a:gd name="T41" fmla="*/ 1 h 264"/>
                  <a:gd name="T42" fmla="*/ 0 w 109"/>
                  <a:gd name="T43" fmla="*/ 0 h 264"/>
                  <a:gd name="T44" fmla="*/ 3 w 109"/>
                  <a:gd name="T45" fmla="*/ 1 h 264"/>
                  <a:gd name="T46" fmla="*/ 7 w 109"/>
                  <a:gd name="T47" fmla="*/ 2 h 264"/>
                  <a:gd name="T48" fmla="*/ 12 w 109"/>
                  <a:gd name="T49" fmla="*/ 4 h 264"/>
                  <a:gd name="T50" fmla="*/ 18 w 109"/>
                  <a:gd name="T51" fmla="*/ 6 h 264"/>
                  <a:gd name="T52" fmla="*/ 25 w 109"/>
                  <a:gd name="T53" fmla="*/ 10 h 264"/>
                  <a:gd name="T54" fmla="*/ 29 w 109"/>
                  <a:gd name="T55" fmla="*/ 13 h 264"/>
                  <a:gd name="T56" fmla="*/ 33 w 109"/>
                  <a:gd name="T57" fmla="*/ 15 h 264"/>
                  <a:gd name="T58" fmla="*/ 37 w 109"/>
                  <a:gd name="T59" fmla="*/ 18 h 264"/>
                  <a:gd name="T60" fmla="*/ 40 w 109"/>
                  <a:gd name="T61" fmla="*/ 22 h 264"/>
                  <a:gd name="T62" fmla="*/ 44 w 109"/>
                  <a:gd name="T63" fmla="*/ 26 h 264"/>
                  <a:gd name="T64" fmla="*/ 48 w 109"/>
                  <a:gd name="T65" fmla="*/ 30 h 264"/>
                  <a:gd name="T66" fmla="*/ 52 w 109"/>
                  <a:gd name="T67" fmla="*/ 34 h 264"/>
                  <a:gd name="T68" fmla="*/ 56 w 109"/>
                  <a:gd name="T69" fmla="*/ 39 h 264"/>
                  <a:gd name="T70" fmla="*/ 70 w 109"/>
                  <a:gd name="T71" fmla="*/ 61 h 264"/>
                  <a:gd name="T72" fmla="*/ 76 w 109"/>
                  <a:gd name="T73" fmla="*/ 73 h 264"/>
                  <a:gd name="T74" fmla="*/ 81 w 109"/>
                  <a:gd name="T75" fmla="*/ 86 h 264"/>
                  <a:gd name="T76" fmla="*/ 90 w 109"/>
                  <a:gd name="T77" fmla="*/ 113 h 264"/>
                  <a:gd name="T78" fmla="*/ 97 w 109"/>
                  <a:gd name="T79" fmla="*/ 141 h 264"/>
                  <a:gd name="T80" fmla="*/ 102 w 109"/>
                  <a:gd name="T81" fmla="*/ 168 h 264"/>
                  <a:gd name="T82" fmla="*/ 105 w 109"/>
                  <a:gd name="T83" fmla="*/ 193 h 264"/>
                  <a:gd name="T84" fmla="*/ 107 w 109"/>
                  <a:gd name="T85" fmla="*/ 216 h 264"/>
                  <a:gd name="T86" fmla="*/ 109 w 109"/>
                  <a:gd name="T87" fmla="*/ 250 h 264"/>
                  <a:gd name="T88" fmla="*/ 109 w 109"/>
                  <a:gd name="T89" fmla="*/ 260 h 264"/>
                  <a:gd name="T90" fmla="*/ 109 w 109"/>
                  <a:gd name="T91" fmla="*/ 264 h 264"/>
                  <a:gd name="T92" fmla="*/ 66 w 109"/>
                  <a:gd name="T93" fmla="*/ 26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264">
                    <a:moveTo>
                      <a:pt x="66" y="260"/>
                    </a:moveTo>
                    <a:cubicBezTo>
                      <a:pt x="66" y="260"/>
                      <a:pt x="67" y="259"/>
                      <a:pt x="67" y="257"/>
                    </a:cubicBezTo>
                    <a:cubicBezTo>
                      <a:pt x="67" y="255"/>
                      <a:pt x="68" y="252"/>
                      <a:pt x="68" y="248"/>
                    </a:cubicBezTo>
                    <a:cubicBezTo>
                      <a:pt x="69" y="241"/>
                      <a:pt x="70" y="229"/>
                      <a:pt x="71" y="216"/>
                    </a:cubicBezTo>
                    <a:cubicBezTo>
                      <a:pt x="73" y="189"/>
                      <a:pt x="74" y="153"/>
                      <a:pt x="69" y="117"/>
                    </a:cubicBezTo>
                    <a:cubicBezTo>
                      <a:pt x="68" y="109"/>
                      <a:pt x="66" y="100"/>
                      <a:pt x="65" y="91"/>
                    </a:cubicBezTo>
                    <a:cubicBezTo>
                      <a:pt x="64" y="87"/>
                      <a:pt x="62" y="83"/>
                      <a:pt x="61" y="79"/>
                    </a:cubicBezTo>
                    <a:cubicBezTo>
                      <a:pt x="60" y="74"/>
                      <a:pt x="59" y="70"/>
                      <a:pt x="57" y="66"/>
                    </a:cubicBezTo>
                    <a:cubicBezTo>
                      <a:pt x="54" y="59"/>
                      <a:pt x="51" y="51"/>
                      <a:pt x="48" y="45"/>
                    </a:cubicBezTo>
                    <a:cubicBezTo>
                      <a:pt x="47" y="43"/>
                      <a:pt x="46" y="41"/>
                      <a:pt x="45" y="40"/>
                    </a:cubicBezTo>
                    <a:cubicBezTo>
                      <a:pt x="44" y="38"/>
                      <a:pt x="43" y="36"/>
                      <a:pt x="42" y="35"/>
                    </a:cubicBezTo>
                    <a:cubicBezTo>
                      <a:pt x="41" y="33"/>
                      <a:pt x="40" y="32"/>
                      <a:pt x="39" y="31"/>
                    </a:cubicBezTo>
                    <a:cubicBezTo>
                      <a:pt x="38" y="29"/>
                      <a:pt x="37" y="28"/>
                      <a:pt x="36" y="27"/>
                    </a:cubicBezTo>
                    <a:cubicBezTo>
                      <a:pt x="35" y="25"/>
                      <a:pt x="34" y="24"/>
                      <a:pt x="32" y="23"/>
                    </a:cubicBezTo>
                    <a:cubicBezTo>
                      <a:pt x="31" y="22"/>
                      <a:pt x="30" y="21"/>
                      <a:pt x="29" y="19"/>
                    </a:cubicBezTo>
                    <a:cubicBezTo>
                      <a:pt x="28" y="18"/>
                      <a:pt x="27" y="17"/>
                      <a:pt x="26" y="16"/>
                    </a:cubicBezTo>
                    <a:cubicBezTo>
                      <a:pt x="25" y="15"/>
                      <a:pt x="24" y="14"/>
                      <a:pt x="23" y="14"/>
                    </a:cubicBezTo>
                    <a:cubicBezTo>
                      <a:pt x="20" y="12"/>
                      <a:pt x="19" y="10"/>
                      <a:pt x="16" y="9"/>
                    </a:cubicBezTo>
                    <a:cubicBezTo>
                      <a:pt x="14" y="8"/>
                      <a:pt x="13" y="6"/>
                      <a:pt x="11" y="5"/>
                    </a:cubicBezTo>
                    <a:cubicBezTo>
                      <a:pt x="9" y="4"/>
                      <a:pt x="8" y="4"/>
                      <a:pt x="6" y="3"/>
                    </a:cubicBezTo>
                    <a:cubicBezTo>
                      <a:pt x="5" y="2"/>
                      <a:pt x="4" y="2"/>
                      <a:pt x="3" y="1"/>
                    </a:cubicBezTo>
                    <a:cubicBezTo>
                      <a:pt x="1" y="0"/>
                      <a:pt x="0" y="0"/>
                      <a:pt x="0" y="0"/>
                    </a:cubicBezTo>
                    <a:cubicBezTo>
                      <a:pt x="0" y="0"/>
                      <a:pt x="1" y="0"/>
                      <a:pt x="3" y="1"/>
                    </a:cubicBezTo>
                    <a:cubicBezTo>
                      <a:pt x="4" y="1"/>
                      <a:pt x="5" y="2"/>
                      <a:pt x="7" y="2"/>
                    </a:cubicBezTo>
                    <a:cubicBezTo>
                      <a:pt x="8" y="2"/>
                      <a:pt x="10" y="3"/>
                      <a:pt x="12" y="4"/>
                    </a:cubicBezTo>
                    <a:cubicBezTo>
                      <a:pt x="14" y="5"/>
                      <a:pt x="16" y="5"/>
                      <a:pt x="18" y="6"/>
                    </a:cubicBezTo>
                    <a:cubicBezTo>
                      <a:pt x="20" y="7"/>
                      <a:pt x="22" y="9"/>
                      <a:pt x="25" y="10"/>
                    </a:cubicBezTo>
                    <a:cubicBezTo>
                      <a:pt x="26" y="11"/>
                      <a:pt x="27" y="12"/>
                      <a:pt x="29" y="13"/>
                    </a:cubicBezTo>
                    <a:cubicBezTo>
                      <a:pt x="30" y="14"/>
                      <a:pt x="31" y="15"/>
                      <a:pt x="33" y="15"/>
                    </a:cubicBezTo>
                    <a:cubicBezTo>
                      <a:pt x="34" y="16"/>
                      <a:pt x="35" y="17"/>
                      <a:pt x="37" y="18"/>
                    </a:cubicBezTo>
                    <a:cubicBezTo>
                      <a:pt x="38" y="20"/>
                      <a:pt x="39" y="21"/>
                      <a:pt x="40" y="22"/>
                    </a:cubicBezTo>
                    <a:cubicBezTo>
                      <a:pt x="42" y="23"/>
                      <a:pt x="43" y="24"/>
                      <a:pt x="44" y="26"/>
                    </a:cubicBezTo>
                    <a:cubicBezTo>
                      <a:pt x="46" y="27"/>
                      <a:pt x="47" y="28"/>
                      <a:pt x="48" y="30"/>
                    </a:cubicBezTo>
                    <a:cubicBezTo>
                      <a:pt x="50" y="31"/>
                      <a:pt x="51" y="33"/>
                      <a:pt x="52" y="34"/>
                    </a:cubicBezTo>
                    <a:cubicBezTo>
                      <a:pt x="53" y="36"/>
                      <a:pt x="55" y="37"/>
                      <a:pt x="56" y="39"/>
                    </a:cubicBezTo>
                    <a:cubicBezTo>
                      <a:pt x="61" y="46"/>
                      <a:pt x="65" y="53"/>
                      <a:pt x="70" y="61"/>
                    </a:cubicBezTo>
                    <a:cubicBezTo>
                      <a:pt x="72" y="65"/>
                      <a:pt x="74" y="69"/>
                      <a:pt x="76" y="73"/>
                    </a:cubicBezTo>
                    <a:cubicBezTo>
                      <a:pt x="78" y="77"/>
                      <a:pt x="80" y="82"/>
                      <a:pt x="81" y="86"/>
                    </a:cubicBezTo>
                    <a:cubicBezTo>
                      <a:pt x="84" y="95"/>
                      <a:pt x="88" y="104"/>
                      <a:pt x="90" y="113"/>
                    </a:cubicBezTo>
                    <a:cubicBezTo>
                      <a:pt x="93" y="122"/>
                      <a:pt x="95" y="131"/>
                      <a:pt x="97" y="141"/>
                    </a:cubicBezTo>
                    <a:cubicBezTo>
                      <a:pt x="99" y="150"/>
                      <a:pt x="101" y="159"/>
                      <a:pt x="102" y="168"/>
                    </a:cubicBezTo>
                    <a:cubicBezTo>
                      <a:pt x="103" y="176"/>
                      <a:pt x="104" y="185"/>
                      <a:pt x="105" y="193"/>
                    </a:cubicBezTo>
                    <a:cubicBezTo>
                      <a:pt x="106" y="201"/>
                      <a:pt x="107" y="209"/>
                      <a:pt x="107" y="216"/>
                    </a:cubicBezTo>
                    <a:cubicBezTo>
                      <a:pt x="108" y="230"/>
                      <a:pt x="109" y="242"/>
                      <a:pt x="109" y="250"/>
                    </a:cubicBezTo>
                    <a:cubicBezTo>
                      <a:pt x="109" y="255"/>
                      <a:pt x="109" y="258"/>
                      <a:pt x="109" y="260"/>
                    </a:cubicBezTo>
                    <a:cubicBezTo>
                      <a:pt x="109" y="263"/>
                      <a:pt x="109" y="264"/>
                      <a:pt x="109" y="264"/>
                    </a:cubicBezTo>
                    <a:lnTo>
                      <a:pt x="66" y="26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4" name="Freeform 37"/>
              <p:cNvSpPr>
                <a:spLocks/>
              </p:cNvSpPr>
              <p:nvPr/>
            </p:nvSpPr>
            <p:spPr bwMode="auto">
              <a:xfrm>
                <a:off x="1352" y="3415"/>
                <a:ext cx="201" cy="368"/>
              </a:xfrm>
              <a:custGeom>
                <a:avLst/>
                <a:gdLst>
                  <a:gd name="T0" fmla="*/ 71 w 113"/>
                  <a:gd name="T1" fmla="*/ 196 h 196"/>
                  <a:gd name="T2" fmla="*/ 71 w 113"/>
                  <a:gd name="T3" fmla="*/ 193 h 196"/>
                  <a:gd name="T4" fmla="*/ 71 w 113"/>
                  <a:gd name="T5" fmla="*/ 187 h 196"/>
                  <a:gd name="T6" fmla="*/ 69 w 113"/>
                  <a:gd name="T7" fmla="*/ 162 h 196"/>
                  <a:gd name="T8" fmla="*/ 57 w 113"/>
                  <a:gd name="T9" fmla="*/ 89 h 196"/>
                  <a:gd name="T10" fmla="*/ 51 w 113"/>
                  <a:gd name="T11" fmla="*/ 70 h 196"/>
                  <a:gd name="T12" fmla="*/ 43 w 113"/>
                  <a:gd name="T13" fmla="*/ 52 h 196"/>
                  <a:gd name="T14" fmla="*/ 35 w 113"/>
                  <a:gd name="T15" fmla="*/ 36 h 196"/>
                  <a:gd name="T16" fmla="*/ 30 w 113"/>
                  <a:gd name="T17" fmla="*/ 28 h 196"/>
                  <a:gd name="T18" fmla="*/ 28 w 113"/>
                  <a:gd name="T19" fmla="*/ 25 h 196"/>
                  <a:gd name="T20" fmla="*/ 26 w 113"/>
                  <a:gd name="T21" fmla="*/ 22 h 196"/>
                  <a:gd name="T22" fmla="*/ 21 w 113"/>
                  <a:gd name="T23" fmla="*/ 17 h 196"/>
                  <a:gd name="T24" fmla="*/ 16 w 113"/>
                  <a:gd name="T25" fmla="*/ 12 h 196"/>
                  <a:gd name="T26" fmla="*/ 12 w 113"/>
                  <a:gd name="T27" fmla="*/ 8 h 196"/>
                  <a:gd name="T28" fmla="*/ 8 w 113"/>
                  <a:gd name="T29" fmla="*/ 5 h 196"/>
                  <a:gd name="T30" fmla="*/ 2 w 113"/>
                  <a:gd name="T31" fmla="*/ 2 h 196"/>
                  <a:gd name="T32" fmla="*/ 0 w 113"/>
                  <a:gd name="T33" fmla="*/ 0 h 196"/>
                  <a:gd name="T34" fmla="*/ 2 w 113"/>
                  <a:gd name="T35" fmla="*/ 1 h 196"/>
                  <a:gd name="T36" fmla="*/ 9 w 113"/>
                  <a:gd name="T37" fmla="*/ 4 h 196"/>
                  <a:gd name="T38" fmla="*/ 13 w 113"/>
                  <a:gd name="T39" fmla="*/ 6 h 196"/>
                  <a:gd name="T40" fmla="*/ 19 w 113"/>
                  <a:gd name="T41" fmla="*/ 9 h 196"/>
                  <a:gd name="T42" fmla="*/ 24 w 113"/>
                  <a:gd name="T43" fmla="*/ 13 h 196"/>
                  <a:gd name="T44" fmla="*/ 31 w 113"/>
                  <a:gd name="T45" fmla="*/ 17 h 196"/>
                  <a:gd name="T46" fmla="*/ 34 w 113"/>
                  <a:gd name="T47" fmla="*/ 20 h 196"/>
                  <a:gd name="T48" fmla="*/ 37 w 113"/>
                  <a:gd name="T49" fmla="*/ 23 h 196"/>
                  <a:gd name="T50" fmla="*/ 43 w 113"/>
                  <a:gd name="T51" fmla="*/ 30 h 196"/>
                  <a:gd name="T52" fmla="*/ 55 w 113"/>
                  <a:gd name="T53" fmla="*/ 45 h 196"/>
                  <a:gd name="T54" fmla="*/ 66 w 113"/>
                  <a:gd name="T55" fmla="*/ 63 h 196"/>
                  <a:gd name="T56" fmla="*/ 77 w 113"/>
                  <a:gd name="T57" fmla="*/ 82 h 196"/>
                  <a:gd name="T58" fmla="*/ 104 w 113"/>
                  <a:gd name="T59" fmla="*/ 156 h 196"/>
                  <a:gd name="T60" fmla="*/ 111 w 113"/>
                  <a:gd name="T61" fmla="*/ 181 h 196"/>
                  <a:gd name="T62" fmla="*/ 113 w 113"/>
                  <a:gd name="T63" fmla="*/ 188 h 196"/>
                  <a:gd name="T64" fmla="*/ 113 w 113"/>
                  <a:gd name="T65" fmla="*/ 191 h 196"/>
                  <a:gd name="T66" fmla="*/ 71 w 113"/>
                  <a:gd name="T6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96">
                    <a:moveTo>
                      <a:pt x="71" y="196"/>
                    </a:moveTo>
                    <a:cubicBezTo>
                      <a:pt x="71" y="196"/>
                      <a:pt x="71" y="195"/>
                      <a:pt x="71" y="193"/>
                    </a:cubicBezTo>
                    <a:cubicBezTo>
                      <a:pt x="71" y="192"/>
                      <a:pt x="71" y="190"/>
                      <a:pt x="71" y="187"/>
                    </a:cubicBezTo>
                    <a:cubicBezTo>
                      <a:pt x="70" y="181"/>
                      <a:pt x="70" y="172"/>
                      <a:pt x="69" y="162"/>
                    </a:cubicBezTo>
                    <a:cubicBezTo>
                      <a:pt x="67" y="142"/>
                      <a:pt x="64" y="115"/>
                      <a:pt x="57" y="89"/>
                    </a:cubicBezTo>
                    <a:cubicBezTo>
                      <a:pt x="55" y="83"/>
                      <a:pt x="53" y="76"/>
                      <a:pt x="51" y="70"/>
                    </a:cubicBezTo>
                    <a:cubicBezTo>
                      <a:pt x="48" y="64"/>
                      <a:pt x="46" y="57"/>
                      <a:pt x="43" y="52"/>
                    </a:cubicBezTo>
                    <a:cubicBezTo>
                      <a:pt x="41" y="46"/>
                      <a:pt x="38" y="41"/>
                      <a:pt x="35" y="36"/>
                    </a:cubicBezTo>
                    <a:cubicBezTo>
                      <a:pt x="34" y="33"/>
                      <a:pt x="32" y="31"/>
                      <a:pt x="30" y="28"/>
                    </a:cubicBezTo>
                    <a:cubicBezTo>
                      <a:pt x="30" y="27"/>
                      <a:pt x="29" y="26"/>
                      <a:pt x="28" y="25"/>
                    </a:cubicBezTo>
                    <a:cubicBezTo>
                      <a:pt x="27" y="24"/>
                      <a:pt x="27" y="23"/>
                      <a:pt x="26" y="22"/>
                    </a:cubicBezTo>
                    <a:cubicBezTo>
                      <a:pt x="24" y="20"/>
                      <a:pt x="23" y="18"/>
                      <a:pt x="21" y="17"/>
                    </a:cubicBezTo>
                    <a:cubicBezTo>
                      <a:pt x="19" y="15"/>
                      <a:pt x="18" y="13"/>
                      <a:pt x="16" y="12"/>
                    </a:cubicBezTo>
                    <a:cubicBezTo>
                      <a:pt x="15" y="11"/>
                      <a:pt x="13" y="9"/>
                      <a:pt x="12" y="8"/>
                    </a:cubicBezTo>
                    <a:cubicBezTo>
                      <a:pt x="10" y="7"/>
                      <a:pt x="9" y="6"/>
                      <a:pt x="8" y="5"/>
                    </a:cubicBezTo>
                    <a:cubicBezTo>
                      <a:pt x="5" y="3"/>
                      <a:pt x="3" y="3"/>
                      <a:pt x="2" y="2"/>
                    </a:cubicBezTo>
                    <a:cubicBezTo>
                      <a:pt x="0" y="1"/>
                      <a:pt x="0" y="0"/>
                      <a:pt x="0" y="0"/>
                    </a:cubicBezTo>
                    <a:cubicBezTo>
                      <a:pt x="0" y="0"/>
                      <a:pt x="0" y="1"/>
                      <a:pt x="2" y="1"/>
                    </a:cubicBezTo>
                    <a:cubicBezTo>
                      <a:pt x="3" y="2"/>
                      <a:pt x="6" y="2"/>
                      <a:pt x="9" y="4"/>
                    </a:cubicBezTo>
                    <a:cubicBezTo>
                      <a:pt x="10" y="4"/>
                      <a:pt x="12" y="5"/>
                      <a:pt x="13" y="6"/>
                    </a:cubicBezTo>
                    <a:cubicBezTo>
                      <a:pt x="15" y="7"/>
                      <a:pt x="17" y="8"/>
                      <a:pt x="19" y="9"/>
                    </a:cubicBezTo>
                    <a:cubicBezTo>
                      <a:pt x="21" y="10"/>
                      <a:pt x="22" y="11"/>
                      <a:pt x="24" y="13"/>
                    </a:cubicBezTo>
                    <a:cubicBezTo>
                      <a:pt x="26" y="14"/>
                      <a:pt x="28" y="16"/>
                      <a:pt x="31" y="17"/>
                    </a:cubicBezTo>
                    <a:cubicBezTo>
                      <a:pt x="32" y="18"/>
                      <a:pt x="33" y="19"/>
                      <a:pt x="34" y="20"/>
                    </a:cubicBezTo>
                    <a:cubicBezTo>
                      <a:pt x="35" y="21"/>
                      <a:pt x="36" y="22"/>
                      <a:pt x="37" y="23"/>
                    </a:cubicBezTo>
                    <a:cubicBezTo>
                      <a:pt x="39" y="25"/>
                      <a:pt x="41" y="27"/>
                      <a:pt x="43" y="30"/>
                    </a:cubicBezTo>
                    <a:cubicBezTo>
                      <a:pt x="47" y="34"/>
                      <a:pt x="51" y="39"/>
                      <a:pt x="55" y="45"/>
                    </a:cubicBezTo>
                    <a:cubicBezTo>
                      <a:pt x="59" y="50"/>
                      <a:pt x="63" y="56"/>
                      <a:pt x="66" y="63"/>
                    </a:cubicBezTo>
                    <a:cubicBezTo>
                      <a:pt x="70" y="69"/>
                      <a:pt x="73" y="75"/>
                      <a:pt x="77" y="82"/>
                    </a:cubicBezTo>
                    <a:cubicBezTo>
                      <a:pt x="89" y="108"/>
                      <a:pt x="98" y="135"/>
                      <a:pt x="104" y="156"/>
                    </a:cubicBezTo>
                    <a:cubicBezTo>
                      <a:pt x="107" y="166"/>
                      <a:pt x="110" y="175"/>
                      <a:pt x="111" y="181"/>
                    </a:cubicBezTo>
                    <a:cubicBezTo>
                      <a:pt x="112" y="184"/>
                      <a:pt x="112" y="187"/>
                      <a:pt x="113" y="188"/>
                    </a:cubicBezTo>
                    <a:cubicBezTo>
                      <a:pt x="113" y="190"/>
                      <a:pt x="113" y="191"/>
                      <a:pt x="113" y="191"/>
                    </a:cubicBezTo>
                    <a:lnTo>
                      <a:pt x="71" y="196"/>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5" name="Freeform 38"/>
              <p:cNvSpPr>
                <a:spLocks/>
              </p:cNvSpPr>
              <p:nvPr/>
            </p:nvSpPr>
            <p:spPr bwMode="auto">
              <a:xfrm>
                <a:off x="1471" y="3393"/>
                <a:ext cx="165" cy="364"/>
              </a:xfrm>
              <a:custGeom>
                <a:avLst/>
                <a:gdLst>
                  <a:gd name="T0" fmla="*/ 0 w 93"/>
                  <a:gd name="T1" fmla="*/ 194 h 194"/>
                  <a:gd name="T2" fmla="*/ 0 w 93"/>
                  <a:gd name="T3" fmla="*/ 191 h 194"/>
                  <a:gd name="T4" fmla="*/ 1 w 93"/>
                  <a:gd name="T5" fmla="*/ 184 h 194"/>
                  <a:gd name="T6" fmla="*/ 4 w 93"/>
                  <a:gd name="T7" fmla="*/ 158 h 194"/>
                  <a:gd name="T8" fmla="*/ 23 w 93"/>
                  <a:gd name="T9" fmla="*/ 83 h 194"/>
                  <a:gd name="T10" fmla="*/ 32 w 93"/>
                  <a:gd name="T11" fmla="*/ 64 h 194"/>
                  <a:gd name="T12" fmla="*/ 36 w 93"/>
                  <a:gd name="T13" fmla="*/ 55 h 194"/>
                  <a:gd name="T14" fmla="*/ 41 w 93"/>
                  <a:gd name="T15" fmla="*/ 46 h 194"/>
                  <a:gd name="T16" fmla="*/ 52 w 93"/>
                  <a:gd name="T17" fmla="*/ 30 h 194"/>
                  <a:gd name="T18" fmla="*/ 58 w 93"/>
                  <a:gd name="T19" fmla="*/ 23 h 194"/>
                  <a:gd name="T20" fmla="*/ 61 w 93"/>
                  <a:gd name="T21" fmla="*/ 20 h 194"/>
                  <a:gd name="T22" fmla="*/ 64 w 93"/>
                  <a:gd name="T23" fmla="*/ 18 h 194"/>
                  <a:gd name="T24" fmla="*/ 66 w 93"/>
                  <a:gd name="T25" fmla="*/ 15 h 194"/>
                  <a:gd name="T26" fmla="*/ 69 w 93"/>
                  <a:gd name="T27" fmla="*/ 13 h 194"/>
                  <a:gd name="T28" fmla="*/ 75 w 93"/>
                  <a:gd name="T29" fmla="*/ 9 h 194"/>
                  <a:gd name="T30" fmla="*/ 80 w 93"/>
                  <a:gd name="T31" fmla="*/ 6 h 194"/>
                  <a:gd name="T32" fmla="*/ 85 w 93"/>
                  <a:gd name="T33" fmla="*/ 4 h 194"/>
                  <a:gd name="T34" fmla="*/ 91 w 93"/>
                  <a:gd name="T35" fmla="*/ 1 h 194"/>
                  <a:gd name="T36" fmla="*/ 93 w 93"/>
                  <a:gd name="T37" fmla="*/ 0 h 194"/>
                  <a:gd name="T38" fmla="*/ 91 w 93"/>
                  <a:gd name="T39" fmla="*/ 2 h 194"/>
                  <a:gd name="T40" fmla="*/ 85 w 93"/>
                  <a:gd name="T41" fmla="*/ 5 h 194"/>
                  <a:gd name="T42" fmla="*/ 82 w 93"/>
                  <a:gd name="T43" fmla="*/ 8 h 194"/>
                  <a:gd name="T44" fmla="*/ 77 w 93"/>
                  <a:gd name="T45" fmla="*/ 12 h 194"/>
                  <a:gd name="T46" fmla="*/ 73 w 93"/>
                  <a:gd name="T47" fmla="*/ 17 h 194"/>
                  <a:gd name="T48" fmla="*/ 71 w 93"/>
                  <a:gd name="T49" fmla="*/ 19 h 194"/>
                  <a:gd name="T50" fmla="*/ 68 w 93"/>
                  <a:gd name="T51" fmla="*/ 22 h 194"/>
                  <a:gd name="T52" fmla="*/ 66 w 93"/>
                  <a:gd name="T53" fmla="*/ 25 h 194"/>
                  <a:gd name="T54" fmla="*/ 64 w 93"/>
                  <a:gd name="T55" fmla="*/ 28 h 194"/>
                  <a:gd name="T56" fmla="*/ 60 w 93"/>
                  <a:gd name="T57" fmla="*/ 35 h 194"/>
                  <a:gd name="T58" fmla="*/ 53 w 93"/>
                  <a:gd name="T59" fmla="*/ 52 h 194"/>
                  <a:gd name="T60" fmla="*/ 50 w 93"/>
                  <a:gd name="T61" fmla="*/ 60 h 194"/>
                  <a:gd name="T62" fmla="*/ 48 w 93"/>
                  <a:gd name="T63" fmla="*/ 70 h 194"/>
                  <a:gd name="T64" fmla="*/ 44 w 93"/>
                  <a:gd name="T65" fmla="*/ 89 h 194"/>
                  <a:gd name="T66" fmla="*/ 40 w 93"/>
                  <a:gd name="T67" fmla="*/ 161 h 194"/>
                  <a:gd name="T68" fmla="*/ 42 w 93"/>
                  <a:gd name="T69" fmla="*/ 184 h 194"/>
                  <a:gd name="T70" fmla="*/ 42 w 93"/>
                  <a:gd name="T71" fmla="*/ 191 h 194"/>
                  <a:gd name="T72" fmla="*/ 42 w 93"/>
                  <a:gd name="T73" fmla="*/ 193 h 194"/>
                  <a:gd name="T74" fmla="*/ 0 w 93"/>
                  <a:gd name="T75"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194">
                    <a:moveTo>
                      <a:pt x="0" y="194"/>
                    </a:moveTo>
                    <a:cubicBezTo>
                      <a:pt x="0" y="194"/>
                      <a:pt x="0" y="193"/>
                      <a:pt x="0" y="191"/>
                    </a:cubicBezTo>
                    <a:cubicBezTo>
                      <a:pt x="0" y="189"/>
                      <a:pt x="0" y="187"/>
                      <a:pt x="1" y="184"/>
                    </a:cubicBezTo>
                    <a:cubicBezTo>
                      <a:pt x="1" y="177"/>
                      <a:pt x="2" y="169"/>
                      <a:pt x="4" y="158"/>
                    </a:cubicBezTo>
                    <a:cubicBezTo>
                      <a:pt x="8" y="137"/>
                      <a:pt x="14" y="110"/>
                      <a:pt x="23" y="83"/>
                    </a:cubicBezTo>
                    <a:cubicBezTo>
                      <a:pt x="26" y="77"/>
                      <a:pt x="29" y="70"/>
                      <a:pt x="32" y="64"/>
                    </a:cubicBezTo>
                    <a:cubicBezTo>
                      <a:pt x="33" y="61"/>
                      <a:pt x="35" y="58"/>
                      <a:pt x="36" y="55"/>
                    </a:cubicBezTo>
                    <a:cubicBezTo>
                      <a:pt x="38" y="52"/>
                      <a:pt x="39" y="49"/>
                      <a:pt x="41" y="46"/>
                    </a:cubicBezTo>
                    <a:cubicBezTo>
                      <a:pt x="45" y="40"/>
                      <a:pt x="48" y="35"/>
                      <a:pt x="52" y="30"/>
                    </a:cubicBezTo>
                    <a:cubicBezTo>
                      <a:pt x="54" y="28"/>
                      <a:pt x="56" y="25"/>
                      <a:pt x="58" y="23"/>
                    </a:cubicBezTo>
                    <a:cubicBezTo>
                      <a:pt x="59" y="22"/>
                      <a:pt x="60" y="21"/>
                      <a:pt x="61" y="20"/>
                    </a:cubicBezTo>
                    <a:cubicBezTo>
                      <a:pt x="62" y="19"/>
                      <a:pt x="63" y="18"/>
                      <a:pt x="64" y="18"/>
                    </a:cubicBezTo>
                    <a:cubicBezTo>
                      <a:pt x="65" y="17"/>
                      <a:pt x="65" y="16"/>
                      <a:pt x="66" y="15"/>
                    </a:cubicBezTo>
                    <a:cubicBezTo>
                      <a:pt x="67" y="14"/>
                      <a:pt x="68" y="13"/>
                      <a:pt x="69" y="13"/>
                    </a:cubicBezTo>
                    <a:cubicBezTo>
                      <a:pt x="71" y="11"/>
                      <a:pt x="73" y="10"/>
                      <a:pt x="75" y="9"/>
                    </a:cubicBezTo>
                    <a:cubicBezTo>
                      <a:pt x="77" y="8"/>
                      <a:pt x="78" y="7"/>
                      <a:pt x="80" y="6"/>
                    </a:cubicBezTo>
                    <a:cubicBezTo>
                      <a:pt x="82" y="5"/>
                      <a:pt x="83" y="4"/>
                      <a:pt x="85" y="4"/>
                    </a:cubicBezTo>
                    <a:cubicBezTo>
                      <a:pt x="87" y="2"/>
                      <a:pt x="90" y="2"/>
                      <a:pt x="91" y="1"/>
                    </a:cubicBezTo>
                    <a:cubicBezTo>
                      <a:pt x="93" y="1"/>
                      <a:pt x="93" y="0"/>
                      <a:pt x="93" y="0"/>
                    </a:cubicBezTo>
                    <a:cubicBezTo>
                      <a:pt x="93" y="0"/>
                      <a:pt x="93" y="1"/>
                      <a:pt x="91" y="2"/>
                    </a:cubicBezTo>
                    <a:cubicBezTo>
                      <a:pt x="90" y="3"/>
                      <a:pt x="88" y="3"/>
                      <a:pt x="85" y="5"/>
                    </a:cubicBezTo>
                    <a:cubicBezTo>
                      <a:pt x="84" y="6"/>
                      <a:pt x="83" y="7"/>
                      <a:pt x="82" y="8"/>
                    </a:cubicBezTo>
                    <a:cubicBezTo>
                      <a:pt x="80" y="9"/>
                      <a:pt x="79" y="11"/>
                      <a:pt x="77" y="12"/>
                    </a:cubicBezTo>
                    <a:cubicBezTo>
                      <a:pt x="76" y="13"/>
                      <a:pt x="74" y="15"/>
                      <a:pt x="73" y="17"/>
                    </a:cubicBezTo>
                    <a:cubicBezTo>
                      <a:pt x="72" y="17"/>
                      <a:pt x="71" y="18"/>
                      <a:pt x="71" y="19"/>
                    </a:cubicBezTo>
                    <a:cubicBezTo>
                      <a:pt x="70" y="20"/>
                      <a:pt x="69" y="21"/>
                      <a:pt x="68" y="22"/>
                    </a:cubicBezTo>
                    <a:cubicBezTo>
                      <a:pt x="68" y="23"/>
                      <a:pt x="67" y="24"/>
                      <a:pt x="66" y="25"/>
                    </a:cubicBezTo>
                    <a:cubicBezTo>
                      <a:pt x="66" y="26"/>
                      <a:pt x="65" y="27"/>
                      <a:pt x="64" y="28"/>
                    </a:cubicBezTo>
                    <a:cubicBezTo>
                      <a:pt x="63" y="31"/>
                      <a:pt x="61" y="33"/>
                      <a:pt x="60" y="35"/>
                    </a:cubicBezTo>
                    <a:cubicBezTo>
                      <a:pt x="58" y="40"/>
                      <a:pt x="55" y="46"/>
                      <a:pt x="53" y="52"/>
                    </a:cubicBezTo>
                    <a:cubicBezTo>
                      <a:pt x="52" y="54"/>
                      <a:pt x="51" y="58"/>
                      <a:pt x="50" y="60"/>
                    </a:cubicBezTo>
                    <a:cubicBezTo>
                      <a:pt x="50" y="64"/>
                      <a:pt x="49" y="67"/>
                      <a:pt x="48" y="70"/>
                    </a:cubicBezTo>
                    <a:cubicBezTo>
                      <a:pt x="46" y="76"/>
                      <a:pt x="45" y="82"/>
                      <a:pt x="44" y="89"/>
                    </a:cubicBezTo>
                    <a:cubicBezTo>
                      <a:pt x="40" y="115"/>
                      <a:pt x="40" y="141"/>
                      <a:pt x="40" y="161"/>
                    </a:cubicBezTo>
                    <a:cubicBezTo>
                      <a:pt x="40" y="171"/>
                      <a:pt x="41" y="179"/>
                      <a:pt x="42" y="184"/>
                    </a:cubicBezTo>
                    <a:cubicBezTo>
                      <a:pt x="42" y="187"/>
                      <a:pt x="42" y="189"/>
                      <a:pt x="42" y="191"/>
                    </a:cubicBezTo>
                    <a:cubicBezTo>
                      <a:pt x="42" y="192"/>
                      <a:pt x="42" y="193"/>
                      <a:pt x="42" y="193"/>
                    </a:cubicBezTo>
                    <a:lnTo>
                      <a:pt x="0" y="19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6" name="Freeform 39"/>
              <p:cNvSpPr>
                <a:spLocks/>
              </p:cNvSpPr>
              <p:nvPr/>
            </p:nvSpPr>
            <p:spPr bwMode="auto">
              <a:xfrm>
                <a:off x="1457" y="3258"/>
                <a:ext cx="165" cy="364"/>
              </a:xfrm>
              <a:custGeom>
                <a:avLst/>
                <a:gdLst>
                  <a:gd name="T0" fmla="*/ 0 w 93"/>
                  <a:gd name="T1" fmla="*/ 194 h 194"/>
                  <a:gd name="T2" fmla="*/ 0 w 93"/>
                  <a:gd name="T3" fmla="*/ 191 h 194"/>
                  <a:gd name="T4" fmla="*/ 1 w 93"/>
                  <a:gd name="T5" fmla="*/ 184 h 194"/>
                  <a:gd name="T6" fmla="*/ 4 w 93"/>
                  <a:gd name="T7" fmla="*/ 158 h 194"/>
                  <a:gd name="T8" fmla="*/ 23 w 93"/>
                  <a:gd name="T9" fmla="*/ 83 h 194"/>
                  <a:gd name="T10" fmla="*/ 32 w 93"/>
                  <a:gd name="T11" fmla="*/ 64 h 194"/>
                  <a:gd name="T12" fmla="*/ 36 w 93"/>
                  <a:gd name="T13" fmla="*/ 55 h 194"/>
                  <a:gd name="T14" fmla="*/ 41 w 93"/>
                  <a:gd name="T15" fmla="*/ 46 h 194"/>
                  <a:gd name="T16" fmla="*/ 52 w 93"/>
                  <a:gd name="T17" fmla="*/ 30 h 194"/>
                  <a:gd name="T18" fmla="*/ 58 w 93"/>
                  <a:gd name="T19" fmla="*/ 23 h 194"/>
                  <a:gd name="T20" fmla="*/ 61 w 93"/>
                  <a:gd name="T21" fmla="*/ 20 h 194"/>
                  <a:gd name="T22" fmla="*/ 64 w 93"/>
                  <a:gd name="T23" fmla="*/ 18 h 194"/>
                  <a:gd name="T24" fmla="*/ 66 w 93"/>
                  <a:gd name="T25" fmla="*/ 15 h 194"/>
                  <a:gd name="T26" fmla="*/ 69 w 93"/>
                  <a:gd name="T27" fmla="*/ 13 h 194"/>
                  <a:gd name="T28" fmla="*/ 75 w 93"/>
                  <a:gd name="T29" fmla="*/ 9 h 194"/>
                  <a:gd name="T30" fmla="*/ 80 w 93"/>
                  <a:gd name="T31" fmla="*/ 6 h 194"/>
                  <a:gd name="T32" fmla="*/ 85 w 93"/>
                  <a:gd name="T33" fmla="*/ 4 h 194"/>
                  <a:gd name="T34" fmla="*/ 91 w 93"/>
                  <a:gd name="T35" fmla="*/ 1 h 194"/>
                  <a:gd name="T36" fmla="*/ 93 w 93"/>
                  <a:gd name="T37" fmla="*/ 0 h 194"/>
                  <a:gd name="T38" fmla="*/ 91 w 93"/>
                  <a:gd name="T39" fmla="*/ 2 h 194"/>
                  <a:gd name="T40" fmla="*/ 85 w 93"/>
                  <a:gd name="T41" fmla="*/ 5 h 194"/>
                  <a:gd name="T42" fmla="*/ 82 w 93"/>
                  <a:gd name="T43" fmla="*/ 8 h 194"/>
                  <a:gd name="T44" fmla="*/ 77 w 93"/>
                  <a:gd name="T45" fmla="*/ 12 h 194"/>
                  <a:gd name="T46" fmla="*/ 73 w 93"/>
                  <a:gd name="T47" fmla="*/ 17 h 194"/>
                  <a:gd name="T48" fmla="*/ 71 w 93"/>
                  <a:gd name="T49" fmla="*/ 19 h 194"/>
                  <a:gd name="T50" fmla="*/ 68 w 93"/>
                  <a:gd name="T51" fmla="*/ 22 h 194"/>
                  <a:gd name="T52" fmla="*/ 66 w 93"/>
                  <a:gd name="T53" fmla="*/ 25 h 194"/>
                  <a:gd name="T54" fmla="*/ 64 w 93"/>
                  <a:gd name="T55" fmla="*/ 28 h 194"/>
                  <a:gd name="T56" fmla="*/ 60 w 93"/>
                  <a:gd name="T57" fmla="*/ 35 h 194"/>
                  <a:gd name="T58" fmla="*/ 53 w 93"/>
                  <a:gd name="T59" fmla="*/ 52 h 194"/>
                  <a:gd name="T60" fmla="*/ 50 w 93"/>
                  <a:gd name="T61" fmla="*/ 60 h 194"/>
                  <a:gd name="T62" fmla="*/ 48 w 93"/>
                  <a:gd name="T63" fmla="*/ 70 h 194"/>
                  <a:gd name="T64" fmla="*/ 44 w 93"/>
                  <a:gd name="T65" fmla="*/ 89 h 194"/>
                  <a:gd name="T66" fmla="*/ 40 w 93"/>
                  <a:gd name="T67" fmla="*/ 161 h 194"/>
                  <a:gd name="T68" fmla="*/ 42 w 93"/>
                  <a:gd name="T69" fmla="*/ 184 h 194"/>
                  <a:gd name="T70" fmla="*/ 42 w 93"/>
                  <a:gd name="T71" fmla="*/ 191 h 194"/>
                  <a:gd name="T72" fmla="*/ 42 w 93"/>
                  <a:gd name="T73" fmla="*/ 193 h 194"/>
                  <a:gd name="T74" fmla="*/ 0 w 93"/>
                  <a:gd name="T75"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194">
                    <a:moveTo>
                      <a:pt x="0" y="194"/>
                    </a:moveTo>
                    <a:cubicBezTo>
                      <a:pt x="0" y="194"/>
                      <a:pt x="0" y="193"/>
                      <a:pt x="0" y="191"/>
                    </a:cubicBezTo>
                    <a:cubicBezTo>
                      <a:pt x="0" y="189"/>
                      <a:pt x="0" y="187"/>
                      <a:pt x="1" y="184"/>
                    </a:cubicBezTo>
                    <a:cubicBezTo>
                      <a:pt x="1" y="177"/>
                      <a:pt x="2" y="169"/>
                      <a:pt x="4" y="158"/>
                    </a:cubicBezTo>
                    <a:cubicBezTo>
                      <a:pt x="8" y="137"/>
                      <a:pt x="14" y="110"/>
                      <a:pt x="23" y="83"/>
                    </a:cubicBezTo>
                    <a:cubicBezTo>
                      <a:pt x="26" y="77"/>
                      <a:pt x="29" y="70"/>
                      <a:pt x="32" y="64"/>
                    </a:cubicBezTo>
                    <a:cubicBezTo>
                      <a:pt x="33" y="61"/>
                      <a:pt x="35" y="58"/>
                      <a:pt x="36" y="55"/>
                    </a:cubicBezTo>
                    <a:cubicBezTo>
                      <a:pt x="38" y="52"/>
                      <a:pt x="39" y="49"/>
                      <a:pt x="41" y="46"/>
                    </a:cubicBezTo>
                    <a:cubicBezTo>
                      <a:pt x="45" y="40"/>
                      <a:pt x="48" y="35"/>
                      <a:pt x="52" y="30"/>
                    </a:cubicBezTo>
                    <a:cubicBezTo>
                      <a:pt x="54" y="28"/>
                      <a:pt x="56" y="25"/>
                      <a:pt x="58" y="23"/>
                    </a:cubicBezTo>
                    <a:cubicBezTo>
                      <a:pt x="59" y="22"/>
                      <a:pt x="60" y="21"/>
                      <a:pt x="61" y="20"/>
                    </a:cubicBezTo>
                    <a:cubicBezTo>
                      <a:pt x="62" y="19"/>
                      <a:pt x="63" y="18"/>
                      <a:pt x="64" y="18"/>
                    </a:cubicBezTo>
                    <a:cubicBezTo>
                      <a:pt x="65" y="17"/>
                      <a:pt x="65" y="16"/>
                      <a:pt x="66" y="15"/>
                    </a:cubicBezTo>
                    <a:cubicBezTo>
                      <a:pt x="67" y="14"/>
                      <a:pt x="68" y="13"/>
                      <a:pt x="69" y="13"/>
                    </a:cubicBezTo>
                    <a:cubicBezTo>
                      <a:pt x="71" y="11"/>
                      <a:pt x="73" y="10"/>
                      <a:pt x="75" y="9"/>
                    </a:cubicBezTo>
                    <a:cubicBezTo>
                      <a:pt x="77" y="8"/>
                      <a:pt x="78" y="7"/>
                      <a:pt x="80" y="6"/>
                    </a:cubicBezTo>
                    <a:cubicBezTo>
                      <a:pt x="82" y="5"/>
                      <a:pt x="83" y="4"/>
                      <a:pt x="85" y="4"/>
                    </a:cubicBezTo>
                    <a:cubicBezTo>
                      <a:pt x="87" y="2"/>
                      <a:pt x="90" y="2"/>
                      <a:pt x="91" y="1"/>
                    </a:cubicBezTo>
                    <a:cubicBezTo>
                      <a:pt x="93" y="1"/>
                      <a:pt x="93" y="0"/>
                      <a:pt x="93" y="0"/>
                    </a:cubicBezTo>
                    <a:cubicBezTo>
                      <a:pt x="93" y="0"/>
                      <a:pt x="93" y="1"/>
                      <a:pt x="91" y="2"/>
                    </a:cubicBezTo>
                    <a:cubicBezTo>
                      <a:pt x="90" y="3"/>
                      <a:pt x="88" y="3"/>
                      <a:pt x="85" y="5"/>
                    </a:cubicBezTo>
                    <a:cubicBezTo>
                      <a:pt x="84" y="6"/>
                      <a:pt x="83" y="7"/>
                      <a:pt x="82" y="8"/>
                    </a:cubicBezTo>
                    <a:cubicBezTo>
                      <a:pt x="80" y="9"/>
                      <a:pt x="79" y="11"/>
                      <a:pt x="77" y="12"/>
                    </a:cubicBezTo>
                    <a:cubicBezTo>
                      <a:pt x="76" y="13"/>
                      <a:pt x="74" y="15"/>
                      <a:pt x="73" y="17"/>
                    </a:cubicBezTo>
                    <a:cubicBezTo>
                      <a:pt x="72" y="17"/>
                      <a:pt x="71" y="18"/>
                      <a:pt x="71" y="19"/>
                    </a:cubicBezTo>
                    <a:cubicBezTo>
                      <a:pt x="70" y="20"/>
                      <a:pt x="69" y="21"/>
                      <a:pt x="68" y="22"/>
                    </a:cubicBezTo>
                    <a:cubicBezTo>
                      <a:pt x="68" y="23"/>
                      <a:pt x="67" y="24"/>
                      <a:pt x="66" y="25"/>
                    </a:cubicBezTo>
                    <a:cubicBezTo>
                      <a:pt x="66" y="26"/>
                      <a:pt x="65" y="27"/>
                      <a:pt x="64" y="28"/>
                    </a:cubicBezTo>
                    <a:cubicBezTo>
                      <a:pt x="63" y="31"/>
                      <a:pt x="61" y="33"/>
                      <a:pt x="60" y="35"/>
                    </a:cubicBezTo>
                    <a:cubicBezTo>
                      <a:pt x="58" y="40"/>
                      <a:pt x="55" y="46"/>
                      <a:pt x="53" y="52"/>
                    </a:cubicBezTo>
                    <a:cubicBezTo>
                      <a:pt x="52" y="54"/>
                      <a:pt x="51" y="58"/>
                      <a:pt x="50" y="60"/>
                    </a:cubicBezTo>
                    <a:cubicBezTo>
                      <a:pt x="50" y="64"/>
                      <a:pt x="49" y="67"/>
                      <a:pt x="48" y="70"/>
                    </a:cubicBezTo>
                    <a:cubicBezTo>
                      <a:pt x="46" y="76"/>
                      <a:pt x="45" y="82"/>
                      <a:pt x="44" y="89"/>
                    </a:cubicBezTo>
                    <a:cubicBezTo>
                      <a:pt x="40" y="115"/>
                      <a:pt x="40" y="141"/>
                      <a:pt x="40" y="161"/>
                    </a:cubicBezTo>
                    <a:cubicBezTo>
                      <a:pt x="40" y="171"/>
                      <a:pt x="41" y="179"/>
                      <a:pt x="42" y="184"/>
                    </a:cubicBezTo>
                    <a:cubicBezTo>
                      <a:pt x="42" y="187"/>
                      <a:pt x="42" y="189"/>
                      <a:pt x="42" y="191"/>
                    </a:cubicBezTo>
                    <a:cubicBezTo>
                      <a:pt x="42" y="192"/>
                      <a:pt x="42" y="193"/>
                      <a:pt x="42" y="193"/>
                    </a:cubicBezTo>
                    <a:lnTo>
                      <a:pt x="0" y="19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7" name="Freeform 40"/>
              <p:cNvSpPr>
                <a:spLocks/>
              </p:cNvSpPr>
              <p:nvPr/>
            </p:nvSpPr>
            <p:spPr bwMode="auto">
              <a:xfrm>
                <a:off x="1452" y="3640"/>
                <a:ext cx="106" cy="181"/>
              </a:xfrm>
              <a:custGeom>
                <a:avLst/>
                <a:gdLst>
                  <a:gd name="T0" fmla="*/ 106 w 106"/>
                  <a:gd name="T1" fmla="*/ 181 h 181"/>
                  <a:gd name="T2" fmla="*/ 0 w 106"/>
                  <a:gd name="T3" fmla="*/ 181 h 181"/>
                  <a:gd name="T4" fmla="*/ 7 w 106"/>
                  <a:gd name="T5" fmla="*/ 0 h 181"/>
                  <a:gd name="T6" fmla="*/ 99 w 106"/>
                  <a:gd name="T7" fmla="*/ 0 h 181"/>
                  <a:gd name="T8" fmla="*/ 106 w 106"/>
                  <a:gd name="T9" fmla="*/ 181 h 181"/>
                </a:gdLst>
                <a:ahLst/>
                <a:cxnLst>
                  <a:cxn ang="0">
                    <a:pos x="T0" y="T1"/>
                  </a:cxn>
                  <a:cxn ang="0">
                    <a:pos x="T2" y="T3"/>
                  </a:cxn>
                  <a:cxn ang="0">
                    <a:pos x="T4" y="T5"/>
                  </a:cxn>
                  <a:cxn ang="0">
                    <a:pos x="T6" y="T7"/>
                  </a:cxn>
                  <a:cxn ang="0">
                    <a:pos x="T8" y="T9"/>
                  </a:cxn>
                </a:cxnLst>
                <a:rect l="0" t="0" r="r" b="b"/>
                <a:pathLst>
                  <a:path w="106" h="181">
                    <a:moveTo>
                      <a:pt x="106" y="181"/>
                    </a:moveTo>
                    <a:lnTo>
                      <a:pt x="0" y="181"/>
                    </a:lnTo>
                    <a:lnTo>
                      <a:pt x="7" y="0"/>
                    </a:lnTo>
                    <a:lnTo>
                      <a:pt x="99" y="0"/>
                    </a:lnTo>
                    <a:lnTo>
                      <a:pt x="106" y="18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8" name="Freeform 41"/>
              <p:cNvSpPr>
                <a:spLocks/>
              </p:cNvSpPr>
              <p:nvPr/>
            </p:nvSpPr>
            <p:spPr bwMode="auto">
              <a:xfrm>
                <a:off x="1205" y="3319"/>
                <a:ext cx="238" cy="171"/>
              </a:xfrm>
              <a:custGeom>
                <a:avLst/>
                <a:gdLst>
                  <a:gd name="T0" fmla="*/ 181 w 238"/>
                  <a:gd name="T1" fmla="*/ 64 h 171"/>
                  <a:gd name="T2" fmla="*/ 167 w 238"/>
                  <a:gd name="T3" fmla="*/ 85 h 171"/>
                  <a:gd name="T4" fmla="*/ 156 w 238"/>
                  <a:gd name="T5" fmla="*/ 27 h 171"/>
                  <a:gd name="T6" fmla="*/ 139 w 238"/>
                  <a:gd name="T7" fmla="*/ 53 h 171"/>
                  <a:gd name="T8" fmla="*/ 130 w 238"/>
                  <a:gd name="T9" fmla="*/ 6 h 171"/>
                  <a:gd name="T10" fmla="*/ 0 w 238"/>
                  <a:gd name="T11" fmla="*/ 0 h 171"/>
                  <a:gd name="T12" fmla="*/ 238 w 238"/>
                  <a:gd name="T13" fmla="*/ 171 h 171"/>
                  <a:gd name="T14" fmla="*/ 181 w 238"/>
                  <a:gd name="T15" fmla="*/ 64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71">
                    <a:moveTo>
                      <a:pt x="181" y="64"/>
                    </a:moveTo>
                    <a:lnTo>
                      <a:pt x="167" y="85"/>
                    </a:lnTo>
                    <a:lnTo>
                      <a:pt x="156" y="27"/>
                    </a:lnTo>
                    <a:lnTo>
                      <a:pt x="139" y="53"/>
                    </a:lnTo>
                    <a:lnTo>
                      <a:pt x="130" y="6"/>
                    </a:lnTo>
                    <a:lnTo>
                      <a:pt x="0" y="0"/>
                    </a:lnTo>
                    <a:lnTo>
                      <a:pt x="238" y="171"/>
                    </a:lnTo>
                    <a:lnTo>
                      <a:pt x="181" y="64"/>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9" name="Freeform 42"/>
              <p:cNvSpPr>
                <a:spLocks/>
              </p:cNvSpPr>
              <p:nvPr/>
            </p:nvSpPr>
            <p:spPr bwMode="auto">
              <a:xfrm>
                <a:off x="1205" y="3319"/>
                <a:ext cx="238" cy="171"/>
              </a:xfrm>
              <a:custGeom>
                <a:avLst/>
                <a:gdLst>
                  <a:gd name="T0" fmla="*/ 119 w 238"/>
                  <a:gd name="T1" fmla="*/ 164 h 171"/>
                  <a:gd name="T2" fmla="*/ 132 w 238"/>
                  <a:gd name="T3" fmla="*/ 141 h 171"/>
                  <a:gd name="T4" fmla="*/ 77 w 238"/>
                  <a:gd name="T5" fmla="*/ 152 h 171"/>
                  <a:gd name="T6" fmla="*/ 93 w 238"/>
                  <a:gd name="T7" fmla="*/ 124 h 171"/>
                  <a:gd name="T8" fmla="*/ 48 w 238"/>
                  <a:gd name="T9" fmla="*/ 136 h 171"/>
                  <a:gd name="T10" fmla="*/ 0 w 238"/>
                  <a:gd name="T11" fmla="*/ 0 h 171"/>
                  <a:gd name="T12" fmla="*/ 238 w 238"/>
                  <a:gd name="T13" fmla="*/ 171 h 171"/>
                  <a:gd name="T14" fmla="*/ 119 w 238"/>
                  <a:gd name="T15" fmla="*/ 164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71">
                    <a:moveTo>
                      <a:pt x="119" y="164"/>
                    </a:moveTo>
                    <a:lnTo>
                      <a:pt x="132" y="141"/>
                    </a:lnTo>
                    <a:lnTo>
                      <a:pt x="77" y="152"/>
                    </a:lnTo>
                    <a:lnTo>
                      <a:pt x="93" y="124"/>
                    </a:lnTo>
                    <a:lnTo>
                      <a:pt x="48" y="136"/>
                    </a:lnTo>
                    <a:lnTo>
                      <a:pt x="0" y="0"/>
                    </a:lnTo>
                    <a:lnTo>
                      <a:pt x="238" y="171"/>
                    </a:lnTo>
                    <a:lnTo>
                      <a:pt x="119" y="16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0" name="Freeform 43"/>
              <p:cNvSpPr>
                <a:spLocks/>
              </p:cNvSpPr>
              <p:nvPr/>
            </p:nvSpPr>
            <p:spPr bwMode="auto">
              <a:xfrm>
                <a:off x="1221" y="3098"/>
                <a:ext cx="218" cy="255"/>
              </a:xfrm>
              <a:custGeom>
                <a:avLst/>
                <a:gdLst>
                  <a:gd name="T0" fmla="*/ 185 w 218"/>
                  <a:gd name="T1" fmla="*/ 120 h 255"/>
                  <a:gd name="T2" fmla="*/ 163 w 218"/>
                  <a:gd name="T3" fmla="*/ 141 h 255"/>
                  <a:gd name="T4" fmla="*/ 165 w 218"/>
                  <a:gd name="T5" fmla="*/ 71 h 255"/>
                  <a:gd name="T6" fmla="*/ 140 w 218"/>
                  <a:gd name="T7" fmla="*/ 98 h 255"/>
                  <a:gd name="T8" fmla="*/ 142 w 218"/>
                  <a:gd name="T9" fmla="*/ 43 h 255"/>
                  <a:gd name="T10" fmla="*/ 0 w 218"/>
                  <a:gd name="T11" fmla="*/ 0 h 255"/>
                  <a:gd name="T12" fmla="*/ 218 w 218"/>
                  <a:gd name="T13" fmla="*/ 255 h 255"/>
                  <a:gd name="T14" fmla="*/ 185 w 218"/>
                  <a:gd name="T15" fmla="*/ 12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255">
                    <a:moveTo>
                      <a:pt x="185" y="120"/>
                    </a:moveTo>
                    <a:lnTo>
                      <a:pt x="163" y="141"/>
                    </a:lnTo>
                    <a:lnTo>
                      <a:pt x="165" y="71"/>
                    </a:lnTo>
                    <a:lnTo>
                      <a:pt x="140" y="98"/>
                    </a:lnTo>
                    <a:lnTo>
                      <a:pt x="142" y="43"/>
                    </a:lnTo>
                    <a:lnTo>
                      <a:pt x="0" y="0"/>
                    </a:lnTo>
                    <a:lnTo>
                      <a:pt x="218" y="255"/>
                    </a:lnTo>
                    <a:lnTo>
                      <a:pt x="185" y="12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1" name="Freeform 44"/>
              <p:cNvSpPr>
                <a:spLocks/>
              </p:cNvSpPr>
              <p:nvPr/>
            </p:nvSpPr>
            <p:spPr bwMode="auto">
              <a:xfrm>
                <a:off x="1221" y="3098"/>
                <a:ext cx="218" cy="255"/>
              </a:xfrm>
              <a:custGeom>
                <a:avLst/>
                <a:gdLst>
                  <a:gd name="T0" fmla="*/ 89 w 218"/>
                  <a:gd name="T1" fmla="*/ 212 h 255"/>
                  <a:gd name="T2" fmla="*/ 110 w 218"/>
                  <a:gd name="T3" fmla="*/ 191 h 255"/>
                  <a:gd name="T4" fmla="*/ 45 w 218"/>
                  <a:gd name="T5" fmla="*/ 190 h 255"/>
                  <a:gd name="T6" fmla="*/ 71 w 218"/>
                  <a:gd name="T7" fmla="*/ 163 h 255"/>
                  <a:gd name="T8" fmla="*/ 18 w 218"/>
                  <a:gd name="T9" fmla="*/ 161 h 255"/>
                  <a:gd name="T10" fmla="*/ 0 w 218"/>
                  <a:gd name="T11" fmla="*/ 0 h 255"/>
                  <a:gd name="T12" fmla="*/ 218 w 218"/>
                  <a:gd name="T13" fmla="*/ 255 h 255"/>
                  <a:gd name="T14" fmla="*/ 89 w 218"/>
                  <a:gd name="T15" fmla="*/ 212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255">
                    <a:moveTo>
                      <a:pt x="89" y="212"/>
                    </a:moveTo>
                    <a:lnTo>
                      <a:pt x="110" y="191"/>
                    </a:lnTo>
                    <a:lnTo>
                      <a:pt x="45" y="190"/>
                    </a:lnTo>
                    <a:lnTo>
                      <a:pt x="71" y="163"/>
                    </a:lnTo>
                    <a:lnTo>
                      <a:pt x="18" y="161"/>
                    </a:lnTo>
                    <a:lnTo>
                      <a:pt x="0" y="0"/>
                    </a:lnTo>
                    <a:lnTo>
                      <a:pt x="218" y="255"/>
                    </a:lnTo>
                    <a:lnTo>
                      <a:pt x="89" y="2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2" name="Freeform 45"/>
              <p:cNvSpPr>
                <a:spLocks/>
              </p:cNvSpPr>
              <p:nvPr/>
            </p:nvSpPr>
            <p:spPr bwMode="auto">
              <a:xfrm>
                <a:off x="1530" y="3079"/>
                <a:ext cx="214" cy="293"/>
              </a:xfrm>
              <a:custGeom>
                <a:avLst/>
                <a:gdLst>
                  <a:gd name="T0" fmla="*/ 129 w 214"/>
                  <a:gd name="T1" fmla="*/ 227 h 293"/>
                  <a:gd name="T2" fmla="*/ 104 w 214"/>
                  <a:gd name="T3" fmla="*/ 209 h 293"/>
                  <a:gd name="T4" fmla="*/ 173 w 214"/>
                  <a:gd name="T5" fmla="*/ 199 h 293"/>
                  <a:gd name="T6" fmla="*/ 143 w 214"/>
                  <a:gd name="T7" fmla="*/ 175 h 293"/>
                  <a:gd name="T8" fmla="*/ 198 w 214"/>
                  <a:gd name="T9" fmla="*/ 167 h 293"/>
                  <a:gd name="T10" fmla="*/ 214 w 214"/>
                  <a:gd name="T11" fmla="*/ 0 h 293"/>
                  <a:gd name="T12" fmla="*/ 0 w 214"/>
                  <a:gd name="T13" fmla="*/ 293 h 293"/>
                  <a:gd name="T14" fmla="*/ 129 w 214"/>
                  <a:gd name="T15" fmla="*/ 227 h 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93">
                    <a:moveTo>
                      <a:pt x="129" y="227"/>
                    </a:moveTo>
                    <a:lnTo>
                      <a:pt x="104" y="209"/>
                    </a:lnTo>
                    <a:lnTo>
                      <a:pt x="173" y="199"/>
                    </a:lnTo>
                    <a:lnTo>
                      <a:pt x="143" y="175"/>
                    </a:lnTo>
                    <a:lnTo>
                      <a:pt x="198" y="167"/>
                    </a:lnTo>
                    <a:lnTo>
                      <a:pt x="214" y="0"/>
                    </a:lnTo>
                    <a:lnTo>
                      <a:pt x="0" y="293"/>
                    </a:lnTo>
                    <a:lnTo>
                      <a:pt x="129" y="22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3" name="Freeform 46"/>
              <p:cNvSpPr>
                <a:spLocks/>
              </p:cNvSpPr>
              <p:nvPr/>
            </p:nvSpPr>
            <p:spPr bwMode="auto">
              <a:xfrm>
                <a:off x="1530" y="3079"/>
                <a:ext cx="214" cy="293"/>
              </a:xfrm>
              <a:custGeom>
                <a:avLst/>
                <a:gdLst>
                  <a:gd name="T0" fmla="*/ 19 w 214"/>
                  <a:gd name="T1" fmla="*/ 139 h 293"/>
                  <a:gd name="T2" fmla="*/ 44 w 214"/>
                  <a:gd name="T3" fmla="*/ 158 h 293"/>
                  <a:gd name="T4" fmla="*/ 33 w 214"/>
                  <a:gd name="T5" fmla="*/ 85 h 293"/>
                  <a:gd name="T6" fmla="*/ 65 w 214"/>
                  <a:gd name="T7" fmla="*/ 109 h 293"/>
                  <a:gd name="T8" fmla="*/ 56 w 214"/>
                  <a:gd name="T9" fmla="*/ 51 h 293"/>
                  <a:gd name="T10" fmla="*/ 214 w 214"/>
                  <a:gd name="T11" fmla="*/ 0 h 293"/>
                  <a:gd name="T12" fmla="*/ 0 w 214"/>
                  <a:gd name="T13" fmla="*/ 293 h 293"/>
                  <a:gd name="T14" fmla="*/ 19 w 214"/>
                  <a:gd name="T15" fmla="*/ 139 h 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93">
                    <a:moveTo>
                      <a:pt x="19" y="139"/>
                    </a:moveTo>
                    <a:lnTo>
                      <a:pt x="44" y="158"/>
                    </a:lnTo>
                    <a:lnTo>
                      <a:pt x="33" y="85"/>
                    </a:lnTo>
                    <a:lnTo>
                      <a:pt x="65" y="109"/>
                    </a:lnTo>
                    <a:lnTo>
                      <a:pt x="56" y="51"/>
                    </a:lnTo>
                    <a:lnTo>
                      <a:pt x="214" y="0"/>
                    </a:lnTo>
                    <a:lnTo>
                      <a:pt x="0" y="293"/>
                    </a:lnTo>
                    <a:lnTo>
                      <a:pt x="19" y="13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4" name="Freeform 47"/>
              <p:cNvSpPr>
                <a:spLocks/>
              </p:cNvSpPr>
              <p:nvPr/>
            </p:nvSpPr>
            <p:spPr bwMode="auto">
              <a:xfrm>
                <a:off x="1571" y="3274"/>
                <a:ext cx="255" cy="164"/>
              </a:xfrm>
              <a:custGeom>
                <a:avLst/>
                <a:gdLst>
                  <a:gd name="T0" fmla="*/ 120 w 255"/>
                  <a:gd name="T1" fmla="*/ 154 h 164"/>
                  <a:gd name="T2" fmla="*/ 106 w 255"/>
                  <a:gd name="T3" fmla="*/ 130 h 164"/>
                  <a:gd name="T4" fmla="*/ 164 w 255"/>
                  <a:gd name="T5" fmla="*/ 145 h 164"/>
                  <a:gd name="T6" fmla="*/ 148 w 255"/>
                  <a:gd name="T7" fmla="*/ 115 h 164"/>
                  <a:gd name="T8" fmla="*/ 193 w 255"/>
                  <a:gd name="T9" fmla="*/ 128 h 164"/>
                  <a:gd name="T10" fmla="*/ 255 w 255"/>
                  <a:gd name="T11" fmla="*/ 0 h 164"/>
                  <a:gd name="T12" fmla="*/ 0 w 255"/>
                  <a:gd name="T13" fmla="*/ 164 h 164"/>
                  <a:gd name="T14" fmla="*/ 120 w 255"/>
                  <a:gd name="T15" fmla="*/ 15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64">
                    <a:moveTo>
                      <a:pt x="120" y="154"/>
                    </a:moveTo>
                    <a:lnTo>
                      <a:pt x="106" y="130"/>
                    </a:lnTo>
                    <a:lnTo>
                      <a:pt x="164" y="145"/>
                    </a:lnTo>
                    <a:lnTo>
                      <a:pt x="148" y="115"/>
                    </a:lnTo>
                    <a:lnTo>
                      <a:pt x="193" y="128"/>
                    </a:lnTo>
                    <a:lnTo>
                      <a:pt x="255" y="0"/>
                    </a:lnTo>
                    <a:lnTo>
                      <a:pt x="0" y="164"/>
                    </a:lnTo>
                    <a:lnTo>
                      <a:pt x="120" y="154"/>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5" name="Freeform 48"/>
              <p:cNvSpPr>
                <a:spLocks/>
              </p:cNvSpPr>
              <p:nvPr/>
            </p:nvSpPr>
            <p:spPr bwMode="auto">
              <a:xfrm>
                <a:off x="1571" y="3263"/>
                <a:ext cx="255" cy="175"/>
              </a:xfrm>
              <a:custGeom>
                <a:avLst/>
                <a:gdLst>
                  <a:gd name="T0" fmla="*/ 60 w 255"/>
                  <a:gd name="T1" fmla="*/ 58 h 175"/>
                  <a:gd name="T2" fmla="*/ 72 w 255"/>
                  <a:gd name="T3" fmla="*/ 83 h 175"/>
                  <a:gd name="T4" fmla="*/ 86 w 255"/>
                  <a:gd name="T5" fmla="*/ 21 h 175"/>
                  <a:gd name="T6" fmla="*/ 104 w 255"/>
                  <a:gd name="T7" fmla="*/ 49 h 175"/>
                  <a:gd name="T8" fmla="*/ 115 w 255"/>
                  <a:gd name="T9" fmla="*/ 0 h 175"/>
                  <a:gd name="T10" fmla="*/ 255 w 255"/>
                  <a:gd name="T11" fmla="*/ 11 h 175"/>
                  <a:gd name="T12" fmla="*/ 0 w 255"/>
                  <a:gd name="T13" fmla="*/ 175 h 175"/>
                  <a:gd name="T14" fmla="*/ 60 w 255"/>
                  <a:gd name="T15" fmla="*/ 58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75">
                    <a:moveTo>
                      <a:pt x="60" y="58"/>
                    </a:moveTo>
                    <a:lnTo>
                      <a:pt x="72" y="83"/>
                    </a:lnTo>
                    <a:lnTo>
                      <a:pt x="86" y="21"/>
                    </a:lnTo>
                    <a:lnTo>
                      <a:pt x="104" y="49"/>
                    </a:lnTo>
                    <a:lnTo>
                      <a:pt x="115" y="0"/>
                    </a:lnTo>
                    <a:lnTo>
                      <a:pt x="255" y="11"/>
                    </a:lnTo>
                    <a:lnTo>
                      <a:pt x="0" y="175"/>
                    </a:lnTo>
                    <a:lnTo>
                      <a:pt x="60" y="58"/>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6" name="Freeform 49"/>
              <p:cNvSpPr>
                <a:spLocks/>
              </p:cNvSpPr>
              <p:nvPr/>
            </p:nvSpPr>
            <p:spPr bwMode="auto">
              <a:xfrm>
                <a:off x="1482" y="2929"/>
                <a:ext cx="89" cy="394"/>
              </a:xfrm>
              <a:custGeom>
                <a:avLst/>
                <a:gdLst>
                  <a:gd name="T0" fmla="*/ 69 w 89"/>
                  <a:gd name="T1" fmla="*/ 252 h 394"/>
                  <a:gd name="T2" fmla="*/ 35 w 89"/>
                  <a:gd name="T3" fmla="*/ 252 h 394"/>
                  <a:gd name="T4" fmla="*/ 89 w 89"/>
                  <a:gd name="T5" fmla="*/ 195 h 394"/>
                  <a:gd name="T6" fmla="*/ 48 w 89"/>
                  <a:gd name="T7" fmla="*/ 195 h 394"/>
                  <a:gd name="T8" fmla="*/ 89 w 89"/>
                  <a:gd name="T9" fmla="*/ 152 h 394"/>
                  <a:gd name="T10" fmla="*/ 0 w 89"/>
                  <a:gd name="T11" fmla="*/ 0 h 394"/>
                  <a:gd name="T12" fmla="*/ 0 w 89"/>
                  <a:gd name="T13" fmla="*/ 394 h 394"/>
                  <a:gd name="T14" fmla="*/ 69 w 89"/>
                  <a:gd name="T15" fmla="*/ 252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94">
                    <a:moveTo>
                      <a:pt x="69" y="252"/>
                    </a:moveTo>
                    <a:lnTo>
                      <a:pt x="35" y="252"/>
                    </a:lnTo>
                    <a:lnTo>
                      <a:pt x="89" y="195"/>
                    </a:lnTo>
                    <a:lnTo>
                      <a:pt x="48" y="195"/>
                    </a:lnTo>
                    <a:lnTo>
                      <a:pt x="89" y="152"/>
                    </a:lnTo>
                    <a:lnTo>
                      <a:pt x="0" y="0"/>
                    </a:lnTo>
                    <a:lnTo>
                      <a:pt x="0" y="394"/>
                    </a:lnTo>
                    <a:lnTo>
                      <a:pt x="69" y="252"/>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7" name="Freeform 50"/>
              <p:cNvSpPr>
                <a:spLocks/>
              </p:cNvSpPr>
              <p:nvPr/>
            </p:nvSpPr>
            <p:spPr bwMode="auto">
              <a:xfrm>
                <a:off x="1381" y="2929"/>
                <a:ext cx="101" cy="394"/>
              </a:xfrm>
              <a:custGeom>
                <a:avLst/>
                <a:gdLst>
                  <a:gd name="T0" fmla="*/ 23 w 101"/>
                  <a:gd name="T1" fmla="*/ 253 h 394"/>
                  <a:gd name="T2" fmla="*/ 55 w 101"/>
                  <a:gd name="T3" fmla="*/ 252 h 394"/>
                  <a:gd name="T4" fmla="*/ 2 w 101"/>
                  <a:gd name="T5" fmla="*/ 197 h 394"/>
                  <a:gd name="T6" fmla="*/ 42 w 101"/>
                  <a:gd name="T7" fmla="*/ 197 h 394"/>
                  <a:gd name="T8" fmla="*/ 0 w 101"/>
                  <a:gd name="T9" fmla="*/ 152 h 394"/>
                  <a:gd name="T10" fmla="*/ 101 w 101"/>
                  <a:gd name="T11" fmla="*/ 0 h 394"/>
                  <a:gd name="T12" fmla="*/ 101 w 101"/>
                  <a:gd name="T13" fmla="*/ 394 h 394"/>
                  <a:gd name="T14" fmla="*/ 23 w 101"/>
                  <a:gd name="T15" fmla="*/ 253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394">
                    <a:moveTo>
                      <a:pt x="23" y="253"/>
                    </a:moveTo>
                    <a:lnTo>
                      <a:pt x="55" y="252"/>
                    </a:lnTo>
                    <a:lnTo>
                      <a:pt x="2" y="197"/>
                    </a:lnTo>
                    <a:lnTo>
                      <a:pt x="42" y="197"/>
                    </a:lnTo>
                    <a:lnTo>
                      <a:pt x="0" y="152"/>
                    </a:lnTo>
                    <a:lnTo>
                      <a:pt x="101" y="0"/>
                    </a:lnTo>
                    <a:lnTo>
                      <a:pt x="101" y="394"/>
                    </a:lnTo>
                    <a:lnTo>
                      <a:pt x="23" y="253"/>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8" name="Freeform 51"/>
              <p:cNvSpPr>
                <a:spLocks/>
              </p:cNvSpPr>
              <p:nvPr/>
            </p:nvSpPr>
            <p:spPr bwMode="auto">
              <a:xfrm>
                <a:off x="1471" y="3273"/>
                <a:ext cx="75" cy="324"/>
              </a:xfrm>
              <a:custGeom>
                <a:avLst/>
                <a:gdLst>
                  <a:gd name="T0" fmla="*/ 0 w 75"/>
                  <a:gd name="T1" fmla="*/ 324 h 324"/>
                  <a:gd name="T2" fmla="*/ 20 w 75"/>
                  <a:gd name="T3" fmla="*/ 0 h 324"/>
                  <a:gd name="T4" fmla="*/ 75 w 75"/>
                  <a:gd name="T5" fmla="*/ 320 h 324"/>
                  <a:gd name="T6" fmla="*/ 0 w 75"/>
                  <a:gd name="T7" fmla="*/ 324 h 324"/>
                </a:gdLst>
                <a:ahLst/>
                <a:cxnLst>
                  <a:cxn ang="0">
                    <a:pos x="T0" y="T1"/>
                  </a:cxn>
                  <a:cxn ang="0">
                    <a:pos x="T2" y="T3"/>
                  </a:cxn>
                  <a:cxn ang="0">
                    <a:pos x="T4" y="T5"/>
                  </a:cxn>
                  <a:cxn ang="0">
                    <a:pos x="T6" y="T7"/>
                  </a:cxn>
                </a:cxnLst>
                <a:rect l="0" t="0" r="r" b="b"/>
                <a:pathLst>
                  <a:path w="75" h="324">
                    <a:moveTo>
                      <a:pt x="0" y="324"/>
                    </a:moveTo>
                    <a:lnTo>
                      <a:pt x="20" y="0"/>
                    </a:lnTo>
                    <a:lnTo>
                      <a:pt x="75" y="320"/>
                    </a:lnTo>
                    <a:lnTo>
                      <a:pt x="0" y="32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9" name="Freeform 52"/>
              <p:cNvSpPr>
                <a:spLocks/>
              </p:cNvSpPr>
              <p:nvPr/>
            </p:nvSpPr>
            <p:spPr bwMode="auto">
              <a:xfrm>
                <a:off x="771" y="2940"/>
                <a:ext cx="71" cy="888"/>
              </a:xfrm>
              <a:custGeom>
                <a:avLst/>
                <a:gdLst>
                  <a:gd name="T0" fmla="*/ 36 w 71"/>
                  <a:gd name="T1" fmla="*/ 0 h 888"/>
                  <a:gd name="T2" fmla="*/ 0 w 71"/>
                  <a:gd name="T3" fmla="*/ 888 h 888"/>
                  <a:gd name="T4" fmla="*/ 71 w 71"/>
                  <a:gd name="T5" fmla="*/ 888 h 888"/>
                  <a:gd name="T6" fmla="*/ 36 w 71"/>
                  <a:gd name="T7" fmla="*/ 0 h 888"/>
                </a:gdLst>
                <a:ahLst/>
                <a:cxnLst>
                  <a:cxn ang="0">
                    <a:pos x="T0" y="T1"/>
                  </a:cxn>
                  <a:cxn ang="0">
                    <a:pos x="T2" y="T3"/>
                  </a:cxn>
                  <a:cxn ang="0">
                    <a:pos x="T4" y="T5"/>
                  </a:cxn>
                  <a:cxn ang="0">
                    <a:pos x="T6" y="T7"/>
                  </a:cxn>
                </a:cxnLst>
                <a:rect l="0" t="0" r="r" b="b"/>
                <a:pathLst>
                  <a:path w="71" h="888">
                    <a:moveTo>
                      <a:pt x="36" y="0"/>
                    </a:moveTo>
                    <a:lnTo>
                      <a:pt x="0" y="888"/>
                    </a:lnTo>
                    <a:lnTo>
                      <a:pt x="71" y="888"/>
                    </a:lnTo>
                    <a:lnTo>
                      <a:pt x="36"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0" name="Freeform 53"/>
              <p:cNvSpPr>
                <a:spLocks/>
              </p:cNvSpPr>
              <p:nvPr/>
            </p:nvSpPr>
            <p:spPr bwMode="auto">
              <a:xfrm>
                <a:off x="771" y="2940"/>
                <a:ext cx="71" cy="888"/>
              </a:xfrm>
              <a:custGeom>
                <a:avLst/>
                <a:gdLst>
                  <a:gd name="T0" fmla="*/ 36 w 71"/>
                  <a:gd name="T1" fmla="*/ 0 h 888"/>
                  <a:gd name="T2" fmla="*/ 0 w 71"/>
                  <a:gd name="T3" fmla="*/ 888 h 888"/>
                  <a:gd name="T4" fmla="*/ 71 w 71"/>
                  <a:gd name="T5" fmla="*/ 888 h 888"/>
                  <a:gd name="T6" fmla="*/ 36 w 71"/>
                  <a:gd name="T7" fmla="*/ 0 h 888"/>
                </a:gdLst>
                <a:ahLst/>
                <a:cxnLst>
                  <a:cxn ang="0">
                    <a:pos x="T0" y="T1"/>
                  </a:cxn>
                  <a:cxn ang="0">
                    <a:pos x="T2" y="T3"/>
                  </a:cxn>
                  <a:cxn ang="0">
                    <a:pos x="T4" y="T5"/>
                  </a:cxn>
                  <a:cxn ang="0">
                    <a:pos x="T6" y="T7"/>
                  </a:cxn>
                </a:cxnLst>
                <a:rect l="0" t="0" r="r" b="b"/>
                <a:pathLst>
                  <a:path w="71" h="888">
                    <a:moveTo>
                      <a:pt x="36" y="0"/>
                    </a:moveTo>
                    <a:lnTo>
                      <a:pt x="0" y="888"/>
                    </a:lnTo>
                    <a:lnTo>
                      <a:pt x="71" y="888"/>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1" name="Freeform 54"/>
              <p:cNvSpPr>
                <a:spLocks/>
              </p:cNvSpPr>
              <p:nvPr/>
            </p:nvSpPr>
            <p:spPr bwMode="auto">
              <a:xfrm>
                <a:off x="477" y="3040"/>
                <a:ext cx="326" cy="169"/>
              </a:xfrm>
              <a:custGeom>
                <a:avLst/>
                <a:gdLst>
                  <a:gd name="T0" fmla="*/ 326 w 326"/>
                  <a:gd name="T1" fmla="*/ 129 h 169"/>
                  <a:gd name="T2" fmla="*/ 246 w 326"/>
                  <a:gd name="T3" fmla="*/ 52 h 169"/>
                  <a:gd name="T4" fmla="*/ 237 w 326"/>
                  <a:gd name="T5" fmla="*/ 94 h 169"/>
                  <a:gd name="T6" fmla="*/ 189 w 326"/>
                  <a:gd name="T7" fmla="*/ 11 h 169"/>
                  <a:gd name="T8" fmla="*/ 179 w 326"/>
                  <a:gd name="T9" fmla="*/ 64 h 169"/>
                  <a:gd name="T10" fmla="*/ 140 w 326"/>
                  <a:gd name="T11" fmla="*/ 0 h 169"/>
                  <a:gd name="T12" fmla="*/ 0 w 326"/>
                  <a:gd name="T13" fmla="*/ 92 h 169"/>
                  <a:gd name="T14" fmla="*/ 326 w 326"/>
                  <a:gd name="T15" fmla="*/ 169 h 169"/>
                  <a:gd name="T16" fmla="*/ 326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326" y="129"/>
                    </a:moveTo>
                    <a:lnTo>
                      <a:pt x="246" y="52"/>
                    </a:lnTo>
                    <a:lnTo>
                      <a:pt x="237" y="94"/>
                    </a:lnTo>
                    <a:lnTo>
                      <a:pt x="189" y="11"/>
                    </a:lnTo>
                    <a:lnTo>
                      <a:pt x="179" y="64"/>
                    </a:lnTo>
                    <a:lnTo>
                      <a:pt x="140" y="0"/>
                    </a:lnTo>
                    <a:lnTo>
                      <a:pt x="0" y="92"/>
                    </a:lnTo>
                    <a:lnTo>
                      <a:pt x="326" y="169"/>
                    </a:lnTo>
                    <a:lnTo>
                      <a:pt x="326" y="12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2" name="Freeform 55"/>
              <p:cNvSpPr>
                <a:spLocks/>
              </p:cNvSpPr>
              <p:nvPr/>
            </p:nvSpPr>
            <p:spPr bwMode="auto">
              <a:xfrm>
                <a:off x="477" y="3040"/>
                <a:ext cx="326" cy="169"/>
              </a:xfrm>
              <a:custGeom>
                <a:avLst/>
                <a:gdLst>
                  <a:gd name="T0" fmla="*/ 326 w 326"/>
                  <a:gd name="T1" fmla="*/ 129 h 169"/>
                  <a:gd name="T2" fmla="*/ 246 w 326"/>
                  <a:gd name="T3" fmla="*/ 52 h 169"/>
                  <a:gd name="T4" fmla="*/ 237 w 326"/>
                  <a:gd name="T5" fmla="*/ 94 h 169"/>
                  <a:gd name="T6" fmla="*/ 189 w 326"/>
                  <a:gd name="T7" fmla="*/ 11 h 169"/>
                  <a:gd name="T8" fmla="*/ 179 w 326"/>
                  <a:gd name="T9" fmla="*/ 64 h 169"/>
                  <a:gd name="T10" fmla="*/ 140 w 326"/>
                  <a:gd name="T11" fmla="*/ 0 h 169"/>
                  <a:gd name="T12" fmla="*/ 0 w 326"/>
                  <a:gd name="T13" fmla="*/ 92 h 169"/>
                  <a:gd name="T14" fmla="*/ 326 w 326"/>
                  <a:gd name="T15" fmla="*/ 169 h 169"/>
                  <a:gd name="T16" fmla="*/ 326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326" y="129"/>
                    </a:moveTo>
                    <a:lnTo>
                      <a:pt x="246" y="52"/>
                    </a:lnTo>
                    <a:lnTo>
                      <a:pt x="237" y="94"/>
                    </a:lnTo>
                    <a:lnTo>
                      <a:pt x="189" y="11"/>
                    </a:lnTo>
                    <a:lnTo>
                      <a:pt x="179" y="64"/>
                    </a:lnTo>
                    <a:lnTo>
                      <a:pt x="140" y="0"/>
                    </a:lnTo>
                    <a:lnTo>
                      <a:pt x="0" y="92"/>
                    </a:lnTo>
                    <a:lnTo>
                      <a:pt x="326" y="169"/>
                    </a:lnTo>
                    <a:lnTo>
                      <a:pt x="326" y="1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3" name="Freeform 56"/>
              <p:cNvSpPr>
                <a:spLocks/>
              </p:cNvSpPr>
              <p:nvPr/>
            </p:nvSpPr>
            <p:spPr bwMode="auto">
              <a:xfrm>
                <a:off x="477" y="3132"/>
                <a:ext cx="326" cy="156"/>
              </a:xfrm>
              <a:custGeom>
                <a:avLst/>
                <a:gdLst>
                  <a:gd name="T0" fmla="*/ 310 w 326"/>
                  <a:gd name="T1" fmla="*/ 112 h 156"/>
                  <a:gd name="T2" fmla="*/ 207 w 326"/>
                  <a:gd name="T3" fmla="*/ 144 h 156"/>
                  <a:gd name="T4" fmla="*/ 216 w 326"/>
                  <a:gd name="T5" fmla="*/ 103 h 156"/>
                  <a:gd name="T6" fmla="*/ 138 w 326"/>
                  <a:gd name="T7" fmla="*/ 156 h 156"/>
                  <a:gd name="T8" fmla="*/ 150 w 326"/>
                  <a:gd name="T9" fmla="*/ 103 h 156"/>
                  <a:gd name="T10" fmla="*/ 88 w 326"/>
                  <a:gd name="T11" fmla="*/ 144 h 156"/>
                  <a:gd name="T12" fmla="*/ 0 w 326"/>
                  <a:gd name="T13" fmla="*/ 0 h 156"/>
                  <a:gd name="T14" fmla="*/ 326 w 326"/>
                  <a:gd name="T15" fmla="*/ 77 h 156"/>
                  <a:gd name="T16" fmla="*/ 310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310" y="112"/>
                    </a:moveTo>
                    <a:lnTo>
                      <a:pt x="207" y="144"/>
                    </a:lnTo>
                    <a:lnTo>
                      <a:pt x="216" y="103"/>
                    </a:lnTo>
                    <a:lnTo>
                      <a:pt x="138" y="156"/>
                    </a:lnTo>
                    <a:lnTo>
                      <a:pt x="150" y="103"/>
                    </a:lnTo>
                    <a:lnTo>
                      <a:pt x="88" y="144"/>
                    </a:lnTo>
                    <a:lnTo>
                      <a:pt x="0" y="0"/>
                    </a:lnTo>
                    <a:lnTo>
                      <a:pt x="326" y="77"/>
                    </a:lnTo>
                    <a:lnTo>
                      <a:pt x="310" y="1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4" name="Freeform 57"/>
              <p:cNvSpPr>
                <a:spLocks/>
              </p:cNvSpPr>
              <p:nvPr/>
            </p:nvSpPr>
            <p:spPr bwMode="auto">
              <a:xfrm>
                <a:off x="477" y="3132"/>
                <a:ext cx="326" cy="156"/>
              </a:xfrm>
              <a:custGeom>
                <a:avLst/>
                <a:gdLst>
                  <a:gd name="T0" fmla="*/ 310 w 326"/>
                  <a:gd name="T1" fmla="*/ 112 h 156"/>
                  <a:gd name="T2" fmla="*/ 207 w 326"/>
                  <a:gd name="T3" fmla="*/ 144 h 156"/>
                  <a:gd name="T4" fmla="*/ 216 w 326"/>
                  <a:gd name="T5" fmla="*/ 103 h 156"/>
                  <a:gd name="T6" fmla="*/ 138 w 326"/>
                  <a:gd name="T7" fmla="*/ 156 h 156"/>
                  <a:gd name="T8" fmla="*/ 150 w 326"/>
                  <a:gd name="T9" fmla="*/ 103 h 156"/>
                  <a:gd name="T10" fmla="*/ 88 w 326"/>
                  <a:gd name="T11" fmla="*/ 144 h 156"/>
                  <a:gd name="T12" fmla="*/ 0 w 326"/>
                  <a:gd name="T13" fmla="*/ 0 h 156"/>
                  <a:gd name="T14" fmla="*/ 326 w 326"/>
                  <a:gd name="T15" fmla="*/ 77 h 156"/>
                  <a:gd name="T16" fmla="*/ 310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310" y="112"/>
                    </a:moveTo>
                    <a:lnTo>
                      <a:pt x="207" y="144"/>
                    </a:lnTo>
                    <a:lnTo>
                      <a:pt x="216" y="103"/>
                    </a:lnTo>
                    <a:lnTo>
                      <a:pt x="138" y="156"/>
                    </a:lnTo>
                    <a:lnTo>
                      <a:pt x="150" y="103"/>
                    </a:lnTo>
                    <a:lnTo>
                      <a:pt x="88" y="144"/>
                    </a:lnTo>
                    <a:lnTo>
                      <a:pt x="0" y="0"/>
                    </a:lnTo>
                    <a:lnTo>
                      <a:pt x="326" y="77"/>
                    </a:lnTo>
                    <a:lnTo>
                      <a:pt x="310"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5" name="Freeform 58"/>
              <p:cNvSpPr>
                <a:spLocks/>
              </p:cNvSpPr>
              <p:nvPr/>
            </p:nvSpPr>
            <p:spPr bwMode="auto">
              <a:xfrm>
                <a:off x="601" y="2910"/>
                <a:ext cx="202" cy="272"/>
              </a:xfrm>
              <a:custGeom>
                <a:avLst/>
                <a:gdLst>
                  <a:gd name="T0" fmla="*/ 177 w 202"/>
                  <a:gd name="T1" fmla="*/ 135 h 272"/>
                  <a:gd name="T2" fmla="*/ 154 w 202"/>
                  <a:gd name="T3" fmla="*/ 154 h 272"/>
                  <a:gd name="T4" fmla="*/ 161 w 202"/>
                  <a:gd name="T5" fmla="*/ 85 h 272"/>
                  <a:gd name="T6" fmla="*/ 133 w 202"/>
                  <a:gd name="T7" fmla="*/ 109 h 272"/>
                  <a:gd name="T8" fmla="*/ 140 w 202"/>
                  <a:gd name="T9" fmla="*/ 55 h 272"/>
                  <a:gd name="T10" fmla="*/ 0 w 202"/>
                  <a:gd name="T11" fmla="*/ 0 h 272"/>
                  <a:gd name="T12" fmla="*/ 202 w 202"/>
                  <a:gd name="T13" fmla="*/ 272 h 272"/>
                  <a:gd name="T14" fmla="*/ 177 w 202"/>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177" y="135"/>
                    </a:moveTo>
                    <a:lnTo>
                      <a:pt x="154" y="154"/>
                    </a:lnTo>
                    <a:lnTo>
                      <a:pt x="161" y="85"/>
                    </a:lnTo>
                    <a:lnTo>
                      <a:pt x="133" y="109"/>
                    </a:lnTo>
                    <a:lnTo>
                      <a:pt x="140" y="55"/>
                    </a:lnTo>
                    <a:lnTo>
                      <a:pt x="0" y="0"/>
                    </a:lnTo>
                    <a:lnTo>
                      <a:pt x="202" y="272"/>
                    </a:lnTo>
                    <a:lnTo>
                      <a:pt x="177"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6" name="Freeform 59"/>
              <p:cNvSpPr>
                <a:spLocks/>
              </p:cNvSpPr>
              <p:nvPr/>
            </p:nvSpPr>
            <p:spPr bwMode="auto">
              <a:xfrm>
                <a:off x="601" y="2910"/>
                <a:ext cx="202" cy="272"/>
              </a:xfrm>
              <a:custGeom>
                <a:avLst/>
                <a:gdLst>
                  <a:gd name="T0" fmla="*/ 177 w 202"/>
                  <a:gd name="T1" fmla="*/ 135 h 272"/>
                  <a:gd name="T2" fmla="*/ 154 w 202"/>
                  <a:gd name="T3" fmla="*/ 154 h 272"/>
                  <a:gd name="T4" fmla="*/ 161 w 202"/>
                  <a:gd name="T5" fmla="*/ 85 h 272"/>
                  <a:gd name="T6" fmla="*/ 133 w 202"/>
                  <a:gd name="T7" fmla="*/ 109 h 272"/>
                  <a:gd name="T8" fmla="*/ 140 w 202"/>
                  <a:gd name="T9" fmla="*/ 55 h 272"/>
                  <a:gd name="T10" fmla="*/ 0 w 202"/>
                  <a:gd name="T11" fmla="*/ 0 h 272"/>
                  <a:gd name="T12" fmla="*/ 202 w 202"/>
                  <a:gd name="T13" fmla="*/ 272 h 272"/>
                  <a:gd name="T14" fmla="*/ 177 w 202"/>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177" y="135"/>
                    </a:moveTo>
                    <a:lnTo>
                      <a:pt x="154" y="154"/>
                    </a:lnTo>
                    <a:lnTo>
                      <a:pt x="161" y="85"/>
                    </a:lnTo>
                    <a:lnTo>
                      <a:pt x="133" y="109"/>
                    </a:lnTo>
                    <a:lnTo>
                      <a:pt x="140" y="55"/>
                    </a:lnTo>
                    <a:lnTo>
                      <a:pt x="0" y="0"/>
                    </a:lnTo>
                    <a:lnTo>
                      <a:pt x="202" y="272"/>
                    </a:lnTo>
                    <a:lnTo>
                      <a:pt x="177"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7" name="Freeform 60"/>
              <p:cNvSpPr>
                <a:spLocks/>
              </p:cNvSpPr>
              <p:nvPr/>
            </p:nvSpPr>
            <p:spPr bwMode="auto">
              <a:xfrm>
                <a:off x="601" y="2910"/>
                <a:ext cx="202" cy="272"/>
              </a:xfrm>
              <a:custGeom>
                <a:avLst/>
                <a:gdLst>
                  <a:gd name="T0" fmla="*/ 74 w 202"/>
                  <a:gd name="T1" fmla="*/ 220 h 272"/>
                  <a:gd name="T2" fmla="*/ 97 w 202"/>
                  <a:gd name="T3" fmla="*/ 201 h 272"/>
                  <a:gd name="T4" fmla="*/ 32 w 202"/>
                  <a:gd name="T5" fmla="*/ 194 h 272"/>
                  <a:gd name="T6" fmla="*/ 60 w 202"/>
                  <a:gd name="T7" fmla="*/ 169 h 272"/>
                  <a:gd name="T8" fmla="*/ 9 w 202"/>
                  <a:gd name="T9" fmla="*/ 164 h 272"/>
                  <a:gd name="T10" fmla="*/ 0 w 202"/>
                  <a:gd name="T11" fmla="*/ 0 h 272"/>
                  <a:gd name="T12" fmla="*/ 202 w 202"/>
                  <a:gd name="T13" fmla="*/ 272 h 272"/>
                  <a:gd name="T14" fmla="*/ 74 w 202"/>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74" y="220"/>
                    </a:moveTo>
                    <a:lnTo>
                      <a:pt x="97" y="201"/>
                    </a:lnTo>
                    <a:lnTo>
                      <a:pt x="32" y="194"/>
                    </a:lnTo>
                    <a:lnTo>
                      <a:pt x="60" y="169"/>
                    </a:lnTo>
                    <a:lnTo>
                      <a:pt x="9" y="164"/>
                    </a:lnTo>
                    <a:lnTo>
                      <a:pt x="0" y="0"/>
                    </a:lnTo>
                    <a:lnTo>
                      <a:pt x="202" y="272"/>
                    </a:lnTo>
                    <a:lnTo>
                      <a:pt x="74"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8" name="Freeform 61"/>
              <p:cNvSpPr>
                <a:spLocks/>
              </p:cNvSpPr>
              <p:nvPr/>
            </p:nvSpPr>
            <p:spPr bwMode="auto">
              <a:xfrm>
                <a:off x="601" y="2910"/>
                <a:ext cx="202" cy="272"/>
              </a:xfrm>
              <a:custGeom>
                <a:avLst/>
                <a:gdLst>
                  <a:gd name="T0" fmla="*/ 74 w 202"/>
                  <a:gd name="T1" fmla="*/ 220 h 272"/>
                  <a:gd name="T2" fmla="*/ 97 w 202"/>
                  <a:gd name="T3" fmla="*/ 201 h 272"/>
                  <a:gd name="T4" fmla="*/ 32 w 202"/>
                  <a:gd name="T5" fmla="*/ 194 h 272"/>
                  <a:gd name="T6" fmla="*/ 60 w 202"/>
                  <a:gd name="T7" fmla="*/ 169 h 272"/>
                  <a:gd name="T8" fmla="*/ 9 w 202"/>
                  <a:gd name="T9" fmla="*/ 164 h 272"/>
                  <a:gd name="T10" fmla="*/ 0 w 202"/>
                  <a:gd name="T11" fmla="*/ 0 h 272"/>
                  <a:gd name="T12" fmla="*/ 202 w 202"/>
                  <a:gd name="T13" fmla="*/ 272 h 272"/>
                  <a:gd name="T14" fmla="*/ 74 w 202"/>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74" y="220"/>
                    </a:moveTo>
                    <a:lnTo>
                      <a:pt x="97" y="201"/>
                    </a:lnTo>
                    <a:lnTo>
                      <a:pt x="32" y="194"/>
                    </a:lnTo>
                    <a:lnTo>
                      <a:pt x="60" y="169"/>
                    </a:lnTo>
                    <a:lnTo>
                      <a:pt x="9" y="164"/>
                    </a:lnTo>
                    <a:lnTo>
                      <a:pt x="0" y="0"/>
                    </a:lnTo>
                    <a:lnTo>
                      <a:pt x="202" y="272"/>
                    </a:lnTo>
                    <a:lnTo>
                      <a:pt x="74"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9" name="Freeform 62"/>
              <p:cNvSpPr>
                <a:spLocks/>
              </p:cNvSpPr>
              <p:nvPr/>
            </p:nvSpPr>
            <p:spPr bwMode="auto">
              <a:xfrm>
                <a:off x="808" y="2813"/>
                <a:ext cx="98" cy="415"/>
              </a:xfrm>
              <a:custGeom>
                <a:avLst/>
                <a:gdLst>
                  <a:gd name="T0" fmla="*/ 75 w 98"/>
                  <a:gd name="T1" fmla="*/ 266 h 415"/>
                  <a:gd name="T2" fmla="*/ 39 w 98"/>
                  <a:gd name="T3" fmla="*/ 266 h 415"/>
                  <a:gd name="T4" fmla="*/ 96 w 98"/>
                  <a:gd name="T5" fmla="*/ 206 h 415"/>
                  <a:gd name="T6" fmla="*/ 53 w 98"/>
                  <a:gd name="T7" fmla="*/ 206 h 415"/>
                  <a:gd name="T8" fmla="*/ 98 w 98"/>
                  <a:gd name="T9" fmla="*/ 161 h 415"/>
                  <a:gd name="T10" fmla="*/ 6 w 98"/>
                  <a:gd name="T11" fmla="*/ 0 h 415"/>
                  <a:gd name="T12" fmla="*/ 0 w 98"/>
                  <a:gd name="T13" fmla="*/ 415 h 415"/>
                  <a:gd name="T14" fmla="*/ 75 w 98"/>
                  <a:gd name="T15" fmla="*/ 266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15">
                    <a:moveTo>
                      <a:pt x="75" y="266"/>
                    </a:moveTo>
                    <a:lnTo>
                      <a:pt x="39" y="266"/>
                    </a:lnTo>
                    <a:lnTo>
                      <a:pt x="96" y="206"/>
                    </a:lnTo>
                    <a:lnTo>
                      <a:pt x="53" y="206"/>
                    </a:lnTo>
                    <a:lnTo>
                      <a:pt x="98" y="161"/>
                    </a:lnTo>
                    <a:lnTo>
                      <a:pt x="6" y="0"/>
                    </a:lnTo>
                    <a:lnTo>
                      <a:pt x="0" y="415"/>
                    </a:lnTo>
                    <a:lnTo>
                      <a:pt x="75" y="26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0" name="Freeform 63"/>
              <p:cNvSpPr>
                <a:spLocks/>
              </p:cNvSpPr>
              <p:nvPr/>
            </p:nvSpPr>
            <p:spPr bwMode="auto">
              <a:xfrm>
                <a:off x="808" y="2813"/>
                <a:ext cx="98" cy="415"/>
              </a:xfrm>
              <a:custGeom>
                <a:avLst/>
                <a:gdLst>
                  <a:gd name="T0" fmla="*/ 75 w 98"/>
                  <a:gd name="T1" fmla="*/ 266 h 415"/>
                  <a:gd name="T2" fmla="*/ 39 w 98"/>
                  <a:gd name="T3" fmla="*/ 266 h 415"/>
                  <a:gd name="T4" fmla="*/ 96 w 98"/>
                  <a:gd name="T5" fmla="*/ 206 h 415"/>
                  <a:gd name="T6" fmla="*/ 53 w 98"/>
                  <a:gd name="T7" fmla="*/ 206 h 415"/>
                  <a:gd name="T8" fmla="*/ 98 w 98"/>
                  <a:gd name="T9" fmla="*/ 161 h 415"/>
                  <a:gd name="T10" fmla="*/ 6 w 98"/>
                  <a:gd name="T11" fmla="*/ 0 h 415"/>
                  <a:gd name="T12" fmla="*/ 0 w 98"/>
                  <a:gd name="T13" fmla="*/ 415 h 415"/>
                  <a:gd name="T14" fmla="*/ 75 w 98"/>
                  <a:gd name="T15" fmla="*/ 266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15">
                    <a:moveTo>
                      <a:pt x="75" y="266"/>
                    </a:moveTo>
                    <a:lnTo>
                      <a:pt x="39" y="266"/>
                    </a:lnTo>
                    <a:lnTo>
                      <a:pt x="96" y="206"/>
                    </a:lnTo>
                    <a:lnTo>
                      <a:pt x="53" y="206"/>
                    </a:lnTo>
                    <a:lnTo>
                      <a:pt x="98" y="161"/>
                    </a:lnTo>
                    <a:lnTo>
                      <a:pt x="6" y="0"/>
                    </a:lnTo>
                    <a:lnTo>
                      <a:pt x="0" y="415"/>
                    </a:lnTo>
                    <a:lnTo>
                      <a:pt x="75" y="2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1" name="Freeform 64"/>
              <p:cNvSpPr>
                <a:spLocks/>
              </p:cNvSpPr>
              <p:nvPr/>
            </p:nvSpPr>
            <p:spPr bwMode="auto">
              <a:xfrm>
                <a:off x="705" y="2813"/>
                <a:ext cx="109" cy="415"/>
              </a:xfrm>
              <a:custGeom>
                <a:avLst/>
                <a:gdLst>
                  <a:gd name="T0" fmla="*/ 22 w 109"/>
                  <a:gd name="T1" fmla="*/ 264 h 415"/>
                  <a:gd name="T2" fmla="*/ 57 w 109"/>
                  <a:gd name="T3" fmla="*/ 264 h 415"/>
                  <a:gd name="T4" fmla="*/ 2 w 109"/>
                  <a:gd name="T5" fmla="*/ 204 h 415"/>
                  <a:gd name="T6" fmla="*/ 45 w 109"/>
                  <a:gd name="T7" fmla="*/ 206 h 415"/>
                  <a:gd name="T8" fmla="*/ 0 w 109"/>
                  <a:gd name="T9" fmla="*/ 159 h 415"/>
                  <a:gd name="T10" fmla="*/ 109 w 109"/>
                  <a:gd name="T11" fmla="*/ 0 h 415"/>
                  <a:gd name="T12" fmla="*/ 103 w 109"/>
                  <a:gd name="T13" fmla="*/ 415 h 415"/>
                  <a:gd name="T14" fmla="*/ 22 w 109"/>
                  <a:gd name="T15" fmla="*/ 26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15">
                    <a:moveTo>
                      <a:pt x="22" y="264"/>
                    </a:moveTo>
                    <a:lnTo>
                      <a:pt x="57" y="264"/>
                    </a:lnTo>
                    <a:lnTo>
                      <a:pt x="2" y="204"/>
                    </a:lnTo>
                    <a:lnTo>
                      <a:pt x="45" y="206"/>
                    </a:lnTo>
                    <a:lnTo>
                      <a:pt x="0" y="159"/>
                    </a:lnTo>
                    <a:lnTo>
                      <a:pt x="109" y="0"/>
                    </a:lnTo>
                    <a:lnTo>
                      <a:pt x="103" y="415"/>
                    </a:lnTo>
                    <a:lnTo>
                      <a:pt x="22" y="26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2" name="Freeform 65"/>
              <p:cNvSpPr>
                <a:spLocks/>
              </p:cNvSpPr>
              <p:nvPr/>
            </p:nvSpPr>
            <p:spPr bwMode="auto">
              <a:xfrm>
                <a:off x="705" y="2813"/>
                <a:ext cx="109" cy="415"/>
              </a:xfrm>
              <a:custGeom>
                <a:avLst/>
                <a:gdLst>
                  <a:gd name="T0" fmla="*/ 22 w 109"/>
                  <a:gd name="T1" fmla="*/ 264 h 415"/>
                  <a:gd name="T2" fmla="*/ 57 w 109"/>
                  <a:gd name="T3" fmla="*/ 264 h 415"/>
                  <a:gd name="T4" fmla="*/ 2 w 109"/>
                  <a:gd name="T5" fmla="*/ 204 h 415"/>
                  <a:gd name="T6" fmla="*/ 45 w 109"/>
                  <a:gd name="T7" fmla="*/ 206 h 415"/>
                  <a:gd name="T8" fmla="*/ 0 w 109"/>
                  <a:gd name="T9" fmla="*/ 159 h 415"/>
                  <a:gd name="T10" fmla="*/ 109 w 109"/>
                  <a:gd name="T11" fmla="*/ 0 h 415"/>
                  <a:gd name="T12" fmla="*/ 103 w 109"/>
                  <a:gd name="T13" fmla="*/ 415 h 415"/>
                  <a:gd name="T14" fmla="*/ 22 w 109"/>
                  <a:gd name="T15" fmla="*/ 26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15">
                    <a:moveTo>
                      <a:pt x="22" y="264"/>
                    </a:moveTo>
                    <a:lnTo>
                      <a:pt x="57" y="264"/>
                    </a:lnTo>
                    <a:lnTo>
                      <a:pt x="2" y="204"/>
                    </a:lnTo>
                    <a:lnTo>
                      <a:pt x="45" y="206"/>
                    </a:lnTo>
                    <a:lnTo>
                      <a:pt x="0" y="159"/>
                    </a:lnTo>
                    <a:lnTo>
                      <a:pt x="109" y="0"/>
                    </a:lnTo>
                    <a:lnTo>
                      <a:pt x="103" y="415"/>
                    </a:lnTo>
                    <a:lnTo>
                      <a:pt x="22" y="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3" name="Freeform 66"/>
              <p:cNvSpPr>
                <a:spLocks/>
              </p:cNvSpPr>
              <p:nvPr/>
            </p:nvSpPr>
            <p:spPr bwMode="auto">
              <a:xfrm>
                <a:off x="792" y="3136"/>
                <a:ext cx="300" cy="195"/>
              </a:xfrm>
              <a:custGeom>
                <a:avLst/>
                <a:gdLst>
                  <a:gd name="T0" fmla="*/ 25 w 300"/>
                  <a:gd name="T1" fmla="*/ 7 h 195"/>
                  <a:gd name="T2" fmla="*/ 132 w 300"/>
                  <a:gd name="T3" fmla="*/ 0 h 195"/>
                  <a:gd name="T4" fmla="*/ 114 w 300"/>
                  <a:gd name="T5" fmla="*/ 37 h 195"/>
                  <a:gd name="T6" fmla="*/ 201 w 300"/>
                  <a:gd name="T7" fmla="*/ 7 h 195"/>
                  <a:gd name="T8" fmla="*/ 179 w 300"/>
                  <a:gd name="T9" fmla="*/ 54 h 195"/>
                  <a:gd name="T10" fmla="*/ 247 w 300"/>
                  <a:gd name="T11" fmla="*/ 30 h 195"/>
                  <a:gd name="T12" fmla="*/ 300 w 300"/>
                  <a:gd name="T13" fmla="*/ 195 h 195"/>
                  <a:gd name="T14" fmla="*/ 0 w 300"/>
                  <a:gd name="T15" fmla="*/ 37 h 195"/>
                  <a:gd name="T16" fmla="*/ 25 w 300"/>
                  <a:gd name="T17" fmla="*/ 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195">
                    <a:moveTo>
                      <a:pt x="25" y="7"/>
                    </a:moveTo>
                    <a:lnTo>
                      <a:pt x="132" y="0"/>
                    </a:lnTo>
                    <a:lnTo>
                      <a:pt x="114" y="37"/>
                    </a:lnTo>
                    <a:lnTo>
                      <a:pt x="201" y="7"/>
                    </a:lnTo>
                    <a:lnTo>
                      <a:pt x="179" y="54"/>
                    </a:lnTo>
                    <a:lnTo>
                      <a:pt x="247" y="30"/>
                    </a:lnTo>
                    <a:lnTo>
                      <a:pt x="300" y="195"/>
                    </a:lnTo>
                    <a:lnTo>
                      <a:pt x="0" y="37"/>
                    </a:lnTo>
                    <a:lnTo>
                      <a:pt x="25" y="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4" name="Freeform 67"/>
              <p:cNvSpPr>
                <a:spLocks/>
              </p:cNvSpPr>
              <p:nvPr/>
            </p:nvSpPr>
            <p:spPr bwMode="auto">
              <a:xfrm>
                <a:off x="792" y="3136"/>
                <a:ext cx="300" cy="195"/>
              </a:xfrm>
              <a:custGeom>
                <a:avLst/>
                <a:gdLst>
                  <a:gd name="T0" fmla="*/ 25 w 300"/>
                  <a:gd name="T1" fmla="*/ 7 h 195"/>
                  <a:gd name="T2" fmla="*/ 132 w 300"/>
                  <a:gd name="T3" fmla="*/ 0 h 195"/>
                  <a:gd name="T4" fmla="*/ 114 w 300"/>
                  <a:gd name="T5" fmla="*/ 37 h 195"/>
                  <a:gd name="T6" fmla="*/ 201 w 300"/>
                  <a:gd name="T7" fmla="*/ 7 h 195"/>
                  <a:gd name="T8" fmla="*/ 179 w 300"/>
                  <a:gd name="T9" fmla="*/ 54 h 195"/>
                  <a:gd name="T10" fmla="*/ 247 w 300"/>
                  <a:gd name="T11" fmla="*/ 30 h 195"/>
                  <a:gd name="T12" fmla="*/ 300 w 300"/>
                  <a:gd name="T13" fmla="*/ 195 h 195"/>
                  <a:gd name="T14" fmla="*/ 0 w 300"/>
                  <a:gd name="T15" fmla="*/ 37 h 195"/>
                  <a:gd name="T16" fmla="*/ 25 w 300"/>
                  <a:gd name="T17" fmla="*/ 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195">
                    <a:moveTo>
                      <a:pt x="25" y="7"/>
                    </a:moveTo>
                    <a:lnTo>
                      <a:pt x="132" y="0"/>
                    </a:lnTo>
                    <a:lnTo>
                      <a:pt x="114" y="37"/>
                    </a:lnTo>
                    <a:lnTo>
                      <a:pt x="201" y="7"/>
                    </a:lnTo>
                    <a:lnTo>
                      <a:pt x="179" y="54"/>
                    </a:lnTo>
                    <a:lnTo>
                      <a:pt x="247" y="30"/>
                    </a:lnTo>
                    <a:lnTo>
                      <a:pt x="300" y="195"/>
                    </a:lnTo>
                    <a:lnTo>
                      <a:pt x="0" y="37"/>
                    </a:lnTo>
                    <a:lnTo>
                      <a:pt x="25"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5" name="Freeform 68"/>
              <p:cNvSpPr>
                <a:spLocks/>
              </p:cNvSpPr>
              <p:nvPr/>
            </p:nvSpPr>
            <p:spPr bwMode="auto">
              <a:xfrm>
                <a:off x="785" y="3173"/>
                <a:ext cx="307" cy="210"/>
              </a:xfrm>
              <a:custGeom>
                <a:avLst/>
                <a:gdLst>
                  <a:gd name="T0" fmla="*/ 0 w 307"/>
                  <a:gd name="T1" fmla="*/ 38 h 210"/>
                  <a:gd name="T2" fmla="*/ 61 w 307"/>
                  <a:gd name="T3" fmla="*/ 131 h 210"/>
                  <a:gd name="T4" fmla="*/ 76 w 307"/>
                  <a:gd name="T5" fmla="*/ 94 h 210"/>
                  <a:gd name="T6" fmla="*/ 107 w 307"/>
                  <a:gd name="T7" fmla="*/ 186 h 210"/>
                  <a:gd name="T8" fmla="*/ 128 w 307"/>
                  <a:gd name="T9" fmla="*/ 139 h 210"/>
                  <a:gd name="T10" fmla="*/ 151 w 307"/>
                  <a:gd name="T11" fmla="*/ 210 h 210"/>
                  <a:gd name="T12" fmla="*/ 307 w 307"/>
                  <a:gd name="T13" fmla="*/ 158 h 210"/>
                  <a:gd name="T14" fmla="*/ 7 w 307"/>
                  <a:gd name="T15" fmla="*/ 0 h 210"/>
                  <a:gd name="T16" fmla="*/ 0 w 307"/>
                  <a:gd name="T17" fmla="*/ 3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210">
                    <a:moveTo>
                      <a:pt x="0" y="38"/>
                    </a:moveTo>
                    <a:lnTo>
                      <a:pt x="61" y="131"/>
                    </a:lnTo>
                    <a:lnTo>
                      <a:pt x="76" y="94"/>
                    </a:lnTo>
                    <a:lnTo>
                      <a:pt x="107" y="186"/>
                    </a:lnTo>
                    <a:lnTo>
                      <a:pt x="128" y="139"/>
                    </a:lnTo>
                    <a:lnTo>
                      <a:pt x="151" y="210"/>
                    </a:lnTo>
                    <a:lnTo>
                      <a:pt x="307" y="158"/>
                    </a:lnTo>
                    <a:lnTo>
                      <a:pt x="7" y="0"/>
                    </a:lnTo>
                    <a:lnTo>
                      <a:pt x="0" y="38"/>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6" name="Freeform 69"/>
              <p:cNvSpPr>
                <a:spLocks/>
              </p:cNvSpPr>
              <p:nvPr/>
            </p:nvSpPr>
            <p:spPr bwMode="auto">
              <a:xfrm>
                <a:off x="785" y="3173"/>
                <a:ext cx="307" cy="210"/>
              </a:xfrm>
              <a:custGeom>
                <a:avLst/>
                <a:gdLst>
                  <a:gd name="T0" fmla="*/ 0 w 307"/>
                  <a:gd name="T1" fmla="*/ 38 h 210"/>
                  <a:gd name="T2" fmla="*/ 61 w 307"/>
                  <a:gd name="T3" fmla="*/ 131 h 210"/>
                  <a:gd name="T4" fmla="*/ 76 w 307"/>
                  <a:gd name="T5" fmla="*/ 94 h 210"/>
                  <a:gd name="T6" fmla="*/ 107 w 307"/>
                  <a:gd name="T7" fmla="*/ 186 h 210"/>
                  <a:gd name="T8" fmla="*/ 128 w 307"/>
                  <a:gd name="T9" fmla="*/ 139 h 210"/>
                  <a:gd name="T10" fmla="*/ 151 w 307"/>
                  <a:gd name="T11" fmla="*/ 210 h 210"/>
                  <a:gd name="T12" fmla="*/ 307 w 307"/>
                  <a:gd name="T13" fmla="*/ 158 h 210"/>
                  <a:gd name="T14" fmla="*/ 7 w 307"/>
                  <a:gd name="T15" fmla="*/ 0 h 210"/>
                  <a:gd name="T16" fmla="*/ 0 w 307"/>
                  <a:gd name="T17" fmla="*/ 3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210">
                    <a:moveTo>
                      <a:pt x="0" y="38"/>
                    </a:moveTo>
                    <a:lnTo>
                      <a:pt x="61" y="131"/>
                    </a:lnTo>
                    <a:lnTo>
                      <a:pt x="76" y="94"/>
                    </a:lnTo>
                    <a:lnTo>
                      <a:pt x="107" y="186"/>
                    </a:lnTo>
                    <a:lnTo>
                      <a:pt x="128" y="139"/>
                    </a:lnTo>
                    <a:lnTo>
                      <a:pt x="151" y="210"/>
                    </a:lnTo>
                    <a:lnTo>
                      <a:pt x="307" y="158"/>
                    </a:lnTo>
                    <a:lnTo>
                      <a:pt x="7" y="0"/>
                    </a:lnTo>
                    <a:lnTo>
                      <a:pt x="0"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7" name="Freeform 70"/>
              <p:cNvSpPr>
                <a:spLocks/>
              </p:cNvSpPr>
              <p:nvPr/>
            </p:nvSpPr>
            <p:spPr bwMode="auto">
              <a:xfrm>
                <a:off x="822" y="2910"/>
                <a:ext cx="204" cy="272"/>
              </a:xfrm>
              <a:custGeom>
                <a:avLst/>
                <a:gdLst>
                  <a:gd name="T0" fmla="*/ 27 w 204"/>
                  <a:gd name="T1" fmla="*/ 135 h 272"/>
                  <a:gd name="T2" fmla="*/ 50 w 204"/>
                  <a:gd name="T3" fmla="*/ 154 h 272"/>
                  <a:gd name="T4" fmla="*/ 43 w 204"/>
                  <a:gd name="T5" fmla="*/ 85 h 272"/>
                  <a:gd name="T6" fmla="*/ 70 w 204"/>
                  <a:gd name="T7" fmla="*/ 109 h 272"/>
                  <a:gd name="T8" fmla="*/ 64 w 204"/>
                  <a:gd name="T9" fmla="*/ 55 h 272"/>
                  <a:gd name="T10" fmla="*/ 204 w 204"/>
                  <a:gd name="T11" fmla="*/ 0 h 272"/>
                  <a:gd name="T12" fmla="*/ 0 w 204"/>
                  <a:gd name="T13" fmla="*/ 272 h 272"/>
                  <a:gd name="T14" fmla="*/ 27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7" y="135"/>
                    </a:moveTo>
                    <a:lnTo>
                      <a:pt x="50" y="154"/>
                    </a:lnTo>
                    <a:lnTo>
                      <a:pt x="43" y="85"/>
                    </a:lnTo>
                    <a:lnTo>
                      <a:pt x="70" y="109"/>
                    </a:lnTo>
                    <a:lnTo>
                      <a:pt x="64" y="55"/>
                    </a:lnTo>
                    <a:lnTo>
                      <a:pt x="204" y="0"/>
                    </a:lnTo>
                    <a:lnTo>
                      <a:pt x="0" y="272"/>
                    </a:lnTo>
                    <a:lnTo>
                      <a:pt x="27"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8" name="Freeform 71"/>
              <p:cNvSpPr>
                <a:spLocks/>
              </p:cNvSpPr>
              <p:nvPr/>
            </p:nvSpPr>
            <p:spPr bwMode="auto">
              <a:xfrm>
                <a:off x="822" y="2910"/>
                <a:ext cx="204" cy="272"/>
              </a:xfrm>
              <a:custGeom>
                <a:avLst/>
                <a:gdLst>
                  <a:gd name="T0" fmla="*/ 27 w 204"/>
                  <a:gd name="T1" fmla="*/ 135 h 272"/>
                  <a:gd name="T2" fmla="*/ 50 w 204"/>
                  <a:gd name="T3" fmla="*/ 154 h 272"/>
                  <a:gd name="T4" fmla="*/ 43 w 204"/>
                  <a:gd name="T5" fmla="*/ 85 h 272"/>
                  <a:gd name="T6" fmla="*/ 70 w 204"/>
                  <a:gd name="T7" fmla="*/ 109 h 272"/>
                  <a:gd name="T8" fmla="*/ 64 w 204"/>
                  <a:gd name="T9" fmla="*/ 55 h 272"/>
                  <a:gd name="T10" fmla="*/ 204 w 204"/>
                  <a:gd name="T11" fmla="*/ 0 h 272"/>
                  <a:gd name="T12" fmla="*/ 0 w 204"/>
                  <a:gd name="T13" fmla="*/ 272 h 272"/>
                  <a:gd name="T14" fmla="*/ 27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7" y="135"/>
                    </a:moveTo>
                    <a:lnTo>
                      <a:pt x="50" y="154"/>
                    </a:lnTo>
                    <a:lnTo>
                      <a:pt x="43" y="85"/>
                    </a:lnTo>
                    <a:lnTo>
                      <a:pt x="70" y="109"/>
                    </a:lnTo>
                    <a:lnTo>
                      <a:pt x="64" y="55"/>
                    </a:lnTo>
                    <a:lnTo>
                      <a:pt x="204" y="0"/>
                    </a:lnTo>
                    <a:lnTo>
                      <a:pt x="0" y="272"/>
                    </a:lnTo>
                    <a:lnTo>
                      <a:pt x="27"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9" name="Freeform 72"/>
              <p:cNvSpPr>
                <a:spLocks/>
              </p:cNvSpPr>
              <p:nvPr/>
            </p:nvSpPr>
            <p:spPr bwMode="auto">
              <a:xfrm>
                <a:off x="822" y="2910"/>
                <a:ext cx="204" cy="272"/>
              </a:xfrm>
              <a:custGeom>
                <a:avLst/>
                <a:gdLst>
                  <a:gd name="T0" fmla="*/ 128 w 204"/>
                  <a:gd name="T1" fmla="*/ 220 h 272"/>
                  <a:gd name="T2" fmla="*/ 107 w 204"/>
                  <a:gd name="T3" fmla="*/ 201 h 272"/>
                  <a:gd name="T4" fmla="*/ 172 w 204"/>
                  <a:gd name="T5" fmla="*/ 194 h 272"/>
                  <a:gd name="T6" fmla="*/ 144 w 204"/>
                  <a:gd name="T7" fmla="*/ 169 h 272"/>
                  <a:gd name="T8" fmla="*/ 195 w 204"/>
                  <a:gd name="T9" fmla="*/ 164 h 272"/>
                  <a:gd name="T10" fmla="*/ 204 w 204"/>
                  <a:gd name="T11" fmla="*/ 0 h 272"/>
                  <a:gd name="T12" fmla="*/ 0 w 204"/>
                  <a:gd name="T13" fmla="*/ 272 h 272"/>
                  <a:gd name="T14" fmla="*/ 128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8" y="220"/>
                    </a:moveTo>
                    <a:lnTo>
                      <a:pt x="107" y="201"/>
                    </a:lnTo>
                    <a:lnTo>
                      <a:pt x="172" y="194"/>
                    </a:lnTo>
                    <a:lnTo>
                      <a:pt x="144" y="169"/>
                    </a:lnTo>
                    <a:lnTo>
                      <a:pt x="195" y="164"/>
                    </a:lnTo>
                    <a:lnTo>
                      <a:pt x="204" y="0"/>
                    </a:lnTo>
                    <a:lnTo>
                      <a:pt x="0" y="272"/>
                    </a:lnTo>
                    <a:lnTo>
                      <a:pt x="128"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0" name="Freeform 73"/>
              <p:cNvSpPr>
                <a:spLocks/>
              </p:cNvSpPr>
              <p:nvPr/>
            </p:nvSpPr>
            <p:spPr bwMode="auto">
              <a:xfrm>
                <a:off x="822" y="2910"/>
                <a:ext cx="204" cy="272"/>
              </a:xfrm>
              <a:custGeom>
                <a:avLst/>
                <a:gdLst>
                  <a:gd name="T0" fmla="*/ 128 w 204"/>
                  <a:gd name="T1" fmla="*/ 220 h 272"/>
                  <a:gd name="T2" fmla="*/ 107 w 204"/>
                  <a:gd name="T3" fmla="*/ 201 h 272"/>
                  <a:gd name="T4" fmla="*/ 172 w 204"/>
                  <a:gd name="T5" fmla="*/ 194 h 272"/>
                  <a:gd name="T6" fmla="*/ 144 w 204"/>
                  <a:gd name="T7" fmla="*/ 169 h 272"/>
                  <a:gd name="T8" fmla="*/ 195 w 204"/>
                  <a:gd name="T9" fmla="*/ 164 h 272"/>
                  <a:gd name="T10" fmla="*/ 204 w 204"/>
                  <a:gd name="T11" fmla="*/ 0 h 272"/>
                  <a:gd name="T12" fmla="*/ 0 w 204"/>
                  <a:gd name="T13" fmla="*/ 272 h 272"/>
                  <a:gd name="T14" fmla="*/ 128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8" y="220"/>
                    </a:moveTo>
                    <a:lnTo>
                      <a:pt x="107" y="201"/>
                    </a:lnTo>
                    <a:lnTo>
                      <a:pt x="172" y="194"/>
                    </a:lnTo>
                    <a:lnTo>
                      <a:pt x="144" y="169"/>
                    </a:lnTo>
                    <a:lnTo>
                      <a:pt x="195" y="164"/>
                    </a:lnTo>
                    <a:lnTo>
                      <a:pt x="204" y="0"/>
                    </a:lnTo>
                    <a:lnTo>
                      <a:pt x="0" y="272"/>
                    </a:lnTo>
                    <a:lnTo>
                      <a:pt x="128"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1" name="Freeform 74"/>
              <p:cNvSpPr>
                <a:spLocks/>
              </p:cNvSpPr>
              <p:nvPr/>
            </p:nvSpPr>
            <p:spPr bwMode="auto">
              <a:xfrm>
                <a:off x="824" y="3055"/>
                <a:ext cx="328" cy="90"/>
              </a:xfrm>
              <a:custGeom>
                <a:avLst/>
                <a:gdLst>
                  <a:gd name="T0" fmla="*/ 123 w 328"/>
                  <a:gd name="T1" fmla="*/ 17 h 90"/>
                  <a:gd name="T2" fmla="*/ 121 w 328"/>
                  <a:gd name="T3" fmla="*/ 47 h 90"/>
                  <a:gd name="T4" fmla="*/ 169 w 328"/>
                  <a:gd name="T5" fmla="*/ 0 h 90"/>
                  <a:gd name="T6" fmla="*/ 167 w 328"/>
                  <a:gd name="T7" fmla="*/ 37 h 90"/>
                  <a:gd name="T8" fmla="*/ 206 w 328"/>
                  <a:gd name="T9" fmla="*/ 2 h 90"/>
                  <a:gd name="T10" fmla="*/ 328 w 328"/>
                  <a:gd name="T11" fmla="*/ 90 h 90"/>
                  <a:gd name="T12" fmla="*/ 0 w 328"/>
                  <a:gd name="T13" fmla="*/ 73 h 90"/>
                  <a:gd name="T14" fmla="*/ 123 w 328"/>
                  <a:gd name="T15" fmla="*/ 17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90">
                    <a:moveTo>
                      <a:pt x="123" y="17"/>
                    </a:moveTo>
                    <a:lnTo>
                      <a:pt x="121" y="47"/>
                    </a:lnTo>
                    <a:lnTo>
                      <a:pt x="169" y="0"/>
                    </a:lnTo>
                    <a:lnTo>
                      <a:pt x="167" y="37"/>
                    </a:lnTo>
                    <a:lnTo>
                      <a:pt x="206" y="2"/>
                    </a:lnTo>
                    <a:lnTo>
                      <a:pt x="328" y="90"/>
                    </a:lnTo>
                    <a:lnTo>
                      <a:pt x="0" y="73"/>
                    </a:lnTo>
                    <a:lnTo>
                      <a:pt x="123" y="1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2" name="Freeform 75"/>
              <p:cNvSpPr>
                <a:spLocks/>
              </p:cNvSpPr>
              <p:nvPr/>
            </p:nvSpPr>
            <p:spPr bwMode="auto">
              <a:xfrm>
                <a:off x="824" y="3055"/>
                <a:ext cx="328" cy="90"/>
              </a:xfrm>
              <a:custGeom>
                <a:avLst/>
                <a:gdLst>
                  <a:gd name="T0" fmla="*/ 123 w 328"/>
                  <a:gd name="T1" fmla="*/ 17 h 90"/>
                  <a:gd name="T2" fmla="*/ 121 w 328"/>
                  <a:gd name="T3" fmla="*/ 47 h 90"/>
                  <a:gd name="T4" fmla="*/ 169 w 328"/>
                  <a:gd name="T5" fmla="*/ 0 h 90"/>
                  <a:gd name="T6" fmla="*/ 167 w 328"/>
                  <a:gd name="T7" fmla="*/ 37 h 90"/>
                  <a:gd name="T8" fmla="*/ 206 w 328"/>
                  <a:gd name="T9" fmla="*/ 2 h 90"/>
                  <a:gd name="T10" fmla="*/ 328 w 328"/>
                  <a:gd name="T11" fmla="*/ 90 h 90"/>
                  <a:gd name="T12" fmla="*/ 0 w 328"/>
                  <a:gd name="T13" fmla="*/ 73 h 90"/>
                  <a:gd name="T14" fmla="*/ 123 w 328"/>
                  <a:gd name="T15" fmla="*/ 17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90">
                    <a:moveTo>
                      <a:pt x="123" y="17"/>
                    </a:moveTo>
                    <a:lnTo>
                      <a:pt x="121" y="47"/>
                    </a:lnTo>
                    <a:lnTo>
                      <a:pt x="169" y="0"/>
                    </a:lnTo>
                    <a:lnTo>
                      <a:pt x="167" y="37"/>
                    </a:lnTo>
                    <a:lnTo>
                      <a:pt x="206" y="2"/>
                    </a:lnTo>
                    <a:lnTo>
                      <a:pt x="328" y="90"/>
                    </a:lnTo>
                    <a:lnTo>
                      <a:pt x="0" y="73"/>
                    </a:lnTo>
                    <a:lnTo>
                      <a:pt x="123"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3" name="Freeform 76"/>
              <p:cNvSpPr>
                <a:spLocks/>
              </p:cNvSpPr>
              <p:nvPr/>
            </p:nvSpPr>
            <p:spPr bwMode="auto">
              <a:xfrm>
                <a:off x="824" y="3128"/>
                <a:ext cx="328" cy="105"/>
              </a:xfrm>
              <a:custGeom>
                <a:avLst/>
                <a:gdLst>
                  <a:gd name="T0" fmla="*/ 115 w 328"/>
                  <a:gd name="T1" fmla="*/ 79 h 105"/>
                  <a:gd name="T2" fmla="*/ 117 w 328"/>
                  <a:gd name="T3" fmla="*/ 49 h 105"/>
                  <a:gd name="T4" fmla="*/ 160 w 328"/>
                  <a:gd name="T5" fmla="*/ 101 h 105"/>
                  <a:gd name="T6" fmla="*/ 163 w 328"/>
                  <a:gd name="T7" fmla="*/ 64 h 105"/>
                  <a:gd name="T8" fmla="*/ 197 w 328"/>
                  <a:gd name="T9" fmla="*/ 105 h 105"/>
                  <a:gd name="T10" fmla="*/ 328 w 328"/>
                  <a:gd name="T11" fmla="*/ 17 h 105"/>
                  <a:gd name="T12" fmla="*/ 0 w 328"/>
                  <a:gd name="T13" fmla="*/ 0 h 105"/>
                  <a:gd name="T14" fmla="*/ 115 w 328"/>
                  <a:gd name="T15" fmla="*/ 79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105">
                    <a:moveTo>
                      <a:pt x="115" y="79"/>
                    </a:moveTo>
                    <a:lnTo>
                      <a:pt x="117" y="49"/>
                    </a:lnTo>
                    <a:lnTo>
                      <a:pt x="160" y="101"/>
                    </a:lnTo>
                    <a:lnTo>
                      <a:pt x="163" y="64"/>
                    </a:lnTo>
                    <a:lnTo>
                      <a:pt x="197" y="105"/>
                    </a:lnTo>
                    <a:lnTo>
                      <a:pt x="328" y="17"/>
                    </a:lnTo>
                    <a:lnTo>
                      <a:pt x="0" y="0"/>
                    </a:lnTo>
                    <a:lnTo>
                      <a:pt x="115" y="7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4" name="Freeform 77"/>
              <p:cNvSpPr>
                <a:spLocks/>
              </p:cNvSpPr>
              <p:nvPr/>
            </p:nvSpPr>
            <p:spPr bwMode="auto">
              <a:xfrm>
                <a:off x="824" y="3128"/>
                <a:ext cx="328" cy="105"/>
              </a:xfrm>
              <a:custGeom>
                <a:avLst/>
                <a:gdLst>
                  <a:gd name="T0" fmla="*/ 115 w 328"/>
                  <a:gd name="T1" fmla="*/ 79 h 105"/>
                  <a:gd name="T2" fmla="*/ 117 w 328"/>
                  <a:gd name="T3" fmla="*/ 49 h 105"/>
                  <a:gd name="T4" fmla="*/ 160 w 328"/>
                  <a:gd name="T5" fmla="*/ 101 h 105"/>
                  <a:gd name="T6" fmla="*/ 163 w 328"/>
                  <a:gd name="T7" fmla="*/ 64 h 105"/>
                  <a:gd name="T8" fmla="*/ 197 w 328"/>
                  <a:gd name="T9" fmla="*/ 105 h 105"/>
                  <a:gd name="T10" fmla="*/ 328 w 328"/>
                  <a:gd name="T11" fmla="*/ 17 h 105"/>
                  <a:gd name="T12" fmla="*/ 0 w 328"/>
                  <a:gd name="T13" fmla="*/ 0 h 105"/>
                  <a:gd name="T14" fmla="*/ 115 w 328"/>
                  <a:gd name="T15" fmla="*/ 79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105">
                    <a:moveTo>
                      <a:pt x="115" y="79"/>
                    </a:moveTo>
                    <a:lnTo>
                      <a:pt x="117" y="49"/>
                    </a:lnTo>
                    <a:lnTo>
                      <a:pt x="160" y="101"/>
                    </a:lnTo>
                    <a:lnTo>
                      <a:pt x="163" y="64"/>
                    </a:lnTo>
                    <a:lnTo>
                      <a:pt x="197" y="105"/>
                    </a:lnTo>
                    <a:lnTo>
                      <a:pt x="328" y="17"/>
                    </a:lnTo>
                    <a:lnTo>
                      <a:pt x="0" y="0"/>
                    </a:lnTo>
                    <a:lnTo>
                      <a:pt x="115" y="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5" name="Freeform 78"/>
              <p:cNvSpPr>
                <a:spLocks/>
              </p:cNvSpPr>
              <p:nvPr/>
            </p:nvSpPr>
            <p:spPr bwMode="auto">
              <a:xfrm>
                <a:off x="562" y="3122"/>
                <a:ext cx="260" cy="248"/>
              </a:xfrm>
              <a:custGeom>
                <a:avLst/>
                <a:gdLst>
                  <a:gd name="T0" fmla="*/ 230 w 260"/>
                  <a:gd name="T1" fmla="*/ 0 h 248"/>
                  <a:gd name="T2" fmla="*/ 124 w 260"/>
                  <a:gd name="T3" fmla="*/ 19 h 248"/>
                  <a:gd name="T4" fmla="*/ 149 w 260"/>
                  <a:gd name="T5" fmla="*/ 51 h 248"/>
                  <a:gd name="T6" fmla="*/ 58 w 260"/>
                  <a:gd name="T7" fmla="*/ 42 h 248"/>
                  <a:gd name="T8" fmla="*/ 89 w 260"/>
                  <a:gd name="T9" fmla="*/ 81 h 248"/>
                  <a:gd name="T10" fmla="*/ 18 w 260"/>
                  <a:gd name="T11" fmla="*/ 74 h 248"/>
                  <a:gd name="T12" fmla="*/ 0 w 260"/>
                  <a:gd name="T13" fmla="*/ 248 h 248"/>
                  <a:gd name="T14" fmla="*/ 260 w 260"/>
                  <a:gd name="T15" fmla="*/ 25 h 248"/>
                  <a:gd name="T16" fmla="*/ 230 w 260"/>
                  <a:gd name="T1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48">
                    <a:moveTo>
                      <a:pt x="230" y="0"/>
                    </a:moveTo>
                    <a:lnTo>
                      <a:pt x="124" y="19"/>
                    </a:lnTo>
                    <a:lnTo>
                      <a:pt x="149" y="51"/>
                    </a:lnTo>
                    <a:lnTo>
                      <a:pt x="58" y="42"/>
                    </a:lnTo>
                    <a:lnTo>
                      <a:pt x="89" y="81"/>
                    </a:lnTo>
                    <a:lnTo>
                      <a:pt x="18" y="74"/>
                    </a:lnTo>
                    <a:lnTo>
                      <a:pt x="0" y="248"/>
                    </a:lnTo>
                    <a:lnTo>
                      <a:pt x="260" y="25"/>
                    </a:lnTo>
                    <a:lnTo>
                      <a:pt x="23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6" name="Freeform 79"/>
              <p:cNvSpPr>
                <a:spLocks/>
              </p:cNvSpPr>
              <p:nvPr/>
            </p:nvSpPr>
            <p:spPr bwMode="auto">
              <a:xfrm>
                <a:off x="562" y="3122"/>
                <a:ext cx="260" cy="248"/>
              </a:xfrm>
              <a:custGeom>
                <a:avLst/>
                <a:gdLst>
                  <a:gd name="T0" fmla="*/ 230 w 260"/>
                  <a:gd name="T1" fmla="*/ 0 h 248"/>
                  <a:gd name="T2" fmla="*/ 124 w 260"/>
                  <a:gd name="T3" fmla="*/ 19 h 248"/>
                  <a:gd name="T4" fmla="*/ 149 w 260"/>
                  <a:gd name="T5" fmla="*/ 51 h 248"/>
                  <a:gd name="T6" fmla="*/ 58 w 260"/>
                  <a:gd name="T7" fmla="*/ 42 h 248"/>
                  <a:gd name="T8" fmla="*/ 89 w 260"/>
                  <a:gd name="T9" fmla="*/ 81 h 248"/>
                  <a:gd name="T10" fmla="*/ 18 w 260"/>
                  <a:gd name="T11" fmla="*/ 74 h 248"/>
                  <a:gd name="T12" fmla="*/ 0 w 260"/>
                  <a:gd name="T13" fmla="*/ 248 h 248"/>
                  <a:gd name="T14" fmla="*/ 260 w 260"/>
                  <a:gd name="T15" fmla="*/ 25 h 248"/>
                  <a:gd name="T16" fmla="*/ 230 w 260"/>
                  <a:gd name="T1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48">
                    <a:moveTo>
                      <a:pt x="230" y="0"/>
                    </a:moveTo>
                    <a:lnTo>
                      <a:pt x="124" y="19"/>
                    </a:lnTo>
                    <a:lnTo>
                      <a:pt x="149" y="51"/>
                    </a:lnTo>
                    <a:lnTo>
                      <a:pt x="58" y="42"/>
                    </a:lnTo>
                    <a:lnTo>
                      <a:pt x="89" y="81"/>
                    </a:lnTo>
                    <a:lnTo>
                      <a:pt x="18" y="74"/>
                    </a:lnTo>
                    <a:lnTo>
                      <a:pt x="0" y="248"/>
                    </a:lnTo>
                    <a:lnTo>
                      <a:pt x="260" y="25"/>
                    </a:lnTo>
                    <a:lnTo>
                      <a:pt x="2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7" name="Freeform 80"/>
              <p:cNvSpPr>
                <a:spLocks/>
              </p:cNvSpPr>
              <p:nvPr/>
            </p:nvSpPr>
            <p:spPr bwMode="auto">
              <a:xfrm>
                <a:off x="562" y="3147"/>
                <a:ext cx="275" cy="238"/>
              </a:xfrm>
              <a:custGeom>
                <a:avLst/>
                <a:gdLst>
                  <a:gd name="T0" fmla="*/ 275 w 275"/>
                  <a:gd name="T1" fmla="*/ 35 h 238"/>
                  <a:gd name="T2" fmla="*/ 236 w 275"/>
                  <a:gd name="T3" fmla="*/ 141 h 238"/>
                  <a:gd name="T4" fmla="*/ 211 w 275"/>
                  <a:gd name="T5" fmla="*/ 109 h 238"/>
                  <a:gd name="T6" fmla="*/ 202 w 275"/>
                  <a:gd name="T7" fmla="*/ 204 h 238"/>
                  <a:gd name="T8" fmla="*/ 170 w 275"/>
                  <a:gd name="T9" fmla="*/ 163 h 238"/>
                  <a:gd name="T10" fmla="*/ 163 w 275"/>
                  <a:gd name="T11" fmla="*/ 238 h 238"/>
                  <a:gd name="T12" fmla="*/ 0 w 275"/>
                  <a:gd name="T13" fmla="*/ 223 h 238"/>
                  <a:gd name="T14" fmla="*/ 260 w 275"/>
                  <a:gd name="T15" fmla="*/ 0 h 238"/>
                  <a:gd name="T16" fmla="*/ 275 w 275"/>
                  <a:gd name="T17" fmla="*/ 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38">
                    <a:moveTo>
                      <a:pt x="275" y="35"/>
                    </a:moveTo>
                    <a:lnTo>
                      <a:pt x="236" y="141"/>
                    </a:lnTo>
                    <a:lnTo>
                      <a:pt x="211" y="109"/>
                    </a:lnTo>
                    <a:lnTo>
                      <a:pt x="202" y="204"/>
                    </a:lnTo>
                    <a:lnTo>
                      <a:pt x="170" y="163"/>
                    </a:lnTo>
                    <a:lnTo>
                      <a:pt x="163" y="238"/>
                    </a:lnTo>
                    <a:lnTo>
                      <a:pt x="0" y="223"/>
                    </a:lnTo>
                    <a:lnTo>
                      <a:pt x="260" y="0"/>
                    </a:lnTo>
                    <a:lnTo>
                      <a:pt x="275" y="35"/>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8" name="Freeform 81"/>
              <p:cNvSpPr>
                <a:spLocks/>
              </p:cNvSpPr>
              <p:nvPr/>
            </p:nvSpPr>
            <p:spPr bwMode="auto">
              <a:xfrm>
                <a:off x="562" y="3147"/>
                <a:ext cx="275" cy="238"/>
              </a:xfrm>
              <a:custGeom>
                <a:avLst/>
                <a:gdLst>
                  <a:gd name="T0" fmla="*/ 275 w 275"/>
                  <a:gd name="T1" fmla="*/ 35 h 238"/>
                  <a:gd name="T2" fmla="*/ 236 w 275"/>
                  <a:gd name="T3" fmla="*/ 141 h 238"/>
                  <a:gd name="T4" fmla="*/ 211 w 275"/>
                  <a:gd name="T5" fmla="*/ 109 h 238"/>
                  <a:gd name="T6" fmla="*/ 202 w 275"/>
                  <a:gd name="T7" fmla="*/ 204 h 238"/>
                  <a:gd name="T8" fmla="*/ 170 w 275"/>
                  <a:gd name="T9" fmla="*/ 163 h 238"/>
                  <a:gd name="T10" fmla="*/ 163 w 275"/>
                  <a:gd name="T11" fmla="*/ 238 h 238"/>
                  <a:gd name="T12" fmla="*/ 0 w 275"/>
                  <a:gd name="T13" fmla="*/ 223 h 238"/>
                  <a:gd name="T14" fmla="*/ 260 w 275"/>
                  <a:gd name="T15" fmla="*/ 0 h 238"/>
                  <a:gd name="T16" fmla="*/ 275 w 275"/>
                  <a:gd name="T17" fmla="*/ 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38">
                    <a:moveTo>
                      <a:pt x="275" y="35"/>
                    </a:moveTo>
                    <a:lnTo>
                      <a:pt x="236" y="141"/>
                    </a:lnTo>
                    <a:lnTo>
                      <a:pt x="211" y="109"/>
                    </a:lnTo>
                    <a:lnTo>
                      <a:pt x="202" y="204"/>
                    </a:lnTo>
                    <a:lnTo>
                      <a:pt x="170" y="163"/>
                    </a:lnTo>
                    <a:lnTo>
                      <a:pt x="163" y="238"/>
                    </a:lnTo>
                    <a:lnTo>
                      <a:pt x="0" y="223"/>
                    </a:lnTo>
                    <a:lnTo>
                      <a:pt x="260" y="0"/>
                    </a:lnTo>
                    <a:lnTo>
                      <a:pt x="27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9" name="Freeform 82"/>
              <p:cNvSpPr>
                <a:spLocks/>
              </p:cNvSpPr>
              <p:nvPr/>
            </p:nvSpPr>
            <p:spPr bwMode="auto">
              <a:xfrm>
                <a:off x="718" y="3102"/>
                <a:ext cx="188" cy="174"/>
              </a:xfrm>
              <a:custGeom>
                <a:avLst/>
                <a:gdLst>
                  <a:gd name="T0" fmla="*/ 74 w 106"/>
                  <a:gd name="T1" fmla="*/ 28 h 93"/>
                  <a:gd name="T2" fmla="*/ 58 w 106"/>
                  <a:gd name="T3" fmla="*/ 0 h 93"/>
                  <a:gd name="T4" fmla="*/ 40 w 106"/>
                  <a:gd name="T5" fmla="*/ 22 h 93"/>
                  <a:gd name="T6" fmla="*/ 34 w 106"/>
                  <a:gd name="T7" fmla="*/ 21 h 93"/>
                  <a:gd name="T8" fmla="*/ 33 w 106"/>
                  <a:gd name="T9" fmla="*/ 73 h 93"/>
                  <a:gd name="T10" fmla="*/ 50 w 106"/>
                  <a:gd name="T11" fmla="*/ 93 h 93"/>
                  <a:gd name="T12" fmla="*/ 66 w 106"/>
                  <a:gd name="T13" fmla="*/ 83 h 93"/>
                  <a:gd name="T14" fmla="*/ 70 w 106"/>
                  <a:gd name="T15" fmla="*/ 83 h 93"/>
                  <a:gd name="T16" fmla="*/ 74 w 106"/>
                  <a:gd name="T17" fmla="*/ 2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93">
                    <a:moveTo>
                      <a:pt x="74" y="28"/>
                    </a:moveTo>
                    <a:cubicBezTo>
                      <a:pt x="79" y="17"/>
                      <a:pt x="74" y="0"/>
                      <a:pt x="58" y="0"/>
                    </a:cubicBezTo>
                    <a:cubicBezTo>
                      <a:pt x="45" y="0"/>
                      <a:pt x="39" y="12"/>
                      <a:pt x="40" y="22"/>
                    </a:cubicBezTo>
                    <a:cubicBezTo>
                      <a:pt x="38" y="21"/>
                      <a:pt x="36" y="21"/>
                      <a:pt x="34" y="21"/>
                    </a:cubicBezTo>
                    <a:cubicBezTo>
                      <a:pt x="1" y="21"/>
                      <a:pt x="0" y="71"/>
                      <a:pt x="33" y="73"/>
                    </a:cubicBezTo>
                    <a:cubicBezTo>
                      <a:pt x="32" y="83"/>
                      <a:pt x="37" y="93"/>
                      <a:pt x="50" y="93"/>
                    </a:cubicBezTo>
                    <a:cubicBezTo>
                      <a:pt x="58" y="93"/>
                      <a:pt x="64" y="89"/>
                      <a:pt x="66" y="83"/>
                    </a:cubicBezTo>
                    <a:cubicBezTo>
                      <a:pt x="67" y="83"/>
                      <a:pt x="69" y="83"/>
                      <a:pt x="70" y="83"/>
                    </a:cubicBezTo>
                    <a:cubicBezTo>
                      <a:pt x="104" y="83"/>
                      <a:pt x="106" y="32"/>
                      <a:pt x="74" y="28"/>
                    </a:cubicBezTo>
                  </a:path>
                </a:pathLst>
              </a:cu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0" name="Freeform 83"/>
              <p:cNvSpPr>
                <a:spLocks noEditPoints="1"/>
              </p:cNvSpPr>
              <p:nvPr/>
            </p:nvSpPr>
            <p:spPr bwMode="auto">
              <a:xfrm>
                <a:off x="824" y="2910"/>
                <a:ext cx="328" cy="421"/>
              </a:xfrm>
              <a:custGeom>
                <a:avLst/>
                <a:gdLst>
                  <a:gd name="T0" fmla="*/ 0 w 328"/>
                  <a:gd name="T1" fmla="*/ 363 h 421"/>
                  <a:gd name="T2" fmla="*/ 0 w 328"/>
                  <a:gd name="T3" fmla="*/ 363 h 421"/>
                  <a:gd name="T4" fmla="*/ 22 w 328"/>
                  <a:gd name="T5" fmla="*/ 394 h 421"/>
                  <a:gd name="T6" fmla="*/ 0 w 328"/>
                  <a:gd name="T7" fmla="*/ 363 h 421"/>
                  <a:gd name="T8" fmla="*/ 328 w 328"/>
                  <a:gd name="T9" fmla="*/ 235 h 421"/>
                  <a:gd name="T10" fmla="*/ 229 w 328"/>
                  <a:gd name="T11" fmla="*/ 301 h 421"/>
                  <a:gd name="T12" fmla="*/ 268 w 328"/>
                  <a:gd name="T13" fmla="*/ 421 h 421"/>
                  <a:gd name="T14" fmla="*/ 229 w 328"/>
                  <a:gd name="T15" fmla="*/ 301 h 421"/>
                  <a:gd name="T16" fmla="*/ 328 w 328"/>
                  <a:gd name="T17" fmla="*/ 235 h 421"/>
                  <a:gd name="T18" fmla="*/ 144 w 328"/>
                  <a:gd name="T19" fmla="*/ 169 h 421"/>
                  <a:gd name="T20" fmla="*/ 142 w 328"/>
                  <a:gd name="T21" fmla="*/ 169 h 421"/>
                  <a:gd name="T22" fmla="*/ 142 w 328"/>
                  <a:gd name="T23" fmla="*/ 171 h 421"/>
                  <a:gd name="T24" fmla="*/ 144 w 328"/>
                  <a:gd name="T25" fmla="*/ 169 h 421"/>
                  <a:gd name="T26" fmla="*/ 45 w 328"/>
                  <a:gd name="T27" fmla="*/ 147 h 421"/>
                  <a:gd name="T28" fmla="*/ 43 w 328"/>
                  <a:gd name="T29" fmla="*/ 151 h 421"/>
                  <a:gd name="T30" fmla="*/ 43 w 328"/>
                  <a:gd name="T31" fmla="*/ 151 h 421"/>
                  <a:gd name="T32" fmla="*/ 45 w 328"/>
                  <a:gd name="T33" fmla="*/ 147 h 421"/>
                  <a:gd name="T34" fmla="*/ 46 w 328"/>
                  <a:gd name="T35" fmla="*/ 145 h 421"/>
                  <a:gd name="T36" fmla="*/ 46 w 328"/>
                  <a:gd name="T37" fmla="*/ 145 h 421"/>
                  <a:gd name="T38" fmla="*/ 48 w 328"/>
                  <a:gd name="T39" fmla="*/ 154 h 421"/>
                  <a:gd name="T40" fmla="*/ 46 w 328"/>
                  <a:gd name="T41" fmla="*/ 145 h 421"/>
                  <a:gd name="T42" fmla="*/ 37 w 328"/>
                  <a:gd name="T43" fmla="*/ 109 h 421"/>
                  <a:gd name="T44" fmla="*/ 37 w 328"/>
                  <a:gd name="T45" fmla="*/ 109 h 421"/>
                  <a:gd name="T46" fmla="*/ 43 w 328"/>
                  <a:gd name="T47" fmla="*/ 109 h 421"/>
                  <a:gd name="T48" fmla="*/ 43 w 328"/>
                  <a:gd name="T49" fmla="*/ 109 h 421"/>
                  <a:gd name="T50" fmla="*/ 37 w 328"/>
                  <a:gd name="T51" fmla="*/ 109 h 421"/>
                  <a:gd name="T52" fmla="*/ 66 w 328"/>
                  <a:gd name="T53" fmla="*/ 81 h 421"/>
                  <a:gd name="T54" fmla="*/ 53 w 328"/>
                  <a:gd name="T55" fmla="*/ 92 h 421"/>
                  <a:gd name="T56" fmla="*/ 66 w 328"/>
                  <a:gd name="T57" fmla="*/ 81 h 421"/>
                  <a:gd name="T58" fmla="*/ 66 w 328"/>
                  <a:gd name="T59" fmla="*/ 81 h 421"/>
                  <a:gd name="T60" fmla="*/ 202 w 328"/>
                  <a:gd name="T61" fmla="*/ 0 h 421"/>
                  <a:gd name="T62" fmla="*/ 193 w 328"/>
                  <a:gd name="T63" fmla="*/ 158 h 421"/>
                  <a:gd name="T64" fmla="*/ 206 w 328"/>
                  <a:gd name="T65" fmla="*/ 147 h 421"/>
                  <a:gd name="T66" fmla="*/ 328 w 328"/>
                  <a:gd name="T67" fmla="*/ 235 h 421"/>
                  <a:gd name="T68" fmla="*/ 206 w 328"/>
                  <a:gd name="T69" fmla="*/ 147 h 421"/>
                  <a:gd name="T70" fmla="*/ 193 w 328"/>
                  <a:gd name="T71" fmla="*/ 158 h 421"/>
                  <a:gd name="T72" fmla="*/ 202 w 328"/>
                  <a:gd name="T73" fmla="*/ 0 h 421"/>
                  <a:gd name="T74" fmla="*/ 202 w 328"/>
                  <a:gd name="T75" fmla="*/ 0 h 421"/>
                  <a:gd name="T76" fmla="*/ 73 w 328"/>
                  <a:gd name="T77" fmla="*/ 49 h 421"/>
                  <a:gd name="T78" fmla="*/ 73 w 328"/>
                  <a:gd name="T79" fmla="*/ 49 h 421"/>
                  <a:gd name="T80" fmla="*/ 202 w 328"/>
                  <a:gd name="T8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8" h="421">
                    <a:moveTo>
                      <a:pt x="0" y="363"/>
                    </a:moveTo>
                    <a:lnTo>
                      <a:pt x="0" y="363"/>
                    </a:lnTo>
                    <a:lnTo>
                      <a:pt x="22" y="394"/>
                    </a:lnTo>
                    <a:lnTo>
                      <a:pt x="0" y="363"/>
                    </a:lnTo>
                    <a:close/>
                    <a:moveTo>
                      <a:pt x="328" y="235"/>
                    </a:moveTo>
                    <a:lnTo>
                      <a:pt x="229" y="301"/>
                    </a:lnTo>
                    <a:lnTo>
                      <a:pt x="268" y="421"/>
                    </a:lnTo>
                    <a:lnTo>
                      <a:pt x="229" y="301"/>
                    </a:lnTo>
                    <a:lnTo>
                      <a:pt x="328" y="235"/>
                    </a:lnTo>
                    <a:close/>
                    <a:moveTo>
                      <a:pt x="144" y="169"/>
                    </a:moveTo>
                    <a:lnTo>
                      <a:pt x="142" y="169"/>
                    </a:lnTo>
                    <a:lnTo>
                      <a:pt x="142" y="171"/>
                    </a:lnTo>
                    <a:lnTo>
                      <a:pt x="144" y="169"/>
                    </a:lnTo>
                    <a:close/>
                    <a:moveTo>
                      <a:pt x="45" y="147"/>
                    </a:moveTo>
                    <a:lnTo>
                      <a:pt x="43" y="151"/>
                    </a:lnTo>
                    <a:lnTo>
                      <a:pt x="43" y="151"/>
                    </a:lnTo>
                    <a:lnTo>
                      <a:pt x="45" y="147"/>
                    </a:lnTo>
                    <a:close/>
                    <a:moveTo>
                      <a:pt x="46" y="145"/>
                    </a:moveTo>
                    <a:lnTo>
                      <a:pt x="46" y="145"/>
                    </a:lnTo>
                    <a:lnTo>
                      <a:pt x="48" y="154"/>
                    </a:lnTo>
                    <a:lnTo>
                      <a:pt x="46" y="145"/>
                    </a:lnTo>
                    <a:close/>
                    <a:moveTo>
                      <a:pt x="37" y="109"/>
                    </a:moveTo>
                    <a:lnTo>
                      <a:pt x="37" y="109"/>
                    </a:lnTo>
                    <a:lnTo>
                      <a:pt x="43" y="109"/>
                    </a:lnTo>
                    <a:lnTo>
                      <a:pt x="43" y="109"/>
                    </a:lnTo>
                    <a:lnTo>
                      <a:pt x="37" y="109"/>
                    </a:lnTo>
                    <a:close/>
                    <a:moveTo>
                      <a:pt x="66" y="81"/>
                    </a:moveTo>
                    <a:lnTo>
                      <a:pt x="53" y="92"/>
                    </a:lnTo>
                    <a:lnTo>
                      <a:pt x="66" y="81"/>
                    </a:lnTo>
                    <a:lnTo>
                      <a:pt x="66" y="81"/>
                    </a:lnTo>
                    <a:close/>
                    <a:moveTo>
                      <a:pt x="202" y="0"/>
                    </a:moveTo>
                    <a:lnTo>
                      <a:pt x="193" y="158"/>
                    </a:lnTo>
                    <a:lnTo>
                      <a:pt x="206" y="147"/>
                    </a:lnTo>
                    <a:lnTo>
                      <a:pt x="328" y="235"/>
                    </a:lnTo>
                    <a:lnTo>
                      <a:pt x="206" y="147"/>
                    </a:lnTo>
                    <a:lnTo>
                      <a:pt x="193" y="158"/>
                    </a:lnTo>
                    <a:lnTo>
                      <a:pt x="202" y="0"/>
                    </a:lnTo>
                    <a:close/>
                    <a:moveTo>
                      <a:pt x="202" y="0"/>
                    </a:moveTo>
                    <a:lnTo>
                      <a:pt x="73" y="49"/>
                    </a:lnTo>
                    <a:lnTo>
                      <a:pt x="73" y="49"/>
                    </a:lnTo>
                    <a:lnTo>
                      <a:pt x="202"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1" name="Freeform 84"/>
              <p:cNvSpPr>
                <a:spLocks noEditPoints="1"/>
              </p:cNvSpPr>
              <p:nvPr/>
            </p:nvSpPr>
            <p:spPr bwMode="auto">
              <a:xfrm>
                <a:off x="824" y="2910"/>
                <a:ext cx="328" cy="421"/>
              </a:xfrm>
              <a:custGeom>
                <a:avLst/>
                <a:gdLst>
                  <a:gd name="T0" fmla="*/ 0 w 328"/>
                  <a:gd name="T1" fmla="*/ 363 h 421"/>
                  <a:gd name="T2" fmla="*/ 0 w 328"/>
                  <a:gd name="T3" fmla="*/ 363 h 421"/>
                  <a:gd name="T4" fmla="*/ 22 w 328"/>
                  <a:gd name="T5" fmla="*/ 394 h 421"/>
                  <a:gd name="T6" fmla="*/ 0 w 328"/>
                  <a:gd name="T7" fmla="*/ 363 h 421"/>
                  <a:gd name="T8" fmla="*/ 328 w 328"/>
                  <a:gd name="T9" fmla="*/ 235 h 421"/>
                  <a:gd name="T10" fmla="*/ 229 w 328"/>
                  <a:gd name="T11" fmla="*/ 301 h 421"/>
                  <a:gd name="T12" fmla="*/ 268 w 328"/>
                  <a:gd name="T13" fmla="*/ 421 h 421"/>
                  <a:gd name="T14" fmla="*/ 229 w 328"/>
                  <a:gd name="T15" fmla="*/ 301 h 421"/>
                  <a:gd name="T16" fmla="*/ 328 w 328"/>
                  <a:gd name="T17" fmla="*/ 235 h 421"/>
                  <a:gd name="T18" fmla="*/ 144 w 328"/>
                  <a:gd name="T19" fmla="*/ 169 h 421"/>
                  <a:gd name="T20" fmla="*/ 142 w 328"/>
                  <a:gd name="T21" fmla="*/ 169 h 421"/>
                  <a:gd name="T22" fmla="*/ 142 w 328"/>
                  <a:gd name="T23" fmla="*/ 171 h 421"/>
                  <a:gd name="T24" fmla="*/ 144 w 328"/>
                  <a:gd name="T25" fmla="*/ 169 h 421"/>
                  <a:gd name="T26" fmla="*/ 45 w 328"/>
                  <a:gd name="T27" fmla="*/ 147 h 421"/>
                  <a:gd name="T28" fmla="*/ 43 w 328"/>
                  <a:gd name="T29" fmla="*/ 151 h 421"/>
                  <a:gd name="T30" fmla="*/ 43 w 328"/>
                  <a:gd name="T31" fmla="*/ 151 h 421"/>
                  <a:gd name="T32" fmla="*/ 45 w 328"/>
                  <a:gd name="T33" fmla="*/ 147 h 421"/>
                  <a:gd name="T34" fmla="*/ 46 w 328"/>
                  <a:gd name="T35" fmla="*/ 145 h 421"/>
                  <a:gd name="T36" fmla="*/ 46 w 328"/>
                  <a:gd name="T37" fmla="*/ 145 h 421"/>
                  <a:gd name="T38" fmla="*/ 48 w 328"/>
                  <a:gd name="T39" fmla="*/ 154 h 421"/>
                  <a:gd name="T40" fmla="*/ 46 w 328"/>
                  <a:gd name="T41" fmla="*/ 145 h 421"/>
                  <a:gd name="T42" fmla="*/ 37 w 328"/>
                  <a:gd name="T43" fmla="*/ 109 h 421"/>
                  <a:gd name="T44" fmla="*/ 37 w 328"/>
                  <a:gd name="T45" fmla="*/ 109 h 421"/>
                  <a:gd name="T46" fmla="*/ 43 w 328"/>
                  <a:gd name="T47" fmla="*/ 109 h 421"/>
                  <a:gd name="T48" fmla="*/ 43 w 328"/>
                  <a:gd name="T49" fmla="*/ 109 h 421"/>
                  <a:gd name="T50" fmla="*/ 37 w 328"/>
                  <a:gd name="T51" fmla="*/ 109 h 421"/>
                  <a:gd name="T52" fmla="*/ 66 w 328"/>
                  <a:gd name="T53" fmla="*/ 81 h 421"/>
                  <a:gd name="T54" fmla="*/ 53 w 328"/>
                  <a:gd name="T55" fmla="*/ 92 h 421"/>
                  <a:gd name="T56" fmla="*/ 66 w 328"/>
                  <a:gd name="T57" fmla="*/ 81 h 421"/>
                  <a:gd name="T58" fmla="*/ 66 w 328"/>
                  <a:gd name="T59" fmla="*/ 81 h 421"/>
                  <a:gd name="T60" fmla="*/ 202 w 328"/>
                  <a:gd name="T61" fmla="*/ 0 h 421"/>
                  <a:gd name="T62" fmla="*/ 193 w 328"/>
                  <a:gd name="T63" fmla="*/ 158 h 421"/>
                  <a:gd name="T64" fmla="*/ 206 w 328"/>
                  <a:gd name="T65" fmla="*/ 147 h 421"/>
                  <a:gd name="T66" fmla="*/ 328 w 328"/>
                  <a:gd name="T67" fmla="*/ 235 h 421"/>
                  <a:gd name="T68" fmla="*/ 206 w 328"/>
                  <a:gd name="T69" fmla="*/ 147 h 421"/>
                  <a:gd name="T70" fmla="*/ 193 w 328"/>
                  <a:gd name="T71" fmla="*/ 158 h 421"/>
                  <a:gd name="T72" fmla="*/ 202 w 328"/>
                  <a:gd name="T73" fmla="*/ 0 h 421"/>
                  <a:gd name="T74" fmla="*/ 202 w 328"/>
                  <a:gd name="T75" fmla="*/ 0 h 421"/>
                  <a:gd name="T76" fmla="*/ 73 w 328"/>
                  <a:gd name="T77" fmla="*/ 49 h 421"/>
                  <a:gd name="T78" fmla="*/ 73 w 328"/>
                  <a:gd name="T79" fmla="*/ 49 h 421"/>
                  <a:gd name="T80" fmla="*/ 202 w 328"/>
                  <a:gd name="T8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8" h="421">
                    <a:moveTo>
                      <a:pt x="0" y="363"/>
                    </a:moveTo>
                    <a:lnTo>
                      <a:pt x="0" y="363"/>
                    </a:lnTo>
                    <a:lnTo>
                      <a:pt x="22" y="394"/>
                    </a:lnTo>
                    <a:lnTo>
                      <a:pt x="0" y="363"/>
                    </a:lnTo>
                    <a:moveTo>
                      <a:pt x="328" y="235"/>
                    </a:moveTo>
                    <a:lnTo>
                      <a:pt x="229" y="301"/>
                    </a:lnTo>
                    <a:lnTo>
                      <a:pt x="268" y="421"/>
                    </a:lnTo>
                    <a:lnTo>
                      <a:pt x="229" y="301"/>
                    </a:lnTo>
                    <a:lnTo>
                      <a:pt x="328" y="235"/>
                    </a:lnTo>
                    <a:moveTo>
                      <a:pt x="144" y="169"/>
                    </a:moveTo>
                    <a:lnTo>
                      <a:pt x="142" y="169"/>
                    </a:lnTo>
                    <a:lnTo>
                      <a:pt x="142" y="171"/>
                    </a:lnTo>
                    <a:lnTo>
                      <a:pt x="144" y="169"/>
                    </a:lnTo>
                    <a:moveTo>
                      <a:pt x="45" y="147"/>
                    </a:moveTo>
                    <a:lnTo>
                      <a:pt x="43" y="151"/>
                    </a:lnTo>
                    <a:lnTo>
                      <a:pt x="43" y="151"/>
                    </a:lnTo>
                    <a:lnTo>
                      <a:pt x="45" y="147"/>
                    </a:lnTo>
                    <a:moveTo>
                      <a:pt x="46" y="145"/>
                    </a:moveTo>
                    <a:lnTo>
                      <a:pt x="46" y="145"/>
                    </a:lnTo>
                    <a:lnTo>
                      <a:pt x="48" y="154"/>
                    </a:lnTo>
                    <a:lnTo>
                      <a:pt x="46" y="145"/>
                    </a:lnTo>
                    <a:moveTo>
                      <a:pt x="37" y="109"/>
                    </a:moveTo>
                    <a:lnTo>
                      <a:pt x="37" y="109"/>
                    </a:lnTo>
                    <a:lnTo>
                      <a:pt x="43" y="109"/>
                    </a:lnTo>
                    <a:lnTo>
                      <a:pt x="43" y="109"/>
                    </a:lnTo>
                    <a:lnTo>
                      <a:pt x="37" y="109"/>
                    </a:lnTo>
                    <a:moveTo>
                      <a:pt x="66" y="81"/>
                    </a:moveTo>
                    <a:lnTo>
                      <a:pt x="53" y="92"/>
                    </a:lnTo>
                    <a:lnTo>
                      <a:pt x="66" y="81"/>
                    </a:lnTo>
                    <a:lnTo>
                      <a:pt x="66" y="81"/>
                    </a:lnTo>
                    <a:moveTo>
                      <a:pt x="202" y="0"/>
                    </a:moveTo>
                    <a:lnTo>
                      <a:pt x="193" y="158"/>
                    </a:lnTo>
                    <a:lnTo>
                      <a:pt x="206" y="147"/>
                    </a:lnTo>
                    <a:lnTo>
                      <a:pt x="328" y="235"/>
                    </a:lnTo>
                    <a:lnTo>
                      <a:pt x="206" y="147"/>
                    </a:lnTo>
                    <a:lnTo>
                      <a:pt x="193" y="158"/>
                    </a:lnTo>
                    <a:lnTo>
                      <a:pt x="202" y="0"/>
                    </a:lnTo>
                    <a:moveTo>
                      <a:pt x="202" y="0"/>
                    </a:moveTo>
                    <a:lnTo>
                      <a:pt x="73" y="49"/>
                    </a:lnTo>
                    <a:lnTo>
                      <a:pt x="73" y="49"/>
                    </a:lnTo>
                    <a:lnTo>
                      <a:pt x="2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2" name="Freeform 85"/>
              <p:cNvSpPr>
                <a:spLocks/>
              </p:cNvSpPr>
              <p:nvPr/>
            </p:nvSpPr>
            <p:spPr bwMode="auto">
              <a:xfrm>
                <a:off x="799" y="3274"/>
                <a:ext cx="43" cy="554"/>
              </a:xfrm>
              <a:custGeom>
                <a:avLst/>
                <a:gdLst>
                  <a:gd name="T0" fmla="*/ 11 w 24"/>
                  <a:gd name="T1" fmla="*/ 0 h 295"/>
                  <a:gd name="T2" fmla="*/ 4 w 24"/>
                  <a:gd name="T3" fmla="*/ 1 h 295"/>
                  <a:gd name="T4" fmla="*/ 1 w 24"/>
                  <a:gd name="T5" fmla="*/ 1 h 295"/>
                  <a:gd name="T6" fmla="*/ 0 w 24"/>
                  <a:gd name="T7" fmla="*/ 5 h 295"/>
                  <a:gd name="T8" fmla="*/ 0 w 24"/>
                  <a:gd name="T9" fmla="*/ 287 h 295"/>
                  <a:gd name="T10" fmla="*/ 14 w 24"/>
                  <a:gd name="T11" fmla="*/ 295 h 295"/>
                  <a:gd name="T12" fmla="*/ 0 w 24"/>
                  <a:gd name="T13" fmla="*/ 295 h 295"/>
                  <a:gd name="T14" fmla="*/ 24 w 24"/>
                  <a:gd name="T15" fmla="*/ 295 h 295"/>
                  <a:gd name="T16" fmla="*/ 11 w 24"/>
                  <a:gd name="T17"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5">
                    <a:moveTo>
                      <a:pt x="11" y="0"/>
                    </a:moveTo>
                    <a:cubicBezTo>
                      <a:pt x="9" y="1"/>
                      <a:pt x="7" y="1"/>
                      <a:pt x="4" y="1"/>
                    </a:cubicBezTo>
                    <a:cubicBezTo>
                      <a:pt x="3" y="1"/>
                      <a:pt x="2" y="1"/>
                      <a:pt x="1" y="1"/>
                    </a:cubicBezTo>
                    <a:cubicBezTo>
                      <a:pt x="0" y="5"/>
                      <a:pt x="0" y="5"/>
                      <a:pt x="0" y="5"/>
                    </a:cubicBezTo>
                    <a:cubicBezTo>
                      <a:pt x="0" y="287"/>
                      <a:pt x="0" y="287"/>
                      <a:pt x="0" y="287"/>
                    </a:cubicBezTo>
                    <a:cubicBezTo>
                      <a:pt x="5" y="289"/>
                      <a:pt x="10" y="292"/>
                      <a:pt x="14" y="295"/>
                    </a:cubicBezTo>
                    <a:cubicBezTo>
                      <a:pt x="0" y="295"/>
                      <a:pt x="0" y="295"/>
                      <a:pt x="0" y="295"/>
                    </a:cubicBezTo>
                    <a:cubicBezTo>
                      <a:pt x="24" y="295"/>
                      <a:pt x="24" y="295"/>
                      <a:pt x="24" y="295"/>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3" name="Freeform 86"/>
              <p:cNvSpPr>
                <a:spLocks/>
              </p:cNvSpPr>
              <p:nvPr/>
            </p:nvSpPr>
            <p:spPr bwMode="auto">
              <a:xfrm>
                <a:off x="810" y="2813"/>
                <a:ext cx="87" cy="294"/>
              </a:xfrm>
              <a:custGeom>
                <a:avLst/>
                <a:gdLst>
                  <a:gd name="T0" fmla="*/ 2 w 49"/>
                  <a:gd name="T1" fmla="*/ 0 h 157"/>
                  <a:gd name="T2" fmla="*/ 0 w 49"/>
                  <a:gd name="T3" fmla="*/ 155 h 157"/>
                  <a:gd name="T4" fmla="*/ 6 w 49"/>
                  <a:gd name="T5" fmla="*/ 154 h 157"/>
                  <a:gd name="T6" fmla="*/ 16 w 49"/>
                  <a:gd name="T7" fmla="*/ 157 h 157"/>
                  <a:gd name="T8" fmla="*/ 22 w 49"/>
                  <a:gd name="T9" fmla="*/ 124 h 157"/>
                  <a:gd name="T10" fmla="*/ 32 w 49"/>
                  <a:gd name="T11" fmla="*/ 132 h 157"/>
                  <a:gd name="T12" fmla="*/ 33 w 49"/>
                  <a:gd name="T13" fmla="*/ 130 h 157"/>
                  <a:gd name="T14" fmla="*/ 34 w 49"/>
                  <a:gd name="T15" fmla="*/ 129 h 157"/>
                  <a:gd name="T16" fmla="*/ 34 w 49"/>
                  <a:gd name="T17" fmla="*/ 129 h 157"/>
                  <a:gd name="T18" fmla="*/ 32 w 49"/>
                  <a:gd name="T19" fmla="*/ 110 h 157"/>
                  <a:gd name="T20" fmla="*/ 29 w 49"/>
                  <a:gd name="T21" fmla="*/ 110 h 157"/>
                  <a:gd name="T22" fmla="*/ 32 w 49"/>
                  <a:gd name="T23" fmla="*/ 107 h 157"/>
                  <a:gd name="T24" fmla="*/ 31 w 49"/>
                  <a:gd name="T25" fmla="*/ 97 h 157"/>
                  <a:gd name="T26" fmla="*/ 37 w 49"/>
                  <a:gd name="T27" fmla="*/ 102 h 157"/>
                  <a:gd name="T28" fmla="*/ 38 w 49"/>
                  <a:gd name="T29" fmla="*/ 101 h 157"/>
                  <a:gd name="T30" fmla="*/ 45 w 49"/>
                  <a:gd name="T31" fmla="*/ 95 h 157"/>
                  <a:gd name="T32" fmla="*/ 43 w 49"/>
                  <a:gd name="T33" fmla="*/ 81 h 157"/>
                  <a:gd name="T34" fmla="*/ 49 w 49"/>
                  <a:gd name="T35" fmla="*/ 78 h 157"/>
                  <a:gd name="T36" fmla="*/ 49 w 49"/>
                  <a:gd name="T37" fmla="*/ 78 h 157"/>
                  <a:gd name="T38" fmla="*/ 49 w 49"/>
                  <a:gd name="T39" fmla="*/ 78 h 157"/>
                  <a:gd name="T40" fmla="*/ 2 w 49"/>
                  <a:gd name="T4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57">
                    <a:moveTo>
                      <a:pt x="2" y="0"/>
                    </a:moveTo>
                    <a:cubicBezTo>
                      <a:pt x="0" y="155"/>
                      <a:pt x="0" y="155"/>
                      <a:pt x="0" y="155"/>
                    </a:cubicBezTo>
                    <a:cubicBezTo>
                      <a:pt x="2" y="155"/>
                      <a:pt x="4" y="154"/>
                      <a:pt x="6" y="154"/>
                    </a:cubicBezTo>
                    <a:cubicBezTo>
                      <a:pt x="10" y="154"/>
                      <a:pt x="13" y="155"/>
                      <a:pt x="16" y="157"/>
                    </a:cubicBezTo>
                    <a:cubicBezTo>
                      <a:pt x="22" y="124"/>
                      <a:pt x="22" y="124"/>
                      <a:pt x="22" y="124"/>
                    </a:cubicBezTo>
                    <a:cubicBezTo>
                      <a:pt x="32" y="132"/>
                      <a:pt x="32" y="132"/>
                      <a:pt x="32" y="132"/>
                    </a:cubicBezTo>
                    <a:cubicBezTo>
                      <a:pt x="33" y="130"/>
                      <a:pt x="33" y="130"/>
                      <a:pt x="33" y="130"/>
                    </a:cubicBezTo>
                    <a:cubicBezTo>
                      <a:pt x="34" y="129"/>
                      <a:pt x="34" y="129"/>
                      <a:pt x="34" y="129"/>
                    </a:cubicBezTo>
                    <a:cubicBezTo>
                      <a:pt x="34" y="129"/>
                      <a:pt x="34" y="129"/>
                      <a:pt x="34" y="129"/>
                    </a:cubicBezTo>
                    <a:cubicBezTo>
                      <a:pt x="32" y="110"/>
                      <a:pt x="32" y="110"/>
                      <a:pt x="32" y="110"/>
                    </a:cubicBezTo>
                    <a:cubicBezTo>
                      <a:pt x="29" y="110"/>
                      <a:pt x="29" y="110"/>
                      <a:pt x="29" y="110"/>
                    </a:cubicBezTo>
                    <a:cubicBezTo>
                      <a:pt x="32" y="107"/>
                      <a:pt x="32" y="107"/>
                      <a:pt x="32" y="107"/>
                    </a:cubicBezTo>
                    <a:cubicBezTo>
                      <a:pt x="31" y="97"/>
                      <a:pt x="31" y="97"/>
                      <a:pt x="31" y="97"/>
                    </a:cubicBezTo>
                    <a:cubicBezTo>
                      <a:pt x="37" y="102"/>
                      <a:pt x="37" y="102"/>
                      <a:pt x="37" y="102"/>
                    </a:cubicBezTo>
                    <a:cubicBezTo>
                      <a:pt x="38" y="101"/>
                      <a:pt x="38" y="101"/>
                      <a:pt x="38" y="101"/>
                    </a:cubicBezTo>
                    <a:cubicBezTo>
                      <a:pt x="45" y="95"/>
                      <a:pt x="45" y="95"/>
                      <a:pt x="45" y="95"/>
                    </a:cubicBezTo>
                    <a:cubicBezTo>
                      <a:pt x="43" y="81"/>
                      <a:pt x="43" y="81"/>
                      <a:pt x="43" y="81"/>
                    </a:cubicBezTo>
                    <a:cubicBezTo>
                      <a:pt x="49" y="78"/>
                      <a:pt x="49" y="78"/>
                      <a:pt x="49" y="78"/>
                    </a:cubicBezTo>
                    <a:cubicBezTo>
                      <a:pt x="49" y="78"/>
                      <a:pt x="49" y="78"/>
                      <a:pt x="49" y="78"/>
                    </a:cubicBezTo>
                    <a:cubicBezTo>
                      <a:pt x="49" y="78"/>
                      <a:pt x="49" y="78"/>
                      <a:pt x="49" y="78"/>
                    </a:cubicBezTo>
                    <a:cubicBezTo>
                      <a:pt x="2" y="0"/>
                      <a:pt x="2"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4" name="Freeform 87"/>
              <p:cNvSpPr>
                <a:spLocks/>
              </p:cNvSpPr>
              <p:nvPr/>
            </p:nvSpPr>
            <p:spPr bwMode="auto">
              <a:xfrm>
                <a:off x="799" y="2813"/>
                <a:ext cx="15" cy="298"/>
              </a:xfrm>
              <a:custGeom>
                <a:avLst/>
                <a:gdLst>
                  <a:gd name="T0" fmla="*/ 8 w 8"/>
                  <a:gd name="T1" fmla="*/ 0 h 159"/>
                  <a:gd name="T2" fmla="*/ 8 w 8"/>
                  <a:gd name="T3" fmla="*/ 0 h 159"/>
                  <a:gd name="T4" fmla="*/ 0 w 8"/>
                  <a:gd name="T5" fmla="*/ 11 h 159"/>
                  <a:gd name="T6" fmla="*/ 0 w 8"/>
                  <a:gd name="T7" fmla="*/ 159 h 159"/>
                  <a:gd name="T8" fmla="*/ 6 w 8"/>
                  <a:gd name="T9" fmla="*/ 155 h 159"/>
                  <a:gd name="T10" fmla="*/ 8 w 8"/>
                  <a:gd name="T11" fmla="*/ 0 h 159"/>
                </a:gdLst>
                <a:ahLst/>
                <a:cxnLst>
                  <a:cxn ang="0">
                    <a:pos x="T0" y="T1"/>
                  </a:cxn>
                  <a:cxn ang="0">
                    <a:pos x="T2" y="T3"/>
                  </a:cxn>
                  <a:cxn ang="0">
                    <a:pos x="T4" y="T5"/>
                  </a:cxn>
                  <a:cxn ang="0">
                    <a:pos x="T6" y="T7"/>
                  </a:cxn>
                  <a:cxn ang="0">
                    <a:pos x="T8" y="T9"/>
                  </a:cxn>
                  <a:cxn ang="0">
                    <a:pos x="T10" y="T11"/>
                  </a:cxn>
                </a:cxnLst>
                <a:rect l="0" t="0" r="r" b="b"/>
                <a:pathLst>
                  <a:path w="8" h="159">
                    <a:moveTo>
                      <a:pt x="8" y="0"/>
                    </a:moveTo>
                    <a:cubicBezTo>
                      <a:pt x="8" y="0"/>
                      <a:pt x="8" y="0"/>
                      <a:pt x="8" y="0"/>
                    </a:cubicBezTo>
                    <a:cubicBezTo>
                      <a:pt x="0" y="11"/>
                      <a:pt x="0" y="11"/>
                      <a:pt x="0" y="11"/>
                    </a:cubicBezTo>
                    <a:cubicBezTo>
                      <a:pt x="0" y="159"/>
                      <a:pt x="0" y="159"/>
                      <a:pt x="0" y="159"/>
                    </a:cubicBezTo>
                    <a:cubicBezTo>
                      <a:pt x="2" y="157"/>
                      <a:pt x="4" y="156"/>
                      <a:pt x="6" y="155"/>
                    </a:cubicBezTo>
                    <a:cubicBezTo>
                      <a:pt x="8" y="0"/>
                      <a:pt x="8" y="0"/>
                      <a:pt x="8"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5" name="Freeform 88"/>
              <p:cNvSpPr>
                <a:spLocks/>
              </p:cNvSpPr>
              <p:nvPr/>
            </p:nvSpPr>
            <p:spPr bwMode="auto">
              <a:xfrm>
                <a:off x="872" y="3162"/>
                <a:ext cx="220" cy="169"/>
              </a:xfrm>
              <a:custGeom>
                <a:avLst/>
                <a:gdLst>
                  <a:gd name="T0" fmla="*/ 1 w 124"/>
                  <a:gd name="T1" fmla="*/ 0 h 90"/>
                  <a:gd name="T2" fmla="*/ 0 w 124"/>
                  <a:gd name="T3" fmla="*/ 1 h 90"/>
                  <a:gd name="T4" fmla="*/ 8 w 124"/>
                  <a:gd name="T5" fmla="*/ 32 h 90"/>
                  <a:gd name="T6" fmla="*/ 124 w 124"/>
                  <a:gd name="T7" fmla="*/ 90 h 90"/>
                  <a:gd name="T8" fmla="*/ 102 w 124"/>
                  <a:gd name="T9" fmla="*/ 26 h 90"/>
                  <a:gd name="T10" fmla="*/ 84 w 124"/>
                  <a:gd name="T11" fmla="*/ 38 h 90"/>
                  <a:gd name="T12" fmla="*/ 65 w 124"/>
                  <a:gd name="T13" fmla="*/ 16 h 90"/>
                  <a:gd name="T14" fmla="*/ 63 w 124"/>
                  <a:gd name="T15" fmla="*/ 36 h 90"/>
                  <a:gd name="T16" fmla="*/ 39 w 124"/>
                  <a:gd name="T17" fmla="*/ 8 h 90"/>
                  <a:gd name="T18" fmla="*/ 38 w 124"/>
                  <a:gd name="T19" fmla="*/ 24 h 90"/>
                  <a:gd name="T20" fmla="*/ 1 w 124"/>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90">
                    <a:moveTo>
                      <a:pt x="1" y="0"/>
                    </a:moveTo>
                    <a:cubicBezTo>
                      <a:pt x="0" y="1"/>
                      <a:pt x="0" y="1"/>
                      <a:pt x="0" y="1"/>
                    </a:cubicBezTo>
                    <a:cubicBezTo>
                      <a:pt x="9" y="8"/>
                      <a:pt x="12" y="21"/>
                      <a:pt x="8" y="32"/>
                    </a:cubicBezTo>
                    <a:cubicBezTo>
                      <a:pt x="124" y="90"/>
                      <a:pt x="124" y="90"/>
                      <a:pt x="124" y="90"/>
                    </a:cubicBezTo>
                    <a:cubicBezTo>
                      <a:pt x="102" y="26"/>
                      <a:pt x="102" y="26"/>
                      <a:pt x="102" y="26"/>
                    </a:cubicBezTo>
                    <a:cubicBezTo>
                      <a:pt x="84" y="38"/>
                      <a:pt x="84" y="38"/>
                      <a:pt x="84" y="38"/>
                    </a:cubicBezTo>
                    <a:cubicBezTo>
                      <a:pt x="65" y="16"/>
                      <a:pt x="65" y="16"/>
                      <a:pt x="65" y="16"/>
                    </a:cubicBezTo>
                    <a:cubicBezTo>
                      <a:pt x="63" y="36"/>
                      <a:pt x="63" y="36"/>
                      <a:pt x="63" y="36"/>
                    </a:cubicBezTo>
                    <a:cubicBezTo>
                      <a:pt x="39" y="8"/>
                      <a:pt x="39" y="8"/>
                      <a:pt x="39" y="8"/>
                    </a:cubicBezTo>
                    <a:cubicBezTo>
                      <a:pt x="38" y="24"/>
                      <a:pt x="38" y="24"/>
                      <a:pt x="38" y="24"/>
                    </a:cubicBezTo>
                    <a:cubicBezTo>
                      <a:pt x="1" y="0"/>
                      <a:pt x="1" y="0"/>
                      <a:pt x="1"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6" name="Freeform 89"/>
              <p:cNvSpPr>
                <a:spLocks/>
              </p:cNvSpPr>
              <p:nvPr/>
            </p:nvSpPr>
            <p:spPr bwMode="auto">
              <a:xfrm>
                <a:off x="824" y="3222"/>
                <a:ext cx="268" cy="161"/>
              </a:xfrm>
              <a:custGeom>
                <a:avLst/>
                <a:gdLst>
                  <a:gd name="T0" fmla="*/ 35 w 151"/>
                  <a:gd name="T1" fmla="*/ 0 h 86"/>
                  <a:gd name="T2" fmla="*/ 10 w 151"/>
                  <a:gd name="T3" fmla="*/ 19 h 86"/>
                  <a:gd name="T4" fmla="*/ 6 w 151"/>
                  <a:gd name="T5" fmla="*/ 19 h 86"/>
                  <a:gd name="T6" fmla="*/ 0 w 151"/>
                  <a:gd name="T7" fmla="*/ 27 h 86"/>
                  <a:gd name="T8" fmla="*/ 12 w 151"/>
                  <a:gd name="T9" fmla="*/ 44 h 86"/>
                  <a:gd name="T10" fmla="*/ 21 w 151"/>
                  <a:gd name="T11" fmla="*/ 24 h 86"/>
                  <a:gd name="T12" fmla="*/ 38 w 151"/>
                  <a:gd name="T13" fmla="*/ 73 h 86"/>
                  <a:gd name="T14" fmla="*/ 50 w 151"/>
                  <a:gd name="T15" fmla="*/ 48 h 86"/>
                  <a:gd name="T16" fmla="*/ 63 w 151"/>
                  <a:gd name="T17" fmla="*/ 86 h 86"/>
                  <a:gd name="T18" fmla="*/ 151 w 151"/>
                  <a:gd name="T19" fmla="*/ 58 h 86"/>
                  <a:gd name="T20" fmla="*/ 35 w 151"/>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86">
                    <a:moveTo>
                      <a:pt x="35" y="0"/>
                    </a:moveTo>
                    <a:cubicBezTo>
                      <a:pt x="32" y="11"/>
                      <a:pt x="24" y="19"/>
                      <a:pt x="10" y="19"/>
                    </a:cubicBezTo>
                    <a:cubicBezTo>
                      <a:pt x="9" y="19"/>
                      <a:pt x="7" y="19"/>
                      <a:pt x="6" y="19"/>
                    </a:cubicBezTo>
                    <a:cubicBezTo>
                      <a:pt x="5" y="22"/>
                      <a:pt x="3" y="25"/>
                      <a:pt x="0" y="27"/>
                    </a:cubicBezTo>
                    <a:cubicBezTo>
                      <a:pt x="12" y="44"/>
                      <a:pt x="12" y="44"/>
                      <a:pt x="12" y="44"/>
                    </a:cubicBezTo>
                    <a:cubicBezTo>
                      <a:pt x="21" y="24"/>
                      <a:pt x="21" y="24"/>
                      <a:pt x="21" y="24"/>
                    </a:cubicBezTo>
                    <a:cubicBezTo>
                      <a:pt x="38" y="73"/>
                      <a:pt x="38" y="73"/>
                      <a:pt x="38" y="73"/>
                    </a:cubicBezTo>
                    <a:cubicBezTo>
                      <a:pt x="50" y="48"/>
                      <a:pt x="50" y="48"/>
                      <a:pt x="50" y="48"/>
                    </a:cubicBezTo>
                    <a:cubicBezTo>
                      <a:pt x="63" y="86"/>
                      <a:pt x="63" y="86"/>
                      <a:pt x="63" y="86"/>
                    </a:cubicBezTo>
                    <a:cubicBezTo>
                      <a:pt x="151" y="58"/>
                      <a:pt x="151" y="58"/>
                      <a:pt x="151" y="58"/>
                    </a:cubicBezTo>
                    <a:cubicBezTo>
                      <a:pt x="35" y="0"/>
                      <a:pt x="35" y="0"/>
                      <a:pt x="35"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7" name="Freeform 90"/>
              <p:cNvSpPr>
                <a:spLocks/>
              </p:cNvSpPr>
              <p:nvPr/>
            </p:nvSpPr>
            <p:spPr bwMode="auto">
              <a:xfrm>
                <a:off x="838" y="2910"/>
                <a:ext cx="188" cy="207"/>
              </a:xfrm>
              <a:custGeom>
                <a:avLst/>
                <a:gdLst>
                  <a:gd name="T0" fmla="*/ 106 w 106"/>
                  <a:gd name="T1" fmla="*/ 0 h 110"/>
                  <a:gd name="T2" fmla="*/ 33 w 106"/>
                  <a:gd name="T3" fmla="*/ 26 h 110"/>
                  <a:gd name="T4" fmla="*/ 27 w 106"/>
                  <a:gd name="T5" fmla="*/ 29 h 110"/>
                  <a:gd name="T6" fmla="*/ 29 w 106"/>
                  <a:gd name="T7" fmla="*/ 43 h 110"/>
                  <a:gd name="T8" fmla="*/ 29 w 106"/>
                  <a:gd name="T9" fmla="*/ 43 h 110"/>
                  <a:gd name="T10" fmla="*/ 29 w 106"/>
                  <a:gd name="T11" fmla="*/ 43 h 110"/>
                  <a:gd name="T12" fmla="*/ 30 w 106"/>
                  <a:gd name="T13" fmla="*/ 58 h 110"/>
                  <a:gd name="T14" fmla="*/ 21 w 106"/>
                  <a:gd name="T15" fmla="*/ 50 h 110"/>
                  <a:gd name="T16" fmla="*/ 21 w 106"/>
                  <a:gd name="T17" fmla="*/ 50 h 110"/>
                  <a:gd name="T18" fmla="*/ 15 w 106"/>
                  <a:gd name="T19" fmla="*/ 45 h 110"/>
                  <a:gd name="T20" fmla="*/ 16 w 106"/>
                  <a:gd name="T21" fmla="*/ 55 h 110"/>
                  <a:gd name="T22" fmla="*/ 16 w 106"/>
                  <a:gd name="T23" fmla="*/ 58 h 110"/>
                  <a:gd name="T24" fmla="*/ 16 w 106"/>
                  <a:gd name="T25" fmla="*/ 58 h 110"/>
                  <a:gd name="T26" fmla="*/ 16 w 106"/>
                  <a:gd name="T27" fmla="*/ 58 h 110"/>
                  <a:gd name="T28" fmla="*/ 18 w 106"/>
                  <a:gd name="T29" fmla="*/ 77 h 110"/>
                  <a:gd name="T30" fmla="*/ 19 w 106"/>
                  <a:gd name="T31" fmla="*/ 82 h 110"/>
                  <a:gd name="T32" fmla="*/ 16 w 106"/>
                  <a:gd name="T33" fmla="*/ 80 h 110"/>
                  <a:gd name="T34" fmla="*/ 16 w 106"/>
                  <a:gd name="T35" fmla="*/ 80 h 110"/>
                  <a:gd name="T36" fmla="*/ 16 w 106"/>
                  <a:gd name="T37" fmla="*/ 80 h 110"/>
                  <a:gd name="T38" fmla="*/ 6 w 106"/>
                  <a:gd name="T39" fmla="*/ 72 h 110"/>
                  <a:gd name="T40" fmla="*/ 0 w 106"/>
                  <a:gd name="T41" fmla="*/ 105 h 110"/>
                  <a:gd name="T42" fmla="*/ 5 w 106"/>
                  <a:gd name="T43" fmla="*/ 110 h 110"/>
                  <a:gd name="T44" fmla="*/ 26 w 106"/>
                  <a:gd name="T45" fmla="*/ 101 h 110"/>
                  <a:gd name="T46" fmla="*/ 106 w 106"/>
                  <a:gd name="T4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10">
                    <a:moveTo>
                      <a:pt x="106" y="0"/>
                    </a:moveTo>
                    <a:cubicBezTo>
                      <a:pt x="33" y="26"/>
                      <a:pt x="33" y="26"/>
                      <a:pt x="33" y="26"/>
                    </a:cubicBezTo>
                    <a:cubicBezTo>
                      <a:pt x="27" y="29"/>
                      <a:pt x="27" y="29"/>
                      <a:pt x="27" y="29"/>
                    </a:cubicBezTo>
                    <a:cubicBezTo>
                      <a:pt x="29" y="43"/>
                      <a:pt x="29" y="43"/>
                      <a:pt x="29" y="43"/>
                    </a:cubicBezTo>
                    <a:cubicBezTo>
                      <a:pt x="29" y="43"/>
                      <a:pt x="29" y="43"/>
                      <a:pt x="29" y="43"/>
                    </a:cubicBezTo>
                    <a:cubicBezTo>
                      <a:pt x="29" y="43"/>
                      <a:pt x="29" y="43"/>
                      <a:pt x="29" y="43"/>
                    </a:cubicBezTo>
                    <a:cubicBezTo>
                      <a:pt x="30" y="58"/>
                      <a:pt x="30" y="58"/>
                      <a:pt x="30" y="58"/>
                    </a:cubicBezTo>
                    <a:cubicBezTo>
                      <a:pt x="21" y="50"/>
                      <a:pt x="21" y="50"/>
                      <a:pt x="21" y="50"/>
                    </a:cubicBezTo>
                    <a:cubicBezTo>
                      <a:pt x="21" y="50"/>
                      <a:pt x="21" y="50"/>
                      <a:pt x="21" y="50"/>
                    </a:cubicBezTo>
                    <a:cubicBezTo>
                      <a:pt x="15" y="45"/>
                      <a:pt x="15" y="45"/>
                      <a:pt x="15" y="45"/>
                    </a:cubicBezTo>
                    <a:cubicBezTo>
                      <a:pt x="16" y="55"/>
                      <a:pt x="16" y="55"/>
                      <a:pt x="16" y="55"/>
                    </a:cubicBezTo>
                    <a:cubicBezTo>
                      <a:pt x="16" y="58"/>
                      <a:pt x="16" y="58"/>
                      <a:pt x="16" y="58"/>
                    </a:cubicBezTo>
                    <a:cubicBezTo>
                      <a:pt x="16" y="58"/>
                      <a:pt x="16" y="58"/>
                      <a:pt x="16" y="58"/>
                    </a:cubicBezTo>
                    <a:cubicBezTo>
                      <a:pt x="16" y="58"/>
                      <a:pt x="16" y="58"/>
                      <a:pt x="16" y="58"/>
                    </a:cubicBezTo>
                    <a:cubicBezTo>
                      <a:pt x="18" y="77"/>
                      <a:pt x="18" y="77"/>
                      <a:pt x="18" y="77"/>
                    </a:cubicBezTo>
                    <a:cubicBezTo>
                      <a:pt x="19" y="82"/>
                      <a:pt x="19" y="82"/>
                      <a:pt x="19" y="82"/>
                    </a:cubicBezTo>
                    <a:cubicBezTo>
                      <a:pt x="16" y="80"/>
                      <a:pt x="16" y="80"/>
                      <a:pt x="16" y="80"/>
                    </a:cubicBezTo>
                    <a:cubicBezTo>
                      <a:pt x="16" y="80"/>
                      <a:pt x="16" y="80"/>
                      <a:pt x="16" y="80"/>
                    </a:cubicBezTo>
                    <a:cubicBezTo>
                      <a:pt x="16" y="80"/>
                      <a:pt x="16" y="80"/>
                      <a:pt x="16" y="80"/>
                    </a:cubicBezTo>
                    <a:cubicBezTo>
                      <a:pt x="6" y="72"/>
                      <a:pt x="6" y="72"/>
                      <a:pt x="6" y="72"/>
                    </a:cubicBezTo>
                    <a:cubicBezTo>
                      <a:pt x="0" y="105"/>
                      <a:pt x="0" y="105"/>
                      <a:pt x="0" y="105"/>
                    </a:cubicBezTo>
                    <a:cubicBezTo>
                      <a:pt x="2" y="106"/>
                      <a:pt x="4" y="108"/>
                      <a:pt x="5" y="110"/>
                    </a:cubicBezTo>
                    <a:cubicBezTo>
                      <a:pt x="26" y="101"/>
                      <a:pt x="26" y="101"/>
                      <a:pt x="26" y="101"/>
                    </a:cubicBezTo>
                    <a:cubicBezTo>
                      <a:pt x="106" y="0"/>
                      <a:pt x="106" y="0"/>
                      <a:pt x="10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8" name="Freeform 91"/>
              <p:cNvSpPr>
                <a:spLocks noEditPoints="1"/>
              </p:cNvSpPr>
              <p:nvPr/>
            </p:nvSpPr>
            <p:spPr bwMode="auto">
              <a:xfrm>
                <a:off x="849" y="2910"/>
                <a:ext cx="177" cy="254"/>
              </a:xfrm>
              <a:custGeom>
                <a:avLst/>
                <a:gdLst>
                  <a:gd name="T0" fmla="*/ 1 w 100"/>
                  <a:gd name="T1" fmla="*/ 126 h 135"/>
                  <a:gd name="T2" fmla="*/ 0 w 100"/>
                  <a:gd name="T3" fmla="*/ 130 h 135"/>
                  <a:gd name="T4" fmla="*/ 13 w 100"/>
                  <a:gd name="T5" fmla="*/ 135 h 135"/>
                  <a:gd name="T6" fmla="*/ 14 w 100"/>
                  <a:gd name="T7" fmla="*/ 134 h 135"/>
                  <a:gd name="T8" fmla="*/ 1 w 100"/>
                  <a:gd name="T9" fmla="*/ 126 h 135"/>
                  <a:gd name="T10" fmla="*/ 100 w 100"/>
                  <a:gd name="T11" fmla="*/ 0 h 135"/>
                  <a:gd name="T12" fmla="*/ 20 w 100"/>
                  <a:gd name="T13" fmla="*/ 101 h 135"/>
                  <a:gd name="T14" fmla="*/ 55 w 100"/>
                  <a:gd name="T15" fmla="*/ 86 h 135"/>
                  <a:gd name="T16" fmla="*/ 54 w 100"/>
                  <a:gd name="T17" fmla="*/ 102 h 135"/>
                  <a:gd name="T18" fmla="*/ 66 w 100"/>
                  <a:gd name="T19" fmla="*/ 91 h 135"/>
                  <a:gd name="T20" fmla="*/ 66 w 100"/>
                  <a:gd name="T21" fmla="*/ 90 h 135"/>
                  <a:gd name="T22" fmla="*/ 67 w 100"/>
                  <a:gd name="T23" fmla="*/ 90 h 135"/>
                  <a:gd name="T24" fmla="*/ 81 w 100"/>
                  <a:gd name="T25" fmla="*/ 77 h 135"/>
                  <a:gd name="T26" fmla="*/ 81 w 100"/>
                  <a:gd name="T27" fmla="*/ 89 h 135"/>
                  <a:gd name="T28" fmla="*/ 91 w 100"/>
                  <a:gd name="T29" fmla="*/ 88 h 135"/>
                  <a:gd name="T30" fmla="*/ 95 w 100"/>
                  <a:gd name="T31" fmla="*/ 84 h 135"/>
                  <a:gd name="T32" fmla="*/ 100 w 100"/>
                  <a:gd name="T3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35">
                    <a:moveTo>
                      <a:pt x="1" y="126"/>
                    </a:moveTo>
                    <a:cubicBezTo>
                      <a:pt x="1" y="127"/>
                      <a:pt x="1" y="128"/>
                      <a:pt x="0" y="130"/>
                    </a:cubicBezTo>
                    <a:cubicBezTo>
                      <a:pt x="5" y="130"/>
                      <a:pt x="9" y="132"/>
                      <a:pt x="13" y="135"/>
                    </a:cubicBezTo>
                    <a:cubicBezTo>
                      <a:pt x="14" y="134"/>
                      <a:pt x="14" y="134"/>
                      <a:pt x="14" y="134"/>
                    </a:cubicBezTo>
                    <a:cubicBezTo>
                      <a:pt x="1" y="126"/>
                      <a:pt x="1" y="126"/>
                      <a:pt x="1" y="126"/>
                    </a:cubicBezTo>
                    <a:moveTo>
                      <a:pt x="100" y="0"/>
                    </a:moveTo>
                    <a:cubicBezTo>
                      <a:pt x="20" y="101"/>
                      <a:pt x="20" y="101"/>
                      <a:pt x="20" y="101"/>
                    </a:cubicBezTo>
                    <a:cubicBezTo>
                      <a:pt x="55" y="86"/>
                      <a:pt x="55" y="86"/>
                      <a:pt x="55" y="86"/>
                    </a:cubicBezTo>
                    <a:cubicBezTo>
                      <a:pt x="54" y="102"/>
                      <a:pt x="54" y="102"/>
                      <a:pt x="54" y="102"/>
                    </a:cubicBezTo>
                    <a:cubicBezTo>
                      <a:pt x="66" y="91"/>
                      <a:pt x="66" y="91"/>
                      <a:pt x="66" y="91"/>
                    </a:cubicBezTo>
                    <a:cubicBezTo>
                      <a:pt x="66" y="90"/>
                      <a:pt x="66" y="90"/>
                      <a:pt x="66" y="90"/>
                    </a:cubicBezTo>
                    <a:cubicBezTo>
                      <a:pt x="67" y="90"/>
                      <a:pt x="67" y="90"/>
                      <a:pt x="67" y="90"/>
                    </a:cubicBezTo>
                    <a:cubicBezTo>
                      <a:pt x="81" y="77"/>
                      <a:pt x="81" y="77"/>
                      <a:pt x="81" y="77"/>
                    </a:cubicBezTo>
                    <a:cubicBezTo>
                      <a:pt x="81" y="89"/>
                      <a:pt x="81" y="89"/>
                      <a:pt x="81" y="89"/>
                    </a:cubicBezTo>
                    <a:cubicBezTo>
                      <a:pt x="91" y="88"/>
                      <a:pt x="91" y="88"/>
                      <a:pt x="91" y="88"/>
                    </a:cubicBezTo>
                    <a:cubicBezTo>
                      <a:pt x="95" y="84"/>
                      <a:pt x="95" y="84"/>
                      <a:pt x="95" y="84"/>
                    </a:cubicBezTo>
                    <a:cubicBezTo>
                      <a:pt x="100" y="0"/>
                      <a:pt x="100" y="0"/>
                      <a:pt x="10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9" name="Freeform 92"/>
              <p:cNvSpPr>
                <a:spLocks/>
              </p:cNvSpPr>
              <p:nvPr/>
            </p:nvSpPr>
            <p:spPr bwMode="auto">
              <a:xfrm>
                <a:off x="847" y="3055"/>
                <a:ext cx="305" cy="90"/>
              </a:xfrm>
              <a:custGeom>
                <a:avLst/>
                <a:gdLst>
                  <a:gd name="T0" fmla="*/ 82 w 172"/>
                  <a:gd name="T1" fmla="*/ 0 h 48"/>
                  <a:gd name="T2" fmla="*/ 68 w 172"/>
                  <a:gd name="T3" fmla="*/ 13 h 48"/>
                  <a:gd name="T4" fmla="*/ 67 w 172"/>
                  <a:gd name="T5" fmla="*/ 14 h 48"/>
                  <a:gd name="T6" fmla="*/ 55 w 172"/>
                  <a:gd name="T7" fmla="*/ 25 h 48"/>
                  <a:gd name="T8" fmla="*/ 56 w 172"/>
                  <a:gd name="T9" fmla="*/ 9 h 48"/>
                  <a:gd name="T10" fmla="*/ 21 w 172"/>
                  <a:gd name="T11" fmla="*/ 24 h 48"/>
                  <a:gd name="T12" fmla="*/ 0 w 172"/>
                  <a:gd name="T13" fmla="*/ 33 h 48"/>
                  <a:gd name="T14" fmla="*/ 2 w 172"/>
                  <a:gd name="T15" fmla="*/ 40 h 48"/>
                  <a:gd name="T16" fmla="*/ 172 w 172"/>
                  <a:gd name="T17" fmla="*/ 48 h 48"/>
                  <a:gd name="T18" fmla="*/ 103 w 172"/>
                  <a:gd name="T19" fmla="*/ 1 h 48"/>
                  <a:gd name="T20" fmla="*/ 96 w 172"/>
                  <a:gd name="T21" fmla="*/ 7 h 48"/>
                  <a:gd name="T22" fmla="*/ 92 w 172"/>
                  <a:gd name="T23" fmla="*/ 11 h 48"/>
                  <a:gd name="T24" fmla="*/ 81 w 172"/>
                  <a:gd name="T25" fmla="*/ 20 h 48"/>
                  <a:gd name="T26" fmla="*/ 82 w 172"/>
                  <a:gd name="T27" fmla="*/ 12 h 48"/>
                  <a:gd name="T28" fmla="*/ 82 w 172"/>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2" h="48">
                    <a:moveTo>
                      <a:pt x="82" y="0"/>
                    </a:moveTo>
                    <a:cubicBezTo>
                      <a:pt x="68" y="13"/>
                      <a:pt x="68" y="13"/>
                      <a:pt x="68" y="13"/>
                    </a:cubicBezTo>
                    <a:cubicBezTo>
                      <a:pt x="67" y="14"/>
                      <a:pt x="67" y="14"/>
                      <a:pt x="67" y="14"/>
                    </a:cubicBezTo>
                    <a:cubicBezTo>
                      <a:pt x="55" y="25"/>
                      <a:pt x="55" y="25"/>
                      <a:pt x="55" y="25"/>
                    </a:cubicBezTo>
                    <a:cubicBezTo>
                      <a:pt x="56" y="9"/>
                      <a:pt x="56" y="9"/>
                      <a:pt x="56" y="9"/>
                    </a:cubicBezTo>
                    <a:cubicBezTo>
                      <a:pt x="21" y="24"/>
                      <a:pt x="21" y="24"/>
                      <a:pt x="21" y="24"/>
                    </a:cubicBezTo>
                    <a:cubicBezTo>
                      <a:pt x="0" y="33"/>
                      <a:pt x="0" y="33"/>
                      <a:pt x="0" y="33"/>
                    </a:cubicBezTo>
                    <a:cubicBezTo>
                      <a:pt x="1" y="35"/>
                      <a:pt x="2" y="38"/>
                      <a:pt x="2" y="40"/>
                    </a:cubicBezTo>
                    <a:cubicBezTo>
                      <a:pt x="172" y="48"/>
                      <a:pt x="172" y="48"/>
                      <a:pt x="172" y="48"/>
                    </a:cubicBezTo>
                    <a:cubicBezTo>
                      <a:pt x="103" y="1"/>
                      <a:pt x="103" y="1"/>
                      <a:pt x="103" y="1"/>
                    </a:cubicBezTo>
                    <a:cubicBezTo>
                      <a:pt x="96" y="7"/>
                      <a:pt x="96" y="7"/>
                      <a:pt x="96" y="7"/>
                    </a:cubicBezTo>
                    <a:cubicBezTo>
                      <a:pt x="92" y="11"/>
                      <a:pt x="92" y="11"/>
                      <a:pt x="92" y="11"/>
                    </a:cubicBezTo>
                    <a:cubicBezTo>
                      <a:pt x="81" y="20"/>
                      <a:pt x="81" y="20"/>
                      <a:pt x="81" y="20"/>
                    </a:cubicBezTo>
                    <a:cubicBezTo>
                      <a:pt x="82" y="12"/>
                      <a:pt x="82" y="12"/>
                      <a:pt x="82" y="12"/>
                    </a:cubicBezTo>
                    <a:cubicBezTo>
                      <a:pt x="82" y="0"/>
                      <a:pt x="82" y="0"/>
                      <a:pt x="8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0" name="Freeform 93"/>
              <p:cNvSpPr>
                <a:spLocks/>
              </p:cNvSpPr>
              <p:nvPr/>
            </p:nvSpPr>
            <p:spPr bwMode="auto">
              <a:xfrm>
                <a:off x="851" y="3130"/>
                <a:ext cx="301" cy="103"/>
              </a:xfrm>
              <a:custGeom>
                <a:avLst/>
                <a:gdLst>
                  <a:gd name="T0" fmla="*/ 0 w 170"/>
                  <a:gd name="T1" fmla="*/ 0 h 55"/>
                  <a:gd name="T2" fmla="*/ 0 w 170"/>
                  <a:gd name="T3" fmla="*/ 9 h 55"/>
                  <a:gd name="T4" fmla="*/ 13 w 170"/>
                  <a:gd name="T5" fmla="*/ 17 h 55"/>
                  <a:gd name="T6" fmla="*/ 50 w 170"/>
                  <a:gd name="T7" fmla="*/ 41 h 55"/>
                  <a:gd name="T8" fmla="*/ 51 w 170"/>
                  <a:gd name="T9" fmla="*/ 25 h 55"/>
                  <a:gd name="T10" fmla="*/ 75 w 170"/>
                  <a:gd name="T11" fmla="*/ 53 h 55"/>
                  <a:gd name="T12" fmla="*/ 77 w 170"/>
                  <a:gd name="T13" fmla="*/ 33 h 55"/>
                  <a:gd name="T14" fmla="*/ 96 w 170"/>
                  <a:gd name="T15" fmla="*/ 55 h 55"/>
                  <a:gd name="T16" fmla="*/ 114 w 170"/>
                  <a:gd name="T17" fmla="*/ 43 h 55"/>
                  <a:gd name="T18" fmla="*/ 170 w 170"/>
                  <a:gd name="T19" fmla="*/ 8 h 55"/>
                  <a:gd name="T20" fmla="*/ 0 w 17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55">
                    <a:moveTo>
                      <a:pt x="0" y="0"/>
                    </a:moveTo>
                    <a:cubicBezTo>
                      <a:pt x="1" y="3"/>
                      <a:pt x="1" y="6"/>
                      <a:pt x="0" y="9"/>
                    </a:cubicBezTo>
                    <a:cubicBezTo>
                      <a:pt x="13" y="17"/>
                      <a:pt x="13" y="17"/>
                      <a:pt x="13" y="17"/>
                    </a:cubicBezTo>
                    <a:cubicBezTo>
                      <a:pt x="50" y="41"/>
                      <a:pt x="50" y="41"/>
                      <a:pt x="50" y="41"/>
                    </a:cubicBezTo>
                    <a:cubicBezTo>
                      <a:pt x="51" y="25"/>
                      <a:pt x="51" y="25"/>
                      <a:pt x="51" y="25"/>
                    </a:cubicBezTo>
                    <a:cubicBezTo>
                      <a:pt x="75" y="53"/>
                      <a:pt x="75" y="53"/>
                      <a:pt x="75" y="53"/>
                    </a:cubicBezTo>
                    <a:cubicBezTo>
                      <a:pt x="77" y="33"/>
                      <a:pt x="77" y="33"/>
                      <a:pt x="77" y="33"/>
                    </a:cubicBezTo>
                    <a:cubicBezTo>
                      <a:pt x="96" y="55"/>
                      <a:pt x="96" y="55"/>
                      <a:pt x="96" y="55"/>
                    </a:cubicBezTo>
                    <a:cubicBezTo>
                      <a:pt x="114" y="43"/>
                      <a:pt x="114" y="43"/>
                      <a:pt x="114" y="43"/>
                    </a:cubicBezTo>
                    <a:cubicBezTo>
                      <a:pt x="170" y="8"/>
                      <a:pt x="170" y="8"/>
                      <a:pt x="170" y="8"/>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1" name="Freeform 94"/>
              <p:cNvSpPr>
                <a:spLocks/>
              </p:cNvSpPr>
              <p:nvPr/>
            </p:nvSpPr>
            <p:spPr bwMode="auto">
              <a:xfrm>
                <a:off x="799" y="3276"/>
                <a:ext cx="2" cy="8"/>
              </a:xfrm>
              <a:custGeom>
                <a:avLst/>
                <a:gdLst>
                  <a:gd name="T0" fmla="*/ 0 w 1"/>
                  <a:gd name="T1" fmla="*/ 0 h 4"/>
                  <a:gd name="T2" fmla="*/ 0 w 1"/>
                  <a:gd name="T3" fmla="*/ 4 h 4"/>
                  <a:gd name="T4" fmla="*/ 1 w 1"/>
                  <a:gd name="T5" fmla="*/ 0 h 4"/>
                  <a:gd name="T6" fmla="*/ 0 w 1"/>
                  <a:gd name="T7" fmla="*/ 0 h 4"/>
                </a:gdLst>
                <a:ahLst/>
                <a:cxnLst>
                  <a:cxn ang="0">
                    <a:pos x="T0" y="T1"/>
                  </a:cxn>
                  <a:cxn ang="0">
                    <a:pos x="T2" y="T3"/>
                  </a:cxn>
                  <a:cxn ang="0">
                    <a:pos x="T4" y="T5"/>
                  </a:cxn>
                  <a:cxn ang="0">
                    <a:pos x="T6" y="T7"/>
                  </a:cxn>
                </a:cxnLst>
                <a:rect l="0" t="0" r="r" b="b"/>
                <a:pathLst>
                  <a:path w="1" h="4">
                    <a:moveTo>
                      <a:pt x="0" y="0"/>
                    </a:moveTo>
                    <a:cubicBezTo>
                      <a:pt x="0" y="4"/>
                      <a:pt x="0" y="4"/>
                      <a:pt x="0" y="4"/>
                    </a:cubicBezTo>
                    <a:cubicBezTo>
                      <a:pt x="1" y="0"/>
                      <a:pt x="1" y="0"/>
                      <a:pt x="1" y="0"/>
                    </a:cubicBezTo>
                    <a:cubicBezTo>
                      <a:pt x="1"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2" name="Freeform 95"/>
              <p:cNvSpPr>
                <a:spLocks/>
              </p:cNvSpPr>
              <p:nvPr/>
            </p:nvSpPr>
            <p:spPr bwMode="auto">
              <a:xfrm>
                <a:off x="799" y="3102"/>
                <a:ext cx="94" cy="174"/>
              </a:xfrm>
              <a:custGeom>
                <a:avLst/>
                <a:gdLst>
                  <a:gd name="T0" fmla="*/ 12 w 53"/>
                  <a:gd name="T1" fmla="*/ 0 h 93"/>
                  <a:gd name="T2" fmla="*/ 6 w 53"/>
                  <a:gd name="T3" fmla="*/ 1 h 93"/>
                  <a:gd name="T4" fmla="*/ 6 w 53"/>
                  <a:gd name="T5" fmla="*/ 1 h 93"/>
                  <a:gd name="T6" fmla="*/ 0 w 53"/>
                  <a:gd name="T7" fmla="*/ 5 h 93"/>
                  <a:gd name="T8" fmla="*/ 0 w 53"/>
                  <a:gd name="T9" fmla="*/ 93 h 93"/>
                  <a:gd name="T10" fmla="*/ 1 w 53"/>
                  <a:gd name="T11" fmla="*/ 93 h 93"/>
                  <a:gd name="T12" fmla="*/ 4 w 53"/>
                  <a:gd name="T13" fmla="*/ 93 h 93"/>
                  <a:gd name="T14" fmla="*/ 11 w 53"/>
                  <a:gd name="T15" fmla="*/ 92 h 93"/>
                  <a:gd name="T16" fmla="*/ 11 w 53"/>
                  <a:gd name="T17" fmla="*/ 92 h 93"/>
                  <a:gd name="T18" fmla="*/ 14 w 53"/>
                  <a:gd name="T19" fmla="*/ 91 h 93"/>
                  <a:gd name="T20" fmla="*/ 14 w 53"/>
                  <a:gd name="T21" fmla="*/ 91 h 93"/>
                  <a:gd name="T22" fmla="*/ 14 w 53"/>
                  <a:gd name="T23" fmla="*/ 91 h 93"/>
                  <a:gd name="T24" fmla="*/ 20 w 53"/>
                  <a:gd name="T25" fmla="*/ 83 h 93"/>
                  <a:gd name="T26" fmla="*/ 24 w 53"/>
                  <a:gd name="T27" fmla="*/ 83 h 93"/>
                  <a:gd name="T28" fmla="*/ 49 w 53"/>
                  <a:gd name="T29" fmla="*/ 64 h 93"/>
                  <a:gd name="T30" fmla="*/ 41 w 53"/>
                  <a:gd name="T31" fmla="*/ 33 h 93"/>
                  <a:gd name="T32" fmla="*/ 28 w 53"/>
                  <a:gd name="T33" fmla="*/ 28 h 93"/>
                  <a:gd name="T34" fmla="*/ 29 w 53"/>
                  <a:gd name="T35" fmla="*/ 24 h 93"/>
                  <a:gd name="T36" fmla="*/ 29 w 53"/>
                  <a:gd name="T37" fmla="*/ 15 h 93"/>
                  <a:gd name="T38" fmla="*/ 27 w 53"/>
                  <a:gd name="T39" fmla="*/ 8 h 93"/>
                  <a:gd name="T40" fmla="*/ 22 w 53"/>
                  <a:gd name="T41" fmla="*/ 3 h 93"/>
                  <a:gd name="T42" fmla="*/ 12 w 53"/>
                  <a:gd name="T4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93">
                    <a:moveTo>
                      <a:pt x="12" y="0"/>
                    </a:moveTo>
                    <a:cubicBezTo>
                      <a:pt x="10" y="0"/>
                      <a:pt x="8" y="1"/>
                      <a:pt x="6" y="1"/>
                    </a:cubicBezTo>
                    <a:cubicBezTo>
                      <a:pt x="6" y="1"/>
                      <a:pt x="6" y="1"/>
                      <a:pt x="6" y="1"/>
                    </a:cubicBezTo>
                    <a:cubicBezTo>
                      <a:pt x="4" y="2"/>
                      <a:pt x="2" y="3"/>
                      <a:pt x="0" y="5"/>
                    </a:cubicBezTo>
                    <a:cubicBezTo>
                      <a:pt x="0" y="93"/>
                      <a:pt x="0" y="93"/>
                      <a:pt x="0" y="93"/>
                    </a:cubicBezTo>
                    <a:cubicBezTo>
                      <a:pt x="0" y="93"/>
                      <a:pt x="1" y="93"/>
                      <a:pt x="1" y="93"/>
                    </a:cubicBezTo>
                    <a:cubicBezTo>
                      <a:pt x="2" y="93"/>
                      <a:pt x="3" y="93"/>
                      <a:pt x="4" y="93"/>
                    </a:cubicBezTo>
                    <a:cubicBezTo>
                      <a:pt x="7" y="93"/>
                      <a:pt x="9" y="93"/>
                      <a:pt x="11" y="92"/>
                    </a:cubicBezTo>
                    <a:cubicBezTo>
                      <a:pt x="11" y="92"/>
                      <a:pt x="11" y="92"/>
                      <a:pt x="11" y="92"/>
                    </a:cubicBezTo>
                    <a:cubicBezTo>
                      <a:pt x="12" y="91"/>
                      <a:pt x="13" y="91"/>
                      <a:pt x="14" y="91"/>
                    </a:cubicBezTo>
                    <a:cubicBezTo>
                      <a:pt x="14" y="91"/>
                      <a:pt x="14" y="91"/>
                      <a:pt x="14" y="91"/>
                    </a:cubicBezTo>
                    <a:cubicBezTo>
                      <a:pt x="14" y="91"/>
                      <a:pt x="14" y="91"/>
                      <a:pt x="14" y="91"/>
                    </a:cubicBezTo>
                    <a:cubicBezTo>
                      <a:pt x="17" y="89"/>
                      <a:pt x="19" y="86"/>
                      <a:pt x="20" y="83"/>
                    </a:cubicBezTo>
                    <a:cubicBezTo>
                      <a:pt x="21" y="83"/>
                      <a:pt x="23" y="83"/>
                      <a:pt x="24" y="83"/>
                    </a:cubicBezTo>
                    <a:cubicBezTo>
                      <a:pt x="38" y="83"/>
                      <a:pt x="46" y="75"/>
                      <a:pt x="49" y="64"/>
                    </a:cubicBezTo>
                    <a:cubicBezTo>
                      <a:pt x="53" y="53"/>
                      <a:pt x="50" y="40"/>
                      <a:pt x="41" y="33"/>
                    </a:cubicBezTo>
                    <a:cubicBezTo>
                      <a:pt x="37" y="30"/>
                      <a:pt x="33" y="28"/>
                      <a:pt x="28" y="28"/>
                    </a:cubicBezTo>
                    <a:cubicBezTo>
                      <a:pt x="29" y="26"/>
                      <a:pt x="29" y="25"/>
                      <a:pt x="29" y="24"/>
                    </a:cubicBezTo>
                    <a:cubicBezTo>
                      <a:pt x="30" y="21"/>
                      <a:pt x="30" y="18"/>
                      <a:pt x="29" y="15"/>
                    </a:cubicBezTo>
                    <a:cubicBezTo>
                      <a:pt x="29" y="13"/>
                      <a:pt x="28" y="10"/>
                      <a:pt x="27" y="8"/>
                    </a:cubicBezTo>
                    <a:cubicBezTo>
                      <a:pt x="26" y="6"/>
                      <a:pt x="24" y="4"/>
                      <a:pt x="22" y="3"/>
                    </a:cubicBezTo>
                    <a:cubicBezTo>
                      <a:pt x="19" y="1"/>
                      <a:pt x="16" y="0"/>
                      <a:pt x="12"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3" name="Freeform 96"/>
              <p:cNvSpPr>
                <a:spLocks/>
              </p:cNvSpPr>
              <p:nvPr/>
            </p:nvSpPr>
            <p:spPr bwMode="auto">
              <a:xfrm>
                <a:off x="4004" y="2940"/>
                <a:ext cx="71" cy="888"/>
              </a:xfrm>
              <a:custGeom>
                <a:avLst/>
                <a:gdLst>
                  <a:gd name="T0" fmla="*/ 36 w 71"/>
                  <a:gd name="T1" fmla="*/ 0 h 888"/>
                  <a:gd name="T2" fmla="*/ 0 w 71"/>
                  <a:gd name="T3" fmla="*/ 888 h 888"/>
                  <a:gd name="T4" fmla="*/ 71 w 71"/>
                  <a:gd name="T5" fmla="*/ 888 h 888"/>
                  <a:gd name="T6" fmla="*/ 36 w 71"/>
                  <a:gd name="T7" fmla="*/ 0 h 888"/>
                </a:gdLst>
                <a:ahLst/>
                <a:cxnLst>
                  <a:cxn ang="0">
                    <a:pos x="T0" y="T1"/>
                  </a:cxn>
                  <a:cxn ang="0">
                    <a:pos x="T2" y="T3"/>
                  </a:cxn>
                  <a:cxn ang="0">
                    <a:pos x="T4" y="T5"/>
                  </a:cxn>
                  <a:cxn ang="0">
                    <a:pos x="T6" y="T7"/>
                  </a:cxn>
                </a:cxnLst>
                <a:rect l="0" t="0" r="r" b="b"/>
                <a:pathLst>
                  <a:path w="71" h="888">
                    <a:moveTo>
                      <a:pt x="36" y="0"/>
                    </a:moveTo>
                    <a:lnTo>
                      <a:pt x="0" y="888"/>
                    </a:lnTo>
                    <a:lnTo>
                      <a:pt x="71" y="888"/>
                    </a:lnTo>
                    <a:lnTo>
                      <a:pt x="36"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4" name="Freeform 97"/>
              <p:cNvSpPr>
                <a:spLocks/>
              </p:cNvSpPr>
              <p:nvPr/>
            </p:nvSpPr>
            <p:spPr bwMode="auto">
              <a:xfrm>
                <a:off x="4004" y="2940"/>
                <a:ext cx="71" cy="888"/>
              </a:xfrm>
              <a:custGeom>
                <a:avLst/>
                <a:gdLst>
                  <a:gd name="T0" fmla="*/ 36 w 71"/>
                  <a:gd name="T1" fmla="*/ 0 h 888"/>
                  <a:gd name="T2" fmla="*/ 0 w 71"/>
                  <a:gd name="T3" fmla="*/ 888 h 888"/>
                  <a:gd name="T4" fmla="*/ 71 w 71"/>
                  <a:gd name="T5" fmla="*/ 888 h 888"/>
                  <a:gd name="T6" fmla="*/ 36 w 71"/>
                  <a:gd name="T7" fmla="*/ 0 h 888"/>
                </a:gdLst>
                <a:ahLst/>
                <a:cxnLst>
                  <a:cxn ang="0">
                    <a:pos x="T0" y="T1"/>
                  </a:cxn>
                  <a:cxn ang="0">
                    <a:pos x="T2" y="T3"/>
                  </a:cxn>
                  <a:cxn ang="0">
                    <a:pos x="T4" y="T5"/>
                  </a:cxn>
                  <a:cxn ang="0">
                    <a:pos x="T6" y="T7"/>
                  </a:cxn>
                </a:cxnLst>
                <a:rect l="0" t="0" r="r" b="b"/>
                <a:pathLst>
                  <a:path w="71" h="888">
                    <a:moveTo>
                      <a:pt x="36" y="0"/>
                    </a:moveTo>
                    <a:lnTo>
                      <a:pt x="0" y="888"/>
                    </a:lnTo>
                    <a:lnTo>
                      <a:pt x="71" y="888"/>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5" name="Freeform 98"/>
              <p:cNvSpPr>
                <a:spLocks/>
              </p:cNvSpPr>
              <p:nvPr/>
            </p:nvSpPr>
            <p:spPr bwMode="auto">
              <a:xfrm>
                <a:off x="3710" y="3040"/>
                <a:ext cx="326" cy="169"/>
              </a:xfrm>
              <a:custGeom>
                <a:avLst/>
                <a:gdLst>
                  <a:gd name="T0" fmla="*/ 326 w 326"/>
                  <a:gd name="T1" fmla="*/ 129 h 169"/>
                  <a:gd name="T2" fmla="*/ 247 w 326"/>
                  <a:gd name="T3" fmla="*/ 52 h 169"/>
                  <a:gd name="T4" fmla="*/ 238 w 326"/>
                  <a:gd name="T5" fmla="*/ 94 h 169"/>
                  <a:gd name="T6" fmla="*/ 190 w 326"/>
                  <a:gd name="T7" fmla="*/ 11 h 169"/>
                  <a:gd name="T8" fmla="*/ 179 w 326"/>
                  <a:gd name="T9" fmla="*/ 64 h 169"/>
                  <a:gd name="T10" fmla="*/ 140 w 326"/>
                  <a:gd name="T11" fmla="*/ 0 h 169"/>
                  <a:gd name="T12" fmla="*/ 0 w 326"/>
                  <a:gd name="T13" fmla="*/ 92 h 169"/>
                  <a:gd name="T14" fmla="*/ 326 w 326"/>
                  <a:gd name="T15" fmla="*/ 169 h 169"/>
                  <a:gd name="T16" fmla="*/ 326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326" y="129"/>
                    </a:moveTo>
                    <a:lnTo>
                      <a:pt x="247" y="52"/>
                    </a:lnTo>
                    <a:lnTo>
                      <a:pt x="238" y="94"/>
                    </a:lnTo>
                    <a:lnTo>
                      <a:pt x="190" y="11"/>
                    </a:lnTo>
                    <a:lnTo>
                      <a:pt x="179" y="64"/>
                    </a:lnTo>
                    <a:lnTo>
                      <a:pt x="140" y="0"/>
                    </a:lnTo>
                    <a:lnTo>
                      <a:pt x="0" y="92"/>
                    </a:lnTo>
                    <a:lnTo>
                      <a:pt x="326" y="169"/>
                    </a:lnTo>
                    <a:lnTo>
                      <a:pt x="326" y="12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6" name="Freeform 99"/>
              <p:cNvSpPr>
                <a:spLocks/>
              </p:cNvSpPr>
              <p:nvPr/>
            </p:nvSpPr>
            <p:spPr bwMode="auto">
              <a:xfrm>
                <a:off x="3710" y="3040"/>
                <a:ext cx="326" cy="169"/>
              </a:xfrm>
              <a:custGeom>
                <a:avLst/>
                <a:gdLst>
                  <a:gd name="T0" fmla="*/ 326 w 326"/>
                  <a:gd name="T1" fmla="*/ 129 h 169"/>
                  <a:gd name="T2" fmla="*/ 247 w 326"/>
                  <a:gd name="T3" fmla="*/ 52 h 169"/>
                  <a:gd name="T4" fmla="*/ 238 w 326"/>
                  <a:gd name="T5" fmla="*/ 94 h 169"/>
                  <a:gd name="T6" fmla="*/ 190 w 326"/>
                  <a:gd name="T7" fmla="*/ 11 h 169"/>
                  <a:gd name="T8" fmla="*/ 179 w 326"/>
                  <a:gd name="T9" fmla="*/ 64 h 169"/>
                  <a:gd name="T10" fmla="*/ 140 w 326"/>
                  <a:gd name="T11" fmla="*/ 0 h 169"/>
                  <a:gd name="T12" fmla="*/ 0 w 326"/>
                  <a:gd name="T13" fmla="*/ 92 h 169"/>
                  <a:gd name="T14" fmla="*/ 326 w 326"/>
                  <a:gd name="T15" fmla="*/ 169 h 169"/>
                  <a:gd name="T16" fmla="*/ 326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326" y="129"/>
                    </a:moveTo>
                    <a:lnTo>
                      <a:pt x="247" y="52"/>
                    </a:lnTo>
                    <a:lnTo>
                      <a:pt x="238" y="94"/>
                    </a:lnTo>
                    <a:lnTo>
                      <a:pt x="190" y="11"/>
                    </a:lnTo>
                    <a:lnTo>
                      <a:pt x="179" y="64"/>
                    </a:lnTo>
                    <a:lnTo>
                      <a:pt x="140" y="0"/>
                    </a:lnTo>
                    <a:lnTo>
                      <a:pt x="0" y="92"/>
                    </a:lnTo>
                    <a:lnTo>
                      <a:pt x="326" y="169"/>
                    </a:lnTo>
                    <a:lnTo>
                      <a:pt x="326" y="1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7" name="Freeform 100"/>
              <p:cNvSpPr>
                <a:spLocks/>
              </p:cNvSpPr>
              <p:nvPr/>
            </p:nvSpPr>
            <p:spPr bwMode="auto">
              <a:xfrm>
                <a:off x="3710" y="3132"/>
                <a:ext cx="326" cy="156"/>
              </a:xfrm>
              <a:custGeom>
                <a:avLst/>
                <a:gdLst>
                  <a:gd name="T0" fmla="*/ 310 w 326"/>
                  <a:gd name="T1" fmla="*/ 112 h 156"/>
                  <a:gd name="T2" fmla="*/ 208 w 326"/>
                  <a:gd name="T3" fmla="*/ 144 h 156"/>
                  <a:gd name="T4" fmla="*/ 216 w 326"/>
                  <a:gd name="T5" fmla="*/ 103 h 156"/>
                  <a:gd name="T6" fmla="*/ 138 w 326"/>
                  <a:gd name="T7" fmla="*/ 156 h 156"/>
                  <a:gd name="T8" fmla="*/ 151 w 326"/>
                  <a:gd name="T9" fmla="*/ 103 h 156"/>
                  <a:gd name="T10" fmla="*/ 89 w 326"/>
                  <a:gd name="T11" fmla="*/ 144 h 156"/>
                  <a:gd name="T12" fmla="*/ 0 w 326"/>
                  <a:gd name="T13" fmla="*/ 0 h 156"/>
                  <a:gd name="T14" fmla="*/ 326 w 326"/>
                  <a:gd name="T15" fmla="*/ 77 h 156"/>
                  <a:gd name="T16" fmla="*/ 310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310" y="112"/>
                    </a:moveTo>
                    <a:lnTo>
                      <a:pt x="208" y="144"/>
                    </a:lnTo>
                    <a:lnTo>
                      <a:pt x="216" y="103"/>
                    </a:lnTo>
                    <a:lnTo>
                      <a:pt x="138" y="156"/>
                    </a:lnTo>
                    <a:lnTo>
                      <a:pt x="151" y="103"/>
                    </a:lnTo>
                    <a:lnTo>
                      <a:pt x="89" y="144"/>
                    </a:lnTo>
                    <a:lnTo>
                      <a:pt x="0" y="0"/>
                    </a:lnTo>
                    <a:lnTo>
                      <a:pt x="326" y="77"/>
                    </a:lnTo>
                    <a:lnTo>
                      <a:pt x="310" y="1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8" name="Freeform 101"/>
              <p:cNvSpPr>
                <a:spLocks/>
              </p:cNvSpPr>
              <p:nvPr/>
            </p:nvSpPr>
            <p:spPr bwMode="auto">
              <a:xfrm>
                <a:off x="3710" y="3132"/>
                <a:ext cx="326" cy="156"/>
              </a:xfrm>
              <a:custGeom>
                <a:avLst/>
                <a:gdLst>
                  <a:gd name="T0" fmla="*/ 310 w 326"/>
                  <a:gd name="T1" fmla="*/ 112 h 156"/>
                  <a:gd name="T2" fmla="*/ 208 w 326"/>
                  <a:gd name="T3" fmla="*/ 144 h 156"/>
                  <a:gd name="T4" fmla="*/ 216 w 326"/>
                  <a:gd name="T5" fmla="*/ 103 h 156"/>
                  <a:gd name="T6" fmla="*/ 138 w 326"/>
                  <a:gd name="T7" fmla="*/ 156 h 156"/>
                  <a:gd name="T8" fmla="*/ 151 w 326"/>
                  <a:gd name="T9" fmla="*/ 103 h 156"/>
                  <a:gd name="T10" fmla="*/ 89 w 326"/>
                  <a:gd name="T11" fmla="*/ 144 h 156"/>
                  <a:gd name="T12" fmla="*/ 0 w 326"/>
                  <a:gd name="T13" fmla="*/ 0 h 156"/>
                  <a:gd name="T14" fmla="*/ 326 w 326"/>
                  <a:gd name="T15" fmla="*/ 77 h 156"/>
                  <a:gd name="T16" fmla="*/ 310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310" y="112"/>
                    </a:moveTo>
                    <a:lnTo>
                      <a:pt x="208" y="144"/>
                    </a:lnTo>
                    <a:lnTo>
                      <a:pt x="216" y="103"/>
                    </a:lnTo>
                    <a:lnTo>
                      <a:pt x="138" y="156"/>
                    </a:lnTo>
                    <a:lnTo>
                      <a:pt x="151" y="103"/>
                    </a:lnTo>
                    <a:lnTo>
                      <a:pt x="89" y="144"/>
                    </a:lnTo>
                    <a:lnTo>
                      <a:pt x="0" y="0"/>
                    </a:lnTo>
                    <a:lnTo>
                      <a:pt x="326" y="77"/>
                    </a:lnTo>
                    <a:lnTo>
                      <a:pt x="310"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9" name="Freeform 102"/>
              <p:cNvSpPr>
                <a:spLocks/>
              </p:cNvSpPr>
              <p:nvPr/>
            </p:nvSpPr>
            <p:spPr bwMode="auto">
              <a:xfrm>
                <a:off x="3834" y="2910"/>
                <a:ext cx="202" cy="272"/>
              </a:xfrm>
              <a:custGeom>
                <a:avLst/>
                <a:gdLst>
                  <a:gd name="T0" fmla="*/ 178 w 202"/>
                  <a:gd name="T1" fmla="*/ 135 h 272"/>
                  <a:gd name="T2" fmla="*/ 154 w 202"/>
                  <a:gd name="T3" fmla="*/ 154 h 272"/>
                  <a:gd name="T4" fmla="*/ 162 w 202"/>
                  <a:gd name="T5" fmla="*/ 85 h 272"/>
                  <a:gd name="T6" fmla="*/ 133 w 202"/>
                  <a:gd name="T7" fmla="*/ 109 h 272"/>
                  <a:gd name="T8" fmla="*/ 140 w 202"/>
                  <a:gd name="T9" fmla="*/ 55 h 272"/>
                  <a:gd name="T10" fmla="*/ 0 w 202"/>
                  <a:gd name="T11" fmla="*/ 0 h 272"/>
                  <a:gd name="T12" fmla="*/ 202 w 202"/>
                  <a:gd name="T13" fmla="*/ 272 h 272"/>
                  <a:gd name="T14" fmla="*/ 178 w 202"/>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178" y="135"/>
                    </a:moveTo>
                    <a:lnTo>
                      <a:pt x="154" y="154"/>
                    </a:lnTo>
                    <a:lnTo>
                      <a:pt x="162" y="85"/>
                    </a:lnTo>
                    <a:lnTo>
                      <a:pt x="133" y="109"/>
                    </a:lnTo>
                    <a:lnTo>
                      <a:pt x="140" y="55"/>
                    </a:lnTo>
                    <a:lnTo>
                      <a:pt x="0" y="0"/>
                    </a:lnTo>
                    <a:lnTo>
                      <a:pt x="202" y="272"/>
                    </a:lnTo>
                    <a:lnTo>
                      <a:pt x="178"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0" name="Freeform 103"/>
              <p:cNvSpPr>
                <a:spLocks/>
              </p:cNvSpPr>
              <p:nvPr/>
            </p:nvSpPr>
            <p:spPr bwMode="auto">
              <a:xfrm>
                <a:off x="3834" y="2910"/>
                <a:ext cx="202" cy="272"/>
              </a:xfrm>
              <a:custGeom>
                <a:avLst/>
                <a:gdLst>
                  <a:gd name="T0" fmla="*/ 178 w 202"/>
                  <a:gd name="T1" fmla="*/ 135 h 272"/>
                  <a:gd name="T2" fmla="*/ 154 w 202"/>
                  <a:gd name="T3" fmla="*/ 154 h 272"/>
                  <a:gd name="T4" fmla="*/ 162 w 202"/>
                  <a:gd name="T5" fmla="*/ 85 h 272"/>
                  <a:gd name="T6" fmla="*/ 133 w 202"/>
                  <a:gd name="T7" fmla="*/ 109 h 272"/>
                  <a:gd name="T8" fmla="*/ 140 w 202"/>
                  <a:gd name="T9" fmla="*/ 55 h 272"/>
                  <a:gd name="T10" fmla="*/ 0 w 202"/>
                  <a:gd name="T11" fmla="*/ 0 h 272"/>
                  <a:gd name="T12" fmla="*/ 202 w 202"/>
                  <a:gd name="T13" fmla="*/ 272 h 272"/>
                  <a:gd name="T14" fmla="*/ 178 w 202"/>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178" y="135"/>
                    </a:moveTo>
                    <a:lnTo>
                      <a:pt x="154" y="154"/>
                    </a:lnTo>
                    <a:lnTo>
                      <a:pt x="162" y="85"/>
                    </a:lnTo>
                    <a:lnTo>
                      <a:pt x="133" y="109"/>
                    </a:lnTo>
                    <a:lnTo>
                      <a:pt x="140" y="55"/>
                    </a:lnTo>
                    <a:lnTo>
                      <a:pt x="0" y="0"/>
                    </a:lnTo>
                    <a:lnTo>
                      <a:pt x="202" y="272"/>
                    </a:lnTo>
                    <a:lnTo>
                      <a:pt x="178"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1" name="Freeform 104"/>
              <p:cNvSpPr>
                <a:spLocks/>
              </p:cNvSpPr>
              <p:nvPr/>
            </p:nvSpPr>
            <p:spPr bwMode="auto">
              <a:xfrm>
                <a:off x="3834" y="2910"/>
                <a:ext cx="202" cy="272"/>
              </a:xfrm>
              <a:custGeom>
                <a:avLst/>
                <a:gdLst>
                  <a:gd name="T0" fmla="*/ 75 w 202"/>
                  <a:gd name="T1" fmla="*/ 220 h 272"/>
                  <a:gd name="T2" fmla="*/ 98 w 202"/>
                  <a:gd name="T3" fmla="*/ 201 h 272"/>
                  <a:gd name="T4" fmla="*/ 32 w 202"/>
                  <a:gd name="T5" fmla="*/ 194 h 272"/>
                  <a:gd name="T6" fmla="*/ 61 w 202"/>
                  <a:gd name="T7" fmla="*/ 169 h 272"/>
                  <a:gd name="T8" fmla="*/ 9 w 202"/>
                  <a:gd name="T9" fmla="*/ 164 h 272"/>
                  <a:gd name="T10" fmla="*/ 0 w 202"/>
                  <a:gd name="T11" fmla="*/ 0 h 272"/>
                  <a:gd name="T12" fmla="*/ 202 w 202"/>
                  <a:gd name="T13" fmla="*/ 272 h 272"/>
                  <a:gd name="T14" fmla="*/ 75 w 202"/>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75" y="220"/>
                    </a:moveTo>
                    <a:lnTo>
                      <a:pt x="98" y="201"/>
                    </a:lnTo>
                    <a:lnTo>
                      <a:pt x="32" y="194"/>
                    </a:lnTo>
                    <a:lnTo>
                      <a:pt x="61" y="169"/>
                    </a:lnTo>
                    <a:lnTo>
                      <a:pt x="9" y="164"/>
                    </a:lnTo>
                    <a:lnTo>
                      <a:pt x="0" y="0"/>
                    </a:lnTo>
                    <a:lnTo>
                      <a:pt x="202" y="272"/>
                    </a:lnTo>
                    <a:lnTo>
                      <a:pt x="75"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2" name="Freeform 105"/>
              <p:cNvSpPr>
                <a:spLocks/>
              </p:cNvSpPr>
              <p:nvPr/>
            </p:nvSpPr>
            <p:spPr bwMode="auto">
              <a:xfrm>
                <a:off x="3834" y="2910"/>
                <a:ext cx="202" cy="272"/>
              </a:xfrm>
              <a:custGeom>
                <a:avLst/>
                <a:gdLst>
                  <a:gd name="T0" fmla="*/ 75 w 202"/>
                  <a:gd name="T1" fmla="*/ 220 h 272"/>
                  <a:gd name="T2" fmla="*/ 98 w 202"/>
                  <a:gd name="T3" fmla="*/ 201 h 272"/>
                  <a:gd name="T4" fmla="*/ 32 w 202"/>
                  <a:gd name="T5" fmla="*/ 194 h 272"/>
                  <a:gd name="T6" fmla="*/ 61 w 202"/>
                  <a:gd name="T7" fmla="*/ 169 h 272"/>
                  <a:gd name="T8" fmla="*/ 9 w 202"/>
                  <a:gd name="T9" fmla="*/ 164 h 272"/>
                  <a:gd name="T10" fmla="*/ 0 w 202"/>
                  <a:gd name="T11" fmla="*/ 0 h 272"/>
                  <a:gd name="T12" fmla="*/ 202 w 202"/>
                  <a:gd name="T13" fmla="*/ 272 h 272"/>
                  <a:gd name="T14" fmla="*/ 75 w 202"/>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75" y="220"/>
                    </a:moveTo>
                    <a:lnTo>
                      <a:pt x="98" y="201"/>
                    </a:lnTo>
                    <a:lnTo>
                      <a:pt x="32" y="194"/>
                    </a:lnTo>
                    <a:lnTo>
                      <a:pt x="61" y="169"/>
                    </a:lnTo>
                    <a:lnTo>
                      <a:pt x="9" y="164"/>
                    </a:lnTo>
                    <a:lnTo>
                      <a:pt x="0" y="0"/>
                    </a:lnTo>
                    <a:lnTo>
                      <a:pt x="202" y="272"/>
                    </a:lnTo>
                    <a:lnTo>
                      <a:pt x="75"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3" name="Freeform 106"/>
              <p:cNvSpPr>
                <a:spLocks/>
              </p:cNvSpPr>
              <p:nvPr/>
            </p:nvSpPr>
            <p:spPr bwMode="auto">
              <a:xfrm>
                <a:off x="4042" y="2813"/>
                <a:ext cx="97" cy="415"/>
              </a:xfrm>
              <a:custGeom>
                <a:avLst/>
                <a:gdLst>
                  <a:gd name="T0" fmla="*/ 74 w 97"/>
                  <a:gd name="T1" fmla="*/ 266 h 415"/>
                  <a:gd name="T2" fmla="*/ 39 w 97"/>
                  <a:gd name="T3" fmla="*/ 266 h 415"/>
                  <a:gd name="T4" fmla="*/ 95 w 97"/>
                  <a:gd name="T5" fmla="*/ 206 h 415"/>
                  <a:gd name="T6" fmla="*/ 53 w 97"/>
                  <a:gd name="T7" fmla="*/ 206 h 415"/>
                  <a:gd name="T8" fmla="*/ 97 w 97"/>
                  <a:gd name="T9" fmla="*/ 161 h 415"/>
                  <a:gd name="T10" fmla="*/ 5 w 97"/>
                  <a:gd name="T11" fmla="*/ 0 h 415"/>
                  <a:gd name="T12" fmla="*/ 0 w 97"/>
                  <a:gd name="T13" fmla="*/ 415 h 415"/>
                  <a:gd name="T14" fmla="*/ 74 w 97"/>
                  <a:gd name="T15" fmla="*/ 266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15">
                    <a:moveTo>
                      <a:pt x="74" y="266"/>
                    </a:moveTo>
                    <a:lnTo>
                      <a:pt x="39" y="266"/>
                    </a:lnTo>
                    <a:lnTo>
                      <a:pt x="95" y="206"/>
                    </a:lnTo>
                    <a:lnTo>
                      <a:pt x="53" y="206"/>
                    </a:lnTo>
                    <a:lnTo>
                      <a:pt x="97" y="161"/>
                    </a:lnTo>
                    <a:lnTo>
                      <a:pt x="5" y="0"/>
                    </a:lnTo>
                    <a:lnTo>
                      <a:pt x="0" y="415"/>
                    </a:lnTo>
                    <a:lnTo>
                      <a:pt x="74" y="26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4" name="Freeform 107"/>
              <p:cNvSpPr>
                <a:spLocks/>
              </p:cNvSpPr>
              <p:nvPr/>
            </p:nvSpPr>
            <p:spPr bwMode="auto">
              <a:xfrm>
                <a:off x="4042" y="2813"/>
                <a:ext cx="97" cy="415"/>
              </a:xfrm>
              <a:custGeom>
                <a:avLst/>
                <a:gdLst>
                  <a:gd name="T0" fmla="*/ 74 w 97"/>
                  <a:gd name="T1" fmla="*/ 266 h 415"/>
                  <a:gd name="T2" fmla="*/ 39 w 97"/>
                  <a:gd name="T3" fmla="*/ 266 h 415"/>
                  <a:gd name="T4" fmla="*/ 95 w 97"/>
                  <a:gd name="T5" fmla="*/ 206 h 415"/>
                  <a:gd name="T6" fmla="*/ 53 w 97"/>
                  <a:gd name="T7" fmla="*/ 206 h 415"/>
                  <a:gd name="T8" fmla="*/ 97 w 97"/>
                  <a:gd name="T9" fmla="*/ 161 h 415"/>
                  <a:gd name="T10" fmla="*/ 5 w 97"/>
                  <a:gd name="T11" fmla="*/ 0 h 415"/>
                  <a:gd name="T12" fmla="*/ 0 w 97"/>
                  <a:gd name="T13" fmla="*/ 415 h 415"/>
                  <a:gd name="T14" fmla="*/ 74 w 97"/>
                  <a:gd name="T15" fmla="*/ 266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15">
                    <a:moveTo>
                      <a:pt x="74" y="266"/>
                    </a:moveTo>
                    <a:lnTo>
                      <a:pt x="39" y="266"/>
                    </a:lnTo>
                    <a:lnTo>
                      <a:pt x="95" y="206"/>
                    </a:lnTo>
                    <a:lnTo>
                      <a:pt x="53" y="206"/>
                    </a:lnTo>
                    <a:lnTo>
                      <a:pt x="97" y="161"/>
                    </a:lnTo>
                    <a:lnTo>
                      <a:pt x="5" y="0"/>
                    </a:lnTo>
                    <a:lnTo>
                      <a:pt x="0" y="415"/>
                    </a:lnTo>
                    <a:lnTo>
                      <a:pt x="74" y="2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5" name="Freeform 108"/>
              <p:cNvSpPr>
                <a:spLocks/>
              </p:cNvSpPr>
              <p:nvPr/>
            </p:nvSpPr>
            <p:spPr bwMode="auto">
              <a:xfrm>
                <a:off x="3939" y="2813"/>
                <a:ext cx="108" cy="415"/>
              </a:xfrm>
              <a:custGeom>
                <a:avLst/>
                <a:gdLst>
                  <a:gd name="T0" fmla="*/ 21 w 108"/>
                  <a:gd name="T1" fmla="*/ 264 h 415"/>
                  <a:gd name="T2" fmla="*/ 57 w 108"/>
                  <a:gd name="T3" fmla="*/ 264 h 415"/>
                  <a:gd name="T4" fmla="*/ 2 w 108"/>
                  <a:gd name="T5" fmla="*/ 204 h 415"/>
                  <a:gd name="T6" fmla="*/ 44 w 108"/>
                  <a:gd name="T7" fmla="*/ 206 h 415"/>
                  <a:gd name="T8" fmla="*/ 0 w 108"/>
                  <a:gd name="T9" fmla="*/ 159 h 415"/>
                  <a:gd name="T10" fmla="*/ 108 w 108"/>
                  <a:gd name="T11" fmla="*/ 0 h 415"/>
                  <a:gd name="T12" fmla="*/ 103 w 108"/>
                  <a:gd name="T13" fmla="*/ 415 h 415"/>
                  <a:gd name="T14" fmla="*/ 21 w 108"/>
                  <a:gd name="T15" fmla="*/ 26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15">
                    <a:moveTo>
                      <a:pt x="21" y="264"/>
                    </a:moveTo>
                    <a:lnTo>
                      <a:pt x="57" y="264"/>
                    </a:lnTo>
                    <a:lnTo>
                      <a:pt x="2" y="204"/>
                    </a:lnTo>
                    <a:lnTo>
                      <a:pt x="44" y="206"/>
                    </a:lnTo>
                    <a:lnTo>
                      <a:pt x="0" y="159"/>
                    </a:lnTo>
                    <a:lnTo>
                      <a:pt x="108" y="0"/>
                    </a:lnTo>
                    <a:lnTo>
                      <a:pt x="103" y="415"/>
                    </a:lnTo>
                    <a:lnTo>
                      <a:pt x="21" y="26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6" name="Freeform 109"/>
              <p:cNvSpPr>
                <a:spLocks/>
              </p:cNvSpPr>
              <p:nvPr/>
            </p:nvSpPr>
            <p:spPr bwMode="auto">
              <a:xfrm>
                <a:off x="3939" y="2813"/>
                <a:ext cx="108" cy="415"/>
              </a:xfrm>
              <a:custGeom>
                <a:avLst/>
                <a:gdLst>
                  <a:gd name="T0" fmla="*/ 21 w 108"/>
                  <a:gd name="T1" fmla="*/ 264 h 415"/>
                  <a:gd name="T2" fmla="*/ 57 w 108"/>
                  <a:gd name="T3" fmla="*/ 264 h 415"/>
                  <a:gd name="T4" fmla="*/ 2 w 108"/>
                  <a:gd name="T5" fmla="*/ 204 h 415"/>
                  <a:gd name="T6" fmla="*/ 44 w 108"/>
                  <a:gd name="T7" fmla="*/ 206 h 415"/>
                  <a:gd name="T8" fmla="*/ 0 w 108"/>
                  <a:gd name="T9" fmla="*/ 159 h 415"/>
                  <a:gd name="T10" fmla="*/ 108 w 108"/>
                  <a:gd name="T11" fmla="*/ 0 h 415"/>
                  <a:gd name="T12" fmla="*/ 103 w 108"/>
                  <a:gd name="T13" fmla="*/ 415 h 415"/>
                  <a:gd name="T14" fmla="*/ 21 w 108"/>
                  <a:gd name="T15" fmla="*/ 26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15">
                    <a:moveTo>
                      <a:pt x="21" y="264"/>
                    </a:moveTo>
                    <a:lnTo>
                      <a:pt x="57" y="264"/>
                    </a:lnTo>
                    <a:lnTo>
                      <a:pt x="2" y="204"/>
                    </a:lnTo>
                    <a:lnTo>
                      <a:pt x="44" y="206"/>
                    </a:lnTo>
                    <a:lnTo>
                      <a:pt x="0" y="159"/>
                    </a:lnTo>
                    <a:lnTo>
                      <a:pt x="108" y="0"/>
                    </a:lnTo>
                    <a:lnTo>
                      <a:pt x="103" y="415"/>
                    </a:lnTo>
                    <a:lnTo>
                      <a:pt x="21" y="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7" name="Freeform 110"/>
              <p:cNvSpPr>
                <a:spLocks/>
              </p:cNvSpPr>
              <p:nvPr/>
            </p:nvSpPr>
            <p:spPr bwMode="auto">
              <a:xfrm>
                <a:off x="4026" y="3136"/>
                <a:ext cx="299" cy="195"/>
              </a:xfrm>
              <a:custGeom>
                <a:avLst/>
                <a:gdLst>
                  <a:gd name="T0" fmla="*/ 25 w 299"/>
                  <a:gd name="T1" fmla="*/ 7 h 195"/>
                  <a:gd name="T2" fmla="*/ 131 w 299"/>
                  <a:gd name="T3" fmla="*/ 0 h 195"/>
                  <a:gd name="T4" fmla="*/ 113 w 299"/>
                  <a:gd name="T5" fmla="*/ 37 h 195"/>
                  <a:gd name="T6" fmla="*/ 200 w 299"/>
                  <a:gd name="T7" fmla="*/ 7 h 195"/>
                  <a:gd name="T8" fmla="*/ 179 w 299"/>
                  <a:gd name="T9" fmla="*/ 54 h 195"/>
                  <a:gd name="T10" fmla="*/ 246 w 299"/>
                  <a:gd name="T11" fmla="*/ 30 h 195"/>
                  <a:gd name="T12" fmla="*/ 299 w 299"/>
                  <a:gd name="T13" fmla="*/ 195 h 195"/>
                  <a:gd name="T14" fmla="*/ 0 w 299"/>
                  <a:gd name="T15" fmla="*/ 37 h 195"/>
                  <a:gd name="T16" fmla="*/ 25 w 299"/>
                  <a:gd name="T17" fmla="*/ 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195">
                    <a:moveTo>
                      <a:pt x="25" y="7"/>
                    </a:moveTo>
                    <a:lnTo>
                      <a:pt x="131" y="0"/>
                    </a:lnTo>
                    <a:lnTo>
                      <a:pt x="113" y="37"/>
                    </a:lnTo>
                    <a:lnTo>
                      <a:pt x="200" y="7"/>
                    </a:lnTo>
                    <a:lnTo>
                      <a:pt x="179" y="54"/>
                    </a:lnTo>
                    <a:lnTo>
                      <a:pt x="246" y="30"/>
                    </a:lnTo>
                    <a:lnTo>
                      <a:pt x="299" y="195"/>
                    </a:lnTo>
                    <a:lnTo>
                      <a:pt x="0" y="37"/>
                    </a:lnTo>
                    <a:lnTo>
                      <a:pt x="25" y="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8" name="Freeform 111"/>
              <p:cNvSpPr>
                <a:spLocks/>
              </p:cNvSpPr>
              <p:nvPr/>
            </p:nvSpPr>
            <p:spPr bwMode="auto">
              <a:xfrm>
                <a:off x="4026" y="3136"/>
                <a:ext cx="299" cy="195"/>
              </a:xfrm>
              <a:custGeom>
                <a:avLst/>
                <a:gdLst>
                  <a:gd name="T0" fmla="*/ 25 w 299"/>
                  <a:gd name="T1" fmla="*/ 7 h 195"/>
                  <a:gd name="T2" fmla="*/ 131 w 299"/>
                  <a:gd name="T3" fmla="*/ 0 h 195"/>
                  <a:gd name="T4" fmla="*/ 113 w 299"/>
                  <a:gd name="T5" fmla="*/ 37 h 195"/>
                  <a:gd name="T6" fmla="*/ 200 w 299"/>
                  <a:gd name="T7" fmla="*/ 7 h 195"/>
                  <a:gd name="T8" fmla="*/ 179 w 299"/>
                  <a:gd name="T9" fmla="*/ 54 h 195"/>
                  <a:gd name="T10" fmla="*/ 246 w 299"/>
                  <a:gd name="T11" fmla="*/ 30 h 195"/>
                  <a:gd name="T12" fmla="*/ 299 w 299"/>
                  <a:gd name="T13" fmla="*/ 195 h 195"/>
                  <a:gd name="T14" fmla="*/ 0 w 299"/>
                  <a:gd name="T15" fmla="*/ 37 h 195"/>
                  <a:gd name="T16" fmla="*/ 25 w 299"/>
                  <a:gd name="T17" fmla="*/ 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195">
                    <a:moveTo>
                      <a:pt x="25" y="7"/>
                    </a:moveTo>
                    <a:lnTo>
                      <a:pt x="131" y="0"/>
                    </a:lnTo>
                    <a:lnTo>
                      <a:pt x="113" y="37"/>
                    </a:lnTo>
                    <a:lnTo>
                      <a:pt x="200" y="7"/>
                    </a:lnTo>
                    <a:lnTo>
                      <a:pt x="179" y="54"/>
                    </a:lnTo>
                    <a:lnTo>
                      <a:pt x="246" y="30"/>
                    </a:lnTo>
                    <a:lnTo>
                      <a:pt x="299" y="195"/>
                    </a:lnTo>
                    <a:lnTo>
                      <a:pt x="0" y="37"/>
                    </a:lnTo>
                    <a:lnTo>
                      <a:pt x="25"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9" name="Freeform 112"/>
              <p:cNvSpPr>
                <a:spLocks/>
              </p:cNvSpPr>
              <p:nvPr/>
            </p:nvSpPr>
            <p:spPr bwMode="auto">
              <a:xfrm>
                <a:off x="4019" y="3173"/>
                <a:ext cx="306" cy="210"/>
              </a:xfrm>
              <a:custGeom>
                <a:avLst/>
                <a:gdLst>
                  <a:gd name="T0" fmla="*/ 0 w 306"/>
                  <a:gd name="T1" fmla="*/ 38 h 210"/>
                  <a:gd name="T2" fmla="*/ 60 w 306"/>
                  <a:gd name="T3" fmla="*/ 131 h 210"/>
                  <a:gd name="T4" fmla="*/ 76 w 306"/>
                  <a:gd name="T5" fmla="*/ 94 h 210"/>
                  <a:gd name="T6" fmla="*/ 106 w 306"/>
                  <a:gd name="T7" fmla="*/ 186 h 210"/>
                  <a:gd name="T8" fmla="*/ 127 w 306"/>
                  <a:gd name="T9" fmla="*/ 139 h 210"/>
                  <a:gd name="T10" fmla="*/ 150 w 306"/>
                  <a:gd name="T11" fmla="*/ 210 h 210"/>
                  <a:gd name="T12" fmla="*/ 306 w 306"/>
                  <a:gd name="T13" fmla="*/ 158 h 210"/>
                  <a:gd name="T14" fmla="*/ 7 w 306"/>
                  <a:gd name="T15" fmla="*/ 0 h 210"/>
                  <a:gd name="T16" fmla="*/ 0 w 306"/>
                  <a:gd name="T17" fmla="*/ 3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210">
                    <a:moveTo>
                      <a:pt x="0" y="38"/>
                    </a:moveTo>
                    <a:lnTo>
                      <a:pt x="60" y="131"/>
                    </a:lnTo>
                    <a:lnTo>
                      <a:pt x="76" y="94"/>
                    </a:lnTo>
                    <a:lnTo>
                      <a:pt x="106" y="186"/>
                    </a:lnTo>
                    <a:lnTo>
                      <a:pt x="127" y="139"/>
                    </a:lnTo>
                    <a:lnTo>
                      <a:pt x="150" y="210"/>
                    </a:lnTo>
                    <a:lnTo>
                      <a:pt x="306" y="158"/>
                    </a:lnTo>
                    <a:lnTo>
                      <a:pt x="7" y="0"/>
                    </a:lnTo>
                    <a:lnTo>
                      <a:pt x="0" y="38"/>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0" name="Freeform 113"/>
              <p:cNvSpPr>
                <a:spLocks/>
              </p:cNvSpPr>
              <p:nvPr/>
            </p:nvSpPr>
            <p:spPr bwMode="auto">
              <a:xfrm>
                <a:off x="4019" y="3173"/>
                <a:ext cx="306" cy="210"/>
              </a:xfrm>
              <a:custGeom>
                <a:avLst/>
                <a:gdLst>
                  <a:gd name="T0" fmla="*/ 0 w 306"/>
                  <a:gd name="T1" fmla="*/ 38 h 210"/>
                  <a:gd name="T2" fmla="*/ 60 w 306"/>
                  <a:gd name="T3" fmla="*/ 131 h 210"/>
                  <a:gd name="T4" fmla="*/ 76 w 306"/>
                  <a:gd name="T5" fmla="*/ 94 h 210"/>
                  <a:gd name="T6" fmla="*/ 106 w 306"/>
                  <a:gd name="T7" fmla="*/ 186 h 210"/>
                  <a:gd name="T8" fmla="*/ 127 w 306"/>
                  <a:gd name="T9" fmla="*/ 139 h 210"/>
                  <a:gd name="T10" fmla="*/ 150 w 306"/>
                  <a:gd name="T11" fmla="*/ 210 h 210"/>
                  <a:gd name="T12" fmla="*/ 306 w 306"/>
                  <a:gd name="T13" fmla="*/ 158 h 210"/>
                  <a:gd name="T14" fmla="*/ 7 w 306"/>
                  <a:gd name="T15" fmla="*/ 0 h 210"/>
                  <a:gd name="T16" fmla="*/ 0 w 306"/>
                  <a:gd name="T17" fmla="*/ 3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210">
                    <a:moveTo>
                      <a:pt x="0" y="38"/>
                    </a:moveTo>
                    <a:lnTo>
                      <a:pt x="60" y="131"/>
                    </a:lnTo>
                    <a:lnTo>
                      <a:pt x="76" y="94"/>
                    </a:lnTo>
                    <a:lnTo>
                      <a:pt x="106" y="186"/>
                    </a:lnTo>
                    <a:lnTo>
                      <a:pt x="127" y="139"/>
                    </a:lnTo>
                    <a:lnTo>
                      <a:pt x="150" y="210"/>
                    </a:lnTo>
                    <a:lnTo>
                      <a:pt x="306" y="158"/>
                    </a:lnTo>
                    <a:lnTo>
                      <a:pt x="7" y="0"/>
                    </a:lnTo>
                    <a:lnTo>
                      <a:pt x="0"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1" name="Freeform 114"/>
              <p:cNvSpPr>
                <a:spLocks/>
              </p:cNvSpPr>
              <p:nvPr/>
            </p:nvSpPr>
            <p:spPr bwMode="auto">
              <a:xfrm>
                <a:off x="4056" y="2910"/>
                <a:ext cx="204" cy="272"/>
              </a:xfrm>
              <a:custGeom>
                <a:avLst/>
                <a:gdLst>
                  <a:gd name="T0" fmla="*/ 26 w 204"/>
                  <a:gd name="T1" fmla="*/ 135 h 272"/>
                  <a:gd name="T2" fmla="*/ 49 w 204"/>
                  <a:gd name="T3" fmla="*/ 154 h 272"/>
                  <a:gd name="T4" fmla="*/ 42 w 204"/>
                  <a:gd name="T5" fmla="*/ 85 h 272"/>
                  <a:gd name="T6" fmla="*/ 69 w 204"/>
                  <a:gd name="T7" fmla="*/ 109 h 272"/>
                  <a:gd name="T8" fmla="*/ 64 w 204"/>
                  <a:gd name="T9" fmla="*/ 55 h 272"/>
                  <a:gd name="T10" fmla="*/ 204 w 204"/>
                  <a:gd name="T11" fmla="*/ 0 h 272"/>
                  <a:gd name="T12" fmla="*/ 0 w 204"/>
                  <a:gd name="T13" fmla="*/ 272 h 272"/>
                  <a:gd name="T14" fmla="*/ 26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6" y="135"/>
                    </a:moveTo>
                    <a:lnTo>
                      <a:pt x="49" y="154"/>
                    </a:lnTo>
                    <a:lnTo>
                      <a:pt x="42" y="85"/>
                    </a:lnTo>
                    <a:lnTo>
                      <a:pt x="69" y="109"/>
                    </a:lnTo>
                    <a:lnTo>
                      <a:pt x="64" y="55"/>
                    </a:lnTo>
                    <a:lnTo>
                      <a:pt x="204" y="0"/>
                    </a:lnTo>
                    <a:lnTo>
                      <a:pt x="0" y="272"/>
                    </a:lnTo>
                    <a:lnTo>
                      <a:pt x="26"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2" name="Freeform 115"/>
              <p:cNvSpPr>
                <a:spLocks/>
              </p:cNvSpPr>
              <p:nvPr/>
            </p:nvSpPr>
            <p:spPr bwMode="auto">
              <a:xfrm>
                <a:off x="4056" y="2910"/>
                <a:ext cx="204" cy="272"/>
              </a:xfrm>
              <a:custGeom>
                <a:avLst/>
                <a:gdLst>
                  <a:gd name="T0" fmla="*/ 26 w 204"/>
                  <a:gd name="T1" fmla="*/ 135 h 272"/>
                  <a:gd name="T2" fmla="*/ 49 w 204"/>
                  <a:gd name="T3" fmla="*/ 154 h 272"/>
                  <a:gd name="T4" fmla="*/ 42 w 204"/>
                  <a:gd name="T5" fmla="*/ 85 h 272"/>
                  <a:gd name="T6" fmla="*/ 69 w 204"/>
                  <a:gd name="T7" fmla="*/ 109 h 272"/>
                  <a:gd name="T8" fmla="*/ 64 w 204"/>
                  <a:gd name="T9" fmla="*/ 55 h 272"/>
                  <a:gd name="T10" fmla="*/ 204 w 204"/>
                  <a:gd name="T11" fmla="*/ 0 h 272"/>
                  <a:gd name="T12" fmla="*/ 0 w 204"/>
                  <a:gd name="T13" fmla="*/ 272 h 272"/>
                  <a:gd name="T14" fmla="*/ 26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6" y="135"/>
                    </a:moveTo>
                    <a:lnTo>
                      <a:pt x="49" y="154"/>
                    </a:lnTo>
                    <a:lnTo>
                      <a:pt x="42" y="85"/>
                    </a:lnTo>
                    <a:lnTo>
                      <a:pt x="69" y="109"/>
                    </a:lnTo>
                    <a:lnTo>
                      <a:pt x="64" y="55"/>
                    </a:lnTo>
                    <a:lnTo>
                      <a:pt x="204" y="0"/>
                    </a:lnTo>
                    <a:lnTo>
                      <a:pt x="0" y="272"/>
                    </a:lnTo>
                    <a:lnTo>
                      <a:pt x="26"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3" name="Freeform 116"/>
              <p:cNvSpPr>
                <a:spLocks/>
              </p:cNvSpPr>
              <p:nvPr/>
            </p:nvSpPr>
            <p:spPr bwMode="auto">
              <a:xfrm>
                <a:off x="4056" y="2910"/>
                <a:ext cx="204" cy="272"/>
              </a:xfrm>
              <a:custGeom>
                <a:avLst/>
                <a:gdLst>
                  <a:gd name="T0" fmla="*/ 127 w 204"/>
                  <a:gd name="T1" fmla="*/ 220 h 272"/>
                  <a:gd name="T2" fmla="*/ 106 w 204"/>
                  <a:gd name="T3" fmla="*/ 201 h 272"/>
                  <a:gd name="T4" fmla="*/ 172 w 204"/>
                  <a:gd name="T5" fmla="*/ 194 h 272"/>
                  <a:gd name="T6" fmla="*/ 143 w 204"/>
                  <a:gd name="T7" fmla="*/ 169 h 272"/>
                  <a:gd name="T8" fmla="*/ 195 w 204"/>
                  <a:gd name="T9" fmla="*/ 164 h 272"/>
                  <a:gd name="T10" fmla="*/ 204 w 204"/>
                  <a:gd name="T11" fmla="*/ 0 h 272"/>
                  <a:gd name="T12" fmla="*/ 0 w 204"/>
                  <a:gd name="T13" fmla="*/ 272 h 272"/>
                  <a:gd name="T14" fmla="*/ 127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7" y="220"/>
                    </a:moveTo>
                    <a:lnTo>
                      <a:pt x="106" y="201"/>
                    </a:lnTo>
                    <a:lnTo>
                      <a:pt x="172" y="194"/>
                    </a:lnTo>
                    <a:lnTo>
                      <a:pt x="143" y="169"/>
                    </a:lnTo>
                    <a:lnTo>
                      <a:pt x="195" y="164"/>
                    </a:lnTo>
                    <a:lnTo>
                      <a:pt x="204" y="0"/>
                    </a:lnTo>
                    <a:lnTo>
                      <a:pt x="0" y="272"/>
                    </a:lnTo>
                    <a:lnTo>
                      <a:pt x="127"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4" name="Freeform 117"/>
              <p:cNvSpPr>
                <a:spLocks/>
              </p:cNvSpPr>
              <p:nvPr/>
            </p:nvSpPr>
            <p:spPr bwMode="auto">
              <a:xfrm>
                <a:off x="4056" y="2910"/>
                <a:ext cx="204" cy="272"/>
              </a:xfrm>
              <a:custGeom>
                <a:avLst/>
                <a:gdLst>
                  <a:gd name="T0" fmla="*/ 127 w 204"/>
                  <a:gd name="T1" fmla="*/ 220 h 272"/>
                  <a:gd name="T2" fmla="*/ 106 w 204"/>
                  <a:gd name="T3" fmla="*/ 201 h 272"/>
                  <a:gd name="T4" fmla="*/ 172 w 204"/>
                  <a:gd name="T5" fmla="*/ 194 h 272"/>
                  <a:gd name="T6" fmla="*/ 143 w 204"/>
                  <a:gd name="T7" fmla="*/ 169 h 272"/>
                  <a:gd name="T8" fmla="*/ 195 w 204"/>
                  <a:gd name="T9" fmla="*/ 164 h 272"/>
                  <a:gd name="T10" fmla="*/ 204 w 204"/>
                  <a:gd name="T11" fmla="*/ 0 h 272"/>
                  <a:gd name="T12" fmla="*/ 0 w 204"/>
                  <a:gd name="T13" fmla="*/ 272 h 272"/>
                  <a:gd name="T14" fmla="*/ 127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7" y="220"/>
                    </a:moveTo>
                    <a:lnTo>
                      <a:pt x="106" y="201"/>
                    </a:lnTo>
                    <a:lnTo>
                      <a:pt x="172" y="194"/>
                    </a:lnTo>
                    <a:lnTo>
                      <a:pt x="143" y="169"/>
                    </a:lnTo>
                    <a:lnTo>
                      <a:pt x="195" y="164"/>
                    </a:lnTo>
                    <a:lnTo>
                      <a:pt x="204" y="0"/>
                    </a:lnTo>
                    <a:lnTo>
                      <a:pt x="0" y="272"/>
                    </a:lnTo>
                    <a:lnTo>
                      <a:pt x="127"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5" name="Freeform 118"/>
              <p:cNvSpPr>
                <a:spLocks/>
              </p:cNvSpPr>
              <p:nvPr/>
            </p:nvSpPr>
            <p:spPr bwMode="auto">
              <a:xfrm>
                <a:off x="4058" y="3055"/>
                <a:ext cx="328" cy="90"/>
              </a:xfrm>
              <a:custGeom>
                <a:avLst/>
                <a:gdLst>
                  <a:gd name="T0" fmla="*/ 122 w 328"/>
                  <a:gd name="T1" fmla="*/ 17 h 90"/>
                  <a:gd name="T2" fmla="*/ 120 w 328"/>
                  <a:gd name="T3" fmla="*/ 47 h 90"/>
                  <a:gd name="T4" fmla="*/ 168 w 328"/>
                  <a:gd name="T5" fmla="*/ 0 h 90"/>
                  <a:gd name="T6" fmla="*/ 166 w 328"/>
                  <a:gd name="T7" fmla="*/ 37 h 90"/>
                  <a:gd name="T8" fmla="*/ 205 w 328"/>
                  <a:gd name="T9" fmla="*/ 2 h 90"/>
                  <a:gd name="T10" fmla="*/ 328 w 328"/>
                  <a:gd name="T11" fmla="*/ 90 h 90"/>
                  <a:gd name="T12" fmla="*/ 0 w 328"/>
                  <a:gd name="T13" fmla="*/ 73 h 90"/>
                  <a:gd name="T14" fmla="*/ 122 w 328"/>
                  <a:gd name="T15" fmla="*/ 17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90">
                    <a:moveTo>
                      <a:pt x="122" y="17"/>
                    </a:moveTo>
                    <a:lnTo>
                      <a:pt x="120" y="47"/>
                    </a:lnTo>
                    <a:lnTo>
                      <a:pt x="168" y="0"/>
                    </a:lnTo>
                    <a:lnTo>
                      <a:pt x="166" y="37"/>
                    </a:lnTo>
                    <a:lnTo>
                      <a:pt x="205" y="2"/>
                    </a:lnTo>
                    <a:lnTo>
                      <a:pt x="328" y="90"/>
                    </a:lnTo>
                    <a:lnTo>
                      <a:pt x="0" y="73"/>
                    </a:lnTo>
                    <a:lnTo>
                      <a:pt x="122" y="1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6" name="Freeform 119"/>
              <p:cNvSpPr>
                <a:spLocks/>
              </p:cNvSpPr>
              <p:nvPr/>
            </p:nvSpPr>
            <p:spPr bwMode="auto">
              <a:xfrm>
                <a:off x="4058" y="3055"/>
                <a:ext cx="328" cy="90"/>
              </a:xfrm>
              <a:custGeom>
                <a:avLst/>
                <a:gdLst>
                  <a:gd name="T0" fmla="*/ 122 w 328"/>
                  <a:gd name="T1" fmla="*/ 17 h 90"/>
                  <a:gd name="T2" fmla="*/ 120 w 328"/>
                  <a:gd name="T3" fmla="*/ 47 h 90"/>
                  <a:gd name="T4" fmla="*/ 168 w 328"/>
                  <a:gd name="T5" fmla="*/ 0 h 90"/>
                  <a:gd name="T6" fmla="*/ 166 w 328"/>
                  <a:gd name="T7" fmla="*/ 37 h 90"/>
                  <a:gd name="T8" fmla="*/ 205 w 328"/>
                  <a:gd name="T9" fmla="*/ 2 h 90"/>
                  <a:gd name="T10" fmla="*/ 328 w 328"/>
                  <a:gd name="T11" fmla="*/ 90 h 90"/>
                  <a:gd name="T12" fmla="*/ 0 w 328"/>
                  <a:gd name="T13" fmla="*/ 73 h 90"/>
                  <a:gd name="T14" fmla="*/ 122 w 328"/>
                  <a:gd name="T15" fmla="*/ 17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90">
                    <a:moveTo>
                      <a:pt x="122" y="17"/>
                    </a:moveTo>
                    <a:lnTo>
                      <a:pt x="120" y="47"/>
                    </a:lnTo>
                    <a:lnTo>
                      <a:pt x="168" y="0"/>
                    </a:lnTo>
                    <a:lnTo>
                      <a:pt x="166" y="37"/>
                    </a:lnTo>
                    <a:lnTo>
                      <a:pt x="205" y="2"/>
                    </a:lnTo>
                    <a:lnTo>
                      <a:pt x="328" y="90"/>
                    </a:lnTo>
                    <a:lnTo>
                      <a:pt x="0" y="73"/>
                    </a:lnTo>
                    <a:lnTo>
                      <a:pt x="122"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7" name="Freeform 120"/>
              <p:cNvSpPr>
                <a:spLocks/>
              </p:cNvSpPr>
              <p:nvPr/>
            </p:nvSpPr>
            <p:spPr bwMode="auto">
              <a:xfrm>
                <a:off x="4058" y="3128"/>
                <a:ext cx="328" cy="105"/>
              </a:xfrm>
              <a:custGeom>
                <a:avLst/>
                <a:gdLst>
                  <a:gd name="T0" fmla="*/ 115 w 328"/>
                  <a:gd name="T1" fmla="*/ 79 h 105"/>
                  <a:gd name="T2" fmla="*/ 117 w 328"/>
                  <a:gd name="T3" fmla="*/ 49 h 105"/>
                  <a:gd name="T4" fmla="*/ 159 w 328"/>
                  <a:gd name="T5" fmla="*/ 101 h 105"/>
                  <a:gd name="T6" fmla="*/ 163 w 328"/>
                  <a:gd name="T7" fmla="*/ 64 h 105"/>
                  <a:gd name="T8" fmla="*/ 196 w 328"/>
                  <a:gd name="T9" fmla="*/ 105 h 105"/>
                  <a:gd name="T10" fmla="*/ 328 w 328"/>
                  <a:gd name="T11" fmla="*/ 17 h 105"/>
                  <a:gd name="T12" fmla="*/ 0 w 328"/>
                  <a:gd name="T13" fmla="*/ 0 h 105"/>
                  <a:gd name="T14" fmla="*/ 115 w 328"/>
                  <a:gd name="T15" fmla="*/ 79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105">
                    <a:moveTo>
                      <a:pt x="115" y="79"/>
                    </a:moveTo>
                    <a:lnTo>
                      <a:pt x="117" y="49"/>
                    </a:lnTo>
                    <a:lnTo>
                      <a:pt x="159" y="101"/>
                    </a:lnTo>
                    <a:lnTo>
                      <a:pt x="163" y="64"/>
                    </a:lnTo>
                    <a:lnTo>
                      <a:pt x="196" y="105"/>
                    </a:lnTo>
                    <a:lnTo>
                      <a:pt x="328" y="17"/>
                    </a:lnTo>
                    <a:lnTo>
                      <a:pt x="0" y="0"/>
                    </a:lnTo>
                    <a:lnTo>
                      <a:pt x="115" y="7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8" name="Freeform 121"/>
              <p:cNvSpPr>
                <a:spLocks/>
              </p:cNvSpPr>
              <p:nvPr/>
            </p:nvSpPr>
            <p:spPr bwMode="auto">
              <a:xfrm>
                <a:off x="4058" y="3128"/>
                <a:ext cx="328" cy="105"/>
              </a:xfrm>
              <a:custGeom>
                <a:avLst/>
                <a:gdLst>
                  <a:gd name="T0" fmla="*/ 115 w 328"/>
                  <a:gd name="T1" fmla="*/ 79 h 105"/>
                  <a:gd name="T2" fmla="*/ 117 w 328"/>
                  <a:gd name="T3" fmla="*/ 49 h 105"/>
                  <a:gd name="T4" fmla="*/ 159 w 328"/>
                  <a:gd name="T5" fmla="*/ 101 h 105"/>
                  <a:gd name="T6" fmla="*/ 163 w 328"/>
                  <a:gd name="T7" fmla="*/ 64 h 105"/>
                  <a:gd name="T8" fmla="*/ 196 w 328"/>
                  <a:gd name="T9" fmla="*/ 105 h 105"/>
                  <a:gd name="T10" fmla="*/ 328 w 328"/>
                  <a:gd name="T11" fmla="*/ 17 h 105"/>
                  <a:gd name="T12" fmla="*/ 0 w 328"/>
                  <a:gd name="T13" fmla="*/ 0 h 105"/>
                  <a:gd name="T14" fmla="*/ 115 w 328"/>
                  <a:gd name="T15" fmla="*/ 79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105">
                    <a:moveTo>
                      <a:pt x="115" y="79"/>
                    </a:moveTo>
                    <a:lnTo>
                      <a:pt x="117" y="49"/>
                    </a:lnTo>
                    <a:lnTo>
                      <a:pt x="159" y="101"/>
                    </a:lnTo>
                    <a:lnTo>
                      <a:pt x="163" y="64"/>
                    </a:lnTo>
                    <a:lnTo>
                      <a:pt x="196" y="105"/>
                    </a:lnTo>
                    <a:lnTo>
                      <a:pt x="328" y="17"/>
                    </a:lnTo>
                    <a:lnTo>
                      <a:pt x="0" y="0"/>
                    </a:lnTo>
                    <a:lnTo>
                      <a:pt x="115" y="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9" name="Freeform 122"/>
              <p:cNvSpPr>
                <a:spLocks/>
              </p:cNvSpPr>
              <p:nvPr/>
            </p:nvSpPr>
            <p:spPr bwMode="auto">
              <a:xfrm>
                <a:off x="3795" y="3122"/>
                <a:ext cx="261" cy="248"/>
              </a:xfrm>
              <a:custGeom>
                <a:avLst/>
                <a:gdLst>
                  <a:gd name="T0" fmla="*/ 231 w 261"/>
                  <a:gd name="T1" fmla="*/ 0 h 248"/>
                  <a:gd name="T2" fmla="*/ 124 w 261"/>
                  <a:gd name="T3" fmla="*/ 19 h 248"/>
                  <a:gd name="T4" fmla="*/ 149 w 261"/>
                  <a:gd name="T5" fmla="*/ 51 h 248"/>
                  <a:gd name="T6" fmla="*/ 59 w 261"/>
                  <a:gd name="T7" fmla="*/ 42 h 248"/>
                  <a:gd name="T8" fmla="*/ 89 w 261"/>
                  <a:gd name="T9" fmla="*/ 81 h 248"/>
                  <a:gd name="T10" fmla="*/ 18 w 261"/>
                  <a:gd name="T11" fmla="*/ 74 h 248"/>
                  <a:gd name="T12" fmla="*/ 0 w 261"/>
                  <a:gd name="T13" fmla="*/ 248 h 248"/>
                  <a:gd name="T14" fmla="*/ 261 w 261"/>
                  <a:gd name="T15" fmla="*/ 25 h 248"/>
                  <a:gd name="T16" fmla="*/ 231 w 261"/>
                  <a:gd name="T1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248">
                    <a:moveTo>
                      <a:pt x="231" y="0"/>
                    </a:moveTo>
                    <a:lnTo>
                      <a:pt x="124" y="19"/>
                    </a:lnTo>
                    <a:lnTo>
                      <a:pt x="149" y="51"/>
                    </a:lnTo>
                    <a:lnTo>
                      <a:pt x="59" y="42"/>
                    </a:lnTo>
                    <a:lnTo>
                      <a:pt x="89" y="81"/>
                    </a:lnTo>
                    <a:lnTo>
                      <a:pt x="18" y="74"/>
                    </a:lnTo>
                    <a:lnTo>
                      <a:pt x="0" y="248"/>
                    </a:lnTo>
                    <a:lnTo>
                      <a:pt x="261" y="25"/>
                    </a:lnTo>
                    <a:lnTo>
                      <a:pt x="231"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0" name="Freeform 123"/>
              <p:cNvSpPr>
                <a:spLocks/>
              </p:cNvSpPr>
              <p:nvPr/>
            </p:nvSpPr>
            <p:spPr bwMode="auto">
              <a:xfrm>
                <a:off x="3795" y="3122"/>
                <a:ext cx="261" cy="248"/>
              </a:xfrm>
              <a:custGeom>
                <a:avLst/>
                <a:gdLst>
                  <a:gd name="T0" fmla="*/ 231 w 261"/>
                  <a:gd name="T1" fmla="*/ 0 h 248"/>
                  <a:gd name="T2" fmla="*/ 124 w 261"/>
                  <a:gd name="T3" fmla="*/ 19 h 248"/>
                  <a:gd name="T4" fmla="*/ 149 w 261"/>
                  <a:gd name="T5" fmla="*/ 51 h 248"/>
                  <a:gd name="T6" fmla="*/ 59 w 261"/>
                  <a:gd name="T7" fmla="*/ 42 h 248"/>
                  <a:gd name="T8" fmla="*/ 89 w 261"/>
                  <a:gd name="T9" fmla="*/ 81 h 248"/>
                  <a:gd name="T10" fmla="*/ 18 w 261"/>
                  <a:gd name="T11" fmla="*/ 74 h 248"/>
                  <a:gd name="T12" fmla="*/ 0 w 261"/>
                  <a:gd name="T13" fmla="*/ 248 h 248"/>
                  <a:gd name="T14" fmla="*/ 261 w 261"/>
                  <a:gd name="T15" fmla="*/ 25 h 248"/>
                  <a:gd name="T16" fmla="*/ 231 w 261"/>
                  <a:gd name="T1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248">
                    <a:moveTo>
                      <a:pt x="231" y="0"/>
                    </a:moveTo>
                    <a:lnTo>
                      <a:pt x="124" y="19"/>
                    </a:lnTo>
                    <a:lnTo>
                      <a:pt x="149" y="51"/>
                    </a:lnTo>
                    <a:lnTo>
                      <a:pt x="59" y="42"/>
                    </a:lnTo>
                    <a:lnTo>
                      <a:pt x="89" y="81"/>
                    </a:lnTo>
                    <a:lnTo>
                      <a:pt x="18" y="74"/>
                    </a:lnTo>
                    <a:lnTo>
                      <a:pt x="0" y="248"/>
                    </a:lnTo>
                    <a:lnTo>
                      <a:pt x="261" y="25"/>
                    </a:lnTo>
                    <a:lnTo>
                      <a:pt x="2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1" name="Freeform 124"/>
              <p:cNvSpPr>
                <a:spLocks/>
              </p:cNvSpPr>
              <p:nvPr/>
            </p:nvSpPr>
            <p:spPr bwMode="auto">
              <a:xfrm>
                <a:off x="3795" y="3147"/>
                <a:ext cx="275" cy="238"/>
              </a:xfrm>
              <a:custGeom>
                <a:avLst/>
                <a:gdLst>
                  <a:gd name="T0" fmla="*/ 275 w 275"/>
                  <a:gd name="T1" fmla="*/ 35 h 238"/>
                  <a:gd name="T2" fmla="*/ 236 w 275"/>
                  <a:gd name="T3" fmla="*/ 141 h 238"/>
                  <a:gd name="T4" fmla="*/ 211 w 275"/>
                  <a:gd name="T5" fmla="*/ 109 h 238"/>
                  <a:gd name="T6" fmla="*/ 202 w 275"/>
                  <a:gd name="T7" fmla="*/ 204 h 238"/>
                  <a:gd name="T8" fmla="*/ 170 w 275"/>
                  <a:gd name="T9" fmla="*/ 163 h 238"/>
                  <a:gd name="T10" fmla="*/ 163 w 275"/>
                  <a:gd name="T11" fmla="*/ 238 h 238"/>
                  <a:gd name="T12" fmla="*/ 0 w 275"/>
                  <a:gd name="T13" fmla="*/ 223 h 238"/>
                  <a:gd name="T14" fmla="*/ 261 w 275"/>
                  <a:gd name="T15" fmla="*/ 0 h 238"/>
                  <a:gd name="T16" fmla="*/ 275 w 275"/>
                  <a:gd name="T17" fmla="*/ 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38">
                    <a:moveTo>
                      <a:pt x="275" y="35"/>
                    </a:moveTo>
                    <a:lnTo>
                      <a:pt x="236" y="141"/>
                    </a:lnTo>
                    <a:lnTo>
                      <a:pt x="211" y="109"/>
                    </a:lnTo>
                    <a:lnTo>
                      <a:pt x="202" y="204"/>
                    </a:lnTo>
                    <a:lnTo>
                      <a:pt x="170" y="163"/>
                    </a:lnTo>
                    <a:lnTo>
                      <a:pt x="163" y="238"/>
                    </a:lnTo>
                    <a:lnTo>
                      <a:pt x="0" y="223"/>
                    </a:lnTo>
                    <a:lnTo>
                      <a:pt x="261" y="0"/>
                    </a:lnTo>
                    <a:lnTo>
                      <a:pt x="275" y="35"/>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2" name="Freeform 125"/>
              <p:cNvSpPr>
                <a:spLocks/>
              </p:cNvSpPr>
              <p:nvPr/>
            </p:nvSpPr>
            <p:spPr bwMode="auto">
              <a:xfrm>
                <a:off x="3795" y="3147"/>
                <a:ext cx="275" cy="238"/>
              </a:xfrm>
              <a:custGeom>
                <a:avLst/>
                <a:gdLst>
                  <a:gd name="T0" fmla="*/ 275 w 275"/>
                  <a:gd name="T1" fmla="*/ 35 h 238"/>
                  <a:gd name="T2" fmla="*/ 236 w 275"/>
                  <a:gd name="T3" fmla="*/ 141 h 238"/>
                  <a:gd name="T4" fmla="*/ 211 w 275"/>
                  <a:gd name="T5" fmla="*/ 109 h 238"/>
                  <a:gd name="T6" fmla="*/ 202 w 275"/>
                  <a:gd name="T7" fmla="*/ 204 h 238"/>
                  <a:gd name="T8" fmla="*/ 170 w 275"/>
                  <a:gd name="T9" fmla="*/ 163 h 238"/>
                  <a:gd name="T10" fmla="*/ 163 w 275"/>
                  <a:gd name="T11" fmla="*/ 238 h 238"/>
                  <a:gd name="T12" fmla="*/ 0 w 275"/>
                  <a:gd name="T13" fmla="*/ 223 h 238"/>
                  <a:gd name="T14" fmla="*/ 261 w 275"/>
                  <a:gd name="T15" fmla="*/ 0 h 238"/>
                  <a:gd name="T16" fmla="*/ 275 w 275"/>
                  <a:gd name="T17" fmla="*/ 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38">
                    <a:moveTo>
                      <a:pt x="275" y="35"/>
                    </a:moveTo>
                    <a:lnTo>
                      <a:pt x="236" y="141"/>
                    </a:lnTo>
                    <a:lnTo>
                      <a:pt x="211" y="109"/>
                    </a:lnTo>
                    <a:lnTo>
                      <a:pt x="202" y="204"/>
                    </a:lnTo>
                    <a:lnTo>
                      <a:pt x="170" y="163"/>
                    </a:lnTo>
                    <a:lnTo>
                      <a:pt x="163" y="238"/>
                    </a:lnTo>
                    <a:lnTo>
                      <a:pt x="0" y="223"/>
                    </a:lnTo>
                    <a:lnTo>
                      <a:pt x="261" y="0"/>
                    </a:lnTo>
                    <a:lnTo>
                      <a:pt x="27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3" name="Freeform 126"/>
              <p:cNvSpPr>
                <a:spLocks/>
              </p:cNvSpPr>
              <p:nvPr/>
            </p:nvSpPr>
            <p:spPr bwMode="auto">
              <a:xfrm>
                <a:off x="3953" y="3102"/>
                <a:ext cx="186" cy="174"/>
              </a:xfrm>
              <a:custGeom>
                <a:avLst/>
                <a:gdLst>
                  <a:gd name="T0" fmla="*/ 73 w 105"/>
                  <a:gd name="T1" fmla="*/ 28 h 93"/>
                  <a:gd name="T2" fmla="*/ 57 w 105"/>
                  <a:gd name="T3" fmla="*/ 0 h 93"/>
                  <a:gd name="T4" fmla="*/ 39 w 105"/>
                  <a:gd name="T5" fmla="*/ 22 h 93"/>
                  <a:gd name="T6" fmla="*/ 33 w 105"/>
                  <a:gd name="T7" fmla="*/ 21 h 93"/>
                  <a:gd name="T8" fmla="*/ 32 w 105"/>
                  <a:gd name="T9" fmla="*/ 73 h 93"/>
                  <a:gd name="T10" fmla="*/ 49 w 105"/>
                  <a:gd name="T11" fmla="*/ 93 h 93"/>
                  <a:gd name="T12" fmla="*/ 65 w 105"/>
                  <a:gd name="T13" fmla="*/ 83 h 93"/>
                  <a:gd name="T14" fmla="*/ 69 w 105"/>
                  <a:gd name="T15" fmla="*/ 83 h 93"/>
                  <a:gd name="T16" fmla="*/ 73 w 105"/>
                  <a:gd name="T17" fmla="*/ 2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3">
                    <a:moveTo>
                      <a:pt x="73" y="28"/>
                    </a:moveTo>
                    <a:cubicBezTo>
                      <a:pt x="78" y="17"/>
                      <a:pt x="73" y="0"/>
                      <a:pt x="57" y="0"/>
                    </a:cubicBezTo>
                    <a:cubicBezTo>
                      <a:pt x="44" y="0"/>
                      <a:pt x="38" y="12"/>
                      <a:pt x="39" y="22"/>
                    </a:cubicBezTo>
                    <a:cubicBezTo>
                      <a:pt x="37" y="21"/>
                      <a:pt x="35" y="21"/>
                      <a:pt x="33" y="21"/>
                    </a:cubicBezTo>
                    <a:cubicBezTo>
                      <a:pt x="0" y="21"/>
                      <a:pt x="0" y="71"/>
                      <a:pt x="32" y="73"/>
                    </a:cubicBezTo>
                    <a:cubicBezTo>
                      <a:pt x="31" y="83"/>
                      <a:pt x="36" y="93"/>
                      <a:pt x="49" y="93"/>
                    </a:cubicBezTo>
                    <a:cubicBezTo>
                      <a:pt x="57" y="93"/>
                      <a:pt x="63" y="89"/>
                      <a:pt x="65" y="83"/>
                    </a:cubicBezTo>
                    <a:cubicBezTo>
                      <a:pt x="66" y="83"/>
                      <a:pt x="68" y="83"/>
                      <a:pt x="69" y="83"/>
                    </a:cubicBezTo>
                    <a:cubicBezTo>
                      <a:pt x="103" y="83"/>
                      <a:pt x="105" y="32"/>
                      <a:pt x="73" y="28"/>
                    </a:cubicBezTo>
                  </a:path>
                </a:pathLst>
              </a:cu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4" name="Freeform 127"/>
              <p:cNvSpPr>
                <a:spLocks noEditPoints="1"/>
              </p:cNvSpPr>
              <p:nvPr/>
            </p:nvSpPr>
            <p:spPr bwMode="auto">
              <a:xfrm>
                <a:off x="4095" y="2910"/>
                <a:ext cx="165" cy="171"/>
              </a:xfrm>
              <a:custGeom>
                <a:avLst/>
                <a:gdLst>
                  <a:gd name="T0" fmla="*/ 106 w 165"/>
                  <a:gd name="T1" fmla="*/ 169 h 171"/>
                  <a:gd name="T2" fmla="*/ 104 w 165"/>
                  <a:gd name="T3" fmla="*/ 169 h 171"/>
                  <a:gd name="T4" fmla="*/ 104 w 165"/>
                  <a:gd name="T5" fmla="*/ 171 h 171"/>
                  <a:gd name="T6" fmla="*/ 106 w 165"/>
                  <a:gd name="T7" fmla="*/ 169 h 171"/>
                  <a:gd name="T8" fmla="*/ 9 w 165"/>
                  <a:gd name="T9" fmla="*/ 145 h 171"/>
                  <a:gd name="T10" fmla="*/ 5 w 165"/>
                  <a:gd name="T11" fmla="*/ 151 h 171"/>
                  <a:gd name="T12" fmla="*/ 5 w 165"/>
                  <a:gd name="T13" fmla="*/ 151 h 171"/>
                  <a:gd name="T14" fmla="*/ 9 w 165"/>
                  <a:gd name="T15" fmla="*/ 145 h 171"/>
                  <a:gd name="T16" fmla="*/ 5 w 165"/>
                  <a:gd name="T17" fmla="*/ 104 h 171"/>
                  <a:gd name="T18" fmla="*/ 5 w 165"/>
                  <a:gd name="T19" fmla="*/ 104 h 171"/>
                  <a:gd name="T20" fmla="*/ 5 w 165"/>
                  <a:gd name="T21" fmla="*/ 109 h 171"/>
                  <a:gd name="T22" fmla="*/ 0 w 165"/>
                  <a:gd name="T23" fmla="*/ 109 h 171"/>
                  <a:gd name="T24" fmla="*/ 5 w 165"/>
                  <a:gd name="T25" fmla="*/ 109 h 171"/>
                  <a:gd name="T26" fmla="*/ 5 w 165"/>
                  <a:gd name="T27" fmla="*/ 104 h 171"/>
                  <a:gd name="T28" fmla="*/ 28 w 165"/>
                  <a:gd name="T29" fmla="*/ 81 h 171"/>
                  <a:gd name="T30" fmla="*/ 23 w 165"/>
                  <a:gd name="T31" fmla="*/ 87 h 171"/>
                  <a:gd name="T32" fmla="*/ 28 w 165"/>
                  <a:gd name="T33" fmla="*/ 81 h 171"/>
                  <a:gd name="T34" fmla="*/ 28 w 165"/>
                  <a:gd name="T35" fmla="*/ 81 h 171"/>
                  <a:gd name="T36" fmla="*/ 165 w 165"/>
                  <a:gd name="T37" fmla="*/ 0 h 171"/>
                  <a:gd name="T38" fmla="*/ 35 w 165"/>
                  <a:gd name="T39" fmla="*/ 49 h 171"/>
                  <a:gd name="T40" fmla="*/ 35 w 165"/>
                  <a:gd name="T41" fmla="*/ 49 h 171"/>
                  <a:gd name="T42" fmla="*/ 165 w 165"/>
                  <a:gd name="T4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71">
                    <a:moveTo>
                      <a:pt x="106" y="169"/>
                    </a:moveTo>
                    <a:lnTo>
                      <a:pt x="104" y="169"/>
                    </a:lnTo>
                    <a:lnTo>
                      <a:pt x="104" y="171"/>
                    </a:lnTo>
                    <a:lnTo>
                      <a:pt x="106" y="169"/>
                    </a:lnTo>
                    <a:close/>
                    <a:moveTo>
                      <a:pt x="9" y="145"/>
                    </a:moveTo>
                    <a:lnTo>
                      <a:pt x="5" y="151"/>
                    </a:lnTo>
                    <a:lnTo>
                      <a:pt x="5" y="151"/>
                    </a:lnTo>
                    <a:lnTo>
                      <a:pt x="9" y="145"/>
                    </a:lnTo>
                    <a:close/>
                    <a:moveTo>
                      <a:pt x="5" y="104"/>
                    </a:moveTo>
                    <a:lnTo>
                      <a:pt x="5" y="104"/>
                    </a:lnTo>
                    <a:lnTo>
                      <a:pt x="5" y="109"/>
                    </a:lnTo>
                    <a:lnTo>
                      <a:pt x="0" y="109"/>
                    </a:lnTo>
                    <a:lnTo>
                      <a:pt x="5" y="109"/>
                    </a:lnTo>
                    <a:lnTo>
                      <a:pt x="5" y="104"/>
                    </a:lnTo>
                    <a:close/>
                    <a:moveTo>
                      <a:pt x="28" y="81"/>
                    </a:moveTo>
                    <a:lnTo>
                      <a:pt x="23" y="87"/>
                    </a:lnTo>
                    <a:lnTo>
                      <a:pt x="28" y="81"/>
                    </a:lnTo>
                    <a:lnTo>
                      <a:pt x="28" y="81"/>
                    </a:lnTo>
                    <a:close/>
                    <a:moveTo>
                      <a:pt x="165" y="0"/>
                    </a:moveTo>
                    <a:lnTo>
                      <a:pt x="35" y="49"/>
                    </a:lnTo>
                    <a:lnTo>
                      <a:pt x="35" y="49"/>
                    </a:lnTo>
                    <a:lnTo>
                      <a:pt x="165"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5" name="Freeform 128"/>
              <p:cNvSpPr>
                <a:spLocks noEditPoints="1"/>
              </p:cNvSpPr>
              <p:nvPr/>
            </p:nvSpPr>
            <p:spPr bwMode="auto">
              <a:xfrm>
                <a:off x="4095" y="2910"/>
                <a:ext cx="165" cy="171"/>
              </a:xfrm>
              <a:custGeom>
                <a:avLst/>
                <a:gdLst>
                  <a:gd name="T0" fmla="*/ 106 w 165"/>
                  <a:gd name="T1" fmla="*/ 169 h 171"/>
                  <a:gd name="T2" fmla="*/ 104 w 165"/>
                  <a:gd name="T3" fmla="*/ 169 h 171"/>
                  <a:gd name="T4" fmla="*/ 104 w 165"/>
                  <a:gd name="T5" fmla="*/ 171 h 171"/>
                  <a:gd name="T6" fmla="*/ 106 w 165"/>
                  <a:gd name="T7" fmla="*/ 169 h 171"/>
                  <a:gd name="T8" fmla="*/ 9 w 165"/>
                  <a:gd name="T9" fmla="*/ 145 h 171"/>
                  <a:gd name="T10" fmla="*/ 5 w 165"/>
                  <a:gd name="T11" fmla="*/ 151 h 171"/>
                  <a:gd name="T12" fmla="*/ 5 w 165"/>
                  <a:gd name="T13" fmla="*/ 151 h 171"/>
                  <a:gd name="T14" fmla="*/ 9 w 165"/>
                  <a:gd name="T15" fmla="*/ 145 h 171"/>
                  <a:gd name="T16" fmla="*/ 5 w 165"/>
                  <a:gd name="T17" fmla="*/ 104 h 171"/>
                  <a:gd name="T18" fmla="*/ 5 w 165"/>
                  <a:gd name="T19" fmla="*/ 104 h 171"/>
                  <a:gd name="T20" fmla="*/ 5 w 165"/>
                  <a:gd name="T21" fmla="*/ 109 h 171"/>
                  <a:gd name="T22" fmla="*/ 0 w 165"/>
                  <a:gd name="T23" fmla="*/ 109 h 171"/>
                  <a:gd name="T24" fmla="*/ 5 w 165"/>
                  <a:gd name="T25" fmla="*/ 109 h 171"/>
                  <a:gd name="T26" fmla="*/ 5 w 165"/>
                  <a:gd name="T27" fmla="*/ 104 h 171"/>
                  <a:gd name="T28" fmla="*/ 28 w 165"/>
                  <a:gd name="T29" fmla="*/ 81 h 171"/>
                  <a:gd name="T30" fmla="*/ 23 w 165"/>
                  <a:gd name="T31" fmla="*/ 87 h 171"/>
                  <a:gd name="T32" fmla="*/ 28 w 165"/>
                  <a:gd name="T33" fmla="*/ 81 h 171"/>
                  <a:gd name="T34" fmla="*/ 28 w 165"/>
                  <a:gd name="T35" fmla="*/ 81 h 171"/>
                  <a:gd name="T36" fmla="*/ 165 w 165"/>
                  <a:gd name="T37" fmla="*/ 0 h 171"/>
                  <a:gd name="T38" fmla="*/ 35 w 165"/>
                  <a:gd name="T39" fmla="*/ 49 h 171"/>
                  <a:gd name="T40" fmla="*/ 35 w 165"/>
                  <a:gd name="T41" fmla="*/ 49 h 171"/>
                  <a:gd name="T42" fmla="*/ 165 w 165"/>
                  <a:gd name="T4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171">
                    <a:moveTo>
                      <a:pt x="106" y="169"/>
                    </a:moveTo>
                    <a:lnTo>
                      <a:pt x="104" y="169"/>
                    </a:lnTo>
                    <a:lnTo>
                      <a:pt x="104" y="171"/>
                    </a:lnTo>
                    <a:lnTo>
                      <a:pt x="106" y="169"/>
                    </a:lnTo>
                    <a:moveTo>
                      <a:pt x="9" y="145"/>
                    </a:moveTo>
                    <a:lnTo>
                      <a:pt x="5" y="151"/>
                    </a:lnTo>
                    <a:lnTo>
                      <a:pt x="5" y="151"/>
                    </a:lnTo>
                    <a:lnTo>
                      <a:pt x="9" y="145"/>
                    </a:lnTo>
                    <a:moveTo>
                      <a:pt x="5" y="104"/>
                    </a:moveTo>
                    <a:lnTo>
                      <a:pt x="5" y="104"/>
                    </a:lnTo>
                    <a:lnTo>
                      <a:pt x="5" y="109"/>
                    </a:lnTo>
                    <a:lnTo>
                      <a:pt x="0" y="109"/>
                    </a:lnTo>
                    <a:lnTo>
                      <a:pt x="5" y="109"/>
                    </a:lnTo>
                    <a:lnTo>
                      <a:pt x="5" y="104"/>
                    </a:lnTo>
                    <a:moveTo>
                      <a:pt x="28" y="81"/>
                    </a:moveTo>
                    <a:lnTo>
                      <a:pt x="23" y="87"/>
                    </a:lnTo>
                    <a:lnTo>
                      <a:pt x="28" y="81"/>
                    </a:lnTo>
                    <a:lnTo>
                      <a:pt x="28" y="81"/>
                    </a:lnTo>
                    <a:moveTo>
                      <a:pt x="165" y="0"/>
                    </a:moveTo>
                    <a:lnTo>
                      <a:pt x="35" y="49"/>
                    </a:lnTo>
                    <a:lnTo>
                      <a:pt x="35" y="49"/>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6" name="Freeform 129"/>
              <p:cNvSpPr>
                <a:spLocks/>
              </p:cNvSpPr>
              <p:nvPr/>
            </p:nvSpPr>
            <p:spPr bwMode="auto">
              <a:xfrm>
                <a:off x="4043" y="2813"/>
                <a:ext cx="87" cy="294"/>
              </a:xfrm>
              <a:custGeom>
                <a:avLst/>
                <a:gdLst>
                  <a:gd name="T0" fmla="*/ 2 w 49"/>
                  <a:gd name="T1" fmla="*/ 0 h 157"/>
                  <a:gd name="T2" fmla="*/ 0 w 49"/>
                  <a:gd name="T3" fmla="*/ 155 h 157"/>
                  <a:gd name="T4" fmla="*/ 6 w 49"/>
                  <a:gd name="T5" fmla="*/ 154 h 157"/>
                  <a:gd name="T6" fmla="*/ 16 w 49"/>
                  <a:gd name="T7" fmla="*/ 157 h 157"/>
                  <a:gd name="T8" fmla="*/ 22 w 49"/>
                  <a:gd name="T9" fmla="*/ 124 h 157"/>
                  <a:gd name="T10" fmla="*/ 32 w 49"/>
                  <a:gd name="T11" fmla="*/ 132 h 157"/>
                  <a:gd name="T12" fmla="*/ 34 w 49"/>
                  <a:gd name="T13" fmla="*/ 129 h 157"/>
                  <a:gd name="T14" fmla="*/ 34 w 49"/>
                  <a:gd name="T15" fmla="*/ 129 h 157"/>
                  <a:gd name="T16" fmla="*/ 32 w 49"/>
                  <a:gd name="T17" fmla="*/ 110 h 157"/>
                  <a:gd name="T18" fmla="*/ 29 w 49"/>
                  <a:gd name="T19" fmla="*/ 110 h 157"/>
                  <a:gd name="T20" fmla="*/ 32 w 49"/>
                  <a:gd name="T21" fmla="*/ 107 h 157"/>
                  <a:gd name="T22" fmla="*/ 32 w 49"/>
                  <a:gd name="T23" fmla="*/ 107 h 157"/>
                  <a:gd name="T24" fmla="*/ 32 w 49"/>
                  <a:gd name="T25" fmla="*/ 107 h 157"/>
                  <a:gd name="T26" fmla="*/ 31 w 49"/>
                  <a:gd name="T27" fmla="*/ 97 h 157"/>
                  <a:gd name="T28" fmla="*/ 37 w 49"/>
                  <a:gd name="T29" fmla="*/ 102 h 157"/>
                  <a:gd name="T30" fmla="*/ 42 w 49"/>
                  <a:gd name="T31" fmla="*/ 98 h 157"/>
                  <a:gd name="T32" fmla="*/ 45 w 49"/>
                  <a:gd name="T33" fmla="*/ 95 h 157"/>
                  <a:gd name="T34" fmla="*/ 43 w 49"/>
                  <a:gd name="T35" fmla="*/ 81 h 157"/>
                  <a:gd name="T36" fmla="*/ 49 w 49"/>
                  <a:gd name="T37" fmla="*/ 78 h 157"/>
                  <a:gd name="T38" fmla="*/ 49 w 49"/>
                  <a:gd name="T39" fmla="*/ 78 h 157"/>
                  <a:gd name="T40" fmla="*/ 49 w 49"/>
                  <a:gd name="T41" fmla="*/ 78 h 157"/>
                  <a:gd name="T42" fmla="*/ 2 w 49"/>
                  <a:gd name="T4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157">
                    <a:moveTo>
                      <a:pt x="2" y="0"/>
                    </a:moveTo>
                    <a:cubicBezTo>
                      <a:pt x="0" y="155"/>
                      <a:pt x="0" y="155"/>
                      <a:pt x="0" y="155"/>
                    </a:cubicBezTo>
                    <a:cubicBezTo>
                      <a:pt x="2" y="155"/>
                      <a:pt x="4" y="154"/>
                      <a:pt x="6" y="154"/>
                    </a:cubicBezTo>
                    <a:cubicBezTo>
                      <a:pt x="10" y="154"/>
                      <a:pt x="13" y="155"/>
                      <a:pt x="16" y="157"/>
                    </a:cubicBezTo>
                    <a:cubicBezTo>
                      <a:pt x="22" y="124"/>
                      <a:pt x="22" y="124"/>
                      <a:pt x="22" y="124"/>
                    </a:cubicBezTo>
                    <a:cubicBezTo>
                      <a:pt x="32" y="132"/>
                      <a:pt x="32" y="132"/>
                      <a:pt x="32" y="132"/>
                    </a:cubicBezTo>
                    <a:cubicBezTo>
                      <a:pt x="34" y="129"/>
                      <a:pt x="34" y="129"/>
                      <a:pt x="34" y="129"/>
                    </a:cubicBezTo>
                    <a:cubicBezTo>
                      <a:pt x="34" y="129"/>
                      <a:pt x="34" y="129"/>
                      <a:pt x="34" y="129"/>
                    </a:cubicBezTo>
                    <a:cubicBezTo>
                      <a:pt x="32" y="110"/>
                      <a:pt x="32" y="110"/>
                      <a:pt x="32" y="110"/>
                    </a:cubicBezTo>
                    <a:cubicBezTo>
                      <a:pt x="29" y="110"/>
                      <a:pt x="29" y="110"/>
                      <a:pt x="29" y="110"/>
                    </a:cubicBezTo>
                    <a:cubicBezTo>
                      <a:pt x="32" y="107"/>
                      <a:pt x="32" y="107"/>
                      <a:pt x="32" y="107"/>
                    </a:cubicBezTo>
                    <a:cubicBezTo>
                      <a:pt x="32" y="107"/>
                      <a:pt x="32" y="107"/>
                      <a:pt x="32" y="107"/>
                    </a:cubicBezTo>
                    <a:cubicBezTo>
                      <a:pt x="32" y="107"/>
                      <a:pt x="32" y="107"/>
                      <a:pt x="32" y="107"/>
                    </a:cubicBezTo>
                    <a:cubicBezTo>
                      <a:pt x="31" y="97"/>
                      <a:pt x="31" y="97"/>
                      <a:pt x="31" y="97"/>
                    </a:cubicBezTo>
                    <a:cubicBezTo>
                      <a:pt x="37" y="102"/>
                      <a:pt x="37" y="102"/>
                      <a:pt x="37" y="102"/>
                    </a:cubicBezTo>
                    <a:cubicBezTo>
                      <a:pt x="42" y="98"/>
                      <a:pt x="42" y="98"/>
                      <a:pt x="42" y="98"/>
                    </a:cubicBezTo>
                    <a:cubicBezTo>
                      <a:pt x="45" y="95"/>
                      <a:pt x="45" y="95"/>
                      <a:pt x="45" y="95"/>
                    </a:cubicBezTo>
                    <a:cubicBezTo>
                      <a:pt x="43" y="81"/>
                      <a:pt x="43" y="81"/>
                      <a:pt x="43" y="81"/>
                    </a:cubicBezTo>
                    <a:cubicBezTo>
                      <a:pt x="49" y="78"/>
                      <a:pt x="49" y="78"/>
                      <a:pt x="49" y="78"/>
                    </a:cubicBezTo>
                    <a:cubicBezTo>
                      <a:pt x="49" y="78"/>
                      <a:pt x="49" y="78"/>
                      <a:pt x="49" y="78"/>
                    </a:cubicBezTo>
                    <a:cubicBezTo>
                      <a:pt x="49" y="78"/>
                      <a:pt x="49" y="78"/>
                      <a:pt x="49" y="78"/>
                    </a:cubicBezTo>
                    <a:cubicBezTo>
                      <a:pt x="2" y="0"/>
                      <a:pt x="2"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7" name="Freeform 130"/>
              <p:cNvSpPr>
                <a:spLocks/>
              </p:cNvSpPr>
              <p:nvPr/>
            </p:nvSpPr>
            <p:spPr bwMode="auto">
              <a:xfrm>
                <a:off x="4033" y="2813"/>
                <a:ext cx="14" cy="298"/>
              </a:xfrm>
              <a:custGeom>
                <a:avLst/>
                <a:gdLst>
                  <a:gd name="T0" fmla="*/ 8 w 8"/>
                  <a:gd name="T1" fmla="*/ 0 h 159"/>
                  <a:gd name="T2" fmla="*/ 8 w 8"/>
                  <a:gd name="T3" fmla="*/ 0 h 159"/>
                  <a:gd name="T4" fmla="*/ 0 w 8"/>
                  <a:gd name="T5" fmla="*/ 11 h 159"/>
                  <a:gd name="T6" fmla="*/ 0 w 8"/>
                  <a:gd name="T7" fmla="*/ 159 h 159"/>
                  <a:gd name="T8" fmla="*/ 6 w 8"/>
                  <a:gd name="T9" fmla="*/ 155 h 159"/>
                  <a:gd name="T10" fmla="*/ 8 w 8"/>
                  <a:gd name="T11" fmla="*/ 0 h 159"/>
                </a:gdLst>
                <a:ahLst/>
                <a:cxnLst>
                  <a:cxn ang="0">
                    <a:pos x="T0" y="T1"/>
                  </a:cxn>
                  <a:cxn ang="0">
                    <a:pos x="T2" y="T3"/>
                  </a:cxn>
                  <a:cxn ang="0">
                    <a:pos x="T4" y="T5"/>
                  </a:cxn>
                  <a:cxn ang="0">
                    <a:pos x="T6" y="T7"/>
                  </a:cxn>
                  <a:cxn ang="0">
                    <a:pos x="T8" y="T9"/>
                  </a:cxn>
                  <a:cxn ang="0">
                    <a:pos x="T10" y="T11"/>
                  </a:cxn>
                </a:cxnLst>
                <a:rect l="0" t="0" r="r" b="b"/>
                <a:pathLst>
                  <a:path w="8" h="159">
                    <a:moveTo>
                      <a:pt x="8" y="0"/>
                    </a:moveTo>
                    <a:cubicBezTo>
                      <a:pt x="8" y="0"/>
                      <a:pt x="8" y="0"/>
                      <a:pt x="8" y="0"/>
                    </a:cubicBezTo>
                    <a:cubicBezTo>
                      <a:pt x="0" y="11"/>
                      <a:pt x="0" y="11"/>
                      <a:pt x="0" y="11"/>
                    </a:cubicBezTo>
                    <a:cubicBezTo>
                      <a:pt x="0" y="159"/>
                      <a:pt x="0" y="159"/>
                      <a:pt x="0" y="159"/>
                    </a:cubicBezTo>
                    <a:cubicBezTo>
                      <a:pt x="2" y="157"/>
                      <a:pt x="4" y="156"/>
                      <a:pt x="6" y="155"/>
                    </a:cubicBezTo>
                    <a:cubicBezTo>
                      <a:pt x="8" y="0"/>
                      <a:pt x="8" y="0"/>
                      <a:pt x="8"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8" name="Freeform 131"/>
              <p:cNvSpPr>
                <a:spLocks/>
              </p:cNvSpPr>
              <p:nvPr/>
            </p:nvSpPr>
            <p:spPr bwMode="auto">
              <a:xfrm>
                <a:off x="4072" y="2910"/>
                <a:ext cx="188" cy="207"/>
              </a:xfrm>
              <a:custGeom>
                <a:avLst/>
                <a:gdLst>
                  <a:gd name="T0" fmla="*/ 106 w 106"/>
                  <a:gd name="T1" fmla="*/ 0 h 110"/>
                  <a:gd name="T2" fmla="*/ 33 w 106"/>
                  <a:gd name="T3" fmla="*/ 26 h 110"/>
                  <a:gd name="T4" fmla="*/ 27 w 106"/>
                  <a:gd name="T5" fmla="*/ 29 h 110"/>
                  <a:gd name="T6" fmla="*/ 29 w 106"/>
                  <a:gd name="T7" fmla="*/ 43 h 110"/>
                  <a:gd name="T8" fmla="*/ 29 w 106"/>
                  <a:gd name="T9" fmla="*/ 43 h 110"/>
                  <a:gd name="T10" fmla="*/ 29 w 106"/>
                  <a:gd name="T11" fmla="*/ 43 h 110"/>
                  <a:gd name="T12" fmla="*/ 30 w 106"/>
                  <a:gd name="T13" fmla="*/ 58 h 110"/>
                  <a:gd name="T14" fmla="*/ 21 w 106"/>
                  <a:gd name="T15" fmla="*/ 50 h 110"/>
                  <a:gd name="T16" fmla="*/ 21 w 106"/>
                  <a:gd name="T17" fmla="*/ 50 h 110"/>
                  <a:gd name="T18" fmla="*/ 15 w 106"/>
                  <a:gd name="T19" fmla="*/ 45 h 110"/>
                  <a:gd name="T20" fmla="*/ 16 w 106"/>
                  <a:gd name="T21" fmla="*/ 55 h 110"/>
                  <a:gd name="T22" fmla="*/ 16 w 106"/>
                  <a:gd name="T23" fmla="*/ 58 h 110"/>
                  <a:gd name="T24" fmla="*/ 18 w 106"/>
                  <a:gd name="T25" fmla="*/ 77 h 110"/>
                  <a:gd name="T26" fmla="*/ 18 w 106"/>
                  <a:gd name="T27" fmla="*/ 77 h 110"/>
                  <a:gd name="T28" fmla="*/ 19 w 106"/>
                  <a:gd name="T29" fmla="*/ 82 h 110"/>
                  <a:gd name="T30" fmla="*/ 16 w 106"/>
                  <a:gd name="T31" fmla="*/ 80 h 110"/>
                  <a:gd name="T32" fmla="*/ 16 w 106"/>
                  <a:gd name="T33" fmla="*/ 80 h 110"/>
                  <a:gd name="T34" fmla="*/ 6 w 106"/>
                  <a:gd name="T35" fmla="*/ 72 h 110"/>
                  <a:gd name="T36" fmla="*/ 0 w 106"/>
                  <a:gd name="T37" fmla="*/ 105 h 110"/>
                  <a:gd name="T38" fmla="*/ 5 w 106"/>
                  <a:gd name="T39" fmla="*/ 110 h 110"/>
                  <a:gd name="T40" fmla="*/ 26 w 106"/>
                  <a:gd name="T41" fmla="*/ 101 h 110"/>
                  <a:gd name="T42" fmla="*/ 106 w 106"/>
                  <a:gd name="T4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 h="110">
                    <a:moveTo>
                      <a:pt x="106" y="0"/>
                    </a:moveTo>
                    <a:cubicBezTo>
                      <a:pt x="33" y="26"/>
                      <a:pt x="33" y="26"/>
                      <a:pt x="33" y="26"/>
                    </a:cubicBezTo>
                    <a:cubicBezTo>
                      <a:pt x="27" y="29"/>
                      <a:pt x="27" y="29"/>
                      <a:pt x="27" y="29"/>
                    </a:cubicBezTo>
                    <a:cubicBezTo>
                      <a:pt x="29" y="43"/>
                      <a:pt x="29" y="43"/>
                      <a:pt x="29" y="43"/>
                    </a:cubicBezTo>
                    <a:cubicBezTo>
                      <a:pt x="29" y="43"/>
                      <a:pt x="29" y="43"/>
                      <a:pt x="29" y="43"/>
                    </a:cubicBezTo>
                    <a:cubicBezTo>
                      <a:pt x="29" y="43"/>
                      <a:pt x="29" y="43"/>
                      <a:pt x="29" y="43"/>
                    </a:cubicBezTo>
                    <a:cubicBezTo>
                      <a:pt x="30" y="58"/>
                      <a:pt x="30" y="58"/>
                      <a:pt x="30" y="58"/>
                    </a:cubicBezTo>
                    <a:cubicBezTo>
                      <a:pt x="21" y="50"/>
                      <a:pt x="21" y="50"/>
                      <a:pt x="21" y="50"/>
                    </a:cubicBezTo>
                    <a:cubicBezTo>
                      <a:pt x="21" y="50"/>
                      <a:pt x="21" y="50"/>
                      <a:pt x="21" y="50"/>
                    </a:cubicBezTo>
                    <a:cubicBezTo>
                      <a:pt x="15" y="45"/>
                      <a:pt x="15" y="45"/>
                      <a:pt x="15" y="45"/>
                    </a:cubicBezTo>
                    <a:cubicBezTo>
                      <a:pt x="16" y="55"/>
                      <a:pt x="16" y="55"/>
                      <a:pt x="16" y="55"/>
                    </a:cubicBezTo>
                    <a:cubicBezTo>
                      <a:pt x="16" y="58"/>
                      <a:pt x="16" y="58"/>
                      <a:pt x="16" y="58"/>
                    </a:cubicBezTo>
                    <a:cubicBezTo>
                      <a:pt x="18" y="77"/>
                      <a:pt x="18" y="77"/>
                      <a:pt x="18" y="77"/>
                    </a:cubicBezTo>
                    <a:cubicBezTo>
                      <a:pt x="18" y="77"/>
                      <a:pt x="18" y="77"/>
                      <a:pt x="18" y="77"/>
                    </a:cubicBezTo>
                    <a:cubicBezTo>
                      <a:pt x="19" y="82"/>
                      <a:pt x="19" y="82"/>
                      <a:pt x="19" y="82"/>
                    </a:cubicBezTo>
                    <a:cubicBezTo>
                      <a:pt x="16" y="80"/>
                      <a:pt x="16" y="80"/>
                      <a:pt x="16" y="80"/>
                    </a:cubicBezTo>
                    <a:cubicBezTo>
                      <a:pt x="16" y="80"/>
                      <a:pt x="16" y="80"/>
                      <a:pt x="16" y="80"/>
                    </a:cubicBezTo>
                    <a:cubicBezTo>
                      <a:pt x="6" y="72"/>
                      <a:pt x="6" y="72"/>
                      <a:pt x="6" y="72"/>
                    </a:cubicBezTo>
                    <a:cubicBezTo>
                      <a:pt x="0" y="105"/>
                      <a:pt x="0" y="105"/>
                      <a:pt x="0" y="105"/>
                    </a:cubicBezTo>
                    <a:cubicBezTo>
                      <a:pt x="2" y="106"/>
                      <a:pt x="4" y="108"/>
                      <a:pt x="5" y="110"/>
                    </a:cubicBezTo>
                    <a:cubicBezTo>
                      <a:pt x="26" y="101"/>
                      <a:pt x="26" y="101"/>
                      <a:pt x="26" y="101"/>
                    </a:cubicBezTo>
                    <a:cubicBezTo>
                      <a:pt x="106" y="0"/>
                      <a:pt x="106" y="0"/>
                      <a:pt x="10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9" name="Freeform 132"/>
              <p:cNvSpPr>
                <a:spLocks/>
              </p:cNvSpPr>
              <p:nvPr/>
            </p:nvSpPr>
            <p:spPr bwMode="auto">
              <a:xfrm>
                <a:off x="4118" y="2910"/>
                <a:ext cx="142" cy="192"/>
              </a:xfrm>
              <a:custGeom>
                <a:avLst/>
                <a:gdLst>
                  <a:gd name="T0" fmla="*/ 142 w 142"/>
                  <a:gd name="T1" fmla="*/ 0 h 192"/>
                  <a:gd name="T2" fmla="*/ 0 w 142"/>
                  <a:gd name="T3" fmla="*/ 190 h 192"/>
                  <a:gd name="T4" fmla="*/ 62 w 142"/>
                  <a:gd name="T5" fmla="*/ 162 h 192"/>
                  <a:gd name="T6" fmla="*/ 60 w 142"/>
                  <a:gd name="T7" fmla="*/ 192 h 192"/>
                  <a:gd name="T8" fmla="*/ 81 w 142"/>
                  <a:gd name="T9" fmla="*/ 171 h 192"/>
                  <a:gd name="T10" fmla="*/ 81 w 142"/>
                  <a:gd name="T11" fmla="*/ 169 h 192"/>
                  <a:gd name="T12" fmla="*/ 83 w 142"/>
                  <a:gd name="T13" fmla="*/ 169 h 192"/>
                  <a:gd name="T14" fmla="*/ 108 w 142"/>
                  <a:gd name="T15" fmla="*/ 145 h 192"/>
                  <a:gd name="T16" fmla="*/ 108 w 142"/>
                  <a:gd name="T17" fmla="*/ 167 h 192"/>
                  <a:gd name="T18" fmla="*/ 126 w 142"/>
                  <a:gd name="T19" fmla="*/ 166 h 192"/>
                  <a:gd name="T20" fmla="*/ 133 w 142"/>
                  <a:gd name="T21" fmla="*/ 158 h 192"/>
                  <a:gd name="T22" fmla="*/ 142 w 142"/>
                  <a:gd name="T2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192">
                    <a:moveTo>
                      <a:pt x="142" y="0"/>
                    </a:moveTo>
                    <a:lnTo>
                      <a:pt x="0" y="190"/>
                    </a:lnTo>
                    <a:lnTo>
                      <a:pt x="62" y="162"/>
                    </a:lnTo>
                    <a:lnTo>
                      <a:pt x="60" y="192"/>
                    </a:lnTo>
                    <a:lnTo>
                      <a:pt x="81" y="171"/>
                    </a:lnTo>
                    <a:lnTo>
                      <a:pt x="81" y="169"/>
                    </a:lnTo>
                    <a:lnTo>
                      <a:pt x="83" y="169"/>
                    </a:lnTo>
                    <a:lnTo>
                      <a:pt x="108" y="145"/>
                    </a:lnTo>
                    <a:lnTo>
                      <a:pt x="108" y="167"/>
                    </a:lnTo>
                    <a:lnTo>
                      <a:pt x="126" y="166"/>
                    </a:lnTo>
                    <a:lnTo>
                      <a:pt x="133" y="158"/>
                    </a:lnTo>
                    <a:lnTo>
                      <a:pt x="142"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0" name="Freeform 133"/>
              <p:cNvSpPr>
                <a:spLocks/>
              </p:cNvSpPr>
              <p:nvPr/>
            </p:nvSpPr>
            <p:spPr bwMode="auto">
              <a:xfrm>
                <a:off x="4118" y="2910"/>
                <a:ext cx="142" cy="192"/>
              </a:xfrm>
              <a:custGeom>
                <a:avLst/>
                <a:gdLst>
                  <a:gd name="T0" fmla="*/ 142 w 142"/>
                  <a:gd name="T1" fmla="*/ 0 h 192"/>
                  <a:gd name="T2" fmla="*/ 0 w 142"/>
                  <a:gd name="T3" fmla="*/ 190 h 192"/>
                  <a:gd name="T4" fmla="*/ 62 w 142"/>
                  <a:gd name="T5" fmla="*/ 162 h 192"/>
                  <a:gd name="T6" fmla="*/ 60 w 142"/>
                  <a:gd name="T7" fmla="*/ 192 h 192"/>
                  <a:gd name="T8" fmla="*/ 81 w 142"/>
                  <a:gd name="T9" fmla="*/ 171 h 192"/>
                  <a:gd name="T10" fmla="*/ 81 w 142"/>
                  <a:gd name="T11" fmla="*/ 169 h 192"/>
                  <a:gd name="T12" fmla="*/ 83 w 142"/>
                  <a:gd name="T13" fmla="*/ 169 h 192"/>
                  <a:gd name="T14" fmla="*/ 108 w 142"/>
                  <a:gd name="T15" fmla="*/ 145 h 192"/>
                  <a:gd name="T16" fmla="*/ 108 w 142"/>
                  <a:gd name="T17" fmla="*/ 167 h 192"/>
                  <a:gd name="T18" fmla="*/ 126 w 142"/>
                  <a:gd name="T19" fmla="*/ 166 h 192"/>
                  <a:gd name="T20" fmla="*/ 133 w 142"/>
                  <a:gd name="T21" fmla="*/ 158 h 192"/>
                  <a:gd name="T22" fmla="*/ 142 w 142"/>
                  <a:gd name="T2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192">
                    <a:moveTo>
                      <a:pt x="142" y="0"/>
                    </a:moveTo>
                    <a:lnTo>
                      <a:pt x="0" y="190"/>
                    </a:lnTo>
                    <a:lnTo>
                      <a:pt x="62" y="162"/>
                    </a:lnTo>
                    <a:lnTo>
                      <a:pt x="60" y="192"/>
                    </a:lnTo>
                    <a:lnTo>
                      <a:pt x="81" y="171"/>
                    </a:lnTo>
                    <a:lnTo>
                      <a:pt x="81" y="169"/>
                    </a:lnTo>
                    <a:lnTo>
                      <a:pt x="83" y="169"/>
                    </a:lnTo>
                    <a:lnTo>
                      <a:pt x="108" y="145"/>
                    </a:lnTo>
                    <a:lnTo>
                      <a:pt x="108" y="167"/>
                    </a:lnTo>
                    <a:lnTo>
                      <a:pt x="126" y="166"/>
                    </a:lnTo>
                    <a:lnTo>
                      <a:pt x="133" y="158"/>
                    </a:lnTo>
                    <a:lnTo>
                      <a:pt x="1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1" name="Freeform 134"/>
              <p:cNvSpPr>
                <a:spLocks/>
              </p:cNvSpPr>
              <p:nvPr/>
            </p:nvSpPr>
            <p:spPr bwMode="auto">
              <a:xfrm>
                <a:off x="4081" y="3055"/>
                <a:ext cx="305" cy="90"/>
              </a:xfrm>
              <a:custGeom>
                <a:avLst/>
                <a:gdLst>
                  <a:gd name="T0" fmla="*/ 82 w 172"/>
                  <a:gd name="T1" fmla="*/ 0 h 48"/>
                  <a:gd name="T2" fmla="*/ 68 w 172"/>
                  <a:gd name="T3" fmla="*/ 13 h 48"/>
                  <a:gd name="T4" fmla="*/ 67 w 172"/>
                  <a:gd name="T5" fmla="*/ 14 h 48"/>
                  <a:gd name="T6" fmla="*/ 55 w 172"/>
                  <a:gd name="T7" fmla="*/ 25 h 48"/>
                  <a:gd name="T8" fmla="*/ 56 w 172"/>
                  <a:gd name="T9" fmla="*/ 9 h 48"/>
                  <a:gd name="T10" fmla="*/ 21 w 172"/>
                  <a:gd name="T11" fmla="*/ 24 h 48"/>
                  <a:gd name="T12" fmla="*/ 0 w 172"/>
                  <a:gd name="T13" fmla="*/ 33 h 48"/>
                  <a:gd name="T14" fmla="*/ 2 w 172"/>
                  <a:gd name="T15" fmla="*/ 40 h 48"/>
                  <a:gd name="T16" fmla="*/ 172 w 172"/>
                  <a:gd name="T17" fmla="*/ 48 h 48"/>
                  <a:gd name="T18" fmla="*/ 103 w 172"/>
                  <a:gd name="T19" fmla="*/ 1 h 48"/>
                  <a:gd name="T20" fmla="*/ 96 w 172"/>
                  <a:gd name="T21" fmla="*/ 7 h 48"/>
                  <a:gd name="T22" fmla="*/ 92 w 172"/>
                  <a:gd name="T23" fmla="*/ 11 h 48"/>
                  <a:gd name="T24" fmla="*/ 92 w 172"/>
                  <a:gd name="T25" fmla="*/ 11 h 48"/>
                  <a:gd name="T26" fmla="*/ 81 w 172"/>
                  <a:gd name="T27" fmla="*/ 20 h 48"/>
                  <a:gd name="T28" fmla="*/ 82 w 172"/>
                  <a:gd name="T29" fmla="*/ 12 h 48"/>
                  <a:gd name="T30" fmla="*/ 82 w 172"/>
                  <a:gd name="T31" fmla="*/ 12 h 48"/>
                  <a:gd name="T32" fmla="*/ 82 w 172"/>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48">
                    <a:moveTo>
                      <a:pt x="82" y="0"/>
                    </a:moveTo>
                    <a:cubicBezTo>
                      <a:pt x="68" y="13"/>
                      <a:pt x="68" y="13"/>
                      <a:pt x="68" y="13"/>
                    </a:cubicBezTo>
                    <a:cubicBezTo>
                      <a:pt x="67" y="14"/>
                      <a:pt x="67" y="14"/>
                      <a:pt x="67" y="14"/>
                    </a:cubicBezTo>
                    <a:cubicBezTo>
                      <a:pt x="55" y="25"/>
                      <a:pt x="55" y="25"/>
                      <a:pt x="55" y="25"/>
                    </a:cubicBezTo>
                    <a:cubicBezTo>
                      <a:pt x="56" y="9"/>
                      <a:pt x="56" y="9"/>
                      <a:pt x="56" y="9"/>
                    </a:cubicBezTo>
                    <a:cubicBezTo>
                      <a:pt x="21" y="24"/>
                      <a:pt x="21" y="24"/>
                      <a:pt x="21" y="24"/>
                    </a:cubicBezTo>
                    <a:cubicBezTo>
                      <a:pt x="0" y="33"/>
                      <a:pt x="0" y="33"/>
                      <a:pt x="0" y="33"/>
                    </a:cubicBezTo>
                    <a:cubicBezTo>
                      <a:pt x="1" y="35"/>
                      <a:pt x="2" y="38"/>
                      <a:pt x="2" y="40"/>
                    </a:cubicBezTo>
                    <a:cubicBezTo>
                      <a:pt x="172" y="48"/>
                      <a:pt x="172" y="48"/>
                      <a:pt x="172" y="48"/>
                    </a:cubicBezTo>
                    <a:cubicBezTo>
                      <a:pt x="103" y="1"/>
                      <a:pt x="103" y="1"/>
                      <a:pt x="103" y="1"/>
                    </a:cubicBezTo>
                    <a:cubicBezTo>
                      <a:pt x="96" y="7"/>
                      <a:pt x="96" y="7"/>
                      <a:pt x="96" y="7"/>
                    </a:cubicBezTo>
                    <a:cubicBezTo>
                      <a:pt x="92" y="11"/>
                      <a:pt x="92" y="11"/>
                      <a:pt x="92" y="11"/>
                    </a:cubicBezTo>
                    <a:cubicBezTo>
                      <a:pt x="92" y="11"/>
                      <a:pt x="92" y="11"/>
                      <a:pt x="92" y="11"/>
                    </a:cubicBezTo>
                    <a:cubicBezTo>
                      <a:pt x="81" y="20"/>
                      <a:pt x="81" y="20"/>
                      <a:pt x="81" y="20"/>
                    </a:cubicBezTo>
                    <a:cubicBezTo>
                      <a:pt x="82" y="12"/>
                      <a:pt x="82" y="12"/>
                      <a:pt x="82" y="12"/>
                    </a:cubicBezTo>
                    <a:cubicBezTo>
                      <a:pt x="82" y="12"/>
                      <a:pt x="82" y="12"/>
                      <a:pt x="82" y="12"/>
                    </a:cubicBezTo>
                    <a:cubicBezTo>
                      <a:pt x="82" y="0"/>
                      <a:pt x="82" y="0"/>
                      <a:pt x="8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2" name="Freeform 135"/>
              <p:cNvSpPr>
                <a:spLocks noEditPoints="1"/>
              </p:cNvSpPr>
              <p:nvPr/>
            </p:nvSpPr>
            <p:spPr bwMode="auto">
              <a:xfrm>
                <a:off x="4058" y="3145"/>
                <a:ext cx="328" cy="186"/>
              </a:xfrm>
              <a:custGeom>
                <a:avLst/>
                <a:gdLst>
                  <a:gd name="T0" fmla="*/ 0 w 185"/>
                  <a:gd name="T1" fmla="*/ 68 h 99"/>
                  <a:gd name="T2" fmla="*/ 0 w 185"/>
                  <a:gd name="T3" fmla="*/ 68 h 99"/>
                  <a:gd name="T4" fmla="*/ 12 w 185"/>
                  <a:gd name="T5" fmla="*/ 85 h 99"/>
                  <a:gd name="T6" fmla="*/ 0 w 185"/>
                  <a:gd name="T7" fmla="*/ 68 h 99"/>
                  <a:gd name="T8" fmla="*/ 185 w 185"/>
                  <a:gd name="T9" fmla="*/ 0 h 99"/>
                  <a:gd name="T10" fmla="*/ 129 w 185"/>
                  <a:gd name="T11" fmla="*/ 35 h 99"/>
                  <a:gd name="T12" fmla="*/ 151 w 185"/>
                  <a:gd name="T13" fmla="*/ 99 h 99"/>
                  <a:gd name="T14" fmla="*/ 129 w 185"/>
                  <a:gd name="T15" fmla="*/ 35 h 99"/>
                  <a:gd name="T16" fmla="*/ 185 w 185"/>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99">
                    <a:moveTo>
                      <a:pt x="0" y="68"/>
                    </a:moveTo>
                    <a:cubicBezTo>
                      <a:pt x="0" y="68"/>
                      <a:pt x="0" y="68"/>
                      <a:pt x="0" y="68"/>
                    </a:cubicBezTo>
                    <a:cubicBezTo>
                      <a:pt x="12" y="85"/>
                      <a:pt x="12" y="85"/>
                      <a:pt x="12" y="85"/>
                    </a:cubicBezTo>
                    <a:cubicBezTo>
                      <a:pt x="0" y="68"/>
                      <a:pt x="0" y="68"/>
                      <a:pt x="0" y="68"/>
                    </a:cubicBezTo>
                    <a:moveTo>
                      <a:pt x="185" y="0"/>
                    </a:moveTo>
                    <a:cubicBezTo>
                      <a:pt x="129" y="35"/>
                      <a:pt x="129" y="35"/>
                      <a:pt x="129" y="35"/>
                    </a:cubicBezTo>
                    <a:cubicBezTo>
                      <a:pt x="151" y="99"/>
                      <a:pt x="151" y="99"/>
                      <a:pt x="151" y="99"/>
                    </a:cubicBezTo>
                    <a:cubicBezTo>
                      <a:pt x="129" y="35"/>
                      <a:pt x="129" y="35"/>
                      <a:pt x="129" y="35"/>
                    </a:cubicBezTo>
                    <a:cubicBezTo>
                      <a:pt x="185" y="0"/>
                      <a:pt x="185" y="0"/>
                      <a:pt x="185" y="0"/>
                    </a:cubicBezTo>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3" name="Freeform 136"/>
              <p:cNvSpPr>
                <a:spLocks/>
              </p:cNvSpPr>
              <p:nvPr/>
            </p:nvSpPr>
            <p:spPr bwMode="auto">
              <a:xfrm>
                <a:off x="4105" y="3162"/>
                <a:ext cx="220" cy="169"/>
              </a:xfrm>
              <a:custGeom>
                <a:avLst/>
                <a:gdLst>
                  <a:gd name="T0" fmla="*/ 1 w 124"/>
                  <a:gd name="T1" fmla="*/ 0 h 90"/>
                  <a:gd name="T2" fmla="*/ 0 w 124"/>
                  <a:gd name="T3" fmla="*/ 1 h 90"/>
                  <a:gd name="T4" fmla="*/ 8 w 124"/>
                  <a:gd name="T5" fmla="*/ 32 h 90"/>
                  <a:gd name="T6" fmla="*/ 124 w 124"/>
                  <a:gd name="T7" fmla="*/ 90 h 90"/>
                  <a:gd name="T8" fmla="*/ 102 w 124"/>
                  <a:gd name="T9" fmla="*/ 26 h 90"/>
                  <a:gd name="T10" fmla="*/ 84 w 124"/>
                  <a:gd name="T11" fmla="*/ 38 h 90"/>
                  <a:gd name="T12" fmla="*/ 65 w 124"/>
                  <a:gd name="T13" fmla="*/ 16 h 90"/>
                  <a:gd name="T14" fmla="*/ 63 w 124"/>
                  <a:gd name="T15" fmla="*/ 36 h 90"/>
                  <a:gd name="T16" fmla="*/ 39 w 124"/>
                  <a:gd name="T17" fmla="*/ 8 h 90"/>
                  <a:gd name="T18" fmla="*/ 38 w 124"/>
                  <a:gd name="T19" fmla="*/ 24 h 90"/>
                  <a:gd name="T20" fmla="*/ 1 w 124"/>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90">
                    <a:moveTo>
                      <a:pt x="1" y="0"/>
                    </a:moveTo>
                    <a:cubicBezTo>
                      <a:pt x="0" y="1"/>
                      <a:pt x="0" y="1"/>
                      <a:pt x="0" y="1"/>
                    </a:cubicBezTo>
                    <a:cubicBezTo>
                      <a:pt x="9" y="8"/>
                      <a:pt x="12" y="21"/>
                      <a:pt x="8" y="32"/>
                    </a:cubicBezTo>
                    <a:cubicBezTo>
                      <a:pt x="124" y="90"/>
                      <a:pt x="124" y="90"/>
                      <a:pt x="124" y="90"/>
                    </a:cubicBezTo>
                    <a:cubicBezTo>
                      <a:pt x="102" y="26"/>
                      <a:pt x="102" y="26"/>
                      <a:pt x="102" y="26"/>
                    </a:cubicBezTo>
                    <a:cubicBezTo>
                      <a:pt x="84" y="38"/>
                      <a:pt x="84" y="38"/>
                      <a:pt x="84" y="38"/>
                    </a:cubicBezTo>
                    <a:cubicBezTo>
                      <a:pt x="65" y="16"/>
                      <a:pt x="65" y="16"/>
                      <a:pt x="65" y="16"/>
                    </a:cubicBezTo>
                    <a:cubicBezTo>
                      <a:pt x="63" y="36"/>
                      <a:pt x="63" y="36"/>
                      <a:pt x="63" y="36"/>
                    </a:cubicBezTo>
                    <a:cubicBezTo>
                      <a:pt x="39" y="8"/>
                      <a:pt x="39" y="8"/>
                      <a:pt x="39" y="8"/>
                    </a:cubicBezTo>
                    <a:cubicBezTo>
                      <a:pt x="38" y="24"/>
                      <a:pt x="38" y="24"/>
                      <a:pt x="38" y="24"/>
                    </a:cubicBezTo>
                    <a:cubicBezTo>
                      <a:pt x="1" y="0"/>
                      <a:pt x="1" y="0"/>
                      <a:pt x="1"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4" name="Freeform 137"/>
              <p:cNvSpPr>
                <a:spLocks/>
              </p:cNvSpPr>
              <p:nvPr/>
            </p:nvSpPr>
            <p:spPr bwMode="auto">
              <a:xfrm>
                <a:off x="4058" y="3222"/>
                <a:ext cx="267" cy="161"/>
              </a:xfrm>
              <a:custGeom>
                <a:avLst/>
                <a:gdLst>
                  <a:gd name="T0" fmla="*/ 35 w 151"/>
                  <a:gd name="T1" fmla="*/ 0 h 86"/>
                  <a:gd name="T2" fmla="*/ 10 w 151"/>
                  <a:gd name="T3" fmla="*/ 19 h 86"/>
                  <a:gd name="T4" fmla="*/ 6 w 151"/>
                  <a:gd name="T5" fmla="*/ 19 h 86"/>
                  <a:gd name="T6" fmla="*/ 0 w 151"/>
                  <a:gd name="T7" fmla="*/ 27 h 86"/>
                  <a:gd name="T8" fmla="*/ 12 w 151"/>
                  <a:gd name="T9" fmla="*/ 44 h 86"/>
                  <a:gd name="T10" fmla="*/ 21 w 151"/>
                  <a:gd name="T11" fmla="*/ 24 h 86"/>
                  <a:gd name="T12" fmla="*/ 38 w 151"/>
                  <a:gd name="T13" fmla="*/ 73 h 86"/>
                  <a:gd name="T14" fmla="*/ 50 w 151"/>
                  <a:gd name="T15" fmla="*/ 48 h 86"/>
                  <a:gd name="T16" fmla="*/ 63 w 151"/>
                  <a:gd name="T17" fmla="*/ 86 h 86"/>
                  <a:gd name="T18" fmla="*/ 151 w 151"/>
                  <a:gd name="T19" fmla="*/ 58 h 86"/>
                  <a:gd name="T20" fmla="*/ 35 w 151"/>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86">
                    <a:moveTo>
                      <a:pt x="35" y="0"/>
                    </a:moveTo>
                    <a:cubicBezTo>
                      <a:pt x="32" y="11"/>
                      <a:pt x="24" y="19"/>
                      <a:pt x="10" y="19"/>
                    </a:cubicBezTo>
                    <a:cubicBezTo>
                      <a:pt x="9" y="19"/>
                      <a:pt x="7" y="19"/>
                      <a:pt x="6" y="19"/>
                    </a:cubicBezTo>
                    <a:cubicBezTo>
                      <a:pt x="5" y="22"/>
                      <a:pt x="3" y="25"/>
                      <a:pt x="0" y="27"/>
                    </a:cubicBezTo>
                    <a:cubicBezTo>
                      <a:pt x="12" y="44"/>
                      <a:pt x="12" y="44"/>
                      <a:pt x="12" y="44"/>
                    </a:cubicBezTo>
                    <a:cubicBezTo>
                      <a:pt x="21" y="24"/>
                      <a:pt x="21" y="24"/>
                      <a:pt x="21" y="24"/>
                    </a:cubicBezTo>
                    <a:cubicBezTo>
                      <a:pt x="38" y="73"/>
                      <a:pt x="38" y="73"/>
                      <a:pt x="38" y="73"/>
                    </a:cubicBezTo>
                    <a:cubicBezTo>
                      <a:pt x="50" y="48"/>
                      <a:pt x="50" y="48"/>
                      <a:pt x="50" y="48"/>
                    </a:cubicBezTo>
                    <a:cubicBezTo>
                      <a:pt x="63" y="86"/>
                      <a:pt x="63" y="86"/>
                      <a:pt x="63" y="86"/>
                    </a:cubicBezTo>
                    <a:cubicBezTo>
                      <a:pt x="151" y="58"/>
                      <a:pt x="151" y="58"/>
                      <a:pt x="151" y="58"/>
                    </a:cubicBezTo>
                    <a:cubicBezTo>
                      <a:pt x="35" y="0"/>
                      <a:pt x="35" y="0"/>
                      <a:pt x="35"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5" name="Freeform 138"/>
              <p:cNvSpPr>
                <a:spLocks/>
              </p:cNvSpPr>
              <p:nvPr/>
            </p:nvSpPr>
            <p:spPr bwMode="auto">
              <a:xfrm>
                <a:off x="4082" y="3147"/>
                <a:ext cx="25" cy="17"/>
              </a:xfrm>
              <a:custGeom>
                <a:avLst/>
                <a:gdLst>
                  <a:gd name="T0" fmla="*/ 1 w 14"/>
                  <a:gd name="T1" fmla="*/ 0 h 9"/>
                  <a:gd name="T2" fmla="*/ 0 w 14"/>
                  <a:gd name="T3" fmla="*/ 4 h 9"/>
                  <a:gd name="T4" fmla="*/ 13 w 14"/>
                  <a:gd name="T5" fmla="*/ 9 h 9"/>
                  <a:gd name="T6" fmla="*/ 14 w 14"/>
                  <a:gd name="T7" fmla="*/ 8 h 9"/>
                  <a:gd name="T8" fmla="*/ 1 w 14"/>
                  <a:gd name="T9" fmla="*/ 0 h 9"/>
                </a:gdLst>
                <a:ahLst/>
                <a:cxnLst>
                  <a:cxn ang="0">
                    <a:pos x="T0" y="T1"/>
                  </a:cxn>
                  <a:cxn ang="0">
                    <a:pos x="T2" y="T3"/>
                  </a:cxn>
                  <a:cxn ang="0">
                    <a:pos x="T4" y="T5"/>
                  </a:cxn>
                  <a:cxn ang="0">
                    <a:pos x="T6" y="T7"/>
                  </a:cxn>
                  <a:cxn ang="0">
                    <a:pos x="T8" y="T9"/>
                  </a:cxn>
                </a:cxnLst>
                <a:rect l="0" t="0" r="r" b="b"/>
                <a:pathLst>
                  <a:path w="14" h="9">
                    <a:moveTo>
                      <a:pt x="1" y="0"/>
                    </a:moveTo>
                    <a:cubicBezTo>
                      <a:pt x="1" y="1"/>
                      <a:pt x="1" y="2"/>
                      <a:pt x="0" y="4"/>
                    </a:cubicBezTo>
                    <a:cubicBezTo>
                      <a:pt x="5" y="4"/>
                      <a:pt x="9" y="6"/>
                      <a:pt x="13" y="9"/>
                    </a:cubicBezTo>
                    <a:cubicBezTo>
                      <a:pt x="14" y="8"/>
                      <a:pt x="14" y="8"/>
                      <a:pt x="14" y="8"/>
                    </a:cubicBezTo>
                    <a:cubicBezTo>
                      <a:pt x="1" y="0"/>
                      <a:pt x="1"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6" name="Freeform 139"/>
              <p:cNvSpPr>
                <a:spLocks/>
              </p:cNvSpPr>
              <p:nvPr/>
            </p:nvSpPr>
            <p:spPr bwMode="auto">
              <a:xfrm>
                <a:off x="4033" y="3274"/>
                <a:ext cx="42" cy="554"/>
              </a:xfrm>
              <a:custGeom>
                <a:avLst/>
                <a:gdLst>
                  <a:gd name="T0" fmla="*/ 4 w 24"/>
                  <a:gd name="T1" fmla="*/ 1 h 295"/>
                  <a:gd name="T2" fmla="*/ 0 w 24"/>
                  <a:gd name="T3" fmla="*/ 5 h 295"/>
                  <a:gd name="T4" fmla="*/ 17 w 24"/>
                  <a:gd name="T5" fmla="*/ 267 h 295"/>
                  <a:gd name="T6" fmla="*/ 17 w 24"/>
                  <a:gd name="T7" fmla="*/ 267 h 295"/>
                  <a:gd name="T8" fmla="*/ 17 w 24"/>
                  <a:gd name="T9" fmla="*/ 268 h 295"/>
                  <a:gd name="T10" fmla="*/ 17 w 24"/>
                  <a:gd name="T11" fmla="*/ 268 h 295"/>
                  <a:gd name="T12" fmla="*/ 17 w 24"/>
                  <a:gd name="T13" fmla="*/ 268 h 295"/>
                  <a:gd name="T14" fmla="*/ 17 w 24"/>
                  <a:gd name="T15" fmla="*/ 268 h 295"/>
                  <a:gd name="T16" fmla="*/ 17 w 24"/>
                  <a:gd name="T17" fmla="*/ 268 h 295"/>
                  <a:gd name="T18" fmla="*/ 17 w 24"/>
                  <a:gd name="T19" fmla="*/ 268 h 295"/>
                  <a:gd name="T20" fmla="*/ 17 w 24"/>
                  <a:gd name="T21" fmla="*/ 269 h 295"/>
                  <a:gd name="T22" fmla="*/ 17 w 24"/>
                  <a:gd name="T23" fmla="*/ 269 h 295"/>
                  <a:gd name="T24" fmla="*/ 17 w 24"/>
                  <a:gd name="T25" fmla="*/ 269 h 295"/>
                  <a:gd name="T26" fmla="*/ 17 w 24"/>
                  <a:gd name="T27" fmla="*/ 269 h 295"/>
                  <a:gd name="T28" fmla="*/ 17 w 24"/>
                  <a:gd name="T29" fmla="*/ 269 h 295"/>
                  <a:gd name="T30" fmla="*/ 17 w 24"/>
                  <a:gd name="T31" fmla="*/ 269 h 295"/>
                  <a:gd name="T32" fmla="*/ 17 w 24"/>
                  <a:gd name="T33" fmla="*/ 270 h 295"/>
                  <a:gd name="T34" fmla="*/ 17 w 24"/>
                  <a:gd name="T35" fmla="*/ 270 h 295"/>
                  <a:gd name="T36" fmla="*/ 17 w 24"/>
                  <a:gd name="T37" fmla="*/ 270 h 295"/>
                  <a:gd name="T38" fmla="*/ 17 w 24"/>
                  <a:gd name="T39" fmla="*/ 270 h 295"/>
                  <a:gd name="T40" fmla="*/ 17 w 24"/>
                  <a:gd name="T41" fmla="*/ 270 h 295"/>
                  <a:gd name="T42" fmla="*/ 17 w 24"/>
                  <a:gd name="T43" fmla="*/ 271 h 295"/>
                  <a:gd name="T44" fmla="*/ 17 w 24"/>
                  <a:gd name="T45" fmla="*/ 271 h 295"/>
                  <a:gd name="T46" fmla="*/ 17 w 24"/>
                  <a:gd name="T47" fmla="*/ 271 h 295"/>
                  <a:gd name="T48" fmla="*/ 17 w 24"/>
                  <a:gd name="T49" fmla="*/ 271 h 295"/>
                  <a:gd name="T50" fmla="*/ 17 w 24"/>
                  <a:gd name="T51" fmla="*/ 271 h 295"/>
                  <a:gd name="T52" fmla="*/ 17 w 24"/>
                  <a:gd name="T53" fmla="*/ 272 h 295"/>
                  <a:gd name="T54" fmla="*/ 17 w 24"/>
                  <a:gd name="T55" fmla="*/ 272 h 295"/>
                  <a:gd name="T56" fmla="*/ 17 w 24"/>
                  <a:gd name="T57" fmla="*/ 272 h 295"/>
                  <a:gd name="T58" fmla="*/ 17 w 24"/>
                  <a:gd name="T59" fmla="*/ 272 h 295"/>
                  <a:gd name="T60" fmla="*/ 15 w 24"/>
                  <a:gd name="T61" fmla="*/ 288 h 295"/>
                  <a:gd name="T62" fmla="*/ 0 w 24"/>
                  <a:gd name="T63" fmla="*/ 295 h 295"/>
                  <a:gd name="T64" fmla="*/ 11 w 24"/>
                  <a:gd name="T6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95">
                    <a:moveTo>
                      <a:pt x="11" y="0"/>
                    </a:moveTo>
                    <a:cubicBezTo>
                      <a:pt x="9" y="1"/>
                      <a:pt x="7" y="1"/>
                      <a:pt x="4" y="1"/>
                    </a:cubicBezTo>
                    <a:cubicBezTo>
                      <a:pt x="3" y="1"/>
                      <a:pt x="2" y="1"/>
                      <a:pt x="1" y="1"/>
                    </a:cubicBezTo>
                    <a:cubicBezTo>
                      <a:pt x="0" y="5"/>
                      <a:pt x="0" y="5"/>
                      <a:pt x="0" y="5"/>
                    </a:cubicBezTo>
                    <a:cubicBezTo>
                      <a:pt x="0" y="231"/>
                      <a:pt x="0" y="231"/>
                      <a:pt x="0" y="231"/>
                    </a:cubicBezTo>
                    <a:cubicBezTo>
                      <a:pt x="9" y="241"/>
                      <a:pt x="15" y="253"/>
                      <a:pt x="17" y="267"/>
                    </a:cubicBezTo>
                    <a:cubicBezTo>
                      <a:pt x="17" y="267"/>
                      <a:pt x="17" y="267"/>
                      <a:pt x="17" y="267"/>
                    </a:cubicBezTo>
                    <a:cubicBezTo>
                      <a:pt x="17" y="267"/>
                      <a:pt x="17" y="267"/>
                      <a:pt x="17" y="267"/>
                    </a:cubicBezTo>
                    <a:cubicBezTo>
                      <a:pt x="17" y="267"/>
                      <a:pt x="17" y="267"/>
                      <a:pt x="17" y="267"/>
                    </a:cubicBezTo>
                    <a:cubicBezTo>
                      <a:pt x="17" y="267"/>
                      <a:pt x="17" y="267"/>
                      <a:pt x="17" y="268"/>
                    </a:cubicBezTo>
                    <a:cubicBezTo>
                      <a:pt x="17" y="268"/>
                      <a:pt x="17" y="268"/>
                      <a:pt x="17" y="268"/>
                    </a:cubicBezTo>
                    <a:cubicBezTo>
                      <a:pt x="17" y="268"/>
                      <a:pt x="17" y="268"/>
                      <a:pt x="17" y="268"/>
                    </a:cubicBezTo>
                    <a:cubicBezTo>
                      <a:pt x="17" y="268"/>
                      <a:pt x="17" y="268"/>
                      <a:pt x="17" y="268"/>
                    </a:cubicBezTo>
                    <a:cubicBezTo>
                      <a:pt x="17" y="268"/>
                      <a:pt x="17" y="268"/>
                      <a:pt x="17" y="268"/>
                    </a:cubicBezTo>
                    <a:cubicBezTo>
                      <a:pt x="17" y="268"/>
                      <a:pt x="17" y="268"/>
                      <a:pt x="17" y="268"/>
                    </a:cubicBezTo>
                    <a:cubicBezTo>
                      <a:pt x="17" y="268"/>
                      <a:pt x="17" y="268"/>
                      <a:pt x="17" y="268"/>
                    </a:cubicBezTo>
                    <a:cubicBezTo>
                      <a:pt x="17" y="268"/>
                      <a:pt x="17" y="268"/>
                      <a:pt x="17" y="268"/>
                    </a:cubicBezTo>
                    <a:cubicBezTo>
                      <a:pt x="17" y="268"/>
                      <a:pt x="17" y="268"/>
                      <a:pt x="17" y="268"/>
                    </a:cubicBezTo>
                    <a:cubicBezTo>
                      <a:pt x="17" y="268"/>
                      <a:pt x="17" y="268"/>
                      <a:pt x="17" y="268"/>
                    </a:cubicBezTo>
                    <a:cubicBezTo>
                      <a:pt x="17" y="268"/>
                      <a:pt x="17" y="268"/>
                      <a:pt x="17" y="268"/>
                    </a:cubicBezTo>
                    <a:cubicBezTo>
                      <a:pt x="17" y="268"/>
                      <a:pt x="17" y="268"/>
                      <a:pt x="17" y="268"/>
                    </a:cubicBezTo>
                    <a:cubicBezTo>
                      <a:pt x="17" y="268"/>
                      <a:pt x="17" y="269"/>
                      <a:pt x="17" y="269"/>
                    </a:cubicBezTo>
                    <a:cubicBezTo>
                      <a:pt x="17" y="269"/>
                      <a:pt x="17" y="269"/>
                      <a:pt x="17" y="269"/>
                    </a:cubicBezTo>
                    <a:cubicBezTo>
                      <a:pt x="17" y="269"/>
                      <a:pt x="17" y="269"/>
                      <a:pt x="17" y="269"/>
                    </a:cubicBezTo>
                    <a:cubicBezTo>
                      <a:pt x="17" y="269"/>
                      <a:pt x="17" y="269"/>
                      <a:pt x="17" y="269"/>
                    </a:cubicBezTo>
                    <a:cubicBezTo>
                      <a:pt x="17" y="269"/>
                      <a:pt x="17" y="269"/>
                      <a:pt x="17" y="269"/>
                    </a:cubicBezTo>
                    <a:cubicBezTo>
                      <a:pt x="17" y="269"/>
                      <a:pt x="17" y="269"/>
                      <a:pt x="17" y="269"/>
                    </a:cubicBezTo>
                    <a:cubicBezTo>
                      <a:pt x="17" y="269"/>
                      <a:pt x="17" y="269"/>
                      <a:pt x="17" y="269"/>
                    </a:cubicBezTo>
                    <a:cubicBezTo>
                      <a:pt x="17" y="269"/>
                      <a:pt x="17" y="269"/>
                      <a:pt x="17" y="269"/>
                    </a:cubicBezTo>
                    <a:cubicBezTo>
                      <a:pt x="17" y="269"/>
                      <a:pt x="17" y="269"/>
                      <a:pt x="17" y="269"/>
                    </a:cubicBezTo>
                    <a:cubicBezTo>
                      <a:pt x="17" y="269"/>
                      <a:pt x="17" y="269"/>
                      <a:pt x="17" y="269"/>
                    </a:cubicBezTo>
                    <a:cubicBezTo>
                      <a:pt x="17" y="269"/>
                      <a:pt x="17" y="269"/>
                      <a:pt x="17" y="269"/>
                    </a:cubicBezTo>
                    <a:cubicBezTo>
                      <a:pt x="17" y="270"/>
                      <a:pt x="17" y="270"/>
                      <a:pt x="17" y="270"/>
                    </a:cubicBezTo>
                    <a:cubicBezTo>
                      <a:pt x="17" y="270"/>
                      <a:pt x="17" y="270"/>
                      <a:pt x="17" y="270"/>
                    </a:cubicBezTo>
                    <a:cubicBezTo>
                      <a:pt x="17" y="270"/>
                      <a:pt x="17" y="270"/>
                      <a:pt x="17" y="270"/>
                    </a:cubicBezTo>
                    <a:cubicBezTo>
                      <a:pt x="17" y="270"/>
                      <a:pt x="17" y="270"/>
                      <a:pt x="17" y="270"/>
                    </a:cubicBezTo>
                    <a:cubicBezTo>
                      <a:pt x="17" y="270"/>
                      <a:pt x="17" y="270"/>
                      <a:pt x="17" y="270"/>
                    </a:cubicBezTo>
                    <a:cubicBezTo>
                      <a:pt x="17" y="270"/>
                      <a:pt x="17" y="270"/>
                      <a:pt x="17" y="270"/>
                    </a:cubicBezTo>
                    <a:cubicBezTo>
                      <a:pt x="17" y="270"/>
                      <a:pt x="17" y="270"/>
                      <a:pt x="17" y="270"/>
                    </a:cubicBezTo>
                    <a:cubicBezTo>
                      <a:pt x="17" y="270"/>
                      <a:pt x="17" y="270"/>
                      <a:pt x="17" y="270"/>
                    </a:cubicBezTo>
                    <a:cubicBezTo>
                      <a:pt x="17" y="270"/>
                      <a:pt x="17" y="270"/>
                      <a:pt x="17" y="270"/>
                    </a:cubicBezTo>
                    <a:cubicBezTo>
                      <a:pt x="17" y="270"/>
                      <a:pt x="17" y="270"/>
                      <a:pt x="17" y="270"/>
                    </a:cubicBezTo>
                    <a:cubicBezTo>
                      <a:pt x="17" y="270"/>
                      <a:pt x="17" y="270"/>
                      <a:pt x="17" y="270"/>
                    </a:cubicBezTo>
                    <a:cubicBezTo>
                      <a:pt x="17" y="271"/>
                      <a:pt x="17" y="271"/>
                      <a:pt x="17" y="271"/>
                    </a:cubicBezTo>
                    <a:cubicBezTo>
                      <a:pt x="17" y="271"/>
                      <a:pt x="17" y="271"/>
                      <a:pt x="17" y="271"/>
                    </a:cubicBezTo>
                    <a:cubicBezTo>
                      <a:pt x="17" y="271"/>
                      <a:pt x="17" y="271"/>
                      <a:pt x="17" y="271"/>
                    </a:cubicBezTo>
                    <a:cubicBezTo>
                      <a:pt x="17" y="271"/>
                      <a:pt x="17" y="271"/>
                      <a:pt x="17" y="271"/>
                    </a:cubicBezTo>
                    <a:cubicBezTo>
                      <a:pt x="17" y="271"/>
                      <a:pt x="17" y="271"/>
                      <a:pt x="17" y="271"/>
                    </a:cubicBezTo>
                    <a:cubicBezTo>
                      <a:pt x="17" y="271"/>
                      <a:pt x="17" y="271"/>
                      <a:pt x="17" y="271"/>
                    </a:cubicBezTo>
                    <a:cubicBezTo>
                      <a:pt x="17" y="271"/>
                      <a:pt x="17" y="271"/>
                      <a:pt x="17" y="271"/>
                    </a:cubicBezTo>
                    <a:cubicBezTo>
                      <a:pt x="17" y="271"/>
                      <a:pt x="17" y="271"/>
                      <a:pt x="17" y="271"/>
                    </a:cubicBezTo>
                    <a:cubicBezTo>
                      <a:pt x="17" y="271"/>
                      <a:pt x="17" y="271"/>
                      <a:pt x="17" y="271"/>
                    </a:cubicBezTo>
                    <a:cubicBezTo>
                      <a:pt x="17" y="271"/>
                      <a:pt x="17" y="271"/>
                      <a:pt x="17" y="271"/>
                    </a:cubicBezTo>
                    <a:cubicBezTo>
                      <a:pt x="17" y="271"/>
                      <a:pt x="17" y="271"/>
                      <a:pt x="17" y="272"/>
                    </a:cubicBezTo>
                    <a:cubicBezTo>
                      <a:pt x="17" y="272"/>
                      <a:pt x="17" y="272"/>
                      <a:pt x="17" y="272"/>
                    </a:cubicBezTo>
                    <a:cubicBezTo>
                      <a:pt x="17" y="272"/>
                      <a:pt x="17" y="272"/>
                      <a:pt x="17" y="272"/>
                    </a:cubicBezTo>
                    <a:cubicBezTo>
                      <a:pt x="17" y="272"/>
                      <a:pt x="17" y="272"/>
                      <a:pt x="17" y="272"/>
                    </a:cubicBezTo>
                    <a:cubicBezTo>
                      <a:pt x="17" y="272"/>
                      <a:pt x="17" y="272"/>
                      <a:pt x="17" y="272"/>
                    </a:cubicBezTo>
                    <a:cubicBezTo>
                      <a:pt x="17" y="272"/>
                      <a:pt x="17" y="272"/>
                      <a:pt x="17" y="272"/>
                    </a:cubicBezTo>
                    <a:cubicBezTo>
                      <a:pt x="17" y="272"/>
                      <a:pt x="17" y="272"/>
                      <a:pt x="17" y="272"/>
                    </a:cubicBezTo>
                    <a:cubicBezTo>
                      <a:pt x="17" y="272"/>
                      <a:pt x="17" y="272"/>
                      <a:pt x="17" y="272"/>
                    </a:cubicBezTo>
                    <a:cubicBezTo>
                      <a:pt x="17" y="278"/>
                      <a:pt x="16" y="283"/>
                      <a:pt x="15" y="288"/>
                    </a:cubicBezTo>
                    <a:cubicBezTo>
                      <a:pt x="0" y="288"/>
                      <a:pt x="0" y="288"/>
                      <a:pt x="0" y="288"/>
                    </a:cubicBezTo>
                    <a:cubicBezTo>
                      <a:pt x="0" y="295"/>
                      <a:pt x="0" y="295"/>
                      <a:pt x="0" y="295"/>
                    </a:cubicBezTo>
                    <a:cubicBezTo>
                      <a:pt x="24" y="295"/>
                      <a:pt x="24" y="295"/>
                      <a:pt x="24" y="295"/>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7" name="Freeform 140"/>
              <p:cNvSpPr>
                <a:spLocks/>
              </p:cNvSpPr>
              <p:nvPr/>
            </p:nvSpPr>
            <p:spPr bwMode="auto">
              <a:xfrm>
                <a:off x="4084" y="3130"/>
                <a:ext cx="302" cy="103"/>
              </a:xfrm>
              <a:custGeom>
                <a:avLst/>
                <a:gdLst>
                  <a:gd name="T0" fmla="*/ 0 w 170"/>
                  <a:gd name="T1" fmla="*/ 0 h 55"/>
                  <a:gd name="T2" fmla="*/ 0 w 170"/>
                  <a:gd name="T3" fmla="*/ 9 h 55"/>
                  <a:gd name="T4" fmla="*/ 13 w 170"/>
                  <a:gd name="T5" fmla="*/ 17 h 55"/>
                  <a:gd name="T6" fmla="*/ 50 w 170"/>
                  <a:gd name="T7" fmla="*/ 41 h 55"/>
                  <a:gd name="T8" fmla="*/ 51 w 170"/>
                  <a:gd name="T9" fmla="*/ 25 h 55"/>
                  <a:gd name="T10" fmla="*/ 75 w 170"/>
                  <a:gd name="T11" fmla="*/ 53 h 55"/>
                  <a:gd name="T12" fmla="*/ 77 w 170"/>
                  <a:gd name="T13" fmla="*/ 33 h 55"/>
                  <a:gd name="T14" fmla="*/ 96 w 170"/>
                  <a:gd name="T15" fmla="*/ 55 h 55"/>
                  <a:gd name="T16" fmla="*/ 114 w 170"/>
                  <a:gd name="T17" fmla="*/ 43 h 55"/>
                  <a:gd name="T18" fmla="*/ 170 w 170"/>
                  <a:gd name="T19" fmla="*/ 8 h 55"/>
                  <a:gd name="T20" fmla="*/ 0 w 17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55">
                    <a:moveTo>
                      <a:pt x="0" y="0"/>
                    </a:moveTo>
                    <a:cubicBezTo>
                      <a:pt x="1" y="3"/>
                      <a:pt x="1" y="6"/>
                      <a:pt x="0" y="9"/>
                    </a:cubicBezTo>
                    <a:cubicBezTo>
                      <a:pt x="13" y="17"/>
                      <a:pt x="13" y="17"/>
                      <a:pt x="13" y="17"/>
                    </a:cubicBezTo>
                    <a:cubicBezTo>
                      <a:pt x="50" y="41"/>
                      <a:pt x="50" y="41"/>
                      <a:pt x="50" y="41"/>
                    </a:cubicBezTo>
                    <a:cubicBezTo>
                      <a:pt x="51" y="25"/>
                      <a:pt x="51" y="25"/>
                      <a:pt x="51" y="25"/>
                    </a:cubicBezTo>
                    <a:cubicBezTo>
                      <a:pt x="75" y="53"/>
                      <a:pt x="75" y="53"/>
                      <a:pt x="75" y="53"/>
                    </a:cubicBezTo>
                    <a:cubicBezTo>
                      <a:pt x="77" y="33"/>
                      <a:pt x="77" y="33"/>
                      <a:pt x="77" y="33"/>
                    </a:cubicBezTo>
                    <a:cubicBezTo>
                      <a:pt x="96" y="55"/>
                      <a:pt x="96" y="55"/>
                      <a:pt x="96" y="55"/>
                    </a:cubicBezTo>
                    <a:cubicBezTo>
                      <a:pt x="114" y="43"/>
                      <a:pt x="114" y="43"/>
                      <a:pt x="114" y="43"/>
                    </a:cubicBezTo>
                    <a:cubicBezTo>
                      <a:pt x="170" y="8"/>
                      <a:pt x="170" y="8"/>
                      <a:pt x="170" y="8"/>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8" name="Freeform 141"/>
              <p:cNvSpPr>
                <a:spLocks/>
              </p:cNvSpPr>
              <p:nvPr/>
            </p:nvSpPr>
            <p:spPr bwMode="auto">
              <a:xfrm>
                <a:off x="4033" y="3276"/>
                <a:ext cx="2" cy="8"/>
              </a:xfrm>
              <a:custGeom>
                <a:avLst/>
                <a:gdLst>
                  <a:gd name="T0" fmla="*/ 0 w 1"/>
                  <a:gd name="T1" fmla="*/ 0 h 4"/>
                  <a:gd name="T2" fmla="*/ 0 w 1"/>
                  <a:gd name="T3" fmla="*/ 4 h 4"/>
                  <a:gd name="T4" fmla="*/ 1 w 1"/>
                  <a:gd name="T5" fmla="*/ 0 h 4"/>
                  <a:gd name="T6" fmla="*/ 0 w 1"/>
                  <a:gd name="T7" fmla="*/ 0 h 4"/>
                </a:gdLst>
                <a:ahLst/>
                <a:cxnLst>
                  <a:cxn ang="0">
                    <a:pos x="T0" y="T1"/>
                  </a:cxn>
                  <a:cxn ang="0">
                    <a:pos x="T2" y="T3"/>
                  </a:cxn>
                  <a:cxn ang="0">
                    <a:pos x="T4" y="T5"/>
                  </a:cxn>
                  <a:cxn ang="0">
                    <a:pos x="T6" y="T7"/>
                  </a:cxn>
                </a:cxnLst>
                <a:rect l="0" t="0" r="r" b="b"/>
                <a:pathLst>
                  <a:path w="1" h="4">
                    <a:moveTo>
                      <a:pt x="0" y="0"/>
                    </a:moveTo>
                    <a:cubicBezTo>
                      <a:pt x="0" y="4"/>
                      <a:pt x="0" y="4"/>
                      <a:pt x="0" y="4"/>
                    </a:cubicBezTo>
                    <a:cubicBezTo>
                      <a:pt x="1" y="0"/>
                      <a:pt x="1" y="0"/>
                      <a:pt x="1" y="0"/>
                    </a:cubicBezTo>
                    <a:cubicBezTo>
                      <a:pt x="1"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9" name="Freeform 142"/>
              <p:cNvSpPr>
                <a:spLocks/>
              </p:cNvSpPr>
              <p:nvPr/>
            </p:nvSpPr>
            <p:spPr bwMode="auto">
              <a:xfrm>
                <a:off x="4033" y="3102"/>
                <a:ext cx="94" cy="174"/>
              </a:xfrm>
              <a:custGeom>
                <a:avLst/>
                <a:gdLst>
                  <a:gd name="T0" fmla="*/ 12 w 53"/>
                  <a:gd name="T1" fmla="*/ 0 h 93"/>
                  <a:gd name="T2" fmla="*/ 6 w 53"/>
                  <a:gd name="T3" fmla="*/ 1 h 93"/>
                  <a:gd name="T4" fmla="*/ 6 w 53"/>
                  <a:gd name="T5" fmla="*/ 1 h 93"/>
                  <a:gd name="T6" fmla="*/ 0 w 53"/>
                  <a:gd name="T7" fmla="*/ 5 h 93"/>
                  <a:gd name="T8" fmla="*/ 0 w 53"/>
                  <a:gd name="T9" fmla="*/ 93 h 93"/>
                  <a:gd name="T10" fmla="*/ 1 w 53"/>
                  <a:gd name="T11" fmla="*/ 93 h 93"/>
                  <a:gd name="T12" fmla="*/ 4 w 53"/>
                  <a:gd name="T13" fmla="*/ 93 h 93"/>
                  <a:gd name="T14" fmla="*/ 11 w 53"/>
                  <a:gd name="T15" fmla="*/ 92 h 93"/>
                  <a:gd name="T16" fmla="*/ 11 w 53"/>
                  <a:gd name="T17" fmla="*/ 92 h 93"/>
                  <a:gd name="T18" fmla="*/ 14 w 53"/>
                  <a:gd name="T19" fmla="*/ 91 h 93"/>
                  <a:gd name="T20" fmla="*/ 14 w 53"/>
                  <a:gd name="T21" fmla="*/ 91 h 93"/>
                  <a:gd name="T22" fmla="*/ 14 w 53"/>
                  <a:gd name="T23" fmla="*/ 91 h 93"/>
                  <a:gd name="T24" fmla="*/ 20 w 53"/>
                  <a:gd name="T25" fmla="*/ 83 h 93"/>
                  <a:gd name="T26" fmla="*/ 24 w 53"/>
                  <a:gd name="T27" fmla="*/ 83 h 93"/>
                  <a:gd name="T28" fmla="*/ 49 w 53"/>
                  <a:gd name="T29" fmla="*/ 64 h 93"/>
                  <a:gd name="T30" fmla="*/ 41 w 53"/>
                  <a:gd name="T31" fmla="*/ 33 h 93"/>
                  <a:gd name="T32" fmla="*/ 28 w 53"/>
                  <a:gd name="T33" fmla="*/ 28 h 93"/>
                  <a:gd name="T34" fmla="*/ 29 w 53"/>
                  <a:gd name="T35" fmla="*/ 24 h 93"/>
                  <a:gd name="T36" fmla="*/ 29 w 53"/>
                  <a:gd name="T37" fmla="*/ 15 h 93"/>
                  <a:gd name="T38" fmla="*/ 27 w 53"/>
                  <a:gd name="T39" fmla="*/ 8 h 93"/>
                  <a:gd name="T40" fmla="*/ 22 w 53"/>
                  <a:gd name="T41" fmla="*/ 3 h 93"/>
                  <a:gd name="T42" fmla="*/ 12 w 53"/>
                  <a:gd name="T4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93">
                    <a:moveTo>
                      <a:pt x="12" y="0"/>
                    </a:moveTo>
                    <a:cubicBezTo>
                      <a:pt x="10" y="0"/>
                      <a:pt x="8" y="1"/>
                      <a:pt x="6" y="1"/>
                    </a:cubicBezTo>
                    <a:cubicBezTo>
                      <a:pt x="6" y="1"/>
                      <a:pt x="6" y="1"/>
                      <a:pt x="6" y="1"/>
                    </a:cubicBezTo>
                    <a:cubicBezTo>
                      <a:pt x="4" y="2"/>
                      <a:pt x="2" y="3"/>
                      <a:pt x="0" y="5"/>
                    </a:cubicBezTo>
                    <a:cubicBezTo>
                      <a:pt x="0" y="93"/>
                      <a:pt x="0" y="93"/>
                      <a:pt x="0" y="93"/>
                    </a:cubicBezTo>
                    <a:cubicBezTo>
                      <a:pt x="0" y="93"/>
                      <a:pt x="1" y="93"/>
                      <a:pt x="1" y="93"/>
                    </a:cubicBezTo>
                    <a:cubicBezTo>
                      <a:pt x="2" y="93"/>
                      <a:pt x="3" y="93"/>
                      <a:pt x="4" y="93"/>
                    </a:cubicBezTo>
                    <a:cubicBezTo>
                      <a:pt x="7" y="93"/>
                      <a:pt x="9" y="93"/>
                      <a:pt x="11" y="92"/>
                    </a:cubicBezTo>
                    <a:cubicBezTo>
                      <a:pt x="11" y="92"/>
                      <a:pt x="11" y="92"/>
                      <a:pt x="11" y="92"/>
                    </a:cubicBezTo>
                    <a:cubicBezTo>
                      <a:pt x="12" y="91"/>
                      <a:pt x="13" y="91"/>
                      <a:pt x="14" y="91"/>
                    </a:cubicBezTo>
                    <a:cubicBezTo>
                      <a:pt x="14" y="91"/>
                      <a:pt x="14" y="91"/>
                      <a:pt x="14" y="91"/>
                    </a:cubicBezTo>
                    <a:cubicBezTo>
                      <a:pt x="14" y="91"/>
                      <a:pt x="14" y="91"/>
                      <a:pt x="14" y="91"/>
                    </a:cubicBezTo>
                    <a:cubicBezTo>
                      <a:pt x="17" y="89"/>
                      <a:pt x="19" y="86"/>
                      <a:pt x="20" y="83"/>
                    </a:cubicBezTo>
                    <a:cubicBezTo>
                      <a:pt x="21" y="83"/>
                      <a:pt x="23" y="83"/>
                      <a:pt x="24" y="83"/>
                    </a:cubicBezTo>
                    <a:cubicBezTo>
                      <a:pt x="38" y="83"/>
                      <a:pt x="46" y="75"/>
                      <a:pt x="49" y="64"/>
                    </a:cubicBezTo>
                    <a:cubicBezTo>
                      <a:pt x="53" y="53"/>
                      <a:pt x="50" y="40"/>
                      <a:pt x="41" y="33"/>
                    </a:cubicBezTo>
                    <a:cubicBezTo>
                      <a:pt x="37" y="30"/>
                      <a:pt x="33" y="28"/>
                      <a:pt x="28" y="28"/>
                    </a:cubicBezTo>
                    <a:cubicBezTo>
                      <a:pt x="29" y="26"/>
                      <a:pt x="29" y="25"/>
                      <a:pt x="29" y="24"/>
                    </a:cubicBezTo>
                    <a:cubicBezTo>
                      <a:pt x="30" y="21"/>
                      <a:pt x="30" y="18"/>
                      <a:pt x="29" y="15"/>
                    </a:cubicBezTo>
                    <a:cubicBezTo>
                      <a:pt x="29" y="13"/>
                      <a:pt x="28" y="10"/>
                      <a:pt x="27" y="8"/>
                    </a:cubicBezTo>
                    <a:cubicBezTo>
                      <a:pt x="26" y="6"/>
                      <a:pt x="24" y="4"/>
                      <a:pt x="22" y="3"/>
                    </a:cubicBezTo>
                    <a:cubicBezTo>
                      <a:pt x="19" y="1"/>
                      <a:pt x="16" y="0"/>
                      <a:pt x="12"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0" name="Freeform 143"/>
              <p:cNvSpPr>
                <a:spLocks/>
              </p:cNvSpPr>
              <p:nvPr/>
            </p:nvSpPr>
            <p:spPr bwMode="auto">
              <a:xfrm>
                <a:off x="3123" y="3629"/>
                <a:ext cx="89" cy="252"/>
              </a:xfrm>
              <a:custGeom>
                <a:avLst/>
                <a:gdLst>
                  <a:gd name="T0" fmla="*/ 26 w 50"/>
                  <a:gd name="T1" fmla="*/ 128 h 134"/>
                  <a:gd name="T2" fmla="*/ 26 w 50"/>
                  <a:gd name="T3" fmla="*/ 126 h 134"/>
                  <a:gd name="T4" fmla="*/ 28 w 50"/>
                  <a:gd name="T5" fmla="*/ 122 h 134"/>
                  <a:gd name="T6" fmla="*/ 32 w 50"/>
                  <a:gd name="T7" fmla="*/ 107 h 134"/>
                  <a:gd name="T8" fmla="*/ 35 w 50"/>
                  <a:gd name="T9" fmla="*/ 59 h 134"/>
                  <a:gd name="T10" fmla="*/ 33 w 50"/>
                  <a:gd name="T11" fmla="*/ 46 h 134"/>
                  <a:gd name="T12" fmla="*/ 31 w 50"/>
                  <a:gd name="T13" fmla="*/ 40 h 134"/>
                  <a:gd name="T14" fmla="*/ 29 w 50"/>
                  <a:gd name="T15" fmla="*/ 34 h 134"/>
                  <a:gd name="T16" fmla="*/ 17 w 50"/>
                  <a:gd name="T17" fmla="*/ 15 h 134"/>
                  <a:gd name="T18" fmla="*/ 11 w 50"/>
                  <a:gd name="T19" fmla="*/ 8 h 134"/>
                  <a:gd name="T20" fmla="*/ 5 w 50"/>
                  <a:gd name="T21" fmla="*/ 3 h 134"/>
                  <a:gd name="T22" fmla="*/ 0 w 50"/>
                  <a:gd name="T23" fmla="*/ 0 h 134"/>
                  <a:gd name="T24" fmla="*/ 6 w 50"/>
                  <a:gd name="T25" fmla="*/ 3 h 134"/>
                  <a:gd name="T26" fmla="*/ 12 w 50"/>
                  <a:gd name="T27" fmla="*/ 7 h 134"/>
                  <a:gd name="T28" fmla="*/ 19 w 50"/>
                  <a:gd name="T29" fmla="*/ 13 h 134"/>
                  <a:gd name="T30" fmla="*/ 35 w 50"/>
                  <a:gd name="T31" fmla="*/ 31 h 134"/>
                  <a:gd name="T32" fmla="*/ 38 w 50"/>
                  <a:gd name="T33" fmla="*/ 37 h 134"/>
                  <a:gd name="T34" fmla="*/ 41 w 50"/>
                  <a:gd name="T35" fmla="*/ 44 h 134"/>
                  <a:gd name="T36" fmla="*/ 45 w 50"/>
                  <a:gd name="T37" fmla="*/ 57 h 134"/>
                  <a:gd name="T38" fmla="*/ 50 w 50"/>
                  <a:gd name="T39" fmla="*/ 85 h 134"/>
                  <a:gd name="T40" fmla="*/ 49 w 50"/>
                  <a:gd name="T41" fmla="*/ 110 h 134"/>
                  <a:gd name="T42" fmla="*/ 47 w 50"/>
                  <a:gd name="T43" fmla="*/ 127 h 134"/>
                  <a:gd name="T44" fmla="*/ 46 w 50"/>
                  <a:gd name="T45" fmla="*/ 132 h 134"/>
                  <a:gd name="T46" fmla="*/ 46 w 50"/>
                  <a:gd name="T47" fmla="*/ 134 h 134"/>
                  <a:gd name="T48" fmla="*/ 26 w 50"/>
                  <a:gd name="T49" fmla="*/ 1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134">
                    <a:moveTo>
                      <a:pt x="26" y="128"/>
                    </a:moveTo>
                    <a:cubicBezTo>
                      <a:pt x="26" y="128"/>
                      <a:pt x="26" y="127"/>
                      <a:pt x="26" y="126"/>
                    </a:cubicBezTo>
                    <a:cubicBezTo>
                      <a:pt x="27" y="125"/>
                      <a:pt x="27" y="124"/>
                      <a:pt x="28" y="122"/>
                    </a:cubicBezTo>
                    <a:cubicBezTo>
                      <a:pt x="29" y="119"/>
                      <a:pt x="30" y="114"/>
                      <a:pt x="32" y="107"/>
                    </a:cubicBezTo>
                    <a:cubicBezTo>
                      <a:pt x="35" y="94"/>
                      <a:pt x="37" y="77"/>
                      <a:pt x="35" y="59"/>
                    </a:cubicBezTo>
                    <a:cubicBezTo>
                      <a:pt x="35" y="55"/>
                      <a:pt x="34" y="51"/>
                      <a:pt x="33" y="46"/>
                    </a:cubicBezTo>
                    <a:cubicBezTo>
                      <a:pt x="32" y="44"/>
                      <a:pt x="32" y="42"/>
                      <a:pt x="31" y="40"/>
                    </a:cubicBezTo>
                    <a:cubicBezTo>
                      <a:pt x="30" y="38"/>
                      <a:pt x="30" y="36"/>
                      <a:pt x="29" y="34"/>
                    </a:cubicBezTo>
                    <a:cubicBezTo>
                      <a:pt x="26" y="27"/>
                      <a:pt x="21" y="20"/>
                      <a:pt x="17" y="15"/>
                    </a:cubicBezTo>
                    <a:cubicBezTo>
                      <a:pt x="15" y="12"/>
                      <a:pt x="13" y="10"/>
                      <a:pt x="11" y="8"/>
                    </a:cubicBezTo>
                    <a:cubicBezTo>
                      <a:pt x="9" y="6"/>
                      <a:pt x="7" y="5"/>
                      <a:pt x="5" y="3"/>
                    </a:cubicBezTo>
                    <a:cubicBezTo>
                      <a:pt x="2" y="1"/>
                      <a:pt x="0" y="0"/>
                      <a:pt x="0" y="0"/>
                    </a:cubicBezTo>
                    <a:cubicBezTo>
                      <a:pt x="0" y="0"/>
                      <a:pt x="2" y="1"/>
                      <a:pt x="6" y="3"/>
                    </a:cubicBezTo>
                    <a:cubicBezTo>
                      <a:pt x="8" y="4"/>
                      <a:pt x="10" y="5"/>
                      <a:pt x="12" y="7"/>
                    </a:cubicBezTo>
                    <a:cubicBezTo>
                      <a:pt x="14" y="8"/>
                      <a:pt x="17" y="10"/>
                      <a:pt x="19" y="13"/>
                    </a:cubicBezTo>
                    <a:cubicBezTo>
                      <a:pt x="25" y="17"/>
                      <a:pt x="30" y="24"/>
                      <a:pt x="35" y="31"/>
                    </a:cubicBezTo>
                    <a:cubicBezTo>
                      <a:pt x="36" y="33"/>
                      <a:pt x="37" y="35"/>
                      <a:pt x="38" y="37"/>
                    </a:cubicBezTo>
                    <a:cubicBezTo>
                      <a:pt x="39" y="39"/>
                      <a:pt x="40" y="42"/>
                      <a:pt x="41" y="44"/>
                    </a:cubicBezTo>
                    <a:cubicBezTo>
                      <a:pt x="43" y="48"/>
                      <a:pt x="44" y="53"/>
                      <a:pt x="45" y="57"/>
                    </a:cubicBezTo>
                    <a:cubicBezTo>
                      <a:pt x="48" y="67"/>
                      <a:pt x="49" y="76"/>
                      <a:pt x="50" y="85"/>
                    </a:cubicBezTo>
                    <a:cubicBezTo>
                      <a:pt x="50" y="94"/>
                      <a:pt x="50" y="103"/>
                      <a:pt x="49" y="110"/>
                    </a:cubicBezTo>
                    <a:cubicBezTo>
                      <a:pt x="49" y="117"/>
                      <a:pt x="48" y="123"/>
                      <a:pt x="47" y="127"/>
                    </a:cubicBezTo>
                    <a:cubicBezTo>
                      <a:pt x="47" y="129"/>
                      <a:pt x="46" y="131"/>
                      <a:pt x="46" y="132"/>
                    </a:cubicBezTo>
                    <a:cubicBezTo>
                      <a:pt x="46" y="133"/>
                      <a:pt x="46" y="134"/>
                      <a:pt x="46" y="134"/>
                    </a:cubicBezTo>
                    <a:lnTo>
                      <a:pt x="26" y="12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1" name="Freeform 144"/>
              <p:cNvSpPr>
                <a:spLocks/>
              </p:cNvSpPr>
              <p:nvPr/>
            </p:nvSpPr>
            <p:spPr bwMode="auto">
              <a:xfrm>
                <a:off x="3173" y="3648"/>
                <a:ext cx="147" cy="206"/>
              </a:xfrm>
              <a:custGeom>
                <a:avLst/>
                <a:gdLst>
                  <a:gd name="T0" fmla="*/ 13 w 83"/>
                  <a:gd name="T1" fmla="*/ 110 h 110"/>
                  <a:gd name="T2" fmla="*/ 83 w 83"/>
                  <a:gd name="T3" fmla="*/ 0 h 110"/>
                  <a:gd name="T4" fmla="*/ 51 w 83"/>
                  <a:gd name="T5" fmla="*/ 51 h 110"/>
                  <a:gd name="T6" fmla="*/ 13 w 83"/>
                  <a:gd name="T7" fmla="*/ 110 h 110"/>
                </a:gdLst>
                <a:ahLst/>
                <a:cxnLst>
                  <a:cxn ang="0">
                    <a:pos x="T0" y="T1"/>
                  </a:cxn>
                  <a:cxn ang="0">
                    <a:pos x="T2" y="T3"/>
                  </a:cxn>
                  <a:cxn ang="0">
                    <a:pos x="T4" y="T5"/>
                  </a:cxn>
                  <a:cxn ang="0">
                    <a:pos x="T6" y="T7"/>
                  </a:cxn>
                </a:cxnLst>
                <a:rect l="0" t="0" r="r" b="b"/>
                <a:pathLst>
                  <a:path w="83" h="110">
                    <a:moveTo>
                      <a:pt x="13" y="110"/>
                    </a:moveTo>
                    <a:cubicBezTo>
                      <a:pt x="13" y="110"/>
                      <a:pt x="0" y="37"/>
                      <a:pt x="83" y="0"/>
                    </a:cubicBezTo>
                    <a:cubicBezTo>
                      <a:pt x="83" y="0"/>
                      <a:pt x="52" y="19"/>
                      <a:pt x="51" y="51"/>
                    </a:cubicBezTo>
                    <a:cubicBezTo>
                      <a:pt x="49" y="84"/>
                      <a:pt x="13" y="110"/>
                      <a:pt x="13" y="110"/>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2" name="Freeform 145"/>
              <p:cNvSpPr>
                <a:spLocks/>
              </p:cNvSpPr>
              <p:nvPr/>
            </p:nvSpPr>
            <p:spPr bwMode="auto">
              <a:xfrm>
                <a:off x="3097" y="3500"/>
                <a:ext cx="71" cy="105"/>
              </a:xfrm>
              <a:custGeom>
                <a:avLst/>
                <a:gdLst>
                  <a:gd name="T0" fmla="*/ 9 w 40"/>
                  <a:gd name="T1" fmla="*/ 0 h 56"/>
                  <a:gd name="T2" fmla="*/ 20 w 40"/>
                  <a:gd name="T3" fmla="*/ 7 h 56"/>
                  <a:gd name="T4" fmla="*/ 30 w 40"/>
                  <a:gd name="T5" fmla="*/ 0 h 56"/>
                  <a:gd name="T6" fmla="*/ 20 w 40"/>
                  <a:gd name="T7" fmla="*/ 56 h 56"/>
                  <a:gd name="T8" fmla="*/ 9 w 40"/>
                  <a:gd name="T9" fmla="*/ 0 h 56"/>
                </a:gdLst>
                <a:ahLst/>
                <a:cxnLst>
                  <a:cxn ang="0">
                    <a:pos x="T0" y="T1"/>
                  </a:cxn>
                  <a:cxn ang="0">
                    <a:pos x="T2" y="T3"/>
                  </a:cxn>
                  <a:cxn ang="0">
                    <a:pos x="T4" y="T5"/>
                  </a:cxn>
                  <a:cxn ang="0">
                    <a:pos x="T6" y="T7"/>
                  </a:cxn>
                  <a:cxn ang="0">
                    <a:pos x="T8" y="T9"/>
                  </a:cxn>
                </a:cxnLst>
                <a:rect l="0" t="0" r="r" b="b"/>
                <a:pathLst>
                  <a:path w="40" h="56">
                    <a:moveTo>
                      <a:pt x="9" y="0"/>
                    </a:moveTo>
                    <a:cubicBezTo>
                      <a:pt x="16" y="0"/>
                      <a:pt x="15" y="7"/>
                      <a:pt x="20" y="7"/>
                    </a:cubicBezTo>
                    <a:cubicBezTo>
                      <a:pt x="24" y="7"/>
                      <a:pt x="23" y="0"/>
                      <a:pt x="30" y="0"/>
                    </a:cubicBezTo>
                    <a:cubicBezTo>
                      <a:pt x="37" y="1"/>
                      <a:pt x="40" y="14"/>
                      <a:pt x="20" y="56"/>
                    </a:cubicBezTo>
                    <a:cubicBezTo>
                      <a:pt x="0" y="12"/>
                      <a:pt x="2" y="1"/>
                      <a:pt x="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3" name="Freeform 146"/>
              <p:cNvSpPr>
                <a:spLocks/>
              </p:cNvSpPr>
              <p:nvPr/>
            </p:nvSpPr>
            <p:spPr bwMode="auto">
              <a:xfrm>
                <a:off x="3132" y="3507"/>
                <a:ext cx="91" cy="98"/>
              </a:xfrm>
              <a:custGeom>
                <a:avLst/>
                <a:gdLst>
                  <a:gd name="T0" fmla="*/ 31 w 51"/>
                  <a:gd name="T1" fmla="*/ 5 h 52"/>
                  <a:gd name="T2" fmla="*/ 34 w 51"/>
                  <a:gd name="T3" fmla="*/ 18 h 52"/>
                  <a:gd name="T4" fmla="*/ 46 w 51"/>
                  <a:gd name="T5" fmla="*/ 20 h 52"/>
                  <a:gd name="T6" fmla="*/ 0 w 51"/>
                  <a:gd name="T7" fmla="*/ 52 h 52"/>
                  <a:gd name="T8" fmla="*/ 31 w 51"/>
                  <a:gd name="T9" fmla="*/ 5 h 52"/>
                </a:gdLst>
                <a:ahLst/>
                <a:cxnLst>
                  <a:cxn ang="0">
                    <a:pos x="T0" y="T1"/>
                  </a:cxn>
                  <a:cxn ang="0">
                    <a:pos x="T2" y="T3"/>
                  </a:cxn>
                  <a:cxn ang="0">
                    <a:pos x="T4" y="T5"/>
                  </a:cxn>
                  <a:cxn ang="0">
                    <a:pos x="T6" y="T7"/>
                  </a:cxn>
                  <a:cxn ang="0">
                    <a:pos x="T8" y="T9"/>
                  </a:cxn>
                </a:cxnLst>
                <a:rect l="0" t="0" r="r" b="b"/>
                <a:pathLst>
                  <a:path w="51" h="52">
                    <a:moveTo>
                      <a:pt x="31" y="5"/>
                    </a:moveTo>
                    <a:cubicBezTo>
                      <a:pt x="36" y="10"/>
                      <a:pt x="30" y="14"/>
                      <a:pt x="34" y="18"/>
                    </a:cubicBezTo>
                    <a:cubicBezTo>
                      <a:pt x="37" y="21"/>
                      <a:pt x="41" y="15"/>
                      <a:pt x="46" y="20"/>
                    </a:cubicBezTo>
                    <a:cubicBezTo>
                      <a:pt x="51" y="25"/>
                      <a:pt x="43" y="37"/>
                      <a:pt x="0" y="52"/>
                    </a:cubicBezTo>
                    <a:cubicBezTo>
                      <a:pt x="16" y="7"/>
                      <a:pt x="26" y="0"/>
                      <a:pt x="31" y="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4" name="Freeform 147"/>
              <p:cNvSpPr>
                <a:spLocks/>
              </p:cNvSpPr>
              <p:nvPr/>
            </p:nvSpPr>
            <p:spPr bwMode="auto">
              <a:xfrm>
                <a:off x="3132" y="3567"/>
                <a:ext cx="98" cy="75"/>
              </a:xfrm>
              <a:custGeom>
                <a:avLst/>
                <a:gdLst>
                  <a:gd name="T0" fmla="*/ 55 w 55"/>
                  <a:gd name="T1" fmla="*/ 9 h 40"/>
                  <a:gd name="T2" fmla="*/ 48 w 55"/>
                  <a:gd name="T3" fmla="*/ 20 h 40"/>
                  <a:gd name="T4" fmla="*/ 55 w 55"/>
                  <a:gd name="T5" fmla="*/ 30 h 40"/>
                  <a:gd name="T6" fmla="*/ 0 w 55"/>
                  <a:gd name="T7" fmla="*/ 20 h 40"/>
                  <a:gd name="T8" fmla="*/ 55 w 55"/>
                  <a:gd name="T9" fmla="*/ 9 h 40"/>
                </a:gdLst>
                <a:ahLst/>
                <a:cxnLst>
                  <a:cxn ang="0">
                    <a:pos x="T0" y="T1"/>
                  </a:cxn>
                  <a:cxn ang="0">
                    <a:pos x="T2" y="T3"/>
                  </a:cxn>
                  <a:cxn ang="0">
                    <a:pos x="T4" y="T5"/>
                  </a:cxn>
                  <a:cxn ang="0">
                    <a:pos x="T6" y="T7"/>
                  </a:cxn>
                  <a:cxn ang="0">
                    <a:pos x="T8" y="T9"/>
                  </a:cxn>
                </a:cxnLst>
                <a:rect l="0" t="0" r="r" b="b"/>
                <a:pathLst>
                  <a:path w="55" h="40">
                    <a:moveTo>
                      <a:pt x="55" y="9"/>
                    </a:moveTo>
                    <a:cubicBezTo>
                      <a:pt x="55" y="16"/>
                      <a:pt x="48" y="15"/>
                      <a:pt x="48" y="20"/>
                    </a:cubicBezTo>
                    <a:cubicBezTo>
                      <a:pt x="48" y="24"/>
                      <a:pt x="55" y="23"/>
                      <a:pt x="55" y="30"/>
                    </a:cubicBezTo>
                    <a:cubicBezTo>
                      <a:pt x="55" y="37"/>
                      <a:pt x="41" y="40"/>
                      <a:pt x="0" y="20"/>
                    </a:cubicBezTo>
                    <a:cubicBezTo>
                      <a:pt x="43" y="0"/>
                      <a:pt x="55" y="2"/>
                      <a:pt x="55" y="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5" name="Freeform 148"/>
              <p:cNvSpPr>
                <a:spLocks/>
              </p:cNvSpPr>
              <p:nvPr/>
            </p:nvSpPr>
            <p:spPr bwMode="auto">
              <a:xfrm>
                <a:off x="3132" y="3605"/>
                <a:ext cx="91" cy="95"/>
              </a:xfrm>
              <a:custGeom>
                <a:avLst/>
                <a:gdLst>
                  <a:gd name="T0" fmla="*/ 46 w 51"/>
                  <a:gd name="T1" fmla="*/ 31 h 51"/>
                  <a:gd name="T2" fmla="*/ 34 w 51"/>
                  <a:gd name="T3" fmla="*/ 34 h 51"/>
                  <a:gd name="T4" fmla="*/ 31 w 51"/>
                  <a:gd name="T5" fmla="*/ 46 h 51"/>
                  <a:gd name="T6" fmla="*/ 0 w 51"/>
                  <a:gd name="T7" fmla="*/ 0 h 51"/>
                  <a:gd name="T8" fmla="*/ 46 w 51"/>
                  <a:gd name="T9" fmla="*/ 31 h 51"/>
                </a:gdLst>
                <a:ahLst/>
                <a:cxnLst>
                  <a:cxn ang="0">
                    <a:pos x="T0" y="T1"/>
                  </a:cxn>
                  <a:cxn ang="0">
                    <a:pos x="T2" y="T3"/>
                  </a:cxn>
                  <a:cxn ang="0">
                    <a:pos x="T4" y="T5"/>
                  </a:cxn>
                  <a:cxn ang="0">
                    <a:pos x="T6" y="T7"/>
                  </a:cxn>
                  <a:cxn ang="0">
                    <a:pos x="T8" y="T9"/>
                  </a:cxn>
                </a:cxnLst>
                <a:rect l="0" t="0" r="r" b="b"/>
                <a:pathLst>
                  <a:path w="51" h="51">
                    <a:moveTo>
                      <a:pt x="46" y="31"/>
                    </a:moveTo>
                    <a:cubicBezTo>
                      <a:pt x="41" y="37"/>
                      <a:pt x="37" y="30"/>
                      <a:pt x="34" y="34"/>
                    </a:cubicBezTo>
                    <a:cubicBezTo>
                      <a:pt x="30" y="37"/>
                      <a:pt x="36" y="41"/>
                      <a:pt x="31" y="46"/>
                    </a:cubicBezTo>
                    <a:cubicBezTo>
                      <a:pt x="26" y="51"/>
                      <a:pt x="15" y="43"/>
                      <a:pt x="0" y="0"/>
                    </a:cubicBezTo>
                    <a:cubicBezTo>
                      <a:pt x="45" y="16"/>
                      <a:pt x="51" y="26"/>
                      <a:pt x="46" y="3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6" name="Freeform 149"/>
              <p:cNvSpPr>
                <a:spLocks/>
              </p:cNvSpPr>
              <p:nvPr/>
            </p:nvSpPr>
            <p:spPr bwMode="auto">
              <a:xfrm>
                <a:off x="3095" y="3605"/>
                <a:ext cx="73" cy="103"/>
              </a:xfrm>
              <a:custGeom>
                <a:avLst/>
                <a:gdLst>
                  <a:gd name="T0" fmla="*/ 31 w 41"/>
                  <a:gd name="T1" fmla="*/ 55 h 55"/>
                  <a:gd name="T2" fmla="*/ 21 w 41"/>
                  <a:gd name="T3" fmla="*/ 48 h 55"/>
                  <a:gd name="T4" fmla="*/ 10 w 41"/>
                  <a:gd name="T5" fmla="*/ 55 h 55"/>
                  <a:gd name="T6" fmla="*/ 21 w 41"/>
                  <a:gd name="T7" fmla="*/ 0 h 55"/>
                  <a:gd name="T8" fmla="*/ 31 w 41"/>
                  <a:gd name="T9" fmla="*/ 55 h 55"/>
                </a:gdLst>
                <a:ahLst/>
                <a:cxnLst>
                  <a:cxn ang="0">
                    <a:pos x="T0" y="T1"/>
                  </a:cxn>
                  <a:cxn ang="0">
                    <a:pos x="T2" y="T3"/>
                  </a:cxn>
                  <a:cxn ang="0">
                    <a:pos x="T4" y="T5"/>
                  </a:cxn>
                  <a:cxn ang="0">
                    <a:pos x="T6" y="T7"/>
                  </a:cxn>
                  <a:cxn ang="0">
                    <a:pos x="T8" y="T9"/>
                  </a:cxn>
                </a:cxnLst>
                <a:rect l="0" t="0" r="r" b="b"/>
                <a:pathLst>
                  <a:path w="41" h="55">
                    <a:moveTo>
                      <a:pt x="31" y="55"/>
                    </a:moveTo>
                    <a:cubicBezTo>
                      <a:pt x="24" y="55"/>
                      <a:pt x="25" y="48"/>
                      <a:pt x="21" y="48"/>
                    </a:cubicBezTo>
                    <a:cubicBezTo>
                      <a:pt x="16" y="48"/>
                      <a:pt x="17" y="55"/>
                      <a:pt x="10" y="55"/>
                    </a:cubicBezTo>
                    <a:cubicBezTo>
                      <a:pt x="3" y="55"/>
                      <a:pt x="0" y="41"/>
                      <a:pt x="21" y="0"/>
                    </a:cubicBezTo>
                    <a:cubicBezTo>
                      <a:pt x="41" y="43"/>
                      <a:pt x="38" y="55"/>
                      <a:pt x="31"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7" name="Freeform 150"/>
              <p:cNvSpPr>
                <a:spLocks/>
              </p:cNvSpPr>
              <p:nvPr/>
            </p:nvSpPr>
            <p:spPr bwMode="auto">
              <a:xfrm>
                <a:off x="3040" y="3605"/>
                <a:ext cx="92" cy="95"/>
              </a:xfrm>
              <a:custGeom>
                <a:avLst/>
                <a:gdLst>
                  <a:gd name="T0" fmla="*/ 20 w 52"/>
                  <a:gd name="T1" fmla="*/ 46 h 51"/>
                  <a:gd name="T2" fmla="*/ 17 w 52"/>
                  <a:gd name="T3" fmla="*/ 34 h 51"/>
                  <a:gd name="T4" fmla="*/ 5 w 52"/>
                  <a:gd name="T5" fmla="*/ 31 h 51"/>
                  <a:gd name="T6" fmla="*/ 52 w 52"/>
                  <a:gd name="T7" fmla="*/ 0 h 51"/>
                  <a:gd name="T8" fmla="*/ 20 w 52"/>
                  <a:gd name="T9" fmla="*/ 46 h 51"/>
                </a:gdLst>
                <a:ahLst/>
                <a:cxnLst>
                  <a:cxn ang="0">
                    <a:pos x="T0" y="T1"/>
                  </a:cxn>
                  <a:cxn ang="0">
                    <a:pos x="T2" y="T3"/>
                  </a:cxn>
                  <a:cxn ang="0">
                    <a:pos x="T4" y="T5"/>
                  </a:cxn>
                  <a:cxn ang="0">
                    <a:pos x="T6" y="T7"/>
                  </a:cxn>
                  <a:cxn ang="0">
                    <a:pos x="T8" y="T9"/>
                  </a:cxn>
                </a:cxnLst>
                <a:rect l="0" t="0" r="r" b="b"/>
                <a:pathLst>
                  <a:path w="52" h="51">
                    <a:moveTo>
                      <a:pt x="20" y="46"/>
                    </a:moveTo>
                    <a:cubicBezTo>
                      <a:pt x="15" y="41"/>
                      <a:pt x="21" y="37"/>
                      <a:pt x="17" y="34"/>
                    </a:cubicBezTo>
                    <a:cubicBezTo>
                      <a:pt x="14" y="30"/>
                      <a:pt x="10" y="37"/>
                      <a:pt x="5" y="31"/>
                    </a:cubicBezTo>
                    <a:cubicBezTo>
                      <a:pt x="0" y="26"/>
                      <a:pt x="8" y="15"/>
                      <a:pt x="52" y="0"/>
                    </a:cubicBezTo>
                    <a:cubicBezTo>
                      <a:pt x="35" y="45"/>
                      <a:pt x="25" y="51"/>
                      <a:pt x="20" y="4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8" name="Freeform 151"/>
              <p:cNvSpPr>
                <a:spLocks/>
              </p:cNvSpPr>
              <p:nvPr/>
            </p:nvSpPr>
            <p:spPr bwMode="auto">
              <a:xfrm>
                <a:off x="3033" y="3565"/>
                <a:ext cx="99" cy="77"/>
              </a:xfrm>
              <a:custGeom>
                <a:avLst/>
                <a:gdLst>
                  <a:gd name="T0" fmla="*/ 0 w 56"/>
                  <a:gd name="T1" fmla="*/ 31 h 41"/>
                  <a:gd name="T2" fmla="*/ 7 w 56"/>
                  <a:gd name="T3" fmla="*/ 21 h 41"/>
                  <a:gd name="T4" fmla="*/ 0 w 56"/>
                  <a:gd name="T5" fmla="*/ 10 h 41"/>
                  <a:gd name="T6" fmla="*/ 56 w 56"/>
                  <a:gd name="T7" fmla="*/ 21 h 41"/>
                  <a:gd name="T8" fmla="*/ 0 w 56"/>
                  <a:gd name="T9" fmla="*/ 31 h 41"/>
                </a:gdLst>
                <a:ahLst/>
                <a:cxnLst>
                  <a:cxn ang="0">
                    <a:pos x="T0" y="T1"/>
                  </a:cxn>
                  <a:cxn ang="0">
                    <a:pos x="T2" y="T3"/>
                  </a:cxn>
                  <a:cxn ang="0">
                    <a:pos x="T4" y="T5"/>
                  </a:cxn>
                  <a:cxn ang="0">
                    <a:pos x="T6" y="T7"/>
                  </a:cxn>
                  <a:cxn ang="0">
                    <a:pos x="T8" y="T9"/>
                  </a:cxn>
                </a:cxnLst>
                <a:rect l="0" t="0" r="r" b="b"/>
                <a:pathLst>
                  <a:path w="56" h="41">
                    <a:moveTo>
                      <a:pt x="0" y="31"/>
                    </a:moveTo>
                    <a:cubicBezTo>
                      <a:pt x="0" y="24"/>
                      <a:pt x="7" y="25"/>
                      <a:pt x="7" y="21"/>
                    </a:cubicBezTo>
                    <a:cubicBezTo>
                      <a:pt x="7" y="16"/>
                      <a:pt x="0" y="17"/>
                      <a:pt x="0" y="10"/>
                    </a:cubicBezTo>
                    <a:cubicBezTo>
                      <a:pt x="1" y="3"/>
                      <a:pt x="14" y="0"/>
                      <a:pt x="56" y="21"/>
                    </a:cubicBezTo>
                    <a:cubicBezTo>
                      <a:pt x="12" y="41"/>
                      <a:pt x="1" y="38"/>
                      <a:pt x="0" y="3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9" name="Freeform 152"/>
              <p:cNvSpPr>
                <a:spLocks/>
              </p:cNvSpPr>
              <p:nvPr/>
            </p:nvSpPr>
            <p:spPr bwMode="auto">
              <a:xfrm>
                <a:off x="3040" y="3507"/>
                <a:ext cx="92" cy="98"/>
              </a:xfrm>
              <a:custGeom>
                <a:avLst/>
                <a:gdLst>
                  <a:gd name="T0" fmla="*/ 5 w 52"/>
                  <a:gd name="T1" fmla="*/ 20 h 52"/>
                  <a:gd name="T2" fmla="*/ 17 w 52"/>
                  <a:gd name="T3" fmla="*/ 18 h 52"/>
                  <a:gd name="T4" fmla="*/ 20 w 52"/>
                  <a:gd name="T5" fmla="*/ 5 h 52"/>
                  <a:gd name="T6" fmla="*/ 52 w 52"/>
                  <a:gd name="T7" fmla="*/ 52 h 52"/>
                  <a:gd name="T8" fmla="*/ 5 w 52"/>
                  <a:gd name="T9" fmla="*/ 20 h 52"/>
                </a:gdLst>
                <a:ahLst/>
                <a:cxnLst>
                  <a:cxn ang="0">
                    <a:pos x="T0" y="T1"/>
                  </a:cxn>
                  <a:cxn ang="0">
                    <a:pos x="T2" y="T3"/>
                  </a:cxn>
                  <a:cxn ang="0">
                    <a:pos x="T4" y="T5"/>
                  </a:cxn>
                  <a:cxn ang="0">
                    <a:pos x="T6" y="T7"/>
                  </a:cxn>
                  <a:cxn ang="0">
                    <a:pos x="T8" y="T9"/>
                  </a:cxn>
                </a:cxnLst>
                <a:rect l="0" t="0" r="r" b="b"/>
                <a:pathLst>
                  <a:path w="52" h="52">
                    <a:moveTo>
                      <a:pt x="5" y="20"/>
                    </a:moveTo>
                    <a:cubicBezTo>
                      <a:pt x="10" y="15"/>
                      <a:pt x="14" y="21"/>
                      <a:pt x="17" y="18"/>
                    </a:cubicBezTo>
                    <a:cubicBezTo>
                      <a:pt x="21" y="14"/>
                      <a:pt x="15" y="10"/>
                      <a:pt x="20" y="5"/>
                    </a:cubicBezTo>
                    <a:cubicBezTo>
                      <a:pt x="25" y="0"/>
                      <a:pt x="37" y="8"/>
                      <a:pt x="52" y="52"/>
                    </a:cubicBezTo>
                    <a:cubicBezTo>
                      <a:pt x="7" y="35"/>
                      <a:pt x="0" y="25"/>
                      <a:pt x="5"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0" name="Oval 153"/>
              <p:cNvSpPr>
                <a:spLocks noChangeArrowheads="1"/>
              </p:cNvSpPr>
              <p:nvPr/>
            </p:nvSpPr>
            <p:spPr bwMode="auto">
              <a:xfrm>
                <a:off x="3086" y="3556"/>
                <a:ext cx="91" cy="96"/>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1" name="Freeform 154"/>
              <p:cNvSpPr>
                <a:spLocks/>
              </p:cNvSpPr>
              <p:nvPr/>
            </p:nvSpPr>
            <p:spPr bwMode="auto">
              <a:xfrm>
                <a:off x="4715" y="3548"/>
                <a:ext cx="257" cy="297"/>
              </a:xfrm>
              <a:custGeom>
                <a:avLst/>
                <a:gdLst>
                  <a:gd name="T0" fmla="*/ 0 w 145"/>
                  <a:gd name="T1" fmla="*/ 154 h 158"/>
                  <a:gd name="T2" fmla="*/ 1 w 145"/>
                  <a:gd name="T3" fmla="*/ 151 h 158"/>
                  <a:gd name="T4" fmla="*/ 3 w 145"/>
                  <a:gd name="T5" fmla="*/ 143 h 158"/>
                  <a:gd name="T6" fmla="*/ 11 w 145"/>
                  <a:gd name="T7" fmla="*/ 118 h 158"/>
                  <a:gd name="T8" fmla="*/ 26 w 145"/>
                  <a:gd name="T9" fmla="*/ 85 h 158"/>
                  <a:gd name="T10" fmla="*/ 37 w 145"/>
                  <a:gd name="T11" fmla="*/ 67 h 158"/>
                  <a:gd name="T12" fmla="*/ 50 w 145"/>
                  <a:gd name="T13" fmla="*/ 50 h 158"/>
                  <a:gd name="T14" fmla="*/ 57 w 145"/>
                  <a:gd name="T15" fmla="*/ 43 h 158"/>
                  <a:gd name="T16" fmla="*/ 65 w 145"/>
                  <a:gd name="T17" fmla="*/ 35 h 158"/>
                  <a:gd name="T18" fmla="*/ 81 w 145"/>
                  <a:gd name="T19" fmla="*/ 23 h 158"/>
                  <a:gd name="T20" fmla="*/ 89 w 145"/>
                  <a:gd name="T21" fmla="*/ 17 h 158"/>
                  <a:gd name="T22" fmla="*/ 97 w 145"/>
                  <a:gd name="T23" fmla="*/ 13 h 158"/>
                  <a:gd name="T24" fmla="*/ 113 w 145"/>
                  <a:gd name="T25" fmla="*/ 7 h 158"/>
                  <a:gd name="T26" fmla="*/ 120 w 145"/>
                  <a:gd name="T27" fmla="*/ 5 h 158"/>
                  <a:gd name="T28" fmla="*/ 126 w 145"/>
                  <a:gd name="T29" fmla="*/ 3 h 158"/>
                  <a:gd name="T30" fmla="*/ 136 w 145"/>
                  <a:gd name="T31" fmla="*/ 1 h 158"/>
                  <a:gd name="T32" fmla="*/ 145 w 145"/>
                  <a:gd name="T33" fmla="*/ 0 h 158"/>
                  <a:gd name="T34" fmla="*/ 137 w 145"/>
                  <a:gd name="T35" fmla="*/ 3 h 158"/>
                  <a:gd name="T36" fmla="*/ 128 w 145"/>
                  <a:gd name="T37" fmla="*/ 7 h 158"/>
                  <a:gd name="T38" fmla="*/ 122 w 145"/>
                  <a:gd name="T39" fmla="*/ 11 h 158"/>
                  <a:gd name="T40" fmla="*/ 116 w 145"/>
                  <a:gd name="T41" fmla="*/ 14 h 158"/>
                  <a:gd name="T42" fmla="*/ 104 w 145"/>
                  <a:gd name="T43" fmla="*/ 23 h 158"/>
                  <a:gd name="T44" fmla="*/ 98 w 145"/>
                  <a:gd name="T45" fmla="*/ 29 h 158"/>
                  <a:gd name="T46" fmla="*/ 92 w 145"/>
                  <a:gd name="T47" fmla="*/ 35 h 158"/>
                  <a:gd name="T48" fmla="*/ 81 w 145"/>
                  <a:gd name="T49" fmla="*/ 50 h 158"/>
                  <a:gd name="T50" fmla="*/ 76 w 145"/>
                  <a:gd name="T51" fmla="*/ 57 h 158"/>
                  <a:gd name="T52" fmla="*/ 72 w 145"/>
                  <a:gd name="T53" fmla="*/ 65 h 158"/>
                  <a:gd name="T54" fmla="*/ 65 w 145"/>
                  <a:gd name="T55" fmla="*/ 82 h 158"/>
                  <a:gd name="T56" fmla="*/ 60 w 145"/>
                  <a:gd name="T57" fmla="*/ 99 h 158"/>
                  <a:gd name="T58" fmla="*/ 54 w 145"/>
                  <a:gd name="T59" fmla="*/ 129 h 158"/>
                  <a:gd name="T60" fmla="*/ 53 w 145"/>
                  <a:gd name="T61" fmla="*/ 151 h 158"/>
                  <a:gd name="T62" fmla="*/ 53 w 145"/>
                  <a:gd name="T63" fmla="*/ 156 h 158"/>
                  <a:gd name="T64" fmla="*/ 53 w 145"/>
                  <a:gd name="T65" fmla="*/ 158 h 158"/>
                  <a:gd name="T66" fmla="*/ 53 w 145"/>
                  <a:gd name="T67" fmla="*/ 158 h 158"/>
                  <a:gd name="T68" fmla="*/ 0 w 145"/>
                  <a:gd name="T69" fmla="*/ 15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58">
                    <a:moveTo>
                      <a:pt x="0" y="154"/>
                    </a:moveTo>
                    <a:cubicBezTo>
                      <a:pt x="0" y="154"/>
                      <a:pt x="1" y="153"/>
                      <a:pt x="1" y="151"/>
                    </a:cubicBezTo>
                    <a:cubicBezTo>
                      <a:pt x="1" y="149"/>
                      <a:pt x="2" y="147"/>
                      <a:pt x="3" y="143"/>
                    </a:cubicBezTo>
                    <a:cubicBezTo>
                      <a:pt x="4" y="137"/>
                      <a:pt x="7" y="128"/>
                      <a:pt x="11" y="118"/>
                    </a:cubicBezTo>
                    <a:cubicBezTo>
                      <a:pt x="15" y="108"/>
                      <a:pt x="20" y="97"/>
                      <a:pt x="26" y="85"/>
                    </a:cubicBezTo>
                    <a:cubicBezTo>
                      <a:pt x="29" y="79"/>
                      <a:pt x="33" y="73"/>
                      <a:pt x="37" y="67"/>
                    </a:cubicBezTo>
                    <a:cubicBezTo>
                      <a:pt x="41" y="62"/>
                      <a:pt x="45" y="56"/>
                      <a:pt x="50" y="50"/>
                    </a:cubicBezTo>
                    <a:cubicBezTo>
                      <a:pt x="52" y="48"/>
                      <a:pt x="55" y="45"/>
                      <a:pt x="57" y="43"/>
                    </a:cubicBezTo>
                    <a:cubicBezTo>
                      <a:pt x="60" y="40"/>
                      <a:pt x="62" y="38"/>
                      <a:pt x="65" y="35"/>
                    </a:cubicBezTo>
                    <a:cubicBezTo>
                      <a:pt x="70" y="31"/>
                      <a:pt x="76" y="26"/>
                      <a:pt x="81" y="23"/>
                    </a:cubicBezTo>
                    <a:cubicBezTo>
                      <a:pt x="84" y="21"/>
                      <a:pt x="86" y="19"/>
                      <a:pt x="89" y="17"/>
                    </a:cubicBezTo>
                    <a:cubicBezTo>
                      <a:pt x="92" y="16"/>
                      <a:pt x="95" y="15"/>
                      <a:pt x="97" y="13"/>
                    </a:cubicBezTo>
                    <a:cubicBezTo>
                      <a:pt x="103" y="11"/>
                      <a:pt x="108" y="8"/>
                      <a:pt x="113" y="7"/>
                    </a:cubicBezTo>
                    <a:cubicBezTo>
                      <a:pt x="115" y="6"/>
                      <a:pt x="117" y="5"/>
                      <a:pt x="120" y="5"/>
                    </a:cubicBezTo>
                    <a:cubicBezTo>
                      <a:pt x="122" y="4"/>
                      <a:pt x="124" y="3"/>
                      <a:pt x="126" y="3"/>
                    </a:cubicBezTo>
                    <a:cubicBezTo>
                      <a:pt x="130" y="2"/>
                      <a:pt x="133" y="1"/>
                      <a:pt x="136" y="1"/>
                    </a:cubicBezTo>
                    <a:cubicBezTo>
                      <a:pt x="142" y="0"/>
                      <a:pt x="145" y="0"/>
                      <a:pt x="145" y="0"/>
                    </a:cubicBezTo>
                    <a:cubicBezTo>
                      <a:pt x="145" y="0"/>
                      <a:pt x="142" y="1"/>
                      <a:pt x="137" y="3"/>
                    </a:cubicBezTo>
                    <a:cubicBezTo>
                      <a:pt x="134" y="4"/>
                      <a:pt x="131" y="6"/>
                      <a:pt x="128" y="7"/>
                    </a:cubicBezTo>
                    <a:cubicBezTo>
                      <a:pt x="126" y="8"/>
                      <a:pt x="124" y="9"/>
                      <a:pt x="122" y="11"/>
                    </a:cubicBezTo>
                    <a:cubicBezTo>
                      <a:pt x="120" y="12"/>
                      <a:pt x="118" y="13"/>
                      <a:pt x="116" y="14"/>
                    </a:cubicBezTo>
                    <a:cubicBezTo>
                      <a:pt x="112" y="17"/>
                      <a:pt x="108" y="20"/>
                      <a:pt x="104" y="23"/>
                    </a:cubicBezTo>
                    <a:cubicBezTo>
                      <a:pt x="102" y="25"/>
                      <a:pt x="100" y="27"/>
                      <a:pt x="98" y="29"/>
                    </a:cubicBezTo>
                    <a:cubicBezTo>
                      <a:pt x="96" y="31"/>
                      <a:pt x="94" y="33"/>
                      <a:pt x="92" y="35"/>
                    </a:cubicBezTo>
                    <a:cubicBezTo>
                      <a:pt x="88" y="40"/>
                      <a:pt x="84" y="44"/>
                      <a:pt x="81" y="50"/>
                    </a:cubicBezTo>
                    <a:cubicBezTo>
                      <a:pt x="79" y="52"/>
                      <a:pt x="78" y="55"/>
                      <a:pt x="76" y="57"/>
                    </a:cubicBezTo>
                    <a:cubicBezTo>
                      <a:pt x="75" y="60"/>
                      <a:pt x="73" y="63"/>
                      <a:pt x="72" y="65"/>
                    </a:cubicBezTo>
                    <a:cubicBezTo>
                      <a:pt x="69" y="71"/>
                      <a:pt x="67" y="76"/>
                      <a:pt x="65" y="82"/>
                    </a:cubicBezTo>
                    <a:cubicBezTo>
                      <a:pt x="63" y="88"/>
                      <a:pt x="61" y="93"/>
                      <a:pt x="60" y="99"/>
                    </a:cubicBezTo>
                    <a:cubicBezTo>
                      <a:pt x="57" y="110"/>
                      <a:pt x="55" y="120"/>
                      <a:pt x="54" y="129"/>
                    </a:cubicBezTo>
                    <a:cubicBezTo>
                      <a:pt x="53" y="138"/>
                      <a:pt x="53" y="146"/>
                      <a:pt x="53" y="151"/>
                    </a:cubicBezTo>
                    <a:cubicBezTo>
                      <a:pt x="53" y="153"/>
                      <a:pt x="53" y="155"/>
                      <a:pt x="53" y="156"/>
                    </a:cubicBezTo>
                    <a:cubicBezTo>
                      <a:pt x="53" y="157"/>
                      <a:pt x="53" y="157"/>
                      <a:pt x="53" y="158"/>
                    </a:cubicBezTo>
                    <a:cubicBezTo>
                      <a:pt x="53" y="158"/>
                      <a:pt x="53" y="158"/>
                      <a:pt x="53" y="158"/>
                    </a:cubicBezTo>
                    <a:cubicBezTo>
                      <a:pt x="0" y="154"/>
                      <a:pt x="0" y="154"/>
                      <a:pt x="0" y="154"/>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2" name="Freeform 155"/>
              <p:cNvSpPr>
                <a:spLocks/>
              </p:cNvSpPr>
              <p:nvPr/>
            </p:nvSpPr>
            <p:spPr bwMode="auto">
              <a:xfrm>
                <a:off x="4575" y="3548"/>
                <a:ext cx="257" cy="297"/>
              </a:xfrm>
              <a:custGeom>
                <a:avLst/>
                <a:gdLst>
                  <a:gd name="T0" fmla="*/ 92 w 145"/>
                  <a:gd name="T1" fmla="*/ 158 h 158"/>
                  <a:gd name="T2" fmla="*/ 93 w 145"/>
                  <a:gd name="T3" fmla="*/ 158 h 158"/>
                  <a:gd name="T4" fmla="*/ 93 w 145"/>
                  <a:gd name="T5" fmla="*/ 156 h 158"/>
                  <a:gd name="T6" fmla="*/ 93 w 145"/>
                  <a:gd name="T7" fmla="*/ 151 h 158"/>
                  <a:gd name="T8" fmla="*/ 92 w 145"/>
                  <a:gd name="T9" fmla="*/ 129 h 158"/>
                  <a:gd name="T10" fmla="*/ 86 w 145"/>
                  <a:gd name="T11" fmla="*/ 99 h 158"/>
                  <a:gd name="T12" fmla="*/ 81 w 145"/>
                  <a:gd name="T13" fmla="*/ 82 h 158"/>
                  <a:gd name="T14" fmla="*/ 74 w 145"/>
                  <a:gd name="T15" fmla="*/ 65 h 158"/>
                  <a:gd name="T16" fmla="*/ 69 w 145"/>
                  <a:gd name="T17" fmla="*/ 57 h 158"/>
                  <a:gd name="T18" fmla="*/ 65 w 145"/>
                  <a:gd name="T19" fmla="*/ 50 h 158"/>
                  <a:gd name="T20" fmla="*/ 54 w 145"/>
                  <a:gd name="T21" fmla="*/ 35 h 158"/>
                  <a:gd name="T22" fmla="*/ 48 w 145"/>
                  <a:gd name="T23" fmla="*/ 29 h 158"/>
                  <a:gd name="T24" fmla="*/ 42 w 145"/>
                  <a:gd name="T25" fmla="*/ 23 h 158"/>
                  <a:gd name="T26" fmla="*/ 30 w 145"/>
                  <a:gd name="T27" fmla="*/ 14 h 158"/>
                  <a:gd name="T28" fmla="*/ 24 w 145"/>
                  <a:gd name="T29" fmla="*/ 11 h 158"/>
                  <a:gd name="T30" fmla="*/ 18 w 145"/>
                  <a:gd name="T31" fmla="*/ 7 h 158"/>
                  <a:gd name="T32" fmla="*/ 9 w 145"/>
                  <a:gd name="T33" fmla="*/ 3 h 158"/>
                  <a:gd name="T34" fmla="*/ 0 w 145"/>
                  <a:gd name="T35" fmla="*/ 0 h 158"/>
                  <a:gd name="T36" fmla="*/ 10 w 145"/>
                  <a:gd name="T37" fmla="*/ 1 h 158"/>
                  <a:gd name="T38" fmla="*/ 20 w 145"/>
                  <a:gd name="T39" fmla="*/ 3 h 158"/>
                  <a:gd name="T40" fmla="*/ 26 w 145"/>
                  <a:gd name="T41" fmla="*/ 5 h 158"/>
                  <a:gd name="T42" fmla="*/ 33 w 145"/>
                  <a:gd name="T43" fmla="*/ 7 h 158"/>
                  <a:gd name="T44" fmla="*/ 49 w 145"/>
                  <a:gd name="T45" fmla="*/ 13 h 158"/>
                  <a:gd name="T46" fmla="*/ 57 w 145"/>
                  <a:gd name="T47" fmla="*/ 17 h 158"/>
                  <a:gd name="T48" fmla="*/ 65 w 145"/>
                  <a:gd name="T49" fmla="*/ 23 h 158"/>
                  <a:gd name="T50" fmla="*/ 81 w 145"/>
                  <a:gd name="T51" fmla="*/ 35 h 158"/>
                  <a:gd name="T52" fmla="*/ 88 w 145"/>
                  <a:gd name="T53" fmla="*/ 43 h 158"/>
                  <a:gd name="T54" fmla="*/ 96 w 145"/>
                  <a:gd name="T55" fmla="*/ 50 h 158"/>
                  <a:gd name="T56" fmla="*/ 109 w 145"/>
                  <a:gd name="T57" fmla="*/ 67 h 158"/>
                  <a:gd name="T58" fmla="*/ 120 w 145"/>
                  <a:gd name="T59" fmla="*/ 85 h 158"/>
                  <a:gd name="T60" fmla="*/ 135 w 145"/>
                  <a:gd name="T61" fmla="*/ 118 h 158"/>
                  <a:gd name="T62" fmla="*/ 143 w 145"/>
                  <a:gd name="T63" fmla="*/ 143 h 158"/>
                  <a:gd name="T64" fmla="*/ 145 w 145"/>
                  <a:gd name="T65" fmla="*/ 151 h 158"/>
                  <a:gd name="T66" fmla="*/ 145 w 145"/>
                  <a:gd name="T67" fmla="*/ 154 h 158"/>
                  <a:gd name="T68" fmla="*/ 92 w 145"/>
                  <a:gd name="T6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58">
                    <a:moveTo>
                      <a:pt x="92" y="158"/>
                    </a:moveTo>
                    <a:cubicBezTo>
                      <a:pt x="93" y="158"/>
                      <a:pt x="93" y="158"/>
                      <a:pt x="93" y="158"/>
                    </a:cubicBezTo>
                    <a:cubicBezTo>
                      <a:pt x="93" y="157"/>
                      <a:pt x="93" y="157"/>
                      <a:pt x="93" y="156"/>
                    </a:cubicBezTo>
                    <a:cubicBezTo>
                      <a:pt x="93" y="155"/>
                      <a:pt x="93" y="153"/>
                      <a:pt x="93" y="151"/>
                    </a:cubicBezTo>
                    <a:cubicBezTo>
                      <a:pt x="93" y="146"/>
                      <a:pt x="93" y="138"/>
                      <a:pt x="92" y="129"/>
                    </a:cubicBezTo>
                    <a:cubicBezTo>
                      <a:pt x="91" y="120"/>
                      <a:pt x="89" y="110"/>
                      <a:pt x="86" y="99"/>
                    </a:cubicBezTo>
                    <a:cubicBezTo>
                      <a:pt x="85" y="93"/>
                      <a:pt x="83" y="88"/>
                      <a:pt x="81" y="82"/>
                    </a:cubicBezTo>
                    <a:cubicBezTo>
                      <a:pt x="79" y="76"/>
                      <a:pt x="76" y="71"/>
                      <a:pt x="74" y="65"/>
                    </a:cubicBezTo>
                    <a:cubicBezTo>
                      <a:pt x="72" y="63"/>
                      <a:pt x="71" y="60"/>
                      <a:pt x="69" y="57"/>
                    </a:cubicBezTo>
                    <a:cubicBezTo>
                      <a:pt x="68" y="55"/>
                      <a:pt x="66" y="52"/>
                      <a:pt x="65" y="50"/>
                    </a:cubicBezTo>
                    <a:cubicBezTo>
                      <a:pt x="61" y="44"/>
                      <a:pt x="58" y="40"/>
                      <a:pt x="54" y="35"/>
                    </a:cubicBezTo>
                    <a:cubicBezTo>
                      <a:pt x="52" y="33"/>
                      <a:pt x="50" y="31"/>
                      <a:pt x="48" y="29"/>
                    </a:cubicBezTo>
                    <a:cubicBezTo>
                      <a:pt x="46" y="27"/>
                      <a:pt x="44" y="25"/>
                      <a:pt x="42" y="23"/>
                    </a:cubicBezTo>
                    <a:cubicBezTo>
                      <a:pt x="38" y="20"/>
                      <a:pt x="34" y="17"/>
                      <a:pt x="30" y="14"/>
                    </a:cubicBezTo>
                    <a:cubicBezTo>
                      <a:pt x="28" y="13"/>
                      <a:pt x="26" y="12"/>
                      <a:pt x="24" y="11"/>
                    </a:cubicBezTo>
                    <a:cubicBezTo>
                      <a:pt x="22" y="9"/>
                      <a:pt x="20" y="8"/>
                      <a:pt x="18" y="7"/>
                    </a:cubicBezTo>
                    <a:cubicBezTo>
                      <a:pt x="15" y="6"/>
                      <a:pt x="12" y="4"/>
                      <a:pt x="9" y="3"/>
                    </a:cubicBezTo>
                    <a:cubicBezTo>
                      <a:pt x="4" y="1"/>
                      <a:pt x="0" y="0"/>
                      <a:pt x="0" y="0"/>
                    </a:cubicBezTo>
                    <a:cubicBezTo>
                      <a:pt x="0" y="0"/>
                      <a:pt x="4" y="0"/>
                      <a:pt x="10" y="1"/>
                    </a:cubicBezTo>
                    <a:cubicBezTo>
                      <a:pt x="12" y="1"/>
                      <a:pt x="16" y="2"/>
                      <a:pt x="20" y="3"/>
                    </a:cubicBezTo>
                    <a:cubicBezTo>
                      <a:pt x="22" y="3"/>
                      <a:pt x="24" y="4"/>
                      <a:pt x="26" y="5"/>
                    </a:cubicBezTo>
                    <a:cubicBezTo>
                      <a:pt x="28" y="5"/>
                      <a:pt x="31" y="6"/>
                      <a:pt x="33" y="7"/>
                    </a:cubicBezTo>
                    <a:cubicBezTo>
                      <a:pt x="38" y="8"/>
                      <a:pt x="43" y="11"/>
                      <a:pt x="49" y="13"/>
                    </a:cubicBezTo>
                    <a:cubicBezTo>
                      <a:pt x="51" y="15"/>
                      <a:pt x="54" y="16"/>
                      <a:pt x="57" y="17"/>
                    </a:cubicBezTo>
                    <a:cubicBezTo>
                      <a:pt x="59" y="19"/>
                      <a:pt x="62" y="21"/>
                      <a:pt x="65" y="23"/>
                    </a:cubicBezTo>
                    <a:cubicBezTo>
                      <a:pt x="70" y="26"/>
                      <a:pt x="76" y="31"/>
                      <a:pt x="81" y="35"/>
                    </a:cubicBezTo>
                    <a:cubicBezTo>
                      <a:pt x="83" y="38"/>
                      <a:pt x="86" y="40"/>
                      <a:pt x="88" y="43"/>
                    </a:cubicBezTo>
                    <a:cubicBezTo>
                      <a:pt x="91" y="45"/>
                      <a:pt x="93" y="48"/>
                      <a:pt x="96" y="50"/>
                    </a:cubicBezTo>
                    <a:cubicBezTo>
                      <a:pt x="100" y="56"/>
                      <a:pt x="105" y="62"/>
                      <a:pt x="109" y="67"/>
                    </a:cubicBezTo>
                    <a:cubicBezTo>
                      <a:pt x="113" y="73"/>
                      <a:pt x="116" y="79"/>
                      <a:pt x="120" y="85"/>
                    </a:cubicBezTo>
                    <a:cubicBezTo>
                      <a:pt x="126" y="97"/>
                      <a:pt x="131" y="108"/>
                      <a:pt x="135" y="118"/>
                    </a:cubicBezTo>
                    <a:cubicBezTo>
                      <a:pt x="139" y="128"/>
                      <a:pt x="141" y="137"/>
                      <a:pt x="143" y="143"/>
                    </a:cubicBezTo>
                    <a:cubicBezTo>
                      <a:pt x="144" y="147"/>
                      <a:pt x="144" y="149"/>
                      <a:pt x="145" y="151"/>
                    </a:cubicBezTo>
                    <a:cubicBezTo>
                      <a:pt x="145" y="153"/>
                      <a:pt x="145" y="154"/>
                      <a:pt x="145" y="154"/>
                    </a:cubicBezTo>
                    <a:lnTo>
                      <a:pt x="92" y="1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3" name="Freeform 156"/>
              <p:cNvSpPr>
                <a:spLocks/>
              </p:cNvSpPr>
              <p:nvPr/>
            </p:nvSpPr>
            <p:spPr bwMode="auto">
              <a:xfrm>
                <a:off x="4728" y="3676"/>
                <a:ext cx="262" cy="169"/>
              </a:xfrm>
              <a:custGeom>
                <a:avLst/>
                <a:gdLst>
                  <a:gd name="T0" fmla="*/ 0 w 148"/>
                  <a:gd name="T1" fmla="*/ 81 h 90"/>
                  <a:gd name="T2" fmla="*/ 0 w 148"/>
                  <a:gd name="T3" fmla="*/ 81 h 90"/>
                  <a:gd name="T4" fmla="*/ 1 w 148"/>
                  <a:gd name="T5" fmla="*/ 79 h 90"/>
                  <a:gd name="T6" fmla="*/ 2 w 148"/>
                  <a:gd name="T7" fmla="*/ 76 h 90"/>
                  <a:gd name="T8" fmla="*/ 3 w 148"/>
                  <a:gd name="T9" fmla="*/ 72 h 90"/>
                  <a:gd name="T10" fmla="*/ 8 w 148"/>
                  <a:gd name="T11" fmla="*/ 63 h 90"/>
                  <a:gd name="T12" fmla="*/ 14 w 148"/>
                  <a:gd name="T13" fmla="*/ 52 h 90"/>
                  <a:gd name="T14" fmla="*/ 23 w 148"/>
                  <a:gd name="T15" fmla="*/ 41 h 90"/>
                  <a:gd name="T16" fmla="*/ 35 w 148"/>
                  <a:gd name="T17" fmla="*/ 29 h 90"/>
                  <a:gd name="T18" fmla="*/ 42 w 148"/>
                  <a:gd name="T19" fmla="*/ 24 h 90"/>
                  <a:gd name="T20" fmla="*/ 49 w 148"/>
                  <a:gd name="T21" fmla="*/ 19 h 90"/>
                  <a:gd name="T22" fmla="*/ 52 w 148"/>
                  <a:gd name="T23" fmla="*/ 17 h 90"/>
                  <a:gd name="T24" fmla="*/ 56 w 148"/>
                  <a:gd name="T25" fmla="*/ 15 h 90"/>
                  <a:gd name="T26" fmla="*/ 64 w 148"/>
                  <a:gd name="T27" fmla="*/ 11 h 90"/>
                  <a:gd name="T28" fmla="*/ 80 w 148"/>
                  <a:gd name="T29" fmla="*/ 5 h 90"/>
                  <a:gd name="T30" fmla="*/ 95 w 148"/>
                  <a:gd name="T31" fmla="*/ 2 h 90"/>
                  <a:gd name="T32" fmla="*/ 109 w 148"/>
                  <a:gd name="T33" fmla="*/ 0 h 90"/>
                  <a:gd name="T34" fmla="*/ 122 w 148"/>
                  <a:gd name="T35" fmla="*/ 0 h 90"/>
                  <a:gd name="T36" fmla="*/ 128 w 148"/>
                  <a:gd name="T37" fmla="*/ 0 h 90"/>
                  <a:gd name="T38" fmla="*/ 133 w 148"/>
                  <a:gd name="T39" fmla="*/ 1 h 90"/>
                  <a:gd name="T40" fmla="*/ 141 w 148"/>
                  <a:gd name="T41" fmla="*/ 2 h 90"/>
                  <a:gd name="T42" fmla="*/ 148 w 148"/>
                  <a:gd name="T43" fmla="*/ 3 h 90"/>
                  <a:gd name="T44" fmla="*/ 141 w 148"/>
                  <a:gd name="T45" fmla="*/ 4 h 90"/>
                  <a:gd name="T46" fmla="*/ 133 w 148"/>
                  <a:gd name="T47" fmla="*/ 6 h 90"/>
                  <a:gd name="T48" fmla="*/ 128 w 148"/>
                  <a:gd name="T49" fmla="*/ 7 h 90"/>
                  <a:gd name="T50" fmla="*/ 123 w 148"/>
                  <a:gd name="T51" fmla="*/ 8 h 90"/>
                  <a:gd name="T52" fmla="*/ 112 w 148"/>
                  <a:gd name="T53" fmla="*/ 12 h 90"/>
                  <a:gd name="T54" fmla="*/ 100 w 148"/>
                  <a:gd name="T55" fmla="*/ 18 h 90"/>
                  <a:gd name="T56" fmla="*/ 89 w 148"/>
                  <a:gd name="T57" fmla="*/ 25 h 90"/>
                  <a:gd name="T58" fmla="*/ 78 w 148"/>
                  <a:gd name="T59" fmla="*/ 33 h 90"/>
                  <a:gd name="T60" fmla="*/ 73 w 148"/>
                  <a:gd name="T61" fmla="*/ 38 h 90"/>
                  <a:gd name="T62" fmla="*/ 71 w 148"/>
                  <a:gd name="T63" fmla="*/ 40 h 90"/>
                  <a:gd name="T64" fmla="*/ 69 w 148"/>
                  <a:gd name="T65" fmla="*/ 43 h 90"/>
                  <a:gd name="T66" fmla="*/ 66 w 148"/>
                  <a:gd name="T67" fmla="*/ 48 h 90"/>
                  <a:gd name="T68" fmla="*/ 62 w 148"/>
                  <a:gd name="T69" fmla="*/ 53 h 90"/>
                  <a:gd name="T70" fmla="*/ 57 w 148"/>
                  <a:gd name="T71" fmla="*/ 63 h 90"/>
                  <a:gd name="T72" fmla="*/ 54 w 148"/>
                  <a:gd name="T73" fmla="*/ 72 h 90"/>
                  <a:gd name="T74" fmla="*/ 53 w 148"/>
                  <a:gd name="T75" fmla="*/ 80 h 90"/>
                  <a:gd name="T76" fmla="*/ 52 w 148"/>
                  <a:gd name="T77" fmla="*/ 86 h 90"/>
                  <a:gd name="T78" fmla="*/ 52 w 148"/>
                  <a:gd name="T79" fmla="*/ 88 h 90"/>
                  <a:gd name="T80" fmla="*/ 52 w 148"/>
                  <a:gd name="T81" fmla="*/ 89 h 90"/>
                  <a:gd name="T82" fmla="*/ 52 w 148"/>
                  <a:gd name="T83" fmla="*/ 89 h 90"/>
                  <a:gd name="T84" fmla="*/ 52 w 148"/>
                  <a:gd name="T85" fmla="*/ 90 h 90"/>
                  <a:gd name="T86" fmla="*/ 52 w 148"/>
                  <a:gd name="T87" fmla="*/ 90 h 90"/>
                  <a:gd name="T88" fmla="*/ 0 w 148"/>
                  <a:gd name="T8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90">
                    <a:moveTo>
                      <a:pt x="0" y="81"/>
                    </a:moveTo>
                    <a:cubicBezTo>
                      <a:pt x="0" y="81"/>
                      <a:pt x="0" y="81"/>
                      <a:pt x="0" y="81"/>
                    </a:cubicBezTo>
                    <a:cubicBezTo>
                      <a:pt x="0" y="80"/>
                      <a:pt x="0" y="80"/>
                      <a:pt x="1" y="79"/>
                    </a:cubicBezTo>
                    <a:cubicBezTo>
                      <a:pt x="1" y="78"/>
                      <a:pt x="1" y="77"/>
                      <a:pt x="2" y="76"/>
                    </a:cubicBezTo>
                    <a:cubicBezTo>
                      <a:pt x="2" y="75"/>
                      <a:pt x="3" y="73"/>
                      <a:pt x="3" y="72"/>
                    </a:cubicBezTo>
                    <a:cubicBezTo>
                      <a:pt x="4" y="69"/>
                      <a:pt x="6" y="66"/>
                      <a:pt x="8" y="63"/>
                    </a:cubicBezTo>
                    <a:cubicBezTo>
                      <a:pt x="10" y="60"/>
                      <a:pt x="12" y="56"/>
                      <a:pt x="14" y="52"/>
                    </a:cubicBezTo>
                    <a:cubicBezTo>
                      <a:pt x="17" y="48"/>
                      <a:pt x="20" y="45"/>
                      <a:pt x="23" y="41"/>
                    </a:cubicBezTo>
                    <a:cubicBezTo>
                      <a:pt x="27" y="37"/>
                      <a:pt x="31" y="33"/>
                      <a:pt x="35" y="29"/>
                    </a:cubicBezTo>
                    <a:cubicBezTo>
                      <a:pt x="37" y="27"/>
                      <a:pt x="39" y="26"/>
                      <a:pt x="42" y="24"/>
                    </a:cubicBezTo>
                    <a:cubicBezTo>
                      <a:pt x="44" y="22"/>
                      <a:pt x="46" y="21"/>
                      <a:pt x="49" y="19"/>
                    </a:cubicBezTo>
                    <a:cubicBezTo>
                      <a:pt x="50" y="18"/>
                      <a:pt x="51" y="17"/>
                      <a:pt x="52" y="17"/>
                    </a:cubicBezTo>
                    <a:cubicBezTo>
                      <a:pt x="56" y="15"/>
                      <a:pt x="56" y="15"/>
                      <a:pt x="56" y="15"/>
                    </a:cubicBezTo>
                    <a:cubicBezTo>
                      <a:pt x="64" y="11"/>
                      <a:pt x="64" y="11"/>
                      <a:pt x="64" y="11"/>
                    </a:cubicBezTo>
                    <a:cubicBezTo>
                      <a:pt x="69" y="9"/>
                      <a:pt x="74" y="7"/>
                      <a:pt x="80" y="5"/>
                    </a:cubicBezTo>
                    <a:cubicBezTo>
                      <a:pt x="85" y="4"/>
                      <a:pt x="90" y="2"/>
                      <a:pt x="95" y="2"/>
                    </a:cubicBezTo>
                    <a:cubicBezTo>
                      <a:pt x="100" y="1"/>
                      <a:pt x="105" y="1"/>
                      <a:pt x="109" y="0"/>
                    </a:cubicBezTo>
                    <a:cubicBezTo>
                      <a:pt x="114" y="0"/>
                      <a:pt x="118" y="0"/>
                      <a:pt x="122" y="0"/>
                    </a:cubicBezTo>
                    <a:cubicBezTo>
                      <a:pt x="124" y="0"/>
                      <a:pt x="126" y="0"/>
                      <a:pt x="128" y="0"/>
                    </a:cubicBezTo>
                    <a:cubicBezTo>
                      <a:pt x="130" y="0"/>
                      <a:pt x="131" y="1"/>
                      <a:pt x="133" y="1"/>
                    </a:cubicBezTo>
                    <a:cubicBezTo>
                      <a:pt x="136" y="1"/>
                      <a:pt x="139" y="1"/>
                      <a:pt x="141" y="2"/>
                    </a:cubicBezTo>
                    <a:cubicBezTo>
                      <a:pt x="145" y="2"/>
                      <a:pt x="148" y="3"/>
                      <a:pt x="148" y="3"/>
                    </a:cubicBezTo>
                    <a:cubicBezTo>
                      <a:pt x="148" y="3"/>
                      <a:pt x="145" y="3"/>
                      <a:pt x="141" y="4"/>
                    </a:cubicBezTo>
                    <a:cubicBezTo>
                      <a:pt x="139" y="4"/>
                      <a:pt x="136" y="5"/>
                      <a:pt x="133" y="6"/>
                    </a:cubicBezTo>
                    <a:cubicBezTo>
                      <a:pt x="132" y="6"/>
                      <a:pt x="130" y="6"/>
                      <a:pt x="128" y="7"/>
                    </a:cubicBezTo>
                    <a:cubicBezTo>
                      <a:pt x="127" y="7"/>
                      <a:pt x="125" y="8"/>
                      <a:pt x="123" y="8"/>
                    </a:cubicBezTo>
                    <a:cubicBezTo>
                      <a:pt x="120" y="10"/>
                      <a:pt x="116" y="11"/>
                      <a:pt x="112" y="12"/>
                    </a:cubicBezTo>
                    <a:cubicBezTo>
                      <a:pt x="108" y="14"/>
                      <a:pt x="104" y="16"/>
                      <a:pt x="100" y="18"/>
                    </a:cubicBezTo>
                    <a:cubicBezTo>
                      <a:pt x="96" y="20"/>
                      <a:pt x="93" y="22"/>
                      <a:pt x="89" y="25"/>
                    </a:cubicBezTo>
                    <a:cubicBezTo>
                      <a:pt x="85" y="27"/>
                      <a:pt x="82" y="30"/>
                      <a:pt x="78" y="33"/>
                    </a:cubicBezTo>
                    <a:cubicBezTo>
                      <a:pt x="73" y="38"/>
                      <a:pt x="73" y="38"/>
                      <a:pt x="73" y="38"/>
                    </a:cubicBezTo>
                    <a:cubicBezTo>
                      <a:pt x="71" y="40"/>
                      <a:pt x="71" y="40"/>
                      <a:pt x="71" y="40"/>
                    </a:cubicBezTo>
                    <a:cubicBezTo>
                      <a:pt x="71" y="41"/>
                      <a:pt x="70" y="42"/>
                      <a:pt x="69" y="43"/>
                    </a:cubicBezTo>
                    <a:cubicBezTo>
                      <a:pt x="68" y="45"/>
                      <a:pt x="67" y="46"/>
                      <a:pt x="66" y="48"/>
                    </a:cubicBezTo>
                    <a:cubicBezTo>
                      <a:pt x="64" y="50"/>
                      <a:pt x="63" y="51"/>
                      <a:pt x="62" y="53"/>
                    </a:cubicBezTo>
                    <a:cubicBezTo>
                      <a:pt x="60" y="56"/>
                      <a:pt x="59" y="60"/>
                      <a:pt x="57" y="63"/>
                    </a:cubicBezTo>
                    <a:cubicBezTo>
                      <a:pt x="56" y="66"/>
                      <a:pt x="55" y="69"/>
                      <a:pt x="54" y="72"/>
                    </a:cubicBezTo>
                    <a:cubicBezTo>
                      <a:pt x="54" y="75"/>
                      <a:pt x="53" y="78"/>
                      <a:pt x="53" y="80"/>
                    </a:cubicBezTo>
                    <a:cubicBezTo>
                      <a:pt x="52" y="83"/>
                      <a:pt x="52" y="85"/>
                      <a:pt x="52" y="86"/>
                    </a:cubicBezTo>
                    <a:cubicBezTo>
                      <a:pt x="52" y="87"/>
                      <a:pt x="52" y="88"/>
                      <a:pt x="52" y="88"/>
                    </a:cubicBezTo>
                    <a:cubicBezTo>
                      <a:pt x="52" y="89"/>
                      <a:pt x="52" y="89"/>
                      <a:pt x="52" y="89"/>
                    </a:cubicBezTo>
                    <a:cubicBezTo>
                      <a:pt x="52" y="89"/>
                      <a:pt x="52" y="89"/>
                      <a:pt x="52" y="89"/>
                    </a:cubicBezTo>
                    <a:cubicBezTo>
                      <a:pt x="52" y="90"/>
                      <a:pt x="52" y="90"/>
                      <a:pt x="52" y="90"/>
                    </a:cubicBezTo>
                    <a:cubicBezTo>
                      <a:pt x="52" y="90"/>
                      <a:pt x="52" y="90"/>
                      <a:pt x="52" y="90"/>
                    </a:cubicBezTo>
                    <a:cubicBezTo>
                      <a:pt x="0" y="81"/>
                      <a:pt x="0" y="81"/>
                      <a:pt x="0" y="81"/>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4" name="Freeform 157"/>
              <p:cNvSpPr>
                <a:spLocks/>
              </p:cNvSpPr>
              <p:nvPr/>
            </p:nvSpPr>
            <p:spPr bwMode="auto">
              <a:xfrm>
                <a:off x="4550" y="3676"/>
                <a:ext cx="263" cy="169"/>
              </a:xfrm>
              <a:custGeom>
                <a:avLst/>
                <a:gdLst>
                  <a:gd name="T0" fmla="*/ 96 w 148"/>
                  <a:gd name="T1" fmla="*/ 90 h 90"/>
                  <a:gd name="T2" fmla="*/ 96 w 148"/>
                  <a:gd name="T3" fmla="*/ 90 h 90"/>
                  <a:gd name="T4" fmla="*/ 96 w 148"/>
                  <a:gd name="T5" fmla="*/ 89 h 90"/>
                  <a:gd name="T6" fmla="*/ 96 w 148"/>
                  <a:gd name="T7" fmla="*/ 89 h 90"/>
                  <a:gd name="T8" fmla="*/ 96 w 148"/>
                  <a:gd name="T9" fmla="*/ 88 h 90"/>
                  <a:gd name="T10" fmla="*/ 96 w 148"/>
                  <a:gd name="T11" fmla="*/ 86 h 90"/>
                  <a:gd name="T12" fmla="*/ 95 w 148"/>
                  <a:gd name="T13" fmla="*/ 80 h 90"/>
                  <a:gd name="T14" fmla="*/ 94 w 148"/>
                  <a:gd name="T15" fmla="*/ 72 h 90"/>
                  <a:gd name="T16" fmla="*/ 91 w 148"/>
                  <a:gd name="T17" fmla="*/ 63 h 90"/>
                  <a:gd name="T18" fmla="*/ 86 w 148"/>
                  <a:gd name="T19" fmla="*/ 53 h 90"/>
                  <a:gd name="T20" fmla="*/ 83 w 148"/>
                  <a:gd name="T21" fmla="*/ 48 h 90"/>
                  <a:gd name="T22" fmla="*/ 79 w 148"/>
                  <a:gd name="T23" fmla="*/ 43 h 90"/>
                  <a:gd name="T24" fmla="*/ 77 w 148"/>
                  <a:gd name="T25" fmla="*/ 40 h 90"/>
                  <a:gd name="T26" fmla="*/ 75 w 148"/>
                  <a:gd name="T27" fmla="*/ 38 h 90"/>
                  <a:gd name="T28" fmla="*/ 70 w 148"/>
                  <a:gd name="T29" fmla="*/ 33 h 90"/>
                  <a:gd name="T30" fmla="*/ 59 w 148"/>
                  <a:gd name="T31" fmla="*/ 25 h 90"/>
                  <a:gd name="T32" fmla="*/ 48 w 148"/>
                  <a:gd name="T33" fmla="*/ 18 h 90"/>
                  <a:gd name="T34" fmla="*/ 36 w 148"/>
                  <a:gd name="T35" fmla="*/ 12 h 90"/>
                  <a:gd name="T36" fmla="*/ 25 w 148"/>
                  <a:gd name="T37" fmla="*/ 8 h 90"/>
                  <a:gd name="T38" fmla="*/ 20 w 148"/>
                  <a:gd name="T39" fmla="*/ 7 h 90"/>
                  <a:gd name="T40" fmla="*/ 15 w 148"/>
                  <a:gd name="T41" fmla="*/ 6 h 90"/>
                  <a:gd name="T42" fmla="*/ 7 w 148"/>
                  <a:gd name="T43" fmla="*/ 4 h 90"/>
                  <a:gd name="T44" fmla="*/ 0 w 148"/>
                  <a:gd name="T45" fmla="*/ 3 h 90"/>
                  <a:gd name="T46" fmla="*/ 7 w 148"/>
                  <a:gd name="T47" fmla="*/ 2 h 90"/>
                  <a:gd name="T48" fmla="*/ 15 w 148"/>
                  <a:gd name="T49" fmla="*/ 1 h 90"/>
                  <a:gd name="T50" fmla="*/ 20 w 148"/>
                  <a:gd name="T51" fmla="*/ 0 h 90"/>
                  <a:gd name="T52" fmla="*/ 26 w 148"/>
                  <a:gd name="T53" fmla="*/ 0 h 90"/>
                  <a:gd name="T54" fmla="*/ 39 w 148"/>
                  <a:gd name="T55" fmla="*/ 0 h 90"/>
                  <a:gd name="T56" fmla="*/ 53 w 148"/>
                  <a:gd name="T57" fmla="*/ 2 h 90"/>
                  <a:gd name="T58" fmla="*/ 68 w 148"/>
                  <a:gd name="T59" fmla="*/ 5 h 90"/>
                  <a:gd name="T60" fmla="*/ 84 w 148"/>
                  <a:gd name="T61" fmla="*/ 11 h 90"/>
                  <a:gd name="T62" fmla="*/ 92 w 148"/>
                  <a:gd name="T63" fmla="*/ 15 h 90"/>
                  <a:gd name="T64" fmla="*/ 96 w 148"/>
                  <a:gd name="T65" fmla="*/ 17 h 90"/>
                  <a:gd name="T66" fmla="*/ 99 w 148"/>
                  <a:gd name="T67" fmla="*/ 19 h 90"/>
                  <a:gd name="T68" fmla="*/ 106 w 148"/>
                  <a:gd name="T69" fmla="*/ 24 h 90"/>
                  <a:gd name="T70" fmla="*/ 113 w 148"/>
                  <a:gd name="T71" fmla="*/ 29 h 90"/>
                  <a:gd name="T72" fmla="*/ 125 w 148"/>
                  <a:gd name="T73" fmla="*/ 41 h 90"/>
                  <a:gd name="T74" fmla="*/ 134 w 148"/>
                  <a:gd name="T75" fmla="*/ 52 h 90"/>
                  <a:gd name="T76" fmla="*/ 140 w 148"/>
                  <a:gd name="T77" fmla="*/ 63 h 90"/>
                  <a:gd name="T78" fmla="*/ 145 w 148"/>
                  <a:gd name="T79" fmla="*/ 72 h 90"/>
                  <a:gd name="T80" fmla="*/ 146 w 148"/>
                  <a:gd name="T81" fmla="*/ 76 h 90"/>
                  <a:gd name="T82" fmla="*/ 147 w 148"/>
                  <a:gd name="T83" fmla="*/ 79 h 90"/>
                  <a:gd name="T84" fmla="*/ 148 w 148"/>
                  <a:gd name="T85" fmla="*/ 81 h 90"/>
                  <a:gd name="T86" fmla="*/ 148 w 148"/>
                  <a:gd name="T87" fmla="*/ 81 h 90"/>
                  <a:gd name="T88" fmla="*/ 96 w 148"/>
                  <a:gd name="T8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90">
                    <a:moveTo>
                      <a:pt x="96" y="90"/>
                    </a:moveTo>
                    <a:cubicBezTo>
                      <a:pt x="96" y="90"/>
                      <a:pt x="96" y="90"/>
                      <a:pt x="96" y="90"/>
                    </a:cubicBezTo>
                    <a:cubicBezTo>
                      <a:pt x="96" y="89"/>
                      <a:pt x="96" y="89"/>
                      <a:pt x="96" y="89"/>
                    </a:cubicBezTo>
                    <a:cubicBezTo>
                      <a:pt x="96" y="89"/>
                      <a:pt x="96" y="89"/>
                      <a:pt x="96" y="89"/>
                    </a:cubicBezTo>
                    <a:cubicBezTo>
                      <a:pt x="96" y="89"/>
                      <a:pt x="96" y="89"/>
                      <a:pt x="96" y="88"/>
                    </a:cubicBezTo>
                    <a:cubicBezTo>
                      <a:pt x="96" y="88"/>
                      <a:pt x="96" y="87"/>
                      <a:pt x="96" y="86"/>
                    </a:cubicBezTo>
                    <a:cubicBezTo>
                      <a:pt x="96" y="85"/>
                      <a:pt x="96" y="83"/>
                      <a:pt x="95" y="80"/>
                    </a:cubicBezTo>
                    <a:cubicBezTo>
                      <a:pt x="95" y="78"/>
                      <a:pt x="95" y="75"/>
                      <a:pt x="94" y="72"/>
                    </a:cubicBezTo>
                    <a:cubicBezTo>
                      <a:pt x="93" y="69"/>
                      <a:pt x="92" y="66"/>
                      <a:pt x="91" y="63"/>
                    </a:cubicBezTo>
                    <a:cubicBezTo>
                      <a:pt x="89" y="60"/>
                      <a:pt x="88" y="56"/>
                      <a:pt x="86" y="53"/>
                    </a:cubicBezTo>
                    <a:cubicBezTo>
                      <a:pt x="85" y="51"/>
                      <a:pt x="84" y="50"/>
                      <a:pt x="83" y="48"/>
                    </a:cubicBezTo>
                    <a:cubicBezTo>
                      <a:pt x="81" y="46"/>
                      <a:pt x="80" y="45"/>
                      <a:pt x="79" y="43"/>
                    </a:cubicBezTo>
                    <a:cubicBezTo>
                      <a:pt x="78" y="42"/>
                      <a:pt x="78" y="41"/>
                      <a:pt x="77" y="40"/>
                    </a:cubicBezTo>
                    <a:cubicBezTo>
                      <a:pt x="75" y="38"/>
                      <a:pt x="75" y="38"/>
                      <a:pt x="75" y="38"/>
                    </a:cubicBezTo>
                    <a:cubicBezTo>
                      <a:pt x="70" y="33"/>
                      <a:pt x="70" y="33"/>
                      <a:pt x="70" y="33"/>
                    </a:cubicBezTo>
                    <a:cubicBezTo>
                      <a:pt x="67" y="30"/>
                      <a:pt x="63" y="27"/>
                      <a:pt x="59" y="25"/>
                    </a:cubicBezTo>
                    <a:cubicBezTo>
                      <a:pt x="56" y="22"/>
                      <a:pt x="52" y="20"/>
                      <a:pt x="48" y="18"/>
                    </a:cubicBezTo>
                    <a:cubicBezTo>
                      <a:pt x="44" y="16"/>
                      <a:pt x="40" y="14"/>
                      <a:pt x="36" y="12"/>
                    </a:cubicBezTo>
                    <a:cubicBezTo>
                      <a:pt x="32" y="11"/>
                      <a:pt x="28" y="10"/>
                      <a:pt x="25" y="8"/>
                    </a:cubicBezTo>
                    <a:cubicBezTo>
                      <a:pt x="23" y="8"/>
                      <a:pt x="21" y="7"/>
                      <a:pt x="20" y="7"/>
                    </a:cubicBezTo>
                    <a:cubicBezTo>
                      <a:pt x="18" y="6"/>
                      <a:pt x="16" y="6"/>
                      <a:pt x="15" y="6"/>
                    </a:cubicBezTo>
                    <a:cubicBezTo>
                      <a:pt x="12" y="5"/>
                      <a:pt x="9" y="4"/>
                      <a:pt x="7" y="4"/>
                    </a:cubicBezTo>
                    <a:cubicBezTo>
                      <a:pt x="3" y="3"/>
                      <a:pt x="0" y="3"/>
                      <a:pt x="0" y="3"/>
                    </a:cubicBezTo>
                    <a:cubicBezTo>
                      <a:pt x="0" y="3"/>
                      <a:pt x="3" y="2"/>
                      <a:pt x="7" y="2"/>
                    </a:cubicBezTo>
                    <a:cubicBezTo>
                      <a:pt x="9" y="1"/>
                      <a:pt x="12" y="1"/>
                      <a:pt x="15" y="1"/>
                    </a:cubicBezTo>
                    <a:cubicBezTo>
                      <a:pt x="17" y="1"/>
                      <a:pt x="19" y="0"/>
                      <a:pt x="20" y="0"/>
                    </a:cubicBezTo>
                    <a:cubicBezTo>
                      <a:pt x="22" y="0"/>
                      <a:pt x="24" y="0"/>
                      <a:pt x="26" y="0"/>
                    </a:cubicBezTo>
                    <a:cubicBezTo>
                      <a:pt x="30" y="0"/>
                      <a:pt x="34" y="0"/>
                      <a:pt x="39" y="0"/>
                    </a:cubicBezTo>
                    <a:cubicBezTo>
                      <a:pt x="43" y="1"/>
                      <a:pt x="48" y="1"/>
                      <a:pt x="53" y="2"/>
                    </a:cubicBezTo>
                    <a:cubicBezTo>
                      <a:pt x="58" y="2"/>
                      <a:pt x="63" y="4"/>
                      <a:pt x="68" y="5"/>
                    </a:cubicBezTo>
                    <a:cubicBezTo>
                      <a:pt x="74" y="7"/>
                      <a:pt x="79" y="9"/>
                      <a:pt x="84" y="11"/>
                    </a:cubicBezTo>
                    <a:cubicBezTo>
                      <a:pt x="92" y="15"/>
                      <a:pt x="92" y="15"/>
                      <a:pt x="92" y="15"/>
                    </a:cubicBezTo>
                    <a:cubicBezTo>
                      <a:pt x="96" y="17"/>
                      <a:pt x="96" y="17"/>
                      <a:pt x="96" y="17"/>
                    </a:cubicBezTo>
                    <a:cubicBezTo>
                      <a:pt x="97" y="17"/>
                      <a:pt x="98" y="18"/>
                      <a:pt x="99" y="19"/>
                    </a:cubicBezTo>
                    <a:cubicBezTo>
                      <a:pt x="102" y="21"/>
                      <a:pt x="104" y="22"/>
                      <a:pt x="106" y="24"/>
                    </a:cubicBezTo>
                    <a:cubicBezTo>
                      <a:pt x="109" y="26"/>
                      <a:pt x="111" y="27"/>
                      <a:pt x="113" y="29"/>
                    </a:cubicBezTo>
                    <a:cubicBezTo>
                      <a:pt x="117" y="33"/>
                      <a:pt x="121" y="37"/>
                      <a:pt x="125" y="41"/>
                    </a:cubicBezTo>
                    <a:cubicBezTo>
                      <a:pt x="128" y="45"/>
                      <a:pt x="131" y="48"/>
                      <a:pt x="134" y="52"/>
                    </a:cubicBezTo>
                    <a:cubicBezTo>
                      <a:pt x="136" y="56"/>
                      <a:pt x="138" y="60"/>
                      <a:pt x="140" y="63"/>
                    </a:cubicBezTo>
                    <a:cubicBezTo>
                      <a:pt x="142" y="66"/>
                      <a:pt x="144" y="69"/>
                      <a:pt x="145" y="72"/>
                    </a:cubicBezTo>
                    <a:cubicBezTo>
                      <a:pt x="145" y="73"/>
                      <a:pt x="146" y="75"/>
                      <a:pt x="146" y="76"/>
                    </a:cubicBezTo>
                    <a:cubicBezTo>
                      <a:pt x="147" y="77"/>
                      <a:pt x="147" y="78"/>
                      <a:pt x="147" y="79"/>
                    </a:cubicBezTo>
                    <a:cubicBezTo>
                      <a:pt x="148" y="80"/>
                      <a:pt x="148" y="80"/>
                      <a:pt x="148" y="81"/>
                    </a:cubicBezTo>
                    <a:cubicBezTo>
                      <a:pt x="148" y="81"/>
                      <a:pt x="148" y="81"/>
                      <a:pt x="148" y="81"/>
                    </a:cubicBezTo>
                    <a:cubicBezTo>
                      <a:pt x="96" y="90"/>
                      <a:pt x="96" y="90"/>
                      <a:pt x="96" y="90"/>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5" name="Freeform 158"/>
              <p:cNvSpPr>
                <a:spLocks/>
              </p:cNvSpPr>
              <p:nvPr/>
            </p:nvSpPr>
            <p:spPr bwMode="auto">
              <a:xfrm>
                <a:off x="4724" y="3517"/>
                <a:ext cx="94" cy="281"/>
              </a:xfrm>
              <a:custGeom>
                <a:avLst/>
                <a:gdLst>
                  <a:gd name="T0" fmla="*/ 0 w 53"/>
                  <a:gd name="T1" fmla="*/ 150 h 150"/>
                  <a:gd name="T2" fmla="*/ 0 w 53"/>
                  <a:gd name="T3" fmla="*/ 148 h 150"/>
                  <a:gd name="T4" fmla="*/ 1 w 53"/>
                  <a:gd name="T5" fmla="*/ 143 h 150"/>
                  <a:gd name="T6" fmla="*/ 2 w 53"/>
                  <a:gd name="T7" fmla="*/ 125 h 150"/>
                  <a:gd name="T8" fmla="*/ 12 w 53"/>
                  <a:gd name="T9" fmla="*/ 70 h 150"/>
                  <a:gd name="T10" fmla="*/ 20 w 53"/>
                  <a:gd name="T11" fmla="*/ 42 h 150"/>
                  <a:gd name="T12" fmla="*/ 26 w 53"/>
                  <a:gd name="T13" fmla="*/ 30 h 150"/>
                  <a:gd name="T14" fmla="*/ 32 w 53"/>
                  <a:gd name="T15" fmla="*/ 19 h 150"/>
                  <a:gd name="T16" fmla="*/ 37 w 53"/>
                  <a:gd name="T17" fmla="*/ 10 h 150"/>
                  <a:gd name="T18" fmla="*/ 43 w 53"/>
                  <a:gd name="T19" fmla="*/ 5 h 150"/>
                  <a:gd name="T20" fmla="*/ 47 w 53"/>
                  <a:gd name="T21" fmla="*/ 1 h 150"/>
                  <a:gd name="T22" fmla="*/ 48 w 53"/>
                  <a:gd name="T23" fmla="*/ 0 h 150"/>
                  <a:gd name="T24" fmla="*/ 47 w 53"/>
                  <a:gd name="T25" fmla="*/ 2 h 150"/>
                  <a:gd name="T26" fmla="*/ 45 w 53"/>
                  <a:gd name="T27" fmla="*/ 6 h 150"/>
                  <a:gd name="T28" fmla="*/ 42 w 53"/>
                  <a:gd name="T29" fmla="*/ 13 h 150"/>
                  <a:gd name="T30" fmla="*/ 39 w 53"/>
                  <a:gd name="T31" fmla="*/ 22 h 150"/>
                  <a:gd name="T32" fmla="*/ 38 w 53"/>
                  <a:gd name="T33" fmla="*/ 33 h 150"/>
                  <a:gd name="T34" fmla="*/ 37 w 53"/>
                  <a:gd name="T35" fmla="*/ 45 h 150"/>
                  <a:gd name="T36" fmla="*/ 38 w 53"/>
                  <a:gd name="T37" fmla="*/ 72 h 150"/>
                  <a:gd name="T38" fmla="*/ 47 w 53"/>
                  <a:gd name="T39" fmla="*/ 123 h 150"/>
                  <a:gd name="T40" fmla="*/ 51 w 53"/>
                  <a:gd name="T41" fmla="*/ 139 h 150"/>
                  <a:gd name="T42" fmla="*/ 52 w 53"/>
                  <a:gd name="T43" fmla="*/ 143 h 150"/>
                  <a:gd name="T44" fmla="*/ 53 w 53"/>
                  <a:gd name="T45" fmla="*/ 144 h 150"/>
                  <a:gd name="T46" fmla="*/ 0 w 53"/>
                  <a:gd name="T4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50">
                    <a:moveTo>
                      <a:pt x="0" y="150"/>
                    </a:moveTo>
                    <a:cubicBezTo>
                      <a:pt x="0" y="150"/>
                      <a:pt x="0" y="150"/>
                      <a:pt x="0" y="148"/>
                    </a:cubicBezTo>
                    <a:cubicBezTo>
                      <a:pt x="0" y="147"/>
                      <a:pt x="0" y="145"/>
                      <a:pt x="1" y="143"/>
                    </a:cubicBezTo>
                    <a:cubicBezTo>
                      <a:pt x="1" y="139"/>
                      <a:pt x="1" y="132"/>
                      <a:pt x="2" y="125"/>
                    </a:cubicBezTo>
                    <a:cubicBezTo>
                      <a:pt x="4" y="110"/>
                      <a:pt x="7" y="90"/>
                      <a:pt x="12" y="70"/>
                    </a:cubicBezTo>
                    <a:cubicBezTo>
                      <a:pt x="14" y="61"/>
                      <a:pt x="17" y="51"/>
                      <a:pt x="20" y="42"/>
                    </a:cubicBezTo>
                    <a:cubicBezTo>
                      <a:pt x="22" y="38"/>
                      <a:pt x="24" y="33"/>
                      <a:pt x="26" y="30"/>
                    </a:cubicBezTo>
                    <a:cubicBezTo>
                      <a:pt x="28" y="26"/>
                      <a:pt x="30" y="22"/>
                      <a:pt x="32" y="19"/>
                    </a:cubicBezTo>
                    <a:cubicBezTo>
                      <a:pt x="33" y="16"/>
                      <a:pt x="36" y="13"/>
                      <a:pt x="37" y="10"/>
                    </a:cubicBezTo>
                    <a:cubicBezTo>
                      <a:pt x="39" y="8"/>
                      <a:pt x="41" y="6"/>
                      <a:pt x="43" y="5"/>
                    </a:cubicBezTo>
                    <a:cubicBezTo>
                      <a:pt x="44" y="3"/>
                      <a:pt x="46" y="2"/>
                      <a:pt x="47" y="1"/>
                    </a:cubicBezTo>
                    <a:cubicBezTo>
                      <a:pt x="47" y="1"/>
                      <a:pt x="48" y="0"/>
                      <a:pt x="48" y="0"/>
                    </a:cubicBezTo>
                    <a:cubicBezTo>
                      <a:pt x="48" y="0"/>
                      <a:pt x="48" y="1"/>
                      <a:pt x="47" y="2"/>
                    </a:cubicBezTo>
                    <a:cubicBezTo>
                      <a:pt x="46" y="3"/>
                      <a:pt x="45" y="4"/>
                      <a:pt x="45" y="6"/>
                    </a:cubicBezTo>
                    <a:cubicBezTo>
                      <a:pt x="44" y="8"/>
                      <a:pt x="43" y="10"/>
                      <a:pt x="42" y="13"/>
                    </a:cubicBezTo>
                    <a:cubicBezTo>
                      <a:pt x="41" y="15"/>
                      <a:pt x="40" y="19"/>
                      <a:pt x="39" y="22"/>
                    </a:cubicBezTo>
                    <a:cubicBezTo>
                      <a:pt x="38" y="25"/>
                      <a:pt x="38" y="29"/>
                      <a:pt x="38" y="33"/>
                    </a:cubicBezTo>
                    <a:cubicBezTo>
                      <a:pt x="37" y="37"/>
                      <a:pt x="37" y="41"/>
                      <a:pt x="37" y="45"/>
                    </a:cubicBezTo>
                    <a:cubicBezTo>
                      <a:pt x="37" y="54"/>
                      <a:pt x="37" y="63"/>
                      <a:pt x="38" y="72"/>
                    </a:cubicBezTo>
                    <a:cubicBezTo>
                      <a:pt x="40" y="91"/>
                      <a:pt x="44" y="109"/>
                      <a:pt x="47" y="123"/>
                    </a:cubicBezTo>
                    <a:cubicBezTo>
                      <a:pt x="49" y="129"/>
                      <a:pt x="50" y="135"/>
                      <a:pt x="51" y="139"/>
                    </a:cubicBezTo>
                    <a:cubicBezTo>
                      <a:pt x="52" y="140"/>
                      <a:pt x="52" y="142"/>
                      <a:pt x="52" y="143"/>
                    </a:cubicBezTo>
                    <a:cubicBezTo>
                      <a:pt x="53" y="144"/>
                      <a:pt x="53" y="144"/>
                      <a:pt x="53" y="144"/>
                    </a:cubicBezTo>
                    <a:lnTo>
                      <a:pt x="0" y="15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6" name="Freeform 159"/>
              <p:cNvSpPr>
                <a:spLocks/>
              </p:cNvSpPr>
              <p:nvPr/>
            </p:nvSpPr>
            <p:spPr bwMode="auto">
              <a:xfrm>
                <a:off x="457" y="3807"/>
                <a:ext cx="116" cy="21"/>
              </a:xfrm>
              <a:custGeom>
                <a:avLst/>
                <a:gdLst>
                  <a:gd name="T0" fmla="*/ 65 w 65"/>
                  <a:gd name="T1" fmla="*/ 11 h 11"/>
                  <a:gd name="T2" fmla="*/ 33 w 65"/>
                  <a:gd name="T3" fmla="*/ 0 h 11"/>
                  <a:gd name="T4" fmla="*/ 0 w 65"/>
                  <a:gd name="T5" fmla="*/ 11 h 11"/>
                  <a:gd name="T6" fmla="*/ 65 w 65"/>
                  <a:gd name="T7" fmla="*/ 11 h 11"/>
                </a:gdLst>
                <a:ahLst/>
                <a:cxnLst>
                  <a:cxn ang="0">
                    <a:pos x="T0" y="T1"/>
                  </a:cxn>
                  <a:cxn ang="0">
                    <a:pos x="T2" y="T3"/>
                  </a:cxn>
                  <a:cxn ang="0">
                    <a:pos x="T4" y="T5"/>
                  </a:cxn>
                  <a:cxn ang="0">
                    <a:pos x="T6" y="T7"/>
                  </a:cxn>
                </a:cxnLst>
                <a:rect l="0" t="0" r="r" b="b"/>
                <a:pathLst>
                  <a:path w="65" h="11">
                    <a:moveTo>
                      <a:pt x="65" y="11"/>
                    </a:moveTo>
                    <a:cubicBezTo>
                      <a:pt x="56" y="4"/>
                      <a:pt x="45" y="0"/>
                      <a:pt x="33" y="0"/>
                    </a:cubicBezTo>
                    <a:cubicBezTo>
                      <a:pt x="20" y="0"/>
                      <a:pt x="9" y="4"/>
                      <a:pt x="0" y="11"/>
                    </a:cubicBezTo>
                    <a:lnTo>
                      <a:pt x="65" y="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7" name="Freeform 160"/>
              <p:cNvSpPr>
                <a:spLocks/>
              </p:cNvSpPr>
              <p:nvPr/>
            </p:nvSpPr>
            <p:spPr bwMode="auto">
              <a:xfrm>
                <a:off x="709" y="3807"/>
                <a:ext cx="115" cy="21"/>
              </a:xfrm>
              <a:custGeom>
                <a:avLst/>
                <a:gdLst>
                  <a:gd name="T0" fmla="*/ 65 w 65"/>
                  <a:gd name="T1" fmla="*/ 11 h 11"/>
                  <a:gd name="T2" fmla="*/ 32 w 65"/>
                  <a:gd name="T3" fmla="*/ 0 h 11"/>
                  <a:gd name="T4" fmla="*/ 0 w 65"/>
                  <a:gd name="T5" fmla="*/ 11 h 11"/>
                  <a:gd name="T6" fmla="*/ 65 w 65"/>
                  <a:gd name="T7" fmla="*/ 11 h 11"/>
                </a:gdLst>
                <a:ahLst/>
                <a:cxnLst>
                  <a:cxn ang="0">
                    <a:pos x="T0" y="T1"/>
                  </a:cxn>
                  <a:cxn ang="0">
                    <a:pos x="T2" y="T3"/>
                  </a:cxn>
                  <a:cxn ang="0">
                    <a:pos x="T4" y="T5"/>
                  </a:cxn>
                  <a:cxn ang="0">
                    <a:pos x="T6" y="T7"/>
                  </a:cxn>
                </a:cxnLst>
                <a:rect l="0" t="0" r="r" b="b"/>
                <a:pathLst>
                  <a:path w="65" h="11">
                    <a:moveTo>
                      <a:pt x="65" y="11"/>
                    </a:moveTo>
                    <a:cubicBezTo>
                      <a:pt x="56" y="4"/>
                      <a:pt x="45" y="0"/>
                      <a:pt x="32" y="0"/>
                    </a:cubicBezTo>
                    <a:cubicBezTo>
                      <a:pt x="20" y="0"/>
                      <a:pt x="9" y="4"/>
                      <a:pt x="0" y="11"/>
                    </a:cubicBezTo>
                    <a:cubicBezTo>
                      <a:pt x="65" y="11"/>
                      <a:pt x="65" y="11"/>
                      <a:pt x="65" y="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8" name="Freeform 161"/>
              <p:cNvSpPr>
                <a:spLocks/>
              </p:cNvSpPr>
              <p:nvPr/>
            </p:nvSpPr>
            <p:spPr bwMode="auto">
              <a:xfrm>
                <a:off x="510" y="3674"/>
                <a:ext cx="261" cy="154"/>
              </a:xfrm>
              <a:custGeom>
                <a:avLst/>
                <a:gdLst>
                  <a:gd name="T0" fmla="*/ 146 w 147"/>
                  <a:gd name="T1" fmla="*/ 82 h 82"/>
                  <a:gd name="T2" fmla="*/ 147 w 147"/>
                  <a:gd name="T3" fmla="*/ 73 h 82"/>
                  <a:gd name="T4" fmla="*/ 73 w 147"/>
                  <a:gd name="T5" fmla="*/ 0 h 82"/>
                  <a:gd name="T6" fmla="*/ 0 w 147"/>
                  <a:gd name="T7" fmla="*/ 73 h 82"/>
                  <a:gd name="T8" fmla="*/ 1 w 147"/>
                  <a:gd name="T9" fmla="*/ 82 h 82"/>
                  <a:gd name="T10" fmla="*/ 146 w 147"/>
                  <a:gd name="T11" fmla="*/ 82 h 82"/>
                </a:gdLst>
                <a:ahLst/>
                <a:cxnLst>
                  <a:cxn ang="0">
                    <a:pos x="T0" y="T1"/>
                  </a:cxn>
                  <a:cxn ang="0">
                    <a:pos x="T2" y="T3"/>
                  </a:cxn>
                  <a:cxn ang="0">
                    <a:pos x="T4" y="T5"/>
                  </a:cxn>
                  <a:cxn ang="0">
                    <a:pos x="T6" y="T7"/>
                  </a:cxn>
                  <a:cxn ang="0">
                    <a:pos x="T8" y="T9"/>
                  </a:cxn>
                  <a:cxn ang="0">
                    <a:pos x="T10" y="T11"/>
                  </a:cxn>
                </a:cxnLst>
                <a:rect l="0" t="0" r="r" b="b"/>
                <a:pathLst>
                  <a:path w="147" h="82">
                    <a:moveTo>
                      <a:pt x="146" y="82"/>
                    </a:moveTo>
                    <a:cubicBezTo>
                      <a:pt x="146" y="79"/>
                      <a:pt x="147" y="76"/>
                      <a:pt x="147" y="73"/>
                    </a:cubicBezTo>
                    <a:cubicBezTo>
                      <a:pt x="147" y="33"/>
                      <a:pt x="114" y="0"/>
                      <a:pt x="73" y="0"/>
                    </a:cubicBezTo>
                    <a:cubicBezTo>
                      <a:pt x="33" y="0"/>
                      <a:pt x="0" y="33"/>
                      <a:pt x="0" y="73"/>
                    </a:cubicBezTo>
                    <a:cubicBezTo>
                      <a:pt x="0" y="76"/>
                      <a:pt x="1" y="79"/>
                      <a:pt x="1" y="82"/>
                    </a:cubicBezTo>
                    <a:cubicBezTo>
                      <a:pt x="146" y="82"/>
                      <a:pt x="146" y="82"/>
                      <a:pt x="146" y="82"/>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9" name="Oval 162"/>
              <p:cNvSpPr>
                <a:spLocks noChangeArrowheads="1"/>
              </p:cNvSpPr>
              <p:nvPr/>
            </p:nvSpPr>
            <p:spPr bwMode="auto">
              <a:xfrm>
                <a:off x="546" y="3738"/>
                <a:ext cx="55" cy="5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0" name="Oval 163"/>
              <p:cNvSpPr>
                <a:spLocks noChangeArrowheads="1"/>
              </p:cNvSpPr>
              <p:nvPr/>
            </p:nvSpPr>
            <p:spPr bwMode="auto">
              <a:xfrm>
                <a:off x="626" y="3695"/>
                <a:ext cx="55" cy="5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1" name="Freeform 164"/>
              <p:cNvSpPr>
                <a:spLocks/>
              </p:cNvSpPr>
              <p:nvPr/>
            </p:nvSpPr>
            <p:spPr bwMode="auto">
              <a:xfrm>
                <a:off x="610" y="3787"/>
                <a:ext cx="55" cy="41"/>
              </a:xfrm>
              <a:custGeom>
                <a:avLst/>
                <a:gdLst>
                  <a:gd name="T0" fmla="*/ 29 w 31"/>
                  <a:gd name="T1" fmla="*/ 22 h 22"/>
                  <a:gd name="T2" fmla="*/ 31 w 31"/>
                  <a:gd name="T3" fmla="*/ 17 h 22"/>
                  <a:gd name="T4" fmla="*/ 16 w 31"/>
                  <a:gd name="T5" fmla="*/ 0 h 22"/>
                  <a:gd name="T6" fmla="*/ 0 w 31"/>
                  <a:gd name="T7" fmla="*/ 15 h 22"/>
                  <a:gd name="T8" fmla="*/ 1 w 31"/>
                  <a:gd name="T9" fmla="*/ 22 h 22"/>
                  <a:gd name="T10" fmla="*/ 29 w 31"/>
                  <a:gd name="T11" fmla="*/ 22 h 22"/>
                </a:gdLst>
                <a:ahLst/>
                <a:cxnLst>
                  <a:cxn ang="0">
                    <a:pos x="T0" y="T1"/>
                  </a:cxn>
                  <a:cxn ang="0">
                    <a:pos x="T2" y="T3"/>
                  </a:cxn>
                  <a:cxn ang="0">
                    <a:pos x="T4" y="T5"/>
                  </a:cxn>
                  <a:cxn ang="0">
                    <a:pos x="T6" y="T7"/>
                  </a:cxn>
                  <a:cxn ang="0">
                    <a:pos x="T8" y="T9"/>
                  </a:cxn>
                  <a:cxn ang="0">
                    <a:pos x="T10" y="T11"/>
                  </a:cxn>
                </a:cxnLst>
                <a:rect l="0" t="0" r="r" b="b"/>
                <a:pathLst>
                  <a:path w="31" h="22">
                    <a:moveTo>
                      <a:pt x="29" y="22"/>
                    </a:moveTo>
                    <a:cubicBezTo>
                      <a:pt x="30" y="20"/>
                      <a:pt x="31" y="18"/>
                      <a:pt x="31" y="17"/>
                    </a:cubicBezTo>
                    <a:cubicBezTo>
                      <a:pt x="31" y="8"/>
                      <a:pt x="25" y="1"/>
                      <a:pt x="16" y="0"/>
                    </a:cubicBezTo>
                    <a:cubicBezTo>
                      <a:pt x="8" y="0"/>
                      <a:pt x="0" y="6"/>
                      <a:pt x="0" y="15"/>
                    </a:cubicBezTo>
                    <a:cubicBezTo>
                      <a:pt x="0" y="17"/>
                      <a:pt x="0" y="20"/>
                      <a:pt x="1" y="22"/>
                    </a:cubicBezTo>
                    <a:cubicBezTo>
                      <a:pt x="29" y="22"/>
                      <a:pt x="29" y="22"/>
                      <a:pt x="29" y="22"/>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2" name="Freeform 165"/>
              <p:cNvSpPr>
                <a:spLocks/>
              </p:cNvSpPr>
              <p:nvPr/>
            </p:nvSpPr>
            <p:spPr bwMode="auto">
              <a:xfrm>
                <a:off x="690" y="3759"/>
                <a:ext cx="60" cy="65"/>
              </a:xfrm>
              <a:custGeom>
                <a:avLst/>
                <a:gdLst>
                  <a:gd name="T0" fmla="*/ 32 w 34"/>
                  <a:gd name="T1" fmla="*/ 14 h 35"/>
                  <a:gd name="T2" fmla="*/ 21 w 34"/>
                  <a:gd name="T3" fmla="*/ 32 h 35"/>
                  <a:gd name="T4" fmla="*/ 2 w 34"/>
                  <a:gd name="T5" fmla="*/ 21 h 35"/>
                  <a:gd name="T6" fmla="*/ 13 w 34"/>
                  <a:gd name="T7" fmla="*/ 2 h 35"/>
                  <a:gd name="T8" fmla="*/ 32 w 34"/>
                  <a:gd name="T9" fmla="*/ 14 h 35"/>
                </a:gdLst>
                <a:ahLst/>
                <a:cxnLst>
                  <a:cxn ang="0">
                    <a:pos x="T0" y="T1"/>
                  </a:cxn>
                  <a:cxn ang="0">
                    <a:pos x="T2" y="T3"/>
                  </a:cxn>
                  <a:cxn ang="0">
                    <a:pos x="T4" y="T5"/>
                  </a:cxn>
                  <a:cxn ang="0">
                    <a:pos x="T6" y="T7"/>
                  </a:cxn>
                  <a:cxn ang="0">
                    <a:pos x="T8" y="T9"/>
                  </a:cxn>
                </a:cxnLst>
                <a:rect l="0" t="0" r="r" b="b"/>
                <a:pathLst>
                  <a:path w="34" h="35">
                    <a:moveTo>
                      <a:pt x="32" y="14"/>
                    </a:moveTo>
                    <a:cubicBezTo>
                      <a:pt x="34" y="22"/>
                      <a:pt x="29" y="30"/>
                      <a:pt x="21" y="32"/>
                    </a:cubicBezTo>
                    <a:cubicBezTo>
                      <a:pt x="12" y="35"/>
                      <a:pt x="4" y="30"/>
                      <a:pt x="2" y="21"/>
                    </a:cubicBezTo>
                    <a:cubicBezTo>
                      <a:pt x="0" y="13"/>
                      <a:pt x="5" y="4"/>
                      <a:pt x="13" y="2"/>
                    </a:cubicBezTo>
                    <a:cubicBezTo>
                      <a:pt x="21" y="0"/>
                      <a:pt x="30" y="5"/>
                      <a:pt x="32"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3" name="Freeform 166"/>
              <p:cNvSpPr>
                <a:spLocks/>
              </p:cNvSpPr>
              <p:nvPr/>
            </p:nvSpPr>
            <p:spPr bwMode="auto">
              <a:xfrm>
                <a:off x="769" y="3807"/>
                <a:ext cx="55" cy="21"/>
              </a:xfrm>
              <a:custGeom>
                <a:avLst/>
                <a:gdLst>
                  <a:gd name="T0" fmla="*/ 1 w 31"/>
                  <a:gd name="T1" fmla="*/ 0 h 11"/>
                  <a:gd name="T2" fmla="*/ 1 w 31"/>
                  <a:gd name="T3" fmla="*/ 2 h 11"/>
                  <a:gd name="T4" fmla="*/ 0 w 31"/>
                  <a:gd name="T5" fmla="*/ 11 h 11"/>
                  <a:gd name="T6" fmla="*/ 31 w 31"/>
                  <a:gd name="T7" fmla="*/ 11 h 11"/>
                  <a:gd name="T8" fmla="*/ 1 w 31"/>
                  <a:gd name="T9" fmla="*/ 0 h 11"/>
                </a:gdLst>
                <a:ahLst/>
                <a:cxnLst>
                  <a:cxn ang="0">
                    <a:pos x="T0" y="T1"/>
                  </a:cxn>
                  <a:cxn ang="0">
                    <a:pos x="T2" y="T3"/>
                  </a:cxn>
                  <a:cxn ang="0">
                    <a:pos x="T4" y="T5"/>
                  </a:cxn>
                  <a:cxn ang="0">
                    <a:pos x="T6" y="T7"/>
                  </a:cxn>
                  <a:cxn ang="0">
                    <a:pos x="T8" y="T9"/>
                  </a:cxn>
                </a:cxnLst>
                <a:rect l="0" t="0" r="r" b="b"/>
                <a:pathLst>
                  <a:path w="31" h="11">
                    <a:moveTo>
                      <a:pt x="1" y="0"/>
                    </a:moveTo>
                    <a:cubicBezTo>
                      <a:pt x="1" y="1"/>
                      <a:pt x="1" y="2"/>
                      <a:pt x="1" y="2"/>
                    </a:cubicBezTo>
                    <a:cubicBezTo>
                      <a:pt x="1" y="5"/>
                      <a:pt x="0" y="8"/>
                      <a:pt x="0" y="11"/>
                    </a:cubicBezTo>
                    <a:cubicBezTo>
                      <a:pt x="31" y="11"/>
                      <a:pt x="31" y="11"/>
                      <a:pt x="31" y="11"/>
                    </a:cubicBezTo>
                    <a:cubicBezTo>
                      <a:pt x="23" y="5"/>
                      <a:pt x="12" y="1"/>
                      <a:pt x="1"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4" name="Freeform 167"/>
              <p:cNvSpPr>
                <a:spLocks noEditPoints="1"/>
              </p:cNvSpPr>
              <p:nvPr/>
            </p:nvSpPr>
            <p:spPr bwMode="auto">
              <a:xfrm>
                <a:off x="651" y="3676"/>
                <a:ext cx="120" cy="152"/>
              </a:xfrm>
              <a:custGeom>
                <a:avLst/>
                <a:gdLst>
                  <a:gd name="T0" fmla="*/ 39 w 68"/>
                  <a:gd name="T1" fmla="*/ 77 h 81"/>
                  <a:gd name="T2" fmla="*/ 24 w 68"/>
                  <a:gd name="T3" fmla="*/ 65 h 81"/>
                  <a:gd name="T4" fmla="*/ 35 w 68"/>
                  <a:gd name="T5" fmla="*/ 46 h 81"/>
                  <a:gd name="T6" fmla="*/ 39 w 68"/>
                  <a:gd name="T7" fmla="*/ 46 h 81"/>
                  <a:gd name="T8" fmla="*/ 54 w 68"/>
                  <a:gd name="T9" fmla="*/ 58 h 81"/>
                  <a:gd name="T10" fmla="*/ 43 w 68"/>
                  <a:gd name="T11" fmla="*/ 76 h 81"/>
                  <a:gd name="T12" fmla="*/ 39 w 68"/>
                  <a:gd name="T13" fmla="*/ 77 h 81"/>
                  <a:gd name="T14" fmla="*/ 0 w 68"/>
                  <a:gd name="T15" fmla="*/ 0 h 81"/>
                  <a:gd name="T16" fmla="*/ 0 w 68"/>
                  <a:gd name="T17" fmla="*/ 10 h 81"/>
                  <a:gd name="T18" fmla="*/ 1 w 68"/>
                  <a:gd name="T19" fmla="*/ 10 h 81"/>
                  <a:gd name="T20" fmla="*/ 17 w 68"/>
                  <a:gd name="T21" fmla="*/ 26 h 81"/>
                  <a:gd name="T22" fmla="*/ 1 w 68"/>
                  <a:gd name="T23" fmla="*/ 41 h 81"/>
                  <a:gd name="T24" fmla="*/ 0 w 68"/>
                  <a:gd name="T25" fmla="*/ 41 h 81"/>
                  <a:gd name="T26" fmla="*/ 0 w 68"/>
                  <a:gd name="T27" fmla="*/ 61 h 81"/>
                  <a:gd name="T28" fmla="*/ 8 w 68"/>
                  <a:gd name="T29" fmla="*/ 76 h 81"/>
                  <a:gd name="T30" fmla="*/ 6 w 68"/>
                  <a:gd name="T31" fmla="*/ 81 h 81"/>
                  <a:gd name="T32" fmla="*/ 67 w 68"/>
                  <a:gd name="T33" fmla="*/ 81 h 81"/>
                  <a:gd name="T34" fmla="*/ 68 w 68"/>
                  <a:gd name="T35" fmla="*/ 72 h 81"/>
                  <a:gd name="T36" fmla="*/ 68 w 68"/>
                  <a:gd name="T37" fmla="*/ 70 h 81"/>
                  <a:gd name="T38" fmla="*/ 68 w 68"/>
                  <a:gd name="T39" fmla="*/ 70 h 81"/>
                  <a:gd name="T40" fmla="*/ 0 w 68"/>
                  <a:gd name="T4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81">
                    <a:moveTo>
                      <a:pt x="39" y="77"/>
                    </a:moveTo>
                    <a:cubicBezTo>
                      <a:pt x="32" y="77"/>
                      <a:pt x="26" y="72"/>
                      <a:pt x="24" y="65"/>
                    </a:cubicBezTo>
                    <a:cubicBezTo>
                      <a:pt x="22" y="57"/>
                      <a:pt x="27" y="48"/>
                      <a:pt x="35" y="46"/>
                    </a:cubicBezTo>
                    <a:cubicBezTo>
                      <a:pt x="36" y="46"/>
                      <a:pt x="38" y="46"/>
                      <a:pt x="39" y="46"/>
                    </a:cubicBezTo>
                    <a:cubicBezTo>
                      <a:pt x="46" y="46"/>
                      <a:pt x="52" y="51"/>
                      <a:pt x="54" y="58"/>
                    </a:cubicBezTo>
                    <a:cubicBezTo>
                      <a:pt x="56" y="66"/>
                      <a:pt x="51" y="74"/>
                      <a:pt x="43" y="76"/>
                    </a:cubicBezTo>
                    <a:cubicBezTo>
                      <a:pt x="41" y="77"/>
                      <a:pt x="40" y="77"/>
                      <a:pt x="39" y="77"/>
                    </a:cubicBezTo>
                    <a:moveTo>
                      <a:pt x="0" y="0"/>
                    </a:moveTo>
                    <a:cubicBezTo>
                      <a:pt x="0" y="10"/>
                      <a:pt x="0" y="10"/>
                      <a:pt x="0" y="10"/>
                    </a:cubicBezTo>
                    <a:cubicBezTo>
                      <a:pt x="0" y="10"/>
                      <a:pt x="1" y="10"/>
                      <a:pt x="1" y="10"/>
                    </a:cubicBezTo>
                    <a:cubicBezTo>
                      <a:pt x="10" y="10"/>
                      <a:pt x="17" y="17"/>
                      <a:pt x="17" y="26"/>
                    </a:cubicBezTo>
                    <a:cubicBezTo>
                      <a:pt x="17" y="34"/>
                      <a:pt x="10" y="41"/>
                      <a:pt x="1" y="41"/>
                    </a:cubicBezTo>
                    <a:cubicBezTo>
                      <a:pt x="1" y="41"/>
                      <a:pt x="0" y="41"/>
                      <a:pt x="0" y="41"/>
                    </a:cubicBezTo>
                    <a:cubicBezTo>
                      <a:pt x="0" y="61"/>
                      <a:pt x="0" y="61"/>
                      <a:pt x="0" y="61"/>
                    </a:cubicBezTo>
                    <a:cubicBezTo>
                      <a:pt x="5" y="64"/>
                      <a:pt x="8" y="69"/>
                      <a:pt x="8" y="76"/>
                    </a:cubicBezTo>
                    <a:cubicBezTo>
                      <a:pt x="8" y="77"/>
                      <a:pt x="7" y="79"/>
                      <a:pt x="6" y="81"/>
                    </a:cubicBezTo>
                    <a:cubicBezTo>
                      <a:pt x="67" y="81"/>
                      <a:pt x="67" y="81"/>
                      <a:pt x="67" y="81"/>
                    </a:cubicBezTo>
                    <a:cubicBezTo>
                      <a:pt x="67" y="78"/>
                      <a:pt x="68" y="75"/>
                      <a:pt x="68" y="72"/>
                    </a:cubicBezTo>
                    <a:cubicBezTo>
                      <a:pt x="68" y="72"/>
                      <a:pt x="68" y="71"/>
                      <a:pt x="68" y="70"/>
                    </a:cubicBezTo>
                    <a:cubicBezTo>
                      <a:pt x="68" y="70"/>
                      <a:pt x="68" y="70"/>
                      <a:pt x="68" y="70"/>
                    </a:cubicBezTo>
                    <a:cubicBezTo>
                      <a:pt x="67" y="33"/>
                      <a:pt x="37"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5" name="Freeform 168"/>
              <p:cNvSpPr>
                <a:spLocks/>
              </p:cNvSpPr>
              <p:nvPr/>
            </p:nvSpPr>
            <p:spPr bwMode="auto">
              <a:xfrm>
                <a:off x="651" y="3695"/>
                <a:ext cx="30" cy="58"/>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0" y="0"/>
                      <a:pt x="0" y="0"/>
                    </a:cubicBezTo>
                    <a:cubicBezTo>
                      <a:pt x="0" y="31"/>
                      <a:pt x="0" y="31"/>
                      <a:pt x="0" y="31"/>
                    </a:cubicBezTo>
                    <a:cubicBezTo>
                      <a:pt x="0"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6" name="Freeform 169"/>
              <p:cNvSpPr>
                <a:spLocks/>
              </p:cNvSpPr>
              <p:nvPr/>
            </p:nvSpPr>
            <p:spPr bwMode="auto">
              <a:xfrm>
                <a:off x="651" y="3791"/>
                <a:ext cx="14" cy="37"/>
              </a:xfrm>
              <a:custGeom>
                <a:avLst/>
                <a:gdLst>
                  <a:gd name="T0" fmla="*/ 0 w 8"/>
                  <a:gd name="T1" fmla="*/ 0 h 20"/>
                  <a:gd name="T2" fmla="*/ 0 w 8"/>
                  <a:gd name="T3" fmla="*/ 20 h 20"/>
                  <a:gd name="T4" fmla="*/ 6 w 8"/>
                  <a:gd name="T5" fmla="*/ 20 h 20"/>
                  <a:gd name="T6" fmla="*/ 8 w 8"/>
                  <a:gd name="T7" fmla="*/ 15 h 20"/>
                  <a:gd name="T8" fmla="*/ 0 w 8"/>
                  <a:gd name="T9" fmla="*/ 0 h 20"/>
                </a:gdLst>
                <a:ahLst/>
                <a:cxnLst>
                  <a:cxn ang="0">
                    <a:pos x="T0" y="T1"/>
                  </a:cxn>
                  <a:cxn ang="0">
                    <a:pos x="T2" y="T3"/>
                  </a:cxn>
                  <a:cxn ang="0">
                    <a:pos x="T4" y="T5"/>
                  </a:cxn>
                  <a:cxn ang="0">
                    <a:pos x="T6" y="T7"/>
                  </a:cxn>
                  <a:cxn ang="0">
                    <a:pos x="T8" y="T9"/>
                  </a:cxn>
                </a:cxnLst>
                <a:rect l="0" t="0" r="r" b="b"/>
                <a:pathLst>
                  <a:path w="8" h="20">
                    <a:moveTo>
                      <a:pt x="0" y="0"/>
                    </a:moveTo>
                    <a:cubicBezTo>
                      <a:pt x="0" y="20"/>
                      <a:pt x="0" y="20"/>
                      <a:pt x="0" y="20"/>
                    </a:cubicBezTo>
                    <a:cubicBezTo>
                      <a:pt x="6" y="20"/>
                      <a:pt x="6" y="20"/>
                      <a:pt x="6" y="20"/>
                    </a:cubicBezTo>
                    <a:cubicBezTo>
                      <a:pt x="7" y="18"/>
                      <a:pt x="8" y="16"/>
                      <a:pt x="8" y="15"/>
                    </a:cubicBezTo>
                    <a:cubicBezTo>
                      <a:pt x="8" y="8"/>
                      <a:pt x="5" y="3"/>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7" name="Freeform 170"/>
              <p:cNvSpPr>
                <a:spLocks/>
              </p:cNvSpPr>
              <p:nvPr/>
            </p:nvSpPr>
            <p:spPr bwMode="auto">
              <a:xfrm>
                <a:off x="690" y="3762"/>
                <a:ext cx="60" cy="59"/>
              </a:xfrm>
              <a:custGeom>
                <a:avLst/>
                <a:gdLst>
                  <a:gd name="T0" fmla="*/ 17 w 34"/>
                  <a:gd name="T1" fmla="*/ 0 h 31"/>
                  <a:gd name="T2" fmla="*/ 13 w 34"/>
                  <a:gd name="T3" fmla="*/ 0 h 31"/>
                  <a:gd name="T4" fmla="*/ 2 w 34"/>
                  <a:gd name="T5" fmla="*/ 19 h 31"/>
                  <a:gd name="T6" fmla="*/ 17 w 34"/>
                  <a:gd name="T7" fmla="*/ 31 h 31"/>
                  <a:gd name="T8" fmla="*/ 21 w 34"/>
                  <a:gd name="T9" fmla="*/ 30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0"/>
                      <a:pt x="13" y="0"/>
                    </a:cubicBezTo>
                    <a:cubicBezTo>
                      <a:pt x="5" y="2"/>
                      <a:pt x="0" y="11"/>
                      <a:pt x="2" y="19"/>
                    </a:cubicBezTo>
                    <a:cubicBezTo>
                      <a:pt x="4" y="26"/>
                      <a:pt x="10" y="31"/>
                      <a:pt x="17" y="31"/>
                    </a:cubicBezTo>
                    <a:cubicBezTo>
                      <a:pt x="18" y="31"/>
                      <a:pt x="19" y="31"/>
                      <a:pt x="21" y="30"/>
                    </a:cubicBezTo>
                    <a:cubicBezTo>
                      <a:pt x="29" y="28"/>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8" name="Freeform 171"/>
              <p:cNvSpPr>
                <a:spLocks/>
              </p:cNvSpPr>
              <p:nvPr/>
            </p:nvSpPr>
            <p:spPr bwMode="auto">
              <a:xfrm>
                <a:off x="3593" y="3676"/>
                <a:ext cx="206" cy="139"/>
              </a:xfrm>
              <a:custGeom>
                <a:avLst/>
                <a:gdLst>
                  <a:gd name="T0" fmla="*/ 114 w 116"/>
                  <a:gd name="T1" fmla="*/ 74 h 74"/>
                  <a:gd name="T2" fmla="*/ 116 w 116"/>
                  <a:gd name="T3" fmla="*/ 58 h 74"/>
                  <a:gd name="T4" fmla="*/ 58 w 116"/>
                  <a:gd name="T5" fmla="*/ 0 h 74"/>
                  <a:gd name="T6" fmla="*/ 0 w 116"/>
                  <a:gd name="T7" fmla="*/ 58 h 74"/>
                  <a:gd name="T8" fmla="*/ 2 w 116"/>
                  <a:gd name="T9" fmla="*/ 74 h 74"/>
                  <a:gd name="T10" fmla="*/ 114 w 116"/>
                  <a:gd name="T11" fmla="*/ 74 h 74"/>
                </a:gdLst>
                <a:ahLst/>
                <a:cxnLst>
                  <a:cxn ang="0">
                    <a:pos x="T0" y="T1"/>
                  </a:cxn>
                  <a:cxn ang="0">
                    <a:pos x="T2" y="T3"/>
                  </a:cxn>
                  <a:cxn ang="0">
                    <a:pos x="T4" y="T5"/>
                  </a:cxn>
                  <a:cxn ang="0">
                    <a:pos x="T6" y="T7"/>
                  </a:cxn>
                  <a:cxn ang="0">
                    <a:pos x="T8" y="T9"/>
                  </a:cxn>
                  <a:cxn ang="0">
                    <a:pos x="T10" y="T11"/>
                  </a:cxn>
                </a:cxnLst>
                <a:rect l="0" t="0" r="r" b="b"/>
                <a:pathLst>
                  <a:path w="116" h="74">
                    <a:moveTo>
                      <a:pt x="114" y="74"/>
                    </a:moveTo>
                    <a:cubicBezTo>
                      <a:pt x="115" y="69"/>
                      <a:pt x="116" y="64"/>
                      <a:pt x="116" y="58"/>
                    </a:cubicBezTo>
                    <a:cubicBezTo>
                      <a:pt x="116" y="26"/>
                      <a:pt x="90" y="0"/>
                      <a:pt x="58" y="0"/>
                    </a:cubicBezTo>
                    <a:cubicBezTo>
                      <a:pt x="26" y="0"/>
                      <a:pt x="0" y="26"/>
                      <a:pt x="0" y="58"/>
                    </a:cubicBezTo>
                    <a:cubicBezTo>
                      <a:pt x="0" y="64"/>
                      <a:pt x="0" y="69"/>
                      <a:pt x="2" y="74"/>
                    </a:cubicBezTo>
                    <a:lnTo>
                      <a:pt x="114" y="74"/>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9" name="Freeform 172"/>
              <p:cNvSpPr>
                <a:spLocks/>
              </p:cNvSpPr>
              <p:nvPr/>
            </p:nvSpPr>
            <p:spPr bwMode="auto">
              <a:xfrm>
                <a:off x="3857" y="3676"/>
                <a:ext cx="206" cy="139"/>
              </a:xfrm>
              <a:custGeom>
                <a:avLst/>
                <a:gdLst>
                  <a:gd name="T0" fmla="*/ 114 w 116"/>
                  <a:gd name="T1" fmla="*/ 74 h 74"/>
                  <a:gd name="T2" fmla="*/ 116 w 116"/>
                  <a:gd name="T3" fmla="*/ 58 h 74"/>
                  <a:gd name="T4" fmla="*/ 58 w 116"/>
                  <a:gd name="T5" fmla="*/ 0 h 74"/>
                  <a:gd name="T6" fmla="*/ 0 w 116"/>
                  <a:gd name="T7" fmla="*/ 58 h 74"/>
                  <a:gd name="T8" fmla="*/ 2 w 116"/>
                  <a:gd name="T9" fmla="*/ 74 h 74"/>
                  <a:gd name="T10" fmla="*/ 114 w 116"/>
                  <a:gd name="T11" fmla="*/ 74 h 74"/>
                </a:gdLst>
                <a:ahLst/>
                <a:cxnLst>
                  <a:cxn ang="0">
                    <a:pos x="T0" y="T1"/>
                  </a:cxn>
                  <a:cxn ang="0">
                    <a:pos x="T2" y="T3"/>
                  </a:cxn>
                  <a:cxn ang="0">
                    <a:pos x="T4" y="T5"/>
                  </a:cxn>
                  <a:cxn ang="0">
                    <a:pos x="T6" y="T7"/>
                  </a:cxn>
                  <a:cxn ang="0">
                    <a:pos x="T8" y="T9"/>
                  </a:cxn>
                  <a:cxn ang="0">
                    <a:pos x="T10" y="T11"/>
                  </a:cxn>
                </a:cxnLst>
                <a:rect l="0" t="0" r="r" b="b"/>
                <a:pathLst>
                  <a:path w="116" h="74">
                    <a:moveTo>
                      <a:pt x="114" y="74"/>
                    </a:moveTo>
                    <a:cubicBezTo>
                      <a:pt x="115" y="69"/>
                      <a:pt x="116" y="64"/>
                      <a:pt x="116" y="58"/>
                    </a:cubicBezTo>
                    <a:cubicBezTo>
                      <a:pt x="116" y="26"/>
                      <a:pt x="90" y="0"/>
                      <a:pt x="58" y="0"/>
                    </a:cubicBezTo>
                    <a:cubicBezTo>
                      <a:pt x="26" y="0"/>
                      <a:pt x="0" y="26"/>
                      <a:pt x="0" y="58"/>
                    </a:cubicBezTo>
                    <a:cubicBezTo>
                      <a:pt x="0" y="64"/>
                      <a:pt x="0" y="69"/>
                      <a:pt x="2" y="74"/>
                    </a:cubicBezTo>
                    <a:cubicBezTo>
                      <a:pt x="114" y="74"/>
                      <a:pt x="114" y="74"/>
                      <a:pt x="114" y="7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0" name="Freeform 173"/>
              <p:cNvSpPr>
                <a:spLocks/>
              </p:cNvSpPr>
              <p:nvPr/>
            </p:nvSpPr>
            <p:spPr bwMode="auto">
              <a:xfrm>
                <a:off x="3691" y="3535"/>
                <a:ext cx="273" cy="280"/>
              </a:xfrm>
              <a:custGeom>
                <a:avLst/>
                <a:gdLst>
                  <a:gd name="T0" fmla="*/ 50 w 154"/>
                  <a:gd name="T1" fmla="*/ 149 h 149"/>
                  <a:gd name="T2" fmla="*/ 104 w 154"/>
                  <a:gd name="T3" fmla="*/ 149 h 149"/>
                  <a:gd name="T4" fmla="*/ 154 w 154"/>
                  <a:gd name="T5" fmla="*/ 77 h 149"/>
                  <a:gd name="T6" fmla="*/ 77 w 154"/>
                  <a:gd name="T7" fmla="*/ 0 h 149"/>
                  <a:gd name="T8" fmla="*/ 0 w 154"/>
                  <a:gd name="T9" fmla="*/ 77 h 149"/>
                  <a:gd name="T10" fmla="*/ 50 w 154"/>
                  <a:gd name="T11" fmla="*/ 149 h 149"/>
                </a:gdLst>
                <a:ahLst/>
                <a:cxnLst>
                  <a:cxn ang="0">
                    <a:pos x="T0" y="T1"/>
                  </a:cxn>
                  <a:cxn ang="0">
                    <a:pos x="T2" y="T3"/>
                  </a:cxn>
                  <a:cxn ang="0">
                    <a:pos x="T4" y="T5"/>
                  </a:cxn>
                  <a:cxn ang="0">
                    <a:pos x="T6" y="T7"/>
                  </a:cxn>
                  <a:cxn ang="0">
                    <a:pos x="T8" y="T9"/>
                  </a:cxn>
                  <a:cxn ang="0">
                    <a:pos x="T10" y="T11"/>
                  </a:cxn>
                </a:cxnLst>
                <a:rect l="0" t="0" r="r" b="b"/>
                <a:pathLst>
                  <a:path w="154" h="149">
                    <a:moveTo>
                      <a:pt x="50" y="149"/>
                    </a:moveTo>
                    <a:cubicBezTo>
                      <a:pt x="104" y="149"/>
                      <a:pt x="104" y="149"/>
                      <a:pt x="104" y="149"/>
                    </a:cubicBezTo>
                    <a:cubicBezTo>
                      <a:pt x="133" y="138"/>
                      <a:pt x="154" y="110"/>
                      <a:pt x="154" y="77"/>
                    </a:cubicBezTo>
                    <a:cubicBezTo>
                      <a:pt x="154" y="35"/>
                      <a:pt x="120" y="0"/>
                      <a:pt x="77" y="0"/>
                    </a:cubicBezTo>
                    <a:cubicBezTo>
                      <a:pt x="35" y="0"/>
                      <a:pt x="0" y="35"/>
                      <a:pt x="0" y="77"/>
                    </a:cubicBezTo>
                    <a:cubicBezTo>
                      <a:pt x="0" y="110"/>
                      <a:pt x="21" y="138"/>
                      <a:pt x="50" y="14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1" name="Oval 174"/>
              <p:cNvSpPr>
                <a:spLocks noChangeArrowheads="1"/>
              </p:cNvSpPr>
              <p:nvPr/>
            </p:nvSpPr>
            <p:spPr bwMode="auto">
              <a:xfrm>
                <a:off x="3622" y="3749"/>
                <a:ext cx="56" cy="6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2" name="Oval 175"/>
              <p:cNvSpPr>
                <a:spLocks noChangeArrowheads="1"/>
              </p:cNvSpPr>
              <p:nvPr/>
            </p:nvSpPr>
            <p:spPr bwMode="auto">
              <a:xfrm>
                <a:off x="3728" y="3601"/>
                <a:ext cx="58" cy="6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3" name="Oval 176"/>
              <p:cNvSpPr>
                <a:spLocks noChangeArrowheads="1"/>
              </p:cNvSpPr>
              <p:nvPr/>
            </p:nvSpPr>
            <p:spPr bwMode="auto">
              <a:xfrm>
                <a:off x="3811" y="3558"/>
                <a:ext cx="57" cy="6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4" name="Freeform 177"/>
              <p:cNvSpPr>
                <a:spLocks/>
              </p:cNvSpPr>
              <p:nvPr/>
            </p:nvSpPr>
            <p:spPr bwMode="auto">
              <a:xfrm>
                <a:off x="3794" y="3654"/>
                <a:ext cx="60" cy="61"/>
              </a:xfrm>
              <a:custGeom>
                <a:avLst/>
                <a:gdLst>
                  <a:gd name="T0" fmla="*/ 33 w 34"/>
                  <a:gd name="T1" fmla="*/ 17 h 33"/>
                  <a:gd name="T2" fmla="*/ 16 w 34"/>
                  <a:gd name="T3" fmla="*/ 33 h 33"/>
                  <a:gd name="T4" fmla="*/ 1 w 34"/>
                  <a:gd name="T5" fmla="*/ 16 h 33"/>
                  <a:gd name="T6" fmla="*/ 18 w 34"/>
                  <a:gd name="T7" fmla="*/ 0 h 33"/>
                  <a:gd name="T8" fmla="*/ 33 w 34"/>
                  <a:gd name="T9" fmla="*/ 17 h 33"/>
                </a:gdLst>
                <a:ahLst/>
                <a:cxnLst>
                  <a:cxn ang="0">
                    <a:pos x="T0" y="T1"/>
                  </a:cxn>
                  <a:cxn ang="0">
                    <a:pos x="T2" y="T3"/>
                  </a:cxn>
                  <a:cxn ang="0">
                    <a:pos x="T4" y="T5"/>
                  </a:cxn>
                  <a:cxn ang="0">
                    <a:pos x="T6" y="T7"/>
                  </a:cxn>
                  <a:cxn ang="0">
                    <a:pos x="T8" y="T9"/>
                  </a:cxn>
                </a:cxnLst>
                <a:rect l="0" t="0" r="r" b="b"/>
                <a:pathLst>
                  <a:path w="34" h="33">
                    <a:moveTo>
                      <a:pt x="33" y="17"/>
                    </a:moveTo>
                    <a:cubicBezTo>
                      <a:pt x="33" y="26"/>
                      <a:pt x="25" y="33"/>
                      <a:pt x="16" y="33"/>
                    </a:cubicBezTo>
                    <a:cubicBezTo>
                      <a:pt x="7" y="32"/>
                      <a:pt x="0" y="25"/>
                      <a:pt x="1" y="16"/>
                    </a:cubicBezTo>
                    <a:cubicBezTo>
                      <a:pt x="1" y="7"/>
                      <a:pt x="9" y="0"/>
                      <a:pt x="18" y="0"/>
                    </a:cubicBezTo>
                    <a:cubicBezTo>
                      <a:pt x="27" y="1"/>
                      <a:pt x="34" y="8"/>
                      <a:pt x="33"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5" name="Oval 178"/>
              <p:cNvSpPr>
                <a:spLocks noChangeArrowheads="1"/>
              </p:cNvSpPr>
              <p:nvPr/>
            </p:nvSpPr>
            <p:spPr bwMode="auto">
              <a:xfrm>
                <a:off x="3696" y="3699"/>
                <a:ext cx="57" cy="6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6" name="Freeform 179"/>
              <p:cNvSpPr>
                <a:spLocks/>
              </p:cNvSpPr>
              <p:nvPr/>
            </p:nvSpPr>
            <p:spPr bwMode="auto">
              <a:xfrm>
                <a:off x="3687" y="3798"/>
                <a:ext cx="52" cy="17"/>
              </a:xfrm>
              <a:custGeom>
                <a:avLst/>
                <a:gdLst>
                  <a:gd name="T0" fmla="*/ 29 w 29"/>
                  <a:gd name="T1" fmla="*/ 9 h 9"/>
                  <a:gd name="T2" fmla="*/ 14 w 29"/>
                  <a:gd name="T3" fmla="*/ 0 h 9"/>
                  <a:gd name="T4" fmla="*/ 0 w 29"/>
                  <a:gd name="T5" fmla="*/ 9 h 9"/>
                  <a:gd name="T6" fmla="*/ 29 w 29"/>
                  <a:gd name="T7" fmla="*/ 9 h 9"/>
                </a:gdLst>
                <a:ahLst/>
                <a:cxnLst>
                  <a:cxn ang="0">
                    <a:pos x="T0" y="T1"/>
                  </a:cxn>
                  <a:cxn ang="0">
                    <a:pos x="T2" y="T3"/>
                  </a:cxn>
                  <a:cxn ang="0">
                    <a:pos x="T4" y="T5"/>
                  </a:cxn>
                  <a:cxn ang="0">
                    <a:pos x="T6" y="T7"/>
                  </a:cxn>
                </a:cxnLst>
                <a:rect l="0" t="0" r="r" b="b"/>
                <a:pathLst>
                  <a:path w="29" h="9">
                    <a:moveTo>
                      <a:pt x="29" y="9"/>
                    </a:moveTo>
                    <a:cubicBezTo>
                      <a:pt x="26" y="4"/>
                      <a:pt x="20" y="0"/>
                      <a:pt x="14" y="0"/>
                    </a:cubicBezTo>
                    <a:cubicBezTo>
                      <a:pt x="8" y="0"/>
                      <a:pt x="2" y="4"/>
                      <a:pt x="0" y="9"/>
                    </a:cubicBezTo>
                    <a:lnTo>
                      <a:pt x="29"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7" name="Oval 180"/>
              <p:cNvSpPr>
                <a:spLocks noChangeArrowheads="1"/>
              </p:cNvSpPr>
              <p:nvPr/>
            </p:nvSpPr>
            <p:spPr bwMode="auto">
              <a:xfrm>
                <a:off x="3778" y="3732"/>
                <a:ext cx="58" cy="6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8" name="Oval 181"/>
              <p:cNvSpPr>
                <a:spLocks noChangeArrowheads="1"/>
              </p:cNvSpPr>
              <p:nvPr/>
            </p:nvSpPr>
            <p:spPr bwMode="auto">
              <a:xfrm>
                <a:off x="3877" y="3736"/>
                <a:ext cx="58" cy="6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9" name="Freeform 182"/>
              <p:cNvSpPr>
                <a:spLocks/>
              </p:cNvSpPr>
              <p:nvPr/>
            </p:nvSpPr>
            <p:spPr bwMode="auto">
              <a:xfrm>
                <a:off x="3937" y="3802"/>
                <a:ext cx="46" cy="13"/>
              </a:xfrm>
              <a:custGeom>
                <a:avLst/>
                <a:gdLst>
                  <a:gd name="T0" fmla="*/ 26 w 26"/>
                  <a:gd name="T1" fmla="*/ 7 h 7"/>
                  <a:gd name="T2" fmla="*/ 13 w 26"/>
                  <a:gd name="T3" fmla="*/ 0 h 7"/>
                  <a:gd name="T4" fmla="*/ 0 w 26"/>
                  <a:gd name="T5" fmla="*/ 7 h 7"/>
                  <a:gd name="T6" fmla="*/ 26 w 26"/>
                  <a:gd name="T7" fmla="*/ 7 h 7"/>
                </a:gdLst>
                <a:ahLst/>
                <a:cxnLst>
                  <a:cxn ang="0">
                    <a:pos x="T0" y="T1"/>
                  </a:cxn>
                  <a:cxn ang="0">
                    <a:pos x="T2" y="T3"/>
                  </a:cxn>
                  <a:cxn ang="0">
                    <a:pos x="T4" y="T5"/>
                  </a:cxn>
                  <a:cxn ang="0">
                    <a:pos x="T6" y="T7"/>
                  </a:cxn>
                </a:cxnLst>
                <a:rect l="0" t="0" r="r" b="b"/>
                <a:pathLst>
                  <a:path w="26" h="7">
                    <a:moveTo>
                      <a:pt x="26" y="7"/>
                    </a:moveTo>
                    <a:cubicBezTo>
                      <a:pt x="23" y="3"/>
                      <a:pt x="18" y="0"/>
                      <a:pt x="13" y="0"/>
                    </a:cubicBezTo>
                    <a:cubicBezTo>
                      <a:pt x="7" y="0"/>
                      <a:pt x="3" y="3"/>
                      <a:pt x="0" y="7"/>
                    </a:cubicBezTo>
                    <a:cubicBezTo>
                      <a:pt x="26" y="7"/>
                      <a:pt x="26" y="7"/>
                      <a:pt x="26" y="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0" name="Oval 183"/>
              <p:cNvSpPr>
                <a:spLocks noChangeArrowheads="1"/>
              </p:cNvSpPr>
              <p:nvPr/>
            </p:nvSpPr>
            <p:spPr bwMode="auto">
              <a:xfrm>
                <a:off x="3988" y="3729"/>
                <a:ext cx="59" cy="6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1" name="Freeform 184"/>
              <p:cNvSpPr>
                <a:spLocks/>
              </p:cNvSpPr>
              <p:nvPr/>
            </p:nvSpPr>
            <p:spPr bwMode="auto">
              <a:xfrm>
                <a:off x="3879" y="3625"/>
                <a:ext cx="63" cy="68"/>
              </a:xfrm>
              <a:custGeom>
                <a:avLst/>
                <a:gdLst>
                  <a:gd name="T0" fmla="*/ 34 w 36"/>
                  <a:gd name="T1" fmla="*/ 14 h 36"/>
                  <a:gd name="T2" fmla="*/ 22 w 36"/>
                  <a:gd name="T3" fmla="*/ 33 h 36"/>
                  <a:gd name="T4" fmla="*/ 2 w 36"/>
                  <a:gd name="T5" fmla="*/ 22 h 36"/>
                  <a:gd name="T6" fmla="*/ 14 w 36"/>
                  <a:gd name="T7" fmla="*/ 2 h 36"/>
                  <a:gd name="T8" fmla="*/ 34 w 36"/>
                  <a:gd name="T9" fmla="*/ 14 h 36"/>
                </a:gdLst>
                <a:ahLst/>
                <a:cxnLst>
                  <a:cxn ang="0">
                    <a:pos x="T0" y="T1"/>
                  </a:cxn>
                  <a:cxn ang="0">
                    <a:pos x="T2" y="T3"/>
                  </a:cxn>
                  <a:cxn ang="0">
                    <a:pos x="T4" y="T5"/>
                  </a:cxn>
                  <a:cxn ang="0">
                    <a:pos x="T6" y="T7"/>
                  </a:cxn>
                  <a:cxn ang="0">
                    <a:pos x="T8" y="T9"/>
                  </a:cxn>
                </a:cxnLst>
                <a:rect l="0" t="0" r="r" b="b"/>
                <a:pathLst>
                  <a:path w="36" h="36">
                    <a:moveTo>
                      <a:pt x="34" y="14"/>
                    </a:moveTo>
                    <a:cubicBezTo>
                      <a:pt x="36" y="22"/>
                      <a:pt x="31" y="31"/>
                      <a:pt x="22" y="33"/>
                    </a:cubicBezTo>
                    <a:cubicBezTo>
                      <a:pt x="13" y="36"/>
                      <a:pt x="4" y="30"/>
                      <a:pt x="2" y="22"/>
                    </a:cubicBezTo>
                    <a:cubicBezTo>
                      <a:pt x="0" y="13"/>
                      <a:pt x="5" y="4"/>
                      <a:pt x="14" y="2"/>
                    </a:cubicBezTo>
                    <a:cubicBezTo>
                      <a:pt x="22" y="0"/>
                      <a:pt x="31" y="5"/>
                      <a:pt x="34"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2" name="Freeform 185"/>
              <p:cNvSpPr>
                <a:spLocks noEditPoints="1"/>
              </p:cNvSpPr>
              <p:nvPr/>
            </p:nvSpPr>
            <p:spPr bwMode="auto">
              <a:xfrm>
                <a:off x="4063" y="3776"/>
                <a:ext cx="0" cy="9"/>
              </a:xfrm>
              <a:custGeom>
                <a:avLst/>
                <a:gdLst>
                  <a:gd name="T0" fmla="*/ 5 h 5"/>
                  <a:gd name="T1" fmla="*/ 5 h 5"/>
                  <a:gd name="T2" fmla="*/ 5 h 5"/>
                  <a:gd name="T3" fmla="*/ 5 h 5"/>
                  <a:gd name="T4" fmla="*/ 5 h 5"/>
                  <a:gd name="T5" fmla="*/ 4 h 5"/>
                  <a:gd name="T6" fmla="*/ 4 h 5"/>
                  <a:gd name="T7" fmla="*/ 4 h 5"/>
                  <a:gd name="T8" fmla="*/ 4 h 5"/>
                  <a:gd name="T9" fmla="*/ 4 h 5"/>
                  <a:gd name="T10" fmla="*/ 4 h 5"/>
                  <a:gd name="T11" fmla="*/ 4 h 5"/>
                  <a:gd name="T12" fmla="*/ 3 h 5"/>
                  <a:gd name="T13" fmla="*/ 3 h 5"/>
                  <a:gd name="T14" fmla="*/ 3 h 5"/>
                  <a:gd name="T15" fmla="*/ 3 h 5"/>
                  <a:gd name="T16" fmla="*/ 3 h 5"/>
                  <a:gd name="T17" fmla="*/ 3 h 5"/>
                  <a:gd name="T18" fmla="*/ 3 h 5"/>
                  <a:gd name="T19" fmla="*/ 3 h 5"/>
                  <a:gd name="T20" fmla="*/ 3 h 5"/>
                  <a:gd name="T21" fmla="*/ 2 h 5"/>
                  <a:gd name="T22" fmla="*/ 2 h 5"/>
                  <a:gd name="T23" fmla="*/ 2 h 5"/>
                  <a:gd name="T24" fmla="*/ 2 h 5"/>
                  <a:gd name="T25" fmla="*/ 2 h 5"/>
                  <a:gd name="T26" fmla="*/ 2 h 5"/>
                  <a:gd name="T27" fmla="*/ 2 h 5"/>
                  <a:gd name="T28" fmla="*/ 2 h 5"/>
                  <a:gd name="T29" fmla="*/ 1 h 5"/>
                  <a:gd name="T30" fmla="*/ 1 h 5"/>
                  <a:gd name="T31" fmla="*/ 1 h 5"/>
                  <a:gd name="T32" fmla="*/ 1 h 5"/>
                  <a:gd name="T33" fmla="*/ 1 h 5"/>
                  <a:gd name="T34" fmla="*/ 1 h 5"/>
                  <a:gd name="T35" fmla="*/ 1 h 5"/>
                  <a:gd name="T36" fmla="*/ 1 h 5"/>
                  <a:gd name="T37" fmla="*/ 1 h 5"/>
                  <a:gd name="T38" fmla="*/ 0 h 5"/>
                  <a:gd name="T39" fmla="*/ 0 h 5"/>
                  <a:gd name="T40" fmla="*/ 0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Lst>
                <a:rect l="0" t="0" r="r" b="b"/>
                <a:pathLst>
                  <a:path h="5">
                    <a:moveTo>
                      <a:pt x="0" y="5"/>
                    </a:moveTo>
                    <a:cubicBezTo>
                      <a:pt x="0" y="5"/>
                      <a:pt x="0" y="5"/>
                      <a:pt x="0" y="5"/>
                    </a:cubicBez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AA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3" name="Freeform 186"/>
              <p:cNvSpPr>
                <a:spLocks noEditPoints="1"/>
              </p:cNvSpPr>
              <p:nvPr/>
            </p:nvSpPr>
            <p:spPr bwMode="auto">
              <a:xfrm>
                <a:off x="3875" y="3676"/>
                <a:ext cx="188" cy="139"/>
              </a:xfrm>
              <a:custGeom>
                <a:avLst/>
                <a:gdLst>
                  <a:gd name="T0" fmla="*/ 64 w 106"/>
                  <a:gd name="T1" fmla="*/ 44 h 74"/>
                  <a:gd name="T2" fmla="*/ 97 w 106"/>
                  <a:gd name="T3" fmla="*/ 44 h 74"/>
                  <a:gd name="T4" fmla="*/ 50 w 106"/>
                  <a:gd name="T5" fmla="*/ 0 h 74"/>
                  <a:gd name="T6" fmla="*/ 34 w 106"/>
                  <a:gd name="T7" fmla="*/ 49 h 74"/>
                  <a:gd name="T8" fmla="*/ 17 w 106"/>
                  <a:gd name="T9" fmla="*/ 65 h 74"/>
                  <a:gd name="T10" fmla="*/ 35 w 106"/>
                  <a:gd name="T11" fmla="*/ 74 h 74"/>
                  <a:gd name="T12" fmla="*/ 61 w 106"/>
                  <a:gd name="T13" fmla="*/ 74 h 74"/>
                  <a:gd name="T14" fmla="*/ 106 w 106"/>
                  <a:gd name="T15" fmla="*/ 58 h 74"/>
                  <a:gd name="T16" fmla="*/ 106 w 106"/>
                  <a:gd name="T17" fmla="*/ 58 h 74"/>
                  <a:gd name="T18" fmla="*/ 106 w 106"/>
                  <a:gd name="T19" fmla="*/ 58 h 74"/>
                  <a:gd name="T20" fmla="*/ 106 w 106"/>
                  <a:gd name="T21" fmla="*/ 57 h 74"/>
                  <a:gd name="T22" fmla="*/ 106 w 106"/>
                  <a:gd name="T23" fmla="*/ 57 h 74"/>
                  <a:gd name="T24" fmla="*/ 106 w 106"/>
                  <a:gd name="T25" fmla="*/ 57 h 74"/>
                  <a:gd name="T26" fmla="*/ 106 w 106"/>
                  <a:gd name="T27" fmla="*/ 57 h 74"/>
                  <a:gd name="T28" fmla="*/ 106 w 106"/>
                  <a:gd name="T29" fmla="*/ 57 h 74"/>
                  <a:gd name="T30" fmla="*/ 106 w 106"/>
                  <a:gd name="T31" fmla="*/ 56 h 74"/>
                  <a:gd name="T32" fmla="*/ 106 w 106"/>
                  <a:gd name="T33" fmla="*/ 56 h 74"/>
                  <a:gd name="T34" fmla="*/ 106 w 106"/>
                  <a:gd name="T35" fmla="*/ 56 h 74"/>
                  <a:gd name="T36" fmla="*/ 106 w 106"/>
                  <a:gd name="T37" fmla="*/ 56 h 74"/>
                  <a:gd name="T38" fmla="*/ 106 w 106"/>
                  <a:gd name="T39" fmla="*/ 56 h 74"/>
                  <a:gd name="T40" fmla="*/ 106 w 106"/>
                  <a:gd name="T41" fmla="*/ 56 h 74"/>
                  <a:gd name="T42" fmla="*/ 106 w 106"/>
                  <a:gd name="T43" fmla="*/ 55 h 74"/>
                  <a:gd name="T44" fmla="*/ 106 w 106"/>
                  <a:gd name="T45" fmla="*/ 55 h 74"/>
                  <a:gd name="T46" fmla="*/ 106 w 106"/>
                  <a:gd name="T47" fmla="*/ 55 h 74"/>
                  <a:gd name="T48" fmla="*/ 106 w 106"/>
                  <a:gd name="T49" fmla="*/ 55 h 74"/>
                  <a:gd name="T50" fmla="*/ 106 w 106"/>
                  <a:gd name="T51" fmla="*/ 55 h 74"/>
                  <a:gd name="T52" fmla="*/ 106 w 106"/>
                  <a:gd name="T53" fmla="*/ 54 h 74"/>
                  <a:gd name="T54" fmla="*/ 106 w 106"/>
                  <a:gd name="T55" fmla="*/ 54 h 74"/>
                  <a:gd name="T56" fmla="*/ 106 w 106"/>
                  <a:gd name="T57" fmla="*/ 54 h 74"/>
                  <a:gd name="T58" fmla="*/ 106 w 106"/>
                  <a:gd name="T59" fmla="*/ 54 h 74"/>
                  <a:gd name="T60" fmla="*/ 106 w 106"/>
                  <a:gd name="T61" fmla="*/ 54 h 74"/>
                  <a:gd name="T62" fmla="*/ 106 w 106"/>
                  <a:gd name="T63" fmla="*/ 54 h 74"/>
                  <a:gd name="T64" fmla="*/ 106 w 106"/>
                  <a:gd name="T65" fmla="*/ 53 h 74"/>
                  <a:gd name="T66" fmla="*/ 106 w 106"/>
                  <a:gd name="T67" fmla="*/ 53 h 74"/>
                  <a:gd name="T68" fmla="*/ 50 w 106"/>
                  <a:gd name="T6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74">
                    <a:moveTo>
                      <a:pt x="80" y="60"/>
                    </a:moveTo>
                    <a:cubicBezTo>
                      <a:pt x="71" y="60"/>
                      <a:pt x="64" y="53"/>
                      <a:pt x="64" y="44"/>
                    </a:cubicBezTo>
                    <a:cubicBezTo>
                      <a:pt x="64" y="35"/>
                      <a:pt x="71" y="28"/>
                      <a:pt x="80" y="28"/>
                    </a:cubicBezTo>
                    <a:cubicBezTo>
                      <a:pt x="89" y="28"/>
                      <a:pt x="97" y="35"/>
                      <a:pt x="97" y="44"/>
                    </a:cubicBezTo>
                    <a:cubicBezTo>
                      <a:pt x="97" y="53"/>
                      <a:pt x="89" y="60"/>
                      <a:pt x="80" y="60"/>
                    </a:cubicBezTo>
                    <a:moveTo>
                      <a:pt x="50" y="0"/>
                    </a:moveTo>
                    <a:cubicBezTo>
                      <a:pt x="50" y="1"/>
                      <a:pt x="50" y="1"/>
                      <a:pt x="50" y="2"/>
                    </a:cubicBezTo>
                    <a:cubicBezTo>
                      <a:pt x="50" y="20"/>
                      <a:pt x="44" y="36"/>
                      <a:pt x="34" y="49"/>
                    </a:cubicBezTo>
                    <a:cubicBezTo>
                      <a:pt x="33" y="58"/>
                      <a:pt x="26" y="65"/>
                      <a:pt x="17" y="65"/>
                    </a:cubicBezTo>
                    <a:cubicBezTo>
                      <a:pt x="17" y="65"/>
                      <a:pt x="17" y="65"/>
                      <a:pt x="17" y="65"/>
                    </a:cubicBezTo>
                    <a:cubicBezTo>
                      <a:pt x="12" y="69"/>
                      <a:pt x="6" y="72"/>
                      <a:pt x="0" y="74"/>
                    </a:cubicBezTo>
                    <a:cubicBezTo>
                      <a:pt x="35" y="74"/>
                      <a:pt x="35" y="74"/>
                      <a:pt x="35" y="74"/>
                    </a:cubicBezTo>
                    <a:cubicBezTo>
                      <a:pt x="38" y="70"/>
                      <a:pt x="42" y="67"/>
                      <a:pt x="48" y="67"/>
                    </a:cubicBezTo>
                    <a:cubicBezTo>
                      <a:pt x="53" y="67"/>
                      <a:pt x="58" y="70"/>
                      <a:pt x="61" y="74"/>
                    </a:cubicBezTo>
                    <a:cubicBezTo>
                      <a:pt x="104" y="74"/>
                      <a:pt x="104" y="74"/>
                      <a:pt x="104" y="74"/>
                    </a:cubicBezTo>
                    <a:cubicBezTo>
                      <a:pt x="105" y="69"/>
                      <a:pt x="106" y="64"/>
                      <a:pt x="106" y="58"/>
                    </a:cubicBezTo>
                    <a:cubicBezTo>
                      <a:pt x="106" y="58"/>
                      <a:pt x="106" y="58"/>
                      <a:pt x="106" y="58"/>
                    </a:cubicBezTo>
                    <a:cubicBezTo>
                      <a:pt x="106" y="58"/>
                      <a:pt x="106" y="58"/>
                      <a:pt x="106" y="58"/>
                    </a:cubicBezTo>
                    <a:cubicBezTo>
                      <a:pt x="106" y="58"/>
                      <a:pt x="106" y="58"/>
                      <a:pt x="106" y="58"/>
                    </a:cubicBezTo>
                    <a:cubicBezTo>
                      <a:pt x="106" y="58"/>
                      <a:pt x="106" y="58"/>
                      <a:pt x="106" y="58"/>
                    </a:cubicBezTo>
                    <a:cubicBezTo>
                      <a:pt x="106" y="58"/>
                      <a:pt x="106" y="58"/>
                      <a:pt x="106" y="58"/>
                    </a:cubicBezTo>
                    <a:cubicBezTo>
                      <a:pt x="106" y="57"/>
                      <a:pt x="106" y="57"/>
                      <a:pt x="106" y="57"/>
                    </a:cubicBezTo>
                    <a:cubicBezTo>
                      <a:pt x="106" y="57"/>
                      <a:pt x="106" y="57"/>
                      <a:pt x="106" y="57"/>
                    </a:cubicBezTo>
                    <a:cubicBezTo>
                      <a:pt x="106" y="57"/>
                      <a:pt x="106" y="57"/>
                      <a:pt x="106" y="57"/>
                    </a:cubicBezTo>
                    <a:cubicBezTo>
                      <a:pt x="106" y="57"/>
                      <a:pt x="106" y="57"/>
                      <a:pt x="106" y="57"/>
                    </a:cubicBezTo>
                    <a:cubicBezTo>
                      <a:pt x="106" y="57"/>
                      <a:pt x="106" y="57"/>
                      <a:pt x="106" y="57"/>
                    </a:cubicBezTo>
                    <a:cubicBezTo>
                      <a:pt x="106" y="57"/>
                      <a:pt x="106" y="57"/>
                      <a:pt x="106" y="57"/>
                    </a:cubicBezTo>
                    <a:cubicBezTo>
                      <a:pt x="106" y="57"/>
                      <a:pt x="106" y="57"/>
                      <a:pt x="106" y="57"/>
                    </a:cubicBezTo>
                    <a:cubicBezTo>
                      <a:pt x="106" y="57"/>
                      <a:pt x="106" y="57"/>
                      <a:pt x="106" y="57"/>
                    </a:cubicBezTo>
                    <a:cubicBezTo>
                      <a:pt x="106" y="57"/>
                      <a:pt x="106" y="57"/>
                      <a:pt x="106" y="57"/>
                    </a:cubicBezTo>
                    <a:cubicBezTo>
                      <a:pt x="106" y="57"/>
                      <a:pt x="106" y="57"/>
                      <a:pt x="106" y="57"/>
                    </a:cubicBezTo>
                    <a:cubicBezTo>
                      <a:pt x="106" y="57"/>
                      <a:pt x="106" y="57"/>
                      <a:pt x="106" y="56"/>
                    </a:cubicBezTo>
                    <a:cubicBezTo>
                      <a:pt x="106" y="56"/>
                      <a:pt x="106" y="56"/>
                      <a:pt x="106" y="56"/>
                    </a:cubicBezTo>
                    <a:cubicBezTo>
                      <a:pt x="106" y="56"/>
                      <a:pt x="106" y="56"/>
                      <a:pt x="106" y="56"/>
                    </a:cubicBezTo>
                    <a:cubicBezTo>
                      <a:pt x="106" y="56"/>
                      <a:pt x="106" y="56"/>
                      <a:pt x="106" y="56"/>
                    </a:cubicBezTo>
                    <a:cubicBezTo>
                      <a:pt x="106" y="56"/>
                      <a:pt x="106" y="56"/>
                      <a:pt x="106" y="56"/>
                    </a:cubicBezTo>
                    <a:cubicBezTo>
                      <a:pt x="106" y="56"/>
                      <a:pt x="106" y="56"/>
                      <a:pt x="106" y="56"/>
                    </a:cubicBezTo>
                    <a:cubicBezTo>
                      <a:pt x="106" y="56"/>
                      <a:pt x="106" y="56"/>
                      <a:pt x="106" y="56"/>
                    </a:cubicBezTo>
                    <a:cubicBezTo>
                      <a:pt x="106" y="56"/>
                      <a:pt x="106" y="56"/>
                      <a:pt x="106" y="56"/>
                    </a:cubicBezTo>
                    <a:cubicBezTo>
                      <a:pt x="106" y="56"/>
                      <a:pt x="106" y="56"/>
                      <a:pt x="106" y="56"/>
                    </a:cubicBezTo>
                    <a:cubicBezTo>
                      <a:pt x="106" y="56"/>
                      <a:pt x="106" y="56"/>
                      <a:pt x="106" y="56"/>
                    </a:cubicBezTo>
                    <a:cubicBezTo>
                      <a:pt x="106" y="56"/>
                      <a:pt x="106" y="56"/>
                      <a:pt x="106" y="56"/>
                    </a:cubicBezTo>
                    <a:cubicBezTo>
                      <a:pt x="106" y="56"/>
                      <a:pt x="106" y="56"/>
                      <a:pt x="106" y="55"/>
                    </a:cubicBezTo>
                    <a:cubicBezTo>
                      <a:pt x="106" y="55"/>
                      <a:pt x="106" y="55"/>
                      <a:pt x="106" y="55"/>
                    </a:cubicBezTo>
                    <a:cubicBezTo>
                      <a:pt x="106" y="55"/>
                      <a:pt x="106" y="55"/>
                      <a:pt x="106" y="55"/>
                    </a:cubicBezTo>
                    <a:cubicBezTo>
                      <a:pt x="106" y="55"/>
                      <a:pt x="106" y="55"/>
                      <a:pt x="106" y="55"/>
                    </a:cubicBezTo>
                    <a:cubicBezTo>
                      <a:pt x="106" y="55"/>
                      <a:pt x="106" y="55"/>
                      <a:pt x="106" y="55"/>
                    </a:cubicBezTo>
                    <a:cubicBezTo>
                      <a:pt x="106" y="55"/>
                      <a:pt x="106" y="55"/>
                      <a:pt x="106" y="55"/>
                    </a:cubicBezTo>
                    <a:cubicBezTo>
                      <a:pt x="106" y="55"/>
                      <a:pt x="106" y="55"/>
                      <a:pt x="106" y="55"/>
                    </a:cubicBezTo>
                    <a:cubicBezTo>
                      <a:pt x="106" y="55"/>
                      <a:pt x="106" y="55"/>
                      <a:pt x="106" y="55"/>
                    </a:cubicBezTo>
                    <a:cubicBezTo>
                      <a:pt x="106" y="55"/>
                      <a:pt x="106" y="55"/>
                      <a:pt x="106" y="55"/>
                    </a:cubicBezTo>
                    <a:cubicBezTo>
                      <a:pt x="106" y="55"/>
                      <a:pt x="106" y="55"/>
                      <a:pt x="106" y="55"/>
                    </a:cubicBezTo>
                    <a:cubicBezTo>
                      <a:pt x="106" y="55"/>
                      <a:pt x="106" y="55"/>
                      <a:pt x="106" y="55"/>
                    </a:cubicBezTo>
                    <a:cubicBezTo>
                      <a:pt x="106" y="55"/>
                      <a:pt x="106" y="54"/>
                      <a:pt x="106" y="54"/>
                    </a:cubicBezTo>
                    <a:cubicBezTo>
                      <a:pt x="106" y="54"/>
                      <a:pt x="106" y="54"/>
                      <a:pt x="106" y="54"/>
                    </a:cubicBezTo>
                    <a:cubicBezTo>
                      <a:pt x="106" y="54"/>
                      <a:pt x="106" y="54"/>
                      <a:pt x="106" y="54"/>
                    </a:cubicBezTo>
                    <a:cubicBezTo>
                      <a:pt x="106" y="54"/>
                      <a:pt x="106" y="54"/>
                      <a:pt x="106" y="54"/>
                    </a:cubicBezTo>
                    <a:cubicBezTo>
                      <a:pt x="106" y="54"/>
                      <a:pt x="106" y="54"/>
                      <a:pt x="106" y="54"/>
                    </a:cubicBezTo>
                    <a:cubicBezTo>
                      <a:pt x="106" y="54"/>
                      <a:pt x="106" y="54"/>
                      <a:pt x="106" y="54"/>
                    </a:cubicBezTo>
                    <a:cubicBezTo>
                      <a:pt x="106" y="54"/>
                      <a:pt x="106" y="54"/>
                      <a:pt x="106" y="54"/>
                    </a:cubicBezTo>
                    <a:cubicBezTo>
                      <a:pt x="106" y="54"/>
                      <a:pt x="106" y="54"/>
                      <a:pt x="106" y="54"/>
                    </a:cubicBezTo>
                    <a:cubicBezTo>
                      <a:pt x="106" y="54"/>
                      <a:pt x="106" y="54"/>
                      <a:pt x="106" y="54"/>
                    </a:cubicBezTo>
                    <a:cubicBezTo>
                      <a:pt x="106" y="54"/>
                      <a:pt x="106" y="54"/>
                      <a:pt x="106" y="54"/>
                    </a:cubicBezTo>
                    <a:cubicBezTo>
                      <a:pt x="106" y="54"/>
                      <a:pt x="106" y="54"/>
                      <a:pt x="106" y="54"/>
                    </a:cubicBezTo>
                    <a:cubicBezTo>
                      <a:pt x="106" y="54"/>
                      <a:pt x="106" y="54"/>
                      <a:pt x="106" y="54"/>
                    </a:cubicBezTo>
                    <a:cubicBezTo>
                      <a:pt x="106" y="53"/>
                      <a:pt x="106" y="53"/>
                      <a:pt x="106" y="53"/>
                    </a:cubicBezTo>
                    <a:cubicBezTo>
                      <a:pt x="106" y="53"/>
                      <a:pt x="106" y="53"/>
                      <a:pt x="106" y="53"/>
                    </a:cubicBezTo>
                    <a:cubicBezTo>
                      <a:pt x="106" y="53"/>
                      <a:pt x="106" y="53"/>
                      <a:pt x="106" y="53"/>
                    </a:cubicBezTo>
                    <a:cubicBezTo>
                      <a:pt x="106" y="53"/>
                      <a:pt x="106" y="53"/>
                      <a:pt x="106" y="53"/>
                    </a:cubicBezTo>
                    <a:cubicBezTo>
                      <a:pt x="103" y="24"/>
                      <a:pt x="79" y="1"/>
                      <a:pt x="5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4" name="Freeform 187"/>
              <p:cNvSpPr>
                <a:spLocks noEditPoints="1"/>
              </p:cNvSpPr>
              <p:nvPr/>
            </p:nvSpPr>
            <p:spPr bwMode="auto">
              <a:xfrm>
                <a:off x="3838" y="3537"/>
                <a:ext cx="126" cy="278"/>
              </a:xfrm>
              <a:custGeom>
                <a:avLst/>
                <a:gdLst>
                  <a:gd name="T0" fmla="*/ 41 w 71"/>
                  <a:gd name="T1" fmla="*/ 81 h 148"/>
                  <a:gd name="T2" fmla="*/ 25 w 71"/>
                  <a:gd name="T3" fmla="*/ 69 h 148"/>
                  <a:gd name="T4" fmla="*/ 37 w 71"/>
                  <a:gd name="T5" fmla="*/ 49 h 148"/>
                  <a:gd name="T6" fmla="*/ 41 w 71"/>
                  <a:gd name="T7" fmla="*/ 48 h 148"/>
                  <a:gd name="T8" fmla="*/ 57 w 71"/>
                  <a:gd name="T9" fmla="*/ 61 h 148"/>
                  <a:gd name="T10" fmla="*/ 45 w 71"/>
                  <a:gd name="T11" fmla="*/ 80 h 148"/>
                  <a:gd name="T12" fmla="*/ 41 w 71"/>
                  <a:gd name="T13" fmla="*/ 81 h 148"/>
                  <a:gd name="T14" fmla="*/ 0 w 71"/>
                  <a:gd name="T15" fmla="*/ 0 h 148"/>
                  <a:gd name="T16" fmla="*/ 0 w 71"/>
                  <a:gd name="T17" fmla="*/ 11 h 148"/>
                  <a:gd name="T18" fmla="*/ 1 w 71"/>
                  <a:gd name="T19" fmla="*/ 11 h 148"/>
                  <a:gd name="T20" fmla="*/ 17 w 71"/>
                  <a:gd name="T21" fmla="*/ 27 h 148"/>
                  <a:gd name="T22" fmla="*/ 1 w 71"/>
                  <a:gd name="T23" fmla="*/ 44 h 148"/>
                  <a:gd name="T24" fmla="*/ 0 w 71"/>
                  <a:gd name="T25" fmla="*/ 44 h 148"/>
                  <a:gd name="T26" fmla="*/ 0 w 71"/>
                  <a:gd name="T27" fmla="*/ 64 h 148"/>
                  <a:gd name="T28" fmla="*/ 8 w 71"/>
                  <a:gd name="T29" fmla="*/ 79 h 148"/>
                  <a:gd name="T30" fmla="*/ 0 w 71"/>
                  <a:gd name="T31" fmla="*/ 93 h 148"/>
                  <a:gd name="T32" fmla="*/ 0 w 71"/>
                  <a:gd name="T33" fmla="*/ 148 h 148"/>
                  <a:gd name="T34" fmla="*/ 21 w 71"/>
                  <a:gd name="T35" fmla="*/ 148 h 148"/>
                  <a:gd name="T36" fmla="*/ 38 w 71"/>
                  <a:gd name="T37" fmla="*/ 139 h 148"/>
                  <a:gd name="T38" fmla="*/ 22 w 71"/>
                  <a:gd name="T39" fmla="*/ 123 h 148"/>
                  <a:gd name="T40" fmla="*/ 38 w 71"/>
                  <a:gd name="T41" fmla="*/ 106 h 148"/>
                  <a:gd name="T42" fmla="*/ 55 w 71"/>
                  <a:gd name="T43" fmla="*/ 123 h 148"/>
                  <a:gd name="T44" fmla="*/ 55 w 71"/>
                  <a:gd name="T45" fmla="*/ 123 h 148"/>
                  <a:gd name="T46" fmla="*/ 71 w 71"/>
                  <a:gd name="T47" fmla="*/ 76 h 148"/>
                  <a:gd name="T48" fmla="*/ 71 w 71"/>
                  <a:gd name="T49" fmla="*/ 74 h 148"/>
                  <a:gd name="T50" fmla="*/ 71 w 71"/>
                  <a:gd name="T51" fmla="*/ 74 h 148"/>
                  <a:gd name="T52" fmla="*/ 0 w 71"/>
                  <a:gd name="T5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148">
                    <a:moveTo>
                      <a:pt x="41" y="81"/>
                    </a:moveTo>
                    <a:cubicBezTo>
                      <a:pt x="33" y="81"/>
                      <a:pt x="27" y="76"/>
                      <a:pt x="25" y="69"/>
                    </a:cubicBezTo>
                    <a:cubicBezTo>
                      <a:pt x="23" y="60"/>
                      <a:pt x="28" y="51"/>
                      <a:pt x="37" y="49"/>
                    </a:cubicBezTo>
                    <a:cubicBezTo>
                      <a:pt x="38" y="48"/>
                      <a:pt x="39" y="48"/>
                      <a:pt x="41" y="48"/>
                    </a:cubicBezTo>
                    <a:cubicBezTo>
                      <a:pt x="48" y="48"/>
                      <a:pt x="55" y="53"/>
                      <a:pt x="57" y="61"/>
                    </a:cubicBezTo>
                    <a:cubicBezTo>
                      <a:pt x="59" y="69"/>
                      <a:pt x="54" y="78"/>
                      <a:pt x="45" y="80"/>
                    </a:cubicBezTo>
                    <a:cubicBezTo>
                      <a:pt x="43" y="81"/>
                      <a:pt x="42" y="81"/>
                      <a:pt x="41" y="81"/>
                    </a:cubicBezTo>
                    <a:moveTo>
                      <a:pt x="0" y="0"/>
                    </a:moveTo>
                    <a:cubicBezTo>
                      <a:pt x="0" y="11"/>
                      <a:pt x="0" y="11"/>
                      <a:pt x="0" y="11"/>
                    </a:cubicBezTo>
                    <a:cubicBezTo>
                      <a:pt x="0" y="11"/>
                      <a:pt x="1" y="11"/>
                      <a:pt x="1" y="11"/>
                    </a:cubicBezTo>
                    <a:cubicBezTo>
                      <a:pt x="10" y="11"/>
                      <a:pt x="17" y="18"/>
                      <a:pt x="17" y="27"/>
                    </a:cubicBezTo>
                    <a:cubicBezTo>
                      <a:pt x="17" y="36"/>
                      <a:pt x="10" y="44"/>
                      <a:pt x="1" y="44"/>
                    </a:cubicBezTo>
                    <a:cubicBezTo>
                      <a:pt x="1" y="44"/>
                      <a:pt x="0" y="44"/>
                      <a:pt x="0" y="44"/>
                    </a:cubicBezTo>
                    <a:cubicBezTo>
                      <a:pt x="0" y="64"/>
                      <a:pt x="0" y="64"/>
                      <a:pt x="0" y="64"/>
                    </a:cubicBezTo>
                    <a:cubicBezTo>
                      <a:pt x="5" y="67"/>
                      <a:pt x="9" y="73"/>
                      <a:pt x="8" y="79"/>
                    </a:cubicBezTo>
                    <a:cubicBezTo>
                      <a:pt x="8" y="85"/>
                      <a:pt x="5" y="90"/>
                      <a:pt x="0" y="93"/>
                    </a:cubicBezTo>
                    <a:cubicBezTo>
                      <a:pt x="0" y="148"/>
                      <a:pt x="0" y="148"/>
                      <a:pt x="0" y="148"/>
                    </a:cubicBezTo>
                    <a:cubicBezTo>
                      <a:pt x="21" y="148"/>
                      <a:pt x="21" y="148"/>
                      <a:pt x="21" y="148"/>
                    </a:cubicBezTo>
                    <a:cubicBezTo>
                      <a:pt x="27" y="146"/>
                      <a:pt x="33" y="143"/>
                      <a:pt x="38" y="139"/>
                    </a:cubicBezTo>
                    <a:cubicBezTo>
                      <a:pt x="29" y="139"/>
                      <a:pt x="22" y="132"/>
                      <a:pt x="22" y="123"/>
                    </a:cubicBezTo>
                    <a:cubicBezTo>
                      <a:pt x="22" y="114"/>
                      <a:pt x="29" y="106"/>
                      <a:pt x="38" y="106"/>
                    </a:cubicBezTo>
                    <a:cubicBezTo>
                      <a:pt x="47" y="106"/>
                      <a:pt x="55" y="114"/>
                      <a:pt x="55" y="123"/>
                    </a:cubicBezTo>
                    <a:cubicBezTo>
                      <a:pt x="55" y="123"/>
                      <a:pt x="55" y="123"/>
                      <a:pt x="55" y="123"/>
                    </a:cubicBezTo>
                    <a:cubicBezTo>
                      <a:pt x="65" y="110"/>
                      <a:pt x="71" y="94"/>
                      <a:pt x="71" y="76"/>
                    </a:cubicBezTo>
                    <a:cubicBezTo>
                      <a:pt x="71" y="75"/>
                      <a:pt x="71" y="75"/>
                      <a:pt x="71" y="74"/>
                    </a:cubicBezTo>
                    <a:cubicBezTo>
                      <a:pt x="71" y="74"/>
                      <a:pt x="71" y="74"/>
                      <a:pt x="71" y="74"/>
                    </a:cubicBezTo>
                    <a:cubicBezTo>
                      <a:pt x="70" y="34"/>
                      <a:pt x="39"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5" name="Freeform 188"/>
              <p:cNvSpPr>
                <a:spLocks/>
              </p:cNvSpPr>
              <p:nvPr/>
            </p:nvSpPr>
            <p:spPr bwMode="auto">
              <a:xfrm>
                <a:off x="3838" y="3558"/>
                <a:ext cx="30" cy="62"/>
              </a:xfrm>
              <a:custGeom>
                <a:avLst/>
                <a:gdLst>
                  <a:gd name="T0" fmla="*/ 1 w 17"/>
                  <a:gd name="T1" fmla="*/ 0 h 33"/>
                  <a:gd name="T2" fmla="*/ 0 w 17"/>
                  <a:gd name="T3" fmla="*/ 0 h 33"/>
                  <a:gd name="T4" fmla="*/ 0 w 17"/>
                  <a:gd name="T5" fmla="*/ 33 h 33"/>
                  <a:gd name="T6" fmla="*/ 1 w 17"/>
                  <a:gd name="T7" fmla="*/ 33 h 33"/>
                  <a:gd name="T8" fmla="*/ 17 w 17"/>
                  <a:gd name="T9" fmla="*/ 16 h 33"/>
                  <a:gd name="T10" fmla="*/ 1 w 17"/>
                  <a:gd name="T11" fmla="*/ 0 h 33"/>
                </a:gdLst>
                <a:ahLst/>
                <a:cxnLst>
                  <a:cxn ang="0">
                    <a:pos x="T0" y="T1"/>
                  </a:cxn>
                  <a:cxn ang="0">
                    <a:pos x="T2" y="T3"/>
                  </a:cxn>
                  <a:cxn ang="0">
                    <a:pos x="T4" y="T5"/>
                  </a:cxn>
                  <a:cxn ang="0">
                    <a:pos x="T6" y="T7"/>
                  </a:cxn>
                  <a:cxn ang="0">
                    <a:pos x="T8" y="T9"/>
                  </a:cxn>
                  <a:cxn ang="0">
                    <a:pos x="T10" y="T11"/>
                  </a:cxn>
                </a:cxnLst>
                <a:rect l="0" t="0" r="r" b="b"/>
                <a:pathLst>
                  <a:path w="17" h="33">
                    <a:moveTo>
                      <a:pt x="1" y="0"/>
                    </a:moveTo>
                    <a:cubicBezTo>
                      <a:pt x="1" y="0"/>
                      <a:pt x="0" y="0"/>
                      <a:pt x="0" y="0"/>
                    </a:cubicBezTo>
                    <a:cubicBezTo>
                      <a:pt x="0" y="33"/>
                      <a:pt x="0" y="33"/>
                      <a:pt x="0" y="33"/>
                    </a:cubicBezTo>
                    <a:cubicBezTo>
                      <a:pt x="0" y="33"/>
                      <a:pt x="1" y="33"/>
                      <a:pt x="1" y="33"/>
                    </a:cubicBezTo>
                    <a:cubicBezTo>
                      <a:pt x="10" y="33"/>
                      <a:pt x="17" y="25"/>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6" name="Freeform 189"/>
              <p:cNvSpPr>
                <a:spLocks/>
              </p:cNvSpPr>
              <p:nvPr/>
            </p:nvSpPr>
            <p:spPr bwMode="auto">
              <a:xfrm>
                <a:off x="3838" y="3657"/>
                <a:ext cx="16" cy="55"/>
              </a:xfrm>
              <a:custGeom>
                <a:avLst/>
                <a:gdLst>
                  <a:gd name="T0" fmla="*/ 0 w 9"/>
                  <a:gd name="T1" fmla="*/ 0 h 29"/>
                  <a:gd name="T2" fmla="*/ 0 w 9"/>
                  <a:gd name="T3" fmla="*/ 29 h 29"/>
                  <a:gd name="T4" fmla="*/ 8 w 9"/>
                  <a:gd name="T5" fmla="*/ 15 h 29"/>
                  <a:gd name="T6" fmla="*/ 0 w 9"/>
                  <a:gd name="T7" fmla="*/ 0 h 29"/>
                </a:gdLst>
                <a:ahLst/>
                <a:cxnLst>
                  <a:cxn ang="0">
                    <a:pos x="T0" y="T1"/>
                  </a:cxn>
                  <a:cxn ang="0">
                    <a:pos x="T2" y="T3"/>
                  </a:cxn>
                  <a:cxn ang="0">
                    <a:pos x="T4" y="T5"/>
                  </a:cxn>
                  <a:cxn ang="0">
                    <a:pos x="T6" y="T7"/>
                  </a:cxn>
                </a:cxnLst>
                <a:rect l="0" t="0" r="r" b="b"/>
                <a:pathLst>
                  <a:path w="9" h="29">
                    <a:moveTo>
                      <a:pt x="0" y="0"/>
                    </a:moveTo>
                    <a:cubicBezTo>
                      <a:pt x="0" y="29"/>
                      <a:pt x="0" y="29"/>
                      <a:pt x="0" y="29"/>
                    </a:cubicBezTo>
                    <a:cubicBezTo>
                      <a:pt x="5" y="26"/>
                      <a:pt x="8" y="21"/>
                      <a:pt x="8" y="15"/>
                    </a:cubicBezTo>
                    <a:cubicBezTo>
                      <a:pt x="9" y="9"/>
                      <a:pt x="5" y="3"/>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7" name="Freeform 190"/>
              <p:cNvSpPr>
                <a:spLocks/>
              </p:cNvSpPr>
              <p:nvPr/>
            </p:nvSpPr>
            <p:spPr bwMode="auto">
              <a:xfrm>
                <a:off x="3877" y="3736"/>
                <a:ext cx="58" cy="62"/>
              </a:xfrm>
              <a:custGeom>
                <a:avLst/>
                <a:gdLst>
                  <a:gd name="T0" fmla="*/ 16 w 33"/>
                  <a:gd name="T1" fmla="*/ 0 h 33"/>
                  <a:gd name="T2" fmla="*/ 0 w 33"/>
                  <a:gd name="T3" fmla="*/ 17 h 33"/>
                  <a:gd name="T4" fmla="*/ 16 w 33"/>
                  <a:gd name="T5" fmla="*/ 33 h 33"/>
                  <a:gd name="T6" fmla="*/ 16 w 33"/>
                  <a:gd name="T7" fmla="*/ 33 h 33"/>
                  <a:gd name="T8" fmla="*/ 33 w 33"/>
                  <a:gd name="T9" fmla="*/ 17 h 33"/>
                  <a:gd name="T10" fmla="*/ 33 w 33"/>
                  <a:gd name="T11" fmla="*/ 17 h 33"/>
                  <a:gd name="T12" fmla="*/ 16 w 33"/>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16" y="0"/>
                    </a:moveTo>
                    <a:cubicBezTo>
                      <a:pt x="7" y="0"/>
                      <a:pt x="0" y="8"/>
                      <a:pt x="0" y="17"/>
                    </a:cubicBezTo>
                    <a:cubicBezTo>
                      <a:pt x="0" y="26"/>
                      <a:pt x="7" y="33"/>
                      <a:pt x="16" y="33"/>
                    </a:cubicBezTo>
                    <a:cubicBezTo>
                      <a:pt x="16" y="33"/>
                      <a:pt x="16" y="33"/>
                      <a:pt x="16" y="33"/>
                    </a:cubicBezTo>
                    <a:cubicBezTo>
                      <a:pt x="25" y="33"/>
                      <a:pt x="32" y="26"/>
                      <a:pt x="33" y="17"/>
                    </a:cubicBezTo>
                    <a:cubicBezTo>
                      <a:pt x="33" y="17"/>
                      <a:pt x="33" y="17"/>
                      <a:pt x="33" y="17"/>
                    </a:cubicBezTo>
                    <a:cubicBezTo>
                      <a:pt x="33" y="8"/>
                      <a:pt x="25"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8" name="Freeform 191"/>
              <p:cNvSpPr>
                <a:spLocks/>
              </p:cNvSpPr>
              <p:nvPr/>
            </p:nvSpPr>
            <p:spPr bwMode="auto">
              <a:xfrm>
                <a:off x="3937" y="3802"/>
                <a:ext cx="46" cy="13"/>
              </a:xfrm>
              <a:custGeom>
                <a:avLst/>
                <a:gdLst>
                  <a:gd name="T0" fmla="*/ 13 w 26"/>
                  <a:gd name="T1" fmla="*/ 0 h 7"/>
                  <a:gd name="T2" fmla="*/ 0 w 26"/>
                  <a:gd name="T3" fmla="*/ 7 h 7"/>
                  <a:gd name="T4" fmla="*/ 26 w 26"/>
                  <a:gd name="T5" fmla="*/ 7 h 7"/>
                  <a:gd name="T6" fmla="*/ 13 w 26"/>
                  <a:gd name="T7" fmla="*/ 0 h 7"/>
                </a:gdLst>
                <a:ahLst/>
                <a:cxnLst>
                  <a:cxn ang="0">
                    <a:pos x="T0" y="T1"/>
                  </a:cxn>
                  <a:cxn ang="0">
                    <a:pos x="T2" y="T3"/>
                  </a:cxn>
                  <a:cxn ang="0">
                    <a:pos x="T4" y="T5"/>
                  </a:cxn>
                  <a:cxn ang="0">
                    <a:pos x="T6" y="T7"/>
                  </a:cxn>
                </a:cxnLst>
                <a:rect l="0" t="0" r="r" b="b"/>
                <a:pathLst>
                  <a:path w="26" h="7">
                    <a:moveTo>
                      <a:pt x="13" y="0"/>
                    </a:moveTo>
                    <a:cubicBezTo>
                      <a:pt x="7" y="0"/>
                      <a:pt x="3" y="3"/>
                      <a:pt x="0" y="7"/>
                    </a:cubicBezTo>
                    <a:cubicBezTo>
                      <a:pt x="26" y="7"/>
                      <a:pt x="26" y="7"/>
                      <a:pt x="26" y="7"/>
                    </a:cubicBezTo>
                    <a:cubicBezTo>
                      <a:pt x="23" y="3"/>
                      <a:pt x="18"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9" name="Oval 192"/>
              <p:cNvSpPr>
                <a:spLocks noChangeArrowheads="1"/>
              </p:cNvSpPr>
              <p:nvPr/>
            </p:nvSpPr>
            <p:spPr bwMode="auto">
              <a:xfrm>
                <a:off x="3988" y="3729"/>
                <a:ext cx="59" cy="60"/>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0" name="Freeform 193"/>
              <p:cNvSpPr>
                <a:spLocks/>
              </p:cNvSpPr>
              <p:nvPr/>
            </p:nvSpPr>
            <p:spPr bwMode="auto">
              <a:xfrm>
                <a:off x="3879" y="3627"/>
                <a:ext cx="63" cy="62"/>
              </a:xfrm>
              <a:custGeom>
                <a:avLst/>
                <a:gdLst>
                  <a:gd name="T0" fmla="*/ 18 w 36"/>
                  <a:gd name="T1" fmla="*/ 0 h 33"/>
                  <a:gd name="T2" fmla="*/ 14 w 36"/>
                  <a:gd name="T3" fmla="*/ 1 h 33"/>
                  <a:gd name="T4" fmla="*/ 2 w 36"/>
                  <a:gd name="T5" fmla="*/ 21 h 33"/>
                  <a:gd name="T6" fmla="*/ 18 w 36"/>
                  <a:gd name="T7" fmla="*/ 33 h 33"/>
                  <a:gd name="T8" fmla="*/ 22 w 36"/>
                  <a:gd name="T9" fmla="*/ 32 h 33"/>
                  <a:gd name="T10" fmla="*/ 34 w 36"/>
                  <a:gd name="T11" fmla="*/ 13 h 33"/>
                  <a:gd name="T12" fmla="*/ 18 w 3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18" y="0"/>
                    </a:moveTo>
                    <a:cubicBezTo>
                      <a:pt x="16" y="0"/>
                      <a:pt x="15" y="0"/>
                      <a:pt x="14" y="1"/>
                    </a:cubicBezTo>
                    <a:cubicBezTo>
                      <a:pt x="5" y="3"/>
                      <a:pt x="0" y="12"/>
                      <a:pt x="2" y="21"/>
                    </a:cubicBezTo>
                    <a:cubicBezTo>
                      <a:pt x="4" y="28"/>
                      <a:pt x="10" y="33"/>
                      <a:pt x="18" y="33"/>
                    </a:cubicBezTo>
                    <a:cubicBezTo>
                      <a:pt x="19" y="33"/>
                      <a:pt x="20" y="33"/>
                      <a:pt x="22" y="32"/>
                    </a:cubicBezTo>
                    <a:cubicBezTo>
                      <a:pt x="31" y="30"/>
                      <a:pt x="36" y="21"/>
                      <a:pt x="34" y="13"/>
                    </a:cubicBezTo>
                    <a:cubicBezTo>
                      <a:pt x="32" y="5"/>
                      <a:pt x="25" y="0"/>
                      <a:pt x="18"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1" name="Freeform 194"/>
              <p:cNvSpPr>
                <a:spLocks/>
              </p:cNvSpPr>
              <p:nvPr/>
            </p:nvSpPr>
            <p:spPr bwMode="auto">
              <a:xfrm>
                <a:off x="4889" y="2955"/>
                <a:ext cx="71" cy="888"/>
              </a:xfrm>
              <a:custGeom>
                <a:avLst/>
                <a:gdLst>
                  <a:gd name="T0" fmla="*/ 35 w 71"/>
                  <a:gd name="T1" fmla="*/ 0 h 888"/>
                  <a:gd name="T2" fmla="*/ 0 w 71"/>
                  <a:gd name="T3" fmla="*/ 888 h 888"/>
                  <a:gd name="T4" fmla="*/ 71 w 71"/>
                  <a:gd name="T5" fmla="*/ 888 h 888"/>
                  <a:gd name="T6" fmla="*/ 35 w 71"/>
                  <a:gd name="T7" fmla="*/ 0 h 888"/>
                </a:gdLst>
                <a:ahLst/>
                <a:cxnLst>
                  <a:cxn ang="0">
                    <a:pos x="T0" y="T1"/>
                  </a:cxn>
                  <a:cxn ang="0">
                    <a:pos x="T2" y="T3"/>
                  </a:cxn>
                  <a:cxn ang="0">
                    <a:pos x="T4" y="T5"/>
                  </a:cxn>
                  <a:cxn ang="0">
                    <a:pos x="T6" y="T7"/>
                  </a:cxn>
                </a:cxnLst>
                <a:rect l="0" t="0" r="r" b="b"/>
                <a:pathLst>
                  <a:path w="71" h="888">
                    <a:moveTo>
                      <a:pt x="35" y="0"/>
                    </a:moveTo>
                    <a:lnTo>
                      <a:pt x="0" y="888"/>
                    </a:lnTo>
                    <a:lnTo>
                      <a:pt x="71" y="888"/>
                    </a:lnTo>
                    <a:lnTo>
                      <a:pt x="35"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2" name="Freeform 195"/>
              <p:cNvSpPr>
                <a:spLocks/>
              </p:cNvSpPr>
              <p:nvPr/>
            </p:nvSpPr>
            <p:spPr bwMode="auto">
              <a:xfrm>
                <a:off x="4889" y="2955"/>
                <a:ext cx="71" cy="888"/>
              </a:xfrm>
              <a:custGeom>
                <a:avLst/>
                <a:gdLst>
                  <a:gd name="T0" fmla="*/ 35 w 71"/>
                  <a:gd name="T1" fmla="*/ 0 h 888"/>
                  <a:gd name="T2" fmla="*/ 0 w 71"/>
                  <a:gd name="T3" fmla="*/ 888 h 888"/>
                  <a:gd name="T4" fmla="*/ 71 w 71"/>
                  <a:gd name="T5" fmla="*/ 888 h 888"/>
                  <a:gd name="T6" fmla="*/ 35 w 71"/>
                  <a:gd name="T7" fmla="*/ 0 h 888"/>
                </a:gdLst>
                <a:ahLst/>
                <a:cxnLst>
                  <a:cxn ang="0">
                    <a:pos x="T0" y="T1"/>
                  </a:cxn>
                  <a:cxn ang="0">
                    <a:pos x="T2" y="T3"/>
                  </a:cxn>
                  <a:cxn ang="0">
                    <a:pos x="T4" y="T5"/>
                  </a:cxn>
                  <a:cxn ang="0">
                    <a:pos x="T6" y="T7"/>
                  </a:cxn>
                </a:cxnLst>
                <a:rect l="0" t="0" r="r" b="b"/>
                <a:pathLst>
                  <a:path w="71" h="888">
                    <a:moveTo>
                      <a:pt x="35" y="0"/>
                    </a:moveTo>
                    <a:lnTo>
                      <a:pt x="0" y="888"/>
                    </a:lnTo>
                    <a:lnTo>
                      <a:pt x="71" y="888"/>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3" name="Freeform 196"/>
              <p:cNvSpPr>
                <a:spLocks/>
              </p:cNvSpPr>
              <p:nvPr/>
            </p:nvSpPr>
            <p:spPr bwMode="auto">
              <a:xfrm>
                <a:off x="4595" y="3055"/>
                <a:ext cx="326" cy="171"/>
              </a:xfrm>
              <a:custGeom>
                <a:avLst/>
                <a:gdLst>
                  <a:gd name="T0" fmla="*/ 326 w 326"/>
                  <a:gd name="T1" fmla="*/ 131 h 171"/>
                  <a:gd name="T2" fmla="*/ 246 w 326"/>
                  <a:gd name="T3" fmla="*/ 54 h 171"/>
                  <a:gd name="T4" fmla="*/ 237 w 326"/>
                  <a:gd name="T5" fmla="*/ 94 h 171"/>
                  <a:gd name="T6" fmla="*/ 189 w 326"/>
                  <a:gd name="T7" fmla="*/ 13 h 171"/>
                  <a:gd name="T8" fmla="*/ 179 w 326"/>
                  <a:gd name="T9" fmla="*/ 64 h 171"/>
                  <a:gd name="T10" fmla="*/ 140 w 326"/>
                  <a:gd name="T11" fmla="*/ 0 h 171"/>
                  <a:gd name="T12" fmla="*/ 0 w 326"/>
                  <a:gd name="T13" fmla="*/ 92 h 171"/>
                  <a:gd name="T14" fmla="*/ 326 w 326"/>
                  <a:gd name="T15" fmla="*/ 171 h 171"/>
                  <a:gd name="T16" fmla="*/ 326 w 326"/>
                  <a:gd name="T17" fmla="*/ 13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71">
                    <a:moveTo>
                      <a:pt x="326" y="131"/>
                    </a:moveTo>
                    <a:lnTo>
                      <a:pt x="246" y="54"/>
                    </a:lnTo>
                    <a:lnTo>
                      <a:pt x="237" y="94"/>
                    </a:lnTo>
                    <a:lnTo>
                      <a:pt x="189" y="13"/>
                    </a:lnTo>
                    <a:lnTo>
                      <a:pt x="179" y="64"/>
                    </a:lnTo>
                    <a:lnTo>
                      <a:pt x="140" y="0"/>
                    </a:lnTo>
                    <a:lnTo>
                      <a:pt x="0" y="92"/>
                    </a:lnTo>
                    <a:lnTo>
                      <a:pt x="326" y="171"/>
                    </a:lnTo>
                    <a:lnTo>
                      <a:pt x="326" y="13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4" name="Freeform 197"/>
              <p:cNvSpPr>
                <a:spLocks/>
              </p:cNvSpPr>
              <p:nvPr/>
            </p:nvSpPr>
            <p:spPr bwMode="auto">
              <a:xfrm>
                <a:off x="4595" y="3055"/>
                <a:ext cx="326" cy="171"/>
              </a:xfrm>
              <a:custGeom>
                <a:avLst/>
                <a:gdLst>
                  <a:gd name="T0" fmla="*/ 326 w 326"/>
                  <a:gd name="T1" fmla="*/ 131 h 171"/>
                  <a:gd name="T2" fmla="*/ 246 w 326"/>
                  <a:gd name="T3" fmla="*/ 54 h 171"/>
                  <a:gd name="T4" fmla="*/ 237 w 326"/>
                  <a:gd name="T5" fmla="*/ 94 h 171"/>
                  <a:gd name="T6" fmla="*/ 189 w 326"/>
                  <a:gd name="T7" fmla="*/ 13 h 171"/>
                  <a:gd name="T8" fmla="*/ 179 w 326"/>
                  <a:gd name="T9" fmla="*/ 64 h 171"/>
                  <a:gd name="T10" fmla="*/ 140 w 326"/>
                  <a:gd name="T11" fmla="*/ 0 h 171"/>
                  <a:gd name="T12" fmla="*/ 0 w 326"/>
                  <a:gd name="T13" fmla="*/ 92 h 171"/>
                  <a:gd name="T14" fmla="*/ 326 w 326"/>
                  <a:gd name="T15" fmla="*/ 171 h 171"/>
                  <a:gd name="T16" fmla="*/ 326 w 326"/>
                  <a:gd name="T17" fmla="*/ 13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71">
                    <a:moveTo>
                      <a:pt x="326" y="131"/>
                    </a:moveTo>
                    <a:lnTo>
                      <a:pt x="246" y="54"/>
                    </a:lnTo>
                    <a:lnTo>
                      <a:pt x="237" y="94"/>
                    </a:lnTo>
                    <a:lnTo>
                      <a:pt x="189" y="13"/>
                    </a:lnTo>
                    <a:lnTo>
                      <a:pt x="179" y="64"/>
                    </a:lnTo>
                    <a:lnTo>
                      <a:pt x="140" y="0"/>
                    </a:lnTo>
                    <a:lnTo>
                      <a:pt x="0" y="92"/>
                    </a:lnTo>
                    <a:lnTo>
                      <a:pt x="326" y="171"/>
                    </a:lnTo>
                    <a:lnTo>
                      <a:pt x="326" y="1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5" name="Freeform 198"/>
              <p:cNvSpPr>
                <a:spLocks/>
              </p:cNvSpPr>
              <p:nvPr/>
            </p:nvSpPr>
            <p:spPr bwMode="auto">
              <a:xfrm>
                <a:off x="4595" y="3147"/>
                <a:ext cx="326" cy="156"/>
              </a:xfrm>
              <a:custGeom>
                <a:avLst/>
                <a:gdLst>
                  <a:gd name="T0" fmla="*/ 310 w 326"/>
                  <a:gd name="T1" fmla="*/ 112 h 156"/>
                  <a:gd name="T2" fmla="*/ 207 w 326"/>
                  <a:gd name="T3" fmla="*/ 146 h 156"/>
                  <a:gd name="T4" fmla="*/ 216 w 326"/>
                  <a:gd name="T5" fmla="*/ 105 h 156"/>
                  <a:gd name="T6" fmla="*/ 138 w 326"/>
                  <a:gd name="T7" fmla="*/ 156 h 156"/>
                  <a:gd name="T8" fmla="*/ 150 w 326"/>
                  <a:gd name="T9" fmla="*/ 105 h 156"/>
                  <a:gd name="T10" fmla="*/ 88 w 326"/>
                  <a:gd name="T11" fmla="*/ 146 h 156"/>
                  <a:gd name="T12" fmla="*/ 0 w 326"/>
                  <a:gd name="T13" fmla="*/ 0 h 156"/>
                  <a:gd name="T14" fmla="*/ 326 w 326"/>
                  <a:gd name="T15" fmla="*/ 79 h 156"/>
                  <a:gd name="T16" fmla="*/ 310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310" y="112"/>
                    </a:moveTo>
                    <a:lnTo>
                      <a:pt x="207" y="146"/>
                    </a:lnTo>
                    <a:lnTo>
                      <a:pt x="216" y="105"/>
                    </a:lnTo>
                    <a:lnTo>
                      <a:pt x="138" y="156"/>
                    </a:lnTo>
                    <a:lnTo>
                      <a:pt x="150" y="105"/>
                    </a:lnTo>
                    <a:lnTo>
                      <a:pt x="88" y="146"/>
                    </a:lnTo>
                    <a:lnTo>
                      <a:pt x="0" y="0"/>
                    </a:lnTo>
                    <a:lnTo>
                      <a:pt x="326" y="79"/>
                    </a:lnTo>
                    <a:lnTo>
                      <a:pt x="310" y="1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6" name="Freeform 199"/>
              <p:cNvSpPr>
                <a:spLocks/>
              </p:cNvSpPr>
              <p:nvPr/>
            </p:nvSpPr>
            <p:spPr bwMode="auto">
              <a:xfrm>
                <a:off x="4595" y="3147"/>
                <a:ext cx="326" cy="156"/>
              </a:xfrm>
              <a:custGeom>
                <a:avLst/>
                <a:gdLst>
                  <a:gd name="T0" fmla="*/ 310 w 326"/>
                  <a:gd name="T1" fmla="*/ 112 h 156"/>
                  <a:gd name="T2" fmla="*/ 207 w 326"/>
                  <a:gd name="T3" fmla="*/ 146 h 156"/>
                  <a:gd name="T4" fmla="*/ 216 w 326"/>
                  <a:gd name="T5" fmla="*/ 105 h 156"/>
                  <a:gd name="T6" fmla="*/ 138 w 326"/>
                  <a:gd name="T7" fmla="*/ 156 h 156"/>
                  <a:gd name="T8" fmla="*/ 150 w 326"/>
                  <a:gd name="T9" fmla="*/ 105 h 156"/>
                  <a:gd name="T10" fmla="*/ 88 w 326"/>
                  <a:gd name="T11" fmla="*/ 146 h 156"/>
                  <a:gd name="T12" fmla="*/ 0 w 326"/>
                  <a:gd name="T13" fmla="*/ 0 h 156"/>
                  <a:gd name="T14" fmla="*/ 326 w 326"/>
                  <a:gd name="T15" fmla="*/ 79 h 156"/>
                  <a:gd name="T16" fmla="*/ 310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310" y="112"/>
                    </a:moveTo>
                    <a:lnTo>
                      <a:pt x="207" y="146"/>
                    </a:lnTo>
                    <a:lnTo>
                      <a:pt x="216" y="105"/>
                    </a:lnTo>
                    <a:lnTo>
                      <a:pt x="138" y="156"/>
                    </a:lnTo>
                    <a:lnTo>
                      <a:pt x="150" y="105"/>
                    </a:lnTo>
                    <a:lnTo>
                      <a:pt x="88" y="146"/>
                    </a:lnTo>
                    <a:lnTo>
                      <a:pt x="0" y="0"/>
                    </a:lnTo>
                    <a:lnTo>
                      <a:pt x="326" y="79"/>
                    </a:lnTo>
                    <a:lnTo>
                      <a:pt x="310"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7" name="Freeform 200"/>
              <p:cNvSpPr>
                <a:spLocks/>
              </p:cNvSpPr>
              <p:nvPr/>
            </p:nvSpPr>
            <p:spPr bwMode="auto">
              <a:xfrm>
                <a:off x="4719" y="2927"/>
                <a:ext cx="202" cy="272"/>
              </a:xfrm>
              <a:custGeom>
                <a:avLst/>
                <a:gdLst>
                  <a:gd name="T0" fmla="*/ 177 w 202"/>
                  <a:gd name="T1" fmla="*/ 135 h 272"/>
                  <a:gd name="T2" fmla="*/ 154 w 202"/>
                  <a:gd name="T3" fmla="*/ 154 h 272"/>
                  <a:gd name="T4" fmla="*/ 161 w 202"/>
                  <a:gd name="T5" fmla="*/ 85 h 272"/>
                  <a:gd name="T6" fmla="*/ 133 w 202"/>
                  <a:gd name="T7" fmla="*/ 107 h 272"/>
                  <a:gd name="T8" fmla="*/ 140 w 202"/>
                  <a:gd name="T9" fmla="*/ 53 h 272"/>
                  <a:gd name="T10" fmla="*/ 0 w 202"/>
                  <a:gd name="T11" fmla="*/ 0 h 272"/>
                  <a:gd name="T12" fmla="*/ 202 w 202"/>
                  <a:gd name="T13" fmla="*/ 272 h 272"/>
                  <a:gd name="T14" fmla="*/ 177 w 202"/>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177" y="135"/>
                    </a:moveTo>
                    <a:lnTo>
                      <a:pt x="154" y="154"/>
                    </a:lnTo>
                    <a:lnTo>
                      <a:pt x="161" y="85"/>
                    </a:lnTo>
                    <a:lnTo>
                      <a:pt x="133" y="107"/>
                    </a:lnTo>
                    <a:lnTo>
                      <a:pt x="140" y="53"/>
                    </a:lnTo>
                    <a:lnTo>
                      <a:pt x="0" y="0"/>
                    </a:lnTo>
                    <a:lnTo>
                      <a:pt x="202" y="272"/>
                    </a:lnTo>
                    <a:lnTo>
                      <a:pt x="177"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8" name="Freeform 201"/>
              <p:cNvSpPr>
                <a:spLocks/>
              </p:cNvSpPr>
              <p:nvPr/>
            </p:nvSpPr>
            <p:spPr bwMode="auto">
              <a:xfrm>
                <a:off x="4719" y="2927"/>
                <a:ext cx="202" cy="272"/>
              </a:xfrm>
              <a:custGeom>
                <a:avLst/>
                <a:gdLst>
                  <a:gd name="T0" fmla="*/ 177 w 202"/>
                  <a:gd name="T1" fmla="*/ 135 h 272"/>
                  <a:gd name="T2" fmla="*/ 154 w 202"/>
                  <a:gd name="T3" fmla="*/ 154 h 272"/>
                  <a:gd name="T4" fmla="*/ 161 w 202"/>
                  <a:gd name="T5" fmla="*/ 85 h 272"/>
                  <a:gd name="T6" fmla="*/ 133 w 202"/>
                  <a:gd name="T7" fmla="*/ 107 h 272"/>
                  <a:gd name="T8" fmla="*/ 140 w 202"/>
                  <a:gd name="T9" fmla="*/ 53 h 272"/>
                  <a:gd name="T10" fmla="*/ 0 w 202"/>
                  <a:gd name="T11" fmla="*/ 0 h 272"/>
                  <a:gd name="T12" fmla="*/ 202 w 202"/>
                  <a:gd name="T13" fmla="*/ 272 h 272"/>
                  <a:gd name="T14" fmla="*/ 177 w 202"/>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177" y="135"/>
                    </a:moveTo>
                    <a:lnTo>
                      <a:pt x="154" y="154"/>
                    </a:lnTo>
                    <a:lnTo>
                      <a:pt x="161" y="85"/>
                    </a:lnTo>
                    <a:lnTo>
                      <a:pt x="133" y="107"/>
                    </a:lnTo>
                    <a:lnTo>
                      <a:pt x="140" y="53"/>
                    </a:lnTo>
                    <a:lnTo>
                      <a:pt x="0" y="0"/>
                    </a:lnTo>
                    <a:lnTo>
                      <a:pt x="202" y="272"/>
                    </a:lnTo>
                    <a:lnTo>
                      <a:pt x="177"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9" name="Freeform 202"/>
              <p:cNvSpPr>
                <a:spLocks/>
              </p:cNvSpPr>
              <p:nvPr/>
            </p:nvSpPr>
            <p:spPr bwMode="auto">
              <a:xfrm>
                <a:off x="4719" y="2927"/>
                <a:ext cx="202" cy="272"/>
              </a:xfrm>
              <a:custGeom>
                <a:avLst/>
                <a:gdLst>
                  <a:gd name="T0" fmla="*/ 74 w 202"/>
                  <a:gd name="T1" fmla="*/ 220 h 272"/>
                  <a:gd name="T2" fmla="*/ 97 w 202"/>
                  <a:gd name="T3" fmla="*/ 201 h 272"/>
                  <a:gd name="T4" fmla="*/ 32 w 202"/>
                  <a:gd name="T5" fmla="*/ 194 h 272"/>
                  <a:gd name="T6" fmla="*/ 60 w 202"/>
                  <a:gd name="T7" fmla="*/ 169 h 272"/>
                  <a:gd name="T8" fmla="*/ 9 w 202"/>
                  <a:gd name="T9" fmla="*/ 164 h 272"/>
                  <a:gd name="T10" fmla="*/ 0 w 202"/>
                  <a:gd name="T11" fmla="*/ 0 h 272"/>
                  <a:gd name="T12" fmla="*/ 202 w 202"/>
                  <a:gd name="T13" fmla="*/ 272 h 272"/>
                  <a:gd name="T14" fmla="*/ 74 w 202"/>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74" y="220"/>
                    </a:moveTo>
                    <a:lnTo>
                      <a:pt x="97" y="201"/>
                    </a:lnTo>
                    <a:lnTo>
                      <a:pt x="32" y="194"/>
                    </a:lnTo>
                    <a:lnTo>
                      <a:pt x="60" y="169"/>
                    </a:lnTo>
                    <a:lnTo>
                      <a:pt x="9" y="164"/>
                    </a:lnTo>
                    <a:lnTo>
                      <a:pt x="0" y="0"/>
                    </a:lnTo>
                    <a:lnTo>
                      <a:pt x="202" y="272"/>
                    </a:lnTo>
                    <a:lnTo>
                      <a:pt x="74"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0" name="Freeform 203"/>
              <p:cNvSpPr>
                <a:spLocks/>
              </p:cNvSpPr>
              <p:nvPr/>
            </p:nvSpPr>
            <p:spPr bwMode="auto">
              <a:xfrm>
                <a:off x="4719" y="2927"/>
                <a:ext cx="202" cy="272"/>
              </a:xfrm>
              <a:custGeom>
                <a:avLst/>
                <a:gdLst>
                  <a:gd name="T0" fmla="*/ 74 w 202"/>
                  <a:gd name="T1" fmla="*/ 220 h 272"/>
                  <a:gd name="T2" fmla="*/ 97 w 202"/>
                  <a:gd name="T3" fmla="*/ 201 h 272"/>
                  <a:gd name="T4" fmla="*/ 32 w 202"/>
                  <a:gd name="T5" fmla="*/ 194 h 272"/>
                  <a:gd name="T6" fmla="*/ 60 w 202"/>
                  <a:gd name="T7" fmla="*/ 169 h 272"/>
                  <a:gd name="T8" fmla="*/ 9 w 202"/>
                  <a:gd name="T9" fmla="*/ 164 h 272"/>
                  <a:gd name="T10" fmla="*/ 0 w 202"/>
                  <a:gd name="T11" fmla="*/ 0 h 272"/>
                  <a:gd name="T12" fmla="*/ 202 w 202"/>
                  <a:gd name="T13" fmla="*/ 272 h 272"/>
                  <a:gd name="T14" fmla="*/ 74 w 202"/>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74" y="220"/>
                    </a:moveTo>
                    <a:lnTo>
                      <a:pt x="97" y="201"/>
                    </a:lnTo>
                    <a:lnTo>
                      <a:pt x="32" y="194"/>
                    </a:lnTo>
                    <a:lnTo>
                      <a:pt x="60" y="169"/>
                    </a:lnTo>
                    <a:lnTo>
                      <a:pt x="9" y="164"/>
                    </a:lnTo>
                    <a:lnTo>
                      <a:pt x="0" y="0"/>
                    </a:lnTo>
                    <a:lnTo>
                      <a:pt x="202" y="272"/>
                    </a:lnTo>
                    <a:lnTo>
                      <a:pt x="74"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1" name="Freeform 204"/>
              <p:cNvSpPr>
                <a:spLocks/>
              </p:cNvSpPr>
              <p:nvPr/>
            </p:nvSpPr>
            <p:spPr bwMode="auto">
              <a:xfrm>
                <a:off x="4926" y="2828"/>
                <a:ext cx="98" cy="416"/>
              </a:xfrm>
              <a:custGeom>
                <a:avLst/>
                <a:gdLst>
                  <a:gd name="T0" fmla="*/ 75 w 98"/>
                  <a:gd name="T1" fmla="*/ 266 h 416"/>
                  <a:gd name="T2" fmla="*/ 39 w 98"/>
                  <a:gd name="T3" fmla="*/ 266 h 416"/>
                  <a:gd name="T4" fmla="*/ 96 w 98"/>
                  <a:gd name="T5" fmla="*/ 208 h 416"/>
                  <a:gd name="T6" fmla="*/ 53 w 98"/>
                  <a:gd name="T7" fmla="*/ 208 h 416"/>
                  <a:gd name="T8" fmla="*/ 98 w 98"/>
                  <a:gd name="T9" fmla="*/ 161 h 416"/>
                  <a:gd name="T10" fmla="*/ 6 w 98"/>
                  <a:gd name="T11" fmla="*/ 0 h 416"/>
                  <a:gd name="T12" fmla="*/ 0 w 98"/>
                  <a:gd name="T13" fmla="*/ 416 h 416"/>
                  <a:gd name="T14" fmla="*/ 75 w 98"/>
                  <a:gd name="T15" fmla="*/ 266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16">
                    <a:moveTo>
                      <a:pt x="75" y="266"/>
                    </a:moveTo>
                    <a:lnTo>
                      <a:pt x="39" y="266"/>
                    </a:lnTo>
                    <a:lnTo>
                      <a:pt x="96" y="208"/>
                    </a:lnTo>
                    <a:lnTo>
                      <a:pt x="53" y="208"/>
                    </a:lnTo>
                    <a:lnTo>
                      <a:pt x="98" y="161"/>
                    </a:lnTo>
                    <a:lnTo>
                      <a:pt x="6" y="0"/>
                    </a:lnTo>
                    <a:lnTo>
                      <a:pt x="0" y="416"/>
                    </a:lnTo>
                    <a:lnTo>
                      <a:pt x="75" y="26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grpSp>
        <p:grpSp>
          <p:nvGrpSpPr>
            <p:cNvPr id="11" name="Group 406"/>
            <p:cNvGrpSpPr>
              <a:grpSpLocks/>
            </p:cNvGrpSpPr>
            <p:nvPr/>
          </p:nvGrpSpPr>
          <p:grpSpPr bwMode="auto">
            <a:xfrm>
              <a:off x="16" y="2813"/>
              <a:ext cx="5235" cy="1032"/>
              <a:chOff x="16" y="2813"/>
              <a:chExt cx="5235" cy="1032"/>
            </a:xfrm>
          </p:grpSpPr>
          <p:sp>
            <p:nvSpPr>
              <p:cNvPr id="292" name="Freeform 206"/>
              <p:cNvSpPr>
                <a:spLocks/>
              </p:cNvSpPr>
              <p:nvPr/>
            </p:nvSpPr>
            <p:spPr bwMode="auto">
              <a:xfrm>
                <a:off x="4926" y="2828"/>
                <a:ext cx="98" cy="416"/>
              </a:xfrm>
              <a:custGeom>
                <a:avLst/>
                <a:gdLst>
                  <a:gd name="T0" fmla="*/ 75 w 98"/>
                  <a:gd name="T1" fmla="*/ 266 h 416"/>
                  <a:gd name="T2" fmla="*/ 39 w 98"/>
                  <a:gd name="T3" fmla="*/ 266 h 416"/>
                  <a:gd name="T4" fmla="*/ 96 w 98"/>
                  <a:gd name="T5" fmla="*/ 208 h 416"/>
                  <a:gd name="T6" fmla="*/ 53 w 98"/>
                  <a:gd name="T7" fmla="*/ 208 h 416"/>
                  <a:gd name="T8" fmla="*/ 98 w 98"/>
                  <a:gd name="T9" fmla="*/ 161 h 416"/>
                  <a:gd name="T10" fmla="*/ 6 w 98"/>
                  <a:gd name="T11" fmla="*/ 0 h 416"/>
                  <a:gd name="T12" fmla="*/ 0 w 98"/>
                  <a:gd name="T13" fmla="*/ 416 h 416"/>
                  <a:gd name="T14" fmla="*/ 75 w 98"/>
                  <a:gd name="T15" fmla="*/ 266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16">
                    <a:moveTo>
                      <a:pt x="75" y="266"/>
                    </a:moveTo>
                    <a:lnTo>
                      <a:pt x="39" y="266"/>
                    </a:lnTo>
                    <a:lnTo>
                      <a:pt x="96" y="208"/>
                    </a:lnTo>
                    <a:lnTo>
                      <a:pt x="53" y="208"/>
                    </a:lnTo>
                    <a:lnTo>
                      <a:pt x="98" y="161"/>
                    </a:lnTo>
                    <a:lnTo>
                      <a:pt x="6" y="0"/>
                    </a:lnTo>
                    <a:lnTo>
                      <a:pt x="0" y="416"/>
                    </a:lnTo>
                    <a:lnTo>
                      <a:pt x="75" y="2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3" name="Freeform 207"/>
              <p:cNvSpPr>
                <a:spLocks/>
              </p:cNvSpPr>
              <p:nvPr/>
            </p:nvSpPr>
            <p:spPr bwMode="auto">
              <a:xfrm>
                <a:off x="4823" y="2828"/>
                <a:ext cx="109" cy="416"/>
              </a:xfrm>
              <a:custGeom>
                <a:avLst/>
                <a:gdLst>
                  <a:gd name="T0" fmla="*/ 22 w 109"/>
                  <a:gd name="T1" fmla="*/ 266 h 416"/>
                  <a:gd name="T2" fmla="*/ 57 w 109"/>
                  <a:gd name="T3" fmla="*/ 266 h 416"/>
                  <a:gd name="T4" fmla="*/ 2 w 109"/>
                  <a:gd name="T5" fmla="*/ 206 h 416"/>
                  <a:gd name="T6" fmla="*/ 45 w 109"/>
                  <a:gd name="T7" fmla="*/ 206 h 416"/>
                  <a:gd name="T8" fmla="*/ 0 w 109"/>
                  <a:gd name="T9" fmla="*/ 159 h 416"/>
                  <a:gd name="T10" fmla="*/ 109 w 109"/>
                  <a:gd name="T11" fmla="*/ 0 h 416"/>
                  <a:gd name="T12" fmla="*/ 103 w 109"/>
                  <a:gd name="T13" fmla="*/ 416 h 416"/>
                  <a:gd name="T14" fmla="*/ 22 w 109"/>
                  <a:gd name="T15" fmla="*/ 266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16">
                    <a:moveTo>
                      <a:pt x="22" y="266"/>
                    </a:moveTo>
                    <a:lnTo>
                      <a:pt x="57" y="266"/>
                    </a:lnTo>
                    <a:lnTo>
                      <a:pt x="2" y="206"/>
                    </a:lnTo>
                    <a:lnTo>
                      <a:pt x="45" y="206"/>
                    </a:lnTo>
                    <a:lnTo>
                      <a:pt x="0" y="159"/>
                    </a:lnTo>
                    <a:lnTo>
                      <a:pt x="109" y="0"/>
                    </a:lnTo>
                    <a:lnTo>
                      <a:pt x="103" y="416"/>
                    </a:lnTo>
                    <a:lnTo>
                      <a:pt x="22" y="266"/>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4" name="Freeform 208"/>
              <p:cNvSpPr>
                <a:spLocks/>
              </p:cNvSpPr>
              <p:nvPr/>
            </p:nvSpPr>
            <p:spPr bwMode="auto">
              <a:xfrm>
                <a:off x="4823" y="2828"/>
                <a:ext cx="109" cy="416"/>
              </a:xfrm>
              <a:custGeom>
                <a:avLst/>
                <a:gdLst>
                  <a:gd name="T0" fmla="*/ 22 w 109"/>
                  <a:gd name="T1" fmla="*/ 266 h 416"/>
                  <a:gd name="T2" fmla="*/ 57 w 109"/>
                  <a:gd name="T3" fmla="*/ 266 h 416"/>
                  <a:gd name="T4" fmla="*/ 2 w 109"/>
                  <a:gd name="T5" fmla="*/ 206 h 416"/>
                  <a:gd name="T6" fmla="*/ 45 w 109"/>
                  <a:gd name="T7" fmla="*/ 206 h 416"/>
                  <a:gd name="T8" fmla="*/ 0 w 109"/>
                  <a:gd name="T9" fmla="*/ 159 h 416"/>
                  <a:gd name="T10" fmla="*/ 109 w 109"/>
                  <a:gd name="T11" fmla="*/ 0 h 416"/>
                  <a:gd name="T12" fmla="*/ 103 w 109"/>
                  <a:gd name="T13" fmla="*/ 416 h 416"/>
                  <a:gd name="T14" fmla="*/ 22 w 109"/>
                  <a:gd name="T15" fmla="*/ 266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16">
                    <a:moveTo>
                      <a:pt x="22" y="266"/>
                    </a:moveTo>
                    <a:lnTo>
                      <a:pt x="57" y="266"/>
                    </a:lnTo>
                    <a:lnTo>
                      <a:pt x="2" y="206"/>
                    </a:lnTo>
                    <a:lnTo>
                      <a:pt x="45" y="206"/>
                    </a:lnTo>
                    <a:lnTo>
                      <a:pt x="0" y="159"/>
                    </a:lnTo>
                    <a:lnTo>
                      <a:pt x="109" y="0"/>
                    </a:lnTo>
                    <a:lnTo>
                      <a:pt x="103" y="416"/>
                    </a:lnTo>
                    <a:lnTo>
                      <a:pt x="22" y="2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5" name="Freeform 209"/>
              <p:cNvSpPr>
                <a:spLocks/>
              </p:cNvSpPr>
              <p:nvPr/>
            </p:nvSpPr>
            <p:spPr bwMode="auto">
              <a:xfrm>
                <a:off x="4924" y="3055"/>
                <a:ext cx="327" cy="171"/>
              </a:xfrm>
              <a:custGeom>
                <a:avLst/>
                <a:gdLst>
                  <a:gd name="T0" fmla="*/ 2 w 327"/>
                  <a:gd name="T1" fmla="*/ 131 h 171"/>
                  <a:gd name="T2" fmla="*/ 80 w 327"/>
                  <a:gd name="T3" fmla="*/ 54 h 171"/>
                  <a:gd name="T4" fmla="*/ 89 w 327"/>
                  <a:gd name="T5" fmla="*/ 94 h 171"/>
                  <a:gd name="T6" fmla="*/ 137 w 327"/>
                  <a:gd name="T7" fmla="*/ 13 h 171"/>
                  <a:gd name="T8" fmla="*/ 149 w 327"/>
                  <a:gd name="T9" fmla="*/ 64 h 171"/>
                  <a:gd name="T10" fmla="*/ 187 w 327"/>
                  <a:gd name="T11" fmla="*/ 0 h 171"/>
                  <a:gd name="T12" fmla="*/ 327 w 327"/>
                  <a:gd name="T13" fmla="*/ 92 h 171"/>
                  <a:gd name="T14" fmla="*/ 0 w 327"/>
                  <a:gd name="T15" fmla="*/ 171 h 171"/>
                  <a:gd name="T16" fmla="*/ 2 w 327"/>
                  <a:gd name="T17" fmla="*/ 13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171">
                    <a:moveTo>
                      <a:pt x="2" y="131"/>
                    </a:moveTo>
                    <a:lnTo>
                      <a:pt x="80" y="54"/>
                    </a:lnTo>
                    <a:lnTo>
                      <a:pt x="89" y="94"/>
                    </a:lnTo>
                    <a:lnTo>
                      <a:pt x="137" y="13"/>
                    </a:lnTo>
                    <a:lnTo>
                      <a:pt x="149" y="64"/>
                    </a:lnTo>
                    <a:lnTo>
                      <a:pt x="187" y="0"/>
                    </a:lnTo>
                    <a:lnTo>
                      <a:pt x="327" y="92"/>
                    </a:lnTo>
                    <a:lnTo>
                      <a:pt x="0" y="171"/>
                    </a:lnTo>
                    <a:lnTo>
                      <a:pt x="2" y="13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6" name="Freeform 210"/>
              <p:cNvSpPr>
                <a:spLocks/>
              </p:cNvSpPr>
              <p:nvPr/>
            </p:nvSpPr>
            <p:spPr bwMode="auto">
              <a:xfrm>
                <a:off x="4924" y="3055"/>
                <a:ext cx="327" cy="171"/>
              </a:xfrm>
              <a:custGeom>
                <a:avLst/>
                <a:gdLst>
                  <a:gd name="T0" fmla="*/ 2 w 327"/>
                  <a:gd name="T1" fmla="*/ 131 h 171"/>
                  <a:gd name="T2" fmla="*/ 80 w 327"/>
                  <a:gd name="T3" fmla="*/ 54 h 171"/>
                  <a:gd name="T4" fmla="*/ 89 w 327"/>
                  <a:gd name="T5" fmla="*/ 94 h 171"/>
                  <a:gd name="T6" fmla="*/ 137 w 327"/>
                  <a:gd name="T7" fmla="*/ 13 h 171"/>
                  <a:gd name="T8" fmla="*/ 149 w 327"/>
                  <a:gd name="T9" fmla="*/ 64 h 171"/>
                  <a:gd name="T10" fmla="*/ 187 w 327"/>
                  <a:gd name="T11" fmla="*/ 0 h 171"/>
                  <a:gd name="T12" fmla="*/ 327 w 327"/>
                  <a:gd name="T13" fmla="*/ 92 h 171"/>
                  <a:gd name="T14" fmla="*/ 0 w 327"/>
                  <a:gd name="T15" fmla="*/ 171 h 171"/>
                  <a:gd name="T16" fmla="*/ 2 w 327"/>
                  <a:gd name="T17" fmla="*/ 13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171">
                    <a:moveTo>
                      <a:pt x="2" y="131"/>
                    </a:moveTo>
                    <a:lnTo>
                      <a:pt x="80" y="54"/>
                    </a:lnTo>
                    <a:lnTo>
                      <a:pt x="89" y="94"/>
                    </a:lnTo>
                    <a:lnTo>
                      <a:pt x="137" y="13"/>
                    </a:lnTo>
                    <a:lnTo>
                      <a:pt x="149" y="64"/>
                    </a:lnTo>
                    <a:lnTo>
                      <a:pt x="187" y="0"/>
                    </a:lnTo>
                    <a:lnTo>
                      <a:pt x="327" y="92"/>
                    </a:lnTo>
                    <a:lnTo>
                      <a:pt x="0" y="171"/>
                    </a:lnTo>
                    <a:lnTo>
                      <a:pt x="2" y="1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7" name="Freeform 211"/>
              <p:cNvSpPr>
                <a:spLocks/>
              </p:cNvSpPr>
              <p:nvPr/>
            </p:nvSpPr>
            <p:spPr bwMode="auto">
              <a:xfrm>
                <a:off x="4924" y="3147"/>
                <a:ext cx="327" cy="156"/>
              </a:xfrm>
              <a:custGeom>
                <a:avLst/>
                <a:gdLst>
                  <a:gd name="T0" fmla="*/ 18 w 327"/>
                  <a:gd name="T1" fmla="*/ 112 h 156"/>
                  <a:gd name="T2" fmla="*/ 121 w 327"/>
                  <a:gd name="T3" fmla="*/ 146 h 156"/>
                  <a:gd name="T4" fmla="*/ 112 w 327"/>
                  <a:gd name="T5" fmla="*/ 105 h 156"/>
                  <a:gd name="T6" fmla="*/ 188 w 327"/>
                  <a:gd name="T7" fmla="*/ 156 h 156"/>
                  <a:gd name="T8" fmla="*/ 178 w 327"/>
                  <a:gd name="T9" fmla="*/ 105 h 156"/>
                  <a:gd name="T10" fmla="*/ 238 w 327"/>
                  <a:gd name="T11" fmla="*/ 146 h 156"/>
                  <a:gd name="T12" fmla="*/ 327 w 327"/>
                  <a:gd name="T13" fmla="*/ 0 h 156"/>
                  <a:gd name="T14" fmla="*/ 0 w 327"/>
                  <a:gd name="T15" fmla="*/ 79 h 156"/>
                  <a:gd name="T16" fmla="*/ 18 w 327"/>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156">
                    <a:moveTo>
                      <a:pt x="18" y="112"/>
                    </a:moveTo>
                    <a:lnTo>
                      <a:pt x="121" y="146"/>
                    </a:lnTo>
                    <a:lnTo>
                      <a:pt x="112" y="105"/>
                    </a:lnTo>
                    <a:lnTo>
                      <a:pt x="188" y="156"/>
                    </a:lnTo>
                    <a:lnTo>
                      <a:pt x="178" y="105"/>
                    </a:lnTo>
                    <a:lnTo>
                      <a:pt x="238" y="146"/>
                    </a:lnTo>
                    <a:lnTo>
                      <a:pt x="327" y="0"/>
                    </a:lnTo>
                    <a:lnTo>
                      <a:pt x="0" y="79"/>
                    </a:lnTo>
                    <a:lnTo>
                      <a:pt x="18" y="1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8" name="Freeform 212"/>
              <p:cNvSpPr>
                <a:spLocks/>
              </p:cNvSpPr>
              <p:nvPr/>
            </p:nvSpPr>
            <p:spPr bwMode="auto">
              <a:xfrm>
                <a:off x="4924" y="3147"/>
                <a:ext cx="327" cy="156"/>
              </a:xfrm>
              <a:custGeom>
                <a:avLst/>
                <a:gdLst>
                  <a:gd name="T0" fmla="*/ 18 w 327"/>
                  <a:gd name="T1" fmla="*/ 112 h 156"/>
                  <a:gd name="T2" fmla="*/ 121 w 327"/>
                  <a:gd name="T3" fmla="*/ 146 h 156"/>
                  <a:gd name="T4" fmla="*/ 112 w 327"/>
                  <a:gd name="T5" fmla="*/ 105 h 156"/>
                  <a:gd name="T6" fmla="*/ 188 w 327"/>
                  <a:gd name="T7" fmla="*/ 156 h 156"/>
                  <a:gd name="T8" fmla="*/ 178 w 327"/>
                  <a:gd name="T9" fmla="*/ 105 h 156"/>
                  <a:gd name="T10" fmla="*/ 238 w 327"/>
                  <a:gd name="T11" fmla="*/ 146 h 156"/>
                  <a:gd name="T12" fmla="*/ 327 w 327"/>
                  <a:gd name="T13" fmla="*/ 0 h 156"/>
                  <a:gd name="T14" fmla="*/ 0 w 327"/>
                  <a:gd name="T15" fmla="*/ 79 h 156"/>
                  <a:gd name="T16" fmla="*/ 18 w 327"/>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156">
                    <a:moveTo>
                      <a:pt x="18" y="112"/>
                    </a:moveTo>
                    <a:lnTo>
                      <a:pt x="121" y="146"/>
                    </a:lnTo>
                    <a:lnTo>
                      <a:pt x="112" y="105"/>
                    </a:lnTo>
                    <a:lnTo>
                      <a:pt x="188" y="156"/>
                    </a:lnTo>
                    <a:lnTo>
                      <a:pt x="178" y="105"/>
                    </a:lnTo>
                    <a:lnTo>
                      <a:pt x="238" y="146"/>
                    </a:lnTo>
                    <a:lnTo>
                      <a:pt x="327" y="0"/>
                    </a:lnTo>
                    <a:lnTo>
                      <a:pt x="0" y="79"/>
                    </a:lnTo>
                    <a:lnTo>
                      <a:pt x="18"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9" name="Freeform 213"/>
              <p:cNvSpPr>
                <a:spLocks/>
              </p:cNvSpPr>
              <p:nvPr/>
            </p:nvSpPr>
            <p:spPr bwMode="auto">
              <a:xfrm>
                <a:off x="4926" y="2927"/>
                <a:ext cx="204" cy="272"/>
              </a:xfrm>
              <a:custGeom>
                <a:avLst/>
                <a:gdLst>
                  <a:gd name="T0" fmla="*/ 27 w 204"/>
                  <a:gd name="T1" fmla="*/ 135 h 272"/>
                  <a:gd name="T2" fmla="*/ 50 w 204"/>
                  <a:gd name="T3" fmla="*/ 154 h 272"/>
                  <a:gd name="T4" fmla="*/ 43 w 204"/>
                  <a:gd name="T5" fmla="*/ 85 h 272"/>
                  <a:gd name="T6" fmla="*/ 69 w 204"/>
                  <a:gd name="T7" fmla="*/ 107 h 272"/>
                  <a:gd name="T8" fmla="*/ 64 w 204"/>
                  <a:gd name="T9" fmla="*/ 53 h 272"/>
                  <a:gd name="T10" fmla="*/ 204 w 204"/>
                  <a:gd name="T11" fmla="*/ 0 h 272"/>
                  <a:gd name="T12" fmla="*/ 0 w 204"/>
                  <a:gd name="T13" fmla="*/ 272 h 272"/>
                  <a:gd name="T14" fmla="*/ 27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7" y="135"/>
                    </a:moveTo>
                    <a:lnTo>
                      <a:pt x="50" y="154"/>
                    </a:lnTo>
                    <a:lnTo>
                      <a:pt x="43" y="85"/>
                    </a:lnTo>
                    <a:lnTo>
                      <a:pt x="69" y="107"/>
                    </a:lnTo>
                    <a:lnTo>
                      <a:pt x="64" y="53"/>
                    </a:lnTo>
                    <a:lnTo>
                      <a:pt x="204" y="0"/>
                    </a:lnTo>
                    <a:lnTo>
                      <a:pt x="0" y="272"/>
                    </a:lnTo>
                    <a:lnTo>
                      <a:pt x="27"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0" name="Freeform 214"/>
              <p:cNvSpPr>
                <a:spLocks/>
              </p:cNvSpPr>
              <p:nvPr/>
            </p:nvSpPr>
            <p:spPr bwMode="auto">
              <a:xfrm>
                <a:off x="4926" y="2927"/>
                <a:ext cx="204" cy="272"/>
              </a:xfrm>
              <a:custGeom>
                <a:avLst/>
                <a:gdLst>
                  <a:gd name="T0" fmla="*/ 27 w 204"/>
                  <a:gd name="T1" fmla="*/ 135 h 272"/>
                  <a:gd name="T2" fmla="*/ 50 w 204"/>
                  <a:gd name="T3" fmla="*/ 154 h 272"/>
                  <a:gd name="T4" fmla="*/ 43 w 204"/>
                  <a:gd name="T5" fmla="*/ 85 h 272"/>
                  <a:gd name="T6" fmla="*/ 69 w 204"/>
                  <a:gd name="T7" fmla="*/ 107 h 272"/>
                  <a:gd name="T8" fmla="*/ 64 w 204"/>
                  <a:gd name="T9" fmla="*/ 53 h 272"/>
                  <a:gd name="T10" fmla="*/ 204 w 204"/>
                  <a:gd name="T11" fmla="*/ 0 h 272"/>
                  <a:gd name="T12" fmla="*/ 0 w 204"/>
                  <a:gd name="T13" fmla="*/ 272 h 272"/>
                  <a:gd name="T14" fmla="*/ 27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7" y="135"/>
                    </a:moveTo>
                    <a:lnTo>
                      <a:pt x="50" y="154"/>
                    </a:lnTo>
                    <a:lnTo>
                      <a:pt x="43" y="85"/>
                    </a:lnTo>
                    <a:lnTo>
                      <a:pt x="69" y="107"/>
                    </a:lnTo>
                    <a:lnTo>
                      <a:pt x="64" y="53"/>
                    </a:lnTo>
                    <a:lnTo>
                      <a:pt x="204" y="0"/>
                    </a:lnTo>
                    <a:lnTo>
                      <a:pt x="0" y="272"/>
                    </a:lnTo>
                    <a:lnTo>
                      <a:pt x="27"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1" name="Freeform 215"/>
              <p:cNvSpPr>
                <a:spLocks/>
              </p:cNvSpPr>
              <p:nvPr/>
            </p:nvSpPr>
            <p:spPr bwMode="auto">
              <a:xfrm>
                <a:off x="4926" y="2927"/>
                <a:ext cx="204" cy="272"/>
              </a:xfrm>
              <a:custGeom>
                <a:avLst/>
                <a:gdLst>
                  <a:gd name="T0" fmla="*/ 128 w 204"/>
                  <a:gd name="T1" fmla="*/ 220 h 272"/>
                  <a:gd name="T2" fmla="*/ 107 w 204"/>
                  <a:gd name="T3" fmla="*/ 201 h 272"/>
                  <a:gd name="T4" fmla="*/ 172 w 204"/>
                  <a:gd name="T5" fmla="*/ 194 h 272"/>
                  <a:gd name="T6" fmla="*/ 144 w 204"/>
                  <a:gd name="T7" fmla="*/ 169 h 272"/>
                  <a:gd name="T8" fmla="*/ 195 w 204"/>
                  <a:gd name="T9" fmla="*/ 164 h 272"/>
                  <a:gd name="T10" fmla="*/ 204 w 204"/>
                  <a:gd name="T11" fmla="*/ 0 h 272"/>
                  <a:gd name="T12" fmla="*/ 0 w 204"/>
                  <a:gd name="T13" fmla="*/ 272 h 272"/>
                  <a:gd name="T14" fmla="*/ 128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8" y="220"/>
                    </a:moveTo>
                    <a:lnTo>
                      <a:pt x="107" y="201"/>
                    </a:lnTo>
                    <a:lnTo>
                      <a:pt x="172" y="194"/>
                    </a:lnTo>
                    <a:lnTo>
                      <a:pt x="144" y="169"/>
                    </a:lnTo>
                    <a:lnTo>
                      <a:pt x="195" y="164"/>
                    </a:lnTo>
                    <a:lnTo>
                      <a:pt x="204" y="0"/>
                    </a:lnTo>
                    <a:lnTo>
                      <a:pt x="0" y="272"/>
                    </a:lnTo>
                    <a:lnTo>
                      <a:pt x="128"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2" name="Freeform 216"/>
              <p:cNvSpPr>
                <a:spLocks/>
              </p:cNvSpPr>
              <p:nvPr/>
            </p:nvSpPr>
            <p:spPr bwMode="auto">
              <a:xfrm>
                <a:off x="4926" y="2927"/>
                <a:ext cx="204" cy="272"/>
              </a:xfrm>
              <a:custGeom>
                <a:avLst/>
                <a:gdLst>
                  <a:gd name="T0" fmla="*/ 128 w 204"/>
                  <a:gd name="T1" fmla="*/ 220 h 272"/>
                  <a:gd name="T2" fmla="*/ 107 w 204"/>
                  <a:gd name="T3" fmla="*/ 201 h 272"/>
                  <a:gd name="T4" fmla="*/ 172 w 204"/>
                  <a:gd name="T5" fmla="*/ 194 h 272"/>
                  <a:gd name="T6" fmla="*/ 144 w 204"/>
                  <a:gd name="T7" fmla="*/ 169 h 272"/>
                  <a:gd name="T8" fmla="*/ 195 w 204"/>
                  <a:gd name="T9" fmla="*/ 164 h 272"/>
                  <a:gd name="T10" fmla="*/ 204 w 204"/>
                  <a:gd name="T11" fmla="*/ 0 h 272"/>
                  <a:gd name="T12" fmla="*/ 0 w 204"/>
                  <a:gd name="T13" fmla="*/ 272 h 272"/>
                  <a:gd name="T14" fmla="*/ 128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8" y="220"/>
                    </a:moveTo>
                    <a:lnTo>
                      <a:pt x="107" y="201"/>
                    </a:lnTo>
                    <a:lnTo>
                      <a:pt x="172" y="194"/>
                    </a:lnTo>
                    <a:lnTo>
                      <a:pt x="144" y="169"/>
                    </a:lnTo>
                    <a:lnTo>
                      <a:pt x="195" y="164"/>
                    </a:lnTo>
                    <a:lnTo>
                      <a:pt x="204" y="0"/>
                    </a:lnTo>
                    <a:lnTo>
                      <a:pt x="0" y="272"/>
                    </a:lnTo>
                    <a:lnTo>
                      <a:pt x="128"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3" name="Oval 217"/>
              <p:cNvSpPr>
                <a:spLocks noChangeArrowheads="1"/>
              </p:cNvSpPr>
              <p:nvPr/>
            </p:nvSpPr>
            <p:spPr bwMode="auto">
              <a:xfrm>
                <a:off x="4848" y="3192"/>
                <a:ext cx="68" cy="73"/>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4" name="Oval 218"/>
              <p:cNvSpPr>
                <a:spLocks noChangeArrowheads="1"/>
              </p:cNvSpPr>
              <p:nvPr/>
            </p:nvSpPr>
            <p:spPr bwMode="auto">
              <a:xfrm>
                <a:off x="4870" y="3239"/>
                <a:ext cx="67" cy="71"/>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5" name="Oval 219"/>
              <p:cNvSpPr>
                <a:spLocks noChangeArrowheads="1"/>
              </p:cNvSpPr>
              <p:nvPr/>
            </p:nvSpPr>
            <p:spPr bwMode="auto">
              <a:xfrm>
                <a:off x="4905" y="3184"/>
                <a:ext cx="67" cy="74"/>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6" name="Oval 220"/>
              <p:cNvSpPr>
                <a:spLocks noChangeArrowheads="1"/>
              </p:cNvSpPr>
              <p:nvPr/>
            </p:nvSpPr>
            <p:spPr bwMode="auto">
              <a:xfrm>
                <a:off x="4926" y="3224"/>
                <a:ext cx="68" cy="71"/>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7" name="Freeform 221"/>
              <p:cNvSpPr>
                <a:spLocks noEditPoints="1"/>
              </p:cNvSpPr>
              <p:nvPr/>
            </p:nvSpPr>
            <p:spPr bwMode="auto">
              <a:xfrm>
                <a:off x="4987" y="3019"/>
                <a:ext cx="8" cy="15"/>
              </a:xfrm>
              <a:custGeom>
                <a:avLst/>
                <a:gdLst>
                  <a:gd name="T0" fmla="*/ 1 w 8"/>
                  <a:gd name="T1" fmla="*/ 6 h 15"/>
                  <a:gd name="T2" fmla="*/ 0 w 8"/>
                  <a:gd name="T3" fmla="*/ 8 h 15"/>
                  <a:gd name="T4" fmla="*/ 0 w 8"/>
                  <a:gd name="T5" fmla="*/ 8 h 15"/>
                  <a:gd name="T6" fmla="*/ 1 w 8"/>
                  <a:gd name="T7" fmla="*/ 6 h 15"/>
                  <a:gd name="T8" fmla="*/ 8 w 8"/>
                  <a:gd name="T9" fmla="*/ 0 h 15"/>
                  <a:gd name="T10" fmla="*/ 8 w 8"/>
                  <a:gd name="T11" fmla="*/ 0 h 15"/>
                  <a:gd name="T12" fmla="*/ 8 w 8"/>
                  <a:gd name="T13" fmla="*/ 15 h 15"/>
                  <a:gd name="T14" fmla="*/ 8 w 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6"/>
                    </a:moveTo>
                    <a:lnTo>
                      <a:pt x="0" y="8"/>
                    </a:lnTo>
                    <a:lnTo>
                      <a:pt x="0" y="8"/>
                    </a:lnTo>
                    <a:lnTo>
                      <a:pt x="1" y="6"/>
                    </a:lnTo>
                    <a:close/>
                    <a:moveTo>
                      <a:pt x="8" y="0"/>
                    </a:moveTo>
                    <a:lnTo>
                      <a:pt x="8" y="0"/>
                    </a:lnTo>
                    <a:lnTo>
                      <a:pt x="8" y="15"/>
                    </a:lnTo>
                    <a:lnTo>
                      <a:pt x="8"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8" name="Freeform 222"/>
              <p:cNvSpPr>
                <a:spLocks noEditPoints="1"/>
              </p:cNvSpPr>
              <p:nvPr/>
            </p:nvSpPr>
            <p:spPr bwMode="auto">
              <a:xfrm>
                <a:off x="4987" y="3019"/>
                <a:ext cx="8" cy="15"/>
              </a:xfrm>
              <a:custGeom>
                <a:avLst/>
                <a:gdLst>
                  <a:gd name="T0" fmla="*/ 1 w 8"/>
                  <a:gd name="T1" fmla="*/ 6 h 15"/>
                  <a:gd name="T2" fmla="*/ 0 w 8"/>
                  <a:gd name="T3" fmla="*/ 8 h 15"/>
                  <a:gd name="T4" fmla="*/ 0 w 8"/>
                  <a:gd name="T5" fmla="*/ 8 h 15"/>
                  <a:gd name="T6" fmla="*/ 1 w 8"/>
                  <a:gd name="T7" fmla="*/ 6 h 15"/>
                  <a:gd name="T8" fmla="*/ 8 w 8"/>
                  <a:gd name="T9" fmla="*/ 0 h 15"/>
                  <a:gd name="T10" fmla="*/ 8 w 8"/>
                  <a:gd name="T11" fmla="*/ 0 h 15"/>
                  <a:gd name="T12" fmla="*/ 8 w 8"/>
                  <a:gd name="T13" fmla="*/ 15 h 15"/>
                  <a:gd name="T14" fmla="*/ 8 w 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6"/>
                    </a:moveTo>
                    <a:lnTo>
                      <a:pt x="0" y="8"/>
                    </a:lnTo>
                    <a:lnTo>
                      <a:pt x="0" y="8"/>
                    </a:lnTo>
                    <a:lnTo>
                      <a:pt x="1" y="6"/>
                    </a:lnTo>
                    <a:moveTo>
                      <a:pt x="8" y="0"/>
                    </a:moveTo>
                    <a:lnTo>
                      <a:pt x="8" y="0"/>
                    </a:lnTo>
                    <a:lnTo>
                      <a:pt x="8" y="1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9" name="Freeform 223"/>
              <p:cNvSpPr>
                <a:spLocks/>
              </p:cNvSpPr>
              <p:nvPr/>
            </p:nvSpPr>
            <p:spPr bwMode="auto">
              <a:xfrm>
                <a:off x="4928" y="2828"/>
                <a:ext cx="85" cy="356"/>
              </a:xfrm>
              <a:custGeom>
                <a:avLst/>
                <a:gdLst>
                  <a:gd name="T0" fmla="*/ 4 w 85"/>
                  <a:gd name="T1" fmla="*/ 0 h 356"/>
                  <a:gd name="T2" fmla="*/ 0 w 85"/>
                  <a:gd name="T3" fmla="*/ 356 h 356"/>
                  <a:gd name="T4" fmla="*/ 2 w 85"/>
                  <a:gd name="T5" fmla="*/ 353 h 356"/>
                  <a:gd name="T6" fmla="*/ 25 w 85"/>
                  <a:gd name="T7" fmla="*/ 234 h 356"/>
                  <a:gd name="T8" fmla="*/ 48 w 85"/>
                  <a:gd name="T9" fmla="*/ 253 h 356"/>
                  <a:gd name="T10" fmla="*/ 41 w 85"/>
                  <a:gd name="T11" fmla="*/ 184 h 356"/>
                  <a:gd name="T12" fmla="*/ 59 w 85"/>
                  <a:gd name="T13" fmla="*/ 199 h 356"/>
                  <a:gd name="T14" fmla="*/ 60 w 85"/>
                  <a:gd name="T15" fmla="*/ 197 h 356"/>
                  <a:gd name="T16" fmla="*/ 67 w 85"/>
                  <a:gd name="T17" fmla="*/ 191 h 356"/>
                  <a:gd name="T18" fmla="*/ 67 w 85"/>
                  <a:gd name="T19" fmla="*/ 191 h 356"/>
                  <a:gd name="T20" fmla="*/ 67 w 85"/>
                  <a:gd name="T21" fmla="*/ 191 h 356"/>
                  <a:gd name="T22" fmla="*/ 62 w 85"/>
                  <a:gd name="T23" fmla="*/ 152 h 356"/>
                  <a:gd name="T24" fmla="*/ 85 w 85"/>
                  <a:gd name="T25" fmla="*/ 144 h 356"/>
                  <a:gd name="T26" fmla="*/ 4 w 85"/>
                  <a:gd name="T2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356">
                    <a:moveTo>
                      <a:pt x="4" y="0"/>
                    </a:moveTo>
                    <a:lnTo>
                      <a:pt x="0" y="356"/>
                    </a:lnTo>
                    <a:lnTo>
                      <a:pt x="2" y="353"/>
                    </a:lnTo>
                    <a:lnTo>
                      <a:pt x="25" y="234"/>
                    </a:lnTo>
                    <a:lnTo>
                      <a:pt x="48" y="253"/>
                    </a:lnTo>
                    <a:lnTo>
                      <a:pt x="41" y="184"/>
                    </a:lnTo>
                    <a:lnTo>
                      <a:pt x="59" y="199"/>
                    </a:lnTo>
                    <a:lnTo>
                      <a:pt x="60" y="197"/>
                    </a:lnTo>
                    <a:lnTo>
                      <a:pt x="67" y="191"/>
                    </a:lnTo>
                    <a:lnTo>
                      <a:pt x="67" y="191"/>
                    </a:lnTo>
                    <a:lnTo>
                      <a:pt x="67" y="191"/>
                    </a:lnTo>
                    <a:lnTo>
                      <a:pt x="62" y="152"/>
                    </a:lnTo>
                    <a:lnTo>
                      <a:pt x="85" y="144"/>
                    </a:lnTo>
                    <a:lnTo>
                      <a:pt x="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0" name="Freeform 224"/>
              <p:cNvSpPr>
                <a:spLocks/>
              </p:cNvSpPr>
              <p:nvPr/>
            </p:nvSpPr>
            <p:spPr bwMode="auto">
              <a:xfrm>
                <a:off x="4928" y="2828"/>
                <a:ext cx="85" cy="356"/>
              </a:xfrm>
              <a:custGeom>
                <a:avLst/>
                <a:gdLst>
                  <a:gd name="T0" fmla="*/ 4 w 85"/>
                  <a:gd name="T1" fmla="*/ 0 h 356"/>
                  <a:gd name="T2" fmla="*/ 0 w 85"/>
                  <a:gd name="T3" fmla="*/ 356 h 356"/>
                  <a:gd name="T4" fmla="*/ 2 w 85"/>
                  <a:gd name="T5" fmla="*/ 353 h 356"/>
                  <a:gd name="T6" fmla="*/ 25 w 85"/>
                  <a:gd name="T7" fmla="*/ 234 h 356"/>
                  <a:gd name="T8" fmla="*/ 48 w 85"/>
                  <a:gd name="T9" fmla="*/ 253 h 356"/>
                  <a:gd name="T10" fmla="*/ 41 w 85"/>
                  <a:gd name="T11" fmla="*/ 184 h 356"/>
                  <a:gd name="T12" fmla="*/ 59 w 85"/>
                  <a:gd name="T13" fmla="*/ 199 h 356"/>
                  <a:gd name="T14" fmla="*/ 60 w 85"/>
                  <a:gd name="T15" fmla="*/ 197 h 356"/>
                  <a:gd name="T16" fmla="*/ 67 w 85"/>
                  <a:gd name="T17" fmla="*/ 191 h 356"/>
                  <a:gd name="T18" fmla="*/ 67 w 85"/>
                  <a:gd name="T19" fmla="*/ 191 h 356"/>
                  <a:gd name="T20" fmla="*/ 67 w 85"/>
                  <a:gd name="T21" fmla="*/ 191 h 356"/>
                  <a:gd name="T22" fmla="*/ 62 w 85"/>
                  <a:gd name="T23" fmla="*/ 152 h 356"/>
                  <a:gd name="T24" fmla="*/ 85 w 85"/>
                  <a:gd name="T25" fmla="*/ 144 h 356"/>
                  <a:gd name="T26" fmla="*/ 4 w 85"/>
                  <a:gd name="T2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356">
                    <a:moveTo>
                      <a:pt x="4" y="0"/>
                    </a:moveTo>
                    <a:lnTo>
                      <a:pt x="0" y="356"/>
                    </a:lnTo>
                    <a:lnTo>
                      <a:pt x="2" y="353"/>
                    </a:lnTo>
                    <a:lnTo>
                      <a:pt x="25" y="234"/>
                    </a:lnTo>
                    <a:lnTo>
                      <a:pt x="48" y="253"/>
                    </a:lnTo>
                    <a:lnTo>
                      <a:pt x="41" y="184"/>
                    </a:lnTo>
                    <a:lnTo>
                      <a:pt x="59" y="199"/>
                    </a:lnTo>
                    <a:lnTo>
                      <a:pt x="60" y="197"/>
                    </a:lnTo>
                    <a:lnTo>
                      <a:pt x="67" y="191"/>
                    </a:lnTo>
                    <a:lnTo>
                      <a:pt x="67" y="191"/>
                    </a:lnTo>
                    <a:lnTo>
                      <a:pt x="67" y="191"/>
                    </a:lnTo>
                    <a:lnTo>
                      <a:pt x="62" y="152"/>
                    </a:lnTo>
                    <a:lnTo>
                      <a:pt x="85" y="144"/>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1" name="Freeform 225"/>
              <p:cNvSpPr>
                <a:spLocks/>
              </p:cNvSpPr>
              <p:nvPr/>
            </p:nvSpPr>
            <p:spPr bwMode="auto">
              <a:xfrm>
                <a:off x="4924" y="2828"/>
                <a:ext cx="8" cy="360"/>
              </a:xfrm>
              <a:custGeom>
                <a:avLst/>
                <a:gdLst>
                  <a:gd name="T0" fmla="*/ 4 w 4"/>
                  <a:gd name="T1" fmla="*/ 0 h 192"/>
                  <a:gd name="T2" fmla="*/ 4 w 4"/>
                  <a:gd name="T3" fmla="*/ 0 h 192"/>
                  <a:gd name="T4" fmla="*/ 0 w 4"/>
                  <a:gd name="T5" fmla="*/ 6 h 192"/>
                  <a:gd name="T6" fmla="*/ 0 w 4"/>
                  <a:gd name="T7" fmla="*/ 192 h 192"/>
                  <a:gd name="T8" fmla="*/ 1 w 4"/>
                  <a:gd name="T9" fmla="*/ 192 h 192"/>
                  <a:gd name="T10" fmla="*/ 1 w 4"/>
                  <a:gd name="T11" fmla="*/ 191 h 192"/>
                  <a:gd name="T12" fmla="*/ 2 w 4"/>
                  <a:gd name="T13" fmla="*/ 190 h 192"/>
                  <a:gd name="T14" fmla="*/ 4 w 4"/>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92">
                    <a:moveTo>
                      <a:pt x="4" y="0"/>
                    </a:moveTo>
                    <a:cubicBezTo>
                      <a:pt x="4" y="0"/>
                      <a:pt x="4" y="0"/>
                      <a:pt x="4" y="0"/>
                    </a:cubicBezTo>
                    <a:cubicBezTo>
                      <a:pt x="0" y="6"/>
                      <a:pt x="0" y="6"/>
                      <a:pt x="0" y="6"/>
                    </a:cubicBezTo>
                    <a:cubicBezTo>
                      <a:pt x="0" y="192"/>
                      <a:pt x="0" y="192"/>
                      <a:pt x="0" y="192"/>
                    </a:cubicBezTo>
                    <a:cubicBezTo>
                      <a:pt x="0" y="192"/>
                      <a:pt x="0" y="192"/>
                      <a:pt x="1" y="192"/>
                    </a:cubicBezTo>
                    <a:cubicBezTo>
                      <a:pt x="1" y="191"/>
                      <a:pt x="1" y="191"/>
                      <a:pt x="1" y="191"/>
                    </a:cubicBezTo>
                    <a:cubicBezTo>
                      <a:pt x="2" y="190"/>
                      <a:pt x="2" y="190"/>
                      <a:pt x="2" y="190"/>
                    </a:cubicBezTo>
                    <a:cubicBezTo>
                      <a:pt x="4" y="0"/>
                      <a:pt x="4" y="0"/>
                      <a:pt x="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2" name="Freeform 226"/>
              <p:cNvSpPr>
                <a:spLocks/>
              </p:cNvSpPr>
              <p:nvPr/>
            </p:nvSpPr>
            <p:spPr bwMode="auto">
              <a:xfrm>
                <a:off x="4926" y="3181"/>
                <a:ext cx="4" cy="7"/>
              </a:xfrm>
              <a:custGeom>
                <a:avLst/>
                <a:gdLst>
                  <a:gd name="T0" fmla="*/ 2 w 2"/>
                  <a:gd name="T1" fmla="*/ 0 h 4"/>
                  <a:gd name="T2" fmla="*/ 1 w 2"/>
                  <a:gd name="T3" fmla="*/ 2 h 4"/>
                  <a:gd name="T4" fmla="*/ 0 w 2"/>
                  <a:gd name="T5" fmla="*/ 3 h 4"/>
                  <a:gd name="T6" fmla="*/ 0 w 2"/>
                  <a:gd name="T7" fmla="*/ 4 h 4"/>
                  <a:gd name="T8" fmla="*/ 2 w 2"/>
                  <a:gd name="T9" fmla="*/ 3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1" y="2"/>
                      <a:pt x="1" y="2"/>
                      <a:pt x="1" y="2"/>
                    </a:cubicBezTo>
                    <a:cubicBezTo>
                      <a:pt x="0" y="3"/>
                      <a:pt x="0" y="3"/>
                      <a:pt x="0" y="3"/>
                    </a:cubicBezTo>
                    <a:cubicBezTo>
                      <a:pt x="0" y="4"/>
                      <a:pt x="0" y="4"/>
                      <a:pt x="0" y="4"/>
                    </a:cubicBezTo>
                    <a:cubicBezTo>
                      <a:pt x="0" y="4"/>
                      <a:pt x="1" y="3"/>
                      <a:pt x="2" y="3"/>
                    </a:cubicBezTo>
                    <a:cubicBezTo>
                      <a:pt x="2" y="0"/>
                      <a:pt x="2"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3" name="Freeform 227"/>
              <p:cNvSpPr>
                <a:spLocks noEditPoints="1"/>
              </p:cNvSpPr>
              <p:nvPr/>
            </p:nvSpPr>
            <p:spPr bwMode="auto">
              <a:xfrm>
                <a:off x="5070" y="2927"/>
                <a:ext cx="140" cy="194"/>
              </a:xfrm>
              <a:custGeom>
                <a:avLst/>
                <a:gdLst>
                  <a:gd name="T0" fmla="*/ 0 w 140"/>
                  <a:gd name="T1" fmla="*/ 169 h 194"/>
                  <a:gd name="T2" fmla="*/ 0 w 140"/>
                  <a:gd name="T3" fmla="*/ 169 h 194"/>
                  <a:gd name="T4" fmla="*/ 10 w 140"/>
                  <a:gd name="T5" fmla="*/ 179 h 194"/>
                  <a:gd name="T6" fmla="*/ 10 w 140"/>
                  <a:gd name="T7" fmla="*/ 179 h 194"/>
                  <a:gd name="T8" fmla="*/ 0 w 140"/>
                  <a:gd name="T9" fmla="*/ 169 h 194"/>
                  <a:gd name="T10" fmla="*/ 18 w 140"/>
                  <a:gd name="T11" fmla="*/ 167 h 194"/>
                  <a:gd name="T12" fmla="*/ 0 w 140"/>
                  <a:gd name="T13" fmla="*/ 169 h 194"/>
                  <a:gd name="T14" fmla="*/ 18 w 140"/>
                  <a:gd name="T15" fmla="*/ 167 h 194"/>
                  <a:gd name="T16" fmla="*/ 16 w 140"/>
                  <a:gd name="T17" fmla="*/ 169 h 194"/>
                  <a:gd name="T18" fmla="*/ 18 w 140"/>
                  <a:gd name="T19" fmla="*/ 167 h 194"/>
                  <a:gd name="T20" fmla="*/ 60 w 140"/>
                  <a:gd name="T21" fmla="*/ 0 h 194"/>
                  <a:gd name="T22" fmla="*/ 53 w 140"/>
                  <a:gd name="T23" fmla="*/ 135 h 194"/>
                  <a:gd name="T24" fmla="*/ 140 w 140"/>
                  <a:gd name="T25" fmla="*/ 194 h 194"/>
                  <a:gd name="T26" fmla="*/ 53 w 140"/>
                  <a:gd name="T27" fmla="*/ 135 h 194"/>
                  <a:gd name="T28" fmla="*/ 60 w 140"/>
                  <a:gd name="T2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194">
                    <a:moveTo>
                      <a:pt x="0" y="169"/>
                    </a:moveTo>
                    <a:lnTo>
                      <a:pt x="0" y="169"/>
                    </a:lnTo>
                    <a:lnTo>
                      <a:pt x="10" y="179"/>
                    </a:lnTo>
                    <a:lnTo>
                      <a:pt x="10" y="179"/>
                    </a:lnTo>
                    <a:lnTo>
                      <a:pt x="0" y="169"/>
                    </a:lnTo>
                    <a:close/>
                    <a:moveTo>
                      <a:pt x="18" y="167"/>
                    </a:moveTo>
                    <a:lnTo>
                      <a:pt x="0" y="169"/>
                    </a:lnTo>
                    <a:lnTo>
                      <a:pt x="18" y="167"/>
                    </a:lnTo>
                    <a:lnTo>
                      <a:pt x="16" y="169"/>
                    </a:lnTo>
                    <a:lnTo>
                      <a:pt x="18" y="167"/>
                    </a:lnTo>
                    <a:close/>
                    <a:moveTo>
                      <a:pt x="60" y="0"/>
                    </a:moveTo>
                    <a:lnTo>
                      <a:pt x="53" y="135"/>
                    </a:lnTo>
                    <a:lnTo>
                      <a:pt x="140" y="194"/>
                    </a:lnTo>
                    <a:lnTo>
                      <a:pt x="53" y="135"/>
                    </a:lnTo>
                    <a:lnTo>
                      <a:pt x="60"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4" name="Freeform 228"/>
              <p:cNvSpPr>
                <a:spLocks noEditPoints="1"/>
              </p:cNvSpPr>
              <p:nvPr/>
            </p:nvSpPr>
            <p:spPr bwMode="auto">
              <a:xfrm>
                <a:off x="5070" y="2927"/>
                <a:ext cx="140" cy="194"/>
              </a:xfrm>
              <a:custGeom>
                <a:avLst/>
                <a:gdLst>
                  <a:gd name="T0" fmla="*/ 0 w 140"/>
                  <a:gd name="T1" fmla="*/ 169 h 194"/>
                  <a:gd name="T2" fmla="*/ 0 w 140"/>
                  <a:gd name="T3" fmla="*/ 169 h 194"/>
                  <a:gd name="T4" fmla="*/ 10 w 140"/>
                  <a:gd name="T5" fmla="*/ 179 h 194"/>
                  <a:gd name="T6" fmla="*/ 10 w 140"/>
                  <a:gd name="T7" fmla="*/ 179 h 194"/>
                  <a:gd name="T8" fmla="*/ 0 w 140"/>
                  <a:gd name="T9" fmla="*/ 169 h 194"/>
                  <a:gd name="T10" fmla="*/ 18 w 140"/>
                  <a:gd name="T11" fmla="*/ 167 h 194"/>
                  <a:gd name="T12" fmla="*/ 0 w 140"/>
                  <a:gd name="T13" fmla="*/ 169 h 194"/>
                  <a:gd name="T14" fmla="*/ 18 w 140"/>
                  <a:gd name="T15" fmla="*/ 167 h 194"/>
                  <a:gd name="T16" fmla="*/ 16 w 140"/>
                  <a:gd name="T17" fmla="*/ 169 h 194"/>
                  <a:gd name="T18" fmla="*/ 18 w 140"/>
                  <a:gd name="T19" fmla="*/ 167 h 194"/>
                  <a:gd name="T20" fmla="*/ 60 w 140"/>
                  <a:gd name="T21" fmla="*/ 0 h 194"/>
                  <a:gd name="T22" fmla="*/ 53 w 140"/>
                  <a:gd name="T23" fmla="*/ 135 h 194"/>
                  <a:gd name="T24" fmla="*/ 140 w 140"/>
                  <a:gd name="T25" fmla="*/ 194 h 194"/>
                  <a:gd name="T26" fmla="*/ 53 w 140"/>
                  <a:gd name="T27" fmla="*/ 135 h 194"/>
                  <a:gd name="T28" fmla="*/ 60 w 140"/>
                  <a:gd name="T2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194">
                    <a:moveTo>
                      <a:pt x="0" y="169"/>
                    </a:moveTo>
                    <a:lnTo>
                      <a:pt x="0" y="169"/>
                    </a:lnTo>
                    <a:lnTo>
                      <a:pt x="10" y="179"/>
                    </a:lnTo>
                    <a:lnTo>
                      <a:pt x="10" y="179"/>
                    </a:lnTo>
                    <a:lnTo>
                      <a:pt x="0" y="169"/>
                    </a:lnTo>
                    <a:moveTo>
                      <a:pt x="18" y="167"/>
                    </a:moveTo>
                    <a:lnTo>
                      <a:pt x="0" y="169"/>
                    </a:lnTo>
                    <a:lnTo>
                      <a:pt x="18" y="167"/>
                    </a:lnTo>
                    <a:lnTo>
                      <a:pt x="16" y="169"/>
                    </a:lnTo>
                    <a:lnTo>
                      <a:pt x="18" y="167"/>
                    </a:lnTo>
                    <a:moveTo>
                      <a:pt x="60" y="0"/>
                    </a:moveTo>
                    <a:lnTo>
                      <a:pt x="53" y="135"/>
                    </a:lnTo>
                    <a:lnTo>
                      <a:pt x="140" y="194"/>
                    </a:lnTo>
                    <a:lnTo>
                      <a:pt x="53" y="135"/>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5" name="Freeform 229"/>
              <p:cNvSpPr>
                <a:spLocks/>
              </p:cNvSpPr>
              <p:nvPr/>
            </p:nvSpPr>
            <p:spPr bwMode="auto">
              <a:xfrm>
                <a:off x="4953" y="3062"/>
                <a:ext cx="298" cy="152"/>
              </a:xfrm>
              <a:custGeom>
                <a:avLst/>
                <a:gdLst>
                  <a:gd name="T0" fmla="*/ 96 w 168"/>
                  <a:gd name="T1" fmla="*/ 0 h 81"/>
                  <a:gd name="T2" fmla="*/ 95 w 168"/>
                  <a:gd name="T3" fmla="*/ 15 h 81"/>
                  <a:gd name="T4" fmla="*/ 76 w 168"/>
                  <a:gd name="T5" fmla="*/ 17 h 81"/>
                  <a:gd name="T6" fmla="*/ 75 w 168"/>
                  <a:gd name="T7" fmla="*/ 18 h 81"/>
                  <a:gd name="T8" fmla="*/ 72 w 168"/>
                  <a:gd name="T9" fmla="*/ 23 h 81"/>
                  <a:gd name="T10" fmla="*/ 72 w 168"/>
                  <a:gd name="T11" fmla="*/ 23 h 81"/>
                  <a:gd name="T12" fmla="*/ 72 w 168"/>
                  <a:gd name="T13" fmla="*/ 23 h 81"/>
                  <a:gd name="T14" fmla="*/ 82 w 168"/>
                  <a:gd name="T15" fmla="*/ 31 h 81"/>
                  <a:gd name="T16" fmla="*/ 45 w 168"/>
                  <a:gd name="T17" fmla="*/ 35 h 81"/>
                  <a:gd name="T18" fmla="*/ 57 w 168"/>
                  <a:gd name="T19" fmla="*/ 45 h 81"/>
                  <a:gd name="T20" fmla="*/ 0 w 168"/>
                  <a:gd name="T21" fmla="*/ 67 h 81"/>
                  <a:gd name="T22" fmla="*/ 11 w 168"/>
                  <a:gd name="T23" fmla="*/ 81 h 81"/>
                  <a:gd name="T24" fmla="*/ 168 w 168"/>
                  <a:gd name="T25" fmla="*/ 45 h 81"/>
                  <a:gd name="T26" fmla="*/ 145 w 168"/>
                  <a:gd name="T27" fmla="*/ 31 h 81"/>
                  <a:gd name="T28" fmla="*/ 96 w 168"/>
                  <a:gd name="T2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8" h="81">
                    <a:moveTo>
                      <a:pt x="96" y="0"/>
                    </a:moveTo>
                    <a:cubicBezTo>
                      <a:pt x="95" y="15"/>
                      <a:pt x="95" y="15"/>
                      <a:pt x="95" y="15"/>
                    </a:cubicBezTo>
                    <a:cubicBezTo>
                      <a:pt x="76" y="17"/>
                      <a:pt x="76" y="17"/>
                      <a:pt x="76" y="17"/>
                    </a:cubicBezTo>
                    <a:cubicBezTo>
                      <a:pt x="75" y="18"/>
                      <a:pt x="75" y="18"/>
                      <a:pt x="75" y="18"/>
                    </a:cubicBezTo>
                    <a:cubicBezTo>
                      <a:pt x="72" y="23"/>
                      <a:pt x="72" y="23"/>
                      <a:pt x="72" y="23"/>
                    </a:cubicBezTo>
                    <a:cubicBezTo>
                      <a:pt x="72" y="23"/>
                      <a:pt x="72" y="23"/>
                      <a:pt x="72" y="23"/>
                    </a:cubicBezTo>
                    <a:cubicBezTo>
                      <a:pt x="72" y="23"/>
                      <a:pt x="72" y="23"/>
                      <a:pt x="72" y="23"/>
                    </a:cubicBezTo>
                    <a:cubicBezTo>
                      <a:pt x="82" y="31"/>
                      <a:pt x="82" y="31"/>
                      <a:pt x="82" y="31"/>
                    </a:cubicBezTo>
                    <a:cubicBezTo>
                      <a:pt x="45" y="35"/>
                      <a:pt x="45" y="35"/>
                      <a:pt x="45" y="35"/>
                    </a:cubicBezTo>
                    <a:cubicBezTo>
                      <a:pt x="57" y="45"/>
                      <a:pt x="57" y="45"/>
                      <a:pt x="57" y="45"/>
                    </a:cubicBezTo>
                    <a:cubicBezTo>
                      <a:pt x="0" y="67"/>
                      <a:pt x="0" y="67"/>
                      <a:pt x="0" y="67"/>
                    </a:cubicBezTo>
                    <a:cubicBezTo>
                      <a:pt x="6" y="70"/>
                      <a:pt x="10" y="75"/>
                      <a:pt x="11" y="81"/>
                    </a:cubicBezTo>
                    <a:cubicBezTo>
                      <a:pt x="168" y="45"/>
                      <a:pt x="168" y="45"/>
                      <a:pt x="168" y="45"/>
                    </a:cubicBezTo>
                    <a:cubicBezTo>
                      <a:pt x="145" y="31"/>
                      <a:pt x="145" y="31"/>
                      <a:pt x="145" y="31"/>
                    </a:cubicBezTo>
                    <a:cubicBezTo>
                      <a:pt x="96" y="0"/>
                      <a:pt x="96" y="0"/>
                      <a:pt x="9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6" name="Freeform 230"/>
              <p:cNvSpPr>
                <a:spLocks/>
              </p:cNvSpPr>
              <p:nvPr/>
            </p:nvSpPr>
            <p:spPr bwMode="auto">
              <a:xfrm>
                <a:off x="4972" y="3147"/>
                <a:ext cx="279" cy="156"/>
              </a:xfrm>
              <a:custGeom>
                <a:avLst/>
                <a:gdLst>
                  <a:gd name="T0" fmla="*/ 157 w 157"/>
                  <a:gd name="T1" fmla="*/ 0 h 83"/>
                  <a:gd name="T2" fmla="*/ 0 w 157"/>
                  <a:gd name="T3" fmla="*/ 36 h 83"/>
                  <a:gd name="T4" fmla="*/ 0 w 157"/>
                  <a:gd name="T5" fmla="*/ 40 h 83"/>
                  <a:gd name="T6" fmla="*/ 0 w 157"/>
                  <a:gd name="T7" fmla="*/ 42 h 83"/>
                  <a:gd name="T8" fmla="*/ 12 w 157"/>
                  <a:gd name="T9" fmla="*/ 60 h 83"/>
                  <a:gd name="T10" fmla="*/ 10 w 157"/>
                  <a:gd name="T11" fmla="*/ 69 h 83"/>
                  <a:gd name="T12" fmla="*/ 41 w 157"/>
                  <a:gd name="T13" fmla="*/ 78 h 83"/>
                  <a:gd name="T14" fmla="*/ 36 w 157"/>
                  <a:gd name="T15" fmla="*/ 56 h 83"/>
                  <a:gd name="T16" fmla="*/ 79 w 157"/>
                  <a:gd name="T17" fmla="*/ 83 h 83"/>
                  <a:gd name="T18" fmla="*/ 73 w 157"/>
                  <a:gd name="T19" fmla="*/ 56 h 83"/>
                  <a:gd name="T20" fmla="*/ 107 w 157"/>
                  <a:gd name="T21" fmla="*/ 78 h 83"/>
                  <a:gd name="T22" fmla="*/ 157 w 157"/>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83">
                    <a:moveTo>
                      <a:pt x="157" y="0"/>
                    </a:moveTo>
                    <a:cubicBezTo>
                      <a:pt x="0" y="36"/>
                      <a:pt x="0" y="36"/>
                      <a:pt x="0" y="36"/>
                    </a:cubicBezTo>
                    <a:cubicBezTo>
                      <a:pt x="0" y="37"/>
                      <a:pt x="0" y="38"/>
                      <a:pt x="0" y="40"/>
                    </a:cubicBezTo>
                    <a:cubicBezTo>
                      <a:pt x="0" y="40"/>
                      <a:pt x="0" y="41"/>
                      <a:pt x="0" y="42"/>
                    </a:cubicBezTo>
                    <a:cubicBezTo>
                      <a:pt x="7" y="45"/>
                      <a:pt x="12" y="52"/>
                      <a:pt x="12" y="60"/>
                    </a:cubicBezTo>
                    <a:cubicBezTo>
                      <a:pt x="12" y="63"/>
                      <a:pt x="12" y="66"/>
                      <a:pt x="10" y="69"/>
                    </a:cubicBezTo>
                    <a:cubicBezTo>
                      <a:pt x="41" y="78"/>
                      <a:pt x="41" y="78"/>
                      <a:pt x="41" y="78"/>
                    </a:cubicBezTo>
                    <a:cubicBezTo>
                      <a:pt x="36" y="56"/>
                      <a:pt x="36" y="56"/>
                      <a:pt x="36" y="56"/>
                    </a:cubicBezTo>
                    <a:cubicBezTo>
                      <a:pt x="79" y="83"/>
                      <a:pt x="79" y="83"/>
                      <a:pt x="79" y="83"/>
                    </a:cubicBezTo>
                    <a:cubicBezTo>
                      <a:pt x="73" y="56"/>
                      <a:pt x="73" y="56"/>
                      <a:pt x="73" y="56"/>
                    </a:cubicBezTo>
                    <a:cubicBezTo>
                      <a:pt x="107" y="78"/>
                      <a:pt x="107" y="78"/>
                      <a:pt x="107" y="78"/>
                    </a:cubicBezTo>
                    <a:cubicBezTo>
                      <a:pt x="157" y="0"/>
                      <a:pt x="157" y="0"/>
                      <a:pt x="15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7" name="Rectangle 231"/>
              <p:cNvSpPr>
                <a:spLocks noChangeArrowheads="1"/>
              </p:cNvSpPr>
              <p:nvPr/>
            </p:nvSpPr>
            <p:spPr bwMode="auto">
              <a:xfrm>
                <a:off x="4924" y="3843"/>
                <a:ext cx="36" cy="1"/>
              </a:xfrm>
              <a:prstGeom prst="rect">
                <a:avLst/>
              </a:prstGeom>
              <a:solidFill>
                <a:srgbClr val="FFF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8" name="Rectangle 232"/>
              <p:cNvSpPr>
                <a:spLocks noChangeArrowheads="1"/>
              </p:cNvSpPr>
              <p:nvPr/>
            </p:nvSpPr>
            <p:spPr bwMode="auto">
              <a:xfrm>
                <a:off x="4924" y="3843"/>
                <a:ext cx="36"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9" name="Freeform 233"/>
              <p:cNvSpPr>
                <a:spLocks/>
              </p:cNvSpPr>
              <p:nvPr/>
            </p:nvSpPr>
            <p:spPr bwMode="auto">
              <a:xfrm>
                <a:off x="4924" y="3284"/>
                <a:ext cx="36" cy="559"/>
              </a:xfrm>
              <a:custGeom>
                <a:avLst/>
                <a:gdLst>
                  <a:gd name="T0" fmla="*/ 7 w 20"/>
                  <a:gd name="T1" fmla="*/ 0 h 298"/>
                  <a:gd name="T2" fmla="*/ 0 w 20"/>
                  <a:gd name="T3" fmla="*/ 10 h 298"/>
                  <a:gd name="T4" fmla="*/ 0 w 20"/>
                  <a:gd name="T5" fmla="*/ 298 h 298"/>
                  <a:gd name="T6" fmla="*/ 20 w 20"/>
                  <a:gd name="T7" fmla="*/ 298 h 298"/>
                  <a:gd name="T8" fmla="*/ 7 w 20"/>
                  <a:gd name="T9" fmla="*/ 1 h 298"/>
                  <a:gd name="T10" fmla="*/ 7 w 20"/>
                  <a:gd name="T11" fmla="*/ 0 h 298"/>
                </a:gdLst>
                <a:ahLst/>
                <a:cxnLst>
                  <a:cxn ang="0">
                    <a:pos x="T0" y="T1"/>
                  </a:cxn>
                  <a:cxn ang="0">
                    <a:pos x="T2" y="T3"/>
                  </a:cxn>
                  <a:cxn ang="0">
                    <a:pos x="T4" y="T5"/>
                  </a:cxn>
                  <a:cxn ang="0">
                    <a:pos x="T6" y="T7"/>
                  </a:cxn>
                  <a:cxn ang="0">
                    <a:pos x="T8" y="T9"/>
                  </a:cxn>
                  <a:cxn ang="0">
                    <a:pos x="T10" y="T11"/>
                  </a:cxn>
                </a:cxnLst>
                <a:rect l="0" t="0" r="r" b="b"/>
                <a:pathLst>
                  <a:path w="20" h="298">
                    <a:moveTo>
                      <a:pt x="7" y="0"/>
                    </a:moveTo>
                    <a:cubicBezTo>
                      <a:pt x="5" y="4"/>
                      <a:pt x="3" y="7"/>
                      <a:pt x="0" y="10"/>
                    </a:cubicBezTo>
                    <a:cubicBezTo>
                      <a:pt x="0" y="298"/>
                      <a:pt x="0" y="298"/>
                      <a:pt x="0" y="298"/>
                    </a:cubicBezTo>
                    <a:cubicBezTo>
                      <a:pt x="20" y="298"/>
                      <a:pt x="20" y="298"/>
                      <a:pt x="20" y="298"/>
                    </a:cubicBezTo>
                    <a:cubicBezTo>
                      <a:pt x="7" y="1"/>
                      <a:pt x="7" y="1"/>
                      <a:pt x="7" y="1"/>
                    </a:cubicBezTo>
                    <a:cubicBezTo>
                      <a:pt x="7" y="1"/>
                      <a:pt x="7" y="0"/>
                      <a:pt x="7"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0" name="Freeform 234"/>
              <p:cNvSpPr>
                <a:spLocks/>
              </p:cNvSpPr>
              <p:nvPr/>
            </p:nvSpPr>
            <p:spPr bwMode="auto">
              <a:xfrm>
                <a:off x="4930" y="2927"/>
                <a:ext cx="200" cy="259"/>
              </a:xfrm>
              <a:custGeom>
                <a:avLst/>
                <a:gdLst>
                  <a:gd name="T0" fmla="*/ 113 w 113"/>
                  <a:gd name="T1" fmla="*/ 0 h 138"/>
                  <a:gd name="T2" fmla="*/ 47 w 113"/>
                  <a:gd name="T3" fmla="*/ 24 h 138"/>
                  <a:gd name="T4" fmla="*/ 34 w 113"/>
                  <a:gd name="T5" fmla="*/ 28 h 138"/>
                  <a:gd name="T6" fmla="*/ 37 w 113"/>
                  <a:gd name="T7" fmla="*/ 49 h 138"/>
                  <a:gd name="T8" fmla="*/ 37 w 113"/>
                  <a:gd name="T9" fmla="*/ 57 h 138"/>
                  <a:gd name="T10" fmla="*/ 32 w 113"/>
                  <a:gd name="T11" fmla="*/ 53 h 138"/>
                  <a:gd name="T12" fmla="*/ 32 w 113"/>
                  <a:gd name="T13" fmla="*/ 53 h 138"/>
                  <a:gd name="T14" fmla="*/ 32 w 113"/>
                  <a:gd name="T15" fmla="*/ 53 h 138"/>
                  <a:gd name="T16" fmla="*/ 22 w 113"/>
                  <a:gd name="T17" fmla="*/ 45 h 138"/>
                  <a:gd name="T18" fmla="*/ 26 w 113"/>
                  <a:gd name="T19" fmla="*/ 82 h 138"/>
                  <a:gd name="T20" fmla="*/ 13 w 113"/>
                  <a:gd name="T21" fmla="*/ 72 h 138"/>
                  <a:gd name="T22" fmla="*/ 0 w 113"/>
                  <a:gd name="T23" fmla="*/ 135 h 138"/>
                  <a:gd name="T24" fmla="*/ 0 w 113"/>
                  <a:gd name="T25" fmla="*/ 138 h 138"/>
                  <a:gd name="T26" fmla="*/ 4 w 113"/>
                  <a:gd name="T27" fmla="*/ 137 h 138"/>
                  <a:gd name="T28" fmla="*/ 113 w 113"/>
                  <a:gd name="T2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38">
                    <a:moveTo>
                      <a:pt x="113" y="0"/>
                    </a:moveTo>
                    <a:cubicBezTo>
                      <a:pt x="47" y="24"/>
                      <a:pt x="47" y="24"/>
                      <a:pt x="47" y="24"/>
                    </a:cubicBezTo>
                    <a:cubicBezTo>
                      <a:pt x="34" y="28"/>
                      <a:pt x="34" y="28"/>
                      <a:pt x="34" y="28"/>
                    </a:cubicBezTo>
                    <a:cubicBezTo>
                      <a:pt x="37" y="49"/>
                      <a:pt x="37" y="49"/>
                      <a:pt x="37" y="49"/>
                    </a:cubicBezTo>
                    <a:cubicBezTo>
                      <a:pt x="37" y="57"/>
                      <a:pt x="37" y="57"/>
                      <a:pt x="37" y="57"/>
                    </a:cubicBezTo>
                    <a:cubicBezTo>
                      <a:pt x="32" y="53"/>
                      <a:pt x="32" y="53"/>
                      <a:pt x="32" y="53"/>
                    </a:cubicBezTo>
                    <a:cubicBezTo>
                      <a:pt x="32" y="53"/>
                      <a:pt x="32" y="53"/>
                      <a:pt x="32" y="53"/>
                    </a:cubicBezTo>
                    <a:cubicBezTo>
                      <a:pt x="32" y="53"/>
                      <a:pt x="32" y="53"/>
                      <a:pt x="32" y="53"/>
                    </a:cubicBezTo>
                    <a:cubicBezTo>
                      <a:pt x="22" y="45"/>
                      <a:pt x="22" y="45"/>
                      <a:pt x="22" y="45"/>
                    </a:cubicBezTo>
                    <a:cubicBezTo>
                      <a:pt x="26" y="82"/>
                      <a:pt x="26" y="82"/>
                      <a:pt x="26" y="82"/>
                    </a:cubicBezTo>
                    <a:cubicBezTo>
                      <a:pt x="13" y="72"/>
                      <a:pt x="13" y="72"/>
                      <a:pt x="13" y="72"/>
                    </a:cubicBezTo>
                    <a:cubicBezTo>
                      <a:pt x="0" y="135"/>
                      <a:pt x="0" y="135"/>
                      <a:pt x="0" y="135"/>
                    </a:cubicBezTo>
                    <a:cubicBezTo>
                      <a:pt x="0" y="138"/>
                      <a:pt x="0" y="138"/>
                      <a:pt x="0" y="138"/>
                    </a:cubicBezTo>
                    <a:cubicBezTo>
                      <a:pt x="1" y="138"/>
                      <a:pt x="3" y="138"/>
                      <a:pt x="4" y="137"/>
                    </a:cubicBezTo>
                    <a:cubicBezTo>
                      <a:pt x="113" y="0"/>
                      <a:pt x="113" y="0"/>
                      <a:pt x="113"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1" name="Freeform 235"/>
              <p:cNvSpPr>
                <a:spLocks/>
              </p:cNvSpPr>
              <p:nvPr/>
            </p:nvSpPr>
            <p:spPr bwMode="auto">
              <a:xfrm>
                <a:off x="4937" y="2927"/>
                <a:ext cx="193" cy="261"/>
              </a:xfrm>
              <a:custGeom>
                <a:avLst/>
                <a:gdLst>
                  <a:gd name="T0" fmla="*/ 109 w 109"/>
                  <a:gd name="T1" fmla="*/ 0 h 139"/>
                  <a:gd name="T2" fmla="*/ 0 w 109"/>
                  <a:gd name="T3" fmla="*/ 137 h 139"/>
                  <a:gd name="T4" fmla="*/ 1 w 109"/>
                  <a:gd name="T5" fmla="*/ 137 h 139"/>
                  <a:gd name="T6" fmla="*/ 9 w 109"/>
                  <a:gd name="T7" fmla="*/ 139 h 139"/>
                  <a:gd name="T8" fmla="*/ 66 w 109"/>
                  <a:gd name="T9" fmla="*/ 117 h 139"/>
                  <a:gd name="T10" fmla="*/ 54 w 109"/>
                  <a:gd name="T11" fmla="*/ 107 h 139"/>
                  <a:gd name="T12" fmla="*/ 91 w 109"/>
                  <a:gd name="T13" fmla="*/ 103 h 139"/>
                  <a:gd name="T14" fmla="*/ 81 w 109"/>
                  <a:gd name="T15" fmla="*/ 95 h 139"/>
                  <a:gd name="T16" fmla="*/ 75 w 109"/>
                  <a:gd name="T17" fmla="*/ 90 h 139"/>
                  <a:gd name="T18" fmla="*/ 85 w 109"/>
                  <a:gd name="T19" fmla="*/ 89 h 139"/>
                  <a:gd name="T20" fmla="*/ 104 w 109"/>
                  <a:gd name="T21" fmla="*/ 87 h 139"/>
                  <a:gd name="T22" fmla="*/ 105 w 109"/>
                  <a:gd name="T23" fmla="*/ 72 h 139"/>
                  <a:gd name="T24" fmla="*/ 109 w 109"/>
                  <a:gd name="T2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39">
                    <a:moveTo>
                      <a:pt x="109" y="0"/>
                    </a:moveTo>
                    <a:cubicBezTo>
                      <a:pt x="0" y="137"/>
                      <a:pt x="0" y="137"/>
                      <a:pt x="0" y="137"/>
                    </a:cubicBezTo>
                    <a:cubicBezTo>
                      <a:pt x="1" y="137"/>
                      <a:pt x="1" y="137"/>
                      <a:pt x="1" y="137"/>
                    </a:cubicBezTo>
                    <a:cubicBezTo>
                      <a:pt x="4" y="137"/>
                      <a:pt x="7" y="138"/>
                      <a:pt x="9" y="139"/>
                    </a:cubicBezTo>
                    <a:cubicBezTo>
                      <a:pt x="66" y="117"/>
                      <a:pt x="66" y="117"/>
                      <a:pt x="66" y="117"/>
                    </a:cubicBezTo>
                    <a:cubicBezTo>
                      <a:pt x="54" y="107"/>
                      <a:pt x="54" y="107"/>
                      <a:pt x="54" y="107"/>
                    </a:cubicBezTo>
                    <a:cubicBezTo>
                      <a:pt x="91" y="103"/>
                      <a:pt x="91" y="103"/>
                      <a:pt x="91" y="103"/>
                    </a:cubicBezTo>
                    <a:cubicBezTo>
                      <a:pt x="81" y="95"/>
                      <a:pt x="81" y="95"/>
                      <a:pt x="81" y="95"/>
                    </a:cubicBezTo>
                    <a:cubicBezTo>
                      <a:pt x="75" y="90"/>
                      <a:pt x="75" y="90"/>
                      <a:pt x="75" y="90"/>
                    </a:cubicBezTo>
                    <a:cubicBezTo>
                      <a:pt x="85" y="89"/>
                      <a:pt x="85" y="89"/>
                      <a:pt x="85" y="89"/>
                    </a:cubicBezTo>
                    <a:cubicBezTo>
                      <a:pt x="104" y="87"/>
                      <a:pt x="104" y="87"/>
                      <a:pt x="104" y="87"/>
                    </a:cubicBezTo>
                    <a:cubicBezTo>
                      <a:pt x="105" y="72"/>
                      <a:pt x="105" y="72"/>
                      <a:pt x="105" y="72"/>
                    </a:cubicBezTo>
                    <a:cubicBezTo>
                      <a:pt x="109" y="0"/>
                      <a:pt x="109" y="0"/>
                      <a:pt x="109"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2" name="Freeform 236"/>
              <p:cNvSpPr>
                <a:spLocks/>
              </p:cNvSpPr>
              <p:nvPr/>
            </p:nvSpPr>
            <p:spPr bwMode="auto">
              <a:xfrm>
                <a:off x="4924" y="3254"/>
                <a:ext cx="13" cy="49"/>
              </a:xfrm>
              <a:custGeom>
                <a:avLst/>
                <a:gdLst>
                  <a:gd name="T0" fmla="*/ 0 w 7"/>
                  <a:gd name="T1" fmla="*/ 0 h 26"/>
                  <a:gd name="T2" fmla="*/ 0 w 7"/>
                  <a:gd name="T3" fmla="*/ 26 h 26"/>
                  <a:gd name="T4" fmla="*/ 7 w 7"/>
                  <a:gd name="T5" fmla="*/ 16 h 26"/>
                  <a:gd name="T6" fmla="*/ 1 w 7"/>
                  <a:gd name="T7" fmla="*/ 3 h 26"/>
                  <a:gd name="T8" fmla="*/ 1 w 7"/>
                  <a:gd name="T9" fmla="*/ 0 h 26"/>
                  <a:gd name="T10" fmla="*/ 0 w 7"/>
                  <a:gd name="T11" fmla="*/ 0 h 26"/>
                </a:gdLst>
                <a:ahLst/>
                <a:cxnLst>
                  <a:cxn ang="0">
                    <a:pos x="T0" y="T1"/>
                  </a:cxn>
                  <a:cxn ang="0">
                    <a:pos x="T2" y="T3"/>
                  </a:cxn>
                  <a:cxn ang="0">
                    <a:pos x="T4" y="T5"/>
                  </a:cxn>
                  <a:cxn ang="0">
                    <a:pos x="T6" y="T7"/>
                  </a:cxn>
                  <a:cxn ang="0">
                    <a:pos x="T8" y="T9"/>
                  </a:cxn>
                  <a:cxn ang="0">
                    <a:pos x="T10" y="T11"/>
                  </a:cxn>
                </a:cxnLst>
                <a:rect l="0" t="0" r="r" b="b"/>
                <a:pathLst>
                  <a:path w="7" h="26">
                    <a:moveTo>
                      <a:pt x="0" y="0"/>
                    </a:moveTo>
                    <a:cubicBezTo>
                      <a:pt x="0" y="26"/>
                      <a:pt x="0" y="26"/>
                      <a:pt x="0" y="26"/>
                    </a:cubicBezTo>
                    <a:cubicBezTo>
                      <a:pt x="3" y="23"/>
                      <a:pt x="5" y="20"/>
                      <a:pt x="7" y="16"/>
                    </a:cubicBezTo>
                    <a:cubicBezTo>
                      <a:pt x="3" y="13"/>
                      <a:pt x="1" y="8"/>
                      <a:pt x="1" y="3"/>
                    </a:cubicBezTo>
                    <a:cubicBezTo>
                      <a:pt x="1" y="2"/>
                      <a:pt x="1" y="1"/>
                      <a:pt x="1" y="0"/>
                    </a:cubicBezTo>
                    <a:cubicBezTo>
                      <a:pt x="1" y="0"/>
                      <a:pt x="1" y="0"/>
                      <a:pt x="0"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3" name="Freeform 237"/>
              <p:cNvSpPr>
                <a:spLocks/>
              </p:cNvSpPr>
              <p:nvPr/>
            </p:nvSpPr>
            <p:spPr bwMode="auto">
              <a:xfrm>
                <a:off x="4924" y="3184"/>
                <a:ext cx="48" cy="70"/>
              </a:xfrm>
              <a:custGeom>
                <a:avLst/>
                <a:gdLst>
                  <a:gd name="T0" fmla="*/ 8 w 27"/>
                  <a:gd name="T1" fmla="*/ 0 h 37"/>
                  <a:gd name="T2" fmla="*/ 7 w 27"/>
                  <a:gd name="T3" fmla="*/ 0 h 37"/>
                  <a:gd name="T4" fmla="*/ 3 w 27"/>
                  <a:gd name="T5" fmla="*/ 1 h 37"/>
                  <a:gd name="T6" fmla="*/ 1 w 27"/>
                  <a:gd name="T7" fmla="*/ 2 h 37"/>
                  <a:gd name="T8" fmla="*/ 0 w 27"/>
                  <a:gd name="T9" fmla="*/ 2 h 37"/>
                  <a:gd name="T10" fmla="*/ 0 w 27"/>
                  <a:gd name="T11" fmla="*/ 37 h 37"/>
                  <a:gd name="T12" fmla="*/ 1 w 27"/>
                  <a:gd name="T13" fmla="*/ 37 h 37"/>
                  <a:gd name="T14" fmla="*/ 20 w 27"/>
                  <a:gd name="T15" fmla="*/ 21 h 37"/>
                  <a:gd name="T16" fmla="*/ 27 w 27"/>
                  <a:gd name="T17" fmla="*/ 22 h 37"/>
                  <a:gd name="T18" fmla="*/ 27 w 27"/>
                  <a:gd name="T19" fmla="*/ 20 h 37"/>
                  <a:gd name="T20" fmla="*/ 27 w 27"/>
                  <a:gd name="T21" fmla="*/ 16 h 37"/>
                  <a:gd name="T22" fmla="*/ 16 w 27"/>
                  <a:gd name="T23" fmla="*/ 2 h 37"/>
                  <a:gd name="T24" fmla="*/ 8 w 27"/>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7">
                    <a:moveTo>
                      <a:pt x="8" y="0"/>
                    </a:moveTo>
                    <a:cubicBezTo>
                      <a:pt x="8" y="0"/>
                      <a:pt x="8" y="0"/>
                      <a:pt x="7" y="0"/>
                    </a:cubicBezTo>
                    <a:cubicBezTo>
                      <a:pt x="6" y="1"/>
                      <a:pt x="4" y="1"/>
                      <a:pt x="3" y="1"/>
                    </a:cubicBezTo>
                    <a:cubicBezTo>
                      <a:pt x="2" y="1"/>
                      <a:pt x="1" y="2"/>
                      <a:pt x="1" y="2"/>
                    </a:cubicBezTo>
                    <a:cubicBezTo>
                      <a:pt x="0" y="2"/>
                      <a:pt x="0" y="2"/>
                      <a:pt x="0" y="2"/>
                    </a:cubicBezTo>
                    <a:cubicBezTo>
                      <a:pt x="0" y="37"/>
                      <a:pt x="0" y="37"/>
                      <a:pt x="0" y="37"/>
                    </a:cubicBezTo>
                    <a:cubicBezTo>
                      <a:pt x="1" y="37"/>
                      <a:pt x="1" y="37"/>
                      <a:pt x="1" y="37"/>
                    </a:cubicBezTo>
                    <a:cubicBezTo>
                      <a:pt x="2" y="28"/>
                      <a:pt x="11" y="21"/>
                      <a:pt x="20" y="21"/>
                    </a:cubicBezTo>
                    <a:cubicBezTo>
                      <a:pt x="23" y="21"/>
                      <a:pt x="25" y="21"/>
                      <a:pt x="27" y="22"/>
                    </a:cubicBezTo>
                    <a:cubicBezTo>
                      <a:pt x="27" y="21"/>
                      <a:pt x="27" y="20"/>
                      <a:pt x="27" y="20"/>
                    </a:cubicBezTo>
                    <a:cubicBezTo>
                      <a:pt x="27" y="18"/>
                      <a:pt x="27" y="17"/>
                      <a:pt x="27" y="16"/>
                    </a:cubicBezTo>
                    <a:cubicBezTo>
                      <a:pt x="26" y="10"/>
                      <a:pt x="22" y="5"/>
                      <a:pt x="16" y="2"/>
                    </a:cubicBezTo>
                    <a:cubicBezTo>
                      <a:pt x="14" y="1"/>
                      <a:pt x="11" y="0"/>
                      <a:pt x="8"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4" name="Freeform 238"/>
              <p:cNvSpPr>
                <a:spLocks noEditPoints="1"/>
              </p:cNvSpPr>
              <p:nvPr/>
            </p:nvSpPr>
            <p:spPr bwMode="auto">
              <a:xfrm>
                <a:off x="4960" y="329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5" name="Freeform 239"/>
              <p:cNvSpPr>
                <a:spLocks/>
              </p:cNvSpPr>
              <p:nvPr/>
            </p:nvSpPr>
            <p:spPr bwMode="auto">
              <a:xfrm>
                <a:off x="4926" y="3224"/>
                <a:ext cx="68" cy="71"/>
              </a:xfrm>
              <a:custGeom>
                <a:avLst/>
                <a:gdLst>
                  <a:gd name="T0" fmla="*/ 19 w 38"/>
                  <a:gd name="T1" fmla="*/ 0 h 38"/>
                  <a:gd name="T2" fmla="*/ 0 w 38"/>
                  <a:gd name="T3" fmla="*/ 16 h 38"/>
                  <a:gd name="T4" fmla="*/ 0 w 38"/>
                  <a:gd name="T5" fmla="*/ 19 h 38"/>
                  <a:gd name="T6" fmla="*/ 6 w 38"/>
                  <a:gd name="T7" fmla="*/ 32 h 38"/>
                  <a:gd name="T8" fmla="*/ 6 w 38"/>
                  <a:gd name="T9" fmla="*/ 33 h 38"/>
                  <a:gd name="T10" fmla="*/ 6 w 38"/>
                  <a:gd name="T11" fmla="*/ 33 h 38"/>
                  <a:gd name="T12" fmla="*/ 19 w 38"/>
                  <a:gd name="T13" fmla="*/ 38 h 38"/>
                  <a:gd name="T14" fmla="*/ 19 w 38"/>
                  <a:gd name="T15" fmla="*/ 38 h 38"/>
                  <a:gd name="T16" fmla="*/ 19 w 38"/>
                  <a:gd name="T17" fmla="*/ 38 h 38"/>
                  <a:gd name="T18" fmla="*/ 19 w 38"/>
                  <a:gd name="T19" fmla="*/ 38 h 38"/>
                  <a:gd name="T20" fmla="*/ 19 w 38"/>
                  <a:gd name="T21" fmla="*/ 38 h 38"/>
                  <a:gd name="T22" fmla="*/ 36 w 38"/>
                  <a:gd name="T23" fmla="*/ 28 h 38"/>
                  <a:gd name="T24" fmla="*/ 36 w 38"/>
                  <a:gd name="T25" fmla="*/ 28 h 38"/>
                  <a:gd name="T26" fmla="*/ 38 w 38"/>
                  <a:gd name="T27" fmla="*/ 19 h 38"/>
                  <a:gd name="T28" fmla="*/ 26 w 38"/>
                  <a:gd name="T29" fmla="*/ 1 h 38"/>
                  <a:gd name="T30" fmla="*/ 19 w 38"/>
                  <a:gd name="T3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8">
                    <a:moveTo>
                      <a:pt x="19" y="0"/>
                    </a:moveTo>
                    <a:cubicBezTo>
                      <a:pt x="10" y="0"/>
                      <a:pt x="1" y="7"/>
                      <a:pt x="0" y="16"/>
                    </a:cubicBezTo>
                    <a:cubicBezTo>
                      <a:pt x="0" y="17"/>
                      <a:pt x="0" y="18"/>
                      <a:pt x="0" y="19"/>
                    </a:cubicBezTo>
                    <a:cubicBezTo>
                      <a:pt x="0" y="24"/>
                      <a:pt x="2" y="29"/>
                      <a:pt x="6" y="32"/>
                    </a:cubicBezTo>
                    <a:cubicBezTo>
                      <a:pt x="6" y="32"/>
                      <a:pt x="6" y="33"/>
                      <a:pt x="6" y="33"/>
                    </a:cubicBezTo>
                    <a:cubicBezTo>
                      <a:pt x="6" y="33"/>
                      <a:pt x="6" y="33"/>
                      <a:pt x="6" y="33"/>
                    </a:cubicBezTo>
                    <a:cubicBezTo>
                      <a:pt x="10" y="36"/>
                      <a:pt x="14"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27" y="38"/>
                      <a:pt x="33" y="34"/>
                      <a:pt x="36" y="28"/>
                    </a:cubicBezTo>
                    <a:cubicBezTo>
                      <a:pt x="36" y="28"/>
                      <a:pt x="36" y="28"/>
                      <a:pt x="36" y="28"/>
                    </a:cubicBezTo>
                    <a:cubicBezTo>
                      <a:pt x="38" y="25"/>
                      <a:pt x="38" y="22"/>
                      <a:pt x="38" y="19"/>
                    </a:cubicBezTo>
                    <a:cubicBezTo>
                      <a:pt x="38" y="11"/>
                      <a:pt x="33" y="4"/>
                      <a:pt x="26" y="1"/>
                    </a:cubicBezTo>
                    <a:cubicBezTo>
                      <a:pt x="24" y="0"/>
                      <a:pt x="22" y="0"/>
                      <a:pt x="19"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6" name="Freeform 240"/>
              <p:cNvSpPr>
                <a:spLocks/>
              </p:cNvSpPr>
              <p:nvPr/>
            </p:nvSpPr>
            <p:spPr bwMode="auto">
              <a:xfrm>
                <a:off x="310" y="2940"/>
                <a:ext cx="71" cy="888"/>
              </a:xfrm>
              <a:custGeom>
                <a:avLst/>
                <a:gdLst>
                  <a:gd name="T0" fmla="*/ 36 w 71"/>
                  <a:gd name="T1" fmla="*/ 0 h 888"/>
                  <a:gd name="T2" fmla="*/ 0 w 71"/>
                  <a:gd name="T3" fmla="*/ 888 h 888"/>
                  <a:gd name="T4" fmla="*/ 71 w 71"/>
                  <a:gd name="T5" fmla="*/ 888 h 888"/>
                  <a:gd name="T6" fmla="*/ 36 w 71"/>
                  <a:gd name="T7" fmla="*/ 0 h 888"/>
                </a:gdLst>
                <a:ahLst/>
                <a:cxnLst>
                  <a:cxn ang="0">
                    <a:pos x="T0" y="T1"/>
                  </a:cxn>
                  <a:cxn ang="0">
                    <a:pos x="T2" y="T3"/>
                  </a:cxn>
                  <a:cxn ang="0">
                    <a:pos x="T4" y="T5"/>
                  </a:cxn>
                  <a:cxn ang="0">
                    <a:pos x="T6" y="T7"/>
                  </a:cxn>
                </a:cxnLst>
                <a:rect l="0" t="0" r="r" b="b"/>
                <a:pathLst>
                  <a:path w="71" h="888">
                    <a:moveTo>
                      <a:pt x="36" y="0"/>
                    </a:moveTo>
                    <a:lnTo>
                      <a:pt x="0" y="888"/>
                    </a:lnTo>
                    <a:lnTo>
                      <a:pt x="71" y="888"/>
                    </a:lnTo>
                    <a:lnTo>
                      <a:pt x="36"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7" name="Freeform 241"/>
              <p:cNvSpPr>
                <a:spLocks/>
              </p:cNvSpPr>
              <p:nvPr/>
            </p:nvSpPr>
            <p:spPr bwMode="auto">
              <a:xfrm>
                <a:off x="310" y="2940"/>
                <a:ext cx="71" cy="888"/>
              </a:xfrm>
              <a:custGeom>
                <a:avLst/>
                <a:gdLst>
                  <a:gd name="T0" fmla="*/ 36 w 71"/>
                  <a:gd name="T1" fmla="*/ 0 h 888"/>
                  <a:gd name="T2" fmla="*/ 0 w 71"/>
                  <a:gd name="T3" fmla="*/ 888 h 888"/>
                  <a:gd name="T4" fmla="*/ 71 w 71"/>
                  <a:gd name="T5" fmla="*/ 888 h 888"/>
                  <a:gd name="T6" fmla="*/ 36 w 71"/>
                  <a:gd name="T7" fmla="*/ 0 h 888"/>
                </a:gdLst>
                <a:ahLst/>
                <a:cxnLst>
                  <a:cxn ang="0">
                    <a:pos x="T0" y="T1"/>
                  </a:cxn>
                  <a:cxn ang="0">
                    <a:pos x="T2" y="T3"/>
                  </a:cxn>
                  <a:cxn ang="0">
                    <a:pos x="T4" y="T5"/>
                  </a:cxn>
                  <a:cxn ang="0">
                    <a:pos x="T6" y="T7"/>
                  </a:cxn>
                </a:cxnLst>
                <a:rect l="0" t="0" r="r" b="b"/>
                <a:pathLst>
                  <a:path w="71" h="888">
                    <a:moveTo>
                      <a:pt x="36" y="0"/>
                    </a:moveTo>
                    <a:lnTo>
                      <a:pt x="0" y="888"/>
                    </a:lnTo>
                    <a:lnTo>
                      <a:pt x="71" y="888"/>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8" name="Freeform 242"/>
              <p:cNvSpPr>
                <a:spLocks/>
              </p:cNvSpPr>
              <p:nvPr/>
            </p:nvSpPr>
            <p:spPr bwMode="auto">
              <a:xfrm>
                <a:off x="16" y="3040"/>
                <a:ext cx="326" cy="169"/>
              </a:xfrm>
              <a:custGeom>
                <a:avLst/>
                <a:gdLst>
                  <a:gd name="T0" fmla="*/ 326 w 326"/>
                  <a:gd name="T1" fmla="*/ 129 h 169"/>
                  <a:gd name="T2" fmla="*/ 246 w 326"/>
                  <a:gd name="T3" fmla="*/ 52 h 169"/>
                  <a:gd name="T4" fmla="*/ 237 w 326"/>
                  <a:gd name="T5" fmla="*/ 94 h 169"/>
                  <a:gd name="T6" fmla="*/ 190 w 326"/>
                  <a:gd name="T7" fmla="*/ 11 h 169"/>
                  <a:gd name="T8" fmla="*/ 179 w 326"/>
                  <a:gd name="T9" fmla="*/ 64 h 169"/>
                  <a:gd name="T10" fmla="*/ 140 w 326"/>
                  <a:gd name="T11" fmla="*/ 0 h 169"/>
                  <a:gd name="T12" fmla="*/ 0 w 326"/>
                  <a:gd name="T13" fmla="*/ 92 h 169"/>
                  <a:gd name="T14" fmla="*/ 326 w 326"/>
                  <a:gd name="T15" fmla="*/ 169 h 169"/>
                  <a:gd name="T16" fmla="*/ 326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326" y="129"/>
                    </a:moveTo>
                    <a:lnTo>
                      <a:pt x="246" y="52"/>
                    </a:lnTo>
                    <a:lnTo>
                      <a:pt x="237" y="94"/>
                    </a:lnTo>
                    <a:lnTo>
                      <a:pt x="190" y="11"/>
                    </a:lnTo>
                    <a:lnTo>
                      <a:pt x="179" y="64"/>
                    </a:lnTo>
                    <a:lnTo>
                      <a:pt x="140" y="0"/>
                    </a:lnTo>
                    <a:lnTo>
                      <a:pt x="0" y="92"/>
                    </a:lnTo>
                    <a:lnTo>
                      <a:pt x="326" y="169"/>
                    </a:lnTo>
                    <a:lnTo>
                      <a:pt x="326" y="12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9" name="Freeform 243"/>
              <p:cNvSpPr>
                <a:spLocks/>
              </p:cNvSpPr>
              <p:nvPr/>
            </p:nvSpPr>
            <p:spPr bwMode="auto">
              <a:xfrm>
                <a:off x="16" y="3132"/>
                <a:ext cx="326" cy="156"/>
              </a:xfrm>
              <a:custGeom>
                <a:avLst/>
                <a:gdLst>
                  <a:gd name="T0" fmla="*/ 310 w 326"/>
                  <a:gd name="T1" fmla="*/ 112 h 156"/>
                  <a:gd name="T2" fmla="*/ 207 w 326"/>
                  <a:gd name="T3" fmla="*/ 144 h 156"/>
                  <a:gd name="T4" fmla="*/ 216 w 326"/>
                  <a:gd name="T5" fmla="*/ 103 h 156"/>
                  <a:gd name="T6" fmla="*/ 138 w 326"/>
                  <a:gd name="T7" fmla="*/ 156 h 156"/>
                  <a:gd name="T8" fmla="*/ 151 w 326"/>
                  <a:gd name="T9" fmla="*/ 103 h 156"/>
                  <a:gd name="T10" fmla="*/ 89 w 326"/>
                  <a:gd name="T11" fmla="*/ 144 h 156"/>
                  <a:gd name="T12" fmla="*/ 0 w 326"/>
                  <a:gd name="T13" fmla="*/ 0 h 156"/>
                  <a:gd name="T14" fmla="*/ 326 w 326"/>
                  <a:gd name="T15" fmla="*/ 77 h 156"/>
                  <a:gd name="T16" fmla="*/ 310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310" y="112"/>
                    </a:moveTo>
                    <a:lnTo>
                      <a:pt x="207" y="144"/>
                    </a:lnTo>
                    <a:lnTo>
                      <a:pt x="216" y="103"/>
                    </a:lnTo>
                    <a:lnTo>
                      <a:pt x="138" y="156"/>
                    </a:lnTo>
                    <a:lnTo>
                      <a:pt x="151" y="103"/>
                    </a:lnTo>
                    <a:lnTo>
                      <a:pt x="89" y="144"/>
                    </a:lnTo>
                    <a:lnTo>
                      <a:pt x="0" y="0"/>
                    </a:lnTo>
                    <a:lnTo>
                      <a:pt x="326" y="77"/>
                    </a:lnTo>
                    <a:lnTo>
                      <a:pt x="310" y="1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0" name="Freeform 244"/>
              <p:cNvSpPr>
                <a:spLocks/>
              </p:cNvSpPr>
              <p:nvPr/>
            </p:nvSpPr>
            <p:spPr bwMode="auto">
              <a:xfrm>
                <a:off x="140" y="2910"/>
                <a:ext cx="202" cy="272"/>
              </a:xfrm>
              <a:custGeom>
                <a:avLst/>
                <a:gdLst>
                  <a:gd name="T0" fmla="*/ 177 w 202"/>
                  <a:gd name="T1" fmla="*/ 135 h 272"/>
                  <a:gd name="T2" fmla="*/ 154 w 202"/>
                  <a:gd name="T3" fmla="*/ 154 h 272"/>
                  <a:gd name="T4" fmla="*/ 161 w 202"/>
                  <a:gd name="T5" fmla="*/ 85 h 272"/>
                  <a:gd name="T6" fmla="*/ 133 w 202"/>
                  <a:gd name="T7" fmla="*/ 109 h 272"/>
                  <a:gd name="T8" fmla="*/ 140 w 202"/>
                  <a:gd name="T9" fmla="*/ 55 h 272"/>
                  <a:gd name="T10" fmla="*/ 0 w 202"/>
                  <a:gd name="T11" fmla="*/ 0 h 272"/>
                  <a:gd name="T12" fmla="*/ 202 w 202"/>
                  <a:gd name="T13" fmla="*/ 272 h 272"/>
                  <a:gd name="T14" fmla="*/ 177 w 202"/>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177" y="135"/>
                    </a:moveTo>
                    <a:lnTo>
                      <a:pt x="154" y="154"/>
                    </a:lnTo>
                    <a:lnTo>
                      <a:pt x="161" y="85"/>
                    </a:lnTo>
                    <a:lnTo>
                      <a:pt x="133" y="109"/>
                    </a:lnTo>
                    <a:lnTo>
                      <a:pt x="140" y="55"/>
                    </a:lnTo>
                    <a:lnTo>
                      <a:pt x="0" y="0"/>
                    </a:lnTo>
                    <a:lnTo>
                      <a:pt x="202" y="272"/>
                    </a:lnTo>
                    <a:lnTo>
                      <a:pt x="177"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1" name="Freeform 245"/>
              <p:cNvSpPr>
                <a:spLocks/>
              </p:cNvSpPr>
              <p:nvPr/>
            </p:nvSpPr>
            <p:spPr bwMode="auto">
              <a:xfrm>
                <a:off x="140" y="2910"/>
                <a:ext cx="202" cy="272"/>
              </a:xfrm>
              <a:custGeom>
                <a:avLst/>
                <a:gdLst>
                  <a:gd name="T0" fmla="*/ 74 w 202"/>
                  <a:gd name="T1" fmla="*/ 220 h 272"/>
                  <a:gd name="T2" fmla="*/ 97 w 202"/>
                  <a:gd name="T3" fmla="*/ 201 h 272"/>
                  <a:gd name="T4" fmla="*/ 32 w 202"/>
                  <a:gd name="T5" fmla="*/ 194 h 272"/>
                  <a:gd name="T6" fmla="*/ 60 w 202"/>
                  <a:gd name="T7" fmla="*/ 169 h 272"/>
                  <a:gd name="T8" fmla="*/ 9 w 202"/>
                  <a:gd name="T9" fmla="*/ 164 h 272"/>
                  <a:gd name="T10" fmla="*/ 0 w 202"/>
                  <a:gd name="T11" fmla="*/ 0 h 272"/>
                  <a:gd name="T12" fmla="*/ 202 w 202"/>
                  <a:gd name="T13" fmla="*/ 272 h 272"/>
                  <a:gd name="T14" fmla="*/ 74 w 202"/>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74" y="220"/>
                    </a:moveTo>
                    <a:lnTo>
                      <a:pt x="97" y="201"/>
                    </a:lnTo>
                    <a:lnTo>
                      <a:pt x="32" y="194"/>
                    </a:lnTo>
                    <a:lnTo>
                      <a:pt x="60" y="169"/>
                    </a:lnTo>
                    <a:lnTo>
                      <a:pt x="9" y="164"/>
                    </a:lnTo>
                    <a:lnTo>
                      <a:pt x="0" y="0"/>
                    </a:lnTo>
                    <a:lnTo>
                      <a:pt x="202" y="272"/>
                    </a:lnTo>
                    <a:lnTo>
                      <a:pt x="74"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2" name="Freeform 246"/>
              <p:cNvSpPr>
                <a:spLocks/>
              </p:cNvSpPr>
              <p:nvPr/>
            </p:nvSpPr>
            <p:spPr bwMode="auto">
              <a:xfrm>
                <a:off x="347" y="2813"/>
                <a:ext cx="98" cy="415"/>
              </a:xfrm>
              <a:custGeom>
                <a:avLst/>
                <a:gdLst>
                  <a:gd name="T0" fmla="*/ 75 w 98"/>
                  <a:gd name="T1" fmla="*/ 266 h 415"/>
                  <a:gd name="T2" fmla="*/ 39 w 98"/>
                  <a:gd name="T3" fmla="*/ 266 h 415"/>
                  <a:gd name="T4" fmla="*/ 96 w 98"/>
                  <a:gd name="T5" fmla="*/ 206 h 415"/>
                  <a:gd name="T6" fmla="*/ 54 w 98"/>
                  <a:gd name="T7" fmla="*/ 206 h 415"/>
                  <a:gd name="T8" fmla="*/ 98 w 98"/>
                  <a:gd name="T9" fmla="*/ 161 h 415"/>
                  <a:gd name="T10" fmla="*/ 6 w 98"/>
                  <a:gd name="T11" fmla="*/ 0 h 415"/>
                  <a:gd name="T12" fmla="*/ 0 w 98"/>
                  <a:gd name="T13" fmla="*/ 415 h 415"/>
                  <a:gd name="T14" fmla="*/ 75 w 98"/>
                  <a:gd name="T15" fmla="*/ 266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15">
                    <a:moveTo>
                      <a:pt x="75" y="266"/>
                    </a:moveTo>
                    <a:lnTo>
                      <a:pt x="39" y="266"/>
                    </a:lnTo>
                    <a:lnTo>
                      <a:pt x="96" y="206"/>
                    </a:lnTo>
                    <a:lnTo>
                      <a:pt x="54" y="206"/>
                    </a:lnTo>
                    <a:lnTo>
                      <a:pt x="98" y="161"/>
                    </a:lnTo>
                    <a:lnTo>
                      <a:pt x="6" y="0"/>
                    </a:lnTo>
                    <a:lnTo>
                      <a:pt x="0" y="415"/>
                    </a:lnTo>
                    <a:lnTo>
                      <a:pt x="75" y="26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3" name="Freeform 247"/>
              <p:cNvSpPr>
                <a:spLocks/>
              </p:cNvSpPr>
              <p:nvPr/>
            </p:nvSpPr>
            <p:spPr bwMode="auto">
              <a:xfrm>
                <a:off x="347" y="2813"/>
                <a:ext cx="98" cy="415"/>
              </a:xfrm>
              <a:custGeom>
                <a:avLst/>
                <a:gdLst>
                  <a:gd name="T0" fmla="*/ 75 w 98"/>
                  <a:gd name="T1" fmla="*/ 266 h 415"/>
                  <a:gd name="T2" fmla="*/ 39 w 98"/>
                  <a:gd name="T3" fmla="*/ 266 h 415"/>
                  <a:gd name="T4" fmla="*/ 96 w 98"/>
                  <a:gd name="T5" fmla="*/ 206 h 415"/>
                  <a:gd name="T6" fmla="*/ 54 w 98"/>
                  <a:gd name="T7" fmla="*/ 206 h 415"/>
                  <a:gd name="T8" fmla="*/ 98 w 98"/>
                  <a:gd name="T9" fmla="*/ 161 h 415"/>
                  <a:gd name="T10" fmla="*/ 6 w 98"/>
                  <a:gd name="T11" fmla="*/ 0 h 415"/>
                  <a:gd name="T12" fmla="*/ 0 w 98"/>
                  <a:gd name="T13" fmla="*/ 415 h 415"/>
                  <a:gd name="T14" fmla="*/ 75 w 98"/>
                  <a:gd name="T15" fmla="*/ 266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15">
                    <a:moveTo>
                      <a:pt x="75" y="266"/>
                    </a:moveTo>
                    <a:lnTo>
                      <a:pt x="39" y="266"/>
                    </a:lnTo>
                    <a:lnTo>
                      <a:pt x="96" y="206"/>
                    </a:lnTo>
                    <a:lnTo>
                      <a:pt x="54" y="206"/>
                    </a:lnTo>
                    <a:lnTo>
                      <a:pt x="98" y="161"/>
                    </a:lnTo>
                    <a:lnTo>
                      <a:pt x="6" y="0"/>
                    </a:lnTo>
                    <a:lnTo>
                      <a:pt x="0" y="415"/>
                    </a:lnTo>
                    <a:lnTo>
                      <a:pt x="75" y="2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4" name="Freeform 248"/>
              <p:cNvSpPr>
                <a:spLocks/>
              </p:cNvSpPr>
              <p:nvPr/>
            </p:nvSpPr>
            <p:spPr bwMode="auto">
              <a:xfrm>
                <a:off x="245" y="2813"/>
                <a:ext cx="108" cy="415"/>
              </a:xfrm>
              <a:custGeom>
                <a:avLst/>
                <a:gdLst>
                  <a:gd name="T0" fmla="*/ 21 w 108"/>
                  <a:gd name="T1" fmla="*/ 264 h 415"/>
                  <a:gd name="T2" fmla="*/ 56 w 108"/>
                  <a:gd name="T3" fmla="*/ 264 h 415"/>
                  <a:gd name="T4" fmla="*/ 1 w 108"/>
                  <a:gd name="T5" fmla="*/ 204 h 415"/>
                  <a:gd name="T6" fmla="*/ 44 w 108"/>
                  <a:gd name="T7" fmla="*/ 206 h 415"/>
                  <a:gd name="T8" fmla="*/ 0 w 108"/>
                  <a:gd name="T9" fmla="*/ 159 h 415"/>
                  <a:gd name="T10" fmla="*/ 108 w 108"/>
                  <a:gd name="T11" fmla="*/ 0 h 415"/>
                  <a:gd name="T12" fmla="*/ 102 w 108"/>
                  <a:gd name="T13" fmla="*/ 415 h 415"/>
                  <a:gd name="T14" fmla="*/ 21 w 108"/>
                  <a:gd name="T15" fmla="*/ 26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15">
                    <a:moveTo>
                      <a:pt x="21" y="264"/>
                    </a:moveTo>
                    <a:lnTo>
                      <a:pt x="56" y="264"/>
                    </a:lnTo>
                    <a:lnTo>
                      <a:pt x="1" y="204"/>
                    </a:lnTo>
                    <a:lnTo>
                      <a:pt x="44" y="206"/>
                    </a:lnTo>
                    <a:lnTo>
                      <a:pt x="0" y="159"/>
                    </a:lnTo>
                    <a:lnTo>
                      <a:pt x="108" y="0"/>
                    </a:lnTo>
                    <a:lnTo>
                      <a:pt x="102" y="415"/>
                    </a:lnTo>
                    <a:lnTo>
                      <a:pt x="21" y="26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5" name="Freeform 249"/>
              <p:cNvSpPr>
                <a:spLocks/>
              </p:cNvSpPr>
              <p:nvPr/>
            </p:nvSpPr>
            <p:spPr bwMode="auto">
              <a:xfrm>
                <a:off x="245" y="2813"/>
                <a:ext cx="108" cy="415"/>
              </a:xfrm>
              <a:custGeom>
                <a:avLst/>
                <a:gdLst>
                  <a:gd name="T0" fmla="*/ 21 w 108"/>
                  <a:gd name="T1" fmla="*/ 264 h 415"/>
                  <a:gd name="T2" fmla="*/ 56 w 108"/>
                  <a:gd name="T3" fmla="*/ 264 h 415"/>
                  <a:gd name="T4" fmla="*/ 1 w 108"/>
                  <a:gd name="T5" fmla="*/ 204 h 415"/>
                  <a:gd name="T6" fmla="*/ 44 w 108"/>
                  <a:gd name="T7" fmla="*/ 206 h 415"/>
                  <a:gd name="T8" fmla="*/ 0 w 108"/>
                  <a:gd name="T9" fmla="*/ 159 h 415"/>
                  <a:gd name="T10" fmla="*/ 108 w 108"/>
                  <a:gd name="T11" fmla="*/ 0 h 415"/>
                  <a:gd name="T12" fmla="*/ 102 w 108"/>
                  <a:gd name="T13" fmla="*/ 415 h 415"/>
                  <a:gd name="T14" fmla="*/ 21 w 108"/>
                  <a:gd name="T15" fmla="*/ 26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15">
                    <a:moveTo>
                      <a:pt x="21" y="264"/>
                    </a:moveTo>
                    <a:lnTo>
                      <a:pt x="56" y="264"/>
                    </a:lnTo>
                    <a:lnTo>
                      <a:pt x="1" y="204"/>
                    </a:lnTo>
                    <a:lnTo>
                      <a:pt x="44" y="206"/>
                    </a:lnTo>
                    <a:lnTo>
                      <a:pt x="0" y="159"/>
                    </a:lnTo>
                    <a:lnTo>
                      <a:pt x="108" y="0"/>
                    </a:lnTo>
                    <a:lnTo>
                      <a:pt x="102" y="415"/>
                    </a:lnTo>
                    <a:lnTo>
                      <a:pt x="21" y="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6" name="Freeform 250"/>
              <p:cNvSpPr>
                <a:spLocks/>
              </p:cNvSpPr>
              <p:nvPr/>
            </p:nvSpPr>
            <p:spPr bwMode="auto">
              <a:xfrm>
                <a:off x="346" y="3040"/>
                <a:ext cx="326" cy="169"/>
              </a:xfrm>
              <a:custGeom>
                <a:avLst/>
                <a:gdLst>
                  <a:gd name="T0" fmla="*/ 1 w 326"/>
                  <a:gd name="T1" fmla="*/ 129 h 169"/>
                  <a:gd name="T2" fmla="*/ 79 w 326"/>
                  <a:gd name="T3" fmla="*/ 52 h 169"/>
                  <a:gd name="T4" fmla="*/ 88 w 326"/>
                  <a:gd name="T5" fmla="*/ 94 h 169"/>
                  <a:gd name="T6" fmla="*/ 136 w 326"/>
                  <a:gd name="T7" fmla="*/ 11 h 169"/>
                  <a:gd name="T8" fmla="*/ 149 w 326"/>
                  <a:gd name="T9" fmla="*/ 64 h 169"/>
                  <a:gd name="T10" fmla="*/ 186 w 326"/>
                  <a:gd name="T11" fmla="*/ 0 h 169"/>
                  <a:gd name="T12" fmla="*/ 326 w 326"/>
                  <a:gd name="T13" fmla="*/ 92 h 169"/>
                  <a:gd name="T14" fmla="*/ 0 w 326"/>
                  <a:gd name="T15" fmla="*/ 169 h 169"/>
                  <a:gd name="T16" fmla="*/ 1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1" y="129"/>
                    </a:moveTo>
                    <a:lnTo>
                      <a:pt x="79" y="52"/>
                    </a:lnTo>
                    <a:lnTo>
                      <a:pt x="88" y="94"/>
                    </a:lnTo>
                    <a:lnTo>
                      <a:pt x="136" y="11"/>
                    </a:lnTo>
                    <a:lnTo>
                      <a:pt x="149" y="64"/>
                    </a:lnTo>
                    <a:lnTo>
                      <a:pt x="186" y="0"/>
                    </a:lnTo>
                    <a:lnTo>
                      <a:pt x="326" y="92"/>
                    </a:lnTo>
                    <a:lnTo>
                      <a:pt x="0" y="169"/>
                    </a:lnTo>
                    <a:lnTo>
                      <a:pt x="1" y="12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7" name="Freeform 251"/>
              <p:cNvSpPr>
                <a:spLocks/>
              </p:cNvSpPr>
              <p:nvPr/>
            </p:nvSpPr>
            <p:spPr bwMode="auto">
              <a:xfrm>
                <a:off x="346" y="3040"/>
                <a:ext cx="326" cy="169"/>
              </a:xfrm>
              <a:custGeom>
                <a:avLst/>
                <a:gdLst>
                  <a:gd name="T0" fmla="*/ 1 w 326"/>
                  <a:gd name="T1" fmla="*/ 129 h 169"/>
                  <a:gd name="T2" fmla="*/ 79 w 326"/>
                  <a:gd name="T3" fmla="*/ 52 h 169"/>
                  <a:gd name="T4" fmla="*/ 88 w 326"/>
                  <a:gd name="T5" fmla="*/ 94 h 169"/>
                  <a:gd name="T6" fmla="*/ 136 w 326"/>
                  <a:gd name="T7" fmla="*/ 11 h 169"/>
                  <a:gd name="T8" fmla="*/ 149 w 326"/>
                  <a:gd name="T9" fmla="*/ 64 h 169"/>
                  <a:gd name="T10" fmla="*/ 186 w 326"/>
                  <a:gd name="T11" fmla="*/ 0 h 169"/>
                  <a:gd name="T12" fmla="*/ 326 w 326"/>
                  <a:gd name="T13" fmla="*/ 92 h 169"/>
                  <a:gd name="T14" fmla="*/ 0 w 326"/>
                  <a:gd name="T15" fmla="*/ 169 h 169"/>
                  <a:gd name="T16" fmla="*/ 1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1" y="129"/>
                    </a:moveTo>
                    <a:lnTo>
                      <a:pt x="79" y="52"/>
                    </a:lnTo>
                    <a:lnTo>
                      <a:pt x="88" y="94"/>
                    </a:lnTo>
                    <a:lnTo>
                      <a:pt x="136" y="11"/>
                    </a:lnTo>
                    <a:lnTo>
                      <a:pt x="149" y="64"/>
                    </a:lnTo>
                    <a:lnTo>
                      <a:pt x="186" y="0"/>
                    </a:lnTo>
                    <a:lnTo>
                      <a:pt x="326" y="92"/>
                    </a:lnTo>
                    <a:lnTo>
                      <a:pt x="0" y="169"/>
                    </a:lnTo>
                    <a:lnTo>
                      <a:pt x="1" y="1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8" name="Freeform 252"/>
              <p:cNvSpPr>
                <a:spLocks/>
              </p:cNvSpPr>
              <p:nvPr/>
            </p:nvSpPr>
            <p:spPr bwMode="auto">
              <a:xfrm>
                <a:off x="346" y="3132"/>
                <a:ext cx="326" cy="156"/>
              </a:xfrm>
              <a:custGeom>
                <a:avLst/>
                <a:gdLst>
                  <a:gd name="T0" fmla="*/ 17 w 326"/>
                  <a:gd name="T1" fmla="*/ 112 h 156"/>
                  <a:gd name="T2" fmla="*/ 118 w 326"/>
                  <a:gd name="T3" fmla="*/ 144 h 156"/>
                  <a:gd name="T4" fmla="*/ 111 w 326"/>
                  <a:gd name="T5" fmla="*/ 103 h 156"/>
                  <a:gd name="T6" fmla="*/ 188 w 326"/>
                  <a:gd name="T7" fmla="*/ 156 h 156"/>
                  <a:gd name="T8" fmla="*/ 177 w 326"/>
                  <a:gd name="T9" fmla="*/ 103 h 156"/>
                  <a:gd name="T10" fmla="*/ 237 w 326"/>
                  <a:gd name="T11" fmla="*/ 144 h 156"/>
                  <a:gd name="T12" fmla="*/ 326 w 326"/>
                  <a:gd name="T13" fmla="*/ 0 h 156"/>
                  <a:gd name="T14" fmla="*/ 0 w 326"/>
                  <a:gd name="T15" fmla="*/ 77 h 156"/>
                  <a:gd name="T16" fmla="*/ 17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17" y="112"/>
                    </a:moveTo>
                    <a:lnTo>
                      <a:pt x="118" y="144"/>
                    </a:lnTo>
                    <a:lnTo>
                      <a:pt x="111" y="103"/>
                    </a:lnTo>
                    <a:lnTo>
                      <a:pt x="188" y="156"/>
                    </a:lnTo>
                    <a:lnTo>
                      <a:pt x="177" y="103"/>
                    </a:lnTo>
                    <a:lnTo>
                      <a:pt x="237" y="144"/>
                    </a:lnTo>
                    <a:lnTo>
                      <a:pt x="326" y="0"/>
                    </a:lnTo>
                    <a:lnTo>
                      <a:pt x="0" y="77"/>
                    </a:lnTo>
                    <a:lnTo>
                      <a:pt x="17" y="1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9" name="Freeform 253"/>
              <p:cNvSpPr>
                <a:spLocks/>
              </p:cNvSpPr>
              <p:nvPr/>
            </p:nvSpPr>
            <p:spPr bwMode="auto">
              <a:xfrm>
                <a:off x="346" y="3132"/>
                <a:ext cx="326" cy="156"/>
              </a:xfrm>
              <a:custGeom>
                <a:avLst/>
                <a:gdLst>
                  <a:gd name="T0" fmla="*/ 17 w 326"/>
                  <a:gd name="T1" fmla="*/ 112 h 156"/>
                  <a:gd name="T2" fmla="*/ 118 w 326"/>
                  <a:gd name="T3" fmla="*/ 144 h 156"/>
                  <a:gd name="T4" fmla="*/ 111 w 326"/>
                  <a:gd name="T5" fmla="*/ 103 h 156"/>
                  <a:gd name="T6" fmla="*/ 188 w 326"/>
                  <a:gd name="T7" fmla="*/ 156 h 156"/>
                  <a:gd name="T8" fmla="*/ 177 w 326"/>
                  <a:gd name="T9" fmla="*/ 103 h 156"/>
                  <a:gd name="T10" fmla="*/ 237 w 326"/>
                  <a:gd name="T11" fmla="*/ 144 h 156"/>
                  <a:gd name="T12" fmla="*/ 326 w 326"/>
                  <a:gd name="T13" fmla="*/ 0 h 156"/>
                  <a:gd name="T14" fmla="*/ 0 w 326"/>
                  <a:gd name="T15" fmla="*/ 77 h 156"/>
                  <a:gd name="T16" fmla="*/ 17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17" y="112"/>
                    </a:moveTo>
                    <a:lnTo>
                      <a:pt x="118" y="144"/>
                    </a:lnTo>
                    <a:lnTo>
                      <a:pt x="111" y="103"/>
                    </a:lnTo>
                    <a:lnTo>
                      <a:pt x="188" y="156"/>
                    </a:lnTo>
                    <a:lnTo>
                      <a:pt x="177" y="103"/>
                    </a:lnTo>
                    <a:lnTo>
                      <a:pt x="237" y="144"/>
                    </a:lnTo>
                    <a:lnTo>
                      <a:pt x="326" y="0"/>
                    </a:lnTo>
                    <a:lnTo>
                      <a:pt x="0" y="77"/>
                    </a:lnTo>
                    <a:lnTo>
                      <a:pt x="17"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0" name="Freeform 254"/>
              <p:cNvSpPr>
                <a:spLocks/>
              </p:cNvSpPr>
              <p:nvPr/>
            </p:nvSpPr>
            <p:spPr bwMode="auto">
              <a:xfrm>
                <a:off x="347" y="2910"/>
                <a:ext cx="204" cy="272"/>
              </a:xfrm>
              <a:custGeom>
                <a:avLst/>
                <a:gdLst>
                  <a:gd name="T0" fmla="*/ 27 w 204"/>
                  <a:gd name="T1" fmla="*/ 135 h 272"/>
                  <a:gd name="T2" fmla="*/ 50 w 204"/>
                  <a:gd name="T3" fmla="*/ 154 h 272"/>
                  <a:gd name="T4" fmla="*/ 43 w 204"/>
                  <a:gd name="T5" fmla="*/ 85 h 272"/>
                  <a:gd name="T6" fmla="*/ 70 w 204"/>
                  <a:gd name="T7" fmla="*/ 109 h 272"/>
                  <a:gd name="T8" fmla="*/ 64 w 204"/>
                  <a:gd name="T9" fmla="*/ 55 h 272"/>
                  <a:gd name="T10" fmla="*/ 204 w 204"/>
                  <a:gd name="T11" fmla="*/ 0 h 272"/>
                  <a:gd name="T12" fmla="*/ 0 w 204"/>
                  <a:gd name="T13" fmla="*/ 272 h 272"/>
                  <a:gd name="T14" fmla="*/ 27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7" y="135"/>
                    </a:moveTo>
                    <a:lnTo>
                      <a:pt x="50" y="154"/>
                    </a:lnTo>
                    <a:lnTo>
                      <a:pt x="43" y="85"/>
                    </a:lnTo>
                    <a:lnTo>
                      <a:pt x="70" y="109"/>
                    </a:lnTo>
                    <a:lnTo>
                      <a:pt x="64" y="55"/>
                    </a:lnTo>
                    <a:lnTo>
                      <a:pt x="204" y="0"/>
                    </a:lnTo>
                    <a:lnTo>
                      <a:pt x="0" y="272"/>
                    </a:lnTo>
                    <a:lnTo>
                      <a:pt x="27"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1" name="Freeform 255"/>
              <p:cNvSpPr>
                <a:spLocks/>
              </p:cNvSpPr>
              <p:nvPr/>
            </p:nvSpPr>
            <p:spPr bwMode="auto">
              <a:xfrm>
                <a:off x="347" y="2910"/>
                <a:ext cx="204" cy="272"/>
              </a:xfrm>
              <a:custGeom>
                <a:avLst/>
                <a:gdLst>
                  <a:gd name="T0" fmla="*/ 27 w 204"/>
                  <a:gd name="T1" fmla="*/ 135 h 272"/>
                  <a:gd name="T2" fmla="*/ 50 w 204"/>
                  <a:gd name="T3" fmla="*/ 154 h 272"/>
                  <a:gd name="T4" fmla="*/ 43 w 204"/>
                  <a:gd name="T5" fmla="*/ 85 h 272"/>
                  <a:gd name="T6" fmla="*/ 70 w 204"/>
                  <a:gd name="T7" fmla="*/ 109 h 272"/>
                  <a:gd name="T8" fmla="*/ 64 w 204"/>
                  <a:gd name="T9" fmla="*/ 55 h 272"/>
                  <a:gd name="T10" fmla="*/ 204 w 204"/>
                  <a:gd name="T11" fmla="*/ 0 h 272"/>
                  <a:gd name="T12" fmla="*/ 0 w 204"/>
                  <a:gd name="T13" fmla="*/ 272 h 272"/>
                  <a:gd name="T14" fmla="*/ 27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7" y="135"/>
                    </a:moveTo>
                    <a:lnTo>
                      <a:pt x="50" y="154"/>
                    </a:lnTo>
                    <a:lnTo>
                      <a:pt x="43" y="85"/>
                    </a:lnTo>
                    <a:lnTo>
                      <a:pt x="70" y="109"/>
                    </a:lnTo>
                    <a:lnTo>
                      <a:pt x="64" y="55"/>
                    </a:lnTo>
                    <a:lnTo>
                      <a:pt x="204" y="0"/>
                    </a:lnTo>
                    <a:lnTo>
                      <a:pt x="0" y="272"/>
                    </a:lnTo>
                    <a:lnTo>
                      <a:pt x="27"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2" name="Freeform 256"/>
              <p:cNvSpPr>
                <a:spLocks/>
              </p:cNvSpPr>
              <p:nvPr/>
            </p:nvSpPr>
            <p:spPr bwMode="auto">
              <a:xfrm>
                <a:off x="347" y="2910"/>
                <a:ext cx="204" cy="272"/>
              </a:xfrm>
              <a:custGeom>
                <a:avLst/>
                <a:gdLst>
                  <a:gd name="T0" fmla="*/ 128 w 204"/>
                  <a:gd name="T1" fmla="*/ 220 h 272"/>
                  <a:gd name="T2" fmla="*/ 107 w 204"/>
                  <a:gd name="T3" fmla="*/ 201 h 272"/>
                  <a:gd name="T4" fmla="*/ 172 w 204"/>
                  <a:gd name="T5" fmla="*/ 194 h 272"/>
                  <a:gd name="T6" fmla="*/ 144 w 204"/>
                  <a:gd name="T7" fmla="*/ 169 h 272"/>
                  <a:gd name="T8" fmla="*/ 195 w 204"/>
                  <a:gd name="T9" fmla="*/ 164 h 272"/>
                  <a:gd name="T10" fmla="*/ 204 w 204"/>
                  <a:gd name="T11" fmla="*/ 0 h 272"/>
                  <a:gd name="T12" fmla="*/ 0 w 204"/>
                  <a:gd name="T13" fmla="*/ 272 h 272"/>
                  <a:gd name="T14" fmla="*/ 128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8" y="220"/>
                    </a:moveTo>
                    <a:lnTo>
                      <a:pt x="107" y="201"/>
                    </a:lnTo>
                    <a:lnTo>
                      <a:pt x="172" y="194"/>
                    </a:lnTo>
                    <a:lnTo>
                      <a:pt x="144" y="169"/>
                    </a:lnTo>
                    <a:lnTo>
                      <a:pt x="195" y="164"/>
                    </a:lnTo>
                    <a:lnTo>
                      <a:pt x="204" y="0"/>
                    </a:lnTo>
                    <a:lnTo>
                      <a:pt x="0" y="272"/>
                    </a:lnTo>
                    <a:lnTo>
                      <a:pt x="128"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3" name="Freeform 257"/>
              <p:cNvSpPr>
                <a:spLocks/>
              </p:cNvSpPr>
              <p:nvPr/>
            </p:nvSpPr>
            <p:spPr bwMode="auto">
              <a:xfrm>
                <a:off x="347" y="2910"/>
                <a:ext cx="204" cy="272"/>
              </a:xfrm>
              <a:custGeom>
                <a:avLst/>
                <a:gdLst>
                  <a:gd name="T0" fmla="*/ 128 w 204"/>
                  <a:gd name="T1" fmla="*/ 220 h 272"/>
                  <a:gd name="T2" fmla="*/ 107 w 204"/>
                  <a:gd name="T3" fmla="*/ 201 h 272"/>
                  <a:gd name="T4" fmla="*/ 172 w 204"/>
                  <a:gd name="T5" fmla="*/ 194 h 272"/>
                  <a:gd name="T6" fmla="*/ 144 w 204"/>
                  <a:gd name="T7" fmla="*/ 169 h 272"/>
                  <a:gd name="T8" fmla="*/ 195 w 204"/>
                  <a:gd name="T9" fmla="*/ 164 h 272"/>
                  <a:gd name="T10" fmla="*/ 204 w 204"/>
                  <a:gd name="T11" fmla="*/ 0 h 272"/>
                  <a:gd name="T12" fmla="*/ 0 w 204"/>
                  <a:gd name="T13" fmla="*/ 272 h 272"/>
                  <a:gd name="T14" fmla="*/ 128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8" y="220"/>
                    </a:moveTo>
                    <a:lnTo>
                      <a:pt x="107" y="201"/>
                    </a:lnTo>
                    <a:lnTo>
                      <a:pt x="172" y="194"/>
                    </a:lnTo>
                    <a:lnTo>
                      <a:pt x="144" y="169"/>
                    </a:lnTo>
                    <a:lnTo>
                      <a:pt x="195" y="164"/>
                    </a:lnTo>
                    <a:lnTo>
                      <a:pt x="204" y="0"/>
                    </a:lnTo>
                    <a:lnTo>
                      <a:pt x="0" y="272"/>
                    </a:lnTo>
                    <a:lnTo>
                      <a:pt x="128"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4" name="Oval 258"/>
              <p:cNvSpPr>
                <a:spLocks noChangeArrowheads="1"/>
              </p:cNvSpPr>
              <p:nvPr/>
            </p:nvSpPr>
            <p:spPr bwMode="auto">
              <a:xfrm>
                <a:off x="269" y="3177"/>
                <a:ext cx="68" cy="71"/>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5" name="Oval 259"/>
              <p:cNvSpPr>
                <a:spLocks noChangeArrowheads="1"/>
              </p:cNvSpPr>
              <p:nvPr/>
            </p:nvSpPr>
            <p:spPr bwMode="auto">
              <a:xfrm>
                <a:off x="291" y="3222"/>
                <a:ext cx="67" cy="71"/>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6" name="Oval 260"/>
              <p:cNvSpPr>
                <a:spLocks noChangeArrowheads="1"/>
              </p:cNvSpPr>
              <p:nvPr/>
            </p:nvSpPr>
            <p:spPr bwMode="auto">
              <a:xfrm>
                <a:off x="326" y="3169"/>
                <a:ext cx="67" cy="72"/>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7" name="Oval 261"/>
              <p:cNvSpPr>
                <a:spLocks noChangeArrowheads="1"/>
              </p:cNvSpPr>
              <p:nvPr/>
            </p:nvSpPr>
            <p:spPr bwMode="auto">
              <a:xfrm>
                <a:off x="347" y="3207"/>
                <a:ext cx="68" cy="71"/>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8" name="Freeform 262"/>
              <p:cNvSpPr>
                <a:spLocks/>
              </p:cNvSpPr>
              <p:nvPr/>
            </p:nvSpPr>
            <p:spPr bwMode="auto">
              <a:xfrm>
                <a:off x="408" y="3008"/>
                <a:ext cx="5" cy="4"/>
              </a:xfrm>
              <a:custGeom>
                <a:avLst/>
                <a:gdLst>
                  <a:gd name="T0" fmla="*/ 5 w 5"/>
                  <a:gd name="T1" fmla="*/ 0 h 4"/>
                  <a:gd name="T2" fmla="*/ 0 w 5"/>
                  <a:gd name="T3" fmla="*/ 4 h 4"/>
                  <a:gd name="T4" fmla="*/ 0 w 5"/>
                  <a:gd name="T5" fmla="*/ 4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0" y="4"/>
                    </a:lnTo>
                    <a:lnTo>
                      <a:pt x="5"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9" name="Freeform 263"/>
              <p:cNvSpPr>
                <a:spLocks/>
              </p:cNvSpPr>
              <p:nvPr/>
            </p:nvSpPr>
            <p:spPr bwMode="auto">
              <a:xfrm>
                <a:off x="408" y="3008"/>
                <a:ext cx="5" cy="4"/>
              </a:xfrm>
              <a:custGeom>
                <a:avLst/>
                <a:gdLst>
                  <a:gd name="T0" fmla="*/ 5 w 5"/>
                  <a:gd name="T1" fmla="*/ 0 h 4"/>
                  <a:gd name="T2" fmla="*/ 0 w 5"/>
                  <a:gd name="T3" fmla="*/ 4 h 4"/>
                  <a:gd name="T4" fmla="*/ 0 w 5"/>
                  <a:gd name="T5" fmla="*/ 4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0" y="4"/>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0" name="Freeform 264"/>
              <p:cNvSpPr>
                <a:spLocks/>
              </p:cNvSpPr>
              <p:nvPr/>
            </p:nvSpPr>
            <p:spPr bwMode="auto">
              <a:xfrm>
                <a:off x="349" y="2813"/>
                <a:ext cx="85" cy="354"/>
              </a:xfrm>
              <a:custGeom>
                <a:avLst/>
                <a:gdLst>
                  <a:gd name="T0" fmla="*/ 4 w 85"/>
                  <a:gd name="T1" fmla="*/ 0 h 354"/>
                  <a:gd name="T2" fmla="*/ 0 w 85"/>
                  <a:gd name="T3" fmla="*/ 354 h 354"/>
                  <a:gd name="T4" fmla="*/ 2 w 85"/>
                  <a:gd name="T5" fmla="*/ 353 h 354"/>
                  <a:gd name="T6" fmla="*/ 25 w 85"/>
                  <a:gd name="T7" fmla="*/ 232 h 354"/>
                  <a:gd name="T8" fmla="*/ 48 w 85"/>
                  <a:gd name="T9" fmla="*/ 251 h 354"/>
                  <a:gd name="T10" fmla="*/ 41 w 85"/>
                  <a:gd name="T11" fmla="*/ 182 h 354"/>
                  <a:gd name="T12" fmla="*/ 59 w 85"/>
                  <a:gd name="T13" fmla="*/ 199 h 354"/>
                  <a:gd name="T14" fmla="*/ 64 w 85"/>
                  <a:gd name="T15" fmla="*/ 195 h 354"/>
                  <a:gd name="T16" fmla="*/ 66 w 85"/>
                  <a:gd name="T17" fmla="*/ 191 h 354"/>
                  <a:gd name="T18" fmla="*/ 62 w 85"/>
                  <a:gd name="T19" fmla="*/ 152 h 354"/>
                  <a:gd name="T20" fmla="*/ 85 w 85"/>
                  <a:gd name="T21" fmla="*/ 142 h 354"/>
                  <a:gd name="T22" fmla="*/ 4 w 85"/>
                  <a:gd name="T2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354">
                    <a:moveTo>
                      <a:pt x="4" y="0"/>
                    </a:moveTo>
                    <a:lnTo>
                      <a:pt x="0" y="354"/>
                    </a:lnTo>
                    <a:lnTo>
                      <a:pt x="2" y="353"/>
                    </a:lnTo>
                    <a:lnTo>
                      <a:pt x="25" y="232"/>
                    </a:lnTo>
                    <a:lnTo>
                      <a:pt x="48" y="251"/>
                    </a:lnTo>
                    <a:lnTo>
                      <a:pt x="41" y="182"/>
                    </a:lnTo>
                    <a:lnTo>
                      <a:pt x="59" y="199"/>
                    </a:lnTo>
                    <a:lnTo>
                      <a:pt x="64" y="195"/>
                    </a:lnTo>
                    <a:lnTo>
                      <a:pt x="66" y="191"/>
                    </a:lnTo>
                    <a:lnTo>
                      <a:pt x="62" y="152"/>
                    </a:lnTo>
                    <a:lnTo>
                      <a:pt x="85" y="142"/>
                    </a:lnTo>
                    <a:lnTo>
                      <a:pt x="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1" name="Freeform 265"/>
              <p:cNvSpPr>
                <a:spLocks/>
              </p:cNvSpPr>
              <p:nvPr/>
            </p:nvSpPr>
            <p:spPr bwMode="auto">
              <a:xfrm>
                <a:off x="349" y="2813"/>
                <a:ext cx="85" cy="354"/>
              </a:xfrm>
              <a:custGeom>
                <a:avLst/>
                <a:gdLst>
                  <a:gd name="T0" fmla="*/ 4 w 85"/>
                  <a:gd name="T1" fmla="*/ 0 h 354"/>
                  <a:gd name="T2" fmla="*/ 0 w 85"/>
                  <a:gd name="T3" fmla="*/ 354 h 354"/>
                  <a:gd name="T4" fmla="*/ 2 w 85"/>
                  <a:gd name="T5" fmla="*/ 353 h 354"/>
                  <a:gd name="T6" fmla="*/ 25 w 85"/>
                  <a:gd name="T7" fmla="*/ 232 h 354"/>
                  <a:gd name="T8" fmla="*/ 48 w 85"/>
                  <a:gd name="T9" fmla="*/ 251 h 354"/>
                  <a:gd name="T10" fmla="*/ 41 w 85"/>
                  <a:gd name="T11" fmla="*/ 182 h 354"/>
                  <a:gd name="T12" fmla="*/ 59 w 85"/>
                  <a:gd name="T13" fmla="*/ 199 h 354"/>
                  <a:gd name="T14" fmla="*/ 64 w 85"/>
                  <a:gd name="T15" fmla="*/ 195 h 354"/>
                  <a:gd name="T16" fmla="*/ 66 w 85"/>
                  <a:gd name="T17" fmla="*/ 191 h 354"/>
                  <a:gd name="T18" fmla="*/ 62 w 85"/>
                  <a:gd name="T19" fmla="*/ 152 h 354"/>
                  <a:gd name="T20" fmla="*/ 85 w 85"/>
                  <a:gd name="T21" fmla="*/ 142 h 354"/>
                  <a:gd name="T22" fmla="*/ 4 w 85"/>
                  <a:gd name="T2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354">
                    <a:moveTo>
                      <a:pt x="4" y="0"/>
                    </a:moveTo>
                    <a:lnTo>
                      <a:pt x="0" y="354"/>
                    </a:lnTo>
                    <a:lnTo>
                      <a:pt x="2" y="353"/>
                    </a:lnTo>
                    <a:lnTo>
                      <a:pt x="25" y="232"/>
                    </a:lnTo>
                    <a:lnTo>
                      <a:pt x="48" y="251"/>
                    </a:lnTo>
                    <a:lnTo>
                      <a:pt x="41" y="182"/>
                    </a:lnTo>
                    <a:lnTo>
                      <a:pt x="59" y="199"/>
                    </a:lnTo>
                    <a:lnTo>
                      <a:pt x="64" y="195"/>
                    </a:lnTo>
                    <a:lnTo>
                      <a:pt x="66" y="191"/>
                    </a:lnTo>
                    <a:lnTo>
                      <a:pt x="62" y="152"/>
                    </a:lnTo>
                    <a:lnTo>
                      <a:pt x="85" y="14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2" name="Freeform 266"/>
              <p:cNvSpPr>
                <a:spLocks/>
              </p:cNvSpPr>
              <p:nvPr/>
            </p:nvSpPr>
            <p:spPr bwMode="auto">
              <a:xfrm>
                <a:off x="346" y="2813"/>
                <a:ext cx="7" cy="360"/>
              </a:xfrm>
              <a:custGeom>
                <a:avLst/>
                <a:gdLst>
                  <a:gd name="T0" fmla="*/ 4 w 4"/>
                  <a:gd name="T1" fmla="*/ 0 h 192"/>
                  <a:gd name="T2" fmla="*/ 4 w 4"/>
                  <a:gd name="T3" fmla="*/ 0 h 192"/>
                  <a:gd name="T4" fmla="*/ 0 w 4"/>
                  <a:gd name="T5" fmla="*/ 5 h 192"/>
                  <a:gd name="T6" fmla="*/ 0 w 4"/>
                  <a:gd name="T7" fmla="*/ 192 h 192"/>
                  <a:gd name="T8" fmla="*/ 1 w 4"/>
                  <a:gd name="T9" fmla="*/ 191 h 192"/>
                  <a:gd name="T10" fmla="*/ 1 w 4"/>
                  <a:gd name="T11" fmla="*/ 190 h 192"/>
                  <a:gd name="T12" fmla="*/ 2 w 4"/>
                  <a:gd name="T13" fmla="*/ 189 h 192"/>
                  <a:gd name="T14" fmla="*/ 4 w 4"/>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92">
                    <a:moveTo>
                      <a:pt x="4" y="0"/>
                    </a:moveTo>
                    <a:cubicBezTo>
                      <a:pt x="4" y="0"/>
                      <a:pt x="4" y="0"/>
                      <a:pt x="4" y="0"/>
                    </a:cubicBezTo>
                    <a:cubicBezTo>
                      <a:pt x="0" y="5"/>
                      <a:pt x="0" y="5"/>
                      <a:pt x="0" y="5"/>
                    </a:cubicBezTo>
                    <a:cubicBezTo>
                      <a:pt x="0" y="192"/>
                      <a:pt x="0" y="192"/>
                      <a:pt x="0" y="192"/>
                    </a:cubicBezTo>
                    <a:cubicBezTo>
                      <a:pt x="0" y="192"/>
                      <a:pt x="0" y="192"/>
                      <a:pt x="1" y="191"/>
                    </a:cubicBezTo>
                    <a:cubicBezTo>
                      <a:pt x="1" y="190"/>
                      <a:pt x="1" y="190"/>
                      <a:pt x="1" y="190"/>
                    </a:cubicBezTo>
                    <a:cubicBezTo>
                      <a:pt x="2" y="189"/>
                      <a:pt x="2" y="189"/>
                      <a:pt x="2" y="189"/>
                    </a:cubicBezTo>
                    <a:cubicBezTo>
                      <a:pt x="4" y="0"/>
                      <a:pt x="4" y="0"/>
                      <a:pt x="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3" name="Freeform 267"/>
              <p:cNvSpPr>
                <a:spLocks/>
              </p:cNvSpPr>
              <p:nvPr/>
            </p:nvSpPr>
            <p:spPr bwMode="auto">
              <a:xfrm>
                <a:off x="347" y="3166"/>
                <a:ext cx="4" cy="5"/>
              </a:xfrm>
              <a:custGeom>
                <a:avLst/>
                <a:gdLst>
                  <a:gd name="T0" fmla="*/ 2 w 2"/>
                  <a:gd name="T1" fmla="*/ 0 h 3"/>
                  <a:gd name="T2" fmla="*/ 1 w 2"/>
                  <a:gd name="T3" fmla="*/ 1 h 3"/>
                  <a:gd name="T4" fmla="*/ 0 w 2"/>
                  <a:gd name="T5" fmla="*/ 2 h 3"/>
                  <a:gd name="T6" fmla="*/ 0 w 2"/>
                  <a:gd name="T7" fmla="*/ 3 h 3"/>
                  <a:gd name="T8" fmla="*/ 2 w 2"/>
                  <a:gd name="T9" fmla="*/ 3 h 3"/>
                  <a:gd name="T10" fmla="*/ 2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2" y="0"/>
                    </a:moveTo>
                    <a:cubicBezTo>
                      <a:pt x="1" y="1"/>
                      <a:pt x="1" y="1"/>
                      <a:pt x="1" y="1"/>
                    </a:cubicBezTo>
                    <a:cubicBezTo>
                      <a:pt x="0" y="2"/>
                      <a:pt x="0" y="2"/>
                      <a:pt x="0" y="2"/>
                    </a:cubicBezTo>
                    <a:cubicBezTo>
                      <a:pt x="0" y="3"/>
                      <a:pt x="0" y="3"/>
                      <a:pt x="0" y="3"/>
                    </a:cubicBezTo>
                    <a:cubicBezTo>
                      <a:pt x="0" y="3"/>
                      <a:pt x="1" y="3"/>
                      <a:pt x="2" y="3"/>
                    </a:cubicBezTo>
                    <a:cubicBezTo>
                      <a:pt x="2" y="0"/>
                      <a:pt x="2"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4" name="Freeform 268"/>
              <p:cNvSpPr>
                <a:spLocks noEditPoints="1"/>
              </p:cNvSpPr>
              <p:nvPr/>
            </p:nvSpPr>
            <p:spPr bwMode="auto">
              <a:xfrm>
                <a:off x="491" y="2910"/>
                <a:ext cx="60" cy="181"/>
              </a:xfrm>
              <a:custGeom>
                <a:avLst/>
                <a:gdLst>
                  <a:gd name="T0" fmla="*/ 0 w 60"/>
                  <a:gd name="T1" fmla="*/ 169 h 181"/>
                  <a:gd name="T2" fmla="*/ 0 w 60"/>
                  <a:gd name="T3" fmla="*/ 169 h 181"/>
                  <a:gd name="T4" fmla="*/ 11 w 60"/>
                  <a:gd name="T5" fmla="*/ 181 h 181"/>
                  <a:gd name="T6" fmla="*/ 11 w 60"/>
                  <a:gd name="T7" fmla="*/ 181 h 181"/>
                  <a:gd name="T8" fmla="*/ 0 w 60"/>
                  <a:gd name="T9" fmla="*/ 169 h 181"/>
                  <a:gd name="T10" fmla="*/ 60 w 60"/>
                  <a:gd name="T11" fmla="*/ 0 h 181"/>
                  <a:gd name="T12" fmla="*/ 53 w 60"/>
                  <a:gd name="T13" fmla="*/ 137 h 181"/>
                  <a:gd name="T14" fmla="*/ 53 w 60"/>
                  <a:gd name="T15" fmla="*/ 137 h 181"/>
                  <a:gd name="T16" fmla="*/ 60 w 60"/>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81">
                    <a:moveTo>
                      <a:pt x="0" y="169"/>
                    </a:moveTo>
                    <a:lnTo>
                      <a:pt x="0" y="169"/>
                    </a:lnTo>
                    <a:lnTo>
                      <a:pt x="11" y="181"/>
                    </a:lnTo>
                    <a:lnTo>
                      <a:pt x="11" y="181"/>
                    </a:lnTo>
                    <a:lnTo>
                      <a:pt x="0" y="169"/>
                    </a:lnTo>
                    <a:close/>
                    <a:moveTo>
                      <a:pt x="60" y="0"/>
                    </a:moveTo>
                    <a:lnTo>
                      <a:pt x="53" y="137"/>
                    </a:lnTo>
                    <a:lnTo>
                      <a:pt x="53" y="137"/>
                    </a:lnTo>
                    <a:lnTo>
                      <a:pt x="60"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5" name="Freeform 269"/>
              <p:cNvSpPr>
                <a:spLocks noEditPoints="1"/>
              </p:cNvSpPr>
              <p:nvPr/>
            </p:nvSpPr>
            <p:spPr bwMode="auto">
              <a:xfrm>
                <a:off x="491" y="2910"/>
                <a:ext cx="60" cy="181"/>
              </a:xfrm>
              <a:custGeom>
                <a:avLst/>
                <a:gdLst>
                  <a:gd name="T0" fmla="*/ 0 w 60"/>
                  <a:gd name="T1" fmla="*/ 169 h 181"/>
                  <a:gd name="T2" fmla="*/ 0 w 60"/>
                  <a:gd name="T3" fmla="*/ 169 h 181"/>
                  <a:gd name="T4" fmla="*/ 11 w 60"/>
                  <a:gd name="T5" fmla="*/ 181 h 181"/>
                  <a:gd name="T6" fmla="*/ 11 w 60"/>
                  <a:gd name="T7" fmla="*/ 181 h 181"/>
                  <a:gd name="T8" fmla="*/ 0 w 60"/>
                  <a:gd name="T9" fmla="*/ 169 h 181"/>
                  <a:gd name="T10" fmla="*/ 60 w 60"/>
                  <a:gd name="T11" fmla="*/ 0 h 181"/>
                  <a:gd name="T12" fmla="*/ 53 w 60"/>
                  <a:gd name="T13" fmla="*/ 137 h 181"/>
                  <a:gd name="T14" fmla="*/ 53 w 60"/>
                  <a:gd name="T15" fmla="*/ 137 h 181"/>
                  <a:gd name="T16" fmla="*/ 60 w 60"/>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81">
                    <a:moveTo>
                      <a:pt x="0" y="169"/>
                    </a:moveTo>
                    <a:lnTo>
                      <a:pt x="0" y="169"/>
                    </a:lnTo>
                    <a:lnTo>
                      <a:pt x="11" y="181"/>
                    </a:lnTo>
                    <a:lnTo>
                      <a:pt x="11" y="181"/>
                    </a:lnTo>
                    <a:lnTo>
                      <a:pt x="0" y="169"/>
                    </a:lnTo>
                    <a:moveTo>
                      <a:pt x="60" y="0"/>
                    </a:moveTo>
                    <a:lnTo>
                      <a:pt x="53" y="137"/>
                    </a:lnTo>
                    <a:lnTo>
                      <a:pt x="53" y="137"/>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6" name="Freeform 270"/>
              <p:cNvSpPr>
                <a:spLocks/>
              </p:cNvSpPr>
              <p:nvPr/>
            </p:nvSpPr>
            <p:spPr bwMode="auto">
              <a:xfrm>
                <a:off x="374" y="3047"/>
                <a:ext cx="298" cy="151"/>
              </a:xfrm>
              <a:custGeom>
                <a:avLst/>
                <a:gdLst>
                  <a:gd name="T0" fmla="*/ 96 w 168"/>
                  <a:gd name="T1" fmla="*/ 0 h 80"/>
                  <a:gd name="T2" fmla="*/ 95 w 168"/>
                  <a:gd name="T3" fmla="*/ 14 h 80"/>
                  <a:gd name="T4" fmla="*/ 76 w 168"/>
                  <a:gd name="T5" fmla="*/ 16 h 80"/>
                  <a:gd name="T6" fmla="*/ 72 w 168"/>
                  <a:gd name="T7" fmla="*/ 23 h 80"/>
                  <a:gd name="T8" fmla="*/ 72 w 168"/>
                  <a:gd name="T9" fmla="*/ 23 h 80"/>
                  <a:gd name="T10" fmla="*/ 72 w 168"/>
                  <a:gd name="T11" fmla="*/ 23 h 80"/>
                  <a:gd name="T12" fmla="*/ 82 w 168"/>
                  <a:gd name="T13" fmla="*/ 30 h 80"/>
                  <a:gd name="T14" fmla="*/ 45 w 168"/>
                  <a:gd name="T15" fmla="*/ 34 h 80"/>
                  <a:gd name="T16" fmla="*/ 57 w 168"/>
                  <a:gd name="T17" fmla="*/ 44 h 80"/>
                  <a:gd name="T18" fmla="*/ 0 w 168"/>
                  <a:gd name="T19" fmla="*/ 67 h 80"/>
                  <a:gd name="T20" fmla="*/ 11 w 168"/>
                  <a:gd name="T21" fmla="*/ 80 h 80"/>
                  <a:gd name="T22" fmla="*/ 168 w 168"/>
                  <a:gd name="T23" fmla="*/ 45 h 80"/>
                  <a:gd name="T24" fmla="*/ 96 w 168"/>
                  <a:gd name="T25" fmla="*/ 0 h 80"/>
                  <a:gd name="T26" fmla="*/ 96 w 168"/>
                  <a:gd name="T2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80">
                    <a:moveTo>
                      <a:pt x="96" y="0"/>
                    </a:moveTo>
                    <a:cubicBezTo>
                      <a:pt x="95" y="14"/>
                      <a:pt x="95" y="14"/>
                      <a:pt x="95" y="14"/>
                    </a:cubicBezTo>
                    <a:cubicBezTo>
                      <a:pt x="76" y="16"/>
                      <a:pt x="76" y="16"/>
                      <a:pt x="76" y="16"/>
                    </a:cubicBezTo>
                    <a:cubicBezTo>
                      <a:pt x="72" y="23"/>
                      <a:pt x="72" y="23"/>
                      <a:pt x="72" y="23"/>
                    </a:cubicBezTo>
                    <a:cubicBezTo>
                      <a:pt x="72" y="23"/>
                      <a:pt x="72" y="23"/>
                      <a:pt x="72" y="23"/>
                    </a:cubicBezTo>
                    <a:cubicBezTo>
                      <a:pt x="72" y="23"/>
                      <a:pt x="72" y="23"/>
                      <a:pt x="72" y="23"/>
                    </a:cubicBezTo>
                    <a:cubicBezTo>
                      <a:pt x="82" y="30"/>
                      <a:pt x="82" y="30"/>
                      <a:pt x="82" y="30"/>
                    </a:cubicBezTo>
                    <a:cubicBezTo>
                      <a:pt x="45" y="34"/>
                      <a:pt x="45" y="34"/>
                      <a:pt x="45" y="34"/>
                    </a:cubicBezTo>
                    <a:cubicBezTo>
                      <a:pt x="57" y="44"/>
                      <a:pt x="57" y="44"/>
                      <a:pt x="57" y="44"/>
                    </a:cubicBezTo>
                    <a:cubicBezTo>
                      <a:pt x="0" y="67"/>
                      <a:pt x="0" y="67"/>
                      <a:pt x="0" y="67"/>
                    </a:cubicBezTo>
                    <a:cubicBezTo>
                      <a:pt x="6" y="69"/>
                      <a:pt x="10" y="74"/>
                      <a:pt x="11" y="80"/>
                    </a:cubicBezTo>
                    <a:cubicBezTo>
                      <a:pt x="168" y="45"/>
                      <a:pt x="168" y="45"/>
                      <a:pt x="168" y="45"/>
                    </a:cubicBezTo>
                    <a:cubicBezTo>
                      <a:pt x="96" y="0"/>
                      <a:pt x="96" y="0"/>
                      <a:pt x="96" y="0"/>
                    </a:cubicBezTo>
                    <a:cubicBezTo>
                      <a:pt x="96" y="0"/>
                      <a:pt x="96" y="0"/>
                      <a:pt x="9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7" name="Freeform 271"/>
              <p:cNvSpPr>
                <a:spLocks/>
              </p:cNvSpPr>
              <p:nvPr/>
            </p:nvSpPr>
            <p:spPr bwMode="auto">
              <a:xfrm>
                <a:off x="393" y="3132"/>
                <a:ext cx="279" cy="156"/>
              </a:xfrm>
              <a:custGeom>
                <a:avLst/>
                <a:gdLst>
                  <a:gd name="T0" fmla="*/ 157 w 157"/>
                  <a:gd name="T1" fmla="*/ 0 h 83"/>
                  <a:gd name="T2" fmla="*/ 0 w 157"/>
                  <a:gd name="T3" fmla="*/ 35 h 83"/>
                  <a:gd name="T4" fmla="*/ 0 w 157"/>
                  <a:gd name="T5" fmla="*/ 39 h 83"/>
                  <a:gd name="T6" fmla="*/ 0 w 157"/>
                  <a:gd name="T7" fmla="*/ 41 h 83"/>
                  <a:gd name="T8" fmla="*/ 12 w 157"/>
                  <a:gd name="T9" fmla="*/ 59 h 83"/>
                  <a:gd name="T10" fmla="*/ 10 w 157"/>
                  <a:gd name="T11" fmla="*/ 68 h 83"/>
                  <a:gd name="T12" fmla="*/ 40 w 157"/>
                  <a:gd name="T13" fmla="*/ 77 h 83"/>
                  <a:gd name="T14" fmla="*/ 36 w 157"/>
                  <a:gd name="T15" fmla="*/ 55 h 83"/>
                  <a:gd name="T16" fmla="*/ 79 w 157"/>
                  <a:gd name="T17" fmla="*/ 83 h 83"/>
                  <a:gd name="T18" fmla="*/ 73 w 157"/>
                  <a:gd name="T19" fmla="*/ 55 h 83"/>
                  <a:gd name="T20" fmla="*/ 107 w 157"/>
                  <a:gd name="T21" fmla="*/ 77 h 83"/>
                  <a:gd name="T22" fmla="*/ 157 w 157"/>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83">
                    <a:moveTo>
                      <a:pt x="157" y="0"/>
                    </a:moveTo>
                    <a:cubicBezTo>
                      <a:pt x="0" y="35"/>
                      <a:pt x="0" y="35"/>
                      <a:pt x="0" y="35"/>
                    </a:cubicBezTo>
                    <a:cubicBezTo>
                      <a:pt x="0" y="36"/>
                      <a:pt x="0" y="38"/>
                      <a:pt x="0" y="39"/>
                    </a:cubicBezTo>
                    <a:cubicBezTo>
                      <a:pt x="0" y="40"/>
                      <a:pt x="0" y="41"/>
                      <a:pt x="0" y="41"/>
                    </a:cubicBezTo>
                    <a:cubicBezTo>
                      <a:pt x="7" y="44"/>
                      <a:pt x="12" y="51"/>
                      <a:pt x="12" y="59"/>
                    </a:cubicBezTo>
                    <a:cubicBezTo>
                      <a:pt x="12" y="62"/>
                      <a:pt x="12" y="65"/>
                      <a:pt x="10" y="68"/>
                    </a:cubicBezTo>
                    <a:cubicBezTo>
                      <a:pt x="40" y="77"/>
                      <a:pt x="40" y="77"/>
                      <a:pt x="40" y="77"/>
                    </a:cubicBezTo>
                    <a:cubicBezTo>
                      <a:pt x="36" y="55"/>
                      <a:pt x="36" y="55"/>
                      <a:pt x="36" y="55"/>
                    </a:cubicBezTo>
                    <a:cubicBezTo>
                      <a:pt x="79" y="83"/>
                      <a:pt x="79" y="83"/>
                      <a:pt x="79" y="83"/>
                    </a:cubicBezTo>
                    <a:cubicBezTo>
                      <a:pt x="73" y="55"/>
                      <a:pt x="73" y="55"/>
                      <a:pt x="73" y="55"/>
                    </a:cubicBezTo>
                    <a:cubicBezTo>
                      <a:pt x="107" y="77"/>
                      <a:pt x="107" y="77"/>
                      <a:pt x="107" y="77"/>
                    </a:cubicBezTo>
                    <a:cubicBezTo>
                      <a:pt x="157" y="0"/>
                      <a:pt x="157" y="0"/>
                      <a:pt x="15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8" name="Freeform 272"/>
              <p:cNvSpPr>
                <a:spLocks/>
              </p:cNvSpPr>
              <p:nvPr/>
            </p:nvSpPr>
            <p:spPr bwMode="auto">
              <a:xfrm>
                <a:off x="358" y="3269"/>
                <a:ext cx="23" cy="559"/>
              </a:xfrm>
              <a:custGeom>
                <a:avLst/>
                <a:gdLst>
                  <a:gd name="T0" fmla="*/ 0 w 13"/>
                  <a:gd name="T1" fmla="*/ 0 h 298"/>
                  <a:gd name="T2" fmla="*/ 13 w 13"/>
                  <a:gd name="T3" fmla="*/ 298 h 298"/>
                  <a:gd name="T4" fmla="*/ 13 w 13"/>
                  <a:gd name="T5" fmla="*/ 298 h 298"/>
                  <a:gd name="T6" fmla="*/ 0 w 13"/>
                  <a:gd name="T7" fmla="*/ 0 h 298"/>
                  <a:gd name="T8" fmla="*/ 0 w 13"/>
                  <a:gd name="T9" fmla="*/ 0 h 298"/>
                </a:gdLst>
                <a:ahLst/>
                <a:cxnLst>
                  <a:cxn ang="0">
                    <a:pos x="T0" y="T1"/>
                  </a:cxn>
                  <a:cxn ang="0">
                    <a:pos x="T2" y="T3"/>
                  </a:cxn>
                  <a:cxn ang="0">
                    <a:pos x="T4" y="T5"/>
                  </a:cxn>
                  <a:cxn ang="0">
                    <a:pos x="T6" y="T7"/>
                  </a:cxn>
                  <a:cxn ang="0">
                    <a:pos x="T8" y="T9"/>
                  </a:cxn>
                </a:cxnLst>
                <a:rect l="0" t="0" r="r" b="b"/>
                <a:pathLst>
                  <a:path w="13" h="298">
                    <a:moveTo>
                      <a:pt x="0" y="0"/>
                    </a:moveTo>
                    <a:cubicBezTo>
                      <a:pt x="13" y="298"/>
                      <a:pt x="13" y="298"/>
                      <a:pt x="13" y="298"/>
                    </a:cubicBezTo>
                    <a:cubicBezTo>
                      <a:pt x="13" y="298"/>
                      <a:pt x="13" y="298"/>
                      <a:pt x="13" y="298"/>
                    </a:cubicBezTo>
                    <a:cubicBezTo>
                      <a:pt x="0" y="0"/>
                      <a:pt x="0" y="0"/>
                      <a:pt x="0" y="0"/>
                    </a:cubicBezTo>
                    <a:cubicBezTo>
                      <a:pt x="0" y="0"/>
                      <a:pt x="0" y="0"/>
                      <a:pt x="0" y="0"/>
                    </a:cubicBezTo>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9" name="Freeform 273"/>
              <p:cNvSpPr>
                <a:spLocks/>
              </p:cNvSpPr>
              <p:nvPr/>
            </p:nvSpPr>
            <p:spPr bwMode="auto">
              <a:xfrm>
                <a:off x="346" y="3267"/>
                <a:ext cx="35" cy="561"/>
              </a:xfrm>
              <a:custGeom>
                <a:avLst/>
                <a:gdLst>
                  <a:gd name="T0" fmla="*/ 6 w 20"/>
                  <a:gd name="T1" fmla="*/ 0 h 299"/>
                  <a:gd name="T2" fmla="*/ 0 w 20"/>
                  <a:gd name="T3" fmla="*/ 10 h 299"/>
                  <a:gd name="T4" fmla="*/ 0 w 20"/>
                  <a:gd name="T5" fmla="*/ 299 h 299"/>
                  <a:gd name="T6" fmla="*/ 20 w 20"/>
                  <a:gd name="T7" fmla="*/ 299 h 299"/>
                  <a:gd name="T8" fmla="*/ 7 w 20"/>
                  <a:gd name="T9" fmla="*/ 1 h 299"/>
                  <a:gd name="T10" fmla="*/ 6 w 20"/>
                  <a:gd name="T11" fmla="*/ 0 h 299"/>
                </a:gdLst>
                <a:ahLst/>
                <a:cxnLst>
                  <a:cxn ang="0">
                    <a:pos x="T0" y="T1"/>
                  </a:cxn>
                  <a:cxn ang="0">
                    <a:pos x="T2" y="T3"/>
                  </a:cxn>
                  <a:cxn ang="0">
                    <a:pos x="T4" y="T5"/>
                  </a:cxn>
                  <a:cxn ang="0">
                    <a:pos x="T6" y="T7"/>
                  </a:cxn>
                  <a:cxn ang="0">
                    <a:pos x="T8" y="T9"/>
                  </a:cxn>
                  <a:cxn ang="0">
                    <a:pos x="T10" y="T11"/>
                  </a:cxn>
                </a:cxnLst>
                <a:rect l="0" t="0" r="r" b="b"/>
                <a:pathLst>
                  <a:path w="20" h="299">
                    <a:moveTo>
                      <a:pt x="6" y="0"/>
                    </a:moveTo>
                    <a:cubicBezTo>
                      <a:pt x="5" y="4"/>
                      <a:pt x="3" y="8"/>
                      <a:pt x="0" y="10"/>
                    </a:cubicBezTo>
                    <a:cubicBezTo>
                      <a:pt x="0" y="299"/>
                      <a:pt x="0" y="299"/>
                      <a:pt x="0" y="299"/>
                    </a:cubicBezTo>
                    <a:cubicBezTo>
                      <a:pt x="20" y="299"/>
                      <a:pt x="20" y="299"/>
                      <a:pt x="20" y="299"/>
                    </a:cubicBezTo>
                    <a:cubicBezTo>
                      <a:pt x="7" y="1"/>
                      <a:pt x="7" y="1"/>
                      <a:pt x="7" y="1"/>
                    </a:cubicBezTo>
                    <a:cubicBezTo>
                      <a:pt x="7" y="1"/>
                      <a:pt x="7" y="1"/>
                      <a:pt x="6"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0" name="Freeform 274"/>
              <p:cNvSpPr>
                <a:spLocks/>
              </p:cNvSpPr>
              <p:nvPr/>
            </p:nvSpPr>
            <p:spPr bwMode="auto">
              <a:xfrm>
                <a:off x="351" y="2910"/>
                <a:ext cx="200" cy="261"/>
              </a:xfrm>
              <a:custGeom>
                <a:avLst/>
                <a:gdLst>
                  <a:gd name="T0" fmla="*/ 113 w 113"/>
                  <a:gd name="T1" fmla="*/ 0 h 139"/>
                  <a:gd name="T2" fmla="*/ 47 w 113"/>
                  <a:gd name="T3" fmla="*/ 24 h 139"/>
                  <a:gd name="T4" fmla="*/ 34 w 113"/>
                  <a:gd name="T5" fmla="*/ 29 h 139"/>
                  <a:gd name="T6" fmla="*/ 36 w 113"/>
                  <a:gd name="T7" fmla="*/ 50 h 139"/>
                  <a:gd name="T8" fmla="*/ 36 w 113"/>
                  <a:gd name="T9" fmla="*/ 50 h 139"/>
                  <a:gd name="T10" fmla="*/ 37 w 113"/>
                  <a:gd name="T11" fmla="*/ 58 h 139"/>
                  <a:gd name="T12" fmla="*/ 32 w 113"/>
                  <a:gd name="T13" fmla="*/ 54 h 139"/>
                  <a:gd name="T14" fmla="*/ 32 w 113"/>
                  <a:gd name="T15" fmla="*/ 54 h 139"/>
                  <a:gd name="T16" fmla="*/ 32 w 113"/>
                  <a:gd name="T17" fmla="*/ 54 h 139"/>
                  <a:gd name="T18" fmla="*/ 22 w 113"/>
                  <a:gd name="T19" fmla="*/ 45 h 139"/>
                  <a:gd name="T20" fmla="*/ 26 w 113"/>
                  <a:gd name="T21" fmla="*/ 82 h 139"/>
                  <a:gd name="T22" fmla="*/ 13 w 113"/>
                  <a:gd name="T23" fmla="*/ 72 h 139"/>
                  <a:gd name="T24" fmla="*/ 0 w 113"/>
                  <a:gd name="T25" fmla="*/ 136 h 139"/>
                  <a:gd name="T26" fmla="*/ 0 w 113"/>
                  <a:gd name="T27" fmla="*/ 139 h 139"/>
                  <a:gd name="T28" fmla="*/ 4 w 113"/>
                  <a:gd name="T29" fmla="*/ 138 h 139"/>
                  <a:gd name="T30" fmla="*/ 113 w 113"/>
                  <a:gd name="T3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9">
                    <a:moveTo>
                      <a:pt x="113" y="0"/>
                    </a:moveTo>
                    <a:cubicBezTo>
                      <a:pt x="47" y="24"/>
                      <a:pt x="47" y="24"/>
                      <a:pt x="47" y="24"/>
                    </a:cubicBezTo>
                    <a:cubicBezTo>
                      <a:pt x="34" y="29"/>
                      <a:pt x="34" y="29"/>
                      <a:pt x="34" y="29"/>
                    </a:cubicBezTo>
                    <a:cubicBezTo>
                      <a:pt x="36" y="50"/>
                      <a:pt x="36" y="50"/>
                      <a:pt x="36" y="50"/>
                    </a:cubicBezTo>
                    <a:cubicBezTo>
                      <a:pt x="36" y="50"/>
                      <a:pt x="36" y="50"/>
                      <a:pt x="36" y="50"/>
                    </a:cubicBezTo>
                    <a:cubicBezTo>
                      <a:pt x="37" y="58"/>
                      <a:pt x="37" y="58"/>
                      <a:pt x="37" y="58"/>
                    </a:cubicBezTo>
                    <a:cubicBezTo>
                      <a:pt x="32" y="54"/>
                      <a:pt x="32" y="54"/>
                      <a:pt x="32" y="54"/>
                    </a:cubicBezTo>
                    <a:cubicBezTo>
                      <a:pt x="32" y="54"/>
                      <a:pt x="32" y="54"/>
                      <a:pt x="32" y="54"/>
                    </a:cubicBezTo>
                    <a:cubicBezTo>
                      <a:pt x="32" y="54"/>
                      <a:pt x="32" y="54"/>
                      <a:pt x="32" y="54"/>
                    </a:cubicBezTo>
                    <a:cubicBezTo>
                      <a:pt x="22" y="45"/>
                      <a:pt x="22" y="45"/>
                      <a:pt x="22" y="45"/>
                    </a:cubicBezTo>
                    <a:cubicBezTo>
                      <a:pt x="26" y="82"/>
                      <a:pt x="26" y="82"/>
                      <a:pt x="26" y="82"/>
                    </a:cubicBezTo>
                    <a:cubicBezTo>
                      <a:pt x="13" y="72"/>
                      <a:pt x="13" y="72"/>
                      <a:pt x="13" y="72"/>
                    </a:cubicBezTo>
                    <a:cubicBezTo>
                      <a:pt x="0" y="136"/>
                      <a:pt x="0" y="136"/>
                      <a:pt x="0" y="136"/>
                    </a:cubicBezTo>
                    <a:cubicBezTo>
                      <a:pt x="0" y="139"/>
                      <a:pt x="0" y="139"/>
                      <a:pt x="0" y="139"/>
                    </a:cubicBezTo>
                    <a:cubicBezTo>
                      <a:pt x="1" y="138"/>
                      <a:pt x="3" y="138"/>
                      <a:pt x="4" y="138"/>
                    </a:cubicBezTo>
                    <a:cubicBezTo>
                      <a:pt x="113" y="0"/>
                      <a:pt x="113" y="0"/>
                      <a:pt x="113"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1" name="Freeform 275"/>
              <p:cNvSpPr>
                <a:spLocks/>
              </p:cNvSpPr>
              <p:nvPr/>
            </p:nvSpPr>
            <p:spPr bwMode="auto">
              <a:xfrm>
                <a:off x="358" y="2910"/>
                <a:ext cx="193" cy="263"/>
              </a:xfrm>
              <a:custGeom>
                <a:avLst/>
                <a:gdLst>
                  <a:gd name="T0" fmla="*/ 109 w 109"/>
                  <a:gd name="T1" fmla="*/ 0 h 140"/>
                  <a:gd name="T2" fmla="*/ 0 w 109"/>
                  <a:gd name="T3" fmla="*/ 138 h 140"/>
                  <a:gd name="T4" fmla="*/ 1 w 109"/>
                  <a:gd name="T5" fmla="*/ 138 h 140"/>
                  <a:gd name="T6" fmla="*/ 9 w 109"/>
                  <a:gd name="T7" fmla="*/ 140 h 140"/>
                  <a:gd name="T8" fmla="*/ 66 w 109"/>
                  <a:gd name="T9" fmla="*/ 117 h 140"/>
                  <a:gd name="T10" fmla="*/ 54 w 109"/>
                  <a:gd name="T11" fmla="*/ 107 h 140"/>
                  <a:gd name="T12" fmla="*/ 91 w 109"/>
                  <a:gd name="T13" fmla="*/ 103 h 140"/>
                  <a:gd name="T14" fmla="*/ 81 w 109"/>
                  <a:gd name="T15" fmla="*/ 96 h 140"/>
                  <a:gd name="T16" fmla="*/ 75 w 109"/>
                  <a:gd name="T17" fmla="*/ 90 h 140"/>
                  <a:gd name="T18" fmla="*/ 85 w 109"/>
                  <a:gd name="T19" fmla="*/ 89 h 140"/>
                  <a:gd name="T20" fmla="*/ 85 w 109"/>
                  <a:gd name="T21" fmla="*/ 89 h 140"/>
                  <a:gd name="T22" fmla="*/ 104 w 109"/>
                  <a:gd name="T23" fmla="*/ 87 h 140"/>
                  <a:gd name="T24" fmla="*/ 105 w 109"/>
                  <a:gd name="T25" fmla="*/ 73 h 140"/>
                  <a:gd name="T26" fmla="*/ 109 w 109"/>
                  <a:gd name="T2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40">
                    <a:moveTo>
                      <a:pt x="109" y="0"/>
                    </a:moveTo>
                    <a:cubicBezTo>
                      <a:pt x="0" y="138"/>
                      <a:pt x="0" y="138"/>
                      <a:pt x="0" y="138"/>
                    </a:cubicBezTo>
                    <a:cubicBezTo>
                      <a:pt x="1" y="138"/>
                      <a:pt x="1" y="138"/>
                      <a:pt x="1" y="138"/>
                    </a:cubicBezTo>
                    <a:cubicBezTo>
                      <a:pt x="4" y="138"/>
                      <a:pt x="7" y="138"/>
                      <a:pt x="9" y="140"/>
                    </a:cubicBezTo>
                    <a:cubicBezTo>
                      <a:pt x="66" y="117"/>
                      <a:pt x="66" y="117"/>
                      <a:pt x="66" y="117"/>
                    </a:cubicBezTo>
                    <a:cubicBezTo>
                      <a:pt x="54" y="107"/>
                      <a:pt x="54" y="107"/>
                      <a:pt x="54" y="107"/>
                    </a:cubicBezTo>
                    <a:cubicBezTo>
                      <a:pt x="91" y="103"/>
                      <a:pt x="91" y="103"/>
                      <a:pt x="91" y="103"/>
                    </a:cubicBezTo>
                    <a:cubicBezTo>
                      <a:pt x="81" y="96"/>
                      <a:pt x="81" y="96"/>
                      <a:pt x="81" y="96"/>
                    </a:cubicBezTo>
                    <a:cubicBezTo>
                      <a:pt x="75" y="90"/>
                      <a:pt x="75" y="90"/>
                      <a:pt x="75" y="90"/>
                    </a:cubicBezTo>
                    <a:cubicBezTo>
                      <a:pt x="85" y="89"/>
                      <a:pt x="85" y="89"/>
                      <a:pt x="85" y="89"/>
                    </a:cubicBezTo>
                    <a:cubicBezTo>
                      <a:pt x="85" y="89"/>
                      <a:pt x="85" y="89"/>
                      <a:pt x="85" y="89"/>
                    </a:cubicBezTo>
                    <a:cubicBezTo>
                      <a:pt x="104" y="87"/>
                      <a:pt x="104" y="87"/>
                      <a:pt x="104" y="87"/>
                    </a:cubicBezTo>
                    <a:cubicBezTo>
                      <a:pt x="105" y="73"/>
                      <a:pt x="105" y="73"/>
                      <a:pt x="105" y="73"/>
                    </a:cubicBezTo>
                    <a:cubicBezTo>
                      <a:pt x="109" y="0"/>
                      <a:pt x="109" y="0"/>
                      <a:pt x="109"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2" name="Freeform 276"/>
              <p:cNvSpPr>
                <a:spLocks/>
              </p:cNvSpPr>
              <p:nvPr/>
            </p:nvSpPr>
            <p:spPr bwMode="auto">
              <a:xfrm>
                <a:off x="346" y="3237"/>
                <a:ext cx="10" cy="49"/>
              </a:xfrm>
              <a:custGeom>
                <a:avLst/>
                <a:gdLst>
                  <a:gd name="T0" fmla="*/ 0 w 6"/>
                  <a:gd name="T1" fmla="*/ 0 h 26"/>
                  <a:gd name="T2" fmla="*/ 0 w 6"/>
                  <a:gd name="T3" fmla="*/ 26 h 26"/>
                  <a:gd name="T4" fmla="*/ 6 w 6"/>
                  <a:gd name="T5" fmla="*/ 16 h 26"/>
                  <a:gd name="T6" fmla="*/ 1 w 6"/>
                  <a:gd name="T7" fmla="*/ 3 h 26"/>
                  <a:gd name="T8" fmla="*/ 1 w 6"/>
                  <a:gd name="T9" fmla="*/ 1 h 26"/>
                  <a:gd name="T10" fmla="*/ 0 w 6"/>
                  <a:gd name="T11" fmla="*/ 0 h 26"/>
                </a:gdLst>
                <a:ahLst/>
                <a:cxnLst>
                  <a:cxn ang="0">
                    <a:pos x="T0" y="T1"/>
                  </a:cxn>
                  <a:cxn ang="0">
                    <a:pos x="T2" y="T3"/>
                  </a:cxn>
                  <a:cxn ang="0">
                    <a:pos x="T4" y="T5"/>
                  </a:cxn>
                  <a:cxn ang="0">
                    <a:pos x="T6" y="T7"/>
                  </a:cxn>
                  <a:cxn ang="0">
                    <a:pos x="T8" y="T9"/>
                  </a:cxn>
                  <a:cxn ang="0">
                    <a:pos x="T10" y="T11"/>
                  </a:cxn>
                </a:cxnLst>
                <a:rect l="0" t="0" r="r" b="b"/>
                <a:pathLst>
                  <a:path w="6" h="26">
                    <a:moveTo>
                      <a:pt x="0" y="0"/>
                    </a:moveTo>
                    <a:cubicBezTo>
                      <a:pt x="0" y="26"/>
                      <a:pt x="0" y="26"/>
                      <a:pt x="0" y="26"/>
                    </a:cubicBezTo>
                    <a:cubicBezTo>
                      <a:pt x="3" y="24"/>
                      <a:pt x="5" y="20"/>
                      <a:pt x="6" y="16"/>
                    </a:cubicBezTo>
                    <a:cubicBezTo>
                      <a:pt x="3" y="13"/>
                      <a:pt x="1" y="8"/>
                      <a:pt x="1" y="3"/>
                    </a:cubicBezTo>
                    <a:cubicBezTo>
                      <a:pt x="1" y="2"/>
                      <a:pt x="1" y="2"/>
                      <a:pt x="1" y="1"/>
                    </a:cubicBezTo>
                    <a:cubicBezTo>
                      <a:pt x="1" y="1"/>
                      <a:pt x="1" y="1"/>
                      <a:pt x="0"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3" name="Freeform 277"/>
              <p:cNvSpPr>
                <a:spLocks/>
              </p:cNvSpPr>
              <p:nvPr/>
            </p:nvSpPr>
            <p:spPr bwMode="auto">
              <a:xfrm>
                <a:off x="346" y="3169"/>
                <a:ext cx="47" cy="70"/>
              </a:xfrm>
              <a:custGeom>
                <a:avLst/>
                <a:gdLst>
                  <a:gd name="T0" fmla="*/ 8 w 27"/>
                  <a:gd name="T1" fmla="*/ 0 h 37"/>
                  <a:gd name="T2" fmla="*/ 7 w 27"/>
                  <a:gd name="T3" fmla="*/ 0 h 37"/>
                  <a:gd name="T4" fmla="*/ 3 w 27"/>
                  <a:gd name="T5" fmla="*/ 1 h 37"/>
                  <a:gd name="T6" fmla="*/ 1 w 27"/>
                  <a:gd name="T7" fmla="*/ 1 h 37"/>
                  <a:gd name="T8" fmla="*/ 0 w 27"/>
                  <a:gd name="T9" fmla="*/ 2 h 37"/>
                  <a:gd name="T10" fmla="*/ 0 w 27"/>
                  <a:gd name="T11" fmla="*/ 36 h 37"/>
                  <a:gd name="T12" fmla="*/ 1 w 27"/>
                  <a:gd name="T13" fmla="*/ 37 h 37"/>
                  <a:gd name="T14" fmla="*/ 20 w 27"/>
                  <a:gd name="T15" fmla="*/ 20 h 37"/>
                  <a:gd name="T16" fmla="*/ 27 w 27"/>
                  <a:gd name="T17" fmla="*/ 21 h 37"/>
                  <a:gd name="T18" fmla="*/ 27 w 27"/>
                  <a:gd name="T19" fmla="*/ 19 h 37"/>
                  <a:gd name="T20" fmla="*/ 27 w 27"/>
                  <a:gd name="T21" fmla="*/ 15 h 37"/>
                  <a:gd name="T22" fmla="*/ 16 w 27"/>
                  <a:gd name="T23" fmla="*/ 2 h 37"/>
                  <a:gd name="T24" fmla="*/ 8 w 27"/>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7">
                    <a:moveTo>
                      <a:pt x="8" y="0"/>
                    </a:moveTo>
                    <a:cubicBezTo>
                      <a:pt x="8" y="0"/>
                      <a:pt x="8" y="0"/>
                      <a:pt x="7" y="0"/>
                    </a:cubicBezTo>
                    <a:cubicBezTo>
                      <a:pt x="6" y="0"/>
                      <a:pt x="4" y="0"/>
                      <a:pt x="3" y="1"/>
                    </a:cubicBezTo>
                    <a:cubicBezTo>
                      <a:pt x="2" y="1"/>
                      <a:pt x="1" y="1"/>
                      <a:pt x="1" y="1"/>
                    </a:cubicBezTo>
                    <a:cubicBezTo>
                      <a:pt x="0" y="2"/>
                      <a:pt x="0" y="2"/>
                      <a:pt x="0" y="2"/>
                    </a:cubicBezTo>
                    <a:cubicBezTo>
                      <a:pt x="0" y="36"/>
                      <a:pt x="0" y="36"/>
                      <a:pt x="0" y="36"/>
                    </a:cubicBezTo>
                    <a:cubicBezTo>
                      <a:pt x="1" y="37"/>
                      <a:pt x="1" y="37"/>
                      <a:pt x="1" y="37"/>
                    </a:cubicBezTo>
                    <a:cubicBezTo>
                      <a:pt x="2" y="27"/>
                      <a:pt x="11" y="20"/>
                      <a:pt x="20" y="20"/>
                    </a:cubicBezTo>
                    <a:cubicBezTo>
                      <a:pt x="23" y="20"/>
                      <a:pt x="25" y="20"/>
                      <a:pt x="27" y="21"/>
                    </a:cubicBezTo>
                    <a:cubicBezTo>
                      <a:pt x="27" y="21"/>
                      <a:pt x="27" y="20"/>
                      <a:pt x="27" y="19"/>
                    </a:cubicBezTo>
                    <a:cubicBezTo>
                      <a:pt x="27" y="18"/>
                      <a:pt x="27" y="16"/>
                      <a:pt x="27" y="15"/>
                    </a:cubicBezTo>
                    <a:cubicBezTo>
                      <a:pt x="26" y="9"/>
                      <a:pt x="22" y="4"/>
                      <a:pt x="16" y="2"/>
                    </a:cubicBezTo>
                    <a:cubicBezTo>
                      <a:pt x="14" y="0"/>
                      <a:pt x="11" y="0"/>
                      <a:pt x="8"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4" name="Freeform 278"/>
              <p:cNvSpPr>
                <a:spLocks noEditPoints="1"/>
              </p:cNvSpPr>
              <p:nvPr/>
            </p:nvSpPr>
            <p:spPr bwMode="auto">
              <a:xfrm>
                <a:off x="381" y="327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5" name="Freeform 279"/>
              <p:cNvSpPr>
                <a:spLocks/>
              </p:cNvSpPr>
              <p:nvPr/>
            </p:nvSpPr>
            <p:spPr bwMode="auto">
              <a:xfrm>
                <a:off x="347" y="3207"/>
                <a:ext cx="68" cy="71"/>
              </a:xfrm>
              <a:custGeom>
                <a:avLst/>
                <a:gdLst>
                  <a:gd name="T0" fmla="*/ 19 w 38"/>
                  <a:gd name="T1" fmla="*/ 0 h 38"/>
                  <a:gd name="T2" fmla="*/ 0 w 38"/>
                  <a:gd name="T3" fmla="*/ 17 h 38"/>
                  <a:gd name="T4" fmla="*/ 0 w 38"/>
                  <a:gd name="T5" fmla="*/ 19 h 38"/>
                  <a:gd name="T6" fmla="*/ 5 w 38"/>
                  <a:gd name="T7" fmla="*/ 32 h 38"/>
                  <a:gd name="T8" fmla="*/ 6 w 38"/>
                  <a:gd name="T9" fmla="*/ 33 h 38"/>
                  <a:gd name="T10" fmla="*/ 6 w 38"/>
                  <a:gd name="T11" fmla="*/ 33 h 38"/>
                  <a:gd name="T12" fmla="*/ 6 w 38"/>
                  <a:gd name="T13" fmla="*/ 33 h 38"/>
                  <a:gd name="T14" fmla="*/ 19 w 38"/>
                  <a:gd name="T15" fmla="*/ 38 h 38"/>
                  <a:gd name="T16" fmla="*/ 19 w 38"/>
                  <a:gd name="T17" fmla="*/ 38 h 38"/>
                  <a:gd name="T18" fmla="*/ 19 w 38"/>
                  <a:gd name="T19" fmla="*/ 38 h 38"/>
                  <a:gd name="T20" fmla="*/ 19 w 38"/>
                  <a:gd name="T21" fmla="*/ 38 h 38"/>
                  <a:gd name="T22" fmla="*/ 19 w 38"/>
                  <a:gd name="T23" fmla="*/ 38 h 38"/>
                  <a:gd name="T24" fmla="*/ 19 w 38"/>
                  <a:gd name="T25" fmla="*/ 38 h 38"/>
                  <a:gd name="T26" fmla="*/ 19 w 38"/>
                  <a:gd name="T27" fmla="*/ 38 h 38"/>
                  <a:gd name="T28" fmla="*/ 36 w 38"/>
                  <a:gd name="T29" fmla="*/ 28 h 38"/>
                  <a:gd name="T30" fmla="*/ 36 w 38"/>
                  <a:gd name="T31" fmla="*/ 28 h 38"/>
                  <a:gd name="T32" fmla="*/ 38 w 38"/>
                  <a:gd name="T33" fmla="*/ 19 h 38"/>
                  <a:gd name="T34" fmla="*/ 26 w 38"/>
                  <a:gd name="T35" fmla="*/ 1 h 38"/>
                  <a:gd name="T36" fmla="*/ 19 w 38"/>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8">
                    <a:moveTo>
                      <a:pt x="19" y="0"/>
                    </a:moveTo>
                    <a:cubicBezTo>
                      <a:pt x="10" y="0"/>
                      <a:pt x="1" y="7"/>
                      <a:pt x="0" y="17"/>
                    </a:cubicBezTo>
                    <a:cubicBezTo>
                      <a:pt x="0" y="18"/>
                      <a:pt x="0" y="18"/>
                      <a:pt x="0" y="19"/>
                    </a:cubicBezTo>
                    <a:cubicBezTo>
                      <a:pt x="0" y="24"/>
                      <a:pt x="2" y="29"/>
                      <a:pt x="5" y="32"/>
                    </a:cubicBezTo>
                    <a:cubicBezTo>
                      <a:pt x="6" y="33"/>
                      <a:pt x="6" y="33"/>
                      <a:pt x="6" y="33"/>
                    </a:cubicBezTo>
                    <a:cubicBezTo>
                      <a:pt x="6" y="33"/>
                      <a:pt x="6" y="33"/>
                      <a:pt x="6" y="33"/>
                    </a:cubicBezTo>
                    <a:cubicBezTo>
                      <a:pt x="6" y="33"/>
                      <a:pt x="6" y="33"/>
                      <a:pt x="6" y="33"/>
                    </a:cubicBezTo>
                    <a:cubicBezTo>
                      <a:pt x="10" y="36"/>
                      <a:pt x="14"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27" y="38"/>
                      <a:pt x="33" y="34"/>
                      <a:pt x="36" y="28"/>
                    </a:cubicBezTo>
                    <a:cubicBezTo>
                      <a:pt x="36" y="28"/>
                      <a:pt x="36" y="28"/>
                      <a:pt x="36" y="28"/>
                    </a:cubicBezTo>
                    <a:cubicBezTo>
                      <a:pt x="38" y="25"/>
                      <a:pt x="38" y="22"/>
                      <a:pt x="38" y="19"/>
                    </a:cubicBezTo>
                    <a:cubicBezTo>
                      <a:pt x="38" y="11"/>
                      <a:pt x="33" y="4"/>
                      <a:pt x="26" y="1"/>
                    </a:cubicBezTo>
                    <a:cubicBezTo>
                      <a:pt x="24" y="0"/>
                      <a:pt x="22" y="0"/>
                      <a:pt x="19"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6" name="Freeform 280"/>
              <p:cNvSpPr>
                <a:spLocks/>
              </p:cNvSpPr>
              <p:nvPr/>
            </p:nvSpPr>
            <p:spPr bwMode="auto">
              <a:xfrm>
                <a:off x="1691" y="3526"/>
                <a:ext cx="702" cy="281"/>
              </a:xfrm>
              <a:custGeom>
                <a:avLst/>
                <a:gdLst>
                  <a:gd name="T0" fmla="*/ 0 w 396"/>
                  <a:gd name="T1" fmla="*/ 150 h 150"/>
                  <a:gd name="T2" fmla="*/ 396 w 396"/>
                  <a:gd name="T3" fmla="*/ 150 h 150"/>
                  <a:gd name="T4" fmla="*/ 394 w 396"/>
                  <a:gd name="T5" fmla="*/ 138 h 150"/>
                  <a:gd name="T6" fmla="*/ 387 w 396"/>
                  <a:gd name="T7" fmla="*/ 121 h 150"/>
                  <a:gd name="T8" fmla="*/ 361 w 396"/>
                  <a:gd name="T9" fmla="*/ 95 h 150"/>
                  <a:gd name="T10" fmla="*/ 360 w 396"/>
                  <a:gd name="T11" fmla="*/ 94 h 150"/>
                  <a:gd name="T12" fmla="*/ 324 w 396"/>
                  <a:gd name="T13" fmla="*/ 85 h 150"/>
                  <a:gd name="T14" fmla="*/ 314 w 396"/>
                  <a:gd name="T15" fmla="*/ 86 h 150"/>
                  <a:gd name="T16" fmla="*/ 314 w 396"/>
                  <a:gd name="T17" fmla="*/ 81 h 150"/>
                  <a:gd name="T18" fmla="*/ 247 w 396"/>
                  <a:gd name="T19" fmla="*/ 14 h 150"/>
                  <a:gd name="T20" fmla="*/ 210 w 396"/>
                  <a:gd name="T21" fmla="*/ 25 h 150"/>
                  <a:gd name="T22" fmla="*/ 168 w 396"/>
                  <a:gd name="T23" fmla="*/ 0 h 150"/>
                  <a:gd name="T24" fmla="*/ 121 w 396"/>
                  <a:gd name="T25" fmla="*/ 41 h 150"/>
                  <a:gd name="T26" fmla="*/ 104 w 396"/>
                  <a:gd name="T27" fmla="*/ 38 h 150"/>
                  <a:gd name="T28" fmla="*/ 57 w 396"/>
                  <a:gd name="T29" fmla="*/ 85 h 150"/>
                  <a:gd name="T30" fmla="*/ 59 w 396"/>
                  <a:gd name="T31" fmla="*/ 97 h 150"/>
                  <a:gd name="T32" fmla="*/ 58 w 396"/>
                  <a:gd name="T33" fmla="*/ 97 h 150"/>
                  <a:gd name="T34" fmla="*/ 0 w 396"/>
                  <a:gd name="T35"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6" h="150">
                    <a:moveTo>
                      <a:pt x="0" y="150"/>
                    </a:moveTo>
                    <a:cubicBezTo>
                      <a:pt x="396" y="150"/>
                      <a:pt x="396" y="150"/>
                      <a:pt x="396" y="150"/>
                    </a:cubicBezTo>
                    <a:cubicBezTo>
                      <a:pt x="396" y="146"/>
                      <a:pt x="395" y="142"/>
                      <a:pt x="394" y="138"/>
                    </a:cubicBezTo>
                    <a:cubicBezTo>
                      <a:pt x="391" y="132"/>
                      <a:pt x="389" y="126"/>
                      <a:pt x="387" y="121"/>
                    </a:cubicBezTo>
                    <a:cubicBezTo>
                      <a:pt x="380" y="110"/>
                      <a:pt x="372" y="101"/>
                      <a:pt x="361" y="95"/>
                    </a:cubicBezTo>
                    <a:cubicBezTo>
                      <a:pt x="360" y="94"/>
                      <a:pt x="360" y="94"/>
                      <a:pt x="360" y="94"/>
                    </a:cubicBezTo>
                    <a:cubicBezTo>
                      <a:pt x="349" y="88"/>
                      <a:pt x="337" y="85"/>
                      <a:pt x="324" y="85"/>
                    </a:cubicBezTo>
                    <a:cubicBezTo>
                      <a:pt x="321" y="85"/>
                      <a:pt x="317" y="86"/>
                      <a:pt x="314" y="86"/>
                    </a:cubicBezTo>
                    <a:cubicBezTo>
                      <a:pt x="314" y="84"/>
                      <a:pt x="314" y="83"/>
                      <a:pt x="314" y="81"/>
                    </a:cubicBezTo>
                    <a:cubicBezTo>
                      <a:pt x="314" y="44"/>
                      <a:pt x="283" y="14"/>
                      <a:pt x="247" y="14"/>
                    </a:cubicBezTo>
                    <a:cubicBezTo>
                      <a:pt x="233" y="14"/>
                      <a:pt x="220" y="18"/>
                      <a:pt x="210" y="25"/>
                    </a:cubicBezTo>
                    <a:cubicBezTo>
                      <a:pt x="203" y="11"/>
                      <a:pt x="189" y="0"/>
                      <a:pt x="168" y="0"/>
                    </a:cubicBezTo>
                    <a:cubicBezTo>
                      <a:pt x="140" y="0"/>
                      <a:pt x="124" y="20"/>
                      <a:pt x="121" y="41"/>
                    </a:cubicBezTo>
                    <a:cubicBezTo>
                      <a:pt x="115" y="39"/>
                      <a:pt x="110" y="38"/>
                      <a:pt x="104" y="38"/>
                    </a:cubicBezTo>
                    <a:cubicBezTo>
                      <a:pt x="78" y="38"/>
                      <a:pt x="57" y="59"/>
                      <a:pt x="57" y="85"/>
                    </a:cubicBezTo>
                    <a:cubicBezTo>
                      <a:pt x="57" y="89"/>
                      <a:pt x="58" y="93"/>
                      <a:pt x="59" y="97"/>
                    </a:cubicBezTo>
                    <a:cubicBezTo>
                      <a:pt x="58" y="97"/>
                      <a:pt x="58" y="97"/>
                      <a:pt x="58" y="97"/>
                    </a:cubicBezTo>
                    <a:cubicBezTo>
                      <a:pt x="28" y="97"/>
                      <a:pt x="2" y="121"/>
                      <a:pt x="0" y="15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7" name="Freeform 281"/>
              <p:cNvSpPr>
                <a:spLocks/>
              </p:cNvSpPr>
              <p:nvPr/>
            </p:nvSpPr>
            <p:spPr bwMode="auto">
              <a:xfrm>
                <a:off x="2062" y="3552"/>
                <a:ext cx="186" cy="126"/>
              </a:xfrm>
              <a:custGeom>
                <a:avLst/>
                <a:gdLst>
                  <a:gd name="T0" fmla="*/ 38 w 105"/>
                  <a:gd name="T1" fmla="*/ 0 h 67"/>
                  <a:gd name="T2" fmla="*/ 1 w 105"/>
                  <a:gd name="T3" fmla="*/ 11 h 67"/>
                  <a:gd name="T4" fmla="*/ 0 w 105"/>
                  <a:gd name="T5" fmla="*/ 11 h 67"/>
                  <a:gd name="T6" fmla="*/ 1 w 105"/>
                  <a:gd name="T7" fmla="*/ 11 h 67"/>
                  <a:gd name="T8" fmla="*/ 38 w 105"/>
                  <a:gd name="T9" fmla="*/ 0 h 67"/>
                  <a:gd name="T10" fmla="*/ 105 w 105"/>
                  <a:gd name="T11" fmla="*/ 67 h 67"/>
                  <a:gd name="T12" fmla="*/ 105 w 105"/>
                  <a:gd name="T13" fmla="*/ 67 h 67"/>
                  <a:gd name="T14" fmla="*/ 38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38" y="0"/>
                    </a:moveTo>
                    <a:cubicBezTo>
                      <a:pt x="24" y="0"/>
                      <a:pt x="11" y="4"/>
                      <a:pt x="1" y="11"/>
                    </a:cubicBezTo>
                    <a:cubicBezTo>
                      <a:pt x="1" y="11"/>
                      <a:pt x="0" y="11"/>
                      <a:pt x="0" y="11"/>
                    </a:cubicBezTo>
                    <a:cubicBezTo>
                      <a:pt x="0" y="11"/>
                      <a:pt x="1" y="11"/>
                      <a:pt x="1" y="11"/>
                    </a:cubicBezTo>
                    <a:cubicBezTo>
                      <a:pt x="11" y="4"/>
                      <a:pt x="24" y="0"/>
                      <a:pt x="38" y="0"/>
                    </a:cubicBezTo>
                    <a:cubicBezTo>
                      <a:pt x="74" y="0"/>
                      <a:pt x="105" y="30"/>
                      <a:pt x="105" y="67"/>
                    </a:cubicBezTo>
                    <a:cubicBezTo>
                      <a:pt x="105" y="67"/>
                      <a:pt x="105" y="67"/>
                      <a:pt x="105" y="67"/>
                    </a:cubicBezTo>
                    <a:cubicBezTo>
                      <a:pt x="105" y="30"/>
                      <a:pt x="74" y="0"/>
                      <a:pt x="38" y="0"/>
                    </a:cubicBezTo>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8" name="Freeform 282"/>
              <p:cNvSpPr>
                <a:spLocks/>
              </p:cNvSpPr>
              <p:nvPr/>
            </p:nvSpPr>
            <p:spPr bwMode="auto">
              <a:xfrm>
                <a:off x="2046" y="3548"/>
                <a:ext cx="347" cy="259"/>
              </a:xfrm>
              <a:custGeom>
                <a:avLst/>
                <a:gdLst>
                  <a:gd name="T0" fmla="*/ 0 w 196"/>
                  <a:gd name="T1" fmla="*/ 0 h 138"/>
                  <a:gd name="T2" fmla="*/ 0 w 196"/>
                  <a:gd name="T3" fmla="*/ 138 h 138"/>
                  <a:gd name="T4" fmla="*/ 196 w 196"/>
                  <a:gd name="T5" fmla="*/ 138 h 138"/>
                  <a:gd name="T6" fmla="*/ 194 w 196"/>
                  <a:gd name="T7" fmla="*/ 126 h 138"/>
                  <a:gd name="T8" fmla="*/ 187 w 196"/>
                  <a:gd name="T9" fmla="*/ 109 h 138"/>
                  <a:gd name="T10" fmla="*/ 161 w 196"/>
                  <a:gd name="T11" fmla="*/ 83 h 138"/>
                  <a:gd name="T12" fmla="*/ 160 w 196"/>
                  <a:gd name="T13" fmla="*/ 82 h 138"/>
                  <a:gd name="T14" fmla="*/ 124 w 196"/>
                  <a:gd name="T15" fmla="*/ 73 h 138"/>
                  <a:gd name="T16" fmla="*/ 114 w 196"/>
                  <a:gd name="T17" fmla="*/ 74 h 138"/>
                  <a:gd name="T18" fmla="*/ 114 w 196"/>
                  <a:gd name="T19" fmla="*/ 74 h 138"/>
                  <a:gd name="T20" fmla="*/ 114 w 196"/>
                  <a:gd name="T21" fmla="*/ 74 h 138"/>
                  <a:gd name="T22" fmla="*/ 114 w 196"/>
                  <a:gd name="T23" fmla="*/ 69 h 138"/>
                  <a:gd name="T24" fmla="*/ 47 w 196"/>
                  <a:gd name="T25" fmla="*/ 2 h 138"/>
                  <a:gd name="T26" fmla="*/ 10 w 196"/>
                  <a:gd name="T27" fmla="*/ 13 h 138"/>
                  <a:gd name="T28" fmla="*/ 9 w 196"/>
                  <a:gd name="T29" fmla="*/ 13 h 138"/>
                  <a:gd name="T30" fmla="*/ 0 w 196"/>
                  <a:gd name="T3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138">
                    <a:moveTo>
                      <a:pt x="0" y="0"/>
                    </a:moveTo>
                    <a:cubicBezTo>
                      <a:pt x="0" y="138"/>
                      <a:pt x="0" y="138"/>
                      <a:pt x="0" y="138"/>
                    </a:cubicBezTo>
                    <a:cubicBezTo>
                      <a:pt x="196" y="138"/>
                      <a:pt x="196" y="138"/>
                      <a:pt x="196" y="138"/>
                    </a:cubicBezTo>
                    <a:cubicBezTo>
                      <a:pt x="196" y="134"/>
                      <a:pt x="195" y="130"/>
                      <a:pt x="194" y="126"/>
                    </a:cubicBezTo>
                    <a:cubicBezTo>
                      <a:pt x="191" y="120"/>
                      <a:pt x="189" y="114"/>
                      <a:pt x="187" y="109"/>
                    </a:cubicBezTo>
                    <a:cubicBezTo>
                      <a:pt x="180" y="98"/>
                      <a:pt x="172" y="89"/>
                      <a:pt x="161" y="83"/>
                    </a:cubicBezTo>
                    <a:cubicBezTo>
                      <a:pt x="160" y="82"/>
                      <a:pt x="160" y="82"/>
                      <a:pt x="160" y="82"/>
                    </a:cubicBezTo>
                    <a:cubicBezTo>
                      <a:pt x="149" y="76"/>
                      <a:pt x="137" y="73"/>
                      <a:pt x="124" y="73"/>
                    </a:cubicBezTo>
                    <a:cubicBezTo>
                      <a:pt x="121" y="73"/>
                      <a:pt x="117" y="74"/>
                      <a:pt x="114" y="74"/>
                    </a:cubicBezTo>
                    <a:cubicBezTo>
                      <a:pt x="114" y="74"/>
                      <a:pt x="114" y="74"/>
                      <a:pt x="114" y="74"/>
                    </a:cubicBezTo>
                    <a:cubicBezTo>
                      <a:pt x="114" y="74"/>
                      <a:pt x="114" y="74"/>
                      <a:pt x="114" y="74"/>
                    </a:cubicBezTo>
                    <a:cubicBezTo>
                      <a:pt x="114" y="72"/>
                      <a:pt x="114" y="71"/>
                      <a:pt x="114" y="69"/>
                    </a:cubicBezTo>
                    <a:cubicBezTo>
                      <a:pt x="114" y="32"/>
                      <a:pt x="83" y="2"/>
                      <a:pt x="47" y="2"/>
                    </a:cubicBezTo>
                    <a:cubicBezTo>
                      <a:pt x="33" y="2"/>
                      <a:pt x="20" y="6"/>
                      <a:pt x="10" y="13"/>
                    </a:cubicBezTo>
                    <a:cubicBezTo>
                      <a:pt x="10" y="13"/>
                      <a:pt x="9" y="13"/>
                      <a:pt x="9" y="13"/>
                    </a:cubicBezTo>
                    <a:cubicBezTo>
                      <a:pt x="7" y="8"/>
                      <a:pt x="4" y="4"/>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9" name="Freeform 283"/>
              <p:cNvSpPr>
                <a:spLocks/>
              </p:cNvSpPr>
              <p:nvPr/>
            </p:nvSpPr>
            <p:spPr bwMode="auto">
              <a:xfrm>
                <a:off x="1771" y="3590"/>
                <a:ext cx="166" cy="176"/>
              </a:xfrm>
              <a:custGeom>
                <a:avLst/>
                <a:gdLst>
                  <a:gd name="T0" fmla="*/ 0 w 94"/>
                  <a:gd name="T1" fmla="*/ 46 h 94"/>
                  <a:gd name="T2" fmla="*/ 38 w 94"/>
                  <a:gd name="T3" fmla="*/ 44 h 94"/>
                  <a:gd name="T4" fmla="*/ 15 w 94"/>
                  <a:gd name="T5" fmla="*/ 14 h 94"/>
                  <a:gd name="T6" fmla="*/ 43 w 94"/>
                  <a:gd name="T7" fmla="*/ 39 h 94"/>
                  <a:gd name="T8" fmla="*/ 48 w 94"/>
                  <a:gd name="T9" fmla="*/ 1 h 94"/>
                  <a:gd name="T10" fmla="*/ 50 w 94"/>
                  <a:gd name="T11" fmla="*/ 38 h 94"/>
                  <a:gd name="T12" fmla="*/ 81 w 94"/>
                  <a:gd name="T13" fmla="*/ 15 h 94"/>
                  <a:gd name="T14" fmla="*/ 55 w 94"/>
                  <a:gd name="T15" fmla="*/ 43 h 94"/>
                  <a:gd name="T16" fmla="*/ 93 w 94"/>
                  <a:gd name="T17" fmla="*/ 48 h 94"/>
                  <a:gd name="T18" fmla="*/ 56 w 94"/>
                  <a:gd name="T19" fmla="*/ 51 h 94"/>
                  <a:gd name="T20" fmla="*/ 79 w 94"/>
                  <a:gd name="T21" fmla="*/ 81 h 94"/>
                  <a:gd name="T22" fmla="*/ 51 w 94"/>
                  <a:gd name="T23" fmla="*/ 56 h 94"/>
                  <a:gd name="T24" fmla="*/ 46 w 94"/>
                  <a:gd name="T25" fmla="*/ 94 h 94"/>
                  <a:gd name="T26" fmla="*/ 44 w 94"/>
                  <a:gd name="T27" fmla="*/ 56 h 94"/>
                  <a:gd name="T28" fmla="*/ 13 w 94"/>
                  <a:gd name="T29" fmla="*/ 80 h 94"/>
                  <a:gd name="T30" fmla="*/ 38 w 94"/>
                  <a:gd name="T31" fmla="*/ 51 h 94"/>
                  <a:gd name="T32" fmla="*/ 0 w 94"/>
                  <a:gd name="T33"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0" y="46"/>
                    </a:moveTo>
                    <a:cubicBezTo>
                      <a:pt x="0" y="34"/>
                      <a:pt x="23" y="39"/>
                      <a:pt x="38" y="44"/>
                    </a:cubicBezTo>
                    <a:cubicBezTo>
                      <a:pt x="25" y="37"/>
                      <a:pt x="6" y="23"/>
                      <a:pt x="15" y="14"/>
                    </a:cubicBezTo>
                    <a:cubicBezTo>
                      <a:pt x="23" y="4"/>
                      <a:pt x="36" y="25"/>
                      <a:pt x="43" y="39"/>
                    </a:cubicBezTo>
                    <a:cubicBezTo>
                      <a:pt x="39" y="24"/>
                      <a:pt x="35" y="1"/>
                      <a:pt x="48" y="1"/>
                    </a:cubicBezTo>
                    <a:cubicBezTo>
                      <a:pt x="61" y="0"/>
                      <a:pt x="55" y="24"/>
                      <a:pt x="50" y="38"/>
                    </a:cubicBezTo>
                    <a:cubicBezTo>
                      <a:pt x="58" y="26"/>
                      <a:pt x="71" y="6"/>
                      <a:pt x="81" y="15"/>
                    </a:cubicBezTo>
                    <a:cubicBezTo>
                      <a:pt x="90" y="24"/>
                      <a:pt x="69" y="36"/>
                      <a:pt x="55" y="43"/>
                    </a:cubicBezTo>
                    <a:cubicBezTo>
                      <a:pt x="70" y="40"/>
                      <a:pt x="93" y="36"/>
                      <a:pt x="93" y="48"/>
                    </a:cubicBezTo>
                    <a:cubicBezTo>
                      <a:pt x="94" y="61"/>
                      <a:pt x="70" y="55"/>
                      <a:pt x="56" y="51"/>
                    </a:cubicBezTo>
                    <a:cubicBezTo>
                      <a:pt x="69" y="58"/>
                      <a:pt x="88" y="72"/>
                      <a:pt x="79" y="81"/>
                    </a:cubicBezTo>
                    <a:cubicBezTo>
                      <a:pt x="70" y="90"/>
                      <a:pt x="58" y="70"/>
                      <a:pt x="51" y="56"/>
                    </a:cubicBezTo>
                    <a:cubicBezTo>
                      <a:pt x="55" y="70"/>
                      <a:pt x="59" y="94"/>
                      <a:pt x="46" y="94"/>
                    </a:cubicBezTo>
                    <a:cubicBezTo>
                      <a:pt x="33" y="94"/>
                      <a:pt x="39" y="71"/>
                      <a:pt x="44" y="56"/>
                    </a:cubicBezTo>
                    <a:cubicBezTo>
                      <a:pt x="36" y="69"/>
                      <a:pt x="22" y="88"/>
                      <a:pt x="13" y="80"/>
                    </a:cubicBezTo>
                    <a:cubicBezTo>
                      <a:pt x="4" y="71"/>
                      <a:pt x="25" y="58"/>
                      <a:pt x="38" y="51"/>
                    </a:cubicBezTo>
                    <a:cubicBezTo>
                      <a:pt x="24" y="55"/>
                      <a:pt x="1" y="59"/>
                      <a:pt x="0" y="46"/>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0" name="Freeform 284"/>
              <p:cNvSpPr>
                <a:spLocks/>
              </p:cNvSpPr>
              <p:nvPr/>
            </p:nvSpPr>
            <p:spPr bwMode="auto">
              <a:xfrm>
                <a:off x="1836" y="3661"/>
                <a:ext cx="38" cy="4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1" name="Freeform 285"/>
              <p:cNvSpPr>
                <a:spLocks/>
              </p:cNvSpPr>
              <p:nvPr/>
            </p:nvSpPr>
            <p:spPr bwMode="auto">
              <a:xfrm>
                <a:off x="1941" y="3503"/>
                <a:ext cx="167" cy="177"/>
              </a:xfrm>
              <a:custGeom>
                <a:avLst/>
                <a:gdLst>
                  <a:gd name="T0" fmla="*/ 0 w 94"/>
                  <a:gd name="T1" fmla="*/ 46 h 94"/>
                  <a:gd name="T2" fmla="*/ 38 w 94"/>
                  <a:gd name="T3" fmla="*/ 44 h 94"/>
                  <a:gd name="T4" fmla="*/ 15 w 94"/>
                  <a:gd name="T5" fmla="*/ 14 h 94"/>
                  <a:gd name="T6" fmla="*/ 43 w 94"/>
                  <a:gd name="T7" fmla="*/ 39 h 94"/>
                  <a:gd name="T8" fmla="*/ 48 w 94"/>
                  <a:gd name="T9" fmla="*/ 1 h 94"/>
                  <a:gd name="T10" fmla="*/ 50 w 94"/>
                  <a:gd name="T11" fmla="*/ 38 h 94"/>
                  <a:gd name="T12" fmla="*/ 81 w 94"/>
                  <a:gd name="T13" fmla="*/ 15 h 94"/>
                  <a:gd name="T14" fmla="*/ 55 w 94"/>
                  <a:gd name="T15" fmla="*/ 43 h 94"/>
                  <a:gd name="T16" fmla="*/ 94 w 94"/>
                  <a:gd name="T17" fmla="*/ 48 h 94"/>
                  <a:gd name="T18" fmla="*/ 56 w 94"/>
                  <a:gd name="T19" fmla="*/ 51 h 94"/>
                  <a:gd name="T20" fmla="*/ 79 w 94"/>
                  <a:gd name="T21" fmla="*/ 81 h 94"/>
                  <a:gd name="T22" fmla="*/ 51 w 94"/>
                  <a:gd name="T23" fmla="*/ 56 h 94"/>
                  <a:gd name="T24" fmla="*/ 46 w 94"/>
                  <a:gd name="T25" fmla="*/ 94 h 94"/>
                  <a:gd name="T26" fmla="*/ 44 w 94"/>
                  <a:gd name="T27" fmla="*/ 56 h 94"/>
                  <a:gd name="T28" fmla="*/ 13 w 94"/>
                  <a:gd name="T29" fmla="*/ 80 h 94"/>
                  <a:gd name="T30" fmla="*/ 38 w 94"/>
                  <a:gd name="T31" fmla="*/ 51 h 94"/>
                  <a:gd name="T32" fmla="*/ 0 w 94"/>
                  <a:gd name="T33"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0" y="46"/>
                    </a:moveTo>
                    <a:cubicBezTo>
                      <a:pt x="0" y="34"/>
                      <a:pt x="23" y="39"/>
                      <a:pt x="38" y="44"/>
                    </a:cubicBezTo>
                    <a:cubicBezTo>
                      <a:pt x="25" y="37"/>
                      <a:pt x="6" y="23"/>
                      <a:pt x="15" y="14"/>
                    </a:cubicBezTo>
                    <a:cubicBezTo>
                      <a:pt x="23" y="4"/>
                      <a:pt x="36" y="25"/>
                      <a:pt x="43" y="39"/>
                    </a:cubicBezTo>
                    <a:cubicBezTo>
                      <a:pt x="39" y="24"/>
                      <a:pt x="35" y="1"/>
                      <a:pt x="48" y="1"/>
                    </a:cubicBezTo>
                    <a:cubicBezTo>
                      <a:pt x="61" y="0"/>
                      <a:pt x="55" y="24"/>
                      <a:pt x="50" y="38"/>
                    </a:cubicBezTo>
                    <a:cubicBezTo>
                      <a:pt x="58" y="26"/>
                      <a:pt x="71" y="6"/>
                      <a:pt x="81" y="15"/>
                    </a:cubicBezTo>
                    <a:cubicBezTo>
                      <a:pt x="90" y="24"/>
                      <a:pt x="69" y="36"/>
                      <a:pt x="55" y="43"/>
                    </a:cubicBezTo>
                    <a:cubicBezTo>
                      <a:pt x="70" y="40"/>
                      <a:pt x="93" y="36"/>
                      <a:pt x="94" y="48"/>
                    </a:cubicBezTo>
                    <a:cubicBezTo>
                      <a:pt x="94" y="61"/>
                      <a:pt x="70" y="55"/>
                      <a:pt x="56" y="51"/>
                    </a:cubicBezTo>
                    <a:cubicBezTo>
                      <a:pt x="69" y="58"/>
                      <a:pt x="88" y="72"/>
                      <a:pt x="79" y="81"/>
                    </a:cubicBezTo>
                    <a:cubicBezTo>
                      <a:pt x="70" y="90"/>
                      <a:pt x="58" y="70"/>
                      <a:pt x="51" y="56"/>
                    </a:cubicBezTo>
                    <a:cubicBezTo>
                      <a:pt x="55" y="70"/>
                      <a:pt x="59" y="94"/>
                      <a:pt x="46" y="94"/>
                    </a:cubicBezTo>
                    <a:cubicBezTo>
                      <a:pt x="33" y="94"/>
                      <a:pt x="39" y="71"/>
                      <a:pt x="44" y="56"/>
                    </a:cubicBezTo>
                    <a:cubicBezTo>
                      <a:pt x="36" y="69"/>
                      <a:pt x="22" y="88"/>
                      <a:pt x="13" y="80"/>
                    </a:cubicBezTo>
                    <a:cubicBezTo>
                      <a:pt x="4" y="71"/>
                      <a:pt x="25" y="58"/>
                      <a:pt x="38" y="51"/>
                    </a:cubicBezTo>
                    <a:cubicBezTo>
                      <a:pt x="24" y="55"/>
                      <a:pt x="1" y="59"/>
                      <a:pt x="0" y="46"/>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2" name="Freeform 286"/>
              <p:cNvSpPr>
                <a:spLocks/>
              </p:cNvSpPr>
              <p:nvPr/>
            </p:nvSpPr>
            <p:spPr bwMode="auto">
              <a:xfrm>
                <a:off x="2007" y="3575"/>
                <a:ext cx="37" cy="4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3" name="Freeform 287"/>
              <p:cNvSpPr>
                <a:spLocks/>
              </p:cNvSpPr>
              <p:nvPr/>
            </p:nvSpPr>
            <p:spPr bwMode="auto">
              <a:xfrm>
                <a:off x="2127" y="3580"/>
                <a:ext cx="161" cy="175"/>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4" name="Freeform 288"/>
              <p:cNvSpPr>
                <a:spLocks/>
              </p:cNvSpPr>
              <p:nvPr/>
            </p:nvSpPr>
            <p:spPr bwMode="auto">
              <a:xfrm>
                <a:off x="2191" y="3650"/>
                <a:ext cx="37" cy="4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5" name="Freeform 289"/>
              <p:cNvSpPr>
                <a:spLocks/>
              </p:cNvSpPr>
              <p:nvPr/>
            </p:nvSpPr>
            <p:spPr bwMode="auto">
              <a:xfrm>
                <a:off x="3643" y="3648"/>
                <a:ext cx="161" cy="188"/>
              </a:xfrm>
              <a:custGeom>
                <a:avLst/>
                <a:gdLst>
                  <a:gd name="T0" fmla="*/ 0 w 91"/>
                  <a:gd name="T1" fmla="*/ 97 h 100"/>
                  <a:gd name="T2" fmla="*/ 0 w 91"/>
                  <a:gd name="T3" fmla="*/ 95 h 100"/>
                  <a:gd name="T4" fmla="*/ 1 w 91"/>
                  <a:gd name="T5" fmla="*/ 91 h 100"/>
                  <a:gd name="T6" fmla="*/ 6 w 91"/>
                  <a:gd name="T7" fmla="*/ 75 h 100"/>
                  <a:gd name="T8" fmla="*/ 31 w 91"/>
                  <a:gd name="T9" fmla="*/ 32 h 100"/>
                  <a:gd name="T10" fmla="*/ 40 w 91"/>
                  <a:gd name="T11" fmla="*/ 22 h 100"/>
                  <a:gd name="T12" fmla="*/ 50 w 91"/>
                  <a:gd name="T13" fmla="*/ 14 h 100"/>
                  <a:gd name="T14" fmla="*/ 56 w 91"/>
                  <a:gd name="T15" fmla="*/ 11 h 100"/>
                  <a:gd name="T16" fmla="*/ 61 w 91"/>
                  <a:gd name="T17" fmla="*/ 8 h 100"/>
                  <a:gd name="T18" fmla="*/ 71 w 91"/>
                  <a:gd name="T19" fmla="*/ 4 h 100"/>
                  <a:gd name="T20" fmla="*/ 79 w 91"/>
                  <a:gd name="T21" fmla="*/ 2 h 100"/>
                  <a:gd name="T22" fmla="*/ 86 w 91"/>
                  <a:gd name="T23" fmla="*/ 0 h 100"/>
                  <a:gd name="T24" fmla="*/ 91 w 91"/>
                  <a:gd name="T25" fmla="*/ 0 h 100"/>
                  <a:gd name="T26" fmla="*/ 86 w 91"/>
                  <a:gd name="T27" fmla="*/ 2 h 100"/>
                  <a:gd name="T28" fmla="*/ 80 w 91"/>
                  <a:gd name="T29" fmla="*/ 4 h 100"/>
                  <a:gd name="T30" fmla="*/ 73 w 91"/>
                  <a:gd name="T31" fmla="*/ 9 h 100"/>
                  <a:gd name="T32" fmla="*/ 65 w 91"/>
                  <a:gd name="T33" fmla="*/ 15 h 100"/>
                  <a:gd name="T34" fmla="*/ 61 w 91"/>
                  <a:gd name="T35" fmla="*/ 18 h 100"/>
                  <a:gd name="T36" fmla="*/ 57 w 91"/>
                  <a:gd name="T37" fmla="*/ 22 h 100"/>
                  <a:gd name="T38" fmla="*/ 51 w 91"/>
                  <a:gd name="T39" fmla="*/ 31 h 100"/>
                  <a:gd name="T40" fmla="*/ 45 w 91"/>
                  <a:gd name="T41" fmla="*/ 41 h 100"/>
                  <a:gd name="T42" fmla="*/ 34 w 91"/>
                  <a:gd name="T43" fmla="*/ 82 h 100"/>
                  <a:gd name="T44" fmla="*/ 33 w 91"/>
                  <a:gd name="T45" fmla="*/ 95 h 100"/>
                  <a:gd name="T46" fmla="*/ 33 w 91"/>
                  <a:gd name="T47" fmla="*/ 99 h 100"/>
                  <a:gd name="T48" fmla="*/ 33 w 91"/>
                  <a:gd name="T49" fmla="*/ 100 h 100"/>
                  <a:gd name="T50" fmla="*/ 0 w 91"/>
                  <a:gd name="T51" fmla="*/ 9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00">
                    <a:moveTo>
                      <a:pt x="0" y="97"/>
                    </a:moveTo>
                    <a:cubicBezTo>
                      <a:pt x="0" y="97"/>
                      <a:pt x="0" y="97"/>
                      <a:pt x="0" y="95"/>
                    </a:cubicBezTo>
                    <a:cubicBezTo>
                      <a:pt x="0" y="94"/>
                      <a:pt x="1" y="93"/>
                      <a:pt x="1" y="91"/>
                    </a:cubicBezTo>
                    <a:cubicBezTo>
                      <a:pt x="2" y="87"/>
                      <a:pt x="4" y="81"/>
                      <a:pt x="6" y="75"/>
                    </a:cubicBezTo>
                    <a:cubicBezTo>
                      <a:pt x="11" y="62"/>
                      <a:pt x="19" y="45"/>
                      <a:pt x="31" y="32"/>
                    </a:cubicBezTo>
                    <a:cubicBezTo>
                      <a:pt x="34" y="28"/>
                      <a:pt x="37" y="25"/>
                      <a:pt x="40" y="22"/>
                    </a:cubicBezTo>
                    <a:cubicBezTo>
                      <a:pt x="44" y="19"/>
                      <a:pt x="47" y="16"/>
                      <a:pt x="50" y="14"/>
                    </a:cubicBezTo>
                    <a:cubicBezTo>
                      <a:pt x="52" y="13"/>
                      <a:pt x="54" y="12"/>
                      <a:pt x="56" y="11"/>
                    </a:cubicBezTo>
                    <a:cubicBezTo>
                      <a:pt x="57" y="10"/>
                      <a:pt x="59" y="9"/>
                      <a:pt x="61" y="8"/>
                    </a:cubicBezTo>
                    <a:cubicBezTo>
                      <a:pt x="64" y="6"/>
                      <a:pt x="67" y="5"/>
                      <a:pt x="71" y="4"/>
                    </a:cubicBezTo>
                    <a:cubicBezTo>
                      <a:pt x="74" y="3"/>
                      <a:pt x="76" y="2"/>
                      <a:pt x="79" y="2"/>
                    </a:cubicBezTo>
                    <a:cubicBezTo>
                      <a:pt x="81" y="1"/>
                      <a:pt x="84" y="1"/>
                      <a:pt x="86" y="0"/>
                    </a:cubicBezTo>
                    <a:cubicBezTo>
                      <a:pt x="89" y="0"/>
                      <a:pt x="91" y="0"/>
                      <a:pt x="91" y="0"/>
                    </a:cubicBezTo>
                    <a:cubicBezTo>
                      <a:pt x="91" y="0"/>
                      <a:pt x="89" y="0"/>
                      <a:pt x="86" y="2"/>
                    </a:cubicBezTo>
                    <a:cubicBezTo>
                      <a:pt x="84" y="2"/>
                      <a:pt x="82" y="3"/>
                      <a:pt x="80" y="4"/>
                    </a:cubicBezTo>
                    <a:cubicBezTo>
                      <a:pt x="78" y="6"/>
                      <a:pt x="75" y="7"/>
                      <a:pt x="73" y="9"/>
                    </a:cubicBezTo>
                    <a:cubicBezTo>
                      <a:pt x="70" y="10"/>
                      <a:pt x="68" y="12"/>
                      <a:pt x="65" y="15"/>
                    </a:cubicBezTo>
                    <a:cubicBezTo>
                      <a:pt x="64" y="16"/>
                      <a:pt x="63" y="17"/>
                      <a:pt x="61" y="18"/>
                    </a:cubicBezTo>
                    <a:cubicBezTo>
                      <a:pt x="60" y="19"/>
                      <a:pt x="59" y="21"/>
                      <a:pt x="57" y="22"/>
                    </a:cubicBezTo>
                    <a:cubicBezTo>
                      <a:pt x="55" y="25"/>
                      <a:pt x="53" y="28"/>
                      <a:pt x="51" y="31"/>
                    </a:cubicBezTo>
                    <a:cubicBezTo>
                      <a:pt x="48" y="34"/>
                      <a:pt x="47" y="38"/>
                      <a:pt x="45" y="41"/>
                    </a:cubicBezTo>
                    <a:cubicBezTo>
                      <a:pt x="38" y="55"/>
                      <a:pt x="35" y="70"/>
                      <a:pt x="34" y="82"/>
                    </a:cubicBezTo>
                    <a:cubicBezTo>
                      <a:pt x="33" y="87"/>
                      <a:pt x="33" y="92"/>
                      <a:pt x="33" y="95"/>
                    </a:cubicBezTo>
                    <a:cubicBezTo>
                      <a:pt x="33" y="97"/>
                      <a:pt x="33" y="98"/>
                      <a:pt x="33" y="99"/>
                    </a:cubicBezTo>
                    <a:cubicBezTo>
                      <a:pt x="33" y="99"/>
                      <a:pt x="33" y="100"/>
                      <a:pt x="33" y="100"/>
                    </a:cubicBezTo>
                    <a:lnTo>
                      <a:pt x="0" y="9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6" name="Freeform 290"/>
              <p:cNvSpPr>
                <a:spLocks/>
              </p:cNvSpPr>
              <p:nvPr/>
            </p:nvSpPr>
            <p:spPr bwMode="auto">
              <a:xfrm>
                <a:off x="3554" y="3648"/>
                <a:ext cx="162" cy="188"/>
              </a:xfrm>
              <a:custGeom>
                <a:avLst/>
                <a:gdLst>
                  <a:gd name="T0" fmla="*/ 58 w 91"/>
                  <a:gd name="T1" fmla="*/ 100 h 100"/>
                  <a:gd name="T2" fmla="*/ 58 w 91"/>
                  <a:gd name="T3" fmla="*/ 99 h 100"/>
                  <a:gd name="T4" fmla="*/ 58 w 91"/>
                  <a:gd name="T5" fmla="*/ 95 h 100"/>
                  <a:gd name="T6" fmla="*/ 57 w 91"/>
                  <a:gd name="T7" fmla="*/ 82 h 100"/>
                  <a:gd name="T8" fmla="*/ 46 w 91"/>
                  <a:gd name="T9" fmla="*/ 41 h 100"/>
                  <a:gd name="T10" fmla="*/ 40 w 91"/>
                  <a:gd name="T11" fmla="*/ 31 h 100"/>
                  <a:gd name="T12" fmla="*/ 33 w 91"/>
                  <a:gd name="T13" fmla="*/ 22 h 100"/>
                  <a:gd name="T14" fmla="*/ 30 w 91"/>
                  <a:gd name="T15" fmla="*/ 18 h 100"/>
                  <a:gd name="T16" fmla="*/ 26 w 91"/>
                  <a:gd name="T17" fmla="*/ 15 h 100"/>
                  <a:gd name="T18" fmla="*/ 18 w 91"/>
                  <a:gd name="T19" fmla="*/ 9 h 100"/>
                  <a:gd name="T20" fmla="*/ 11 w 91"/>
                  <a:gd name="T21" fmla="*/ 4 h 100"/>
                  <a:gd name="T22" fmla="*/ 5 w 91"/>
                  <a:gd name="T23" fmla="*/ 2 h 100"/>
                  <a:gd name="T24" fmla="*/ 0 w 91"/>
                  <a:gd name="T25" fmla="*/ 0 h 100"/>
                  <a:gd name="T26" fmla="*/ 5 w 91"/>
                  <a:gd name="T27" fmla="*/ 0 h 100"/>
                  <a:gd name="T28" fmla="*/ 12 w 91"/>
                  <a:gd name="T29" fmla="*/ 2 h 100"/>
                  <a:gd name="T30" fmla="*/ 20 w 91"/>
                  <a:gd name="T31" fmla="*/ 4 h 100"/>
                  <a:gd name="T32" fmla="*/ 30 w 91"/>
                  <a:gd name="T33" fmla="*/ 8 h 100"/>
                  <a:gd name="T34" fmla="*/ 35 w 91"/>
                  <a:gd name="T35" fmla="*/ 11 h 100"/>
                  <a:gd name="T36" fmla="*/ 40 w 91"/>
                  <a:gd name="T37" fmla="*/ 14 h 100"/>
                  <a:gd name="T38" fmla="*/ 50 w 91"/>
                  <a:gd name="T39" fmla="*/ 22 h 100"/>
                  <a:gd name="T40" fmla="*/ 60 w 91"/>
                  <a:gd name="T41" fmla="*/ 32 h 100"/>
                  <a:gd name="T42" fmla="*/ 85 w 91"/>
                  <a:gd name="T43" fmla="*/ 75 h 100"/>
                  <a:gd name="T44" fmla="*/ 90 w 91"/>
                  <a:gd name="T45" fmla="*/ 91 h 100"/>
                  <a:gd name="T46" fmla="*/ 91 w 91"/>
                  <a:gd name="T47" fmla="*/ 95 h 100"/>
                  <a:gd name="T48" fmla="*/ 91 w 91"/>
                  <a:gd name="T49" fmla="*/ 97 h 100"/>
                  <a:gd name="T50" fmla="*/ 58 w 91"/>
                  <a:gd name="T5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00">
                    <a:moveTo>
                      <a:pt x="58" y="100"/>
                    </a:moveTo>
                    <a:cubicBezTo>
                      <a:pt x="58" y="100"/>
                      <a:pt x="58" y="99"/>
                      <a:pt x="58" y="99"/>
                    </a:cubicBezTo>
                    <a:cubicBezTo>
                      <a:pt x="58" y="98"/>
                      <a:pt x="58" y="97"/>
                      <a:pt x="58" y="95"/>
                    </a:cubicBezTo>
                    <a:cubicBezTo>
                      <a:pt x="58" y="92"/>
                      <a:pt x="58" y="87"/>
                      <a:pt x="57" y="82"/>
                    </a:cubicBezTo>
                    <a:cubicBezTo>
                      <a:pt x="56" y="70"/>
                      <a:pt x="53" y="55"/>
                      <a:pt x="46" y="41"/>
                    </a:cubicBezTo>
                    <a:cubicBezTo>
                      <a:pt x="44" y="38"/>
                      <a:pt x="42" y="34"/>
                      <a:pt x="40" y="31"/>
                    </a:cubicBezTo>
                    <a:cubicBezTo>
                      <a:pt x="38" y="28"/>
                      <a:pt x="36" y="25"/>
                      <a:pt x="33" y="22"/>
                    </a:cubicBezTo>
                    <a:cubicBezTo>
                      <a:pt x="32" y="21"/>
                      <a:pt x="31" y="19"/>
                      <a:pt x="30" y="18"/>
                    </a:cubicBezTo>
                    <a:cubicBezTo>
                      <a:pt x="28" y="17"/>
                      <a:pt x="27" y="16"/>
                      <a:pt x="26" y="15"/>
                    </a:cubicBezTo>
                    <a:cubicBezTo>
                      <a:pt x="23" y="12"/>
                      <a:pt x="21" y="10"/>
                      <a:pt x="18" y="9"/>
                    </a:cubicBezTo>
                    <a:cubicBezTo>
                      <a:pt x="16" y="7"/>
                      <a:pt x="13" y="6"/>
                      <a:pt x="11" y="4"/>
                    </a:cubicBezTo>
                    <a:cubicBezTo>
                      <a:pt x="9" y="3"/>
                      <a:pt x="7" y="2"/>
                      <a:pt x="5" y="2"/>
                    </a:cubicBezTo>
                    <a:cubicBezTo>
                      <a:pt x="2" y="0"/>
                      <a:pt x="0" y="0"/>
                      <a:pt x="0" y="0"/>
                    </a:cubicBezTo>
                    <a:cubicBezTo>
                      <a:pt x="0" y="0"/>
                      <a:pt x="2" y="0"/>
                      <a:pt x="5" y="0"/>
                    </a:cubicBezTo>
                    <a:cubicBezTo>
                      <a:pt x="7" y="1"/>
                      <a:pt x="9" y="1"/>
                      <a:pt x="12" y="2"/>
                    </a:cubicBezTo>
                    <a:cubicBezTo>
                      <a:pt x="14" y="2"/>
                      <a:pt x="17" y="3"/>
                      <a:pt x="20" y="4"/>
                    </a:cubicBezTo>
                    <a:cubicBezTo>
                      <a:pt x="23" y="5"/>
                      <a:pt x="27" y="6"/>
                      <a:pt x="30" y="8"/>
                    </a:cubicBezTo>
                    <a:cubicBezTo>
                      <a:pt x="32" y="9"/>
                      <a:pt x="33" y="10"/>
                      <a:pt x="35" y="11"/>
                    </a:cubicBezTo>
                    <a:cubicBezTo>
                      <a:pt x="37" y="12"/>
                      <a:pt x="39" y="13"/>
                      <a:pt x="40" y="14"/>
                    </a:cubicBezTo>
                    <a:cubicBezTo>
                      <a:pt x="44" y="16"/>
                      <a:pt x="47" y="19"/>
                      <a:pt x="50" y="22"/>
                    </a:cubicBezTo>
                    <a:cubicBezTo>
                      <a:pt x="54" y="25"/>
                      <a:pt x="57" y="28"/>
                      <a:pt x="60" y="32"/>
                    </a:cubicBezTo>
                    <a:cubicBezTo>
                      <a:pt x="72" y="45"/>
                      <a:pt x="80" y="62"/>
                      <a:pt x="85" y="75"/>
                    </a:cubicBezTo>
                    <a:cubicBezTo>
                      <a:pt x="87" y="81"/>
                      <a:pt x="89" y="87"/>
                      <a:pt x="90" y="91"/>
                    </a:cubicBezTo>
                    <a:cubicBezTo>
                      <a:pt x="90" y="93"/>
                      <a:pt x="91" y="94"/>
                      <a:pt x="91" y="95"/>
                    </a:cubicBezTo>
                    <a:cubicBezTo>
                      <a:pt x="91" y="97"/>
                      <a:pt x="91" y="97"/>
                      <a:pt x="91" y="97"/>
                    </a:cubicBezTo>
                    <a:lnTo>
                      <a:pt x="58" y="10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7" name="Freeform 291"/>
              <p:cNvSpPr>
                <a:spLocks/>
              </p:cNvSpPr>
              <p:nvPr/>
            </p:nvSpPr>
            <p:spPr bwMode="auto">
              <a:xfrm>
                <a:off x="3650" y="3729"/>
                <a:ext cx="165" cy="107"/>
              </a:xfrm>
              <a:custGeom>
                <a:avLst/>
                <a:gdLst>
                  <a:gd name="T0" fmla="*/ 0 w 93"/>
                  <a:gd name="T1" fmla="*/ 51 h 57"/>
                  <a:gd name="T2" fmla="*/ 0 w 93"/>
                  <a:gd name="T3" fmla="*/ 50 h 57"/>
                  <a:gd name="T4" fmla="*/ 1 w 93"/>
                  <a:gd name="T5" fmla="*/ 48 h 57"/>
                  <a:gd name="T6" fmla="*/ 2 w 93"/>
                  <a:gd name="T7" fmla="*/ 45 h 57"/>
                  <a:gd name="T8" fmla="*/ 5 w 93"/>
                  <a:gd name="T9" fmla="*/ 40 h 57"/>
                  <a:gd name="T10" fmla="*/ 9 w 93"/>
                  <a:gd name="T11" fmla="*/ 33 h 57"/>
                  <a:gd name="T12" fmla="*/ 15 w 93"/>
                  <a:gd name="T13" fmla="*/ 25 h 57"/>
                  <a:gd name="T14" fmla="*/ 22 w 93"/>
                  <a:gd name="T15" fmla="*/ 18 h 57"/>
                  <a:gd name="T16" fmla="*/ 26 w 93"/>
                  <a:gd name="T17" fmla="*/ 15 h 57"/>
                  <a:gd name="T18" fmla="*/ 31 w 93"/>
                  <a:gd name="T19" fmla="*/ 12 h 57"/>
                  <a:gd name="T20" fmla="*/ 40 w 93"/>
                  <a:gd name="T21" fmla="*/ 7 h 57"/>
                  <a:gd name="T22" fmla="*/ 50 w 93"/>
                  <a:gd name="T23" fmla="*/ 3 h 57"/>
                  <a:gd name="T24" fmla="*/ 60 w 93"/>
                  <a:gd name="T25" fmla="*/ 1 h 57"/>
                  <a:gd name="T26" fmla="*/ 69 w 93"/>
                  <a:gd name="T27" fmla="*/ 0 h 57"/>
                  <a:gd name="T28" fmla="*/ 77 w 93"/>
                  <a:gd name="T29" fmla="*/ 0 h 57"/>
                  <a:gd name="T30" fmla="*/ 81 w 93"/>
                  <a:gd name="T31" fmla="*/ 0 h 57"/>
                  <a:gd name="T32" fmla="*/ 84 w 93"/>
                  <a:gd name="T33" fmla="*/ 0 h 57"/>
                  <a:gd name="T34" fmla="*/ 89 w 93"/>
                  <a:gd name="T35" fmla="*/ 1 h 57"/>
                  <a:gd name="T36" fmla="*/ 93 w 93"/>
                  <a:gd name="T37" fmla="*/ 1 h 57"/>
                  <a:gd name="T38" fmla="*/ 89 w 93"/>
                  <a:gd name="T39" fmla="*/ 2 h 57"/>
                  <a:gd name="T40" fmla="*/ 84 w 93"/>
                  <a:gd name="T41" fmla="*/ 3 h 57"/>
                  <a:gd name="T42" fmla="*/ 81 w 93"/>
                  <a:gd name="T43" fmla="*/ 4 h 57"/>
                  <a:gd name="T44" fmla="*/ 78 w 93"/>
                  <a:gd name="T45" fmla="*/ 5 h 57"/>
                  <a:gd name="T46" fmla="*/ 71 w 93"/>
                  <a:gd name="T47" fmla="*/ 7 h 57"/>
                  <a:gd name="T48" fmla="*/ 63 w 93"/>
                  <a:gd name="T49" fmla="*/ 11 h 57"/>
                  <a:gd name="T50" fmla="*/ 56 w 93"/>
                  <a:gd name="T51" fmla="*/ 15 h 57"/>
                  <a:gd name="T52" fmla="*/ 49 w 93"/>
                  <a:gd name="T53" fmla="*/ 21 h 57"/>
                  <a:gd name="T54" fmla="*/ 44 w 93"/>
                  <a:gd name="T55" fmla="*/ 27 h 57"/>
                  <a:gd name="T56" fmla="*/ 41 w 93"/>
                  <a:gd name="T57" fmla="*/ 30 h 57"/>
                  <a:gd name="T58" fmla="*/ 39 w 93"/>
                  <a:gd name="T59" fmla="*/ 33 h 57"/>
                  <a:gd name="T60" fmla="*/ 36 w 93"/>
                  <a:gd name="T61" fmla="*/ 40 h 57"/>
                  <a:gd name="T62" fmla="*/ 34 w 93"/>
                  <a:gd name="T63" fmla="*/ 46 h 57"/>
                  <a:gd name="T64" fmla="*/ 33 w 93"/>
                  <a:gd name="T65" fmla="*/ 51 h 57"/>
                  <a:gd name="T66" fmla="*/ 33 w 93"/>
                  <a:gd name="T67" fmla="*/ 54 h 57"/>
                  <a:gd name="T68" fmla="*/ 33 w 93"/>
                  <a:gd name="T69" fmla="*/ 56 h 57"/>
                  <a:gd name="T70" fmla="*/ 33 w 93"/>
                  <a:gd name="T71" fmla="*/ 56 h 57"/>
                  <a:gd name="T72" fmla="*/ 33 w 93"/>
                  <a:gd name="T73" fmla="*/ 57 h 57"/>
                  <a:gd name="T74" fmla="*/ 0 w 93"/>
                  <a:gd name="T75"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57">
                    <a:moveTo>
                      <a:pt x="0" y="51"/>
                    </a:moveTo>
                    <a:cubicBezTo>
                      <a:pt x="0" y="51"/>
                      <a:pt x="0" y="51"/>
                      <a:pt x="0" y="50"/>
                    </a:cubicBezTo>
                    <a:cubicBezTo>
                      <a:pt x="0" y="49"/>
                      <a:pt x="1" y="48"/>
                      <a:pt x="1" y="48"/>
                    </a:cubicBezTo>
                    <a:cubicBezTo>
                      <a:pt x="1" y="47"/>
                      <a:pt x="1" y="46"/>
                      <a:pt x="2" y="45"/>
                    </a:cubicBezTo>
                    <a:cubicBezTo>
                      <a:pt x="3" y="44"/>
                      <a:pt x="3" y="42"/>
                      <a:pt x="5" y="40"/>
                    </a:cubicBezTo>
                    <a:cubicBezTo>
                      <a:pt x="6" y="38"/>
                      <a:pt x="7" y="35"/>
                      <a:pt x="9" y="33"/>
                    </a:cubicBezTo>
                    <a:cubicBezTo>
                      <a:pt x="10" y="30"/>
                      <a:pt x="13" y="28"/>
                      <a:pt x="15" y="25"/>
                    </a:cubicBezTo>
                    <a:cubicBezTo>
                      <a:pt x="17" y="23"/>
                      <a:pt x="19" y="20"/>
                      <a:pt x="22" y="18"/>
                    </a:cubicBezTo>
                    <a:cubicBezTo>
                      <a:pt x="23" y="17"/>
                      <a:pt x="25" y="16"/>
                      <a:pt x="26" y="15"/>
                    </a:cubicBezTo>
                    <a:cubicBezTo>
                      <a:pt x="28" y="14"/>
                      <a:pt x="29" y="13"/>
                      <a:pt x="31" y="12"/>
                    </a:cubicBezTo>
                    <a:cubicBezTo>
                      <a:pt x="34" y="10"/>
                      <a:pt x="37" y="8"/>
                      <a:pt x="40" y="7"/>
                    </a:cubicBezTo>
                    <a:cubicBezTo>
                      <a:pt x="44" y="5"/>
                      <a:pt x="47" y="4"/>
                      <a:pt x="50" y="3"/>
                    </a:cubicBezTo>
                    <a:cubicBezTo>
                      <a:pt x="54" y="2"/>
                      <a:pt x="57" y="1"/>
                      <a:pt x="60" y="1"/>
                    </a:cubicBezTo>
                    <a:cubicBezTo>
                      <a:pt x="63" y="1"/>
                      <a:pt x="66" y="0"/>
                      <a:pt x="69" y="0"/>
                    </a:cubicBezTo>
                    <a:cubicBezTo>
                      <a:pt x="72" y="0"/>
                      <a:pt x="75" y="0"/>
                      <a:pt x="77" y="0"/>
                    </a:cubicBezTo>
                    <a:cubicBezTo>
                      <a:pt x="78" y="0"/>
                      <a:pt x="79" y="0"/>
                      <a:pt x="81" y="0"/>
                    </a:cubicBezTo>
                    <a:cubicBezTo>
                      <a:pt x="82" y="0"/>
                      <a:pt x="83" y="0"/>
                      <a:pt x="84" y="0"/>
                    </a:cubicBezTo>
                    <a:cubicBezTo>
                      <a:pt x="86" y="0"/>
                      <a:pt x="87" y="1"/>
                      <a:pt x="89" y="1"/>
                    </a:cubicBezTo>
                    <a:cubicBezTo>
                      <a:pt x="92" y="1"/>
                      <a:pt x="93" y="1"/>
                      <a:pt x="93" y="1"/>
                    </a:cubicBezTo>
                    <a:cubicBezTo>
                      <a:pt x="93" y="1"/>
                      <a:pt x="92" y="2"/>
                      <a:pt x="89" y="2"/>
                    </a:cubicBezTo>
                    <a:cubicBezTo>
                      <a:pt x="88" y="3"/>
                      <a:pt x="86" y="3"/>
                      <a:pt x="84" y="3"/>
                    </a:cubicBezTo>
                    <a:cubicBezTo>
                      <a:pt x="83" y="4"/>
                      <a:pt x="82" y="4"/>
                      <a:pt x="81" y="4"/>
                    </a:cubicBezTo>
                    <a:cubicBezTo>
                      <a:pt x="80" y="4"/>
                      <a:pt x="79" y="5"/>
                      <a:pt x="78" y="5"/>
                    </a:cubicBezTo>
                    <a:cubicBezTo>
                      <a:pt x="76" y="6"/>
                      <a:pt x="73" y="7"/>
                      <a:pt x="71" y="7"/>
                    </a:cubicBezTo>
                    <a:cubicBezTo>
                      <a:pt x="68" y="9"/>
                      <a:pt x="66" y="10"/>
                      <a:pt x="63" y="11"/>
                    </a:cubicBezTo>
                    <a:cubicBezTo>
                      <a:pt x="61" y="12"/>
                      <a:pt x="58" y="14"/>
                      <a:pt x="56" y="15"/>
                    </a:cubicBezTo>
                    <a:cubicBezTo>
                      <a:pt x="53" y="17"/>
                      <a:pt x="51" y="19"/>
                      <a:pt x="49" y="21"/>
                    </a:cubicBezTo>
                    <a:cubicBezTo>
                      <a:pt x="47" y="23"/>
                      <a:pt x="45" y="25"/>
                      <a:pt x="44" y="27"/>
                    </a:cubicBezTo>
                    <a:cubicBezTo>
                      <a:pt x="43" y="28"/>
                      <a:pt x="42" y="29"/>
                      <a:pt x="41" y="30"/>
                    </a:cubicBezTo>
                    <a:cubicBezTo>
                      <a:pt x="40" y="31"/>
                      <a:pt x="40" y="32"/>
                      <a:pt x="39" y="33"/>
                    </a:cubicBezTo>
                    <a:cubicBezTo>
                      <a:pt x="38" y="35"/>
                      <a:pt x="37" y="38"/>
                      <a:pt x="36" y="40"/>
                    </a:cubicBezTo>
                    <a:cubicBezTo>
                      <a:pt x="35" y="42"/>
                      <a:pt x="35" y="44"/>
                      <a:pt x="34" y="46"/>
                    </a:cubicBezTo>
                    <a:cubicBezTo>
                      <a:pt x="34" y="47"/>
                      <a:pt x="33" y="49"/>
                      <a:pt x="33" y="51"/>
                    </a:cubicBezTo>
                    <a:cubicBezTo>
                      <a:pt x="33" y="52"/>
                      <a:pt x="33" y="53"/>
                      <a:pt x="33" y="54"/>
                    </a:cubicBezTo>
                    <a:cubicBezTo>
                      <a:pt x="33" y="55"/>
                      <a:pt x="33" y="55"/>
                      <a:pt x="33" y="56"/>
                    </a:cubicBezTo>
                    <a:cubicBezTo>
                      <a:pt x="33" y="56"/>
                      <a:pt x="33" y="56"/>
                      <a:pt x="33" y="56"/>
                    </a:cubicBezTo>
                    <a:cubicBezTo>
                      <a:pt x="33" y="57"/>
                      <a:pt x="33" y="57"/>
                      <a:pt x="33" y="57"/>
                    </a:cubicBezTo>
                    <a:lnTo>
                      <a:pt x="0" y="51"/>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8" name="Freeform 292"/>
              <p:cNvSpPr>
                <a:spLocks/>
              </p:cNvSpPr>
              <p:nvPr/>
            </p:nvSpPr>
            <p:spPr bwMode="auto">
              <a:xfrm>
                <a:off x="3538" y="3729"/>
                <a:ext cx="165" cy="107"/>
              </a:xfrm>
              <a:custGeom>
                <a:avLst/>
                <a:gdLst>
                  <a:gd name="T0" fmla="*/ 60 w 93"/>
                  <a:gd name="T1" fmla="*/ 57 h 57"/>
                  <a:gd name="T2" fmla="*/ 60 w 93"/>
                  <a:gd name="T3" fmla="*/ 56 h 57"/>
                  <a:gd name="T4" fmla="*/ 60 w 93"/>
                  <a:gd name="T5" fmla="*/ 56 h 57"/>
                  <a:gd name="T6" fmla="*/ 60 w 93"/>
                  <a:gd name="T7" fmla="*/ 54 h 57"/>
                  <a:gd name="T8" fmla="*/ 60 w 93"/>
                  <a:gd name="T9" fmla="*/ 51 h 57"/>
                  <a:gd name="T10" fmla="*/ 59 w 93"/>
                  <a:gd name="T11" fmla="*/ 46 h 57"/>
                  <a:gd name="T12" fmla="*/ 57 w 93"/>
                  <a:gd name="T13" fmla="*/ 40 h 57"/>
                  <a:gd name="T14" fmla="*/ 54 w 93"/>
                  <a:gd name="T15" fmla="*/ 33 h 57"/>
                  <a:gd name="T16" fmla="*/ 52 w 93"/>
                  <a:gd name="T17" fmla="*/ 30 h 57"/>
                  <a:gd name="T18" fmla="*/ 49 w 93"/>
                  <a:gd name="T19" fmla="*/ 27 h 57"/>
                  <a:gd name="T20" fmla="*/ 44 w 93"/>
                  <a:gd name="T21" fmla="*/ 21 h 57"/>
                  <a:gd name="T22" fmla="*/ 37 w 93"/>
                  <a:gd name="T23" fmla="*/ 15 h 57"/>
                  <a:gd name="T24" fmla="*/ 30 w 93"/>
                  <a:gd name="T25" fmla="*/ 11 h 57"/>
                  <a:gd name="T26" fmla="*/ 22 w 93"/>
                  <a:gd name="T27" fmla="*/ 7 h 57"/>
                  <a:gd name="T28" fmla="*/ 15 w 93"/>
                  <a:gd name="T29" fmla="*/ 5 h 57"/>
                  <a:gd name="T30" fmla="*/ 12 w 93"/>
                  <a:gd name="T31" fmla="*/ 4 h 57"/>
                  <a:gd name="T32" fmla="*/ 9 w 93"/>
                  <a:gd name="T33" fmla="*/ 3 h 57"/>
                  <a:gd name="T34" fmla="*/ 4 w 93"/>
                  <a:gd name="T35" fmla="*/ 2 h 57"/>
                  <a:gd name="T36" fmla="*/ 0 w 93"/>
                  <a:gd name="T37" fmla="*/ 1 h 57"/>
                  <a:gd name="T38" fmla="*/ 4 w 93"/>
                  <a:gd name="T39" fmla="*/ 1 h 57"/>
                  <a:gd name="T40" fmla="*/ 9 w 93"/>
                  <a:gd name="T41" fmla="*/ 0 h 57"/>
                  <a:gd name="T42" fmla="*/ 12 w 93"/>
                  <a:gd name="T43" fmla="*/ 0 h 57"/>
                  <a:gd name="T44" fmla="*/ 16 w 93"/>
                  <a:gd name="T45" fmla="*/ 0 h 57"/>
                  <a:gd name="T46" fmla="*/ 24 w 93"/>
                  <a:gd name="T47" fmla="*/ 0 h 57"/>
                  <a:gd name="T48" fmla="*/ 33 w 93"/>
                  <a:gd name="T49" fmla="*/ 1 h 57"/>
                  <a:gd name="T50" fmla="*/ 43 w 93"/>
                  <a:gd name="T51" fmla="*/ 3 h 57"/>
                  <a:gd name="T52" fmla="*/ 53 w 93"/>
                  <a:gd name="T53" fmla="*/ 7 h 57"/>
                  <a:gd name="T54" fmla="*/ 62 w 93"/>
                  <a:gd name="T55" fmla="*/ 12 h 57"/>
                  <a:gd name="T56" fmla="*/ 67 w 93"/>
                  <a:gd name="T57" fmla="*/ 15 h 57"/>
                  <a:gd name="T58" fmla="*/ 71 w 93"/>
                  <a:gd name="T59" fmla="*/ 18 h 57"/>
                  <a:gd name="T60" fmla="*/ 78 w 93"/>
                  <a:gd name="T61" fmla="*/ 25 h 57"/>
                  <a:gd name="T62" fmla="*/ 84 w 93"/>
                  <a:gd name="T63" fmla="*/ 33 h 57"/>
                  <a:gd name="T64" fmla="*/ 88 w 93"/>
                  <a:gd name="T65" fmla="*/ 40 h 57"/>
                  <a:gd name="T66" fmla="*/ 91 w 93"/>
                  <a:gd name="T67" fmla="*/ 45 h 57"/>
                  <a:gd name="T68" fmla="*/ 92 w 93"/>
                  <a:gd name="T69" fmla="*/ 48 h 57"/>
                  <a:gd name="T70" fmla="*/ 93 w 93"/>
                  <a:gd name="T71" fmla="*/ 50 h 57"/>
                  <a:gd name="T72" fmla="*/ 93 w 93"/>
                  <a:gd name="T73" fmla="*/ 51 h 57"/>
                  <a:gd name="T74" fmla="*/ 60 w 93"/>
                  <a:gd name="T7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57">
                    <a:moveTo>
                      <a:pt x="60" y="57"/>
                    </a:moveTo>
                    <a:cubicBezTo>
                      <a:pt x="60" y="56"/>
                      <a:pt x="60" y="56"/>
                      <a:pt x="60" y="56"/>
                    </a:cubicBezTo>
                    <a:cubicBezTo>
                      <a:pt x="60" y="56"/>
                      <a:pt x="60" y="56"/>
                      <a:pt x="60" y="56"/>
                    </a:cubicBezTo>
                    <a:cubicBezTo>
                      <a:pt x="60" y="55"/>
                      <a:pt x="60" y="55"/>
                      <a:pt x="60" y="54"/>
                    </a:cubicBezTo>
                    <a:cubicBezTo>
                      <a:pt x="60" y="53"/>
                      <a:pt x="60" y="52"/>
                      <a:pt x="60" y="51"/>
                    </a:cubicBezTo>
                    <a:cubicBezTo>
                      <a:pt x="60" y="49"/>
                      <a:pt x="59" y="47"/>
                      <a:pt x="59" y="46"/>
                    </a:cubicBezTo>
                    <a:cubicBezTo>
                      <a:pt x="58" y="44"/>
                      <a:pt x="57" y="42"/>
                      <a:pt x="57" y="40"/>
                    </a:cubicBezTo>
                    <a:cubicBezTo>
                      <a:pt x="56" y="38"/>
                      <a:pt x="55" y="35"/>
                      <a:pt x="54" y="33"/>
                    </a:cubicBezTo>
                    <a:cubicBezTo>
                      <a:pt x="53" y="32"/>
                      <a:pt x="52" y="31"/>
                      <a:pt x="52" y="30"/>
                    </a:cubicBezTo>
                    <a:cubicBezTo>
                      <a:pt x="51" y="29"/>
                      <a:pt x="50" y="28"/>
                      <a:pt x="49" y="27"/>
                    </a:cubicBezTo>
                    <a:cubicBezTo>
                      <a:pt x="48" y="25"/>
                      <a:pt x="46" y="23"/>
                      <a:pt x="44" y="21"/>
                    </a:cubicBezTo>
                    <a:cubicBezTo>
                      <a:pt x="42" y="19"/>
                      <a:pt x="39" y="17"/>
                      <a:pt x="37" y="15"/>
                    </a:cubicBezTo>
                    <a:cubicBezTo>
                      <a:pt x="35" y="14"/>
                      <a:pt x="32" y="12"/>
                      <a:pt x="30" y="11"/>
                    </a:cubicBezTo>
                    <a:cubicBezTo>
                      <a:pt x="27" y="10"/>
                      <a:pt x="25" y="9"/>
                      <a:pt x="22" y="7"/>
                    </a:cubicBezTo>
                    <a:cubicBezTo>
                      <a:pt x="20" y="7"/>
                      <a:pt x="17" y="6"/>
                      <a:pt x="15" y="5"/>
                    </a:cubicBezTo>
                    <a:cubicBezTo>
                      <a:pt x="14" y="5"/>
                      <a:pt x="13" y="4"/>
                      <a:pt x="12" y="4"/>
                    </a:cubicBezTo>
                    <a:cubicBezTo>
                      <a:pt x="11" y="4"/>
                      <a:pt x="10" y="4"/>
                      <a:pt x="9" y="3"/>
                    </a:cubicBezTo>
                    <a:cubicBezTo>
                      <a:pt x="7" y="3"/>
                      <a:pt x="5" y="3"/>
                      <a:pt x="4" y="2"/>
                    </a:cubicBezTo>
                    <a:cubicBezTo>
                      <a:pt x="1" y="2"/>
                      <a:pt x="0" y="1"/>
                      <a:pt x="0" y="1"/>
                    </a:cubicBezTo>
                    <a:cubicBezTo>
                      <a:pt x="0" y="1"/>
                      <a:pt x="1" y="1"/>
                      <a:pt x="4" y="1"/>
                    </a:cubicBezTo>
                    <a:cubicBezTo>
                      <a:pt x="5" y="1"/>
                      <a:pt x="7" y="0"/>
                      <a:pt x="9" y="0"/>
                    </a:cubicBezTo>
                    <a:cubicBezTo>
                      <a:pt x="10" y="0"/>
                      <a:pt x="11" y="0"/>
                      <a:pt x="12" y="0"/>
                    </a:cubicBezTo>
                    <a:cubicBezTo>
                      <a:pt x="13" y="0"/>
                      <a:pt x="15" y="0"/>
                      <a:pt x="16" y="0"/>
                    </a:cubicBezTo>
                    <a:cubicBezTo>
                      <a:pt x="18" y="0"/>
                      <a:pt x="21" y="0"/>
                      <a:pt x="24" y="0"/>
                    </a:cubicBezTo>
                    <a:cubicBezTo>
                      <a:pt x="27" y="0"/>
                      <a:pt x="30" y="1"/>
                      <a:pt x="33" y="1"/>
                    </a:cubicBezTo>
                    <a:cubicBezTo>
                      <a:pt x="36" y="1"/>
                      <a:pt x="39" y="2"/>
                      <a:pt x="43" y="3"/>
                    </a:cubicBezTo>
                    <a:cubicBezTo>
                      <a:pt x="46" y="4"/>
                      <a:pt x="49" y="5"/>
                      <a:pt x="53" y="7"/>
                    </a:cubicBezTo>
                    <a:cubicBezTo>
                      <a:pt x="56" y="8"/>
                      <a:pt x="59" y="10"/>
                      <a:pt x="62" y="12"/>
                    </a:cubicBezTo>
                    <a:cubicBezTo>
                      <a:pt x="64" y="13"/>
                      <a:pt x="65" y="14"/>
                      <a:pt x="67" y="15"/>
                    </a:cubicBezTo>
                    <a:cubicBezTo>
                      <a:pt x="68" y="16"/>
                      <a:pt x="70" y="17"/>
                      <a:pt x="71" y="18"/>
                    </a:cubicBezTo>
                    <a:cubicBezTo>
                      <a:pt x="74" y="20"/>
                      <a:pt x="76" y="23"/>
                      <a:pt x="78" y="25"/>
                    </a:cubicBezTo>
                    <a:cubicBezTo>
                      <a:pt x="80" y="28"/>
                      <a:pt x="82" y="30"/>
                      <a:pt x="84" y="33"/>
                    </a:cubicBezTo>
                    <a:cubicBezTo>
                      <a:pt x="86" y="35"/>
                      <a:pt x="87" y="38"/>
                      <a:pt x="88" y="40"/>
                    </a:cubicBezTo>
                    <a:cubicBezTo>
                      <a:pt x="89" y="42"/>
                      <a:pt x="90" y="44"/>
                      <a:pt x="91" y="45"/>
                    </a:cubicBezTo>
                    <a:cubicBezTo>
                      <a:pt x="91" y="46"/>
                      <a:pt x="92" y="47"/>
                      <a:pt x="92" y="48"/>
                    </a:cubicBezTo>
                    <a:cubicBezTo>
                      <a:pt x="92" y="48"/>
                      <a:pt x="93" y="49"/>
                      <a:pt x="93" y="50"/>
                    </a:cubicBezTo>
                    <a:cubicBezTo>
                      <a:pt x="93" y="51"/>
                      <a:pt x="93" y="51"/>
                      <a:pt x="93" y="51"/>
                    </a:cubicBezTo>
                    <a:lnTo>
                      <a:pt x="60" y="5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9" name="Freeform 293"/>
              <p:cNvSpPr>
                <a:spLocks/>
              </p:cNvSpPr>
              <p:nvPr/>
            </p:nvSpPr>
            <p:spPr bwMode="auto">
              <a:xfrm>
                <a:off x="3648" y="3627"/>
                <a:ext cx="59" cy="179"/>
              </a:xfrm>
              <a:custGeom>
                <a:avLst/>
                <a:gdLst>
                  <a:gd name="T0" fmla="*/ 0 w 33"/>
                  <a:gd name="T1" fmla="*/ 95 h 95"/>
                  <a:gd name="T2" fmla="*/ 0 w 33"/>
                  <a:gd name="T3" fmla="*/ 94 h 95"/>
                  <a:gd name="T4" fmla="*/ 0 w 33"/>
                  <a:gd name="T5" fmla="*/ 91 h 95"/>
                  <a:gd name="T6" fmla="*/ 1 w 33"/>
                  <a:gd name="T7" fmla="*/ 79 h 95"/>
                  <a:gd name="T8" fmla="*/ 7 w 33"/>
                  <a:gd name="T9" fmla="*/ 45 h 95"/>
                  <a:gd name="T10" fmla="*/ 12 w 33"/>
                  <a:gd name="T11" fmla="*/ 27 h 95"/>
                  <a:gd name="T12" fmla="*/ 19 w 33"/>
                  <a:gd name="T13" fmla="*/ 12 h 95"/>
                  <a:gd name="T14" fmla="*/ 23 w 33"/>
                  <a:gd name="T15" fmla="*/ 7 h 95"/>
                  <a:gd name="T16" fmla="*/ 27 w 33"/>
                  <a:gd name="T17" fmla="*/ 3 h 95"/>
                  <a:gd name="T18" fmla="*/ 29 w 33"/>
                  <a:gd name="T19" fmla="*/ 1 h 95"/>
                  <a:gd name="T20" fmla="*/ 30 w 33"/>
                  <a:gd name="T21" fmla="*/ 0 h 95"/>
                  <a:gd name="T22" fmla="*/ 29 w 33"/>
                  <a:gd name="T23" fmla="*/ 1 h 95"/>
                  <a:gd name="T24" fmla="*/ 28 w 33"/>
                  <a:gd name="T25" fmla="*/ 4 h 95"/>
                  <a:gd name="T26" fmla="*/ 26 w 33"/>
                  <a:gd name="T27" fmla="*/ 8 h 95"/>
                  <a:gd name="T28" fmla="*/ 24 w 33"/>
                  <a:gd name="T29" fmla="*/ 14 h 95"/>
                  <a:gd name="T30" fmla="*/ 24 w 33"/>
                  <a:gd name="T31" fmla="*/ 46 h 95"/>
                  <a:gd name="T32" fmla="*/ 29 w 33"/>
                  <a:gd name="T33" fmla="*/ 78 h 95"/>
                  <a:gd name="T34" fmla="*/ 32 w 33"/>
                  <a:gd name="T35" fmla="*/ 88 h 95"/>
                  <a:gd name="T36" fmla="*/ 33 w 33"/>
                  <a:gd name="T37" fmla="*/ 90 h 95"/>
                  <a:gd name="T38" fmla="*/ 33 w 33"/>
                  <a:gd name="T39" fmla="*/ 91 h 95"/>
                  <a:gd name="T40" fmla="*/ 0 w 33"/>
                  <a:gd name="T4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95">
                    <a:moveTo>
                      <a:pt x="0" y="95"/>
                    </a:moveTo>
                    <a:cubicBezTo>
                      <a:pt x="0" y="95"/>
                      <a:pt x="0" y="95"/>
                      <a:pt x="0" y="94"/>
                    </a:cubicBezTo>
                    <a:cubicBezTo>
                      <a:pt x="0" y="93"/>
                      <a:pt x="0" y="92"/>
                      <a:pt x="0" y="91"/>
                    </a:cubicBezTo>
                    <a:cubicBezTo>
                      <a:pt x="0" y="88"/>
                      <a:pt x="0" y="84"/>
                      <a:pt x="1" y="79"/>
                    </a:cubicBezTo>
                    <a:cubicBezTo>
                      <a:pt x="2" y="69"/>
                      <a:pt x="4" y="57"/>
                      <a:pt x="7" y="45"/>
                    </a:cubicBezTo>
                    <a:cubicBezTo>
                      <a:pt x="8" y="38"/>
                      <a:pt x="10" y="32"/>
                      <a:pt x="12" y="27"/>
                    </a:cubicBezTo>
                    <a:cubicBezTo>
                      <a:pt x="14" y="21"/>
                      <a:pt x="17" y="16"/>
                      <a:pt x="19" y="12"/>
                    </a:cubicBezTo>
                    <a:cubicBezTo>
                      <a:pt x="21" y="10"/>
                      <a:pt x="22" y="8"/>
                      <a:pt x="23" y="7"/>
                    </a:cubicBezTo>
                    <a:cubicBezTo>
                      <a:pt x="24" y="5"/>
                      <a:pt x="25" y="4"/>
                      <a:pt x="27" y="3"/>
                    </a:cubicBezTo>
                    <a:cubicBezTo>
                      <a:pt x="27" y="2"/>
                      <a:pt x="28" y="1"/>
                      <a:pt x="29" y="1"/>
                    </a:cubicBezTo>
                    <a:cubicBezTo>
                      <a:pt x="29" y="0"/>
                      <a:pt x="30" y="0"/>
                      <a:pt x="30" y="0"/>
                    </a:cubicBezTo>
                    <a:cubicBezTo>
                      <a:pt x="30" y="0"/>
                      <a:pt x="30" y="1"/>
                      <a:pt x="29" y="1"/>
                    </a:cubicBezTo>
                    <a:cubicBezTo>
                      <a:pt x="29" y="2"/>
                      <a:pt x="28" y="3"/>
                      <a:pt x="28" y="4"/>
                    </a:cubicBezTo>
                    <a:cubicBezTo>
                      <a:pt x="27" y="5"/>
                      <a:pt x="26" y="6"/>
                      <a:pt x="26" y="8"/>
                    </a:cubicBezTo>
                    <a:cubicBezTo>
                      <a:pt x="25" y="10"/>
                      <a:pt x="25" y="12"/>
                      <a:pt x="24" y="14"/>
                    </a:cubicBezTo>
                    <a:cubicBezTo>
                      <a:pt x="22" y="22"/>
                      <a:pt x="22" y="34"/>
                      <a:pt x="24" y="46"/>
                    </a:cubicBezTo>
                    <a:cubicBezTo>
                      <a:pt x="25" y="57"/>
                      <a:pt x="27" y="69"/>
                      <a:pt x="29" y="78"/>
                    </a:cubicBezTo>
                    <a:cubicBezTo>
                      <a:pt x="30" y="82"/>
                      <a:pt x="31" y="85"/>
                      <a:pt x="32" y="88"/>
                    </a:cubicBezTo>
                    <a:cubicBezTo>
                      <a:pt x="32" y="89"/>
                      <a:pt x="32" y="90"/>
                      <a:pt x="33" y="90"/>
                    </a:cubicBezTo>
                    <a:cubicBezTo>
                      <a:pt x="33" y="91"/>
                      <a:pt x="33" y="91"/>
                      <a:pt x="33" y="91"/>
                    </a:cubicBezTo>
                    <a:lnTo>
                      <a:pt x="0"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0" name="Freeform 294"/>
              <p:cNvSpPr>
                <a:spLocks/>
              </p:cNvSpPr>
              <p:nvPr/>
            </p:nvSpPr>
            <p:spPr bwMode="auto">
              <a:xfrm>
                <a:off x="1085" y="3548"/>
                <a:ext cx="257" cy="297"/>
              </a:xfrm>
              <a:custGeom>
                <a:avLst/>
                <a:gdLst>
                  <a:gd name="T0" fmla="*/ 0 w 145"/>
                  <a:gd name="T1" fmla="*/ 154 h 158"/>
                  <a:gd name="T2" fmla="*/ 1 w 145"/>
                  <a:gd name="T3" fmla="*/ 151 h 158"/>
                  <a:gd name="T4" fmla="*/ 3 w 145"/>
                  <a:gd name="T5" fmla="*/ 143 h 158"/>
                  <a:gd name="T6" fmla="*/ 11 w 145"/>
                  <a:gd name="T7" fmla="*/ 118 h 158"/>
                  <a:gd name="T8" fmla="*/ 26 w 145"/>
                  <a:gd name="T9" fmla="*/ 85 h 158"/>
                  <a:gd name="T10" fmla="*/ 37 w 145"/>
                  <a:gd name="T11" fmla="*/ 67 h 158"/>
                  <a:gd name="T12" fmla="*/ 50 w 145"/>
                  <a:gd name="T13" fmla="*/ 50 h 158"/>
                  <a:gd name="T14" fmla="*/ 57 w 145"/>
                  <a:gd name="T15" fmla="*/ 43 h 158"/>
                  <a:gd name="T16" fmla="*/ 65 w 145"/>
                  <a:gd name="T17" fmla="*/ 35 h 158"/>
                  <a:gd name="T18" fmla="*/ 81 w 145"/>
                  <a:gd name="T19" fmla="*/ 23 h 158"/>
                  <a:gd name="T20" fmla="*/ 89 w 145"/>
                  <a:gd name="T21" fmla="*/ 17 h 158"/>
                  <a:gd name="T22" fmla="*/ 97 w 145"/>
                  <a:gd name="T23" fmla="*/ 13 h 158"/>
                  <a:gd name="T24" fmla="*/ 113 w 145"/>
                  <a:gd name="T25" fmla="*/ 7 h 158"/>
                  <a:gd name="T26" fmla="*/ 120 w 145"/>
                  <a:gd name="T27" fmla="*/ 5 h 158"/>
                  <a:gd name="T28" fmla="*/ 126 w 145"/>
                  <a:gd name="T29" fmla="*/ 3 h 158"/>
                  <a:gd name="T30" fmla="*/ 136 w 145"/>
                  <a:gd name="T31" fmla="*/ 1 h 158"/>
                  <a:gd name="T32" fmla="*/ 145 w 145"/>
                  <a:gd name="T33" fmla="*/ 0 h 158"/>
                  <a:gd name="T34" fmla="*/ 137 w 145"/>
                  <a:gd name="T35" fmla="*/ 3 h 158"/>
                  <a:gd name="T36" fmla="*/ 128 w 145"/>
                  <a:gd name="T37" fmla="*/ 7 h 158"/>
                  <a:gd name="T38" fmla="*/ 122 w 145"/>
                  <a:gd name="T39" fmla="*/ 11 h 158"/>
                  <a:gd name="T40" fmla="*/ 116 w 145"/>
                  <a:gd name="T41" fmla="*/ 14 h 158"/>
                  <a:gd name="T42" fmla="*/ 104 w 145"/>
                  <a:gd name="T43" fmla="*/ 23 h 158"/>
                  <a:gd name="T44" fmla="*/ 98 w 145"/>
                  <a:gd name="T45" fmla="*/ 29 h 158"/>
                  <a:gd name="T46" fmla="*/ 92 w 145"/>
                  <a:gd name="T47" fmla="*/ 35 h 158"/>
                  <a:gd name="T48" fmla="*/ 81 w 145"/>
                  <a:gd name="T49" fmla="*/ 50 h 158"/>
                  <a:gd name="T50" fmla="*/ 76 w 145"/>
                  <a:gd name="T51" fmla="*/ 57 h 158"/>
                  <a:gd name="T52" fmla="*/ 72 w 145"/>
                  <a:gd name="T53" fmla="*/ 65 h 158"/>
                  <a:gd name="T54" fmla="*/ 65 w 145"/>
                  <a:gd name="T55" fmla="*/ 82 h 158"/>
                  <a:gd name="T56" fmla="*/ 60 w 145"/>
                  <a:gd name="T57" fmla="*/ 99 h 158"/>
                  <a:gd name="T58" fmla="*/ 54 w 145"/>
                  <a:gd name="T59" fmla="*/ 129 h 158"/>
                  <a:gd name="T60" fmla="*/ 53 w 145"/>
                  <a:gd name="T61" fmla="*/ 151 h 158"/>
                  <a:gd name="T62" fmla="*/ 53 w 145"/>
                  <a:gd name="T63" fmla="*/ 156 h 158"/>
                  <a:gd name="T64" fmla="*/ 53 w 145"/>
                  <a:gd name="T65" fmla="*/ 158 h 158"/>
                  <a:gd name="T66" fmla="*/ 53 w 145"/>
                  <a:gd name="T67" fmla="*/ 158 h 158"/>
                  <a:gd name="T68" fmla="*/ 0 w 145"/>
                  <a:gd name="T69" fmla="*/ 15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58">
                    <a:moveTo>
                      <a:pt x="0" y="154"/>
                    </a:moveTo>
                    <a:cubicBezTo>
                      <a:pt x="0" y="154"/>
                      <a:pt x="1" y="153"/>
                      <a:pt x="1" y="151"/>
                    </a:cubicBezTo>
                    <a:cubicBezTo>
                      <a:pt x="1" y="149"/>
                      <a:pt x="2" y="147"/>
                      <a:pt x="3" y="143"/>
                    </a:cubicBezTo>
                    <a:cubicBezTo>
                      <a:pt x="4" y="137"/>
                      <a:pt x="7" y="128"/>
                      <a:pt x="11" y="118"/>
                    </a:cubicBezTo>
                    <a:cubicBezTo>
                      <a:pt x="15" y="108"/>
                      <a:pt x="20" y="97"/>
                      <a:pt x="26" y="85"/>
                    </a:cubicBezTo>
                    <a:cubicBezTo>
                      <a:pt x="29" y="79"/>
                      <a:pt x="33" y="73"/>
                      <a:pt x="37" y="67"/>
                    </a:cubicBezTo>
                    <a:cubicBezTo>
                      <a:pt x="41" y="62"/>
                      <a:pt x="45" y="56"/>
                      <a:pt x="50" y="50"/>
                    </a:cubicBezTo>
                    <a:cubicBezTo>
                      <a:pt x="52" y="48"/>
                      <a:pt x="55" y="45"/>
                      <a:pt x="57" y="43"/>
                    </a:cubicBezTo>
                    <a:cubicBezTo>
                      <a:pt x="60" y="40"/>
                      <a:pt x="62" y="38"/>
                      <a:pt x="65" y="35"/>
                    </a:cubicBezTo>
                    <a:cubicBezTo>
                      <a:pt x="70" y="31"/>
                      <a:pt x="76" y="26"/>
                      <a:pt x="81" y="23"/>
                    </a:cubicBezTo>
                    <a:cubicBezTo>
                      <a:pt x="84" y="21"/>
                      <a:pt x="86" y="19"/>
                      <a:pt x="89" y="17"/>
                    </a:cubicBezTo>
                    <a:cubicBezTo>
                      <a:pt x="92" y="16"/>
                      <a:pt x="95" y="15"/>
                      <a:pt x="97" y="13"/>
                    </a:cubicBezTo>
                    <a:cubicBezTo>
                      <a:pt x="103" y="11"/>
                      <a:pt x="108" y="8"/>
                      <a:pt x="113" y="7"/>
                    </a:cubicBezTo>
                    <a:cubicBezTo>
                      <a:pt x="115" y="6"/>
                      <a:pt x="117" y="5"/>
                      <a:pt x="120" y="5"/>
                    </a:cubicBezTo>
                    <a:cubicBezTo>
                      <a:pt x="122" y="4"/>
                      <a:pt x="124" y="3"/>
                      <a:pt x="126" y="3"/>
                    </a:cubicBezTo>
                    <a:cubicBezTo>
                      <a:pt x="130" y="2"/>
                      <a:pt x="133" y="1"/>
                      <a:pt x="136" y="1"/>
                    </a:cubicBezTo>
                    <a:cubicBezTo>
                      <a:pt x="142" y="0"/>
                      <a:pt x="145" y="0"/>
                      <a:pt x="145" y="0"/>
                    </a:cubicBezTo>
                    <a:cubicBezTo>
                      <a:pt x="145" y="0"/>
                      <a:pt x="142" y="1"/>
                      <a:pt x="137" y="3"/>
                    </a:cubicBezTo>
                    <a:cubicBezTo>
                      <a:pt x="134" y="4"/>
                      <a:pt x="131" y="6"/>
                      <a:pt x="128" y="7"/>
                    </a:cubicBezTo>
                    <a:cubicBezTo>
                      <a:pt x="126" y="8"/>
                      <a:pt x="124" y="9"/>
                      <a:pt x="122" y="11"/>
                    </a:cubicBezTo>
                    <a:cubicBezTo>
                      <a:pt x="120" y="12"/>
                      <a:pt x="118" y="13"/>
                      <a:pt x="116" y="14"/>
                    </a:cubicBezTo>
                    <a:cubicBezTo>
                      <a:pt x="112" y="17"/>
                      <a:pt x="108" y="20"/>
                      <a:pt x="104" y="23"/>
                    </a:cubicBezTo>
                    <a:cubicBezTo>
                      <a:pt x="102" y="25"/>
                      <a:pt x="100" y="27"/>
                      <a:pt x="98" y="29"/>
                    </a:cubicBezTo>
                    <a:cubicBezTo>
                      <a:pt x="96" y="31"/>
                      <a:pt x="94" y="33"/>
                      <a:pt x="92" y="35"/>
                    </a:cubicBezTo>
                    <a:cubicBezTo>
                      <a:pt x="88" y="40"/>
                      <a:pt x="84" y="44"/>
                      <a:pt x="81" y="50"/>
                    </a:cubicBezTo>
                    <a:cubicBezTo>
                      <a:pt x="79" y="52"/>
                      <a:pt x="78" y="55"/>
                      <a:pt x="76" y="57"/>
                    </a:cubicBezTo>
                    <a:cubicBezTo>
                      <a:pt x="75" y="60"/>
                      <a:pt x="73" y="63"/>
                      <a:pt x="72" y="65"/>
                    </a:cubicBezTo>
                    <a:cubicBezTo>
                      <a:pt x="69" y="71"/>
                      <a:pt x="67" y="76"/>
                      <a:pt x="65" y="82"/>
                    </a:cubicBezTo>
                    <a:cubicBezTo>
                      <a:pt x="63" y="88"/>
                      <a:pt x="61" y="93"/>
                      <a:pt x="60" y="99"/>
                    </a:cubicBezTo>
                    <a:cubicBezTo>
                      <a:pt x="57" y="110"/>
                      <a:pt x="55" y="120"/>
                      <a:pt x="54" y="129"/>
                    </a:cubicBezTo>
                    <a:cubicBezTo>
                      <a:pt x="53" y="138"/>
                      <a:pt x="53" y="146"/>
                      <a:pt x="53" y="151"/>
                    </a:cubicBezTo>
                    <a:cubicBezTo>
                      <a:pt x="53" y="153"/>
                      <a:pt x="53" y="155"/>
                      <a:pt x="53" y="156"/>
                    </a:cubicBezTo>
                    <a:cubicBezTo>
                      <a:pt x="53" y="157"/>
                      <a:pt x="53" y="157"/>
                      <a:pt x="53" y="158"/>
                    </a:cubicBezTo>
                    <a:cubicBezTo>
                      <a:pt x="53" y="158"/>
                      <a:pt x="53" y="158"/>
                      <a:pt x="53" y="158"/>
                    </a:cubicBezTo>
                    <a:lnTo>
                      <a:pt x="0" y="15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1" name="Freeform 295"/>
              <p:cNvSpPr>
                <a:spLocks/>
              </p:cNvSpPr>
              <p:nvPr/>
            </p:nvSpPr>
            <p:spPr bwMode="auto">
              <a:xfrm>
                <a:off x="945" y="3548"/>
                <a:ext cx="257" cy="297"/>
              </a:xfrm>
              <a:custGeom>
                <a:avLst/>
                <a:gdLst>
                  <a:gd name="T0" fmla="*/ 92 w 145"/>
                  <a:gd name="T1" fmla="*/ 158 h 158"/>
                  <a:gd name="T2" fmla="*/ 93 w 145"/>
                  <a:gd name="T3" fmla="*/ 158 h 158"/>
                  <a:gd name="T4" fmla="*/ 93 w 145"/>
                  <a:gd name="T5" fmla="*/ 156 h 158"/>
                  <a:gd name="T6" fmla="*/ 93 w 145"/>
                  <a:gd name="T7" fmla="*/ 151 h 158"/>
                  <a:gd name="T8" fmla="*/ 92 w 145"/>
                  <a:gd name="T9" fmla="*/ 129 h 158"/>
                  <a:gd name="T10" fmla="*/ 86 w 145"/>
                  <a:gd name="T11" fmla="*/ 99 h 158"/>
                  <a:gd name="T12" fmla="*/ 81 w 145"/>
                  <a:gd name="T13" fmla="*/ 82 h 158"/>
                  <a:gd name="T14" fmla="*/ 74 w 145"/>
                  <a:gd name="T15" fmla="*/ 65 h 158"/>
                  <a:gd name="T16" fmla="*/ 69 w 145"/>
                  <a:gd name="T17" fmla="*/ 57 h 158"/>
                  <a:gd name="T18" fmla="*/ 65 w 145"/>
                  <a:gd name="T19" fmla="*/ 50 h 158"/>
                  <a:gd name="T20" fmla="*/ 54 w 145"/>
                  <a:gd name="T21" fmla="*/ 35 h 158"/>
                  <a:gd name="T22" fmla="*/ 48 w 145"/>
                  <a:gd name="T23" fmla="*/ 29 h 158"/>
                  <a:gd name="T24" fmla="*/ 42 w 145"/>
                  <a:gd name="T25" fmla="*/ 23 h 158"/>
                  <a:gd name="T26" fmla="*/ 30 w 145"/>
                  <a:gd name="T27" fmla="*/ 14 h 158"/>
                  <a:gd name="T28" fmla="*/ 24 w 145"/>
                  <a:gd name="T29" fmla="*/ 11 h 158"/>
                  <a:gd name="T30" fmla="*/ 18 w 145"/>
                  <a:gd name="T31" fmla="*/ 7 h 158"/>
                  <a:gd name="T32" fmla="*/ 9 w 145"/>
                  <a:gd name="T33" fmla="*/ 3 h 158"/>
                  <a:gd name="T34" fmla="*/ 0 w 145"/>
                  <a:gd name="T35" fmla="*/ 0 h 158"/>
                  <a:gd name="T36" fmla="*/ 10 w 145"/>
                  <a:gd name="T37" fmla="*/ 1 h 158"/>
                  <a:gd name="T38" fmla="*/ 20 w 145"/>
                  <a:gd name="T39" fmla="*/ 3 h 158"/>
                  <a:gd name="T40" fmla="*/ 26 w 145"/>
                  <a:gd name="T41" fmla="*/ 5 h 158"/>
                  <a:gd name="T42" fmla="*/ 33 w 145"/>
                  <a:gd name="T43" fmla="*/ 7 h 158"/>
                  <a:gd name="T44" fmla="*/ 49 w 145"/>
                  <a:gd name="T45" fmla="*/ 13 h 158"/>
                  <a:gd name="T46" fmla="*/ 57 w 145"/>
                  <a:gd name="T47" fmla="*/ 17 h 158"/>
                  <a:gd name="T48" fmla="*/ 65 w 145"/>
                  <a:gd name="T49" fmla="*/ 23 h 158"/>
                  <a:gd name="T50" fmla="*/ 81 w 145"/>
                  <a:gd name="T51" fmla="*/ 35 h 158"/>
                  <a:gd name="T52" fmla="*/ 88 w 145"/>
                  <a:gd name="T53" fmla="*/ 43 h 158"/>
                  <a:gd name="T54" fmla="*/ 96 w 145"/>
                  <a:gd name="T55" fmla="*/ 50 h 158"/>
                  <a:gd name="T56" fmla="*/ 109 w 145"/>
                  <a:gd name="T57" fmla="*/ 67 h 158"/>
                  <a:gd name="T58" fmla="*/ 120 w 145"/>
                  <a:gd name="T59" fmla="*/ 85 h 158"/>
                  <a:gd name="T60" fmla="*/ 135 w 145"/>
                  <a:gd name="T61" fmla="*/ 118 h 158"/>
                  <a:gd name="T62" fmla="*/ 143 w 145"/>
                  <a:gd name="T63" fmla="*/ 143 h 158"/>
                  <a:gd name="T64" fmla="*/ 145 w 145"/>
                  <a:gd name="T65" fmla="*/ 151 h 158"/>
                  <a:gd name="T66" fmla="*/ 145 w 145"/>
                  <a:gd name="T67" fmla="*/ 154 h 158"/>
                  <a:gd name="T68" fmla="*/ 92 w 145"/>
                  <a:gd name="T6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58">
                    <a:moveTo>
                      <a:pt x="92" y="158"/>
                    </a:moveTo>
                    <a:cubicBezTo>
                      <a:pt x="93" y="158"/>
                      <a:pt x="93" y="158"/>
                      <a:pt x="93" y="158"/>
                    </a:cubicBezTo>
                    <a:cubicBezTo>
                      <a:pt x="93" y="157"/>
                      <a:pt x="93" y="157"/>
                      <a:pt x="93" y="156"/>
                    </a:cubicBezTo>
                    <a:cubicBezTo>
                      <a:pt x="93" y="155"/>
                      <a:pt x="93" y="153"/>
                      <a:pt x="93" y="151"/>
                    </a:cubicBezTo>
                    <a:cubicBezTo>
                      <a:pt x="93" y="146"/>
                      <a:pt x="93" y="138"/>
                      <a:pt x="92" y="129"/>
                    </a:cubicBezTo>
                    <a:cubicBezTo>
                      <a:pt x="91" y="120"/>
                      <a:pt x="89" y="110"/>
                      <a:pt x="86" y="99"/>
                    </a:cubicBezTo>
                    <a:cubicBezTo>
                      <a:pt x="85" y="93"/>
                      <a:pt x="83" y="88"/>
                      <a:pt x="81" y="82"/>
                    </a:cubicBezTo>
                    <a:cubicBezTo>
                      <a:pt x="79" y="76"/>
                      <a:pt x="76" y="71"/>
                      <a:pt x="74" y="65"/>
                    </a:cubicBezTo>
                    <a:cubicBezTo>
                      <a:pt x="72" y="63"/>
                      <a:pt x="71" y="60"/>
                      <a:pt x="69" y="57"/>
                    </a:cubicBezTo>
                    <a:cubicBezTo>
                      <a:pt x="68" y="55"/>
                      <a:pt x="66" y="52"/>
                      <a:pt x="65" y="50"/>
                    </a:cubicBezTo>
                    <a:cubicBezTo>
                      <a:pt x="61" y="44"/>
                      <a:pt x="58" y="40"/>
                      <a:pt x="54" y="35"/>
                    </a:cubicBezTo>
                    <a:cubicBezTo>
                      <a:pt x="52" y="33"/>
                      <a:pt x="50" y="31"/>
                      <a:pt x="48" y="29"/>
                    </a:cubicBezTo>
                    <a:cubicBezTo>
                      <a:pt x="46" y="27"/>
                      <a:pt x="44" y="25"/>
                      <a:pt x="42" y="23"/>
                    </a:cubicBezTo>
                    <a:cubicBezTo>
                      <a:pt x="38" y="20"/>
                      <a:pt x="34" y="17"/>
                      <a:pt x="30" y="14"/>
                    </a:cubicBezTo>
                    <a:cubicBezTo>
                      <a:pt x="28" y="13"/>
                      <a:pt x="26" y="12"/>
                      <a:pt x="24" y="11"/>
                    </a:cubicBezTo>
                    <a:cubicBezTo>
                      <a:pt x="22" y="9"/>
                      <a:pt x="20" y="8"/>
                      <a:pt x="18" y="7"/>
                    </a:cubicBezTo>
                    <a:cubicBezTo>
                      <a:pt x="15" y="6"/>
                      <a:pt x="12" y="4"/>
                      <a:pt x="9" y="3"/>
                    </a:cubicBezTo>
                    <a:cubicBezTo>
                      <a:pt x="4" y="1"/>
                      <a:pt x="0" y="0"/>
                      <a:pt x="0" y="0"/>
                    </a:cubicBezTo>
                    <a:cubicBezTo>
                      <a:pt x="0" y="0"/>
                      <a:pt x="4" y="0"/>
                      <a:pt x="10" y="1"/>
                    </a:cubicBezTo>
                    <a:cubicBezTo>
                      <a:pt x="12" y="1"/>
                      <a:pt x="16" y="2"/>
                      <a:pt x="20" y="3"/>
                    </a:cubicBezTo>
                    <a:cubicBezTo>
                      <a:pt x="22" y="3"/>
                      <a:pt x="24" y="4"/>
                      <a:pt x="26" y="5"/>
                    </a:cubicBezTo>
                    <a:cubicBezTo>
                      <a:pt x="28" y="5"/>
                      <a:pt x="31" y="6"/>
                      <a:pt x="33" y="7"/>
                    </a:cubicBezTo>
                    <a:cubicBezTo>
                      <a:pt x="38" y="8"/>
                      <a:pt x="43" y="11"/>
                      <a:pt x="49" y="13"/>
                    </a:cubicBezTo>
                    <a:cubicBezTo>
                      <a:pt x="51" y="15"/>
                      <a:pt x="54" y="16"/>
                      <a:pt x="57" y="17"/>
                    </a:cubicBezTo>
                    <a:cubicBezTo>
                      <a:pt x="59" y="19"/>
                      <a:pt x="62" y="21"/>
                      <a:pt x="65" y="23"/>
                    </a:cubicBezTo>
                    <a:cubicBezTo>
                      <a:pt x="70" y="26"/>
                      <a:pt x="76" y="31"/>
                      <a:pt x="81" y="35"/>
                    </a:cubicBezTo>
                    <a:cubicBezTo>
                      <a:pt x="83" y="38"/>
                      <a:pt x="86" y="40"/>
                      <a:pt x="88" y="43"/>
                    </a:cubicBezTo>
                    <a:cubicBezTo>
                      <a:pt x="91" y="45"/>
                      <a:pt x="93" y="48"/>
                      <a:pt x="96" y="50"/>
                    </a:cubicBezTo>
                    <a:cubicBezTo>
                      <a:pt x="100" y="56"/>
                      <a:pt x="105" y="62"/>
                      <a:pt x="109" y="67"/>
                    </a:cubicBezTo>
                    <a:cubicBezTo>
                      <a:pt x="113" y="73"/>
                      <a:pt x="116" y="79"/>
                      <a:pt x="120" y="85"/>
                    </a:cubicBezTo>
                    <a:cubicBezTo>
                      <a:pt x="126" y="97"/>
                      <a:pt x="131" y="108"/>
                      <a:pt x="135" y="118"/>
                    </a:cubicBezTo>
                    <a:cubicBezTo>
                      <a:pt x="139" y="128"/>
                      <a:pt x="141" y="137"/>
                      <a:pt x="143" y="143"/>
                    </a:cubicBezTo>
                    <a:cubicBezTo>
                      <a:pt x="144" y="147"/>
                      <a:pt x="144" y="149"/>
                      <a:pt x="145" y="151"/>
                    </a:cubicBezTo>
                    <a:cubicBezTo>
                      <a:pt x="145" y="153"/>
                      <a:pt x="145" y="154"/>
                      <a:pt x="145" y="154"/>
                    </a:cubicBezTo>
                    <a:lnTo>
                      <a:pt x="92" y="158"/>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2" name="Freeform 296"/>
              <p:cNvSpPr>
                <a:spLocks/>
              </p:cNvSpPr>
              <p:nvPr/>
            </p:nvSpPr>
            <p:spPr bwMode="auto">
              <a:xfrm>
                <a:off x="1097" y="3676"/>
                <a:ext cx="263" cy="169"/>
              </a:xfrm>
              <a:custGeom>
                <a:avLst/>
                <a:gdLst>
                  <a:gd name="T0" fmla="*/ 0 w 148"/>
                  <a:gd name="T1" fmla="*/ 81 h 90"/>
                  <a:gd name="T2" fmla="*/ 0 w 148"/>
                  <a:gd name="T3" fmla="*/ 81 h 90"/>
                  <a:gd name="T4" fmla="*/ 1 w 148"/>
                  <a:gd name="T5" fmla="*/ 79 h 90"/>
                  <a:gd name="T6" fmla="*/ 2 w 148"/>
                  <a:gd name="T7" fmla="*/ 76 h 90"/>
                  <a:gd name="T8" fmla="*/ 3 w 148"/>
                  <a:gd name="T9" fmla="*/ 72 h 90"/>
                  <a:gd name="T10" fmla="*/ 8 w 148"/>
                  <a:gd name="T11" fmla="*/ 63 h 90"/>
                  <a:gd name="T12" fmla="*/ 14 w 148"/>
                  <a:gd name="T13" fmla="*/ 52 h 90"/>
                  <a:gd name="T14" fmla="*/ 23 w 148"/>
                  <a:gd name="T15" fmla="*/ 41 h 90"/>
                  <a:gd name="T16" fmla="*/ 35 w 148"/>
                  <a:gd name="T17" fmla="*/ 29 h 90"/>
                  <a:gd name="T18" fmla="*/ 42 w 148"/>
                  <a:gd name="T19" fmla="*/ 24 h 90"/>
                  <a:gd name="T20" fmla="*/ 49 w 148"/>
                  <a:gd name="T21" fmla="*/ 19 h 90"/>
                  <a:gd name="T22" fmla="*/ 52 w 148"/>
                  <a:gd name="T23" fmla="*/ 17 h 90"/>
                  <a:gd name="T24" fmla="*/ 56 w 148"/>
                  <a:gd name="T25" fmla="*/ 15 h 90"/>
                  <a:gd name="T26" fmla="*/ 64 w 148"/>
                  <a:gd name="T27" fmla="*/ 11 h 90"/>
                  <a:gd name="T28" fmla="*/ 80 w 148"/>
                  <a:gd name="T29" fmla="*/ 5 h 90"/>
                  <a:gd name="T30" fmla="*/ 95 w 148"/>
                  <a:gd name="T31" fmla="*/ 2 h 90"/>
                  <a:gd name="T32" fmla="*/ 109 w 148"/>
                  <a:gd name="T33" fmla="*/ 0 h 90"/>
                  <a:gd name="T34" fmla="*/ 122 w 148"/>
                  <a:gd name="T35" fmla="*/ 0 h 90"/>
                  <a:gd name="T36" fmla="*/ 128 w 148"/>
                  <a:gd name="T37" fmla="*/ 0 h 90"/>
                  <a:gd name="T38" fmla="*/ 133 w 148"/>
                  <a:gd name="T39" fmla="*/ 1 h 90"/>
                  <a:gd name="T40" fmla="*/ 141 w 148"/>
                  <a:gd name="T41" fmla="*/ 2 h 90"/>
                  <a:gd name="T42" fmla="*/ 148 w 148"/>
                  <a:gd name="T43" fmla="*/ 3 h 90"/>
                  <a:gd name="T44" fmla="*/ 141 w 148"/>
                  <a:gd name="T45" fmla="*/ 4 h 90"/>
                  <a:gd name="T46" fmla="*/ 133 w 148"/>
                  <a:gd name="T47" fmla="*/ 6 h 90"/>
                  <a:gd name="T48" fmla="*/ 128 w 148"/>
                  <a:gd name="T49" fmla="*/ 7 h 90"/>
                  <a:gd name="T50" fmla="*/ 123 w 148"/>
                  <a:gd name="T51" fmla="*/ 8 h 90"/>
                  <a:gd name="T52" fmla="*/ 112 w 148"/>
                  <a:gd name="T53" fmla="*/ 12 h 90"/>
                  <a:gd name="T54" fmla="*/ 100 w 148"/>
                  <a:gd name="T55" fmla="*/ 18 h 90"/>
                  <a:gd name="T56" fmla="*/ 89 w 148"/>
                  <a:gd name="T57" fmla="*/ 25 h 90"/>
                  <a:gd name="T58" fmla="*/ 78 w 148"/>
                  <a:gd name="T59" fmla="*/ 33 h 90"/>
                  <a:gd name="T60" fmla="*/ 73 w 148"/>
                  <a:gd name="T61" fmla="*/ 38 h 90"/>
                  <a:gd name="T62" fmla="*/ 71 w 148"/>
                  <a:gd name="T63" fmla="*/ 40 h 90"/>
                  <a:gd name="T64" fmla="*/ 69 w 148"/>
                  <a:gd name="T65" fmla="*/ 43 h 90"/>
                  <a:gd name="T66" fmla="*/ 66 w 148"/>
                  <a:gd name="T67" fmla="*/ 48 h 90"/>
                  <a:gd name="T68" fmla="*/ 62 w 148"/>
                  <a:gd name="T69" fmla="*/ 53 h 90"/>
                  <a:gd name="T70" fmla="*/ 57 w 148"/>
                  <a:gd name="T71" fmla="*/ 63 h 90"/>
                  <a:gd name="T72" fmla="*/ 54 w 148"/>
                  <a:gd name="T73" fmla="*/ 72 h 90"/>
                  <a:gd name="T74" fmla="*/ 53 w 148"/>
                  <a:gd name="T75" fmla="*/ 80 h 90"/>
                  <a:gd name="T76" fmla="*/ 52 w 148"/>
                  <a:gd name="T77" fmla="*/ 86 h 90"/>
                  <a:gd name="T78" fmla="*/ 52 w 148"/>
                  <a:gd name="T79" fmla="*/ 88 h 90"/>
                  <a:gd name="T80" fmla="*/ 52 w 148"/>
                  <a:gd name="T81" fmla="*/ 89 h 90"/>
                  <a:gd name="T82" fmla="*/ 52 w 148"/>
                  <a:gd name="T83" fmla="*/ 89 h 90"/>
                  <a:gd name="T84" fmla="*/ 52 w 148"/>
                  <a:gd name="T85" fmla="*/ 90 h 90"/>
                  <a:gd name="T86" fmla="*/ 52 w 148"/>
                  <a:gd name="T87" fmla="*/ 90 h 90"/>
                  <a:gd name="T88" fmla="*/ 0 w 148"/>
                  <a:gd name="T8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90">
                    <a:moveTo>
                      <a:pt x="0" y="81"/>
                    </a:moveTo>
                    <a:cubicBezTo>
                      <a:pt x="0" y="81"/>
                      <a:pt x="0" y="81"/>
                      <a:pt x="0" y="81"/>
                    </a:cubicBezTo>
                    <a:cubicBezTo>
                      <a:pt x="0" y="80"/>
                      <a:pt x="0" y="80"/>
                      <a:pt x="1" y="79"/>
                    </a:cubicBezTo>
                    <a:cubicBezTo>
                      <a:pt x="1" y="78"/>
                      <a:pt x="1" y="77"/>
                      <a:pt x="2" y="76"/>
                    </a:cubicBezTo>
                    <a:cubicBezTo>
                      <a:pt x="2" y="75"/>
                      <a:pt x="3" y="73"/>
                      <a:pt x="3" y="72"/>
                    </a:cubicBezTo>
                    <a:cubicBezTo>
                      <a:pt x="4" y="69"/>
                      <a:pt x="6" y="66"/>
                      <a:pt x="8" y="63"/>
                    </a:cubicBezTo>
                    <a:cubicBezTo>
                      <a:pt x="10" y="60"/>
                      <a:pt x="12" y="56"/>
                      <a:pt x="14" y="52"/>
                    </a:cubicBezTo>
                    <a:cubicBezTo>
                      <a:pt x="17" y="48"/>
                      <a:pt x="20" y="45"/>
                      <a:pt x="23" y="41"/>
                    </a:cubicBezTo>
                    <a:cubicBezTo>
                      <a:pt x="27" y="37"/>
                      <a:pt x="31" y="33"/>
                      <a:pt x="35" y="29"/>
                    </a:cubicBezTo>
                    <a:cubicBezTo>
                      <a:pt x="37" y="27"/>
                      <a:pt x="39" y="26"/>
                      <a:pt x="42" y="24"/>
                    </a:cubicBezTo>
                    <a:cubicBezTo>
                      <a:pt x="44" y="22"/>
                      <a:pt x="46" y="21"/>
                      <a:pt x="49" y="19"/>
                    </a:cubicBezTo>
                    <a:cubicBezTo>
                      <a:pt x="50" y="18"/>
                      <a:pt x="51" y="17"/>
                      <a:pt x="52" y="17"/>
                    </a:cubicBezTo>
                    <a:cubicBezTo>
                      <a:pt x="56" y="15"/>
                      <a:pt x="56" y="15"/>
                      <a:pt x="56" y="15"/>
                    </a:cubicBezTo>
                    <a:cubicBezTo>
                      <a:pt x="64" y="11"/>
                      <a:pt x="64" y="11"/>
                      <a:pt x="64" y="11"/>
                    </a:cubicBezTo>
                    <a:cubicBezTo>
                      <a:pt x="69" y="9"/>
                      <a:pt x="74" y="7"/>
                      <a:pt x="80" y="5"/>
                    </a:cubicBezTo>
                    <a:cubicBezTo>
                      <a:pt x="85" y="4"/>
                      <a:pt x="90" y="2"/>
                      <a:pt x="95" y="2"/>
                    </a:cubicBezTo>
                    <a:cubicBezTo>
                      <a:pt x="100" y="1"/>
                      <a:pt x="105" y="1"/>
                      <a:pt x="109" y="0"/>
                    </a:cubicBezTo>
                    <a:cubicBezTo>
                      <a:pt x="114" y="0"/>
                      <a:pt x="118" y="0"/>
                      <a:pt x="122" y="0"/>
                    </a:cubicBezTo>
                    <a:cubicBezTo>
                      <a:pt x="124" y="0"/>
                      <a:pt x="126" y="0"/>
                      <a:pt x="128" y="0"/>
                    </a:cubicBezTo>
                    <a:cubicBezTo>
                      <a:pt x="130" y="0"/>
                      <a:pt x="131" y="1"/>
                      <a:pt x="133" y="1"/>
                    </a:cubicBezTo>
                    <a:cubicBezTo>
                      <a:pt x="136" y="1"/>
                      <a:pt x="139" y="1"/>
                      <a:pt x="141" y="2"/>
                    </a:cubicBezTo>
                    <a:cubicBezTo>
                      <a:pt x="145" y="2"/>
                      <a:pt x="148" y="3"/>
                      <a:pt x="148" y="3"/>
                    </a:cubicBezTo>
                    <a:cubicBezTo>
                      <a:pt x="148" y="3"/>
                      <a:pt x="145" y="3"/>
                      <a:pt x="141" y="4"/>
                    </a:cubicBezTo>
                    <a:cubicBezTo>
                      <a:pt x="139" y="4"/>
                      <a:pt x="136" y="5"/>
                      <a:pt x="133" y="6"/>
                    </a:cubicBezTo>
                    <a:cubicBezTo>
                      <a:pt x="132" y="6"/>
                      <a:pt x="130" y="6"/>
                      <a:pt x="128" y="7"/>
                    </a:cubicBezTo>
                    <a:cubicBezTo>
                      <a:pt x="127" y="7"/>
                      <a:pt x="125" y="8"/>
                      <a:pt x="123" y="8"/>
                    </a:cubicBezTo>
                    <a:cubicBezTo>
                      <a:pt x="120" y="10"/>
                      <a:pt x="116" y="11"/>
                      <a:pt x="112" y="12"/>
                    </a:cubicBezTo>
                    <a:cubicBezTo>
                      <a:pt x="108" y="14"/>
                      <a:pt x="104" y="16"/>
                      <a:pt x="100" y="18"/>
                    </a:cubicBezTo>
                    <a:cubicBezTo>
                      <a:pt x="96" y="20"/>
                      <a:pt x="93" y="22"/>
                      <a:pt x="89" y="25"/>
                    </a:cubicBezTo>
                    <a:cubicBezTo>
                      <a:pt x="85" y="27"/>
                      <a:pt x="82" y="30"/>
                      <a:pt x="78" y="33"/>
                    </a:cubicBezTo>
                    <a:cubicBezTo>
                      <a:pt x="73" y="38"/>
                      <a:pt x="73" y="38"/>
                      <a:pt x="73" y="38"/>
                    </a:cubicBezTo>
                    <a:cubicBezTo>
                      <a:pt x="71" y="40"/>
                      <a:pt x="71" y="40"/>
                      <a:pt x="71" y="40"/>
                    </a:cubicBezTo>
                    <a:cubicBezTo>
                      <a:pt x="71" y="41"/>
                      <a:pt x="70" y="42"/>
                      <a:pt x="69" y="43"/>
                    </a:cubicBezTo>
                    <a:cubicBezTo>
                      <a:pt x="68" y="45"/>
                      <a:pt x="67" y="46"/>
                      <a:pt x="66" y="48"/>
                    </a:cubicBezTo>
                    <a:cubicBezTo>
                      <a:pt x="64" y="50"/>
                      <a:pt x="63" y="51"/>
                      <a:pt x="62" y="53"/>
                    </a:cubicBezTo>
                    <a:cubicBezTo>
                      <a:pt x="60" y="56"/>
                      <a:pt x="59" y="60"/>
                      <a:pt x="57" y="63"/>
                    </a:cubicBezTo>
                    <a:cubicBezTo>
                      <a:pt x="56" y="66"/>
                      <a:pt x="55" y="69"/>
                      <a:pt x="54" y="72"/>
                    </a:cubicBezTo>
                    <a:cubicBezTo>
                      <a:pt x="54" y="75"/>
                      <a:pt x="53" y="78"/>
                      <a:pt x="53" y="80"/>
                    </a:cubicBezTo>
                    <a:cubicBezTo>
                      <a:pt x="52" y="83"/>
                      <a:pt x="52" y="85"/>
                      <a:pt x="52" y="86"/>
                    </a:cubicBezTo>
                    <a:cubicBezTo>
                      <a:pt x="52" y="87"/>
                      <a:pt x="52" y="88"/>
                      <a:pt x="52" y="88"/>
                    </a:cubicBezTo>
                    <a:cubicBezTo>
                      <a:pt x="52" y="89"/>
                      <a:pt x="52" y="89"/>
                      <a:pt x="52" y="89"/>
                    </a:cubicBezTo>
                    <a:cubicBezTo>
                      <a:pt x="52" y="89"/>
                      <a:pt x="52" y="89"/>
                      <a:pt x="52" y="89"/>
                    </a:cubicBezTo>
                    <a:cubicBezTo>
                      <a:pt x="52" y="90"/>
                      <a:pt x="52" y="90"/>
                      <a:pt x="52" y="90"/>
                    </a:cubicBezTo>
                    <a:cubicBezTo>
                      <a:pt x="52" y="90"/>
                      <a:pt x="52" y="90"/>
                      <a:pt x="52" y="90"/>
                    </a:cubicBezTo>
                    <a:lnTo>
                      <a:pt x="0" y="81"/>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3" name="Freeform 297"/>
              <p:cNvSpPr>
                <a:spLocks/>
              </p:cNvSpPr>
              <p:nvPr/>
            </p:nvSpPr>
            <p:spPr bwMode="auto">
              <a:xfrm>
                <a:off x="920" y="3676"/>
                <a:ext cx="262" cy="169"/>
              </a:xfrm>
              <a:custGeom>
                <a:avLst/>
                <a:gdLst>
                  <a:gd name="T0" fmla="*/ 96 w 148"/>
                  <a:gd name="T1" fmla="*/ 90 h 90"/>
                  <a:gd name="T2" fmla="*/ 96 w 148"/>
                  <a:gd name="T3" fmla="*/ 90 h 90"/>
                  <a:gd name="T4" fmla="*/ 96 w 148"/>
                  <a:gd name="T5" fmla="*/ 89 h 90"/>
                  <a:gd name="T6" fmla="*/ 96 w 148"/>
                  <a:gd name="T7" fmla="*/ 89 h 90"/>
                  <a:gd name="T8" fmla="*/ 96 w 148"/>
                  <a:gd name="T9" fmla="*/ 88 h 90"/>
                  <a:gd name="T10" fmla="*/ 96 w 148"/>
                  <a:gd name="T11" fmla="*/ 86 h 90"/>
                  <a:gd name="T12" fmla="*/ 95 w 148"/>
                  <a:gd name="T13" fmla="*/ 80 h 90"/>
                  <a:gd name="T14" fmla="*/ 94 w 148"/>
                  <a:gd name="T15" fmla="*/ 72 h 90"/>
                  <a:gd name="T16" fmla="*/ 91 w 148"/>
                  <a:gd name="T17" fmla="*/ 63 h 90"/>
                  <a:gd name="T18" fmla="*/ 86 w 148"/>
                  <a:gd name="T19" fmla="*/ 53 h 90"/>
                  <a:gd name="T20" fmla="*/ 83 w 148"/>
                  <a:gd name="T21" fmla="*/ 48 h 90"/>
                  <a:gd name="T22" fmla="*/ 79 w 148"/>
                  <a:gd name="T23" fmla="*/ 43 h 90"/>
                  <a:gd name="T24" fmla="*/ 77 w 148"/>
                  <a:gd name="T25" fmla="*/ 40 h 90"/>
                  <a:gd name="T26" fmla="*/ 75 w 148"/>
                  <a:gd name="T27" fmla="*/ 38 h 90"/>
                  <a:gd name="T28" fmla="*/ 70 w 148"/>
                  <a:gd name="T29" fmla="*/ 33 h 90"/>
                  <a:gd name="T30" fmla="*/ 59 w 148"/>
                  <a:gd name="T31" fmla="*/ 25 h 90"/>
                  <a:gd name="T32" fmla="*/ 48 w 148"/>
                  <a:gd name="T33" fmla="*/ 18 h 90"/>
                  <a:gd name="T34" fmla="*/ 36 w 148"/>
                  <a:gd name="T35" fmla="*/ 12 h 90"/>
                  <a:gd name="T36" fmla="*/ 25 w 148"/>
                  <a:gd name="T37" fmla="*/ 8 h 90"/>
                  <a:gd name="T38" fmla="*/ 20 w 148"/>
                  <a:gd name="T39" fmla="*/ 7 h 90"/>
                  <a:gd name="T40" fmla="*/ 15 w 148"/>
                  <a:gd name="T41" fmla="*/ 6 h 90"/>
                  <a:gd name="T42" fmla="*/ 7 w 148"/>
                  <a:gd name="T43" fmla="*/ 4 h 90"/>
                  <a:gd name="T44" fmla="*/ 0 w 148"/>
                  <a:gd name="T45" fmla="*/ 3 h 90"/>
                  <a:gd name="T46" fmla="*/ 7 w 148"/>
                  <a:gd name="T47" fmla="*/ 2 h 90"/>
                  <a:gd name="T48" fmla="*/ 15 w 148"/>
                  <a:gd name="T49" fmla="*/ 1 h 90"/>
                  <a:gd name="T50" fmla="*/ 20 w 148"/>
                  <a:gd name="T51" fmla="*/ 0 h 90"/>
                  <a:gd name="T52" fmla="*/ 26 w 148"/>
                  <a:gd name="T53" fmla="*/ 0 h 90"/>
                  <a:gd name="T54" fmla="*/ 39 w 148"/>
                  <a:gd name="T55" fmla="*/ 0 h 90"/>
                  <a:gd name="T56" fmla="*/ 53 w 148"/>
                  <a:gd name="T57" fmla="*/ 2 h 90"/>
                  <a:gd name="T58" fmla="*/ 68 w 148"/>
                  <a:gd name="T59" fmla="*/ 5 h 90"/>
                  <a:gd name="T60" fmla="*/ 84 w 148"/>
                  <a:gd name="T61" fmla="*/ 11 h 90"/>
                  <a:gd name="T62" fmla="*/ 92 w 148"/>
                  <a:gd name="T63" fmla="*/ 15 h 90"/>
                  <a:gd name="T64" fmla="*/ 96 w 148"/>
                  <a:gd name="T65" fmla="*/ 17 h 90"/>
                  <a:gd name="T66" fmla="*/ 99 w 148"/>
                  <a:gd name="T67" fmla="*/ 19 h 90"/>
                  <a:gd name="T68" fmla="*/ 106 w 148"/>
                  <a:gd name="T69" fmla="*/ 24 h 90"/>
                  <a:gd name="T70" fmla="*/ 113 w 148"/>
                  <a:gd name="T71" fmla="*/ 29 h 90"/>
                  <a:gd name="T72" fmla="*/ 125 w 148"/>
                  <a:gd name="T73" fmla="*/ 41 h 90"/>
                  <a:gd name="T74" fmla="*/ 134 w 148"/>
                  <a:gd name="T75" fmla="*/ 52 h 90"/>
                  <a:gd name="T76" fmla="*/ 140 w 148"/>
                  <a:gd name="T77" fmla="*/ 63 h 90"/>
                  <a:gd name="T78" fmla="*/ 145 w 148"/>
                  <a:gd name="T79" fmla="*/ 72 h 90"/>
                  <a:gd name="T80" fmla="*/ 146 w 148"/>
                  <a:gd name="T81" fmla="*/ 76 h 90"/>
                  <a:gd name="T82" fmla="*/ 147 w 148"/>
                  <a:gd name="T83" fmla="*/ 79 h 90"/>
                  <a:gd name="T84" fmla="*/ 148 w 148"/>
                  <a:gd name="T85" fmla="*/ 81 h 90"/>
                  <a:gd name="T86" fmla="*/ 148 w 148"/>
                  <a:gd name="T87" fmla="*/ 81 h 90"/>
                  <a:gd name="T88" fmla="*/ 96 w 148"/>
                  <a:gd name="T8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90">
                    <a:moveTo>
                      <a:pt x="96" y="90"/>
                    </a:moveTo>
                    <a:cubicBezTo>
                      <a:pt x="96" y="90"/>
                      <a:pt x="96" y="90"/>
                      <a:pt x="96" y="90"/>
                    </a:cubicBezTo>
                    <a:cubicBezTo>
                      <a:pt x="96" y="89"/>
                      <a:pt x="96" y="89"/>
                      <a:pt x="96" y="89"/>
                    </a:cubicBezTo>
                    <a:cubicBezTo>
                      <a:pt x="96" y="89"/>
                      <a:pt x="96" y="89"/>
                      <a:pt x="96" y="89"/>
                    </a:cubicBezTo>
                    <a:cubicBezTo>
                      <a:pt x="96" y="89"/>
                      <a:pt x="96" y="89"/>
                      <a:pt x="96" y="88"/>
                    </a:cubicBezTo>
                    <a:cubicBezTo>
                      <a:pt x="96" y="88"/>
                      <a:pt x="96" y="87"/>
                      <a:pt x="96" y="86"/>
                    </a:cubicBezTo>
                    <a:cubicBezTo>
                      <a:pt x="96" y="85"/>
                      <a:pt x="96" y="83"/>
                      <a:pt x="95" y="80"/>
                    </a:cubicBezTo>
                    <a:cubicBezTo>
                      <a:pt x="95" y="78"/>
                      <a:pt x="95" y="75"/>
                      <a:pt x="94" y="72"/>
                    </a:cubicBezTo>
                    <a:cubicBezTo>
                      <a:pt x="93" y="69"/>
                      <a:pt x="92" y="66"/>
                      <a:pt x="91" y="63"/>
                    </a:cubicBezTo>
                    <a:cubicBezTo>
                      <a:pt x="89" y="60"/>
                      <a:pt x="88" y="56"/>
                      <a:pt x="86" y="53"/>
                    </a:cubicBezTo>
                    <a:cubicBezTo>
                      <a:pt x="85" y="51"/>
                      <a:pt x="84" y="50"/>
                      <a:pt x="83" y="48"/>
                    </a:cubicBezTo>
                    <a:cubicBezTo>
                      <a:pt x="81" y="46"/>
                      <a:pt x="80" y="45"/>
                      <a:pt x="79" y="43"/>
                    </a:cubicBezTo>
                    <a:cubicBezTo>
                      <a:pt x="78" y="42"/>
                      <a:pt x="78" y="41"/>
                      <a:pt x="77" y="40"/>
                    </a:cubicBezTo>
                    <a:cubicBezTo>
                      <a:pt x="75" y="38"/>
                      <a:pt x="75" y="38"/>
                      <a:pt x="75" y="38"/>
                    </a:cubicBezTo>
                    <a:cubicBezTo>
                      <a:pt x="70" y="33"/>
                      <a:pt x="70" y="33"/>
                      <a:pt x="70" y="33"/>
                    </a:cubicBezTo>
                    <a:cubicBezTo>
                      <a:pt x="67" y="30"/>
                      <a:pt x="63" y="27"/>
                      <a:pt x="59" y="25"/>
                    </a:cubicBezTo>
                    <a:cubicBezTo>
                      <a:pt x="56" y="22"/>
                      <a:pt x="52" y="20"/>
                      <a:pt x="48" y="18"/>
                    </a:cubicBezTo>
                    <a:cubicBezTo>
                      <a:pt x="44" y="16"/>
                      <a:pt x="40" y="14"/>
                      <a:pt x="36" y="12"/>
                    </a:cubicBezTo>
                    <a:cubicBezTo>
                      <a:pt x="32" y="11"/>
                      <a:pt x="28" y="10"/>
                      <a:pt x="25" y="8"/>
                    </a:cubicBezTo>
                    <a:cubicBezTo>
                      <a:pt x="23" y="8"/>
                      <a:pt x="21" y="7"/>
                      <a:pt x="20" y="7"/>
                    </a:cubicBezTo>
                    <a:cubicBezTo>
                      <a:pt x="18" y="6"/>
                      <a:pt x="16" y="6"/>
                      <a:pt x="15" y="6"/>
                    </a:cubicBezTo>
                    <a:cubicBezTo>
                      <a:pt x="12" y="5"/>
                      <a:pt x="9" y="4"/>
                      <a:pt x="7" y="4"/>
                    </a:cubicBezTo>
                    <a:cubicBezTo>
                      <a:pt x="3" y="3"/>
                      <a:pt x="0" y="3"/>
                      <a:pt x="0" y="3"/>
                    </a:cubicBezTo>
                    <a:cubicBezTo>
                      <a:pt x="0" y="3"/>
                      <a:pt x="3" y="2"/>
                      <a:pt x="7" y="2"/>
                    </a:cubicBezTo>
                    <a:cubicBezTo>
                      <a:pt x="9" y="1"/>
                      <a:pt x="12" y="1"/>
                      <a:pt x="15" y="1"/>
                    </a:cubicBezTo>
                    <a:cubicBezTo>
                      <a:pt x="17" y="1"/>
                      <a:pt x="19" y="0"/>
                      <a:pt x="20" y="0"/>
                    </a:cubicBezTo>
                    <a:cubicBezTo>
                      <a:pt x="22" y="0"/>
                      <a:pt x="24" y="0"/>
                      <a:pt x="26" y="0"/>
                    </a:cubicBezTo>
                    <a:cubicBezTo>
                      <a:pt x="30" y="0"/>
                      <a:pt x="34" y="0"/>
                      <a:pt x="39" y="0"/>
                    </a:cubicBezTo>
                    <a:cubicBezTo>
                      <a:pt x="43" y="1"/>
                      <a:pt x="48" y="1"/>
                      <a:pt x="53" y="2"/>
                    </a:cubicBezTo>
                    <a:cubicBezTo>
                      <a:pt x="58" y="2"/>
                      <a:pt x="63" y="4"/>
                      <a:pt x="68" y="5"/>
                    </a:cubicBezTo>
                    <a:cubicBezTo>
                      <a:pt x="74" y="7"/>
                      <a:pt x="79" y="9"/>
                      <a:pt x="84" y="11"/>
                    </a:cubicBezTo>
                    <a:cubicBezTo>
                      <a:pt x="92" y="15"/>
                      <a:pt x="92" y="15"/>
                      <a:pt x="92" y="15"/>
                    </a:cubicBezTo>
                    <a:cubicBezTo>
                      <a:pt x="96" y="17"/>
                      <a:pt x="96" y="17"/>
                      <a:pt x="96" y="17"/>
                    </a:cubicBezTo>
                    <a:cubicBezTo>
                      <a:pt x="97" y="17"/>
                      <a:pt x="98" y="18"/>
                      <a:pt x="99" y="19"/>
                    </a:cubicBezTo>
                    <a:cubicBezTo>
                      <a:pt x="102" y="21"/>
                      <a:pt x="104" y="22"/>
                      <a:pt x="106" y="24"/>
                    </a:cubicBezTo>
                    <a:cubicBezTo>
                      <a:pt x="109" y="26"/>
                      <a:pt x="111" y="27"/>
                      <a:pt x="113" y="29"/>
                    </a:cubicBezTo>
                    <a:cubicBezTo>
                      <a:pt x="117" y="33"/>
                      <a:pt x="121" y="37"/>
                      <a:pt x="125" y="41"/>
                    </a:cubicBezTo>
                    <a:cubicBezTo>
                      <a:pt x="128" y="45"/>
                      <a:pt x="131" y="48"/>
                      <a:pt x="134" y="52"/>
                    </a:cubicBezTo>
                    <a:cubicBezTo>
                      <a:pt x="136" y="56"/>
                      <a:pt x="138" y="60"/>
                      <a:pt x="140" y="63"/>
                    </a:cubicBezTo>
                    <a:cubicBezTo>
                      <a:pt x="142" y="66"/>
                      <a:pt x="144" y="69"/>
                      <a:pt x="145" y="72"/>
                    </a:cubicBezTo>
                    <a:cubicBezTo>
                      <a:pt x="145" y="73"/>
                      <a:pt x="146" y="75"/>
                      <a:pt x="146" y="76"/>
                    </a:cubicBezTo>
                    <a:cubicBezTo>
                      <a:pt x="147" y="77"/>
                      <a:pt x="147" y="78"/>
                      <a:pt x="147" y="79"/>
                    </a:cubicBezTo>
                    <a:cubicBezTo>
                      <a:pt x="148" y="80"/>
                      <a:pt x="148" y="80"/>
                      <a:pt x="148" y="81"/>
                    </a:cubicBezTo>
                    <a:cubicBezTo>
                      <a:pt x="148" y="81"/>
                      <a:pt x="148" y="81"/>
                      <a:pt x="148" y="81"/>
                    </a:cubicBezTo>
                    <a:lnTo>
                      <a:pt x="96" y="9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4" name="Freeform 298"/>
              <p:cNvSpPr>
                <a:spLocks/>
              </p:cNvSpPr>
              <p:nvPr/>
            </p:nvSpPr>
            <p:spPr bwMode="auto">
              <a:xfrm>
                <a:off x="1094" y="3517"/>
                <a:ext cx="94" cy="281"/>
              </a:xfrm>
              <a:custGeom>
                <a:avLst/>
                <a:gdLst>
                  <a:gd name="T0" fmla="*/ 0 w 53"/>
                  <a:gd name="T1" fmla="*/ 150 h 150"/>
                  <a:gd name="T2" fmla="*/ 0 w 53"/>
                  <a:gd name="T3" fmla="*/ 148 h 150"/>
                  <a:gd name="T4" fmla="*/ 1 w 53"/>
                  <a:gd name="T5" fmla="*/ 143 h 150"/>
                  <a:gd name="T6" fmla="*/ 2 w 53"/>
                  <a:gd name="T7" fmla="*/ 125 h 150"/>
                  <a:gd name="T8" fmla="*/ 12 w 53"/>
                  <a:gd name="T9" fmla="*/ 70 h 150"/>
                  <a:gd name="T10" fmla="*/ 20 w 53"/>
                  <a:gd name="T11" fmla="*/ 42 h 150"/>
                  <a:gd name="T12" fmla="*/ 26 w 53"/>
                  <a:gd name="T13" fmla="*/ 30 h 150"/>
                  <a:gd name="T14" fmla="*/ 32 w 53"/>
                  <a:gd name="T15" fmla="*/ 19 h 150"/>
                  <a:gd name="T16" fmla="*/ 37 w 53"/>
                  <a:gd name="T17" fmla="*/ 10 h 150"/>
                  <a:gd name="T18" fmla="*/ 43 w 53"/>
                  <a:gd name="T19" fmla="*/ 5 h 150"/>
                  <a:gd name="T20" fmla="*/ 47 w 53"/>
                  <a:gd name="T21" fmla="*/ 1 h 150"/>
                  <a:gd name="T22" fmla="*/ 48 w 53"/>
                  <a:gd name="T23" fmla="*/ 0 h 150"/>
                  <a:gd name="T24" fmla="*/ 47 w 53"/>
                  <a:gd name="T25" fmla="*/ 2 h 150"/>
                  <a:gd name="T26" fmla="*/ 45 w 53"/>
                  <a:gd name="T27" fmla="*/ 6 h 150"/>
                  <a:gd name="T28" fmla="*/ 42 w 53"/>
                  <a:gd name="T29" fmla="*/ 13 h 150"/>
                  <a:gd name="T30" fmla="*/ 39 w 53"/>
                  <a:gd name="T31" fmla="*/ 22 h 150"/>
                  <a:gd name="T32" fmla="*/ 38 w 53"/>
                  <a:gd name="T33" fmla="*/ 33 h 150"/>
                  <a:gd name="T34" fmla="*/ 37 w 53"/>
                  <a:gd name="T35" fmla="*/ 45 h 150"/>
                  <a:gd name="T36" fmla="*/ 38 w 53"/>
                  <a:gd name="T37" fmla="*/ 72 h 150"/>
                  <a:gd name="T38" fmla="*/ 47 w 53"/>
                  <a:gd name="T39" fmla="*/ 123 h 150"/>
                  <a:gd name="T40" fmla="*/ 51 w 53"/>
                  <a:gd name="T41" fmla="*/ 139 h 150"/>
                  <a:gd name="T42" fmla="*/ 52 w 53"/>
                  <a:gd name="T43" fmla="*/ 143 h 150"/>
                  <a:gd name="T44" fmla="*/ 53 w 53"/>
                  <a:gd name="T45" fmla="*/ 144 h 150"/>
                  <a:gd name="T46" fmla="*/ 0 w 53"/>
                  <a:gd name="T4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50">
                    <a:moveTo>
                      <a:pt x="0" y="150"/>
                    </a:moveTo>
                    <a:cubicBezTo>
                      <a:pt x="0" y="150"/>
                      <a:pt x="0" y="150"/>
                      <a:pt x="0" y="148"/>
                    </a:cubicBezTo>
                    <a:cubicBezTo>
                      <a:pt x="0" y="147"/>
                      <a:pt x="0" y="145"/>
                      <a:pt x="1" y="143"/>
                    </a:cubicBezTo>
                    <a:cubicBezTo>
                      <a:pt x="1" y="139"/>
                      <a:pt x="1" y="132"/>
                      <a:pt x="2" y="125"/>
                    </a:cubicBezTo>
                    <a:cubicBezTo>
                      <a:pt x="4" y="110"/>
                      <a:pt x="7" y="90"/>
                      <a:pt x="12" y="70"/>
                    </a:cubicBezTo>
                    <a:cubicBezTo>
                      <a:pt x="14" y="61"/>
                      <a:pt x="17" y="51"/>
                      <a:pt x="20" y="42"/>
                    </a:cubicBezTo>
                    <a:cubicBezTo>
                      <a:pt x="22" y="38"/>
                      <a:pt x="24" y="33"/>
                      <a:pt x="26" y="30"/>
                    </a:cubicBezTo>
                    <a:cubicBezTo>
                      <a:pt x="28" y="26"/>
                      <a:pt x="30" y="22"/>
                      <a:pt x="32" y="19"/>
                    </a:cubicBezTo>
                    <a:cubicBezTo>
                      <a:pt x="33" y="16"/>
                      <a:pt x="36" y="13"/>
                      <a:pt x="37" y="10"/>
                    </a:cubicBezTo>
                    <a:cubicBezTo>
                      <a:pt x="39" y="8"/>
                      <a:pt x="41" y="6"/>
                      <a:pt x="43" y="5"/>
                    </a:cubicBezTo>
                    <a:cubicBezTo>
                      <a:pt x="44" y="3"/>
                      <a:pt x="46" y="2"/>
                      <a:pt x="47" y="1"/>
                    </a:cubicBezTo>
                    <a:cubicBezTo>
                      <a:pt x="47" y="1"/>
                      <a:pt x="48" y="0"/>
                      <a:pt x="48" y="0"/>
                    </a:cubicBezTo>
                    <a:cubicBezTo>
                      <a:pt x="48" y="0"/>
                      <a:pt x="48" y="1"/>
                      <a:pt x="47" y="2"/>
                    </a:cubicBezTo>
                    <a:cubicBezTo>
                      <a:pt x="46" y="3"/>
                      <a:pt x="45" y="4"/>
                      <a:pt x="45" y="6"/>
                    </a:cubicBezTo>
                    <a:cubicBezTo>
                      <a:pt x="44" y="8"/>
                      <a:pt x="43" y="10"/>
                      <a:pt x="42" y="13"/>
                    </a:cubicBezTo>
                    <a:cubicBezTo>
                      <a:pt x="41" y="15"/>
                      <a:pt x="40" y="19"/>
                      <a:pt x="39" y="22"/>
                    </a:cubicBezTo>
                    <a:cubicBezTo>
                      <a:pt x="38" y="25"/>
                      <a:pt x="38" y="29"/>
                      <a:pt x="38" y="33"/>
                    </a:cubicBezTo>
                    <a:cubicBezTo>
                      <a:pt x="37" y="37"/>
                      <a:pt x="37" y="41"/>
                      <a:pt x="37" y="45"/>
                    </a:cubicBezTo>
                    <a:cubicBezTo>
                      <a:pt x="37" y="54"/>
                      <a:pt x="37" y="63"/>
                      <a:pt x="38" y="72"/>
                    </a:cubicBezTo>
                    <a:cubicBezTo>
                      <a:pt x="40" y="91"/>
                      <a:pt x="44" y="109"/>
                      <a:pt x="47" y="123"/>
                    </a:cubicBezTo>
                    <a:cubicBezTo>
                      <a:pt x="49" y="129"/>
                      <a:pt x="50" y="135"/>
                      <a:pt x="51" y="139"/>
                    </a:cubicBezTo>
                    <a:cubicBezTo>
                      <a:pt x="52" y="140"/>
                      <a:pt x="52" y="142"/>
                      <a:pt x="52" y="143"/>
                    </a:cubicBezTo>
                    <a:cubicBezTo>
                      <a:pt x="53" y="144"/>
                      <a:pt x="53" y="144"/>
                      <a:pt x="53" y="144"/>
                    </a:cubicBezTo>
                    <a:lnTo>
                      <a:pt x="0" y="15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5" name="Freeform 299"/>
              <p:cNvSpPr>
                <a:spLocks/>
              </p:cNvSpPr>
              <p:nvPr/>
            </p:nvSpPr>
            <p:spPr bwMode="auto">
              <a:xfrm>
                <a:off x="1289" y="3618"/>
                <a:ext cx="44" cy="64"/>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6" name="Freeform 300"/>
              <p:cNvSpPr>
                <a:spLocks/>
              </p:cNvSpPr>
              <p:nvPr/>
            </p:nvSpPr>
            <p:spPr bwMode="auto">
              <a:xfrm>
                <a:off x="1255" y="3622"/>
                <a:ext cx="57" cy="60"/>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7" name="Freeform 301"/>
              <p:cNvSpPr>
                <a:spLocks/>
              </p:cNvSpPr>
              <p:nvPr/>
            </p:nvSpPr>
            <p:spPr bwMode="auto">
              <a:xfrm>
                <a:off x="1250" y="3659"/>
                <a:ext cx="62" cy="47"/>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8" name="Freeform 302"/>
              <p:cNvSpPr>
                <a:spLocks/>
              </p:cNvSpPr>
              <p:nvPr/>
            </p:nvSpPr>
            <p:spPr bwMode="auto">
              <a:xfrm>
                <a:off x="1255" y="3682"/>
                <a:ext cx="57" cy="60"/>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9" name="Freeform 303"/>
              <p:cNvSpPr>
                <a:spLocks/>
              </p:cNvSpPr>
              <p:nvPr/>
            </p:nvSpPr>
            <p:spPr bwMode="auto">
              <a:xfrm>
                <a:off x="1289" y="3682"/>
                <a:ext cx="44" cy="65"/>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0" name="Freeform 304"/>
              <p:cNvSpPr>
                <a:spLocks/>
              </p:cNvSpPr>
              <p:nvPr/>
            </p:nvSpPr>
            <p:spPr bwMode="auto">
              <a:xfrm>
                <a:off x="1312" y="3682"/>
                <a:ext cx="55" cy="60"/>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1" name="Freeform 305"/>
              <p:cNvSpPr>
                <a:spLocks/>
              </p:cNvSpPr>
              <p:nvPr/>
            </p:nvSpPr>
            <p:spPr bwMode="auto">
              <a:xfrm>
                <a:off x="1312" y="3659"/>
                <a:ext cx="60" cy="47"/>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2" name="Freeform 306"/>
              <p:cNvSpPr>
                <a:spLocks/>
              </p:cNvSpPr>
              <p:nvPr/>
            </p:nvSpPr>
            <p:spPr bwMode="auto">
              <a:xfrm>
                <a:off x="1312" y="3622"/>
                <a:ext cx="55" cy="60"/>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3" name="Oval 307"/>
              <p:cNvSpPr>
                <a:spLocks noChangeArrowheads="1"/>
              </p:cNvSpPr>
              <p:nvPr/>
            </p:nvSpPr>
            <p:spPr bwMode="auto">
              <a:xfrm>
                <a:off x="1283" y="3652"/>
                <a:ext cx="55" cy="60"/>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4" name="Freeform 308"/>
              <p:cNvSpPr>
                <a:spLocks/>
              </p:cNvSpPr>
              <p:nvPr/>
            </p:nvSpPr>
            <p:spPr bwMode="auto">
              <a:xfrm>
                <a:off x="1133" y="3633"/>
                <a:ext cx="44" cy="64"/>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5" name="Freeform 309"/>
              <p:cNvSpPr>
                <a:spLocks/>
              </p:cNvSpPr>
              <p:nvPr/>
            </p:nvSpPr>
            <p:spPr bwMode="auto">
              <a:xfrm>
                <a:off x="1099" y="3637"/>
                <a:ext cx="57" cy="60"/>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6" name="Freeform 310"/>
              <p:cNvSpPr>
                <a:spLocks/>
              </p:cNvSpPr>
              <p:nvPr/>
            </p:nvSpPr>
            <p:spPr bwMode="auto">
              <a:xfrm>
                <a:off x="1094" y="3674"/>
                <a:ext cx="62" cy="47"/>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7" name="Freeform 311"/>
              <p:cNvSpPr>
                <a:spLocks/>
              </p:cNvSpPr>
              <p:nvPr/>
            </p:nvSpPr>
            <p:spPr bwMode="auto">
              <a:xfrm>
                <a:off x="1099" y="3697"/>
                <a:ext cx="57" cy="60"/>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8" name="Freeform 312"/>
              <p:cNvSpPr>
                <a:spLocks/>
              </p:cNvSpPr>
              <p:nvPr/>
            </p:nvSpPr>
            <p:spPr bwMode="auto">
              <a:xfrm>
                <a:off x="1133" y="3697"/>
                <a:ext cx="44" cy="65"/>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9" name="Freeform 313"/>
              <p:cNvSpPr>
                <a:spLocks/>
              </p:cNvSpPr>
              <p:nvPr/>
            </p:nvSpPr>
            <p:spPr bwMode="auto">
              <a:xfrm>
                <a:off x="1156" y="3697"/>
                <a:ext cx="55" cy="60"/>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0" name="Freeform 314"/>
              <p:cNvSpPr>
                <a:spLocks/>
              </p:cNvSpPr>
              <p:nvPr/>
            </p:nvSpPr>
            <p:spPr bwMode="auto">
              <a:xfrm>
                <a:off x="1156" y="3674"/>
                <a:ext cx="60" cy="47"/>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1" name="Freeform 315"/>
              <p:cNvSpPr>
                <a:spLocks/>
              </p:cNvSpPr>
              <p:nvPr/>
            </p:nvSpPr>
            <p:spPr bwMode="auto">
              <a:xfrm>
                <a:off x="1156" y="3637"/>
                <a:ext cx="55" cy="60"/>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2" name="Oval 316"/>
              <p:cNvSpPr>
                <a:spLocks noChangeArrowheads="1"/>
              </p:cNvSpPr>
              <p:nvPr/>
            </p:nvSpPr>
            <p:spPr bwMode="auto">
              <a:xfrm>
                <a:off x="1127" y="3667"/>
                <a:ext cx="55" cy="60"/>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3" name="Freeform 317"/>
              <p:cNvSpPr>
                <a:spLocks/>
              </p:cNvSpPr>
              <p:nvPr/>
            </p:nvSpPr>
            <p:spPr bwMode="auto">
              <a:xfrm>
                <a:off x="955" y="3490"/>
                <a:ext cx="45" cy="64"/>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4" name="Freeform 318"/>
              <p:cNvSpPr>
                <a:spLocks/>
              </p:cNvSpPr>
              <p:nvPr/>
            </p:nvSpPr>
            <p:spPr bwMode="auto">
              <a:xfrm>
                <a:off x="922" y="3494"/>
                <a:ext cx="56" cy="60"/>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5" name="Freeform 319"/>
              <p:cNvSpPr>
                <a:spLocks/>
              </p:cNvSpPr>
              <p:nvPr/>
            </p:nvSpPr>
            <p:spPr bwMode="auto">
              <a:xfrm>
                <a:off x="916" y="3532"/>
                <a:ext cx="62" cy="46"/>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6" name="Freeform 320"/>
              <p:cNvSpPr>
                <a:spLocks/>
              </p:cNvSpPr>
              <p:nvPr/>
            </p:nvSpPr>
            <p:spPr bwMode="auto">
              <a:xfrm>
                <a:off x="922" y="3554"/>
                <a:ext cx="56" cy="60"/>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7" name="Freeform 321"/>
              <p:cNvSpPr>
                <a:spLocks/>
              </p:cNvSpPr>
              <p:nvPr/>
            </p:nvSpPr>
            <p:spPr bwMode="auto">
              <a:xfrm>
                <a:off x="955" y="3554"/>
                <a:ext cx="45" cy="66"/>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8" name="Freeform 322"/>
              <p:cNvSpPr>
                <a:spLocks/>
              </p:cNvSpPr>
              <p:nvPr/>
            </p:nvSpPr>
            <p:spPr bwMode="auto">
              <a:xfrm>
                <a:off x="978" y="3554"/>
                <a:ext cx="55" cy="60"/>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9" name="Freeform 323"/>
              <p:cNvSpPr>
                <a:spLocks/>
              </p:cNvSpPr>
              <p:nvPr/>
            </p:nvSpPr>
            <p:spPr bwMode="auto">
              <a:xfrm>
                <a:off x="978" y="3532"/>
                <a:ext cx="61" cy="46"/>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0" name="Freeform 324"/>
              <p:cNvSpPr>
                <a:spLocks/>
              </p:cNvSpPr>
              <p:nvPr/>
            </p:nvSpPr>
            <p:spPr bwMode="auto">
              <a:xfrm>
                <a:off x="978" y="3494"/>
                <a:ext cx="55" cy="60"/>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1" name="Oval 325"/>
              <p:cNvSpPr>
                <a:spLocks noChangeArrowheads="1"/>
              </p:cNvSpPr>
              <p:nvPr/>
            </p:nvSpPr>
            <p:spPr bwMode="auto">
              <a:xfrm>
                <a:off x="950" y="3524"/>
                <a:ext cx="55" cy="60"/>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2" name="Freeform 326"/>
              <p:cNvSpPr>
                <a:spLocks/>
              </p:cNvSpPr>
              <p:nvPr/>
            </p:nvSpPr>
            <p:spPr bwMode="auto">
              <a:xfrm>
                <a:off x="927" y="3625"/>
                <a:ext cx="44" cy="64"/>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3" name="Freeform 327"/>
              <p:cNvSpPr>
                <a:spLocks/>
              </p:cNvSpPr>
              <p:nvPr/>
            </p:nvSpPr>
            <p:spPr bwMode="auto">
              <a:xfrm>
                <a:off x="893" y="3629"/>
                <a:ext cx="57" cy="60"/>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4" name="Freeform 328"/>
              <p:cNvSpPr>
                <a:spLocks/>
              </p:cNvSpPr>
              <p:nvPr/>
            </p:nvSpPr>
            <p:spPr bwMode="auto">
              <a:xfrm>
                <a:off x="888" y="3667"/>
                <a:ext cx="62" cy="47"/>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5" name="Freeform 329"/>
              <p:cNvSpPr>
                <a:spLocks/>
              </p:cNvSpPr>
              <p:nvPr/>
            </p:nvSpPr>
            <p:spPr bwMode="auto">
              <a:xfrm>
                <a:off x="893" y="3689"/>
                <a:ext cx="57" cy="60"/>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6" name="Freeform 330"/>
              <p:cNvSpPr>
                <a:spLocks/>
              </p:cNvSpPr>
              <p:nvPr/>
            </p:nvSpPr>
            <p:spPr bwMode="auto">
              <a:xfrm>
                <a:off x="927" y="3689"/>
                <a:ext cx="44" cy="66"/>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7" name="Freeform 331"/>
              <p:cNvSpPr>
                <a:spLocks/>
              </p:cNvSpPr>
              <p:nvPr/>
            </p:nvSpPr>
            <p:spPr bwMode="auto">
              <a:xfrm>
                <a:off x="950" y="3689"/>
                <a:ext cx="55" cy="60"/>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8" name="Freeform 332"/>
              <p:cNvSpPr>
                <a:spLocks/>
              </p:cNvSpPr>
              <p:nvPr/>
            </p:nvSpPr>
            <p:spPr bwMode="auto">
              <a:xfrm>
                <a:off x="950" y="3667"/>
                <a:ext cx="60" cy="47"/>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9" name="Freeform 333"/>
              <p:cNvSpPr>
                <a:spLocks/>
              </p:cNvSpPr>
              <p:nvPr/>
            </p:nvSpPr>
            <p:spPr bwMode="auto">
              <a:xfrm>
                <a:off x="950" y="3629"/>
                <a:ext cx="55" cy="60"/>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0" name="Oval 334"/>
              <p:cNvSpPr>
                <a:spLocks noChangeArrowheads="1"/>
              </p:cNvSpPr>
              <p:nvPr/>
            </p:nvSpPr>
            <p:spPr bwMode="auto">
              <a:xfrm>
                <a:off x="922" y="3659"/>
                <a:ext cx="55" cy="60"/>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1" name="Freeform 335"/>
              <p:cNvSpPr>
                <a:spLocks/>
              </p:cNvSpPr>
              <p:nvPr/>
            </p:nvSpPr>
            <p:spPr bwMode="auto">
              <a:xfrm>
                <a:off x="1296" y="3505"/>
                <a:ext cx="44" cy="64"/>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2" name="Freeform 336"/>
              <p:cNvSpPr>
                <a:spLocks/>
              </p:cNvSpPr>
              <p:nvPr/>
            </p:nvSpPr>
            <p:spPr bwMode="auto">
              <a:xfrm>
                <a:off x="1262" y="3509"/>
                <a:ext cx="57" cy="60"/>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3" name="Freeform 337"/>
              <p:cNvSpPr>
                <a:spLocks/>
              </p:cNvSpPr>
              <p:nvPr/>
            </p:nvSpPr>
            <p:spPr bwMode="auto">
              <a:xfrm>
                <a:off x="1257" y="3547"/>
                <a:ext cx="62" cy="46"/>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4" name="Freeform 338"/>
              <p:cNvSpPr>
                <a:spLocks/>
              </p:cNvSpPr>
              <p:nvPr/>
            </p:nvSpPr>
            <p:spPr bwMode="auto">
              <a:xfrm>
                <a:off x="1262" y="3569"/>
                <a:ext cx="57" cy="60"/>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5" name="Freeform 339"/>
              <p:cNvSpPr>
                <a:spLocks/>
              </p:cNvSpPr>
              <p:nvPr/>
            </p:nvSpPr>
            <p:spPr bwMode="auto">
              <a:xfrm>
                <a:off x="1296" y="3569"/>
                <a:ext cx="44" cy="66"/>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6" name="Freeform 340"/>
              <p:cNvSpPr>
                <a:spLocks/>
              </p:cNvSpPr>
              <p:nvPr/>
            </p:nvSpPr>
            <p:spPr bwMode="auto">
              <a:xfrm>
                <a:off x="1319" y="3569"/>
                <a:ext cx="55" cy="60"/>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7" name="Freeform 341"/>
              <p:cNvSpPr>
                <a:spLocks/>
              </p:cNvSpPr>
              <p:nvPr/>
            </p:nvSpPr>
            <p:spPr bwMode="auto">
              <a:xfrm>
                <a:off x="1319" y="3547"/>
                <a:ext cx="60" cy="46"/>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8" name="Freeform 342"/>
              <p:cNvSpPr>
                <a:spLocks/>
              </p:cNvSpPr>
              <p:nvPr/>
            </p:nvSpPr>
            <p:spPr bwMode="auto">
              <a:xfrm>
                <a:off x="1319" y="3509"/>
                <a:ext cx="55" cy="60"/>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9" name="Oval 343"/>
              <p:cNvSpPr>
                <a:spLocks noChangeArrowheads="1"/>
              </p:cNvSpPr>
              <p:nvPr/>
            </p:nvSpPr>
            <p:spPr bwMode="auto">
              <a:xfrm>
                <a:off x="1290" y="3539"/>
                <a:ext cx="55" cy="60"/>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0" name="Freeform 344"/>
              <p:cNvSpPr>
                <a:spLocks/>
              </p:cNvSpPr>
              <p:nvPr/>
            </p:nvSpPr>
            <p:spPr bwMode="auto">
              <a:xfrm>
                <a:off x="1133" y="3438"/>
                <a:ext cx="44" cy="64"/>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1" name="Freeform 345"/>
              <p:cNvSpPr>
                <a:spLocks/>
              </p:cNvSpPr>
              <p:nvPr/>
            </p:nvSpPr>
            <p:spPr bwMode="auto">
              <a:xfrm>
                <a:off x="1099" y="3441"/>
                <a:ext cx="57" cy="61"/>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2" name="Freeform 346"/>
              <p:cNvSpPr>
                <a:spLocks/>
              </p:cNvSpPr>
              <p:nvPr/>
            </p:nvSpPr>
            <p:spPr bwMode="auto">
              <a:xfrm>
                <a:off x="1094" y="3479"/>
                <a:ext cx="62" cy="47"/>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3" name="Freeform 347"/>
              <p:cNvSpPr>
                <a:spLocks/>
              </p:cNvSpPr>
              <p:nvPr/>
            </p:nvSpPr>
            <p:spPr bwMode="auto">
              <a:xfrm>
                <a:off x="1099" y="3502"/>
                <a:ext cx="57" cy="60"/>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4" name="Freeform 348"/>
              <p:cNvSpPr>
                <a:spLocks/>
              </p:cNvSpPr>
              <p:nvPr/>
            </p:nvSpPr>
            <p:spPr bwMode="auto">
              <a:xfrm>
                <a:off x="1133" y="3502"/>
                <a:ext cx="44" cy="65"/>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5" name="Freeform 349"/>
              <p:cNvSpPr>
                <a:spLocks/>
              </p:cNvSpPr>
              <p:nvPr/>
            </p:nvSpPr>
            <p:spPr bwMode="auto">
              <a:xfrm>
                <a:off x="1156" y="3502"/>
                <a:ext cx="55" cy="60"/>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6" name="Freeform 350"/>
              <p:cNvSpPr>
                <a:spLocks/>
              </p:cNvSpPr>
              <p:nvPr/>
            </p:nvSpPr>
            <p:spPr bwMode="auto">
              <a:xfrm>
                <a:off x="1156" y="3479"/>
                <a:ext cx="60" cy="47"/>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7" name="Freeform 351"/>
              <p:cNvSpPr>
                <a:spLocks/>
              </p:cNvSpPr>
              <p:nvPr/>
            </p:nvSpPr>
            <p:spPr bwMode="auto">
              <a:xfrm>
                <a:off x="1156" y="3441"/>
                <a:ext cx="55" cy="61"/>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8" name="Oval 352"/>
              <p:cNvSpPr>
                <a:spLocks noChangeArrowheads="1"/>
              </p:cNvSpPr>
              <p:nvPr/>
            </p:nvSpPr>
            <p:spPr bwMode="auto">
              <a:xfrm>
                <a:off x="1127" y="3471"/>
                <a:ext cx="55" cy="61"/>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9" name="Freeform 353"/>
              <p:cNvSpPr>
                <a:spLocks/>
              </p:cNvSpPr>
              <p:nvPr/>
            </p:nvSpPr>
            <p:spPr bwMode="auto">
              <a:xfrm>
                <a:off x="4113" y="3601"/>
                <a:ext cx="196" cy="229"/>
              </a:xfrm>
              <a:custGeom>
                <a:avLst/>
                <a:gdLst>
                  <a:gd name="T0" fmla="*/ 71 w 111"/>
                  <a:gd name="T1" fmla="*/ 122 h 122"/>
                  <a:gd name="T2" fmla="*/ 71 w 111"/>
                  <a:gd name="T3" fmla="*/ 121 h 122"/>
                  <a:gd name="T4" fmla="*/ 71 w 111"/>
                  <a:gd name="T5" fmla="*/ 120 h 122"/>
                  <a:gd name="T6" fmla="*/ 71 w 111"/>
                  <a:gd name="T7" fmla="*/ 116 h 122"/>
                  <a:gd name="T8" fmla="*/ 70 w 111"/>
                  <a:gd name="T9" fmla="*/ 99 h 122"/>
                  <a:gd name="T10" fmla="*/ 56 w 111"/>
                  <a:gd name="T11" fmla="*/ 50 h 122"/>
                  <a:gd name="T12" fmla="*/ 49 w 111"/>
                  <a:gd name="T13" fmla="*/ 38 h 122"/>
                  <a:gd name="T14" fmla="*/ 41 w 111"/>
                  <a:gd name="T15" fmla="*/ 27 h 122"/>
                  <a:gd name="T16" fmla="*/ 36 w 111"/>
                  <a:gd name="T17" fmla="*/ 22 h 122"/>
                  <a:gd name="T18" fmla="*/ 32 w 111"/>
                  <a:gd name="T19" fmla="*/ 18 h 122"/>
                  <a:gd name="T20" fmla="*/ 22 w 111"/>
                  <a:gd name="T21" fmla="*/ 11 h 122"/>
                  <a:gd name="T22" fmla="*/ 14 w 111"/>
                  <a:gd name="T23" fmla="*/ 6 h 122"/>
                  <a:gd name="T24" fmla="*/ 6 w 111"/>
                  <a:gd name="T25" fmla="*/ 2 h 122"/>
                  <a:gd name="T26" fmla="*/ 0 w 111"/>
                  <a:gd name="T27" fmla="*/ 0 h 122"/>
                  <a:gd name="T28" fmla="*/ 7 w 111"/>
                  <a:gd name="T29" fmla="*/ 1 h 122"/>
                  <a:gd name="T30" fmla="*/ 15 w 111"/>
                  <a:gd name="T31" fmla="*/ 2 h 122"/>
                  <a:gd name="T32" fmla="*/ 25 w 111"/>
                  <a:gd name="T33" fmla="*/ 5 h 122"/>
                  <a:gd name="T34" fmla="*/ 37 w 111"/>
                  <a:gd name="T35" fmla="*/ 10 h 122"/>
                  <a:gd name="T36" fmla="*/ 43 w 111"/>
                  <a:gd name="T37" fmla="*/ 13 h 122"/>
                  <a:gd name="T38" fmla="*/ 50 w 111"/>
                  <a:gd name="T39" fmla="*/ 17 h 122"/>
                  <a:gd name="T40" fmla="*/ 62 w 111"/>
                  <a:gd name="T41" fmla="*/ 27 h 122"/>
                  <a:gd name="T42" fmla="*/ 73 w 111"/>
                  <a:gd name="T43" fmla="*/ 39 h 122"/>
                  <a:gd name="T44" fmla="*/ 83 w 111"/>
                  <a:gd name="T45" fmla="*/ 52 h 122"/>
                  <a:gd name="T46" fmla="*/ 92 w 111"/>
                  <a:gd name="T47" fmla="*/ 65 h 122"/>
                  <a:gd name="T48" fmla="*/ 103 w 111"/>
                  <a:gd name="T49" fmla="*/ 91 h 122"/>
                  <a:gd name="T50" fmla="*/ 110 w 111"/>
                  <a:gd name="T51" fmla="*/ 110 h 122"/>
                  <a:gd name="T52" fmla="*/ 111 w 111"/>
                  <a:gd name="T53" fmla="*/ 116 h 122"/>
                  <a:gd name="T54" fmla="*/ 111 w 111"/>
                  <a:gd name="T55" fmla="*/ 119 h 122"/>
                  <a:gd name="T56" fmla="*/ 71 w 111"/>
                  <a:gd name="T5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 h="122">
                    <a:moveTo>
                      <a:pt x="71" y="122"/>
                    </a:moveTo>
                    <a:cubicBezTo>
                      <a:pt x="71" y="121"/>
                      <a:pt x="71" y="121"/>
                      <a:pt x="71" y="121"/>
                    </a:cubicBezTo>
                    <a:cubicBezTo>
                      <a:pt x="71" y="121"/>
                      <a:pt x="71" y="121"/>
                      <a:pt x="71" y="120"/>
                    </a:cubicBezTo>
                    <a:cubicBezTo>
                      <a:pt x="71" y="119"/>
                      <a:pt x="71" y="118"/>
                      <a:pt x="71" y="116"/>
                    </a:cubicBezTo>
                    <a:cubicBezTo>
                      <a:pt x="71" y="112"/>
                      <a:pt x="71" y="106"/>
                      <a:pt x="70" y="99"/>
                    </a:cubicBezTo>
                    <a:cubicBezTo>
                      <a:pt x="69" y="86"/>
                      <a:pt x="65" y="67"/>
                      <a:pt x="56" y="50"/>
                    </a:cubicBezTo>
                    <a:cubicBezTo>
                      <a:pt x="54" y="46"/>
                      <a:pt x="52" y="42"/>
                      <a:pt x="49" y="38"/>
                    </a:cubicBezTo>
                    <a:cubicBezTo>
                      <a:pt x="47" y="34"/>
                      <a:pt x="44" y="31"/>
                      <a:pt x="41" y="27"/>
                    </a:cubicBezTo>
                    <a:cubicBezTo>
                      <a:pt x="40" y="25"/>
                      <a:pt x="38" y="24"/>
                      <a:pt x="36" y="22"/>
                    </a:cubicBezTo>
                    <a:cubicBezTo>
                      <a:pt x="35" y="21"/>
                      <a:pt x="33" y="19"/>
                      <a:pt x="32" y="18"/>
                    </a:cubicBezTo>
                    <a:cubicBezTo>
                      <a:pt x="29" y="15"/>
                      <a:pt x="25" y="13"/>
                      <a:pt x="22" y="11"/>
                    </a:cubicBezTo>
                    <a:cubicBezTo>
                      <a:pt x="19" y="9"/>
                      <a:pt x="16" y="7"/>
                      <a:pt x="14" y="6"/>
                    </a:cubicBezTo>
                    <a:cubicBezTo>
                      <a:pt x="11" y="4"/>
                      <a:pt x="8" y="3"/>
                      <a:pt x="6" y="2"/>
                    </a:cubicBezTo>
                    <a:cubicBezTo>
                      <a:pt x="2" y="1"/>
                      <a:pt x="0" y="0"/>
                      <a:pt x="0" y="0"/>
                    </a:cubicBezTo>
                    <a:cubicBezTo>
                      <a:pt x="0" y="0"/>
                      <a:pt x="2" y="0"/>
                      <a:pt x="7" y="1"/>
                    </a:cubicBezTo>
                    <a:cubicBezTo>
                      <a:pt x="9" y="1"/>
                      <a:pt x="12" y="2"/>
                      <a:pt x="15" y="2"/>
                    </a:cubicBezTo>
                    <a:cubicBezTo>
                      <a:pt x="18" y="3"/>
                      <a:pt x="21" y="4"/>
                      <a:pt x="25" y="5"/>
                    </a:cubicBezTo>
                    <a:cubicBezTo>
                      <a:pt x="29" y="6"/>
                      <a:pt x="33" y="8"/>
                      <a:pt x="37" y="10"/>
                    </a:cubicBezTo>
                    <a:cubicBezTo>
                      <a:pt x="39" y="11"/>
                      <a:pt x="41" y="12"/>
                      <a:pt x="43" y="13"/>
                    </a:cubicBezTo>
                    <a:cubicBezTo>
                      <a:pt x="45" y="15"/>
                      <a:pt x="47" y="16"/>
                      <a:pt x="50" y="17"/>
                    </a:cubicBezTo>
                    <a:cubicBezTo>
                      <a:pt x="54" y="20"/>
                      <a:pt x="58" y="23"/>
                      <a:pt x="62" y="27"/>
                    </a:cubicBezTo>
                    <a:cubicBezTo>
                      <a:pt x="66" y="31"/>
                      <a:pt x="70" y="35"/>
                      <a:pt x="73" y="39"/>
                    </a:cubicBezTo>
                    <a:cubicBezTo>
                      <a:pt x="77" y="43"/>
                      <a:pt x="80" y="47"/>
                      <a:pt x="83" y="52"/>
                    </a:cubicBezTo>
                    <a:cubicBezTo>
                      <a:pt x="86" y="56"/>
                      <a:pt x="89" y="61"/>
                      <a:pt x="92" y="65"/>
                    </a:cubicBezTo>
                    <a:cubicBezTo>
                      <a:pt x="97" y="74"/>
                      <a:pt x="101" y="83"/>
                      <a:pt x="103" y="91"/>
                    </a:cubicBezTo>
                    <a:cubicBezTo>
                      <a:pt x="106" y="99"/>
                      <a:pt x="108" y="106"/>
                      <a:pt x="110" y="110"/>
                    </a:cubicBezTo>
                    <a:cubicBezTo>
                      <a:pt x="110" y="113"/>
                      <a:pt x="111" y="115"/>
                      <a:pt x="111" y="116"/>
                    </a:cubicBezTo>
                    <a:cubicBezTo>
                      <a:pt x="111" y="118"/>
                      <a:pt x="111" y="119"/>
                      <a:pt x="111" y="119"/>
                    </a:cubicBezTo>
                    <a:lnTo>
                      <a:pt x="71" y="12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0" name="Freeform 354"/>
              <p:cNvSpPr>
                <a:spLocks/>
              </p:cNvSpPr>
              <p:nvPr/>
            </p:nvSpPr>
            <p:spPr bwMode="auto">
              <a:xfrm>
                <a:off x="4221" y="3601"/>
                <a:ext cx="196" cy="229"/>
              </a:xfrm>
              <a:custGeom>
                <a:avLst/>
                <a:gdLst>
                  <a:gd name="T0" fmla="*/ 0 w 111"/>
                  <a:gd name="T1" fmla="*/ 119 h 122"/>
                  <a:gd name="T2" fmla="*/ 0 w 111"/>
                  <a:gd name="T3" fmla="*/ 116 h 122"/>
                  <a:gd name="T4" fmla="*/ 2 w 111"/>
                  <a:gd name="T5" fmla="*/ 110 h 122"/>
                  <a:gd name="T6" fmla="*/ 8 w 111"/>
                  <a:gd name="T7" fmla="*/ 91 h 122"/>
                  <a:gd name="T8" fmla="*/ 20 w 111"/>
                  <a:gd name="T9" fmla="*/ 65 h 122"/>
                  <a:gd name="T10" fmla="*/ 28 w 111"/>
                  <a:gd name="T11" fmla="*/ 52 h 122"/>
                  <a:gd name="T12" fmla="*/ 38 w 111"/>
                  <a:gd name="T13" fmla="*/ 39 h 122"/>
                  <a:gd name="T14" fmla="*/ 49 w 111"/>
                  <a:gd name="T15" fmla="*/ 27 h 122"/>
                  <a:gd name="T16" fmla="*/ 62 w 111"/>
                  <a:gd name="T17" fmla="*/ 17 h 122"/>
                  <a:gd name="T18" fmla="*/ 68 w 111"/>
                  <a:gd name="T19" fmla="*/ 13 h 122"/>
                  <a:gd name="T20" fmla="*/ 74 w 111"/>
                  <a:gd name="T21" fmla="*/ 10 h 122"/>
                  <a:gd name="T22" fmla="*/ 86 w 111"/>
                  <a:gd name="T23" fmla="*/ 5 h 122"/>
                  <a:gd name="T24" fmla="*/ 96 w 111"/>
                  <a:gd name="T25" fmla="*/ 2 h 122"/>
                  <a:gd name="T26" fmla="*/ 104 w 111"/>
                  <a:gd name="T27" fmla="*/ 1 h 122"/>
                  <a:gd name="T28" fmla="*/ 111 w 111"/>
                  <a:gd name="T29" fmla="*/ 0 h 122"/>
                  <a:gd name="T30" fmla="*/ 105 w 111"/>
                  <a:gd name="T31" fmla="*/ 2 h 122"/>
                  <a:gd name="T32" fmla="*/ 98 w 111"/>
                  <a:gd name="T33" fmla="*/ 6 h 122"/>
                  <a:gd name="T34" fmla="*/ 89 w 111"/>
                  <a:gd name="T35" fmla="*/ 11 h 122"/>
                  <a:gd name="T36" fmla="*/ 79 w 111"/>
                  <a:gd name="T37" fmla="*/ 18 h 122"/>
                  <a:gd name="T38" fmla="*/ 75 w 111"/>
                  <a:gd name="T39" fmla="*/ 22 h 122"/>
                  <a:gd name="T40" fmla="*/ 70 w 111"/>
                  <a:gd name="T41" fmla="*/ 27 h 122"/>
                  <a:gd name="T42" fmla="*/ 62 w 111"/>
                  <a:gd name="T43" fmla="*/ 38 h 122"/>
                  <a:gd name="T44" fmla="*/ 55 w 111"/>
                  <a:gd name="T45" fmla="*/ 50 h 122"/>
                  <a:gd name="T46" fmla="*/ 41 w 111"/>
                  <a:gd name="T47" fmla="*/ 99 h 122"/>
                  <a:gd name="T48" fmla="*/ 40 w 111"/>
                  <a:gd name="T49" fmla="*/ 116 h 122"/>
                  <a:gd name="T50" fmla="*/ 40 w 111"/>
                  <a:gd name="T51" fmla="*/ 120 h 122"/>
                  <a:gd name="T52" fmla="*/ 40 w 111"/>
                  <a:gd name="T53" fmla="*/ 121 h 122"/>
                  <a:gd name="T54" fmla="*/ 40 w 111"/>
                  <a:gd name="T55" fmla="*/ 122 h 122"/>
                  <a:gd name="T56" fmla="*/ 0 w 111"/>
                  <a:gd name="T57" fmla="*/ 11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 h="122">
                    <a:moveTo>
                      <a:pt x="0" y="119"/>
                    </a:moveTo>
                    <a:cubicBezTo>
                      <a:pt x="0" y="119"/>
                      <a:pt x="0" y="118"/>
                      <a:pt x="0" y="116"/>
                    </a:cubicBezTo>
                    <a:cubicBezTo>
                      <a:pt x="0" y="115"/>
                      <a:pt x="1" y="113"/>
                      <a:pt x="2" y="110"/>
                    </a:cubicBezTo>
                    <a:cubicBezTo>
                      <a:pt x="3" y="106"/>
                      <a:pt x="5" y="99"/>
                      <a:pt x="8" y="91"/>
                    </a:cubicBezTo>
                    <a:cubicBezTo>
                      <a:pt x="11" y="83"/>
                      <a:pt x="15" y="74"/>
                      <a:pt x="20" y="65"/>
                    </a:cubicBezTo>
                    <a:cubicBezTo>
                      <a:pt x="22" y="61"/>
                      <a:pt x="25" y="56"/>
                      <a:pt x="28" y="52"/>
                    </a:cubicBezTo>
                    <a:cubicBezTo>
                      <a:pt x="31" y="47"/>
                      <a:pt x="34" y="43"/>
                      <a:pt x="38" y="39"/>
                    </a:cubicBezTo>
                    <a:cubicBezTo>
                      <a:pt x="42" y="35"/>
                      <a:pt x="45" y="31"/>
                      <a:pt x="49" y="27"/>
                    </a:cubicBezTo>
                    <a:cubicBezTo>
                      <a:pt x="53" y="23"/>
                      <a:pt x="58" y="20"/>
                      <a:pt x="62" y="17"/>
                    </a:cubicBezTo>
                    <a:cubicBezTo>
                      <a:pt x="64" y="16"/>
                      <a:pt x="66" y="15"/>
                      <a:pt x="68" y="13"/>
                    </a:cubicBezTo>
                    <a:cubicBezTo>
                      <a:pt x="70" y="12"/>
                      <a:pt x="72" y="11"/>
                      <a:pt x="74" y="10"/>
                    </a:cubicBezTo>
                    <a:cubicBezTo>
                      <a:pt x="78" y="8"/>
                      <a:pt x="82" y="6"/>
                      <a:pt x="86" y="5"/>
                    </a:cubicBezTo>
                    <a:cubicBezTo>
                      <a:pt x="90" y="4"/>
                      <a:pt x="93" y="3"/>
                      <a:pt x="96" y="2"/>
                    </a:cubicBezTo>
                    <a:cubicBezTo>
                      <a:pt x="99" y="2"/>
                      <a:pt x="102" y="1"/>
                      <a:pt x="104" y="1"/>
                    </a:cubicBezTo>
                    <a:cubicBezTo>
                      <a:pt x="109" y="0"/>
                      <a:pt x="111" y="0"/>
                      <a:pt x="111" y="0"/>
                    </a:cubicBezTo>
                    <a:cubicBezTo>
                      <a:pt x="111" y="0"/>
                      <a:pt x="109" y="1"/>
                      <a:pt x="105" y="2"/>
                    </a:cubicBezTo>
                    <a:cubicBezTo>
                      <a:pt x="103" y="3"/>
                      <a:pt x="100" y="4"/>
                      <a:pt x="98" y="6"/>
                    </a:cubicBezTo>
                    <a:cubicBezTo>
                      <a:pt x="95" y="7"/>
                      <a:pt x="92" y="9"/>
                      <a:pt x="89" y="11"/>
                    </a:cubicBezTo>
                    <a:cubicBezTo>
                      <a:pt x="86" y="13"/>
                      <a:pt x="83" y="15"/>
                      <a:pt x="79" y="18"/>
                    </a:cubicBezTo>
                    <a:cubicBezTo>
                      <a:pt x="78" y="19"/>
                      <a:pt x="76" y="21"/>
                      <a:pt x="75" y="22"/>
                    </a:cubicBezTo>
                    <a:cubicBezTo>
                      <a:pt x="73" y="24"/>
                      <a:pt x="72" y="25"/>
                      <a:pt x="70" y="27"/>
                    </a:cubicBezTo>
                    <a:cubicBezTo>
                      <a:pt x="67" y="31"/>
                      <a:pt x="64" y="34"/>
                      <a:pt x="62" y="38"/>
                    </a:cubicBezTo>
                    <a:cubicBezTo>
                      <a:pt x="59" y="42"/>
                      <a:pt x="57" y="46"/>
                      <a:pt x="55" y="50"/>
                    </a:cubicBezTo>
                    <a:cubicBezTo>
                      <a:pt x="46" y="67"/>
                      <a:pt x="43" y="86"/>
                      <a:pt x="41" y="99"/>
                    </a:cubicBezTo>
                    <a:cubicBezTo>
                      <a:pt x="40" y="106"/>
                      <a:pt x="40" y="112"/>
                      <a:pt x="40" y="116"/>
                    </a:cubicBezTo>
                    <a:cubicBezTo>
                      <a:pt x="40" y="118"/>
                      <a:pt x="40" y="119"/>
                      <a:pt x="40" y="120"/>
                    </a:cubicBezTo>
                    <a:cubicBezTo>
                      <a:pt x="40" y="121"/>
                      <a:pt x="40" y="121"/>
                      <a:pt x="40" y="121"/>
                    </a:cubicBezTo>
                    <a:cubicBezTo>
                      <a:pt x="40" y="122"/>
                      <a:pt x="40" y="122"/>
                      <a:pt x="40" y="122"/>
                    </a:cubicBezTo>
                    <a:lnTo>
                      <a:pt x="0" y="11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1" name="Freeform 355"/>
              <p:cNvSpPr>
                <a:spLocks/>
              </p:cNvSpPr>
              <p:nvPr/>
            </p:nvSpPr>
            <p:spPr bwMode="auto">
              <a:xfrm>
                <a:off x="4100" y="3699"/>
                <a:ext cx="200" cy="131"/>
              </a:xfrm>
              <a:custGeom>
                <a:avLst/>
                <a:gdLst>
                  <a:gd name="T0" fmla="*/ 73 w 113"/>
                  <a:gd name="T1" fmla="*/ 70 h 70"/>
                  <a:gd name="T2" fmla="*/ 73 w 113"/>
                  <a:gd name="T3" fmla="*/ 70 h 70"/>
                  <a:gd name="T4" fmla="*/ 73 w 113"/>
                  <a:gd name="T5" fmla="*/ 69 h 70"/>
                  <a:gd name="T6" fmla="*/ 73 w 113"/>
                  <a:gd name="T7" fmla="*/ 68 h 70"/>
                  <a:gd name="T8" fmla="*/ 73 w 113"/>
                  <a:gd name="T9" fmla="*/ 67 h 70"/>
                  <a:gd name="T10" fmla="*/ 73 w 113"/>
                  <a:gd name="T11" fmla="*/ 62 h 70"/>
                  <a:gd name="T12" fmla="*/ 72 w 113"/>
                  <a:gd name="T13" fmla="*/ 56 h 70"/>
                  <a:gd name="T14" fmla="*/ 69 w 113"/>
                  <a:gd name="T15" fmla="*/ 49 h 70"/>
                  <a:gd name="T16" fmla="*/ 65 w 113"/>
                  <a:gd name="T17" fmla="*/ 41 h 70"/>
                  <a:gd name="T18" fmla="*/ 63 w 113"/>
                  <a:gd name="T19" fmla="*/ 37 h 70"/>
                  <a:gd name="T20" fmla="*/ 60 w 113"/>
                  <a:gd name="T21" fmla="*/ 33 h 70"/>
                  <a:gd name="T22" fmla="*/ 57 w 113"/>
                  <a:gd name="T23" fmla="*/ 30 h 70"/>
                  <a:gd name="T24" fmla="*/ 53 w 113"/>
                  <a:gd name="T25" fmla="*/ 26 h 70"/>
                  <a:gd name="T26" fmla="*/ 45 w 113"/>
                  <a:gd name="T27" fmla="*/ 19 h 70"/>
                  <a:gd name="T28" fmla="*/ 36 w 113"/>
                  <a:gd name="T29" fmla="*/ 14 h 70"/>
                  <a:gd name="T30" fmla="*/ 27 w 113"/>
                  <a:gd name="T31" fmla="*/ 10 h 70"/>
                  <a:gd name="T32" fmla="*/ 18 w 113"/>
                  <a:gd name="T33" fmla="*/ 7 h 70"/>
                  <a:gd name="T34" fmla="*/ 15 w 113"/>
                  <a:gd name="T35" fmla="*/ 5 h 70"/>
                  <a:gd name="T36" fmla="*/ 11 w 113"/>
                  <a:gd name="T37" fmla="*/ 5 h 70"/>
                  <a:gd name="T38" fmla="*/ 5 w 113"/>
                  <a:gd name="T39" fmla="*/ 3 h 70"/>
                  <a:gd name="T40" fmla="*/ 0 w 113"/>
                  <a:gd name="T41" fmla="*/ 2 h 70"/>
                  <a:gd name="T42" fmla="*/ 5 w 113"/>
                  <a:gd name="T43" fmla="*/ 2 h 70"/>
                  <a:gd name="T44" fmla="*/ 11 w 113"/>
                  <a:gd name="T45" fmla="*/ 1 h 70"/>
                  <a:gd name="T46" fmla="*/ 15 w 113"/>
                  <a:gd name="T47" fmla="*/ 0 h 70"/>
                  <a:gd name="T48" fmla="*/ 19 w 113"/>
                  <a:gd name="T49" fmla="*/ 0 h 70"/>
                  <a:gd name="T50" fmla="*/ 29 w 113"/>
                  <a:gd name="T51" fmla="*/ 0 h 70"/>
                  <a:gd name="T52" fmla="*/ 40 w 113"/>
                  <a:gd name="T53" fmla="*/ 2 h 70"/>
                  <a:gd name="T54" fmla="*/ 52 w 113"/>
                  <a:gd name="T55" fmla="*/ 4 h 70"/>
                  <a:gd name="T56" fmla="*/ 64 w 113"/>
                  <a:gd name="T57" fmla="*/ 9 h 70"/>
                  <a:gd name="T58" fmla="*/ 70 w 113"/>
                  <a:gd name="T59" fmla="*/ 12 h 70"/>
                  <a:gd name="T60" fmla="*/ 76 w 113"/>
                  <a:gd name="T61" fmla="*/ 15 h 70"/>
                  <a:gd name="T62" fmla="*/ 81 w 113"/>
                  <a:gd name="T63" fmla="*/ 19 h 70"/>
                  <a:gd name="T64" fmla="*/ 86 w 113"/>
                  <a:gd name="T65" fmla="*/ 23 h 70"/>
                  <a:gd name="T66" fmla="*/ 95 w 113"/>
                  <a:gd name="T67" fmla="*/ 32 h 70"/>
                  <a:gd name="T68" fmla="*/ 102 w 113"/>
                  <a:gd name="T69" fmla="*/ 41 h 70"/>
                  <a:gd name="T70" fmla="*/ 107 w 113"/>
                  <a:gd name="T71" fmla="*/ 49 h 70"/>
                  <a:gd name="T72" fmla="*/ 111 w 113"/>
                  <a:gd name="T73" fmla="*/ 56 h 70"/>
                  <a:gd name="T74" fmla="*/ 112 w 113"/>
                  <a:gd name="T75" fmla="*/ 59 h 70"/>
                  <a:gd name="T76" fmla="*/ 113 w 113"/>
                  <a:gd name="T77" fmla="*/ 61 h 70"/>
                  <a:gd name="T78" fmla="*/ 113 w 113"/>
                  <a:gd name="T79" fmla="*/ 63 h 70"/>
                  <a:gd name="T80" fmla="*/ 113 w 113"/>
                  <a:gd name="T81" fmla="*/ 63 h 70"/>
                  <a:gd name="T82" fmla="*/ 73 w 113"/>
                  <a:gd name="T8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 h="70">
                    <a:moveTo>
                      <a:pt x="73" y="70"/>
                    </a:moveTo>
                    <a:cubicBezTo>
                      <a:pt x="73" y="70"/>
                      <a:pt x="73" y="70"/>
                      <a:pt x="73" y="70"/>
                    </a:cubicBezTo>
                    <a:cubicBezTo>
                      <a:pt x="73" y="69"/>
                      <a:pt x="73" y="69"/>
                      <a:pt x="73" y="69"/>
                    </a:cubicBezTo>
                    <a:cubicBezTo>
                      <a:pt x="73" y="69"/>
                      <a:pt x="73" y="69"/>
                      <a:pt x="73" y="68"/>
                    </a:cubicBezTo>
                    <a:cubicBezTo>
                      <a:pt x="73" y="68"/>
                      <a:pt x="73" y="67"/>
                      <a:pt x="73" y="67"/>
                    </a:cubicBezTo>
                    <a:cubicBezTo>
                      <a:pt x="73" y="65"/>
                      <a:pt x="73" y="64"/>
                      <a:pt x="73" y="62"/>
                    </a:cubicBezTo>
                    <a:cubicBezTo>
                      <a:pt x="73" y="60"/>
                      <a:pt x="72" y="58"/>
                      <a:pt x="72" y="56"/>
                    </a:cubicBezTo>
                    <a:cubicBezTo>
                      <a:pt x="71" y="54"/>
                      <a:pt x="70" y="51"/>
                      <a:pt x="69" y="49"/>
                    </a:cubicBezTo>
                    <a:cubicBezTo>
                      <a:pt x="68" y="46"/>
                      <a:pt x="67" y="44"/>
                      <a:pt x="65" y="41"/>
                    </a:cubicBezTo>
                    <a:cubicBezTo>
                      <a:pt x="65" y="40"/>
                      <a:pt x="64" y="38"/>
                      <a:pt x="63" y="37"/>
                    </a:cubicBezTo>
                    <a:cubicBezTo>
                      <a:pt x="62" y="36"/>
                      <a:pt x="61" y="35"/>
                      <a:pt x="60" y="33"/>
                    </a:cubicBezTo>
                    <a:cubicBezTo>
                      <a:pt x="59" y="32"/>
                      <a:pt x="58" y="31"/>
                      <a:pt x="57" y="30"/>
                    </a:cubicBezTo>
                    <a:cubicBezTo>
                      <a:pt x="53" y="26"/>
                      <a:pt x="53" y="26"/>
                      <a:pt x="53" y="26"/>
                    </a:cubicBezTo>
                    <a:cubicBezTo>
                      <a:pt x="51" y="24"/>
                      <a:pt x="48" y="21"/>
                      <a:pt x="45" y="19"/>
                    </a:cubicBezTo>
                    <a:cubicBezTo>
                      <a:pt x="42" y="18"/>
                      <a:pt x="39" y="15"/>
                      <a:pt x="36" y="14"/>
                    </a:cubicBezTo>
                    <a:cubicBezTo>
                      <a:pt x="33" y="12"/>
                      <a:pt x="30" y="11"/>
                      <a:pt x="27" y="10"/>
                    </a:cubicBezTo>
                    <a:cubicBezTo>
                      <a:pt x="24" y="9"/>
                      <a:pt x="21" y="8"/>
                      <a:pt x="18" y="7"/>
                    </a:cubicBezTo>
                    <a:cubicBezTo>
                      <a:pt x="17" y="6"/>
                      <a:pt x="16" y="6"/>
                      <a:pt x="15" y="5"/>
                    </a:cubicBezTo>
                    <a:cubicBezTo>
                      <a:pt x="13" y="5"/>
                      <a:pt x="12" y="5"/>
                      <a:pt x="11" y="5"/>
                    </a:cubicBezTo>
                    <a:cubicBezTo>
                      <a:pt x="9" y="4"/>
                      <a:pt x="7" y="4"/>
                      <a:pt x="5" y="3"/>
                    </a:cubicBezTo>
                    <a:cubicBezTo>
                      <a:pt x="2" y="3"/>
                      <a:pt x="0" y="2"/>
                      <a:pt x="0" y="2"/>
                    </a:cubicBezTo>
                    <a:cubicBezTo>
                      <a:pt x="0" y="2"/>
                      <a:pt x="2" y="2"/>
                      <a:pt x="5" y="2"/>
                    </a:cubicBezTo>
                    <a:cubicBezTo>
                      <a:pt x="7" y="1"/>
                      <a:pt x="9" y="1"/>
                      <a:pt x="11" y="1"/>
                    </a:cubicBezTo>
                    <a:cubicBezTo>
                      <a:pt x="12" y="1"/>
                      <a:pt x="14" y="1"/>
                      <a:pt x="15" y="0"/>
                    </a:cubicBezTo>
                    <a:cubicBezTo>
                      <a:pt x="16" y="0"/>
                      <a:pt x="18" y="0"/>
                      <a:pt x="19" y="0"/>
                    </a:cubicBezTo>
                    <a:cubicBezTo>
                      <a:pt x="22" y="0"/>
                      <a:pt x="26" y="0"/>
                      <a:pt x="29" y="0"/>
                    </a:cubicBezTo>
                    <a:cubicBezTo>
                      <a:pt x="33" y="1"/>
                      <a:pt x="36" y="1"/>
                      <a:pt x="40" y="2"/>
                    </a:cubicBezTo>
                    <a:cubicBezTo>
                      <a:pt x="44" y="2"/>
                      <a:pt x="48" y="3"/>
                      <a:pt x="52" y="4"/>
                    </a:cubicBezTo>
                    <a:cubicBezTo>
                      <a:pt x="56" y="5"/>
                      <a:pt x="60" y="7"/>
                      <a:pt x="64" y="9"/>
                    </a:cubicBezTo>
                    <a:cubicBezTo>
                      <a:pt x="70" y="12"/>
                      <a:pt x="70" y="12"/>
                      <a:pt x="70" y="12"/>
                    </a:cubicBezTo>
                    <a:cubicBezTo>
                      <a:pt x="72" y="13"/>
                      <a:pt x="74" y="14"/>
                      <a:pt x="76" y="15"/>
                    </a:cubicBezTo>
                    <a:cubicBezTo>
                      <a:pt x="78" y="16"/>
                      <a:pt x="80" y="17"/>
                      <a:pt x="81" y="19"/>
                    </a:cubicBezTo>
                    <a:cubicBezTo>
                      <a:pt x="83" y="20"/>
                      <a:pt x="85" y="21"/>
                      <a:pt x="86" y="23"/>
                    </a:cubicBezTo>
                    <a:cubicBezTo>
                      <a:pt x="90" y="25"/>
                      <a:pt x="93" y="29"/>
                      <a:pt x="95" y="32"/>
                    </a:cubicBezTo>
                    <a:cubicBezTo>
                      <a:pt x="98" y="35"/>
                      <a:pt x="100" y="38"/>
                      <a:pt x="102" y="41"/>
                    </a:cubicBezTo>
                    <a:cubicBezTo>
                      <a:pt x="104" y="43"/>
                      <a:pt x="106" y="46"/>
                      <a:pt x="107" y="49"/>
                    </a:cubicBezTo>
                    <a:cubicBezTo>
                      <a:pt x="109" y="51"/>
                      <a:pt x="110" y="54"/>
                      <a:pt x="111" y="56"/>
                    </a:cubicBezTo>
                    <a:cubicBezTo>
                      <a:pt x="111" y="57"/>
                      <a:pt x="112" y="58"/>
                      <a:pt x="112" y="59"/>
                    </a:cubicBezTo>
                    <a:cubicBezTo>
                      <a:pt x="112" y="59"/>
                      <a:pt x="113" y="60"/>
                      <a:pt x="113" y="61"/>
                    </a:cubicBezTo>
                    <a:cubicBezTo>
                      <a:pt x="113" y="62"/>
                      <a:pt x="113" y="62"/>
                      <a:pt x="113" y="63"/>
                    </a:cubicBezTo>
                    <a:cubicBezTo>
                      <a:pt x="113" y="63"/>
                      <a:pt x="113" y="63"/>
                      <a:pt x="113" y="63"/>
                    </a:cubicBezTo>
                    <a:lnTo>
                      <a:pt x="73" y="7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2" name="Freeform 356"/>
              <p:cNvSpPr>
                <a:spLocks/>
              </p:cNvSpPr>
              <p:nvPr/>
            </p:nvSpPr>
            <p:spPr bwMode="auto">
              <a:xfrm>
                <a:off x="4235" y="3699"/>
                <a:ext cx="202" cy="131"/>
              </a:xfrm>
              <a:custGeom>
                <a:avLst/>
                <a:gdLst>
                  <a:gd name="T0" fmla="*/ 0 w 114"/>
                  <a:gd name="T1" fmla="*/ 63 h 70"/>
                  <a:gd name="T2" fmla="*/ 0 w 114"/>
                  <a:gd name="T3" fmla="*/ 63 h 70"/>
                  <a:gd name="T4" fmla="*/ 1 w 114"/>
                  <a:gd name="T5" fmla="*/ 61 h 70"/>
                  <a:gd name="T6" fmla="*/ 2 w 114"/>
                  <a:gd name="T7" fmla="*/ 59 h 70"/>
                  <a:gd name="T8" fmla="*/ 3 w 114"/>
                  <a:gd name="T9" fmla="*/ 56 h 70"/>
                  <a:gd name="T10" fmla="*/ 6 w 114"/>
                  <a:gd name="T11" fmla="*/ 49 h 70"/>
                  <a:gd name="T12" fmla="*/ 12 w 114"/>
                  <a:gd name="T13" fmla="*/ 41 h 70"/>
                  <a:gd name="T14" fmla="*/ 18 w 114"/>
                  <a:gd name="T15" fmla="*/ 32 h 70"/>
                  <a:gd name="T16" fmla="*/ 27 w 114"/>
                  <a:gd name="T17" fmla="*/ 23 h 70"/>
                  <a:gd name="T18" fmla="*/ 32 w 114"/>
                  <a:gd name="T19" fmla="*/ 19 h 70"/>
                  <a:gd name="T20" fmla="*/ 38 w 114"/>
                  <a:gd name="T21" fmla="*/ 15 h 70"/>
                  <a:gd name="T22" fmla="*/ 44 w 114"/>
                  <a:gd name="T23" fmla="*/ 12 h 70"/>
                  <a:gd name="T24" fmla="*/ 50 w 114"/>
                  <a:gd name="T25" fmla="*/ 9 h 70"/>
                  <a:gd name="T26" fmla="*/ 62 w 114"/>
                  <a:gd name="T27" fmla="*/ 4 h 70"/>
                  <a:gd name="T28" fmla="*/ 74 w 114"/>
                  <a:gd name="T29" fmla="*/ 2 h 70"/>
                  <a:gd name="T30" fmla="*/ 85 w 114"/>
                  <a:gd name="T31" fmla="*/ 0 h 70"/>
                  <a:gd name="T32" fmla="*/ 94 w 114"/>
                  <a:gd name="T33" fmla="*/ 0 h 70"/>
                  <a:gd name="T34" fmla="*/ 99 w 114"/>
                  <a:gd name="T35" fmla="*/ 0 h 70"/>
                  <a:gd name="T36" fmla="*/ 103 w 114"/>
                  <a:gd name="T37" fmla="*/ 1 h 70"/>
                  <a:gd name="T38" fmla="*/ 109 w 114"/>
                  <a:gd name="T39" fmla="*/ 2 h 70"/>
                  <a:gd name="T40" fmla="*/ 114 w 114"/>
                  <a:gd name="T41" fmla="*/ 2 h 70"/>
                  <a:gd name="T42" fmla="*/ 109 w 114"/>
                  <a:gd name="T43" fmla="*/ 3 h 70"/>
                  <a:gd name="T44" fmla="*/ 103 w 114"/>
                  <a:gd name="T45" fmla="*/ 5 h 70"/>
                  <a:gd name="T46" fmla="*/ 99 w 114"/>
                  <a:gd name="T47" fmla="*/ 5 h 70"/>
                  <a:gd name="T48" fmla="*/ 95 w 114"/>
                  <a:gd name="T49" fmla="*/ 7 h 70"/>
                  <a:gd name="T50" fmla="*/ 87 w 114"/>
                  <a:gd name="T51" fmla="*/ 10 h 70"/>
                  <a:gd name="T52" fmla="*/ 78 w 114"/>
                  <a:gd name="T53" fmla="*/ 14 h 70"/>
                  <a:gd name="T54" fmla="*/ 69 w 114"/>
                  <a:gd name="T55" fmla="*/ 19 h 70"/>
                  <a:gd name="T56" fmla="*/ 61 w 114"/>
                  <a:gd name="T57" fmla="*/ 26 h 70"/>
                  <a:gd name="T58" fmla="*/ 57 w 114"/>
                  <a:gd name="T59" fmla="*/ 30 h 70"/>
                  <a:gd name="T60" fmla="*/ 54 w 114"/>
                  <a:gd name="T61" fmla="*/ 33 h 70"/>
                  <a:gd name="T62" fmla="*/ 51 w 114"/>
                  <a:gd name="T63" fmla="*/ 37 h 70"/>
                  <a:gd name="T64" fmla="*/ 48 w 114"/>
                  <a:gd name="T65" fmla="*/ 41 h 70"/>
                  <a:gd name="T66" fmla="*/ 45 w 114"/>
                  <a:gd name="T67" fmla="*/ 49 h 70"/>
                  <a:gd name="T68" fmla="*/ 42 w 114"/>
                  <a:gd name="T69" fmla="*/ 56 h 70"/>
                  <a:gd name="T70" fmla="*/ 41 w 114"/>
                  <a:gd name="T71" fmla="*/ 62 h 70"/>
                  <a:gd name="T72" fmla="*/ 40 w 114"/>
                  <a:gd name="T73" fmla="*/ 67 h 70"/>
                  <a:gd name="T74" fmla="*/ 40 w 114"/>
                  <a:gd name="T75" fmla="*/ 68 h 70"/>
                  <a:gd name="T76" fmla="*/ 41 w 114"/>
                  <a:gd name="T77" fmla="*/ 69 h 70"/>
                  <a:gd name="T78" fmla="*/ 41 w 114"/>
                  <a:gd name="T79" fmla="*/ 70 h 70"/>
                  <a:gd name="T80" fmla="*/ 41 w 114"/>
                  <a:gd name="T81" fmla="*/ 70 h 70"/>
                  <a:gd name="T82" fmla="*/ 0 w 114"/>
                  <a:gd name="T83" fmla="*/ 6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 h="70">
                    <a:moveTo>
                      <a:pt x="0" y="63"/>
                    </a:moveTo>
                    <a:cubicBezTo>
                      <a:pt x="0" y="63"/>
                      <a:pt x="0" y="63"/>
                      <a:pt x="0" y="63"/>
                    </a:cubicBezTo>
                    <a:cubicBezTo>
                      <a:pt x="1" y="62"/>
                      <a:pt x="1" y="62"/>
                      <a:pt x="1" y="61"/>
                    </a:cubicBezTo>
                    <a:cubicBezTo>
                      <a:pt x="1" y="60"/>
                      <a:pt x="1" y="59"/>
                      <a:pt x="2" y="59"/>
                    </a:cubicBezTo>
                    <a:cubicBezTo>
                      <a:pt x="2" y="58"/>
                      <a:pt x="3" y="57"/>
                      <a:pt x="3" y="56"/>
                    </a:cubicBezTo>
                    <a:cubicBezTo>
                      <a:pt x="4" y="54"/>
                      <a:pt x="5" y="51"/>
                      <a:pt x="6" y="49"/>
                    </a:cubicBezTo>
                    <a:cubicBezTo>
                      <a:pt x="8" y="46"/>
                      <a:pt x="9" y="43"/>
                      <a:pt x="12" y="41"/>
                    </a:cubicBezTo>
                    <a:cubicBezTo>
                      <a:pt x="13" y="38"/>
                      <a:pt x="16" y="35"/>
                      <a:pt x="18" y="32"/>
                    </a:cubicBezTo>
                    <a:cubicBezTo>
                      <a:pt x="21" y="29"/>
                      <a:pt x="24" y="25"/>
                      <a:pt x="27" y="23"/>
                    </a:cubicBezTo>
                    <a:cubicBezTo>
                      <a:pt x="29" y="21"/>
                      <a:pt x="31" y="20"/>
                      <a:pt x="32" y="19"/>
                    </a:cubicBezTo>
                    <a:cubicBezTo>
                      <a:pt x="34" y="17"/>
                      <a:pt x="36" y="16"/>
                      <a:pt x="38" y="15"/>
                    </a:cubicBezTo>
                    <a:cubicBezTo>
                      <a:pt x="40" y="14"/>
                      <a:pt x="42" y="13"/>
                      <a:pt x="44" y="12"/>
                    </a:cubicBezTo>
                    <a:cubicBezTo>
                      <a:pt x="50" y="9"/>
                      <a:pt x="50" y="9"/>
                      <a:pt x="50" y="9"/>
                    </a:cubicBezTo>
                    <a:cubicBezTo>
                      <a:pt x="54" y="7"/>
                      <a:pt x="58" y="5"/>
                      <a:pt x="62" y="4"/>
                    </a:cubicBezTo>
                    <a:cubicBezTo>
                      <a:pt x="66" y="3"/>
                      <a:pt x="70" y="2"/>
                      <a:pt x="74" y="2"/>
                    </a:cubicBezTo>
                    <a:cubicBezTo>
                      <a:pt x="77" y="1"/>
                      <a:pt x="81" y="1"/>
                      <a:pt x="85" y="0"/>
                    </a:cubicBezTo>
                    <a:cubicBezTo>
                      <a:pt x="88" y="0"/>
                      <a:pt x="91" y="0"/>
                      <a:pt x="94" y="0"/>
                    </a:cubicBezTo>
                    <a:cubicBezTo>
                      <a:pt x="96" y="0"/>
                      <a:pt x="97" y="0"/>
                      <a:pt x="99" y="0"/>
                    </a:cubicBezTo>
                    <a:cubicBezTo>
                      <a:pt x="100" y="1"/>
                      <a:pt x="101" y="1"/>
                      <a:pt x="103" y="1"/>
                    </a:cubicBezTo>
                    <a:cubicBezTo>
                      <a:pt x="105" y="1"/>
                      <a:pt x="107" y="1"/>
                      <a:pt x="109" y="2"/>
                    </a:cubicBezTo>
                    <a:cubicBezTo>
                      <a:pt x="112" y="2"/>
                      <a:pt x="114" y="2"/>
                      <a:pt x="114" y="2"/>
                    </a:cubicBezTo>
                    <a:cubicBezTo>
                      <a:pt x="114" y="2"/>
                      <a:pt x="112" y="3"/>
                      <a:pt x="109" y="3"/>
                    </a:cubicBezTo>
                    <a:cubicBezTo>
                      <a:pt x="107" y="4"/>
                      <a:pt x="105" y="4"/>
                      <a:pt x="103" y="5"/>
                    </a:cubicBezTo>
                    <a:cubicBezTo>
                      <a:pt x="102" y="5"/>
                      <a:pt x="101" y="5"/>
                      <a:pt x="99" y="5"/>
                    </a:cubicBezTo>
                    <a:cubicBezTo>
                      <a:pt x="98" y="6"/>
                      <a:pt x="97" y="6"/>
                      <a:pt x="95" y="7"/>
                    </a:cubicBezTo>
                    <a:cubicBezTo>
                      <a:pt x="93" y="8"/>
                      <a:pt x="90" y="9"/>
                      <a:pt x="87" y="10"/>
                    </a:cubicBezTo>
                    <a:cubicBezTo>
                      <a:pt x="84" y="11"/>
                      <a:pt x="81" y="12"/>
                      <a:pt x="78" y="14"/>
                    </a:cubicBezTo>
                    <a:cubicBezTo>
                      <a:pt x="75" y="15"/>
                      <a:pt x="72" y="18"/>
                      <a:pt x="69" y="19"/>
                    </a:cubicBezTo>
                    <a:cubicBezTo>
                      <a:pt x="66" y="21"/>
                      <a:pt x="63" y="24"/>
                      <a:pt x="61" y="26"/>
                    </a:cubicBezTo>
                    <a:cubicBezTo>
                      <a:pt x="57" y="30"/>
                      <a:pt x="57" y="30"/>
                      <a:pt x="57" y="30"/>
                    </a:cubicBezTo>
                    <a:cubicBezTo>
                      <a:pt x="56" y="31"/>
                      <a:pt x="55" y="32"/>
                      <a:pt x="54" y="33"/>
                    </a:cubicBezTo>
                    <a:cubicBezTo>
                      <a:pt x="53" y="35"/>
                      <a:pt x="52" y="36"/>
                      <a:pt x="51" y="37"/>
                    </a:cubicBezTo>
                    <a:cubicBezTo>
                      <a:pt x="50" y="38"/>
                      <a:pt x="49" y="40"/>
                      <a:pt x="48" y="41"/>
                    </a:cubicBezTo>
                    <a:cubicBezTo>
                      <a:pt x="47" y="44"/>
                      <a:pt x="46" y="46"/>
                      <a:pt x="45" y="49"/>
                    </a:cubicBezTo>
                    <a:cubicBezTo>
                      <a:pt x="44" y="51"/>
                      <a:pt x="43" y="54"/>
                      <a:pt x="42" y="56"/>
                    </a:cubicBezTo>
                    <a:cubicBezTo>
                      <a:pt x="42" y="58"/>
                      <a:pt x="41" y="60"/>
                      <a:pt x="41" y="62"/>
                    </a:cubicBezTo>
                    <a:cubicBezTo>
                      <a:pt x="41" y="64"/>
                      <a:pt x="41" y="65"/>
                      <a:pt x="40" y="67"/>
                    </a:cubicBezTo>
                    <a:cubicBezTo>
                      <a:pt x="40" y="67"/>
                      <a:pt x="40" y="68"/>
                      <a:pt x="40" y="68"/>
                    </a:cubicBezTo>
                    <a:cubicBezTo>
                      <a:pt x="40" y="69"/>
                      <a:pt x="41" y="69"/>
                      <a:pt x="41" y="69"/>
                    </a:cubicBezTo>
                    <a:cubicBezTo>
                      <a:pt x="41" y="70"/>
                      <a:pt x="41" y="70"/>
                      <a:pt x="41" y="70"/>
                    </a:cubicBezTo>
                    <a:cubicBezTo>
                      <a:pt x="41" y="70"/>
                      <a:pt x="41" y="70"/>
                      <a:pt x="41" y="70"/>
                    </a:cubicBezTo>
                    <a:lnTo>
                      <a:pt x="0" y="63"/>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3" name="Freeform 357"/>
              <p:cNvSpPr>
                <a:spLocks/>
              </p:cNvSpPr>
              <p:nvPr/>
            </p:nvSpPr>
            <p:spPr bwMode="auto">
              <a:xfrm>
                <a:off x="4231" y="3577"/>
                <a:ext cx="73" cy="217"/>
              </a:xfrm>
              <a:custGeom>
                <a:avLst/>
                <a:gdLst>
                  <a:gd name="T0" fmla="*/ 0 w 41"/>
                  <a:gd name="T1" fmla="*/ 111 h 116"/>
                  <a:gd name="T2" fmla="*/ 1 w 41"/>
                  <a:gd name="T3" fmla="*/ 110 h 116"/>
                  <a:gd name="T4" fmla="*/ 2 w 41"/>
                  <a:gd name="T5" fmla="*/ 107 h 116"/>
                  <a:gd name="T6" fmla="*/ 5 w 41"/>
                  <a:gd name="T7" fmla="*/ 94 h 116"/>
                  <a:gd name="T8" fmla="*/ 12 w 41"/>
                  <a:gd name="T9" fmla="*/ 56 h 116"/>
                  <a:gd name="T10" fmla="*/ 13 w 41"/>
                  <a:gd name="T11" fmla="*/ 35 h 116"/>
                  <a:gd name="T12" fmla="*/ 11 w 41"/>
                  <a:gd name="T13" fmla="*/ 17 h 116"/>
                  <a:gd name="T14" fmla="*/ 9 w 41"/>
                  <a:gd name="T15" fmla="*/ 10 h 116"/>
                  <a:gd name="T16" fmla="*/ 7 w 41"/>
                  <a:gd name="T17" fmla="*/ 4 h 116"/>
                  <a:gd name="T18" fmla="*/ 5 w 41"/>
                  <a:gd name="T19" fmla="*/ 1 h 116"/>
                  <a:gd name="T20" fmla="*/ 4 w 41"/>
                  <a:gd name="T21" fmla="*/ 0 h 116"/>
                  <a:gd name="T22" fmla="*/ 5 w 41"/>
                  <a:gd name="T23" fmla="*/ 1 h 116"/>
                  <a:gd name="T24" fmla="*/ 8 w 41"/>
                  <a:gd name="T25" fmla="*/ 3 h 116"/>
                  <a:gd name="T26" fmla="*/ 12 w 41"/>
                  <a:gd name="T27" fmla="*/ 8 h 116"/>
                  <a:gd name="T28" fmla="*/ 17 w 41"/>
                  <a:gd name="T29" fmla="*/ 14 h 116"/>
                  <a:gd name="T30" fmla="*/ 25 w 41"/>
                  <a:gd name="T31" fmla="*/ 32 h 116"/>
                  <a:gd name="T32" fmla="*/ 32 w 41"/>
                  <a:gd name="T33" fmla="*/ 54 h 116"/>
                  <a:gd name="T34" fmla="*/ 39 w 41"/>
                  <a:gd name="T35" fmla="*/ 96 h 116"/>
                  <a:gd name="T36" fmla="*/ 41 w 41"/>
                  <a:gd name="T37" fmla="*/ 110 h 116"/>
                  <a:gd name="T38" fmla="*/ 41 w 41"/>
                  <a:gd name="T39" fmla="*/ 114 h 116"/>
                  <a:gd name="T40" fmla="*/ 41 w 41"/>
                  <a:gd name="T41" fmla="*/ 116 h 116"/>
                  <a:gd name="T42" fmla="*/ 0 w 41"/>
                  <a:gd name="T43" fmla="*/ 11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116">
                    <a:moveTo>
                      <a:pt x="0" y="111"/>
                    </a:moveTo>
                    <a:cubicBezTo>
                      <a:pt x="0" y="111"/>
                      <a:pt x="0" y="111"/>
                      <a:pt x="1" y="110"/>
                    </a:cubicBezTo>
                    <a:cubicBezTo>
                      <a:pt x="1" y="109"/>
                      <a:pt x="1" y="108"/>
                      <a:pt x="2" y="107"/>
                    </a:cubicBezTo>
                    <a:cubicBezTo>
                      <a:pt x="2" y="104"/>
                      <a:pt x="4" y="99"/>
                      <a:pt x="5" y="94"/>
                    </a:cubicBezTo>
                    <a:cubicBezTo>
                      <a:pt x="7" y="84"/>
                      <a:pt x="10" y="70"/>
                      <a:pt x="12" y="56"/>
                    </a:cubicBezTo>
                    <a:cubicBezTo>
                      <a:pt x="12" y="49"/>
                      <a:pt x="13" y="41"/>
                      <a:pt x="13" y="35"/>
                    </a:cubicBezTo>
                    <a:cubicBezTo>
                      <a:pt x="13" y="28"/>
                      <a:pt x="12" y="22"/>
                      <a:pt x="11" y="17"/>
                    </a:cubicBezTo>
                    <a:cubicBezTo>
                      <a:pt x="10" y="14"/>
                      <a:pt x="10" y="12"/>
                      <a:pt x="9" y="10"/>
                    </a:cubicBezTo>
                    <a:cubicBezTo>
                      <a:pt x="8" y="8"/>
                      <a:pt x="7" y="6"/>
                      <a:pt x="7" y="4"/>
                    </a:cubicBezTo>
                    <a:cubicBezTo>
                      <a:pt x="6" y="3"/>
                      <a:pt x="5" y="2"/>
                      <a:pt x="5" y="1"/>
                    </a:cubicBezTo>
                    <a:cubicBezTo>
                      <a:pt x="4" y="1"/>
                      <a:pt x="4" y="0"/>
                      <a:pt x="4" y="0"/>
                    </a:cubicBezTo>
                    <a:cubicBezTo>
                      <a:pt x="4" y="0"/>
                      <a:pt x="4" y="0"/>
                      <a:pt x="5" y="1"/>
                    </a:cubicBezTo>
                    <a:cubicBezTo>
                      <a:pt x="6" y="1"/>
                      <a:pt x="7" y="2"/>
                      <a:pt x="8" y="3"/>
                    </a:cubicBezTo>
                    <a:cubicBezTo>
                      <a:pt x="9" y="5"/>
                      <a:pt x="11" y="6"/>
                      <a:pt x="12" y="8"/>
                    </a:cubicBezTo>
                    <a:cubicBezTo>
                      <a:pt x="14" y="10"/>
                      <a:pt x="15" y="12"/>
                      <a:pt x="17" y="14"/>
                    </a:cubicBezTo>
                    <a:cubicBezTo>
                      <a:pt x="20" y="19"/>
                      <a:pt x="23" y="25"/>
                      <a:pt x="25" y="32"/>
                    </a:cubicBezTo>
                    <a:cubicBezTo>
                      <a:pt x="28" y="39"/>
                      <a:pt x="30" y="47"/>
                      <a:pt x="32" y="54"/>
                    </a:cubicBezTo>
                    <a:cubicBezTo>
                      <a:pt x="36" y="69"/>
                      <a:pt x="38" y="84"/>
                      <a:pt x="39" y="96"/>
                    </a:cubicBezTo>
                    <a:cubicBezTo>
                      <a:pt x="40" y="102"/>
                      <a:pt x="40" y="107"/>
                      <a:pt x="41" y="110"/>
                    </a:cubicBezTo>
                    <a:cubicBezTo>
                      <a:pt x="41" y="112"/>
                      <a:pt x="41" y="113"/>
                      <a:pt x="41" y="114"/>
                    </a:cubicBezTo>
                    <a:cubicBezTo>
                      <a:pt x="41" y="115"/>
                      <a:pt x="41" y="116"/>
                      <a:pt x="41" y="116"/>
                    </a:cubicBezTo>
                    <a:lnTo>
                      <a:pt x="0" y="111"/>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4" name="Freeform 358"/>
              <p:cNvSpPr>
                <a:spLocks/>
              </p:cNvSpPr>
              <p:nvPr/>
            </p:nvSpPr>
            <p:spPr bwMode="auto">
              <a:xfrm>
                <a:off x="4120" y="3654"/>
                <a:ext cx="33" cy="50"/>
              </a:xfrm>
              <a:custGeom>
                <a:avLst/>
                <a:gdLst>
                  <a:gd name="T0" fmla="*/ 4 w 19"/>
                  <a:gd name="T1" fmla="*/ 0 h 27"/>
                  <a:gd name="T2" fmla="*/ 9 w 19"/>
                  <a:gd name="T3" fmla="*/ 4 h 27"/>
                  <a:gd name="T4" fmla="*/ 14 w 19"/>
                  <a:gd name="T5" fmla="*/ 0 h 27"/>
                  <a:gd name="T6" fmla="*/ 9 w 19"/>
                  <a:gd name="T7" fmla="*/ 27 h 27"/>
                  <a:gd name="T8" fmla="*/ 4 w 19"/>
                  <a:gd name="T9" fmla="*/ 0 h 27"/>
                </a:gdLst>
                <a:ahLst/>
                <a:cxnLst>
                  <a:cxn ang="0">
                    <a:pos x="T0" y="T1"/>
                  </a:cxn>
                  <a:cxn ang="0">
                    <a:pos x="T2" y="T3"/>
                  </a:cxn>
                  <a:cxn ang="0">
                    <a:pos x="T4" y="T5"/>
                  </a:cxn>
                  <a:cxn ang="0">
                    <a:pos x="T6" y="T7"/>
                  </a:cxn>
                  <a:cxn ang="0">
                    <a:pos x="T8" y="T9"/>
                  </a:cxn>
                </a:cxnLst>
                <a:rect l="0" t="0" r="r" b="b"/>
                <a:pathLst>
                  <a:path w="19" h="27">
                    <a:moveTo>
                      <a:pt x="4" y="0"/>
                    </a:moveTo>
                    <a:cubicBezTo>
                      <a:pt x="8" y="0"/>
                      <a:pt x="7" y="4"/>
                      <a:pt x="9" y="4"/>
                    </a:cubicBezTo>
                    <a:cubicBezTo>
                      <a:pt x="12" y="4"/>
                      <a:pt x="11" y="0"/>
                      <a:pt x="14" y="0"/>
                    </a:cubicBezTo>
                    <a:cubicBezTo>
                      <a:pt x="18" y="0"/>
                      <a:pt x="19" y="7"/>
                      <a:pt x="9" y="27"/>
                    </a:cubicBezTo>
                    <a:cubicBezTo>
                      <a:pt x="0" y="6"/>
                      <a:pt x="1" y="0"/>
                      <a:pt x="4"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5" name="Freeform 359"/>
              <p:cNvSpPr>
                <a:spLocks/>
              </p:cNvSpPr>
              <p:nvPr/>
            </p:nvSpPr>
            <p:spPr bwMode="auto">
              <a:xfrm>
                <a:off x="4136" y="3657"/>
                <a:ext cx="44" cy="47"/>
              </a:xfrm>
              <a:custGeom>
                <a:avLst/>
                <a:gdLst>
                  <a:gd name="T0" fmla="*/ 16 w 25"/>
                  <a:gd name="T1" fmla="*/ 2 h 25"/>
                  <a:gd name="T2" fmla="*/ 17 w 25"/>
                  <a:gd name="T3" fmla="*/ 8 h 25"/>
                  <a:gd name="T4" fmla="*/ 23 w 25"/>
                  <a:gd name="T5" fmla="*/ 10 h 25"/>
                  <a:gd name="T6" fmla="*/ 0 w 25"/>
                  <a:gd name="T7" fmla="*/ 25 h 25"/>
                  <a:gd name="T8" fmla="*/ 16 w 25"/>
                  <a:gd name="T9" fmla="*/ 2 h 25"/>
                </a:gdLst>
                <a:ahLst/>
                <a:cxnLst>
                  <a:cxn ang="0">
                    <a:pos x="T0" y="T1"/>
                  </a:cxn>
                  <a:cxn ang="0">
                    <a:pos x="T2" y="T3"/>
                  </a:cxn>
                  <a:cxn ang="0">
                    <a:pos x="T4" y="T5"/>
                  </a:cxn>
                  <a:cxn ang="0">
                    <a:pos x="T6" y="T7"/>
                  </a:cxn>
                  <a:cxn ang="0">
                    <a:pos x="T8" y="T9"/>
                  </a:cxn>
                </a:cxnLst>
                <a:rect l="0" t="0" r="r" b="b"/>
                <a:pathLst>
                  <a:path w="25" h="25">
                    <a:moveTo>
                      <a:pt x="16" y="2"/>
                    </a:moveTo>
                    <a:cubicBezTo>
                      <a:pt x="18" y="5"/>
                      <a:pt x="15" y="7"/>
                      <a:pt x="17" y="8"/>
                    </a:cubicBezTo>
                    <a:cubicBezTo>
                      <a:pt x="18" y="10"/>
                      <a:pt x="20" y="7"/>
                      <a:pt x="23" y="10"/>
                    </a:cubicBezTo>
                    <a:cubicBezTo>
                      <a:pt x="25" y="12"/>
                      <a:pt x="21" y="17"/>
                      <a:pt x="0" y="25"/>
                    </a:cubicBezTo>
                    <a:cubicBezTo>
                      <a:pt x="8" y="3"/>
                      <a:pt x="13" y="0"/>
                      <a:pt x="16" y="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6" name="Freeform 360"/>
              <p:cNvSpPr>
                <a:spLocks/>
              </p:cNvSpPr>
              <p:nvPr/>
            </p:nvSpPr>
            <p:spPr bwMode="auto">
              <a:xfrm>
                <a:off x="4136" y="3685"/>
                <a:ext cx="47" cy="36"/>
              </a:xfrm>
              <a:custGeom>
                <a:avLst/>
                <a:gdLst>
                  <a:gd name="T0" fmla="*/ 27 w 27"/>
                  <a:gd name="T1" fmla="*/ 5 h 19"/>
                  <a:gd name="T2" fmla="*/ 24 w 27"/>
                  <a:gd name="T3" fmla="*/ 10 h 19"/>
                  <a:gd name="T4" fmla="*/ 27 w 27"/>
                  <a:gd name="T5" fmla="*/ 15 h 19"/>
                  <a:gd name="T6" fmla="*/ 0 w 27"/>
                  <a:gd name="T7" fmla="*/ 10 h 19"/>
                  <a:gd name="T8" fmla="*/ 27 w 27"/>
                  <a:gd name="T9" fmla="*/ 5 h 19"/>
                </a:gdLst>
                <a:ahLst/>
                <a:cxnLst>
                  <a:cxn ang="0">
                    <a:pos x="T0" y="T1"/>
                  </a:cxn>
                  <a:cxn ang="0">
                    <a:pos x="T2" y="T3"/>
                  </a:cxn>
                  <a:cxn ang="0">
                    <a:pos x="T4" y="T5"/>
                  </a:cxn>
                  <a:cxn ang="0">
                    <a:pos x="T6" y="T7"/>
                  </a:cxn>
                  <a:cxn ang="0">
                    <a:pos x="T8" y="T9"/>
                  </a:cxn>
                </a:cxnLst>
                <a:rect l="0" t="0" r="r" b="b"/>
                <a:pathLst>
                  <a:path w="27" h="19">
                    <a:moveTo>
                      <a:pt x="27" y="5"/>
                    </a:moveTo>
                    <a:cubicBezTo>
                      <a:pt x="27" y="8"/>
                      <a:pt x="24" y="7"/>
                      <a:pt x="24" y="10"/>
                    </a:cubicBezTo>
                    <a:cubicBezTo>
                      <a:pt x="24" y="12"/>
                      <a:pt x="27" y="11"/>
                      <a:pt x="27" y="15"/>
                    </a:cubicBezTo>
                    <a:cubicBezTo>
                      <a:pt x="27" y="18"/>
                      <a:pt x="20" y="19"/>
                      <a:pt x="0" y="10"/>
                    </a:cubicBezTo>
                    <a:cubicBezTo>
                      <a:pt x="21" y="0"/>
                      <a:pt x="27" y="1"/>
                      <a:pt x="27" y="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7" name="Freeform 361"/>
              <p:cNvSpPr>
                <a:spLocks/>
              </p:cNvSpPr>
              <p:nvPr/>
            </p:nvSpPr>
            <p:spPr bwMode="auto">
              <a:xfrm>
                <a:off x="4136" y="3704"/>
                <a:ext cx="44" cy="45"/>
              </a:xfrm>
              <a:custGeom>
                <a:avLst/>
                <a:gdLst>
                  <a:gd name="T0" fmla="*/ 23 w 25"/>
                  <a:gd name="T1" fmla="*/ 15 h 24"/>
                  <a:gd name="T2" fmla="*/ 17 w 25"/>
                  <a:gd name="T3" fmla="*/ 16 h 24"/>
                  <a:gd name="T4" fmla="*/ 16 w 25"/>
                  <a:gd name="T5" fmla="*/ 22 h 24"/>
                  <a:gd name="T6" fmla="*/ 0 w 25"/>
                  <a:gd name="T7" fmla="*/ 0 h 24"/>
                  <a:gd name="T8" fmla="*/ 23 w 25"/>
                  <a:gd name="T9" fmla="*/ 15 h 24"/>
                </a:gdLst>
                <a:ahLst/>
                <a:cxnLst>
                  <a:cxn ang="0">
                    <a:pos x="T0" y="T1"/>
                  </a:cxn>
                  <a:cxn ang="0">
                    <a:pos x="T2" y="T3"/>
                  </a:cxn>
                  <a:cxn ang="0">
                    <a:pos x="T4" y="T5"/>
                  </a:cxn>
                  <a:cxn ang="0">
                    <a:pos x="T6" y="T7"/>
                  </a:cxn>
                  <a:cxn ang="0">
                    <a:pos x="T8" y="T9"/>
                  </a:cxn>
                </a:cxnLst>
                <a:rect l="0" t="0" r="r" b="b"/>
                <a:pathLst>
                  <a:path w="25" h="24">
                    <a:moveTo>
                      <a:pt x="23" y="15"/>
                    </a:moveTo>
                    <a:cubicBezTo>
                      <a:pt x="20" y="17"/>
                      <a:pt x="18" y="14"/>
                      <a:pt x="17" y="16"/>
                    </a:cubicBezTo>
                    <a:cubicBezTo>
                      <a:pt x="15" y="18"/>
                      <a:pt x="18" y="20"/>
                      <a:pt x="16" y="22"/>
                    </a:cubicBezTo>
                    <a:cubicBezTo>
                      <a:pt x="13" y="24"/>
                      <a:pt x="8" y="21"/>
                      <a:pt x="0" y="0"/>
                    </a:cubicBezTo>
                    <a:cubicBezTo>
                      <a:pt x="22" y="8"/>
                      <a:pt x="25" y="12"/>
                      <a:pt x="23" y="1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8" name="Freeform 362"/>
              <p:cNvSpPr>
                <a:spLocks/>
              </p:cNvSpPr>
              <p:nvPr/>
            </p:nvSpPr>
            <p:spPr bwMode="auto">
              <a:xfrm>
                <a:off x="4120" y="3704"/>
                <a:ext cx="33" cy="49"/>
              </a:xfrm>
              <a:custGeom>
                <a:avLst/>
                <a:gdLst>
                  <a:gd name="T0" fmla="*/ 14 w 19"/>
                  <a:gd name="T1" fmla="*/ 26 h 26"/>
                  <a:gd name="T2" fmla="*/ 9 w 19"/>
                  <a:gd name="T3" fmla="*/ 23 h 26"/>
                  <a:gd name="T4" fmla="*/ 4 w 19"/>
                  <a:gd name="T5" fmla="*/ 26 h 26"/>
                  <a:gd name="T6" fmla="*/ 9 w 19"/>
                  <a:gd name="T7" fmla="*/ 0 h 26"/>
                  <a:gd name="T8" fmla="*/ 14 w 19"/>
                  <a:gd name="T9" fmla="*/ 26 h 26"/>
                </a:gdLst>
                <a:ahLst/>
                <a:cxnLst>
                  <a:cxn ang="0">
                    <a:pos x="T0" y="T1"/>
                  </a:cxn>
                  <a:cxn ang="0">
                    <a:pos x="T2" y="T3"/>
                  </a:cxn>
                  <a:cxn ang="0">
                    <a:pos x="T4" y="T5"/>
                  </a:cxn>
                  <a:cxn ang="0">
                    <a:pos x="T6" y="T7"/>
                  </a:cxn>
                  <a:cxn ang="0">
                    <a:pos x="T8" y="T9"/>
                  </a:cxn>
                </a:cxnLst>
                <a:rect l="0" t="0" r="r" b="b"/>
                <a:pathLst>
                  <a:path w="19" h="26">
                    <a:moveTo>
                      <a:pt x="14" y="26"/>
                    </a:moveTo>
                    <a:cubicBezTo>
                      <a:pt x="11" y="26"/>
                      <a:pt x="12" y="23"/>
                      <a:pt x="9" y="23"/>
                    </a:cubicBezTo>
                    <a:cubicBezTo>
                      <a:pt x="7" y="23"/>
                      <a:pt x="8" y="26"/>
                      <a:pt x="4" y="26"/>
                    </a:cubicBezTo>
                    <a:cubicBezTo>
                      <a:pt x="1" y="26"/>
                      <a:pt x="0" y="20"/>
                      <a:pt x="9" y="0"/>
                    </a:cubicBezTo>
                    <a:cubicBezTo>
                      <a:pt x="19" y="20"/>
                      <a:pt x="18" y="26"/>
                      <a:pt x="14" y="2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9" name="Freeform 363"/>
              <p:cNvSpPr>
                <a:spLocks/>
              </p:cNvSpPr>
              <p:nvPr/>
            </p:nvSpPr>
            <p:spPr bwMode="auto">
              <a:xfrm>
                <a:off x="4093" y="3704"/>
                <a:ext cx="43" cy="45"/>
              </a:xfrm>
              <a:custGeom>
                <a:avLst/>
                <a:gdLst>
                  <a:gd name="T0" fmla="*/ 9 w 24"/>
                  <a:gd name="T1" fmla="*/ 22 h 24"/>
                  <a:gd name="T2" fmla="*/ 8 w 24"/>
                  <a:gd name="T3" fmla="*/ 16 h 24"/>
                  <a:gd name="T4" fmla="*/ 2 w 24"/>
                  <a:gd name="T5" fmla="*/ 15 h 24"/>
                  <a:gd name="T6" fmla="*/ 24 w 24"/>
                  <a:gd name="T7" fmla="*/ 0 h 24"/>
                  <a:gd name="T8" fmla="*/ 9 w 24"/>
                  <a:gd name="T9" fmla="*/ 22 h 24"/>
                </a:gdLst>
                <a:ahLst/>
                <a:cxnLst>
                  <a:cxn ang="0">
                    <a:pos x="T0" y="T1"/>
                  </a:cxn>
                  <a:cxn ang="0">
                    <a:pos x="T2" y="T3"/>
                  </a:cxn>
                  <a:cxn ang="0">
                    <a:pos x="T4" y="T5"/>
                  </a:cxn>
                  <a:cxn ang="0">
                    <a:pos x="T6" y="T7"/>
                  </a:cxn>
                  <a:cxn ang="0">
                    <a:pos x="T8" y="T9"/>
                  </a:cxn>
                </a:cxnLst>
                <a:rect l="0" t="0" r="r" b="b"/>
                <a:pathLst>
                  <a:path w="24" h="24">
                    <a:moveTo>
                      <a:pt x="9" y="22"/>
                    </a:moveTo>
                    <a:cubicBezTo>
                      <a:pt x="7" y="20"/>
                      <a:pt x="10" y="18"/>
                      <a:pt x="8" y="16"/>
                    </a:cubicBezTo>
                    <a:cubicBezTo>
                      <a:pt x="7" y="14"/>
                      <a:pt x="5" y="17"/>
                      <a:pt x="2" y="15"/>
                    </a:cubicBezTo>
                    <a:cubicBezTo>
                      <a:pt x="0" y="12"/>
                      <a:pt x="4" y="7"/>
                      <a:pt x="24" y="0"/>
                    </a:cubicBezTo>
                    <a:cubicBezTo>
                      <a:pt x="17" y="21"/>
                      <a:pt x="12" y="24"/>
                      <a:pt x="9"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0" name="Freeform 364"/>
              <p:cNvSpPr>
                <a:spLocks/>
              </p:cNvSpPr>
              <p:nvPr/>
            </p:nvSpPr>
            <p:spPr bwMode="auto">
              <a:xfrm>
                <a:off x="4090" y="3685"/>
                <a:ext cx="46" cy="36"/>
              </a:xfrm>
              <a:custGeom>
                <a:avLst/>
                <a:gdLst>
                  <a:gd name="T0" fmla="*/ 0 w 26"/>
                  <a:gd name="T1" fmla="*/ 15 h 19"/>
                  <a:gd name="T2" fmla="*/ 3 w 26"/>
                  <a:gd name="T3" fmla="*/ 10 h 19"/>
                  <a:gd name="T4" fmla="*/ 0 w 26"/>
                  <a:gd name="T5" fmla="*/ 5 h 19"/>
                  <a:gd name="T6" fmla="*/ 26 w 26"/>
                  <a:gd name="T7" fmla="*/ 10 h 19"/>
                  <a:gd name="T8" fmla="*/ 0 w 26"/>
                  <a:gd name="T9" fmla="*/ 15 h 19"/>
                </a:gdLst>
                <a:ahLst/>
                <a:cxnLst>
                  <a:cxn ang="0">
                    <a:pos x="T0" y="T1"/>
                  </a:cxn>
                  <a:cxn ang="0">
                    <a:pos x="T2" y="T3"/>
                  </a:cxn>
                  <a:cxn ang="0">
                    <a:pos x="T4" y="T5"/>
                  </a:cxn>
                  <a:cxn ang="0">
                    <a:pos x="T6" y="T7"/>
                  </a:cxn>
                  <a:cxn ang="0">
                    <a:pos x="T8" y="T9"/>
                  </a:cxn>
                </a:cxnLst>
                <a:rect l="0" t="0" r="r" b="b"/>
                <a:pathLst>
                  <a:path w="26" h="19">
                    <a:moveTo>
                      <a:pt x="0" y="15"/>
                    </a:moveTo>
                    <a:cubicBezTo>
                      <a:pt x="0" y="11"/>
                      <a:pt x="3" y="12"/>
                      <a:pt x="3" y="10"/>
                    </a:cubicBezTo>
                    <a:cubicBezTo>
                      <a:pt x="3" y="7"/>
                      <a:pt x="0" y="8"/>
                      <a:pt x="0" y="5"/>
                    </a:cubicBezTo>
                    <a:cubicBezTo>
                      <a:pt x="0" y="1"/>
                      <a:pt x="7" y="0"/>
                      <a:pt x="26" y="10"/>
                    </a:cubicBezTo>
                    <a:cubicBezTo>
                      <a:pt x="6" y="19"/>
                      <a:pt x="0" y="18"/>
                      <a:pt x="0" y="1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1" name="Freeform 365"/>
              <p:cNvSpPr>
                <a:spLocks/>
              </p:cNvSpPr>
              <p:nvPr/>
            </p:nvSpPr>
            <p:spPr bwMode="auto">
              <a:xfrm>
                <a:off x="4093" y="3657"/>
                <a:ext cx="43" cy="47"/>
              </a:xfrm>
              <a:custGeom>
                <a:avLst/>
                <a:gdLst>
                  <a:gd name="T0" fmla="*/ 2 w 24"/>
                  <a:gd name="T1" fmla="*/ 10 h 25"/>
                  <a:gd name="T2" fmla="*/ 8 w 24"/>
                  <a:gd name="T3" fmla="*/ 8 h 25"/>
                  <a:gd name="T4" fmla="*/ 9 w 24"/>
                  <a:gd name="T5" fmla="*/ 2 h 25"/>
                  <a:gd name="T6" fmla="*/ 24 w 24"/>
                  <a:gd name="T7" fmla="*/ 25 h 25"/>
                  <a:gd name="T8" fmla="*/ 2 w 24"/>
                  <a:gd name="T9" fmla="*/ 10 h 25"/>
                </a:gdLst>
                <a:ahLst/>
                <a:cxnLst>
                  <a:cxn ang="0">
                    <a:pos x="T0" y="T1"/>
                  </a:cxn>
                  <a:cxn ang="0">
                    <a:pos x="T2" y="T3"/>
                  </a:cxn>
                  <a:cxn ang="0">
                    <a:pos x="T4" y="T5"/>
                  </a:cxn>
                  <a:cxn ang="0">
                    <a:pos x="T6" y="T7"/>
                  </a:cxn>
                  <a:cxn ang="0">
                    <a:pos x="T8" y="T9"/>
                  </a:cxn>
                </a:cxnLst>
                <a:rect l="0" t="0" r="r" b="b"/>
                <a:pathLst>
                  <a:path w="24" h="25">
                    <a:moveTo>
                      <a:pt x="2" y="10"/>
                    </a:moveTo>
                    <a:cubicBezTo>
                      <a:pt x="5" y="7"/>
                      <a:pt x="7" y="10"/>
                      <a:pt x="8" y="8"/>
                    </a:cubicBezTo>
                    <a:cubicBezTo>
                      <a:pt x="10" y="7"/>
                      <a:pt x="7" y="5"/>
                      <a:pt x="9" y="2"/>
                    </a:cubicBezTo>
                    <a:cubicBezTo>
                      <a:pt x="12" y="0"/>
                      <a:pt x="17" y="4"/>
                      <a:pt x="24" y="25"/>
                    </a:cubicBezTo>
                    <a:cubicBezTo>
                      <a:pt x="3" y="17"/>
                      <a:pt x="0" y="12"/>
                      <a:pt x="2"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2" name="Oval 366"/>
              <p:cNvSpPr>
                <a:spLocks noChangeArrowheads="1"/>
              </p:cNvSpPr>
              <p:nvPr/>
            </p:nvSpPr>
            <p:spPr bwMode="auto">
              <a:xfrm>
                <a:off x="4114" y="3682"/>
                <a:ext cx="45" cy="4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3" name="Freeform 367"/>
              <p:cNvSpPr>
                <a:spLocks/>
              </p:cNvSpPr>
              <p:nvPr/>
            </p:nvSpPr>
            <p:spPr bwMode="auto">
              <a:xfrm>
                <a:off x="4240" y="3665"/>
                <a:ext cx="34" cy="50"/>
              </a:xfrm>
              <a:custGeom>
                <a:avLst/>
                <a:gdLst>
                  <a:gd name="T0" fmla="*/ 4 w 19"/>
                  <a:gd name="T1" fmla="*/ 0 h 27"/>
                  <a:gd name="T2" fmla="*/ 9 w 19"/>
                  <a:gd name="T3" fmla="*/ 4 h 27"/>
                  <a:gd name="T4" fmla="*/ 14 w 19"/>
                  <a:gd name="T5" fmla="*/ 0 h 27"/>
                  <a:gd name="T6" fmla="*/ 9 w 19"/>
                  <a:gd name="T7" fmla="*/ 27 h 27"/>
                  <a:gd name="T8" fmla="*/ 4 w 19"/>
                  <a:gd name="T9" fmla="*/ 0 h 27"/>
                </a:gdLst>
                <a:ahLst/>
                <a:cxnLst>
                  <a:cxn ang="0">
                    <a:pos x="T0" y="T1"/>
                  </a:cxn>
                  <a:cxn ang="0">
                    <a:pos x="T2" y="T3"/>
                  </a:cxn>
                  <a:cxn ang="0">
                    <a:pos x="T4" y="T5"/>
                  </a:cxn>
                  <a:cxn ang="0">
                    <a:pos x="T6" y="T7"/>
                  </a:cxn>
                  <a:cxn ang="0">
                    <a:pos x="T8" y="T9"/>
                  </a:cxn>
                </a:cxnLst>
                <a:rect l="0" t="0" r="r" b="b"/>
                <a:pathLst>
                  <a:path w="19" h="27">
                    <a:moveTo>
                      <a:pt x="4" y="0"/>
                    </a:moveTo>
                    <a:cubicBezTo>
                      <a:pt x="8" y="0"/>
                      <a:pt x="7" y="4"/>
                      <a:pt x="9" y="4"/>
                    </a:cubicBezTo>
                    <a:cubicBezTo>
                      <a:pt x="11" y="4"/>
                      <a:pt x="11" y="0"/>
                      <a:pt x="14" y="0"/>
                    </a:cubicBezTo>
                    <a:cubicBezTo>
                      <a:pt x="18" y="1"/>
                      <a:pt x="19" y="7"/>
                      <a:pt x="9" y="27"/>
                    </a:cubicBezTo>
                    <a:cubicBezTo>
                      <a:pt x="0" y="6"/>
                      <a:pt x="1" y="1"/>
                      <a:pt x="4"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4" name="Freeform 368"/>
              <p:cNvSpPr>
                <a:spLocks/>
              </p:cNvSpPr>
              <p:nvPr/>
            </p:nvSpPr>
            <p:spPr bwMode="auto">
              <a:xfrm>
                <a:off x="4256" y="3669"/>
                <a:ext cx="44" cy="46"/>
              </a:xfrm>
              <a:custGeom>
                <a:avLst/>
                <a:gdLst>
                  <a:gd name="T0" fmla="*/ 15 w 25"/>
                  <a:gd name="T1" fmla="*/ 3 h 25"/>
                  <a:gd name="T2" fmla="*/ 17 w 25"/>
                  <a:gd name="T3" fmla="*/ 9 h 25"/>
                  <a:gd name="T4" fmla="*/ 22 w 25"/>
                  <a:gd name="T5" fmla="*/ 10 h 25"/>
                  <a:gd name="T6" fmla="*/ 0 w 25"/>
                  <a:gd name="T7" fmla="*/ 25 h 25"/>
                  <a:gd name="T8" fmla="*/ 15 w 25"/>
                  <a:gd name="T9" fmla="*/ 3 h 25"/>
                </a:gdLst>
                <a:ahLst/>
                <a:cxnLst>
                  <a:cxn ang="0">
                    <a:pos x="T0" y="T1"/>
                  </a:cxn>
                  <a:cxn ang="0">
                    <a:pos x="T2" y="T3"/>
                  </a:cxn>
                  <a:cxn ang="0">
                    <a:pos x="T4" y="T5"/>
                  </a:cxn>
                  <a:cxn ang="0">
                    <a:pos x="T6" y="T7"/>
                  </a:cxn>
                  <a:cxn ang="0">
                    <a:pos x="T8" y="T9"/>
                  </a:cxn>
                </a:cxnLst>
                <a:rect l="0" t="0" r="r" b="b"/>
                <a:pathLst>
                  <a:path w="25" h="25">
                    <a:moveTo>
                      <a:pt x="15" y="3"/>
                    </a:moveTo>
                    <a:cubicBezTo>
                      <a:pt x="18" y="5"/>
                      <a:pt x="15" y="7"/>
                      <a:pt x="17" y="9"/>
                    </a:cubicBezTo>
                    <a:cubicBezTo>
                      <a:pt x="18" y="10"/>
                      <a:pt x="20" y="7"/>
                      <a:pt x="22" y="10"/>
                    </a:cubicBezTo>
                    <a:cubicBezTo>
                      <a:pt x="25" y="12"/>
                      <a:pt x="21" y="18"/>
                      <a:pt x="0" y="25"/>
                    </a:cubicBezTo>
                    <a:cubicBezTo>
                      <a:pt x="8" y="3"/>
                      <a:pt x="13" y="0"/>
                      <a:pt x="15"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5" name="Freeform 369"/>
              <p:cNvSpPr>
                <a:spLocks/>
              </p:cNvSpPr>
              <p:nvPr/>
            </p:nvSpPr>
            <p:spPr bwMode="auto">
              <a:xfrm>
                <a:off x="4256" y="3697"/>
                <a:ext cx="48" cy="37"/>
              </a:xfrm>
              <a:custGeom>
                <a:avLst/>
                <a:gdLst>
                  <a:gd name="T0" fmla="*/ 27 w 27"/>
                  <a:gd name="T1" fmla="*/ 5 h 20"/>
                  <a:gd name="T2" fmla="*/ 23 w 27"/>
                  <a:gd name="T3" fmla="*/ 10 h 20"/>
                  <a:gd name="T4" fmla="*/ 27 w 27"/>
                  <a:gd name="T5" fmla="*/ 15 h 20"/>
                  <a:gd name="T6" fmla="*/ 0 w 27"/>
                  <a:gd name="T7" fmla="*/ 10 h 20"/>
                  <a:gd name="T8" fmla="*/ 27 w 27"/>
                  <a:gd name="T9" fmla="*/ 5 h 20"/>
                </a:gdLst>
                <a:ahLst/>
                <a:cxnLst>
                  <a:cxn ang="0">
                    <a:pos x="T0" y="T1"/>
                  </a:cxn>
                  <a:cxn ang="0">
                    <a:pos x="T2" y="T3"/>
                  </a:cxn>
                  <a:cxn ang="0">
                    <a:pos x="T4" y="T5"/>
                  </a:cxn>
                  <a:cxn ang="0">
                    <a:pos x="T6" y="T7"/>
                  </a:cxn>
                  <a:cxn ang="0">
                    <a:pos x="T8" y="T9"/>
                  </a:cxn>
                </a:cxnLst>
                <a:rect l="0" t="0" r="r" b="b"/>
                <a:pathLst>
                  <a:path w="27" h="20">
                    <a:moveTo>
                      <a:pt x="27" y="5"/>
                    </a:moveTo>
                    <a:cubicBezTo>
                      <a:pt x="27" y="8"/>
                      <a:pt x="23" y="8"/>
                      <a:pt x="23" y="10"/>
                    </a:cubicBezTo>
                    <a:cubicBezTo>
                      <a:pt x="23" y="12"/>
                      <a:pt x="27" y="11"/>
                      <a:pt x="27" y="15"/>
                    </a:cubicBezTo>
                    <a:cubicBezTo>
                      <a:pt x="26" y="18"/>
                      <a:pt x="20" y="20"/>
                      <a:pt x="0" y="10"/>
                    </a:cubicBezTo>
                    <a:cubicBezTo>
                      <a:pt x="21" y="0"/>
                      <a:pt x="26" y="1"/>
                      <a:pt x="27" y="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6" name="Freeform 370"/>
              <p:cNvSpPr>
                <a:spLocks/>
              </p:cNvSpPr>
              <p:nvPr/>
            </p:nvSpPr>
            <p:spPr bwMode="auto">
              <a:xfrm>
                <a:off x="4256" y="3715"/>
                <a:ext cx="44" cy="45"/>
              </a:xfrm>
              <a:custGeom>
                <a:avLst/>
                <a:gdLst>
                  <a:gd name="T0" fmla="*/ 22 w 25"/>
                  <a:gd name="T1" fmla="*/ 15 h 24"/>
                  <a:gd name="T2" fmla="*/ 17 w 25"/>
                  <a:gd name="T3" fmla="*/ 16 h 24"/>
                  <a:gd name="T4" fmla="*/ 15 w 25"/>
                  <a:gd name="T5" fmla="*/ 22 h 24"/>
                  <a:gd name="T6" fmla="*/ 0 w 25"/>
                  <a:gd name="T7" fmla="*/ 0 h 24"/>
                  <a:gd name="T8" fmla="*/ 22 w 25"/>
                  <a:gd name="T9" fmla="*/ 15 h 24"/>
                </a:gdLst>
                <a:ahLst/>
                <a:cxnLst>
                  <a:cxn ang="0">
                    <a:pos x="T0" y="T1"/>
                  </a:cxn>
                  <a:cxn ang="0">
                    <a:pos x="T2" y="T3"/>
                  </a:cxn>
                  <a:cxn ang="0">
                    <a:pos x="T4" y="T5"/>
                  </a:cxn>
                  <a:cxn ang="0">
                    <a:pos x="T6" y="T7"/>
                  </a:cxn>
                  <a:cxn ang="0">
                    <a:pos x="T8" y="T9"/>
                  </a:cxn>
                </a:cxnLst>
                <a:rect l="0" t="0" r="r" b="b"/>
                <a:pathLst>
                  <a:path w="25" h="24">
                    <a:moveTo>
                      <a:pt x="22" y="15"/>
                    </a:moveTo>
                    <a:cubicBezTo>
                      <a:pt x="20" y="17"/>
                      <a:pt x="18" y="15"/>
                      <a:pt x="17" y="16"/>
                    </a:cubicBezTo>
                    <a:cubicBezTo>
                      <a:pt x="15" y="18"/>
                      <a:pt x="18" y="20"/>
                      <a:pt x="15" y="22"/>
                    </a:cubicBezTo>
                    <a:cubicBezTo>
                      <a:pt x="13" y="24"/>
                      <a:pt x="7" y="21"/>
                      <a:pt x="0" y="0"/>
                    </a:cubicBezTo>
                    <a:cubicBezTo>
                      <a:pt x="22" y="8"/>
                      <a:pt x="25" y="12"/>
                      <a:pt x="22" y="1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7" name="Freeform 371"/>
              <p:cNvSpPr>
                <a:spLocks/>
              </p:cNvSpPr>
              <p:nvPr/>
            </p:nvSpPr>
            <p:spPr bwMode="auto">
              <a:xfrm>
                <a:off x="4240" y="3715"/>
                <a:ext cx="34" cy="49"/>
              </a:xfrm>
              <a:custGeom>
                <a:avLst/>
                <a:gdLst>
                  <a:gd name="T0" fmla="*/ 14 w 19"/>
                  <a:gd name="T1" fmla="*/ 26 h 26"/>
                  <a:gd name="T2" fmla="*/ 9 w 19"/>
                  <a:gd name="T3" fmla="*/ 23 h 26"/>
                  <a:gd name="T4" fmla="*/ 4 w 19"/>
                  <a:gd name="T5" fmla="*/ 26 h 26"/>
                  <a:gd name="T6" fmla="*/ 9 w 19"/>
                  <a:gd name="T7" fmla="*/ 0 h 26"/>
                  <a:gd name="T8" fmla="*/ 14 w 19"/>
                  <a:gd name="T9" fmla="*/ 26 h 26"/>
                </a:gdLst>
                <a:ahLst/>
                <a:cxnLst>
                  <a:cxn ang="0">
                    <a:pos x="T0" y="T1"/>
                  </a:cxn>
                  <a:cxn ang="0">
                    <a:pos x="T2" y="T3"/>
                  </a:cxn>
                  <a:cxn ang="0">
                    <a:pos x="T4" y="T5"/>
                  </a:cxn>
                  <a:cxn ang="0">
                    <a:pos x="T6" y="T7"/>
                  </a:cxn>
                  <a:cxn ang="0">
                    <a:pos x="T8" y="T9"/>
                  </a:cxn>
                </a:cxnLst>
                <a:rect l="0" t="0" r="r" b="b"/>
                <a:pathLst>
                  <a:path w="19" h="26">
                    <a:moveTo>
                      <a:pt x="14" y="26"/>
                    </a:moveTo>
                    <a:cubicBezTo>
                      <a:pt x="11" y="26"/>
                      <a:pt x="11" y="23"/>
                      <a:pt x="9" y="23"/>
                    </a:cubicBezTo>
                    <a:cubicBezTo>
                      <a:pt x="7" y="23"/>
                      <a:pt x="8" y="26"/>
                      <a:pt x="4" y="26"/>
                    </a:cubicBezTo>
                    <a:cubicBezTo>
                      <a:pt x="1" y="26"/>
                      <a:pt x="0" y="20"/>
                      <a:pt x="9" y="0"/>
                    </a:cubicBezTo>
                    <a:cubicBezTo>
                      <a:pt x="19" y="21"/>
                      <a:pt x="18" y="26"/>
                      <a:pt x="14" y="2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8" name="Freeform 372"/>
              <p:cNvSpPr>
                <a:spLocks/>
              </p:cNvSpPr>
              <p:nvPr/>
            </p:nvSpPr>
            <p:spPr bwMode="auto">
              <a:xfrm>
                <a:off x="4214" y="3715"/>
                <a:ext cx="42" cy="45"/>
              </a:xfrm>
              <a:custGeom>
                <a:avLst/>
                <a:gdLst>
                  <a:gd name="T0" fmla="*/ 9 w 24"/>
                  <a:gd name="T1" fmla="*/ 22 h 24"/>
                  <a:gd name="T2" fmla="*/ 8 w 24"/>
                  <a:gd name="T3" fmla="*/ 16 h 24"/>
                  <a:gd name="T4" fmla="*/ 2 w 24"/>
                  <a:gd name="T5" fmla="*/ 15 h 24"/>
                  <a:gd name="T6" fmla="*/ 24 w 24"/>
                  <a:gd name="T7" fmla="*/ 0 h 24"/>
                  <a:gd name="T8" fmla="*/ 9 w 24"/>
                  <a:gd name="T9" fmla="*/ 22 h 24"/>
                </a:gdLst>
                <a:ahLst/>
                <a:cxnLst>
                  <a:cxn ang="0">
                    <a:pos x="T0" y="T1"/>
                  </a:cxn>
                  <a:cxn ang="0">
                    <a:pos x="T2" y="T3"/>
                  </a:cxn>
                  <a:cxn ang="0">
                    <a:pos x="T4" y="T5"/>
                  </a:cxn>
                  <a:cxn ang="0">
                    <a:pos x="T6" y="T7"/>
                  </a:cxn>
                  <a:cxn ang="0">
                    <a:pos x="T8" y="T9"/>
                  </a:cxn>
                </a:cxnLst>
                <a:rect l="0" t="0" r="r" b="b"/>
                <a:pathLst>
                  <a:path w="24" h="24">
                    <a:moveTo>
                      <a:pt x="9" y="22"/>
                    </a:moveTo>
                    <a:cubicBezTo>
                      <a:pt x="7" y="20"/>
                      <a:pt x="10" y="18"/>
                      <a:pt x="8" y="16"/>
                    </a:cubicBezTo>
                    <a:cubicBezTo>
                      <a:pt x="6" y="15"/>
                      <a:pt x="4" y="17"/>
                      <a:pt x="2" y="15"/>
                    </a:cubicBezTo>
                    <a:cubicBezTo>
                      <a:pt x="0" y="12"/>
                      <a:pt x="3" y="7"/>
                      <a:pt x="24" y="0"/>
                    </a:cubicBezTo>
                    <a:cubicBezTo>
                      <a:pt x="16" y="21"/>
                      <a:pt x="12" y="24"/>
                      <a:pt x="9"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9" name="Freeform 373"/>
              <p:cNvSpPr>
                <a:spLocks/>
              </p:cNvSpPr>
              <p:nvPr/>
            </p:nvSpPr>
            <p:spPr bwMode="auto">
              <a:xfrm>
                <a:off x="4210" y="3697"/>
                <a:ext cx="46" cy="35"/>
              </a:xfrm>
              <a:custGeom>
                <a:avLst/>
                <a:gdLst>
                  <a:gd name="T0" fmla="*/ 0 w 26"/>
                  <a:gd name="T1" fmla="*/ 15 h 19"/>
                  <a:gd name="T2" fmla="*/ 3 w 26"/>
                  <a:gd name="T3" fmla="*/ 10 h 19"/>
                  <a:gd name="T4" fmla="*/ 0 w 26"/>
                  <a:gd name="T5" fmla="*/ 5 h 19"/>
                  <a:gd name="T6" fmla="*/ 26 w 26"/>
                  <a:gd name="T7" fmla="*/ 10 h 19"/>
                  <a:gd name="T8" fmla="*/ 0 w 26"/>
                  <a:gd name="T9" fmla="*/ 15 h 19"/>
                </a:gdLst>
                <a:ahLst/>
                <a:cxnLst>
                  <a:cxn ang="0">
                    <a:pos x="T0" y="T1"/>
                  </a:cxn>
                  <a:cxn ang="0">
                    <a:pos x="T2" y="T3"/>
                  </a:cxn>
                  <a:cxn ang="0">
                    <a:pos x="T4" y="T5"/>
                  </a:cxn>
                  <a:cxn ang="0">
                    <a:pos x="T6" y="T7"/>
                  </a:cxn>
                  <a:cxn ang="0">
                    <a:pos x="T8" y="T9"/>
                  </a:cxn>
                </a:cxnLst>
                <a:rect l="0" t="0" r="r" b="b"/>
                <a:pathLst>
                  <a:path w="26" h="19">
                    <a:moveTo>
                      <a:pt x="0" y="15"/>
                    </a:moveTo>
                    <a:cubicBezTo>
                      <a:pt x="0" y="11"/>
                      <a:pt x="3" y="12"/>
                      <a:pt x="3" y="10"/>
                    </a:cubicBezTo>
                    <a:cubicBezTo>
                      <a:pt x="3" y="8"/>
                      <a:pt x="0" y="8"/>
                      <a:pt x="0" y="5"/>
                    </a:cubicBezTo>
                    <a:cubicBezTo>
                      <a:pt x="0" y="1"/>
                      <a:pt x="6" y="0"/>
                      <a:pt x="26" y="10"/>
                    </a:cubicBezTo>
                    <a:cubicBezTo>
                      <a:pt x="5" y="19"/>
                      <a:pt x="0" y="18"/>
                      <a:pt x="0" y="1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0" name="Freeform 374"/>
              <p:cNvSpPr>
                <a:spLocks/>
              </p:cNvSpPr>
              <p:nvPr/>
            </p:nvSpPr>
            <p:spPr bwMode="auto">
              <a:xfrm>
                <a:off x="4214" y="3669"/>
                <a:ext cx="42" cy="46"/>
              </a:xfrm>
              <a:custGeom>
                <a:avLst/>
                <a:gdLst>
                  <a:gd name="T0" fmla="*/ 2 w 24"/>
                  <a:gd name="T1" fmla="*/ 10 h 25"/>
                  <a:gd name="T2" fmla="*/ 8 w 24"/>
                  <a:gd name="T3" fmla="*/ 9 h 25"/>
                  <a:gd name="T4" fmla="*/ 9 w 24"/>
                  <a:gd name="T5" fmla="*/ 3 h 25"/>
                  <a:gd name="T6" fmla="*/ 24 w 24"/>
                  <a:gd name="T7" fmla="*/ 25 h 25"/>
                  <a:gd name="T8" fmla="*/ 2 w 24"/>
                  <a:gd name="T9" fmla="*/ 10 h 25"/>
                </a:gdLst>
                <a:ahLst/>
                <a:cxnLst>
                  <a:cxn ang="0">
                    <a:pos x="T0" y="T1"/>
                  </a:cxn>
                  <a:cxn ang="0">
                    <a:pos x="T2" y="T3"/>
                  </a:cxn>
                  <a:cxn ang="0">
                    <a:pos x="T4" y="T5"/>
                  </a:cxn>
                  <a:cxn ang="0">
                    <a:pos x="T6" y="T7"/>
                  </a:cxn>
                  <a:cxn ang="0">
                    <a:pos x="T8" y="T9"/>
                  </a:cxn>
                </a:cxnLst>
                <a:rect l="0" t="0" r="r" b="b"/>
                <a:pathLst>
                  <a:path w="24" h="25">
                    <a:moveTo>
                      <a:pt x="2" y="10"/>
                    </a:moveTo>
                    <a:cubicBezTo>
                      <a:pt x="4" y="7"/>
                      <a:pt x="6" y="10"/>
                      <a:pt x="8" y="9"/>
                    </a:cubicBezTo>
                    <a:cubicBezTo>
                      <a:pt x="10" y="7"/>
                      <a:pt x="7" y="5"/>
                      <a:pt x="9" y="3"/>
                    </a:cubicBezTo>
                    <a:cubicBezTo>
                      <a:pt x="12" y="0"/>
                      <a:pt x="17" y="4"/>
                      <a:pt x="24" y="25"/>
                    </a:cubicBezTo>
                    <a:cubicBezTo>
                      <a:pt x="3" y="17"/>
                      <a:pt x="0" y="12"/>
                      <a:pt x="2"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1" name="Oval 375"/>
              <p:cNvSpPr>
                <a:spLocks noChangeArrowheads="1"/>
              </p:cNvSpPr>
              <p:nvPr/>
            </p:nvSpPr>
            <p:spPr bwMode="auto">
              <a:xfrm>
                <a:off x="4235" y="3693"/>
                <a:ext cx="42" cy="4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2" name="Freeform 376"/>
              <p:cNvSpPr>
                <a:spLocks/>
              </p:cNvSpPr>
              <p:nvPr/>
            </p:nvSpPr>
            <p:spPr bwMode="auto">
              <a:xfrm>
                <a:off x="4377" y="3556"/>
                <a:ext cx="33" cy="49"/>
              </a:xfrm>
              <a:custGeom>
                <a:avLst/>
                <a:gdLst>
                  <a:gd name="T0" fmla="*/ 4 w 19"/>
                  <a:gd name="T1" fmla="*/ 0 h 26"/>
                  <a:gd name="T2" fmla="*/ 9 w 19"/>
                  <a:gd name="T3" fmla="*/ 3 h 26"/>
                  <a:gd name="T4" fmla="*/ 14 w 19"/>
                  <a:gd name="T5" fmla="*/ 0 h 26"/>
                  <a:gd name="T6" fmla="*/ 9 w 19"/>
                  <a:gd name="T7" fmla="*/ 26 h 26"/>
                  <a:gd name="T8" fmla="*/ 4 w 19"/>
                  <a:gd name="T9" fmla="*/ 0 h 26"/>
                </a:gdLst>
                <a:ahLst/>
                <a:cxnLst>
                  <a:cxn ang="0">
                    <a:pos x="T0" y="T1"/>
                  </a:cxn>
                  <a:cxn ang="0">
                    <a:pos x="T2" y="T3"/>
                  </a:cxn>
                  <a:cxn ang="0">
                    <a:pos x="T4" y="T5"/>
                  </a:cxn>
                  <a:cxn ang="0">
                    <a:pos x="T6" y="T7"/>
                  </a:cxn>
                  <a:cxn ang="0">
                    <a:pos x="T8" y="T9"/>
                  </a:cxn>
                </a:cxnLst>
                <a:rect l="0" t="0" r="r" b="b"/>
                <a:pathLst>
                  <a:path w="19" h="26">
                    <a:moveTo>
                      <a:pt x="4" y="0"/>
                    </a:moveTo>
                    <a:cubicBezTo>
                      <a:pt x="8" y="0"/>
                      <a:pt x="7" y="3"/>
                      <a:pt x="9" y="3"/>
                    </a:cubicBezTo>
                    <a:cubicBezTo>
                      <a:pt x="11" y="3"/>
                      <a:pt x="11" y="0"/>
                      <a:pt x="14" y="0"/>
                    </a:cubicBezTo>
                    <a:cubicBezTo>
                      <a:pt x="18" y="0"/>
                      <a:pt x="19" y="6"/>
                      <a:pt x="9" y="26"/>
                    </a:cubicBezTo>
                    <a:cubicBezTo>
                      <a:pt x="0" y="6"/>
                      <a:pt x="1" y="0"/>
                      <a:pt x="4"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3" name="Freeform 377"/>
              <p:cNvSpPr>
                <a:spLocks/>
              </p:cNvSpPr>
              <p:nvPr/>
            </p:nvSpPr>
            <p:spPr bwMode="auto">
              <a:xfrm>
                <a:off x="4393" y="3560"/>
                <a:ext cx="44" cy="45"/>
              </a:xfrm>
              <a:custGeom>
                <a:avLst/>
                <a:gdLst>
                  <a:gd name="T0" fmla="*/ 15 w 25"/>
                  <a:gd name="T1" fmla="*/ 2 h 24"/>
                  <a:gd name="T2" fmla="*/ 16 w 25"/>
                  <a:gd name="T3" fmla="*/ 8 h 24"/>
                  <a:gd name="T4" fmla="*/ 22 w 25"/>
                  <a:gd name="T5" fmla="*/ 9 h 24"/>
                  <a:gd name="T6" fmla="*/ 0 w 25"/>
                  <a:gd name="T7" fmla="*/ 24 h 24"/>
                  <a:gd name="T8" fmla="*/ 15 w 25"/>
                  <a:gd name="T9" fmla="*/ 2 h 24"/>
                </a:gdLst>
                <a:ahLst/>
                <a:cxnLst>
                  <a:cxn ang="0">
                    <a:pos x="T0" y="T1"/>
                  </a:cxn>
                  <a:cxn ang="0">
                    <a:pos x="T2" y="T3"/>
                  </a:cxn>
                  <a:cxn ang="0">
                    <a:pos x="T4" y="T5"/>
                  </a:cxn>
                  <a:cxn ang="0">
                    <a:pos x="T6" y="T7"/>
                  </a:cxn>
                  <a:cxn ang="0">
                    <a:pos x="T8" y="T9"/>
                  </a:cxn>
                </a:cxnLst>
                <a:rect l="0" t="0" r="r" b="b"/>
                <a:pathLst>
                  <a:path w="25" h="24">
                    <a:moveTo>
                      <a:pt x="15" y="2"/>
                    </a:moveTo>
                    <a:cubicBezTo>
                      <a:pt x="18" y="4"/>
                      <a:pt x="15" y="6"/>
                      <a:pt x="16" y="8"/>
                    </a:cubicBezTo>
                    <a:cubicBezTo>
                      <a:pt x="18" y="10"/>
                      <a:pt x="20" y="7"/>
                      <a:pt x="22" y="9"/>
                    </a:cubicBezTo>
                    <a:cubicBezTo>
                      <a:pt x="25" y="12"/>
                      <a:pt x="21" y="17"/>
                      <a:pt x="0" y="24"/>
                    </a:cubicBezTo>
                    <a:cubicBezTo>
                      <a:pt x="8" y="3"/>
                      <a:pt x="13" y="0"/>
                      <a:pt x="15" y="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4" name="Freeform 378"/>
              <p:cNvSpPr>
                <a:spLocks/>
              </p:cNvSpPr>
              <p:nvPr/>
            </p:nvSpPr>
            <p:spPr bwMode="auto">
              <a:xfrm>
                <a:off x="4393" y="3588"/>
                <a:ext cx="48" cy="35"/>
              </a:xfrm>
              <a:custGeom>
                <a:avLst/>
                <a:gdLst>
                  <a:gd name="T0" fmla="*/ 27 w 27"/>
                  <a:gd name="T1" fmla="*/ 4 h 19"/>
                  <a:gd name="T2" fmla="*/ 23 w 27"/>
                  <a:gd name="T3" fmla="*/ 9 h 19"/>
                  <a:gd name="T4" fmla="*/ 27 w 27"/>
                  <a:gd name="T5" fmla="*/ 14 h 19"/>
                  <a:gd name="T6" fmla="*/ 0 w 27"/>
                  <a:gd name="T7" fmla="*/ 9 h 19"/>
                  <a:gd name="T8" fmla="*/ 27 w 27"/>
                  <a:gd name="T9" fmla="*/ 4 h 19"/>
                </a:gdLst>
                <a:ahLst/>
                <a:cxnLst>
                  <a:cxn ang="0">
                    <a:pos x="T0" y="T1"/>
                  </a:cxn>
                  <a:cxn ang="0">
                    <a:pos x="T2" y="T3"/>
                  </a:cxn>
                  <a:cxn ang="0">
                    <a:pos x="T4" y="T5"/>
                  </a:cxn>
                  <a:cxn ang="0">
                    <a:pos x="T6" y="T7"/>
                  </a:cxn>
                  <a:cxn ang="0">
                    <a:pos x="T8" y="T9"/>
                  </a:cxn>
                </a:cxnLst>
                <a:rect l="0" t="0" r="r" b="b"/>
                <a:pathLst>
                  <a:path w="27" h="19">
                    <a:moveTo>
                      <a:pt x="27" y="4"/>
                    </a:moveTo>
                    <a:cubicBezTo>
                      <a:pt x="27" y="8"/>
                      <a:pt x="23" y="7"/>
                      <a:pt x="23" y="9"/>
                    </a:cubicBezTo>
                    <a:cubicBezTo>
                      <a:pt x="23" y="12"/>
                      <a:pt x="27" y="11"/>
                      <a:pt x="27" y="14"/>
                    </a:cubicBezTo>
                    <a:cubicBezTo>
                      <a:pt x="26" y="18"/>
                      <a:pt x="20" y="19"/>
                      <a:pt x="0" y="9"/>
                    </a:cubicBezTo>
                    <a:cubicBezTo>
                      <a:pt x="21" y="0"/>
                      <a:pt x="26" y="1"/>
                      <a:pt x="27" y="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5" name="Freeform 379"/>
              <p:cNvSpPr>
                <a:spLocks/>
              </p:cNvSpPr>
              <p:nvPr/>
            </p:nvSpPr>
            <p:spPr bwMode="auto">
              <a:xfrm>
                <a:off x="4393" y="3605"/>
                <a:ext cx="44" cy="47"/>
              </a:xfrm>
              <a:custGeom>
                <a:avLst/>
                <a:gdLst>
                  <a:gd name="T0" fmla="*/ 22 w 25"/>
                  <a:gd name="T1" fmla="*/ 15 h 25"/>
                  <a:gd name="T2" fmla="*/ 16 w 25"/>
                  <a:gd name="T3" fmla="*/ 17 h 25"/>
                  <a:gd name="T4" fmla="*/ 15 w 25"/>
                  <a:gd name="T5" fmla="*/ 23 h 25"/>
                  <a:gd name="T6" fmla="*/ 0 w 25"/>
                  <a:gd name="T7" fmla="*/ 0 h 25"/>
                  <a:gd name="T8" fmla="*/ 22 w 25"/>
                  <a:gd name="T9" fmla="*/ 15 h 25"/>
                </a:gdLst>
                <a:ahLst/>
                <a:cxnLst>
                  <a:cxn ang="0">
                    <a:pos x="T0" y="T1"/>
                  </a:cxn>
                  <a:cxn ang="0">
                    <a:pos x="T2" y="T3"/>
                  </a:cxn>
                  <a:cxn ang="0">
                    <a:pos x="T4" y="T5"/>
                  </a:cxn>
                  <a:cxn ang="0">
                    <a:pos x="T6" y="T7"/>
                  </a:cxn>
                  <a:cxn ang="0">
                    <a:pos x="T8" y="T9"/>
                  </a:cxn>
                </a:cxnLst>
                <a:rect l="0" t="0" r="r" b="b"/>
                <a:pathLst>
                  <a:path w="25" h="25">
                    <a:moveTo>
                      <a:pt x="22" y="15"/>
                    </a:moveTo>
                    <a:cubicBezTo>
                      <a:pt x="20" y="18"/>
                      <a:pt x="18" y="15"/>
                      <a:pt x="16" y="17"/>
                    </a:cubicBezTo>
                    <a:cubicBezTo>
                      <a:pt x="15" y="18"/>
                      <a:pt x="18" y="20"/>
                      <a:pt x="15" y="23"/>
                    </a:cubicBezTo>
                    <a:cubicBezTo>
                      <a:pt x="13" y="25"/>
                      <a:pt x="7" y="21"/>
                      <a:pt x="0" y="0"/>
                    </a:cubicBezTo>
                    <a:cubicBezTo>
                      <a:pt x="22" y="8"/>
                      <a:pt x="25" y="13"/>
                      <a:pt x="22" y="1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6" name="Freeform 380"/>
              <p:cNvSpPr>
                <a:spLocks/>
              </p:cNvSpPr>
              <p:nvPr/>
            </p:nvSpPr>
            <p:spPr bwMode="auto">
              <a:xfrm>
                <a:off x="4377" y="3605"/>
                <a:ext cx="33" cy="50"/>
              </a:xfrm>
              <a:custGeom>
                <a:avLst/>
                <a:gdLst>
                  <a:gd name="T0" fmla="*/ 14 w 19"/>
                  <a:gd name="T1" fmla="*/ 27 h 27"/>
                  <a:gd name="T2" fmla="*/ 9 w 19"/>
                  <a:gd name="T3" fmla="*/ 23 h 27"/>
                  <a:gd name="T4" fmla="*/ 4 w 19"/>
                  <a:gd name="T5" fmla="*/ 27 h 27"/>
                  <a:gd name="T6" fmla="*/ 9 w 19"/>
                  <a:gd name="T7" fmla="*/ 0 h 27"/>
                  <a:gd name="T8" fmla="*/ 14 w 19"/>
                  <a:gd name="T9" fmla="*/ 27 h 27"/>
                </a:gdLst>
                <a:ahLst/>
                <a:cxnLst>
                  <a:cxn ang="0">
                    <a:pos x="T0" y="T1"/>
                  </a:cxn>
                  <a:cxn ang="0">
                    <a:pos x="T2" y="T3"/>
                  </a:cxn>
                  <a:cxn ang="0">
                    <a:pos x="T4" y="T5"/>
                  </a:cxn>
                  <a:cxn ang="0">
                    <a:pos x="T6" y="T7"/>
                  </a:cxn>
                  <a:cxn ang="0">
                    <a:pos x="T8" y="T9"/>
                  </a:cxn>
                </a:cxnLst>
                <a:rect l="0" t="0" r="r" b="b"/>
                <a:pathLst>
                  <a:path w="19" h="27">
                    <a:moveTo>
                      <a:pt x="14" y="27"/>
                    </a:moveTo>
                    <a:cubicBezTo>
                      <a:pt x="11" y="27"/>
                      <a:pt x="11" y="23"/>
                      <a:pt x="9" y="23"/>
                    </a:cubicBezTo>
                    <a:cubicBezTo>
                      <a:pt x="7" y="23"/>
                      <a:pt x="8" y="27"/>
                      <a:pt x="4" y="27"/>
                    </a:cubicBezTo>
                    <a:cubicBezTo>
                      <a:pt x="1" y="27"/>
                      <a:pt x="0" y="20"/>
                      <a:pt x="9" y="0"/>
                    </a:cubicBezTo>
                    <a:cubicBezTo>
                      <a:pt x="19" y="21"/>
                      <a:pt x="18" y="27"/>
                      <a:pt x="14" y="27"/>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7" name="Freeform 381"/>
              <p:cNvSpPr>
                <a:spLocks/>
              </p:cNvSpPr>
              <p:nvPr/>
            </p:nvSpPr>
            <p:spPr bwMode="auto">
              <a:xfrm>
                <a:off x="4350" y="3605"/>
                <a:ext cx="43" cy="47"/>
              </a:xfrm>
              <a:custGeom>
                <a:avLst/>
                <a:gdLst>
                  <a:gd name="T0" fmla="*/ 9 w 24"/>
                  <a:gd name="T1" fmla="*/ 23 h 25"/>
                  <a:gd name="T2" fmla="*/ 8 w 24"/>
                  <a:gd name="T3" fmla="*/ 17 h 25"/>
                  <a:gd name="T4" fmla="*/ 2 w 24"/>
                  <a:gd name="T5" fmla="*/ 15 h 25"/>
                  <a:gd name="T6" fmla="*/ 24 w 24"/>
                  <a:gd name="T7" fmla="*/ 0 h 25"/>
                  <a:gd name="T8" fmla="*/ 9 w 24"/>
                  <a:gd name="T9" fmla="*/ 23 h 25"/>
                </a:gdLst>
                <a:ahLst/>
                <a:cxnLst>
                  <a:cxn ang="0">
                    <a:pos x="T0" y="T1"/>
                  </a:cxn>
                  <a:cxn ang="0">
                    <a:pos x="T2" y="T3"/>
                  </a:cxn>
                  <a:cxn ang="0">
                    <a:pos x="T4" y="T5"/>
                  </a:cxn>
                  <a:cxn ang="0">
                    <a:pos x="T6" y="T7"/>
                  </a:cxn>
                  <a:cxn ang="0">
                    <a:pos x="T8" y="T9"/>
                  </a:cxn>
                </a:cxnLst>
                <a:rect l="0" t="0" r="r" b="b"/>
                <a:pathLst>
                  <a:path w="24" h="25">
                    <a:moveTo>
                      <a:pt x="9" y="23"/>
                    </a:moveTo>
                    <a:cubicBezTo>
                      <a:pt x="7" y="20"/>
                      <a:pt x="10" y="18"/>
                      <a:pt x="8" y="17"/>
                    </a:cubicBezTo>
                    <a:cubicBezTo>
                      <a:pt x="6" y="15"/>
                      <a:pt x="4" y="18"/>
                      <a:pt x="2" y="15"/>
                    </a:cubicBezTo>
                    <a:cubicBezTo>
                      <a:pt x="0" y="13"/>
                      <a:pt x="3" y="7"/>
                      <a:pt x="24" y="0"/>
                    </a:cubicBezTo>
                    <a:cubicBezTo>
                      <a:pt x="16" y="22"/>
                      <a:pt x="12" y="25"/>
                      <a:pt x="9" y="2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8" name="Freeform 382"/>
              <p:cNvSpPr>
                <a:spLocks/>
              </p:cNvSpPr>
              <p:nvPr/>
            </p:nvSpPr>
            <p:spPr bwMode="auto">
              <a:xfrm>
                <a:off x="4347" y="3588"/>
                <a:ext cx="46" cy="35"/>
              </a:xfrm>
              <a:custGeom>
                <a:avLst/>
                <a:gdLst>
                  <a:gd name="T0" fmla="*/ 0 w 26"/>
                  <a:gd name="T1" fmla="*/ 14 h 19"/>
                  <a:gd name="T2" fmla="*/ 3 w 26"/>
                  <a:gd name="T3" fmla="*/ 9 h 19"/>
                  <a:gd name="T4" fmla="*/ 0 w 26"/>
                  <a:gd name="T5" fmla="*/ 4 h 19"/>
                  <a:gd name="T6" fmla="*/ 26 w 26"/>
                  <a:gd name="T7" fmla="*/ 9 h 19"/>
                  <a:gd name="T8" fmla="*/ 0 w 26"/>
                  <a:gd name="T9" fmla="*/ 14 h 19"/>
                </a:gdLst>
                <a:ahLst/>
                <a:cxnLst>
                  <a:cxn ang="0">
                    <a:pos x="T0" y="T1"/>
                  </a:cxn>
                  <a:cxn ang="0">
                    <a:pos x="T2" y="T3"/>
                  </a:cxn>
                  <a:cxn ang="0">
                    <a:pos x="T4" y="T5"/>
                  </a:cxn>
                  <a:cxn ang="0">
                    <a:pos x="T6" y="T7"/>
                  </a:cxn>
                  <a:cxn ang="0">
                    <a:pos x="T8" y="T9"/>
                  </a:cxn>
                </a:cxnLst>
                <a:rect l="0" t="0" r="r" b="b"/>
                <a:pathLst>
                  <a:path w="26" h="19">
                    <a:moveTo>
                      <a:pt x="0" y="14"/>
                    </a:moveTo>
                    <a:cubicBezTo>
                      <a:pt x="0" y="11"/>
                      <a:pt x="3" y="12"/>
                      <a:pt x="3" y="9"/>
                    </a:cubicBezTo>
                    <a:cubicBezTo>
                      <a:pt x="3" y="7"/>
                      <a:pt x="0" y="8"/>
                      <a:pt x="0" y="4"/>
                    </a:cubicBezTo>
                    <a:cubicBezTo>
                      <a:pt x="0" y="1"/>
                      <a:pt x="6" y="0"/>
                      <a:pt x="26" y="9"/>
                    </a:cubicBezTo>
                    <a:cubicBezTo>
                      <a:pt x="5" y="19"/>
                      <a:pt x="0" y="18"/>
                      <a:pt x="0" y="1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9" name="Freeform 383"/>
              <p:cNvSpPr>
                <a:spLocks/>
              </p:cNvSpPr>
              <p:nvPr/>
            </p:nvSpPr>
            <p:spPr bwMode="auto">
              <a:xfrm>
                <a:off x="4350" y="3560"/>
                <a:ext cx="43" cy="45"/>
              </a:xfrm>
              <a:custGeom>
                <a:avLst/>
                <a:gdLst>
                  <a:gd name="T0" fmla="*/ 2 w 24"/>
                  <a:gd name="T1" fmla="*/ 9 h 24"/>
                  <a:gd name="T2" fmla="*/ 8 w 24"/>
                  <a:gd name="T3" fmla="*/ 8 h 24"/>
                  <a:gd name="T4" fmla="*/ 9 w 24"/>
                  <a:gd name="T5" fmla="*/ 2 h 24"/>
                  <a:gd name="T6" fmla="*/ 24 w 24"/>
                  <a:gd name="T7" fmla="*/ 24 h 24"/>
                  <a:gd name="T8" fmla="*/ 2 w 24"/>
                  <a:gd name="T9" fmla="*/ 9 h 24"/>
                </a:gdLst>
                <a:ahLst/>
                <a:cxnLst>
                  <a:cxn ang="0">
                    <a:pos x="T0" y="T1"/>
                  </a:cxn>
                  <a:cxn ang="0">
                    <a:pos x="T2" y="T3"/>
                  </a:cxn>
                  <a:cxn ang="0">
                    <a:pos x="T4" y="T5"/>
                  </a:cxn>
                  <a:cxn ang="0">
                    <a:pos x="T6" y="T7"/>
                  </a:cxn>
                  <a:cxn ang="0">
                    <a:pos x="T8" y="T9"/>
                  </a:cxn>
                </a:cxnLst>
                <a:rect l="0" t="0" r="r" b="b"/>
                <a:pathLst>
                  <a:path w="24" h="24">
                    <a:moveTo>
                      <a:pt x="2" y="9"/>
                    </a:moveTo>
                    <a:cubicBezTo>
                      <a:pt x="4" y="7"/>
                      <a:pt x="6" y="10"/>
                      <a:pt x="8" y="8"/>
                    </a:cubicBezTo>
                    <a:cubicBezTo>
                      <a:pt x="10" y="6"/>
                      <a:pt x="7" y="4"/>
                      <a:pt x="9" y="2"/>
                    </a:cubicBezTo>
                    <a:cubicBezTo>
                      <a:pt x="12" y="0"/>
                      <a:pt x="17" y="3"/>
                      <a:pt x="24" y="24"/>
                    </a:cubicBezTo>
                    <a:cubicBezTo>
                      <a:pt x="3" y="16"/>
                      <a:pt x="0" y="12"/>
                      <a:pt x="2" y="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0" name="Oval 384"/>
              <p:cNvSpPr>
                <a:spLocks noChangeArrowheads="1"/>
              </p:cNvSpPr>
              <p:nvPr/>
            </p:nvSpPr>
            <p:spPr bwMode="auto">
              <a:xfrm>
                <a:off x="4371" y="3582"/>
                <a:ext cx="43" cy="4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1" name="Freeform 385"/>
              <p:cNvSpPr>
                <a:spLocks/>
              </p:cNvSpPr>
              <p:nvPr/>
            </p:nvSpPr>
            <p:spPr bwMode="auto">
              <a:xfrm>
                <a:off x="4398" y="3659"/>
                <a:ext cx="34" cy="51"/>
              </a:xfrm>
              <a:custGeom>
                <a:avLst/>
                <a:gdLst>
                  <a:gd name="T0" fmla="*/ 5 w 19"/>
                  <a:gd name="T1" fmla="*/ 0 h 27"/>
                  <a:gd name="T2" fmla="*/ 10 w 19"/>
                  <a:gd name="T3" fmla="*/ 4 h 27"/>
                  <a:gd name="T4" fmla="*/ 15 w 19"/>
                  <a:gd name="T5" fmla="*/ 0 h 27"/>
                  <a:gd name="T6" fmla="*/ 10 w 19"/>
                  <a:gd name="T7" fmla="*/ 27 h 27"/>
                  <a:gd name="T8" fmla="*/ 5 w 19"/>
                  <a:gd name="T9" fmla="*/ 0 h 27"/>
                </a:gdLst>
                <a:ahLst/>
                <a:cxnLst>
                  <a:cxn ang="0">
                    <a:pos x="T0" y="T1"/>
                  </a:cxn>
                  <a:cxn ang="0">
                    <a:pos x="T2" y="T3"/>
                  </a:cxn>
                  <a:cxn ang="0">
                    <a:pos x="T4" y="T5"/>
                  </a:cxn>
                  <a:cxn ang="0">
                    <a:pos x="T6" y="T7"/>
                  </a:cxn>
                  <a:cxn ang="0">
                    <a:pos x="T8" y="T9"/>
                  </a:cxn>
                </a:cxnLst>
                <a:rect l="0" t="0" r="r" b="b"/>
                <a:pathLst>
                  <a:path w="19" h="27">
                    <a:moveTo>
                      <a:pt x="5" y="0"/>
                    </a:moveTo>
                    <a:cubicBezTo>
                      <a:pt x="8" y="0"/>
                      <a:pt x="7" y="4"/>
                      <a:pt x="10" y="4"/>
                    </a:cubicBezTo>
                    <a:cubicBezTo>
                      <a:pt x="12" y="4"/>
                      <a:pt x="11" y="0"/>
                      <a:pt x="15" y="0"/>
                    </a:cubicBezTo>
                    <a:cubicBezTo>
                      <a:pt x="18" y="1"/>
                      <a:pt x="19" y="7"/>
                      <a:pt x="10" y="27"/>
                    </a:cubicBezTo>
                    <a:cubicBezTo>
                      <a:pt x="0" y="6"/>
                      <a:pt x="1" y="1"/>
                      <a:pt x="5"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2" name="Freeform 386"/>
              <p:cNvSpPr>
                <a:spLocks/>
              </p:cNvSpPr>
              <p:nvPr/>
            </p:nvSpPr>
            <p:spPr bwMode="auto">
              <a:xfrm>
                <a:off x="4416" y="3663"/>
                <a:ext cx="42" cy="47"/>
              </a:xfrm>
              <a:custGeom>
                <a:avLst/>
                <a:gdLst>
                  <a:gd name="T0" fmla="*/ 15 w 24"/>
                  <a:gd name="T1" fmla="*/ 3 h 25"/>
                  <a:gd name="T2" fmla="*/ 16 w 24"/>
                  <a:gd name="T3" fmla="*/ 8 h 25"/>
                  <a:gd name="T4" fmla="*/ 22 w 24"/>
                  <a:gd name="T5" fmla="*/ 10 h 25"/>
                  <a:gd name="T6" fmla="*/ 0 w 24"/>
                  <a:gd name="T7" fmla="*/ 25 h 25"/>
                  <a:gd name="T8" fmla="*/ 15 w 24"/>
                  <a:gd name="T9" fmla="*/ 3 h 25"/>
                </a:gdLst>
                <a:ahLst/>
                <a:cxnLst>
                  <a:cxn ang="0">
                    <a:pos x="T0" y="T1"/>
                  </a:cxn>
                  <a:cxn ang="0">
                    <a:pos x="T2" y="T3"/>
                  </a:cxn>
                  <a:cxn ang="0">
                    <a:pos x="T4" y="T5"/>
                  </a:cxn>
                  <a:cxn ang="0">
                    <a:pos x="T6" y="T7"/>
                  </a:cxn>
                  <a:cxn ang="0">
                    <a:pos x="T8" y="T9"/>
                  </a:cxn>
                </a:cxnLst>
                <a:rect l="0" t="0" r="r" b="b"/>
                <a:pathLst>
                  <a:path w="24" h="25">
                    <a:moveTo>
                      <a:pt x="15" y="3"/>
                    </a:moveTo>
                    <a:cubicBezTo>
                      <a:pt x="17" y="5"/>
                      <a:pt x="14" y="7"/>
                      <a:pt x="16" y="8"/>
                    </a:cubicBezTo>
                    <a:cubicBezTo>
                      <a:pt x="17" y="10"/>
                      <a:pt x="19" y="7"/>
                      <a:pt x="22" y="10"/>
                    </a:cubicBezTo>
                    <a:cubicBezTo>
                      <a:pt x="24" y="12"/>
                      <a:pt x="20" y="18"/>
                      <a:pt x="0" y="25"/>
                    </a:cubicBezTo>
                    <a:cubicBezTo>
                      <a:pt x="7" y="3"/>
                      <a:pt x="12" y="0"/>
                      <a:pt x="15"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3" name="Freeform 387"/>
              <p:cNvSpPr>
                <a:spLocks/>
              </p:cNvSpPr>
              <p:nvPr/>
            </p:nvSpPr>
            <p:spPr bwMode="auto">
              <a:xfrm>
                <a:off x="4416" y="3691"/>
                <a:ext cx="46" cy="36"/>
              </a:xfrm>
              <a:custGeom>
                <a:avLst/>
                <a:gdLst>
                  <a:gd name="T0" fmla="*/ 26 w 26"/>
                  <a:gd name="T1" fmla="*/ 5 h 19"/>
                  <a:gd name="T2" fmla="*/ 23 w 26"/>
                  <a:gd name="T3" fmla="*/ 10 h 19"/>
                  <a:gd name="T4" fmla="*/ 26 w 26"/>
                  <a:gd name="T5" fmla="*/ 15 h 19"/>
                  <a:gd name="T6" fmla="*/ 0 w 26"/>
                  <a:gd name="T7" fmla="*/ 10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cubicBezTo>
                      <a:pt x="26" y="8"/>
                      <a:pt x="23" y="7"/>
                      <a:pt x="23" y="10"/>
                    </a:cubicBezTo>
                    <a:cubicBezTo>
                      <a:pt x="23" y="12"/>
                      <a:pt x="26" y="11"/>
                      <a:pt x="26" y="15"/>
                    </a:cubicBezTo>
                    <a:cubicBezTo>
                      <a:pt x="26" y="18"/>
                      <a:pt x="19" y="19"/>
                      <a:pt x="0" y="10"/>
                    </a:cubicBezTo>
                    <a:cubicBezTo>
                      <a:pt x="20" y="0"/>
                      <a:pt x="26" y="1"/>
                      <a:pt x="26" y="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4" name="Freeform 388"/>
              <p:cNvSpPr>
                <a:spLocks/>
              </p:cNvSpPr>
              <p:nvPr/>
            </p:nvSpPr>
            <p:spPr bwMode="auto">
              <a:xfrm>
                <a:off x="4416" y="3710"/>
                <a:ext cx="42" cy="45"/>
              </a:xfrm>
              <a:custGeom>
                <a:avLst/>
                <a:gdLst>
                  <a:gd name="T0" fmla="*/ 22 w 24"/>
                  <a:gd name="T1" fmla="*/ 15 h 24"/>
                  <a:gd name="T2" fmla="*/ 16 w 24"/>
                  <a:gd name="T3" fmla="*/ 16 h 24"/>
                  <a:gd name="T4" fmla="*/ 15 w 24"/>
                  <a:gd name="T5" fmla="*/ 22 h 24"/>
                  <a:gd name="T6" fmla="*/ 0 w 24"/>
                  <a:gd name="T7" fmla="*/ 0 h 24"/>
                  <a:gd name="T8" fmla="*/ 22 w 24"/>
                  <a:gd name="T9" fmla="*/ 15 h 24"/>
                </a:gdLst>
                <a:ahLst/>
                <a:cxnLst>
                  <a:cxn ang="0">
                    <a:pos x="T0" y="T1"/>
                  </a:cxn>
                  <a:cxn ang="0">
                    <a:pos x="T2" y="T3"/>
                  </a:cxn>
                  <a:cxn ang="0">
                    <a:pos x="T4" y="T5"/>
                  </a:cxn>
                  <a:cxn ang="0">
                    <a:pos x="T6" y="T7"/>
                  </a:cxn>
                  <a:cxn ang="0">
                    <a:pos x="T8" y="T9"/>
                  </a:cxn>
                </a:cxnLst>
                <a:rect l="0" t="0" r="r" b="b"/>
                <a:pathLst>
                  <a:path w="24" h="24">
                    <a:moveTo>
                      <a:pt x="22" y="15"/>
                    </a:moveTo>
                    <a:cubicBezTo>
                      <a:pt x="19" y="17"/>
                      <a:pt x="17" y="14"/>
                      <a:pt x="16" y="16"/>
                    </a:cubicBezTo>
                    <a:cubicBezTo>
                      <a:pt x="14" y="18"/>
                      <a:pt x="17" y="20"/>
                      <a:pt x="15" y="22"/>
                    </a:cubicBezTo>
                    <a:cubicBezTo>
                      <a:pt x="12" y="24"/>
                      <a:pt x="7" y="21"/>
                      <a:pt x="0" y="0"/>
                    </a:cubicBezTo>
                    <a:cubicBezTo>
                      <a:pt x="21" y="8"/>
                      <a:pt x="24" y="12"/>
                      <a:pt x="22" y="1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5" name="Freeform 389"/>
              <p:cNvSpPr>
                <a:spLocks/>
              </p:cNvSpPr>
              <p:nvPr/>
            </p:nvSpPr>
            <p:spPr bwMode="auto">
              <a:xfrm>
                <a:off x="4398" y="3710"/>
                <a:ext cx="34" cy="49"/>
              </a:xfrm>
              <a:custGeom>
                <a:avLst/>
                <a:gdLst>
                  <a:gd name="T0" fmla="*/ 15 w 19"/>
                  <a:gd name="T1" fmla="*/ 26 h 26"/>
                  <a:gd name="T2" fmla="*/ 10 w 19"/>
                  <a:gd name="T3" fmla="*/ 23 h 26"/>
                  <a:gd name="T4" fmla="*/ 5 w 19"/>
                  <a:gd name="T5" fmla="*/ 26 h 26"/>
                  <a:gd name="T6" fmla="*/ 10 w 19"/>
                  <a:gd name="T7" fmla="*/ 0 h 26"/>
                  <a:gd name="T8" fmla="*/ 15 w 19"/>
                  <a:gd name="T9" fmla="*/ 26 h 26"/>
                </a:gdLst>
                <a:ahLst/>
                <a:cxnLst>
                  <a:cxn ang="0">
                    <a:pos x="T0" y="T1"/>
                  </a:cxn>
                  <a:cxn ang="0">
                    <a:pos x="T2" y="T3"/>
                  </a:cxn>
                  <a:cxn ang="0">
                    <a:pos x="T4" y="T5"/>
                  </a:cxn>
                  <a:cxn ang="0">
                    <a:pos x="T6" y="T7"/>
                  </a:cxn>
                  <a:cxn ang="0">
                    <a:pos x="T8" y="T9"/>
                  </a:cxn>
                </a:cxnLst>
                <a:rect l="0" t="0" r="r" b="b"/>
                <a:pathLst>
                  <a:path w="19" h="26">
                    <a:moveTo>
                      <a:pt x="15" y="26"/>
                    </a:moveTo>
                    <a:cubicBezTo>
                      <a:pt x="11" y="26"/>
                      <a:pt x="12" y="23"/>
                      <a:pt x="10" y="23"/>
                    </a:cubicBezTo>
                    <a:cubicBezTo>
                      <a:pt x="7" y="23"/>
                      <a:pt x="8" y="26"/>
                      <a:pt x="5" y="26"/>
                    </a:cubicBezTo>
                    <a:cubicBezTo>
                      <a:pt x="1" y="26"/>
                      <a:pt x="0" y="20"/>
                      <a:pt x="10" y="0"/>
                    </a:cubicBezTo>
                    <a:cubicBezTo>
                      <a:pt x="19" y="21"/>
                      <a:pt x="18" y="26"/>
                      <a:pt x="15" y="2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6" name="Freeform 390"/>
              <p:cNvSpPr>
                <a:spLocks/>
              </p:cNvSpPr>
              <p:nvPr/>
            </p:nvSpPr>
            <p:spPr bwMode="auto">
              <a:xfrm>
                <a:off x="4371" y="3710"/>
                <a:ext cx="45" cy="45"/>
              </a:xfrm>
              <a:custGeom>
                <a:avLst/>
                <a:gdLst>
                  <a:gd name="T0" fmla="*/ 9 w 25"/>
                  <a:gd name="T1" fmla="*/ 22 h 24"/>
                  <a:gd name="T2" fmla="*/ 8 w 25"/>
                  <a:gd name="T3" fmla="*/ 16 h 24"/>
                  <a:gd name="T4" fmla="*/ 2 w 25"/>
                  <a:gd name="T5" fmla="*/ 15 h 24"/>
                  <a:gd name="T6" fmla="*/ 25 w 25"/>
                  <a:gd name="T7" fmla="*/ 0 h 24"/>
                  <a:gd name="T8" fmla="*/ 9 w 25"/>
                  <a:gd name="T9" fmla="*/ 22 h 24"/>
                </a:gdLst>
                <a:ahLst/>
                <a:cxnLst>
                  <a:cxn ang="0">
                    <a:pos x="T0" y="T1"/>
                  </a:cxn>
                  <a:cxn ang="0">
                    <a:pos x="T2" y="T3"/>
                  </a:cxn>
                  <a:cxn ang="0">
                    <a:pos x="T4" y="T5"/>
                  </a:cxn>
                  <a:cxn ang="0">
                    <a:pos x="T6" y="T7"/>
                  </a:cxn>
                  <a:cxn ang="0">
                    <a:pos x="T8" y="T9"/>
                  </a:cxn>
                </a:cxnLst>
                <a:rect l="0" t="0" r="r" b="b"/>
                <a:pathLst>
                  <a:path w="25" h="24">
                    <a:moveTo>
                      <a:pt x="9" y="22"/>
                    </a:moveTo>
                    <a:cubicBezTo>
                      <a:pt x="7" y="20"/>
                      <a:pt x="10" y="18"/>
                      <a:pt x="8" y="16"/>
                    </a:cubicBezTo>
                    <a:cubicBezTo>
                      <a:pt x="7" y="14"/>
                      <a:pt x="5" y="17"/>
                      <a:pt x="2" y="15"/>
                    </a:cubicBezTo>
                    <a:cubicBezTo>
                      <a:pt x="0" y="12"/>
                      <a:pt x="4" y="7"/>
                      <a:pt x="25" y="0"/>
                    </a:cubicBezTo>
                    <a:cubicBezTo>
                      <a:pt x="17" y="21"/>
                      <a:pt x="12" y="24"/>
                      <a:pt x="9"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7" name="Freeform 391"/>
              <p:cNvSpPr>
                <a:spLocks/>
              </p:cNvSpPr>
              <p:nvPr/>
            </p:nvSpPr>
            <p:spPr bwMode="auto">
              <a:xfrm>
                <a:off x="4368" y="3691"/>
                <a:ext cx="48" cy="36"/>
              </a:xfrm>
              <a:custGeom>
                <a:avLst/>
                <a:gdLst>
                  <a:gd name="T0" fmla="*/ 0 w 27"/>
                  <a:gd name="T1" fmla="*/ 15 h 19"/>
                  <a:gd name="T2" fmla="*/ 3 w 27"/>
                  <a:gd name="T3" fmla="*/ 10 h 19"/>
                  <a:gd name="T4" fmla="*/ 0 w 27"/>
                  <a:gd name="T5" fmla="*/ 5 h 19"/>
                  <a:gd name="T6" fmla="*/ 27 w 27"/>
                  <a:gd name="T7" fmla="*/ 10 h 19"/>
                  <a:gd name="T8" fmla="*/ 0 w 27"/>
                  <a:gd name="T9" fmla="*/ 15 h 19"/>
                </a:gdLst>
                <a:ahLst/>
                <a:cxnLst>
                  <a:cxn ang="0">
                    <a:pos x="T0" y="T1"/>
                  </a:cxn>
                  <a:cxn ang="0">
                    <a:pos x="T2" y="T3"/>
                  </a:cxn>
                  <a:cxn ang="0">
                    <a:pos x="T4" y="T5"/>
                  </a:cxn>
                  <a:cxn ang="0">
                    <a:pos x="T6" y="T7"/>
                  </a:cxn>
                  <a:cxn ang="0">
                    <a:pos x="T8" y="T9"/>
                  </a:cxn>
                </a:cxnLst>
                <a:rect l="0" t="0" r="r" b="b"/>
                <a:pathLst>
                  <a:path w="27" h="19">
                    <a:moveTo>
                      <a:pt x="0" y="15"/>
                    </a:moveTo>
                    <a:cubicBezTo>
                      <a:pt x="0" y="11"/>
                      <a:pt x="3" y="12"/>
                      <a:pt x="3" y="10"/>
                    </a:cubicBezTo>
                    <a:cubicBezTo>
                      <a:pt x="3" y="7"/>
                      <a:pt x="0" y="8"/>
                      <a:pt x="0" y="5"/>
                    </a:cubicBezTo>
                    <a:cubicBezTo>
                      <a:pt x="0" y="1"/>
                      <a:pt x="7" y="0"/>
                      <a:pt x="27" y="10"/>
                    </a:cubicBezTo>
                    <a:cubicBezTo>
                      <a:pt x="6" y="19"/>
                      <a:pt x="0" y="18"/>
                      <a:pt x="0" y="1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8" name="Freeform 392"/>
              <p:cNvSpPr>
                <a:spLocks/>
              </p:cNvSpPr>
              <p:nvPr/>
            </p:nvSpPr>
            <p:spPr bwMode="auto">
              <a:xfrm>
                <a:off x="4371" y="3663"/>
                <a:ext cx="45" cy="47"/>
              </a:xfrm>
              <a:custGeom>
                <a:avLst/>
                <a:gdLst>
                  <a:gd name="T0" fmla="*/ 2 w 25"/>
                  <a:gd name="T1" fmla="*/ 10 h 25"/>
                  <a:gd name="T2" fmla="*/ 8 w 25"/>
                  <a:gd name="T3" fmla="*/ 8 h 25"/>
                  <a:gd name="T4" fmla="*/ 9 w 25"/>
                  <a:gd name="T5" fmla="*/ 3 h 25"/>
                  <a:gd name="T6" fmla="*/ 25 w 25"/>
                  <a:gd name="T7" fmla="*/ 25 h 25"/>
                  <a:gd name="T8" fmla="*/ 2 w 25"/>
                  <a:gd name="T9" fmla="*/ 10 h 25"/>
                </a:gdLst>
                <a:ahLst/>
                <a:cxnLst>
                  <a:cxn ang="0">
                    <a:pos x="T0" y="T1"/>
                  </a:cxn>
                  <a:cxn ang="0">
                    <a:pos x="T2" y="T3"/>
                  </a:cxn>
                  <a:cxn ang="0">
                    <a:pos x="T4" y="T5"/>
                  </a:cxn>
                  <a:cxn ang="0">
                    <a:pos x="T6" y="T7"/>
                  </a:cxn>
                  <a:cxn ang="0">
                    <a:pos x="T8" y="T9"/>
                  </a:cxn>
                </a:cxnLst>
                <a:rect l="0" t="0" r="r" b="b"/>
                <a:pathLst>
                  <a:path w="25" h="25">
                    <a:moveTo>
                      <a:pt x="2" y="10"/>
                    </a:moveTo>
                    <a:cubicBezTo>
                      <a:pt x="5" y="7"/>
                      <a:pt x="7" y="10"/>
                      <a:pt x="8" y="8"/>
                    </a:cubicBezTo>
                    <a:cubicBezTo>
                      <a:pt x="10" y="7"/>
                      <a:pt x="7" y="5"/>
                      <a:pt x="9" y="3"/>
                    </a:cubicBezTo>
                    <a:cubicBezTo>
                      <a:pt x="12" y="0"/>
                      <a:pt x="17" y="4"/>
                      <a:pt x="25" y="25"/>
                    </a:cubicBezTo>
                    <a:cubicBezTo>
                      <a:pt x="3" y="17"/>
                      <a:pt x="0" y="12"/>
                      <a:pt x="2"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9" name="Oval 393"/>
              <p:cNvSpPr>
                <a:spLocks noChangeArrowheads="1"/>
              </p:cNvSpPr>
              <p:nvPr/>
            </p:nvSpPr>
            <p:spPr bwMode="auto">
              <a:xfrm>
                <a:off x="4393" y="3687"/>
                <a:ext cx="44" cy="4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0" name="Freeform 394"/>
              <p:cNvSpPr>
                <a:spLocks/>
              </p:cNvSpPr>
              <p:nvPr/>
            </p:nvSpPr>
            <p:spPr bwMode="auto">
              <a:xfrm>
                <a:off x="4114" y="3567"/>
                <a:ext cx="34" cy="49"/>
              </a:xfrm>
              <a:custGeom>
                <a:avLst/>
                <a:gdLst>
                  <a:gd name="T0" fmla="*/ 4 w 19"/>
                  <a:gd name="T1" fmla="*/ 0 h 26"/>
                  <a:gd name="T2" fmla="*/ 9 w 19"/>
                  <a:gd name="T3" fmla="*/ 3 h 26"/>
                  <a:gd name="T4" fmla="*/ 14 w 19"/>
                  <a:gd name="T5" fmla="*/ 0 h 26"/>
                  <a:gd name="T6" fmla="*/ 9 w 19"/>
                  <a:gd name="T7" fmla="*/ 26 h 26"/>
                  <a:gd name="T8" fmla="*/ 4 w 19"/>
                  <a:gd name="T9" fmla="*/ 0 h 26"/>
                </a:gdLst>
                <a:ahLst/>
                <a:cxnLst>
                  <a:cxn ang="0">
                    <a:pos x="T0" y="T1"/>
                  </a:cxn>
                  <a:cxn ang="0">
                    <a:pos x="T2" y="T3"/>
                  </a:cxn>
                  <a:cxn ang="0">
                    <a:pos x="T4" y="T5"/>
                  </a:cxn>
                  <a:cxn ang="0">
                    <a:pos x="T6" y="T7"/>
                  </a:cxn>
                  <a:cxn ang="0">
                    <a:pos x="T8" y="T9"/>
                  </a:cxn>
                </a:cxnLst>
                <a:rect l="0" t="0" r="r" b="b"/>
                <a:pathLst>
                  <a:path w="19" h="26">
                    <a:moveTo>
                      <a:pt x="4" y="0"/>
                    </a:moveTo>
                    <a:cubicBezTo>
                      <a:pt x="8" y="0"/>
                      <a:pt x="7" y="3"/>
                      <a:pt x="9" y="3"/>
                    </a:cubicBezTo>
                    <a:cubicBezTo>
                      <a:pt x="12" y="3"/>
                      <a:pt x="11" y="0"/>
                      <a:pt x="14" y="0"/>
                    </a:cubicBezTo>
                    <a:cubicBezTo>
                      <a:pt x="18" y="0"/>
                      <a:pt x="19" y="7"/>
                      <a:pt x="9" y="26"/>
                    </a:cubicBezTo>
                    <a:cubicBezTo>
                      <a:pt x="0" y="6"/>
                      <a:pt x="1" y="0"/>
                      <a:pt x="4"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1" name="Freeform 395"/>
              <p:cNvSpPr>
                <a:spLocks/>
              </p:cNvSpPr>
              <p:nvPr/>
            </p:nvSpPr>
            <p:spPr bwMode="auto">
              <a:xfrm>
                <a:off x="4130" y="3571"/>
                <a:ext cx="45" cy="45"/>
              </a:xfrm>
              <a:custGeom>
                <a:avLst/>
                <a:gdLst>
                  <a:gd name="T0" fmla="*/ 16 w 25"/>
                  <a:gd name="T1" fmla="*/ 2 h 24"/>
                  <a:gd name="T2" fmla="*/ 17 w 25"/>
                  <a:gd name="T3" fmla="*/ 8 h 24"/>
                  <a:gd name="T4" fmla="*/ 23 w 25"/>
                  <a:gd name="T5" fmla="*/ 9 h 24"/>
                  <a:gd name="T6" fmla="*/ 0 w 25"/>
                  <a:gd name="T7" fmla="*/ 24 h 24"/>
                  <a:gd name="T8" fmla="*/ 16 w 25"/>
                  <a:gd name="T9" fmla="*/ 2 h 24"/>
                </a:gdLst>
                <a:ahLst/>
                <a:cxnLst>
                  <a:cxn ang="0">
                    <a:pos x="T0" y="T1"/>
                  </a:cxn>
                  <a:cxn ang="0">
                    <a:pos x="T2" y="T3"/>
                  </a:cxn>
                  <a:cxn ang="0">
                    <a:pos x="T4" y="T5"/>
                  </a:cxn>
                  <a:cxn ang="0">
                    <a:pos x="T6" y="T7"/>
                  </a:cxn>
                  <a:cxn ang="0">
                    <a:pos x="T8" y="T9"/>
                  </a:cxn>
                </a:cxnLst>
                <a:rect l="0" t="0" r="r" b="b"/>
                <a:pathLst>
                  <a:path w="25" h="24">
                    <a:moveTo>
                      <a:pt x="16" y="2"/>
                    </a:moveTo>
                    <a:cubicBezTo>
                      <a:pt x="18" y="5"/>
                      <a:pt x="15" y="7"/>
                      <a:pt x="17" y="8"/>
                    </a:cubicBezTo>
                    <a:cubicBezTo>
                      <a:pt x="18" y="10"/>
                      <a:pt x="20" y="7"/>
                      <a:pt x="23" y="9"/>
                    </a:cubicBezTo>
                    <a:cubicBezTo>
                      <a:pt x="25" y="12"/>
                      <a:pt x="21" y="17"/>
                      <a:pt x="0" y="24"/>
                    </a:cubicBezTo>
                    <a:cubicBezTo>
                      <a:pt x="8" y="3"/>
                      <a:pt x="13" y="0"/>
                      <a:pt x="16" y="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2" name="Freeform 396"/>
              <p:cNvSpPr>
                <a:spLocks/>
              </p:cNvSpPr>
              <p:nvPr/>
            </p:nvSpPr>
            <p:spPr bwMode="auto">
              <a:xfrm>
                <a:off x="4130" y="3599"/>
                <a:ext cx="48" cy="36"/>
              </a:xfrm>
              <a:custGeom>
                <a:avLst/>
                <a:gdLst>
                  <a:gd name="T0" fmla="*/ 27 w 27"/>
                  <a:gd name="T1" fmla="*/ 4 h 19"/>
                  <a:gd name="T2" fmla="*/ 23 w 27"/>
                  <a:gd name="T3" fmla="*/ 9 h 19"/>
                  <a:gd name="T4" fmla="*/ 27 w 27"/>
                  <a:gd name="T5" fmla="*/ 14 h 19"/>
                  <a:gd name="T6" fmla="*/ 0 w 27"/>
                  <a:gd name="T7" fmla="*/ 9 h 19"/>
                  <a:gd name="T8" fmla="*/ 27 w 27"/>
                  <a:gd name="T9" fmla="*/ 4 h 19"/>
                </a:gdLst>
                <a:ahLst/>
                <a:cxnLst>
                  <a:cxn ang="0">
                    <a:pos x="T0" y="T1"/>
                  </a:cxn>
                  <a:cxn ang="0">
                    <a:pos x="T2" y="T3"/>
                  </a:cxn>
                  <a:cxn ang="0">
                    <a:pos x="T4" y="T5"/>
                  </a:cxn>
                  <a:cxn ang="0">
                    <a:pos x="T6" y="T7"/>
                  </a:cxn>
                  <a:cxn ang="0">
                    <a:pos x="T8" y="T9"/>
                  </a:cxn>
                </a:cxnLst>
                <a:rect l="0" t="0" r="r" b="b"/>
                <a:pathLst>
                  <a:path w="27" h="19">
                    <a:moveTo>
                      <a:pt x="27" y="4"/>
                    </a:moveTo>
                    <a:cubicBezTo>
                      <a:pt x="27" y="8"/>
                      <a:pt x="23" y="7"/>
                      <a:pt x="23" y="9"/>
                    </a:cubicBezTo>
                    <a:cubicBezTo>
                      <a:pt x="23" y="12"/>
                      <a:pt x="27" y="11"/>
                      <a:pt x="27" y="14"/>
                    </a:cubicBezTo>
                    <a:cubicBezTo>
                      <a:pt x="27" y="18"/>
                      <a:pt x="20" y="19"/>
                      <a:pt x="0" y="9"/>
                    </a:cubicBezTo>
                    <a:cubicBezTo>
                      <a:pt x="21" y="0"/>
                      <a:pt x="27" y="1"/>
                      <a:pt x="27" y="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3" name="Freeform 397"/>
              <p:cNvSpPr>
                <a:spLocks/>
              </p:cNvSpPr>
              <p:nvPr/>
            </p:nvSpPr>
            <p:spPr bwMode="auto">
              <a:xfrm>
                <a:off x="4130" y="3616"/>
                <a:ext cx="45" cy="47"/>
              </a:xfrm>
              <a:custGeom>
                <a:avLst/>
                <a:gdLst>
                  <a:gd name="T0" fmla="*/ 23 w 25"/>
                  <a:gd name="T1" fmla="*/ 16 h 25"/>
                  <a:gd name="T2" fmla="*/ 17 w 25"/>
                  <a:gd name="T3" fmla="*/ 17 h 25"/>
                  <a:gd name="T4" fmla="*/ 16 w 25"/>
                  <a:gd name="T5" fmla="*/ 23 h 25"/>
                  <a:gd name="T6" fmla="*/ 0 w 25"/>
                  <a:gd name="T7" fmla="*/ 0 h 25"/>
                  <a:gd name="T8" fmla="*/ 23 w 25"/>
                  <a:gd name="T9" fmla="*/ 16 h 25"/>
                </a:gdLst>
                <a:ahLst/>
                <a:cxnLst>
                  <a:cxn ang="0">
                    <a:pos x="T0" y="T1"/>
                  </a:cxn>
                  <a:cxn ang="0">
                    <a:pos x="T2" y="T3"/>
                  </a:cxn>
                  <a:cxn ang="0">
                    <a:pos x="T4" y="T5"/>
                  </a:cxn>
                  <a:cxn ang="0">
                    <a:pos x="T6" y="T7"/>
                  </a:cxn>
                  <a:cxn ang="0">
                    <a:pos x="T8" y="T9"/>
                  </a:cxn>
                </a:cxnLst>
                <a:rect l="0" t="0" r="r" b="b"/>
                <a:pathLst>
                  <a:path w="25" h="25">
                    <a:moveTo>
                      <a:pt x="23" y="16"/>
                    </a:moveTo>
                    <a:cubicBezTo>
                      <a:pt x="20" y="18"/>
                      <a:pt x="18" y="15"/>
                      <a:pt x="17" y="17"/>
                    </a:cubicBezTo>
                    <a:cubicBezTo>
                      <a:pt x="15" y="18"/>
                      <a:pt x="18" y="20"/>
                      <a:pt x="16" y="23"/>
                    </a:cubicBezTo>
                    <a:cubicBezTo>
                      <a:pt x="13" y="25"/>
                      <a:pt x="8" y="21"/>
                      <a:pt x="0" y="0"/>
                    </a:cubicBezTo>
                    <a:cubicBezTo>
                      <a:pt x="22" y="8"/>
                      <a:pt x="25" y="13"/>
                      <a:pt x="23" y="1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4" name="Freeform 398"/>
              <p:cNvSpPr>
                <a:spLocks/>
              </p:cNvSpPr>
              <p:nvPr/>
            </p:nvSpPr>
            <p:spPr bwMode="auto">
              <a:xfrm>
                <a:off x="4114" y="3616"/>
                <a:ext cx="34" cy="51"/>
              </a:xfrm>
              <a:custGeom>
                <a:avLst/>
                <a:gdLst>
                  <a:gd name="T0" fmla="*/ 14 w 19"/>
                  <a:gd name="T1" fmla="*/ 27 h 27"/>
                  <a:gd name="T2" fmla="*/ 9 w 19"/>
                  <a:gd name="T3" fmla="*/ 24 h 27"/>
                  <a:gd name="T4" fmla="*/ 4 w 19"/>
                  <a:gd name="T5" fmla="*/ 27 h 27"/>
                  <a:gd name="T6" fmla="*/ 9 w 19"/>
                  <a:gd name="T7" fmla="*/ 0 h 27"/>
                  <a:gd name="T8" fmla="*/ 14 w 19"/>
                  <a:gd name="T9" fmla="*/ 27 h 27"/>
                </a:gdLst>
                <a:ahLst/>
                <a:cxnLst>
                  <a:cxn ang="0">
                    <a:pos x="T0" y="T1"/>
                  </a:cxn>
                  <a:cxn ang="0">
                    <a:pos x="T2" y="T3"/>
                  </a:cxn>
                  <a:cxn ang="0">
                    <a:pos x="T4" y="T5"/>
                  </a:cxn>
                  <a:cxn ang="0">
                    <a:pos x="T6" y="T7"/>
                  </a:cxn>
                  <a:cxn ang="0">
                    <a:pos x="T8" y="T9"/>
                  </a:cxn>
                </a:cxnLst>
                <a:rect l="0" t="0" r="r" b="b"/>
                <a:pathLst>
                  <a:path w="19" h="27">
                    <a:moveTo>
                      <a:pt x="14" y="27"/>
                    </a:moveTo>
                    <a:cubicBezTo>
                      <a:pt x="11" y="27"/>
                      <a:pt x="12" y="24"/>
                      <a:pt x="9" y="24"/>
                    </a:cubicBezTo>
                    <a:cubicBezTo>
                      <a:pt x="7" y="24"/>
                      <a:pt x="8" y="27"/>
                      <a:pt x="4" y="27"/>
                    </a:cubicBezTo>
                    <a:cubicBezTo>
                      <a:pt x="1" y="27"/>
                      <a:pt x="0" y="20"/>
                      <a:pt x="9" y="0"/>
                    </a:cubicBezTo>
                    <a:cubicBezTo>
                      <a:pt x="19" y="21"/>
                      <a:pt x="18" y="27"/>
                      <a:pt x="14" y="27"/>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5" name="Freeform 399"/>
              <p:cNvSpPr>
                <a:spLocks/>
              </p:cNvSpPr>
              <p:nvPr/>
            </p:nvSpPr>
            <p:spPr bwMode="auto">
              <a:xfrm>
                <a:off x="4088" y="3616"/>
                <a:ext cx="42" cy="47"/>
              </a:xfrm>
              <a:custGeom>
                <a:avLst/>
                <a:gdLst>
                  <a:gd name="T0" fmla="*/ 9 w 24"/>
                  <a:gd name="T1" fmla="*/ 23 h 25"/>
                  <a:gd name="T2" fmla="*/ 8 w 24"/>
                  <a:gd name="T3" fmla="*/ 17 h 25"/>
                  <a:gd name="T4" fmla="*/ 2 w 24"/>
                  <a:gd name="T5" fmla="*/ 16 h 25"/>
                  <a:gd name="T6" fmla="*/ 24 w 24"/>
                  <a:gd name="T7" fmla="*/ 0 h 25"/>
                  <a:gd name="T8" fmla="*/ 9 w 24"/>
                  <a:gd name="T9" fmla="*/ 23 h 25"/>
                </a:gdLst>
                <a:ahLst/>
                <a:cxnLst>
                  <a:cxn ang="0">
                    <a:pos x="T0" y="T1"/>
                  </a:cxn>
                  <a:cxn ang="0">
                    <a:pos x="T2" y="T3"/>
                  </a:cxn>
                  <a:cxn ang="0">
                    <a:pos x="T4" y="T5"/>
                  </a:cxn>
                  <a:cxn ang="0">
                    <a:pos x="T6" y="T7"/>
                  </a:cxn>
                  <a:cxn ang="0">
                    <a:pos x="T8" y="T9"/>
                  </a:cxn>
                </a:cxnLst>
                <a:rect l="0" t="0" r="r" b="b"/>
                <a:pathLst>
                  <a:path w="24" h="25">
                    <a:moveTo>
                      <a:pt x="9" y="23"/>
                    </a:moveTo>
                    <a:cubicBezTo>
                      <a:pt x="7" y="20"/>
                      <a:pt x="10" y="18"/>
                      <a:pt x="8" y="17"/>
                    </a:cubicBezTo>
                    <a:cubicBezTo>
                      <a:pt x="7" y="15"/>
                      <a:pt x="4" y="18"/>
                      <a:pt x="2" y="16"/>
                    </a:cubicBezTo>
                    <a:cubicBezTo>
                      <a:pt x="0" y="13"/>
                      <a:pt x="4" y="8"/>
                      <a:pt x="24" y="0"/>
                    </a:cubicBezTo>
                    <a:cubicBezTo>
                      <a:pt x="16" y="22"/>
                      <a:pt x="12" y="25"/>
                      <a:pt x="9" y="2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6" name="Freeform 400"/>
              <p:cNvSpPr>
                <a:spLocks/>
              </p:cNvSpPr>
              <p:nvPr/>
            </p:nvSpPr>
            <p:spPr bwMode="auto">
              <a:xfrm>
                <a:off x="4084" y="3599"/>
                <a:ext cx="46" cy="36"/>
              </a:xfrm>
              <a:custGeom>
                <a:avLst/>
                <a:gdLst>
                  <a:gd name="T0" fmla="*/ 0 w 26"/>
                  <a:gd name="T1" fmla="*/ 14 h 19"/>
                  <a:gd name="T2" fmla="*/ 3 w 26"/>
                  <a:gd name="T3" fmla="*/ 9 h 19"/>
                  <a:gd name="T4" fmla="*/ 0 w 26"/>
                  <a:gd name="T5" fmla="*/ 4 h 19"/>
                  <a:gd name="T6" fmla="*/ 26 w 26"/>
                  <a:gd name="T7" fmla="*/ 9 h 19"/>
                  <a:gd name="T8" fmla="*/ 0 w 26"/>
                  <a:gd name="T9" fmla="*/ 14 h 19"/>
                </a:gdLst>
                <a:ahLst/>
                <a:cxnLst>
                  <a:cxn ang="0">
                    <a:pos x="T0" y="T1"/>
                  </a:cxn>
                  <a:cxn ang="0">
                    <a:pos x="T2" y="T3"/>
                  </a:cxn>
                  <a:cxn ang="0">
                    <a:pos x="T4" y="T5"/>
                  </a:cxn>
                  <a:cxn ang="0">
                    <a:pos x="T6" y="T7"/>
                  </a:cxn>
                  <a:cxn ang="0">
                    <a:pos x="T8" y="T9"/>
                  </a:cxn>
                </a:cxnLst>
                <a:rect l="0" t="0" r="r" b="b"/>
                <a:pathLst>
                  <a:path w="26" h="19">
                    <a:moveTo>
                      <a:pt x="0" y="14"/>
                    </a:moveTo>
                    <a:cubicBezTo>
                      <a:pt x="0" y="11"/>
                      <a:pt x="3" y="12"/>
                      <a:pt x="3" y="9"/>
                    </a:cubicBezTo>
                    <a:cubicBezTo>
                      <a:pt x="3" y="7"/>
                      <a:pt x="0" y="8"/>
                      <a:pt x="0" y="4"/>
                    </a:cubicBezTo>
                    <a:cubicBezTo>
                      <a:pt x="0" y="1"/>
                      <a:pt x="7" y="0"/>
                      <a:pt x="26" y="9"/>
                    </a:cubicBezTo>
                    <a:cubicBezTo>
                      <a:pt x="6" y="19"/>
                      <a:pt x="0" y="18"/>
                      <a:pt x="0" y="1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7" name="Freeform 401"/>
              <p:cNvSpPr>
                <a:spLocks/>
              </p:cNvSpPr>
              <p:nvPr/>
            </p:nvSpPr>
            <p:spPr bwMode="auto">
              <a:xfrm>
                <a:off x="4088" y="3571"/>
                <a:ext cx="42" cy="45"/>
              </a:xfrm>
              <a:custGeom>
                <a:avLst/>
                <a:gdLst>
                  <a:gd name="T0" fmla="*/ 2 w 24"/>
                  <a:gd name="T1" fmla="*/ 9 h 24"/>
                  <a:gd name="T2" fmla="*/ 8 w 24"/>
                  <a:gd name="T3" fmla="*/ 8 h 24"/>
                  <a:gd name="T4" fmla="*/ 9 w 24"/>
                  <a:gd name="T5" fmla="*/ 2 h 24"/>
                  <a:gd name="T6" fmla="*/ 24 w 24"/>
                  <a:gd name="T7" fmla="*/ 24 h 24"/>
                  <a:gd name="T8" fmla="*/ 2 w 24"/>
                  <a:gd name="T9" fmla="*/ 9 h 24"/>
                </a:gdLst>
                <a:ahLst/>
                <a:cxnLst>
                  <a:cxn ang="0">
                    <a:pos x="T0" y="T1"/>
                  </a:cxn>
                  <a:cxn ang="0">
                    <a:pos x="T2" y="T3"/>
                  </a:cxn>
                  <a:cxn ang="0">
                    <a:pos x="T4" y="T5"/>
                  </a:cxn>
                  <a:cxn ang="0">
                    <a:pos x="T6" y="T7"/>
                  </a:cxn>
                  <a:cxn ang="0">
                    <a:pos x="T8" y="T9"/>
                  </a:cxn>
                </a:cxnLst>
                <a:rect l="0" t="0" r="r" b="b"/>
                <a:pathLst>
                  <a:path w="24" h="24">
                    <a:moveTo>
                      <a:pt x="2" y="9"/>
                    </a:moveTo>
                    <a:cubicBezTo>
                      <a:pt x="4" y="7"/>
                      <a:pt x="7" y="10"/>
                      <a:pt x="8" y="8"/>
                    </a:cubicBezTo>
                    <a:cubicBezTo>
                      <a:pt x="10" y="7"/>
                      <a:pt x="7" y="5"/>
                      <a:pt x="9" y="2"/>
                    </a:cubicBezTo>
                    <a:cubicBezTo>
                      <a:pt x="12" y="0"/>
                      <a:pt x="17" y="4"/>
                      <a:pt x="24" y="24"/>
                    </a:cubicBezTo>
                    <a:cubicBezTo>
                      <a:pt x="3" y="17"/>
                      <a:pt x="0" y="12"/>
                      <a:pt x="2" y="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8" name="Oval 402"/>
              <p:cNvSpPr>
                <a:spLocks noChangeArrowheads="1"/>
              </p:cNvSpPr>
              <p:nvPr/>
            </p:nvSpPr>
            <p:spPr bwMode="auto">
              <a:xfrm>
                <a:off x="4109" y="3593"/>
                <a:ext cx="43" cy="47"/>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9" name="Freeform 403"/>
              <p:cNvSpPr>
                <a:spLocks/>
              </p:cNvSpPr>
              <p:nvPr/>
            </p:nvSpPr>
            <p:spPr bwMode="auto">
              <a:xfrm>
                <a:off x="4240" y="3515"/>
                <a:ext cx="34" cy="50"/>
              </a:xfrm>
              <a:custGeom>
                <a:avLst/>
                <a:gdLst>
                  <a:gd name="T0" fmla="*/ 4 w 19"/>
                  <a:gd name="T1" fmla="*/ 0 h 27"/>
                  <a:gd name="T2" fmla="*/ 9 w 19"/>
                  <a:gd name="T3" fmla="*/ 4 h 27"/>
                  <a:gd name="T4" fmla="*/ 14 w 19"/>
                  <a:gd name="T5" fmla="*/ 0 h 27"/>
                  <a:gd name="T6" fmla="*/ 9 w 19"/>
                  <a:gd name="T7" fmla="*/ 27 h 27"/>
                  <a:gd name="T8" fmla="*/ 4 w 19"/>
                  <a:gd name="T9" fmla="*/ 0 h 27"/>
                </a:gdLst>
                <a:ahLst/>
                <a:cxnLst>
                  <a:cxn ang="0">
                    <a:pos x="T0" y="T1"/>
                  </a:cxn>
                  <a:cxn ang="0">
                    <a:pos x="T2" y="T3"/>
                  </a:cxn>
                  <a:cxn ang="0">
                    <a:pos x="T4" y="T5"/>
                  </a:cxn>
                  <a:cxn ang="0">
                    <a:pos x="T6" y="T7"/>
                  </a:cxn>
                  <a:cxn ang="0">
                    <a:pos x="T8" y="T9"/>
                  </a:cxn>
                </a:cxnLst>
                <a:rect l="0" t="0" r="r" b="b"/>
                <a:pathLst>
                  <a:path w="19" h="27">
                    <a:moveTo>
                      <a:pt x="4" y="0"/>
                    </a:moveTo>
                    <a:cubicBezTo>
                      <a:pt x="8" y="0"/>
                      <a:pt x="7" y="4"/>
                      <a:pt x="9" y="4"/>
                    </a:cubicBezTo>
                    <a:cubicBezTo>
                      <a:pt x="11" y="4"/>
                      <a:pt x="11" y="0"/>
                      <a:pt x="14" y="0"/>
                    </a:cubicBezTo>
                    <a:cubicBezTo>
                      <a:pt x="18" y="1"/>
                      <a:pt x="19" y="7"/>
                      <a:pt x="9" y="27"/>
                    </a:cubicBezTo>
                    <a:cubicBezTo>
                      <a:pt x="0" y="6"/>
                      <a:pt x="1" y="1"/>
                      <a:pt x="4"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90" name="Freeform 404"/>
              <p:cNvSpPr>
                <a:spLocks/>
              </p:cNvSpPr>
              <p:nvPr/>
            </p:nvSpPr>
            <p:spPr bwMode="auto">
              <a:xfrm>
                <a:off x="4256" y="3518"/>
                <a:ext cx="44" cy="47"/>
              </a:xfrm>
              <a:custGeom>
                <a:avLst/>
                <a:gdLst>
                  <a:gd name="T0" fmla="*/ 15 w 25"/>
                  <a:gd name="T1" fmla="*/ 3 h 25"/>
                  <a:gd name="T2" fmla="*/ 17 w 25"/>
                  <a:gd name="T3" fmla="*/ 8 h 25"/>
                  <a:gd name="T4" fmla="*/ 22 w 25"/>
                  <a:gd name="T5" fmla="*/ 10 h 25"/>
                  <a:gd name="T6" fmla="*/ 0 w 25"/>
                  <a:gd name="T7" fmla="*/ 25 h 25"/>
                  <a:gd name="T8" fmla="*/ 15 w 25"/>
                  <a:gd name="T9" fmla="*/ 3 h 25"/>
                </a:gdLst>
                <a:ahLst/>
                <a:cxnLst>
                  <a:cxn ang="0">
                    <a:pos x="T0" y="T1"/>
                  </a:cxn>
                  <a:cxn ang="0">
                    <a:pos x="T2" y="T3"/>
                  </a:cxn>
                  <a:cxn ang="0">
                    <a:pos x="T4" y="T5"/>
                  </a:cxn>
                  <a:cxn ang="0">
                    <a:pos x="T6" y="T7"/>
                  </a:cxn>
                  <a:cxn ang="0">
                    <a:pos x="T8" y="T9"/>
                  </a:cxn>
                </a:cxnLst>
                <a:rect l="0" t="0" r="r" b="b"/>
                <a:pathLst>
                  <a:path w="25" h="25">
                    <a:moveTo>
                      <a:pt x="15" y="3"/>
                    </a:moveTo>
                    <a:cubicBezTo>
                      <a:pt x="18" y="5"/>
                      <a:pt x="15" y="7"/>
                      <a:pt x="17" y="8"/>
                    </a:cubicBezTo>
                    <a:cubicBezTo>
                      <a:pt x="18" y="10"/>
                      <a:pt x="20" y="7"/>
                      <a:pt x="22" y="10"/>
                    </a:cubicBezTo>
                    <a:cubicBezTo>
                      <a:pt x="25" y="12"/>
                      <a:pt x="21" y="18"/>
                      <a:pt x="0" y="25"/>
                    </a:cubicBezTo>
                    <a:cubicBezTo>
                      <a:pt x="8" y="3"/>
                      <a:pt x="13" y="0"/>
                      <a:pt x="15"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91" name="Freeform 405"/>
              <p:cNvSpPr>
                <a:spLocks/>
              </p:cNvSpPr>
              <p:nvPr/>
            </p:nvSpPr>
            <p:spPr bwMode="auto">
              <a:xfrm>
                <a:off x="4256" y="3547"/>
                <a:ext cx="48" cy="35"/>
              </a:xfrm>
              <a:custGeom>
                <a:avLst/>
                <a:gdLst>
                  <a:gd name="T0" fmla="*/ 27 w 27"/>
                  <a:gd name="T1" fmla="*/ 5 h 19"/>
                  <a:gd name="T2" fmla="*/ 23 w 27"/>
                  <a:gd name="T3" fmla="*/ 10 h 19"/>
                  <a:gd name="T4" fmla="*/ 27 w 27"/>
                  <a:gd name="T5" fmla="*/ 15 h 19"/>
                  <a:gd name="T6" fmla="*/ 0 w 27"/>
                  <a:gd name="T7" fmla="*/ 10 h 19"/>
                  <a:gd name="T8" fmla="*/ 27 w 27"/>
                  <a:gd name="T9" fmla="*/ 5 h 19"/>
                </a:gdLst>
                <a:ahLst/>
                <a:cxnLst>
                  <a:cxn ang="0">
                    <a:pos x="T0" y="T1"/>
                  </a:cxn>
                  <a:cxn ang="0">
                    <a:pos x="T2" y="T3"/>
                  </a:cxn>
                  <a:cxn ang="0">
                    <a:pos x="T4" y="T5"/>
                  </a:cxn>
                  <a:cxn ang="0">
                    <a:pos x="T6" y="T7"/>
                  </a:cxn>
                  <a:cxn ang="0">
                    <a:pos x="T8" y="T9"/>
                  </a:cxn>
                </a:cxnLst>
                <a:rect l="0" t="0" r="r" b="b"/>
                <a:pathLst>
                  <a:path w="27" h="19">
                    <a:moveTo>
                      <a:pt x="27" y="5"/>
                    </a:moveTo>
                    <a:cubicBezTo>
                      <a:pt x="27" y="8"/>
                      <a:pt x="23" y="7"/>
                      <a:pt x="23" y="10"/>
                    </a:cubicBezTo>
                    <a:cubicBezTo>
                      <a:pt x="23" y="12"/>
                      <a:pt x="27" y="11"/>
                      <a:pt x="27" y="15"/>
                    </a:cubicBezTo>
                    <a:cubicBezTo>
                      <a:pt x="26" y="18"/>
                      <a:pt x="20" y="19"/>
                      <a:pt x="0" y="10"/>
                    </a:cubicBezTo>
                    <a:cubicBezTo>
                      <a:pt x="21" y="0"/>
                      <a:pt x="26" y="1"/>
                      <a:pt x="27" y="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grpSp>
        <p:grpSp>
          <p:nvGrpSpPr>
            <p:cNvPr id="12" name="Group 607"/>
            <p:cNvGrpSpPr>
              <a:grpSpLocks/>
            </p:cNvGrpSpPr>
            <p:nvPr/>
          </p:nvGrpSpPr>
          <p:grpSpPr bwMode="auto">
            <a:xfrm>
              <a:off x="37" y="2466"/>
              <a:ext cx="4774" cy="1400"/>
              <a:chOff x="37" y="2466"/>
              <a:chExt cx="4774" cy="1400"/>
            </a:xfrm>
          </p:grpSpPr>
          <p:sp>
            <p:nvSpPr>
              <p:cNvPr id="92" name="Freeform 407"/>
              <p:cNvSpPr>
                <a:spLocks/>
              </p:cNvSpPr>
              <p:nvPr/>
            </p:nvSpPr>
            <p:spPr bwMode="auto">
              <a:xfrm>
                <a:off x="4256" y="3565"/>
                <a:ext cx="44" cy="45"/>
              </a:xfrm>
              <a:custGeom>
                <a:avLst/>
                <a:gdLst>
                  <a:gd name="T0" fmla="*/ 22 w 25"/>
                  <a:gd name="T1" fmla="*/ 15 h 24"/>
                  <a:gd name="T2" fmla="*/ 17 w 25"/>
                  <a:gd name="T3" fmla="*/ 16 h 24"/>
                  <a:gd name="T4" fmla="*/ 15 w 25"/>
                  <a:gd name="T5" fmla="*/ 22 h 24"/>
                  <a:gd name="T6" fmla="*/ 0 w 25"/>
                  <a:gd name="T7" fmla="*/ 0 h 24"/>
                  <a:gd name="T8" fmla="*/ 22 w 25"/>
                  <a:gd name="T9" fmla="*/ 15 h 24"/>
                </a:gdLst>
                <a:ahLst/>
                <a:cxnLst>
                  <a:cxn ang="0">
                    <a:pos x="T0" y="T1"/>
                  </a:cxn>
                  <a:cxn ang="0">
                    <a:pos x="T2" y="T3"/>
                  </a:cxn>
                  <a:cxn ang="0">
                    <a:pos x="T4" y="T5"/>
                  </a:cxn>
                  <a:cxn ang="0">
                    <a:pos x="T6" y="T7"/>
                  </a:cxn>
                  <a:cxn ang="0">
                    <a:pos x="T8" y="T9"/>
                  </a:cxn>
                </a:cxnLst>
                <a:rect l="0" t="0" r="r" b="b"/>
                <a:pathLst>
                  <a:path w="25" h="24">
                    <a:moveTo>
                      <a:pt x="22" y="15"/>
                    </a:moveTo>
                    <a:cubicBezTo>
                      <a:pt x="20" y="17"/>
                      <a:pt x="18" y="14"/>
                      <a:pt x="17" y="16"/>
                    </a:cubicBezTo>
                    <a:cubicBezTo>
                      <a:pt x="15" y="18"/>
                      <a:pt x="18" y="20"/>
                      <a:pt x="15" y="22"/>
                    </a:cubicBezTo>
                    <a:cubicBezTo>
                      <a:pt x="13" y="24"/>
                      <a:pt x="7" y="21"/>
                      <a:pt x="0" y="0"/>
                    </a:cubicBezTo>
                    <a:cubicBezTo>
                      <a:pt x="22" y="8"/>
                      <a:pt x="25" y="12"/>
                      <a:pt x="22" y="1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3" name="Freeform 408"/>
              <p:cNvSpPr>
                <a:spLocks/>
              </p:cNvSpPr>
              <p:nvPr/>
            </p:nvSpPr>
            <p:spPr bwMode="auto">
              <a:xfrm>
                <a:off x="4240" y="3565"/>
                <a:ext cx="34" cy="49"/>
              </a:xfrm>
              <a:custGeom>
                <a:avLst/>
                <a:gdLst>
                  <a:gd name="T0" fmla="*/ 14 w 19"/>
                  <a:gd name="T1" fmla="*/ 26 h 26"/>
                  <a:gd name="T2" fmla="*/ 9 w 19"/>
                  <a:gd name="T3" fmla="*/ 23 h 26"/>
                  <a:gd name="T4" fmla="*/ 4 w 19"/>
                  <a:gd name="T5" fmla="*/ 26 h 26"/>
                  <a:gd name="T6" fmla="*/ 9 w 19"/>
                  <a:gd name="T7" fmla="*/ 0 h 26"/>
                  <a:gd name="T8" fmla="*/ 14 w 19"/>
                  <a:gd name="T9" fmla="*/ 26 h 26"/>
                </a:gdLst>
                <a:ahLst/>
                <a:cxnLst>
                  <a:cxn ang="0">
                    <a:pos x="T0" y="T1"/>
                  </a:cxn>
                  <a:cxn ang="0">
                    <a:pos x="T2" y="T3"/>
                  </a:cxn>
                  <a:cxn ang="0">
                    <a:pos x="T4" y="T5"/>
                  </a:cxn>
                  <a:cxn ang="0">
                    <a:pos x="T6" y="T7"/>
                  </a:cxn>
                  <a:cxn ang="0">
                    <a:pos x="T8" y="T9"/>
                  </a:cxn>
                </a:cxnLst>
                <a:rect l="0" t="0" r="r" b="b"/>
                <a:pathLst>
                  <a:path w="19" h="26">
                    <a:moveTo>
                      <a:pt x="14" y="26"/>
                    </a:moveTo>
                    <a:cubicBezTo>
                      <a:pt x="11" y="26"/>
                      <a:pt x="11" y="23"/>
                      <a:pt x="9" y="23"/>
                    </a:cubicBezTo>
                    <a:cubicBezTo>
                      <a:pt x="7" y="23"/>
                      <a:pt x="8" y="26"/>
                      <a:pt x="4" y="26"/>
                    </a:cubicBezTo>
                    <a:cubicBezTo>
                      <a:pt x="1" y="26"/>
                      <a:pt x="0" y="20"/>
                      <a:pt x="9" y="0"/>
                    </a:cubicBezTo>
                    <a:cubicBezTo>
                      <a:pt x="19" y="21"/>
                      <a:pt x="18" y="26"/>
                      <a:pt x="14" y="2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4" name="Freeform 409"/>
              <p:cNvSpPr>
                <a:spLocks/>
              </p:cNvSpPr>
              <p:nvPr/>
            </p:nvSpPr>
            <p:spPr bwMode="auto">
              <a:xfrm>
                <a:off x="4214" y="3565"/>
                <a:ext cx="42" cy="45"/>
              </a:xfrm>
              <a:custGeom>
                <a:avLst/>
                <a:gdLst>
                  <a:gd name="T0" fmla="*/ 9 w 24"/>
                  <a:gd name="T1" fmla="*/ 22 h 24"/>
                  <a:gd name="T2" fmla="*/ 8 w 24"/>
                  <a:gd name="T3" fmla="*/ 16 h 24"/>
                  <a:gd name="T4" fmla="*/ 2 w 24"/>
                  <a:gd name="T5" fmla="*/ 15 h 24"/>
                  <a:gd name="T6" fmla="*/ 24 w 24"/>
                  <a:gd name="T7" fmla="*/ 0 h 24"/>
                  <a:gd name="T8" fmla="*/ 9 w 24"/>
                  <a:gd name="T9" fmla="*/ 22 h 24"/>
                </a:gdLst>
                <a:ahLst/>
                <a:cxnLst>
                  <a:cxn ang="0">
                    <a:pos x="T0" y="T1"/>
                  </a:cxn>
                  <a:cxn ang="0">
                    <a:pos x="T2" y="T3"/>
                  </a:cxn>
                  <a:cxn ang="0">
                    <a:pos x="T4" y="T5"/>
                  </a:cxn>
                  <a:cxn ang="0">
                    <a:pos x="T6" y="T7"/>
                  </a:cxn>
                  <a:cxn ang="0">
                    <a:pos x="T8" y="T9"/>
                  </a:cxn>
                </a:cxnLst>
                <a:rect l="0" t="0" r="r" b="b"/>
                <a:pathLst>
                  <a:path w="24" h="24">
                    <a:moveTo>
                      <a:pt x="9" y="22"/>
                    </a:moveTo>
                    <a:cubicBezTo>
                      <a:pt x="7" y="20"/>
                      <a:pt x="10" y="18"/>
                      <a:pt x="8" y="16"/>
                    </a:cubicBezTo>
                    <a:cubicBezTo>
                      <a:pt x="6" y="14"/>
                      <a:pt x="4" y="17"/>
                      <a:pt x="2" y="15"/>
                    </a:cubicBezTo>
                    <a:cubicBezTo>
                      <a:pt x="0" y="12"/>
                      <a:pt x="3" y="7"/>
                      <a:pt x="24" y="0"/>
                    </a:cubicBezTo>
                    <a:cubicBezTo>
                      <a:pt x="16" y="21"/>
                      <a:pt x="12" y="24"/>
                      <a:pt x="9"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5" name="Freeform 410"/>
              <p:cNvSpPr>
                <a:spLocks/>
              </p:cNvSpPr>
              <p:nvPr/>
            </p:nvSpPr>
            <p:spPr bwMode="auto">
              <a:xfrm>
                <a:off x="4210" y="3547"/>
                <a:ext cx="46" cy="35"/>
              </a:xfrm>
              <a:custGeom>
                <a:avLst/>
                <a:gdLst>
                  <a:gd name="T0" fmla="*/ 0 w 26"/>
                  <a:gd name="T1" fmla="*/ 15 h 19"/>
                  <a:gd name="T2" fmla="*/ 3 w 26"/>
                  <a:gd name="T3" fmla="*/ 10 h 19"/>
                  <a:gd name="T4" fmla="*/ 0 w 26"/>
                  <a:gd name="T5" fmla="*/ 5 h 19"/>
                  <a:gd name="T6" fmla="*/ 26 w 26"/>
                  <a:gd name="T7" fmla="*/ 10 h 19"/>
                  <a:gd name="T8" fmla="*/ 0 w 26"/>
                  <a:gd name="T9" fmla="*/ 15 h 19"/>
                </a:gdLst>
                <a:ahLst/>
                <a:cxnLst>
                  <a:cxn ang="0">
                    <a:pos x="T0" y="T1"/>
                  </a:cxn>
                  <a:cxn ang="0">
                    <a:pos x="T2" y="T3"/>
                  </a:cxn>
                  <a:cxn ang="0">
                    <a:pos x="T4" y="T5"/>
                  </a:cxn>
                  <a:cxn ang="0">
                    <a:pos x="T6" y="T7"/>
                  </a:cxn>
                  <a:cxn ang="0">
                    <a:pos x="T8" y="T9"/>
                  </a:cxn>
                </a:cxnLst>
                <a:rect l="0" t="0" r="r" b="b"/>
                <a:pathLst>
                  <a:path w="26" h="19">
                    <a:moveTo>
                      <a:pt x="0" y="15"/>
                    </a:moveTo>
                    <a:cubicBezTo>
                      <a:pt x="0" y="11"/>
                      <a:pt x="3" y="12"/>
                      <a:pt x="3" y="10"/>
                    </a:cubicBezTo>
                    <a:cubicBezTo>
                      <a:pt x="3" y="7"/>
                      <a:pt x="0" y="8"/>
                      <a:pt x="0" y="5"/>
                    </a:cubicBezTo>
                    <a:cubicBezTo>
                      <a:pt x="0" y="1"/>
                      <a:pt x="6" y="0"/>
                      <a:pt x="26" y="10"/>
                    </a:cubicBezTo>
                    <a:cubicBezTo>
                      <a:pt x="5" y="19"/>
                      <a:pt x="0" y="18"/>
                      <a:pt x="0" y="1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6" name="Freeform 411"/>
              <p:cNvSpPr>
                <a:spLocks/>
              </p:cNvSpPr>
              <p:nvPr/>
            </p:nvSpPr>
            <p:spPr bwMode="auto">
              <a:xfrm>
                <a:off x="4214" y="3518"/>
                <a:ext cx="42" cy="47"/>
              </a:xfrm>
              <a:custGeom>
                <a:avLst/>
                <a:gdLst>
                  <a:gd name="T0" fmla="*/ 2 w 24"/>
                  <a:gd name="T1" fmla="*/ 10 h 25"/>
                  <a:gd name="T2" fmla="*/ 8 w 24"/>
                  <a:gd name="T3" fmla="*/ 8 h 25"/>
                  <a:gd name="T4" fmla="*/ 9 w 24"/>
                  <a:gd name="T5" fmla="*/ 3 h 25"/>
                  <a:gd name="T6" fmla="*/ 24 w 24"/>
                  <a:gd name="T7" fmla="*/ 25 h 25"/>
                  <a:gd name="T8" fmla="*/ 2 w 24"/>
                  <a:gd name="T9" fmla="*/ 10 h 25"/>
                </a:gdLst>
                <a:ahLst/>
                <a:cxnLst>
                  <a:cxn ang="0">
                    <a:pos x="T0" y="T1"/>
                  </a:cxn>
                  <a:cxn ang="0">
                    <a:pos x="T2" y="T3"/>
                  </a:cxn>
                  <a:cxn ang="0">
                    <a:pos x="T4" y="T5"/>
                  </a:cxn>
                  <a:cxn ang="0">
                    <a:pos x="T6" y="T7"/>
                  </a:cxn>
                  <a:cxn ang="0">
                    <a:pos x="T8" y="T9"/>
                  </a:cxn>
                </a:cxnLst>
                <a:rect l="0" t="0" r="r" b="b"/>
                <a:pathLst>
                  <a:path w="24" h="25">
                    <a:moveTo>
                      <a:pt x="2" y="10"/>
                    </a:moveTo>
                    <a:cubicBezTo>
                      <a:pt x="4" y="7"/>
                      <a:pt x="6" y="10"/>
                      <a:pt x="8" y="8"/>
                    </a:cubicBezTo>
                    <a:cubicBezTo>
                      <a:pt x="10" y="7"/>
                      <a:pt x="7" y="5"/>
                      <a:pt x="9" y="3"/>
                    </a:cubicBezTo>
                    <a:cubicBezTo>
                      <a:pt x="12" y="0"/>
                      <a:pt x="17" y="4"/>
                      <a:pt x="24" y="25"/>
                    </a:cubicBezTo>
                    <a:cubicBezTo>
                      <a:pt x="3" y="17"/>
                      <a:pt x="0" y="12"/>
                      <a:pt x="2"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7" name="Oval 412"/>
              <p:cNvSpPr>
                <a:spLocks noChangeArrowheads="1"/>
              </p:cNvSpPr>
              <p:nvPr/>
            </p:nvSpPr>
            <p:spPr bwMode="auto">
              <a:xfrm>
                <a:off x="4235" y="3543"/>
                <a:ext cx="42" cy="4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8" name="Freeform 413"/>
              <p:cNvSpPr>
                <a:spLocks/>
              </p:cNvSpPr>
              <p:nvPr/>
            </p:nvSpPr>
            <p:spPr bwMode="auto">
              <a:xfrm>
                <a:off x="174" y="3590"/>
                <a:ext cx="207" cy="238"/>
              </a:xfrm>
              <a:custGeom>
                <a:avLst/>
                <a:gdLst>
                  <a:gd name="T0" fmla="*/ 0 w 117"/>
                  <a:gd name="T1" fmla="*/ 124 h 127"/>
                  <a:gd name="T2" fmla="*/ 1 w 117"/>
                  <a:gd name="T3" fmla="*/ 122 h 127"/>
                  <a:gd name="T4" fmla="*/ 2 w 117"/>
                  <a:gd name="T5" fmla="*/ 116 h 127"/>
                  <a:gd name="T6" fmla="*/ 9 w 117"/>
                  <a:gd name="T7" fmla="*/ 95 h 127"/>
                  <a:gd name="T8" fmla="*/ 21 w 117"/>
                  <a:gd name="T9" fmla="*/ 69 h 127"/>
                  <a:gd name="T10" fmla="*/ 30 w 117"/>
                  <a:gd name="T11" fmla="*/ 54 h 127"/>
                  <a:gd name="T12" fmla="*/ 40 w 117"/>
                  <a:gd name="T13" fmla="*/ 41 h 127"/>
                  <a:gd name="T14" fmla="*/ 52 w 117"/>
                  <a:gd name="T15" fmla="*/ 29 h 127"/>
                  <a:gd name="T16" fmla="*/ 65 w 117"/>
                  <a:gd name="T17" fmla="*/ 18 h 127"/>
                  <a:gd name="T18" fmla="*/ 72 w 117"/>
                  <a:gd name="T19" fmla="*/ 14 h 127"/>
                  <a:gd name="T20" fmla="*/ 78 w 117"/>
                  <a:gd name="T21" fmla="*/ 11 h 127"/>
                  <a:gd name="T22" fmla="*/ 91 w 117"/>
                  <a:gd name="T23" fmla="*/ 6 h 127"/>
                  <a:gd name="T24" fmla="*/ 101 w 117"/>
                  <a:gd name="T25" fmla="*/ 3 h 127"/>
                  <a:gd name="T26" fmla="*/ 110 w 117"/>
                  <a:gd name="T27" fmla="*/ 1 h 127"/>
                  <a:gd name="T28" fmla="*/ 117 w 117"/>
                  <a:gd name="T29" fmla="*/ 0 h 127"/>
                  <a:gd name="T30" fmla="*/ 110 w 117"/>
                  <a:gd name="T31" fmla="*/ 3 h 127"/>
                  <a:gd name="T32" fmla="*/ 103 w 117"/>
                  <a:gd name="T33" fmla="*/ 6 h 127"/>
                  <a:gd name="T34" fmla="*/ 93 w 117"/>
                  <a:gd name="T35" fmla="*/ 12 h 127"/>
                  <a:gd name="T36" fmla="*/ 84 w 117"/>
                  <a:gd name="T37" fmla="*/ 19 h 127"/>
                  <a:gd name="T38" fmla="*/ 79 w 117"/>
                  <a:gd name="T39" fmla="*/ 24 h 127"/>
                  <a:gd name="T40" fmla="*/ 74 w 117"/>
                  <a:gd name="T41" fmla="*/ 29 h 127"/>
                  <a:gd name="T42" fmla="*/ 65 w 117"/>
                  <a:gd name="T43" fmla="*/ 40 h 127"/>
                  <a:gd name="T44" fmla="*/ 58 w 117"/>
                  <a:gd name="T45" fmla="*/ 53 h 127"/>
                  <a:gd name="T46" fmla="*/ 44 w 117"/>
                  <a:gd name="T47" fmla="*/ 104 h 127"/>
                  <a:gd name="T48" fmla="*/ 43 w 117"/>
                  <a:gd name="T49" fmla="*/ 122 h 127"/>
                  <a:gd name="T50" fmla="*/ 43 w 117"/>
                  <a:gd name="T51" fmla="*/ 126 h 127"/>
                  <a:gd name="T52" fmla="*/ 43 w 117"/>
                  <a:gd name="T53" fmla="*/ 127 h 127"/>
                  <a:gd name="T54" fmla="*/ 43 w 117"/>
                  <a:gd name="T55" fmla="*/ 127 h 127"/>
                  <a:gd name="T56" fmla="*/ 0 w 117"/>
                  <a:gd name="T57"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27">
                    <a:moveTo>
                      <a:pt x="0" y="124"/>
                    </a:moveTo>
                    <a:cubicBezTo>
                      <a:pt x="0" y="124"/>
                      <a:pt x="0" y="123"/>
                      <a:pt x="1" y="122"/>
                    </a:cubicBezTo>
                    <a:cubicBezTo>
                      <a:pt x="1" y="120"/>
                      <a:pt x="1" y="118"/>
                      <a:pt x="2" y="116"/>
                    </a:cubicBezTo>
                    <a:cubicBezTo>
                      <a:pt x="3" y="111"/>
                      <a:pt x="6" y="104"/>
                      <a:pt x="9" y="95"/>
                    </a:cubicBezTo>
                    <a:cubicBezTo>
                      <a:pt x="12" y="87"/>
                      <a:pt x="16" y="78"/>
                      <a:pt x="21" y="69"/>
                    </a:cubicBezTo>
                    <a:cubicBezTo>
                      <a:pt x="24" y="64"/>
                      <a:pt x="27" y="59"/>
                      <a:pt x="30" y="54"/>
                    </a:cubicBezTo>
                    <a:cubicBezTo>
                      <a:pt x="33" y="50"/>
                      <a:pt x="36" y="45"/>
                      <a:pt x="40" y="41"/>
                    </a:cubicBezTo>
                    <a:cubicBezTo>
                      <a:pt x="44" y="36"/>
                      <a:pt x="48" y="32"/>
                      <a:pt x="52" y="29"/>
                    </a:cubicBezTo>
                    <a:cubicBezTo>
                      <a:pt x="56" y="25"/>
                      <a:pt x="61" y="21"/>
                      <a:pt x="65" y="18"/>
                    </a:cubicBezTo>
                    <a:cubicBezTo>
                      <a:pt x="67" y="17"/>
                      <a:pt x="70" y="16"/>
                      <a:pt x="72" y="14"/>
                    </a:cubicBezTo>
                    <a:cubicBezTo>
                      <a:pt x="74" y="13"/>
                      <a:pt x="76" y="12"/>
                      <a:pt x="78" y="11"/>
                    </a:cubicBezTo>
                    <a:cubicBezTo>
                      <a:pt x="83" y="9"/>
                      <a:pt x="87" y="7"/>
                      <a:pt x="91" y="6"/>
                    </a:cubicBezTo>
                    <a:cubicBezTo>
                      <a:pt x="94" y="4"/>
                      <a:pt x="98" y="3"/>
                      <a:pt x="101" y="3"/>
                    </a:cubicBezTo>
                    <a:cubicBezTo>
                      <a:pt x="105" y="2"/>
                      <a:pt x="107" y="1"/>
                      <a:pt x="110" y="1"/>
                    </a:cubicBezTo>
                    <a:cubicBezTo>
                      <a:pt x="114" y="0"/>
                      <a:pt x="117" y="0"/>
                      <a:pt x="117" y="0"/>
                    </a:cubicBezTo>
                    <a:cubicBezTo>
                      <a:pt x="117" y="0"/>
                      <a:pt x="114" y="1"/>
                      <a:pt x="110" y="3"/>
                    </a:cubicBezTo>
                    <a:cubicBezTo>
                      <a:pt x="108" y="4"/>
                      <a:pt x="105" y="5"/>
                      <a:pt x="103" y="6"/>
                    </a:cubicBezTo>
                    <a:cubicBezTo>
                      <a:pt x="100" y="8"/>
                      <a:pt x="97" y="9"/>
                      <a:pt x="93" y="12"/>
                    </a:cubicBezTo>
                    <a:cubicBezTo>
                      <a:pt x="90" y="14"/>
                      <a:pt x="87" y="16"/>
                      <a:pt x="84" y="19"/>
                    </a:cubicBezTo>
                    <a:cubicBezTo>
                      <a:pt x="82" y="21"/>
                      <a:pt x="80" y="22"/>
                      <a:pt x="79" y="24"/>
                    </a:cubicBezTo>
                    <a:cubicBezTo>
                      <a:pt x="77" y="25"/>
                      <a:pt x="75" y="27"/>
                      <a:pt x="74" y="29"/>
                    </a:cubicBezTo>
                    <a:cubicBezTo>
                      <a:pt x="71" y="32"/>
                      <a:pt x="68" y="36"/>
                      <a:pt x="65" y="40"/>
                    </a:cubicBezTo>
                    <a:cubicBezTo>
                      <a:pt x="63" y="44"/>
                      <a:pt x="60" y="48"/>
                      <a:pt x="58" y="53"/>
                    </a:cubicBezTo>
                    <a:cubicBezTo>
                      <a:pt x="49" y="70"/>
                      <a:pt x="45" y="90"/>
                      <a:pt x="44" y="104"/>
                    </a:cubicBezTo>
                    <a:cubicBezTo>
                      <a:pt x="43" y="111"/>
                      <a:pt x="43" y="117"/>
                      <a:pt x="43" y="122"/>
                    </a:cubicBezTo>
                    <a:cubicBezTo>
                      <a:pt x="43" y="124"/>
                      <a:pt x="43" y="125"/>
                      <a:pt x="43" y="126"/>
                    </a:cubicBezTo>
                    <a:cubicBezTo>
                      <a:pt x="43" y="127"/>
                      <a:pt x="43" y="127"/>
                      <a:pt x="43" y="127"/>
                    </a:cubicBezTo>
                    <a:cubicBezTo>
                      <a:pt x="43" y="127"/>
                      <a:pt x="43" y="127"/>
                      <a:pt x="43" y="127"/>
                    </a:cubicBezTo>
                    <a:lnTo>
                      <a:pt x="0" y="12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9" name="Freeform 414"/>
              <p:cNvSpPr>
                <a:spLocks/>
              </p:cNvSpPr>
              <p:nvPr/>
            </p:nvSpPr>
            <p:spPr bwMode="auto">
              <a:xfrm>
                <a:off x="62" y="3590"/>
                <a:ext cx="206" cy="238"/>
              </a:xfrm>
              <a:custGeom>
                <a:avLst/>
                <a:gdLst>
                  <a:gd name="T0" fmla="*/ 74 w 116"/>
                  <a:gd name="T1" fmla="*/ 127 h 127"/>
                  <a:gd name="T2" fmla="*/ 74 w 116"/>
                  <a:gd name="T3" fmla="*/ 127 h 127"/>
                  <a:gd name="T4" fmla="*/ 74 w 116"/>
                  <a:gd name="T5" fmla="*/ 126 h 127"/>
                  <a:gd name="T6" fmla="*/ 74 w 116"/>
                  <a:gd name="T7" fmla="*/ 122 h 127"/>
                  <a:gd name="T8" fmla="*/ 73 w 116"/>
                  <a:gd name="T9" fmla="*/ 104 h 127"/>
                  <a:gd name="T10" fmla="*/ 59 w 116"/>
                  <a:gd name="T11" fmla="*/ 53 h 127"/>
                  <a:gd name="T12" fmla="*/ 51 w 116"/>
                  <a:gd name="T13" fmla="*/ 40 h 127"/>
                  <a:gd name="T14" fmla="*/ 43 w 116"/>
                  <a:gd name="T15" fmla="*/ 29 h 127"/>
                  <a:gd name="T16" fmla="*/ 38 w 116"/>
                  <a:gd name="T17" fmla="*/ 24 h 127"/>
                  <a:gd name="T18" fmla="*/ 33 w 116"/>
                  <a:gd name="T19" fmla="*/ 19 h 127"/>
                  <a:gd name="T20" fmla="*/ 23 w 116"/>
                  <a:gd name="T21" fmla="*/ 12 h 127"/>
                  <a:gd name="T22" fmla="*/ 14 w 116"/>
                  <a:gd name="T23" fmla="*/ 6 h 127"/>
                  <a:gd name="T24" fmla="*/ 7 w 116"/>
                  <a:gd name="T25" fmla="*/ 3 h 127"/>
                  <a:gd name="T26" fmla="*/ 0 w 116"/>
                  <a:gd name="T27" fmla="*/ 0 h 127"/>
                  <a:gd name="T28" fmla="*/ 7 w 116"/>
                  <a:gd name="T29" fmla="*/ 1 h 127"/>
                  <a:gd name="T30" fmla="*/ 15 w 116"/>
                  <a:gd name="T31" fmla="*/ 3 h 127"/>
                  <a:gd name="T32" fmla="*/ 26 w 116"/>
                  <a:gd name="T33" fmla="*/ 6 h 127"/>
                  <a:gd name="T34" fmla="*/ 38 w 116"/>
                  <a:gd name="T35" fmla="*/ 11 h 127"/>
                  <a:gd name="T36" fmla="*/ 45 w 116"/>
                  <a:gd name="T37" fmla="*/ 14 h 127"/>
                  <a:gd name="T38" fmla="*/ 52 w 116"/>
                  <a:gd name="T39" fmla="*/ 18 h 127"/>
                  <a:gd name="T40" fmla="*/ 64 w 116"/>
                  <a:gd name="T41" fmla="*/ 29 h 127"/>
                  <a:gd name="T42" fmla="*/ 76 w 116"/>
                  <a:gd name="T43" fmla="*/ 41 h 127"/>
                  <a:gd name="T44" fmla="*/ 87 w 116"/>
                  <a:gd name="T45" fmla="*/ 54 h 127"/>
                  <a:gd name="T46" fmla="*/ 96 w 116"/>
                  <a:gd name="T47" fmla="*/ 69 h 127"/>
                  <a:gd name="T48" fmla="*/ 108 w 116"/>
                  <a:gd name="T49" fmla="*/ 95 h 127"/>
                  <a:gd name="T50" fmla="*/ 114 w 116"/>
                  <a:gd name="T51" fmla="*/ 116 h 127"/>
                  <a:gd name="T52" fmla="*/ 116 w 116"/>
                  <a:gd name="T53" fmla="*/ 122 h 127"/>
                  <a:gd name="T54" fmla="*/ 116 w 116"/>
                  <a:gd name="T55" fmla="*/ 124 h 127"/>
                  <a:gd name="T56" fmla="*/ 74 w 116"/>
                  <a:gd name="T5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27">
                    <a:moveTo>
                      <a:pt x="74" y="127"/>
                    </a:moveTo>
                    <a:cubicBezTo>
                      <a:pt x="74" y="127"/>
                      <a:pt x="74" y="127"/>
                      <a:pt x="74" y="127"/>
                    </a:cubicBezTo>
                    <a:cubicBezTo>
                      <a:pt x="74" y="127"/>
                      <a:pt x="74" y="127"/>
                      <a:pt x="74" y="126"/>
                    </a:cubicBezTo>
                    <a:cubicBezTo>
                      <a:pt x="74" y="125"/>
                      <a:pt x="74" y="124"/>
                      <a:pt x="74" y="122"/>
                    </a:cubicBezTo>
                    <a:cubicBezTo>
                      <a:pt x="74" y="117"/>
                      <a:pt x="74" y="111"/>
                      <a:pt x="73" y="104"/>
                    </a:cubicBezTo>
                    <a:cubicBezTo>
                      <a:pt x="72" y="90"/>
                      <a:pt x="67" y="70"/>
                      <a:pt x="59" y="53"/>
                    </a:cubicBezTo>
                    <a:cubicBezTo>
                      <a:pt x="57" y="48"/>
                      <a:pt x="54" y="44"/>
                      <a:pt x="51" y="40"/>
                    </a:cubicBezTo>
                    <a:cubicBezTo>
                      <a:pt x="49" y="36"/>
                      <a:pt x="46" y="32"/>
                      <a:pt x="43" y="29"/>
                    </a:cubicBezTo>
                    <a:cubicBezTo>
                      <a:pt x="41" y="27"/>
                      <a:pt x="39" y="25"/>
                      <a:pt x="38" y="24"/>
                    </a:cubicBezTo>
                    <a:cubicBezTo>
                      <a:pt x="36" y="22"/>
                      <a:pt x="35" y="21"/>
                      <a:pt x="33" y="19"/>
                    </a:cubicBezTo>
                    <a:cubicBezTo>
                      <a:pt x="30" y="16"/>
                      <a:pt x="26" y="14"/>
                      <a:pt x="23" y="12"/>
                    </a:cubicBezTo>
                    <a:cubicBezTo>
                      <a:pt x="20" y="9"/>
                      <a:pt x="17" y="8"/>
                      <a:pt x="14" y="6"/>
                    </a:cubicBezTo>
                    <a:cubicBezTo>
                      <a:pt x="11" y="5"/>
                      <a:pt x="9" y="4"/>
                      <a:pt x="7" y="3"/>
                    </a:cubicBezTo>
                    <a:cubicBezTo>
                      <a:pt x="2" y="1"/>
                      <a:pt x="0" y="0"/>
                      <a:pt x="0" y="0"/>
                    </a:cubicBezTo>
                    <a:cubicBezTo>
                      <a:pt x="0" y="0"/>
                      <a:pt x="2" y="0"/>
                      <a:pt x="7" y="1"/>
                    </a:cubicBezTo>
                    <a:cubicBezTo>
                      <a:pt x="9" y="1"/>
                      <a:pt x="12" y="2"/>
                      <a:pt x="15" y="3"/>
                    </a:cubicBezTo>
                    <a:cubicBezTo>
                      <a:pt x="19" y="3"/>
                      <a:pt x="22" y="4"/>
                      <a:pt x="26" y="6"/>
                    </a:cubicBezTo>
                    <a:cubicBezTo>
                      <a:pt x="30" y="7"/>
                      <a:pt x="34" y="9"/>
                      <a:pt x="38" y="11"/>
                    </a:cubicBezTo>
                    <a:cubicBezTo>
                      <a:pt x="41" y="12"/>
                      <a:pt x="43" y="13"/>
                      <a:pt x="45" y="14"/>
                    </a:cubicBezTo>
                    <a:cubicBezTo>
                      <a:pt x="47" y="16"/>
                      <a:pt x="49" y="17"/>
                      <a:pt x="52" y="18"/>
                    </a:cubicBezTo>
                    <a:cubicBezTo>
                      <a:pt x="56" y="21"/>
                      <a:pt x="60" y="25"/>
                      <a:pt x="64" y="29"/>
                    </a:cubicBezTo>
                    <a:cubicBezTo>
                      <a:pt x="69" y="32"/>
                      <a:pt x="73" y="36"/>
                      <a:pt x="76" y="41"/>
                    </a:cubicBezTo>
                    <a:cubicBezTo>
                      <a:pt x="80" y="45"/>
                      <a:pt x="84" y="50"/>
                      <a:pt x="87" y="54"/>
                    </a:cubicBezTo>
                    <a:cubicBezTo>
                      <a:pt x="90" y="59"/>
                      <a:pt x="93" y="64"/>
                      <a:pt x="96" y="69"/>
                    </a:cubicBezTo>
                    <a:cubicBezTo>
                      <a:pt x="101" y="78"/>
                      <a:pt x="105" y="87"/>
                      <a:pt x="108" y="95"/>
                    </a:cubicBezTo>
                    <a:cubicBezTo>
                      <a:pt x="111" y="104"/>
                      <a:pt x="113" y="111"/>
                      <a:pt x="114" y="116"/>
                    </a:cubicBezTo>
                    <a:cubicBezTo>
                      <a:pt x="115" y="118"/>
                      <a:pt x="116" y="120"/>
                      <a:pt x="116" y="122"/>
                    </a:cubicBezTo>
                    <a:cubicBezTo>
                      <a:pt x="116" y="123"/>
                      <a:pt x="116" y="124"/>
                      <a:pt x="116" y="124"/>
                    </a:cubicBezTo>
                    <a:lnTo>
                      <a:pt x="74" y="12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0" name="Freeform 415"/>
              <p:cNvSpPr>
                <a:spLocks/>
              </p:cNvSpPr>
              <p:nvPr/>
            </p:nvSpPr>
            <p:spPr bwMode="auto">
              <a:xfrm>
                <a:off x="183" y="3693"/>
                <a:ext cx="212" cy="137"/>
              </a:xfrm>
              <a:custGeom>
                <a:avLst/>
                <a:gdLst>
                  <a:gd name="T0" fmla="*/ 0 w 120"/>
                  <a:gd name="T1" fmla="*/ 65 h 73"/>
                  <a:gd name="T2" fmla="*/ 1 w 120"/>
                  <a:gd name="T3" fmla="*/ 65 h 73"/>
                  <a:gd name="T4" fmla="*/ 1 w 120"/>
                  <a:gd name="T5" fmla="*/ 64 h 73"/>
                  <a:gd name="T6" fmla="*/ 2 w 120"/>
                  <a:gd name="T7" fmla="*/ 61 h 73"/>
                  <a:gd name="T8" fmla="*/ 3 w 120"/>
                  <a:gd name="T9" fmla="*/ 58 h 73"/>
                  <a:gd name="T10" fmla="*/ 7 w 120"/>
                  <a:gd name="T11" fmla="*/ 51 h 73"/>
                  <a:gd name="T12" fmla="*/ 12 w 120"/>
                  <a:gd name="T13" fmla="*/ 42 h 73"/>
                  <a:gd name="T14" fmla="*/ 19 w 120"/>
                  <a:gd name="T15" fmla="*/ 33 h 73"/>
                  <a:gd name="T16" fmla="*/ 29 w 120"/>
                  <a:gd name="T17" fmla="*/ 23 h 73"/>
                  <a:gd name="T18" fmla="*/ 34 w 120"/>
                  <a:gd name="T19" fmla="*/ 19 h 73"/>
                  <a:gd name="T20" fmla="*/ 40 w 120"/>
                  <a:gd name="T21" fmla="*/ 15 h 73"/>
                  <a:gd name="T22" fmla="*/ 46 w 120"/>
                  <a:gd name="T23" fmla="*/ 12 h 73"/>
                  <a:gd name="T24" fmla="*/ 52 w 120"/>
                  <a:gd name="T25" fmla="*/ 9 h 73"/>
                  <a:gd name="T26" fmla="*/ 65 w 120"/>
                  <a:gd name="T27" fmla="*/ 4 h 73"/>
                  <a:gd name="T28" fmla="*/ 77 w 120"/>
                  <a:gd name="T29" fmla="*/ 1 h 73"/>
                  <a:gd name="T30" fmla="*/ 89 w 120"/>
                  <a:gd name="T31" fmla="*/ 0 h 73"/>
                  <a:gd name="T32" fmla="*/ 99 w 120"/>
                  <a:gd name="T33" fmla="*/ 0 h 73"/>
                  <a:gd name="T34" fmla="*/ 103 w 120"/>
                  <a:gd name="T35" fmla="*/ 0 h 73"/>
                  <a:gd name="T36" fmla="*/ 107 w 120"/>
                  <a:gd name="T37" fmla="*/ 1 h 73"/>
                  <a:gd name="T38" fmla="*/ 114 w 120"/>
                  <a:gd name="T39" fmla="*/ 1 h 73"/>
                  <a:gd name="T40" fmla="*/ 120 w 120"/>
                  <a:gd name="T41" fmla="*/ 2 h 73"/>
                  <a:gd name="T42" fmla="*/ 114 w 120"/>
                  <a:gd name="T43" fmla="*/ 3 h 73"/>
                  <a:gd name="T44" fmla="*/ 108 w 120"/>
                  <a:gd name="T45" fmla="*/ 5 h 73"/>
                  <a:gd name="T46" fmla="*/ 104 w 120"/>
                  <a:gd name="T47" fmla="*/ 5 h 73"/>
                  <a:gd name="T48" fmla="*/ 100 w 120"/>
                  <a:gd name="T49" fmla="*/ 7 h 73"/>
                  <a:gd name="T50" fmla="*/ 91 w 120"/>
                  <a:gd name="T51" fmla="*/ 10 h 73"/>
                  <a:gd name="T52" fmla="*/ 81 w 120"/>
                  <a:gd name="T53" fmla="*/ 14 h 73"/>
                  <a:gd name="T54" fmla="*/ 72 w 120"/>
                  <a:gd name="T55" fmla="*/ 20 h 73"/>
                  <a:gd name="T56" fmla="*/ 63 w 120"/>
                  <a:gd name="T57" fmla="*/ 27 h 73"/>
                  <a:gd name="T58" fmla="*/ 60 w 120"/>
                  <a:gd name="T59" fmla="*/ 31 h 73"/>
                  <a:gd name="T60" fmla="*/ 56 w 120"/>
                  <a:gd name="T61" fmla="*/ 34 h 73"/>
                  <a:gd name="T62" fmla="*/ 53 w 120"/>
                  <a:gd name="T63" fmla="*/ 38 h 73"/>
                  <a:gd name="T64" fmla="*/ 51 w 120"/>
                  <a:gd name="T65" fmla="*/ 43 h 73"/>
                  <a:gd name="T66" fmla="*/ 47 w 120"/>
                  <a:gd name="T67" fmla="*/ 51 h 73"/>
                  <a:gd name="T68" fmla="*/ 44 w 120"/>
                  <a:gd name="T69" fmla="*/ 58 h 73"/>
                  <a:gd name="T70" fmla="*/ 43 w 120"/>
                  <a:gd name="T71" fmla="*/ 65 h 73"/>
                  <a:gd name="T72" fmla="*/ 42 w 120"/>
                  <a:gd name="T73" fmla="*/ 69 h 73"/>
                  <a:gd name="T74" fmla="*/ 42 w 120"/>
                  <a:gd name="T75" fmla="*/ 71 h 73"/>
                  <a:gd name="T76" fmla="*/ 43 w 120"/>
                  <a:gd name="T77" fmla="*/ 72 h 73"/>
                  <a:gd name="T78" fmla="*/ 44 w 120"/>
                  <a:gd name="T79" fmla="*/ 72 h 73"/>
                  <a:gd name="T80" fmla="*/ 44 w 120"/>
                  <a:gd name="T81" fmla="*/ 72 h 73"/>
                  <a:gd name="T82" fmla="*/ 43 w 120"/>
                  <a:gd name="T83" fmla="*/ 73 h 73"/>
                  <a:gd name="T84" fmla="*/ 0 w 120"/>
                  <a:gd name="T85"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73">
                    <a:moveTo>
                      <a:pt x="0" y="65"/>
                    </a:moveTo>
                    <a:cubicBezTo>
                      <a:pt x="1" y="65"/>
                      <a:pt x="1" y="65"/>
                      <a:pt x="1" y="65"/>
                    </a:cubicBezTo>
                    <a:cubicBezTo>
                      <a:pt x="1" y="65"/>
                      <a:pt x="1" y="64"/>
                      <a:pt x="1" y="64"/>
                    </a:cubicBezTo>
                    <a:cubicBezTo>
                      <a:pt x="1" y="63"/>
                      <a:pt x="2" y="62"/>
                      <a:pt x="2" y="61"/>
                    </a:cubicBezTo>
                    <a:cubicBezTo>
                      <a:pt x="2" y="60"/>
                      <a:pt x="3" y="59"/>
                      <a:pt x="3" y="58"/>
                    </a:cubicBezTo>
                    <a:cubicBezTo>
                      <a:pt x="4" y="56"/>
                      <a:pt x="5" y="53"/>
                      <a:pt x="7" y="51"/>
                    </a:cubicBezTo>
                    <a:cubicBezTo>
                      <a:pt x="8" y="48"/>
                      <a:pt x="10" y="45"/>
                      <a:pt x="12" y="42"/>
                    </a:cubicBezTo>
                    <a:cubicBezTo>
                      <a:pt x="14" y="39"/>
                      <a:pt x="17" y="36"/>
                      <a:pt x="19" y="33"/>
                    </a:cubicBezTo>
                    <a:cubicBezTo>
                      <a:pt x="22" y="30"/>
                      <a:pt x="25" y="26"/>
                      <a:pt x="29" y="23"/>
                    </a:cubicBezTo>
                    <a:cubicBezTo>
                      <a:pt x="31" y="22"/>
                      <a:pt x="32" y="21"/>
                      <a:pt x="34" y="19"/>
                    </a:cubicBezTo>
                    <a:cubicBezTo>
                      <a:pt x="36" y="18"/>
                      <a:pt x="38" y="17"/>
                      <a:pt x="40" y="15"/>
                    </a:cubicBezTo>
                    <a:cubicBezTo>
                      <a:pt x="42" y="14"/>
                      <a:pt x="44" y="13"/>
                      <a:pt x="46" y="12"/>
                    </a:cubicBezTo>
                    <a:cubicBezTo>
                      <a:pt x="52" y="9"/>
                      <a:pt x="52" y="9"/>
                      <a:pt x="52" y="9"/>
                    </a:cubicBezTo>
                    <a:cubicBezTo>
                      <a:pt x="56" y="7"/>
                      <a:pt x="60" y="5"/>
                      <a:pt x="65" y="4"/>
                    </a:cubicBezTo>
                    <a:cubicBezTo>
                      <a:pt x="69" y="3"/>
                      <a:pt x="73" y="2"/>
                      <a:pt x="77" y="1"/>
                    </a:cubicBezTo>
                    <a:cubicBezTo>
                      <a:pt x="81" y="1"/>
                      <a:pt x="85" y="0"/>
                      <a:pt x="89" y="0"/>
                    </a:cubicBezTo>
                    <a:cubicBezTo>
                      <a:pt x="92" y="0"/>
                      <a:pt x="96" y="0"/>
                      <a:pt x="99" y="0"/>
                    </a:cubicBezTo>
                    <a:cubicBezTo>
                      <a:pt x="101" y="0"/>
                      <a:pt x="102" y="0"/>
                      <a:pt x="103" y="0"/>
                    </a:cubicBezTo>
                    <a:cubicBezTo>
                      <a:pt x="105" y="0"/>
                      <a:pt x="106" y="0"/>
                      <a:pt x="107" y="1"/>
                    </a:cubicBezTo>
                    <a:cubicBezTo>
                      <a:pt x="110" y="1"/>
                      <a:pt x="112" y="1"/>
                      <a:pt x="114" y="1"/>
                    </a:cubicBezTo>
                    <a:cubicBezTo>
                      <a:pt x="117" y="2"/>
                      <a:pt x="120" y="2"/>
                      <a:pt x="120" y="2"/>
                    </a:cubicBezTo>
                    <a:cubicBezTo>
                      <a:pt x="120" y="2"/>
                      <a:pt x="117" y="2"/>
                      <a:pt x="114" y="3"/>
                    </a:cubicBezTo>
                    <a:cubicBezTo>
                      <a:pt x="112" y="4"/>
                      <a:pt x="110" y="4"/>
                      <a:pt x="108" y="5"/>
                    </a:cubicBezTo>
                    <a:cubicBezTo>
                      <a:pt x="107" y="5"/>
                      <a:pt x="105" y="5"/>
                      <a:pt x="104" y="5"/>
                    </a:cubicBezTo>
                    <a:cubicBezTo>
                      <a:pt x="103" y="6"/>
                      <a:pt x="101" y="6"/>
                      <a:pt x="100" y="7"/>
                    </a:cubicBezTo>
                    <a:cubicBezTo>
                      <a:pt x="97" y="8"/>
                      <a:pt x="94" y="9"/>
                      <a:pt x="91" y="10"/>
                    </a:cubicBezTo>
                    <a:cubicBezTo>
                      <a:pt x="88" y="11"/>
                      <a:pt x="85" y="13"/>
                      <a:pt x="81" y="14"/>
                    </a:cubicBezTo>
                    <a:cubicBezTo>
                      <a:pt x="78" y="16"/>
                      <a:pt x="75" y="18"/>
                      <a:pt x="72" y="20"/>
                    </a:cubicBezTo>
                    <a:cubicBezTo>
                      <a:pt x="69" y="22"/>
                      <a:pt x="66" y="24"/>
                      <a:pt x="63" y="27"/>
                    </a:cubicBezTo>
                    <a:cubicBezTo>
                      <a:pt x="60" y="31"/>
                      <a:pt x="60" y="31"/>
                      <a:pt x="60" y="31"/>
                    </a:cubicBezTo>
                    <a:cubicBezTo>
                      <a:pt x="58" y="32"/>
                      <a:pt x="57" y="33"/>
                      <a:pt x="56" y="34"/>
                    </a:cubicBezTo>
                    <a:cubicBezTo>
                      <a:pt x="55" y="36"/>
                      <a:pt x="54" y="37"/>
                      <a:pt x="53" y="38"/>
                    </a:cubicBezTo>
                    <a:cubicBezTo>
                      <a:pt x="52" y="40"/>
                      <a:pt x="52" y="41"/>
                      <a:pt x="51" y="43"/>
                    </a:cubicBezTo>
                    <a:cubicBezTo>
                      <a:pt x="49" y="45"/>
                      <a:pt x="48" y="48"/>
                      <a:pt x="47" y="51"/>
                    </a:cubicBezTo>
                    <a:cubicBezTo>
                      <a:pt x="46" y="53"/>
                      <a:pt x="45" y="56"/>
                      <a:pt x="44" y="58"/>
                    </a:cubicBezTo>
                    <a:cubicBezTo>
                      <a:pt x="44" y="61"/>
                      <a:pt x="43" y="63"/>
                      <a:pt x="43" y="65"/>
                    </a:cubicBezTo>
                    <a:cubicBezTo>
                      <a:pt x="43" y="67"/>
                      <a:pt x="43" y="68"/>
                      <a:pt x="42" y="69"/>
                    </a:cubicBezTo>
                    <a:cubicBezTo>
                      <a:pt x="42" y="70"/>
                      <a:pt x="42" y="71"/>
                      <a:pt x="42" y="71"/>
                    </a:cubicBezTo>
                    <a:cubicBezTo>
                      <a:pt x="42" y="71"/>
                      <a:pt x="43" y="72"/>
                      <a:pt x="43" y="72"/>
                    </a:cubicBezTo>
                    <a:cubicBezTo>
                      <a:pt x="44" y="72"/>
                      <a:pt x="44" y="72"/>
                      <a:pt x="44" y="72"/>
                    </a:cubicBezTo>
                    <a:cubicBezTo>
                      <a:pt x="44" y="72"/>
                      <a:pt x="44" y="72"/>
                      <a:pt x="44" y="72"/>
                    </a:cubicBezTo>
                    <a:cubicBezTo>
                      <a:pt x="43" y="73"/>
                      <a:pt x="43" y="73"/>
                      <a:pt x="43" y="73"/>
                    </a:cubicBezTo>
                    <a:lnTo>
                      <a:pt x="0" y="65"/>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1" name="Freeform 416"/>
              <p:cNvSpPr>
                <a:spLocks/>
              </p:cNvSpPr>
              <p:nvPr/>
            </p:nvSpPr>
            <p:spPr bwMode="auto">
              <a:xfrm>
                <a:off x="41" y="3693"/>
                <a:ext cx="211" cy="137"/>
              </a:xfrm>
              <a:custGeom>
                <a:avLst/>
                <a:gdLst>
                  <a:gd name="T0" fmla="*/ 77 w 119"/>
                  <a:gd name="T1" fmla="*/ 73 h 73"/>
                  <a:gd name="T2" fmla="*/ 76 w 119"/>
                  <a:gd name="T3" fmla="*/ 72 h 73"/>
                  <a:gd name="T4" fmla="*/ 76 w 119"/>
                  <a:gd name="T5" fmla="*/ 72 h 73"/>
                  <a:gd name="T6" fmla="*/ 77 w 119"/>
                  <a:gd name="T7" fmla="*/ 72 h 73"/>
                  <a:gd name="T8" fmla="*/ 77 w 119"/>
                  <a:gd name="T9" fmla="*/ 71 h 73"/>
                  <a:gd name="T10" fmla="*/ 77 w 119"/>
                  <a:gd name="T11" fmla="*/ 69 h 73"/>
                  <a:gd name="T12" fmla="*/ 77 w 119"/>
                  <a:gd name="T13" fmla="*/ 65 h 73"/>
                  <a:gd name="T14" fmla="*/ 75 w 119"/>
                  <a:gd name="T15" fmla="*/ 58 h 73"/>
                  <a:gd name="T16" fmla="*/ 73 w 119"/>
                  <a:gd name="T17" fmla="*/ 51 h 73"/>
                  <a:gd name="T18" fmla="*/ 69 w 119"/>
                  <a:gd name="T19" fmla="*/ 43 h 73"/>
                  <a:gd name="T20" fmla="*/ 67 w 119"/>
                  <a:gd name="T21" fmla="*/ 38 h 73"/>
                  <a:gd name="T22" fmla="*/ 63 w 119"/>
                  <a:gd name="T23" fmla="*/ 34 h 73"/>
                  <a:gd name="T24" fmla="*/ 60 w 119"/>
                  <a:gd name="T25" fmla="*/ 31 h 73"/>
                  <a:gd name="T26" fmla="*/ 56 w 119"/>
                  <a:gd name="T27" fmla="*/ 27 h 73"/>
                  <a:gd name="T28" fmla="*/ 48 w 119"/>
                  <a:gd name="T29" fmla="*/ 20 h 73"/>
                  <a:gd name="T30" fmla="*/ 39 w 119"/>
                  <a:gd name="T31" fmla="*/ 14 h 73"/>
                  <a:gd name="T32" fmla="*/ 29 w 119"/>
                  <a:gd name="T33" fmla="*/ 10 h 73"/>
                  <a:gd name="T34" fmla="*/ 20 w 119"/>
                  <a:gd name="T35" fmla="*/ 7 h 73"/>
                  <a:gd name="T36" fmla="*/ 16 w 119"/>
                  <a:gd name="T37" fmla="*/ 5 h 73"/>
                  <a:gd name="T38" fmla="*/ 12 w 119"/>
                  <a:gd name="T39" fmla="*/ 5 h 73"/>
                  <a:gd name="T40" fmla="*/ 6 w 119"/>
                  <a:gd name="T41" fmla="*/ 3 h 73"/>
                  <a:gd name="T42" fmla="*/ 0 w 119"/>
                  <a:gd name="T43" fmla="*/ 2 h 73"/>
                  <a:gd name="T44" fmla="*/ 6 w 119"/>
                  <a:gd name="T45" fmla="*/ 1 h 73"/>
                  <a:gd name="T46" fmla="*/ 12 w 119"/>
                  <a:gd name="T47" fmla="*/ 1 h 73"/>
                  <a:gd name="T48" fmla="*/ 16 w 119"/>
                  <a:gd name="T49" fmla="*/ 0 h 73"/>
                  <a:gd name="T50" fmla="*/ 21 w 119"/>
                  <a:gd name="T51" fmla="*/ 0 h 73"/>
                  <a:gd name="T52" fmla="*/ 31 w 119"/>
                  <a:gd name="T53" fmla="*/ 0 h 73"/>
                  <a:gd name="T54" fmla="*/ 43 w 119"/>
                  <a:gd name="T55" fmla="*/ 1 h 73"/>
                  <a:gd name="T56" fmla="*/ 55 w 119"/>
                  <a:gd name="T57" fmla="*/ 4 h 73"/>
                  <a:gd name="T58" fmla="*/ 68 w 119"/>
                  <a:gd name="T59" fmla="*/ 9 h 73"/>
                  <a:gd name="T60" fmla="*/ 74 w 119"/>
                  <a:gd name="T61" fmla="*/ 12 h 73"/>
                  <a:gd name="T62" fmla="*/ 80 w 119"/>
                  <a:gd name="T63" fmla="*/ 15 h 73"/>
                  <a:gd name="T64" fmla="*/ 86 w 119"/>
                  <a:gd name="T65" fmla="*/ 19 h 73"/>
                  <a:gd name="T66" fmla="*/ 91 w 119"/>
                  <a:gd name="T67" fmla="*/ 23 h 73"/>
                  <a:gd name="T68" fmla="*/ 100 w 119"/>
                  <a:gd name="T69" fmla="*/ 33 h 73"/>
                  <a:gd name="T70" fmla="*/ 108 w 119"/>
                  <a:gd name="T71" fmla="*/ 42 h 73"/>
                  <a:gd name="T72" fmla="*/ 113 w 119"/>
                  <a:gd name="T73" fmla="*/ 51 h 73"/>
                  <a:gd name="T74" fmla="*/ 117 w 119"/>
                  <a:gd name="T75" fmla="*/ 58 h 73"/>
                  <a:gd name="T76" fmla="*/ 118 w 119"/>
                  <a:gd name="T77" fmla="*/ 61 h 73"/>
                  <a:gd name="T78" fmla="*/ 119 w 119"/>
                  <a:gd name="T79" fmla="*/ 64 h 73"/>
                  <a:gd name="T80" fmla="*/ 119 w 119"/>
                  <a:gd name="T81" fmla="*/ 65 h 73"/>
                  <a:gd name="T82" fmla="*/ 119 w 119"/>
                  <a:gd name="T83" fmla="*/ 65 h 73"/>
                  <a:gd name="T84" fmla="*/ 77 w 119"/>
                  <a:gd name="T8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73">
                    <a:moveTo>
                      <a:pt x="77" y="73"/>
                    </a:moveTo>
                    <a:cubicBezTo>
                      <a:pt x="76" y="72"/>
                      <a:pt x="76" y="72"/>
                      <a:pt x="76" y="72"/>
                    </a:cubicBezTo>
                    <a:cubicBezTo>
                      <a:pt x="76" y="72"/>
                      <a:pt x="76" y="72"/>
                      <a:pt x="76" y="72"/>
                    </a:cubicBezTo>
                    <a:cubicBezTo>
                      <a:pt x="77" y="72"/>
                      <a:pt x="77" y="72"/>
                      <a:pt x="77" y="72"/>
                    </a:cubicBezTo>
                    <a:cubicBezTo>
                      <a:pt x="77" y="72"/>
                      <a:pt x="77" y="71"/>
                      <a:pt x="77" y="71"/>
                    </a:cubicBezTo>
                    <a:cubicBezTo>
                      <a:pt x="77" y="71"/>
                      <a:pt x="77" y="70"/>
                      <a:pt x="77" y="69"/>
                    </a:cubicBezTo>
                    <a:cubicBezTo>
                      <a:pt x="77" y="68"/>
                      <a:pt x="77" y="67"/>
                      <a:pt x="77" y="65"/>
                    </a:cubicBezTo>
                    <a:cubicBezTo>
                      <a:pt x="76" y="63"/>
                      <a:pt x="76" y="61"/>
                      <a:pt x="75" y="58"/>
                    </a:cubicBezTo>
                    <a:cubicBezTo>
                      <a:pt x="75" y="56"/>
                      <a:pt x="74" y="53"/>
                      <a:pt x="73" y="51"/>
                    </a:cubicBezTo>
                    <a:cubicBezTo>
                      <a:pt x="72" y="48"/>
                      <a:pt x="71" y="45"/>
                      <a:pt x="69" y="43"/>
                    </a:cubicBezTo>
                    <a:cubicBezTo>
                      <a:pt x="68" y="41"/>
                      <a:pt x="67" y="40"/>
                      <a:pt x="67" y="38"/>
                    </a:cubicBezTo>
                    <a:cubicBezTo>
                      <a:pt x="66" y="37"/>
                      <a:pt x="65" y="36"/>
                      <a:pt x="63" y="34"/>
                    </a:cubicBezTo>
                    <a:cubicBezTo>
                      <a:pt x="63" y="33"/>
                      <a:pt x="61" y="32"/>
                      <a:pt x="60" y="31"/>
                    </a:cubicBezTo>
                    <a:cubicBezTo>
                      <a:pt x="56" y="27"/>
                      <a:pt x="56" y="27"/>
                      <a:pt x="56" y="27"/>
                    </a:cubicBezTo>
                    <a:cubicBezTo>
                      <a:pt x="54" y="24"/>
                      <a:pt x="51" y="22"/>
                      <a:pt x="48" y="20"/>
                    </a:cubicBezTo>
                    <a:cubicBezTo>
                      <a:pt x="45" y="18"/>
                      <a:pt x="42" y="16"/>
                      <a:pt x="39" y="14"/>
                    </a:cubicBezTo>
                    <a:cubicBezTo>
                      <a:pt x="35" y="13"/>
                      <a:pt x="32" y="11"/>
                      <a:pt x="29" y="10"/>
                    </a:cubicBezTo>
                    <a:cubicBezTo>
                      <a:pt x="26" y="9"/>
                      <a:pt x="23" y="8"/>
                      <a:pt x="20" y="7"/>
                    </a:cubicBezTo>
                    <a:cubicBezTo>
                      <a:pt x="19" y="6"/>
                      <a:pt x="17" y="6"/>
                      <a:pt x="16" y="5"/>
                    </a:cubicBezTo>
                    <a:cubicBezTo>
                      <a:pt x="15" y="5"/>
                      <a:pt x="13" y="5"/>
                      <a:pt x="12" y="5"/>
                    </a:cubicBezTo>
                    <a:cubicBezTo>
                      <a:pt x="10" y="4"/>
                      <a:pt x="8" y="4"/>
                      <a:pt x="6" y="3"/>
                    </a:cubicBezTo>
                    <a:cubicBezTo>
                      <a:pt x="2" y="2"/>
                      <a:pt x="0" y="2"/>
                      <a:pt x="0" y="2"/>
                    </a:cubicBezTo>
                    <a:cubicBezTo>
                      <a:pt x="0" y="2"/>
                      <a:pt x="2" y="2"/>
                      <a:pt x="6" y="1"/>
                    </a:cubicBezTo>
                    <a:cubicBezTo>
                      <a:pt x="8" y="1"/>
                      <a:pt x="10" y="1"/>
                      <a:pt x="12" y="1"/>
                    </a:cubicBezTo>
                    <a:cubicBezTo>
                      <a:pt x="14" y="0"/>
                      <a:pt x="15" y="0"/>
                      <a:pt x="16" y="0"/>
                    </a:cubicBezTo>
                    <a:cubicBezTo>
                      <a:pt x="18" y="0"/>
                      <a:pt x="19" y="0"/>
                      <a:pt x="21" y="0"/>
                    </a:cubicBezTo>
                    <a:cubicBezTo>
                      <a:pt x="24" y="0"/>
                      <a:pt x="27" y="0"/>
                      <a:pt x="31" y="0"/>
                    </a:cubicBezTo>
                    <a:cubicBezTo>
                      <a:pt x="35" y="0"/>
                      <a:pt x="39" y="1"/>
                      <a:pt x="43" y="1"/>
                    </a:cubicBezTo>
                    <a:cubicBezTo>
                      <a:pt x="47" y="2"/>
                      <a:pt x="51" y="3"/>
                      <a:pt x="55" y="4"/>
                    </a:cubicBezTo>
                    <a:cubicBezTo>
                      <a:pt x="59" y="5"/>
                      <a:pt x="64" y="7"/>
                      <a:pt x="68" y="9"/>
                    </a:cubicBezTo>
                    <a:cubicBezTo>
                      <a:pt x="74" y="12"/>
                      <a:pt x="74" y="12"/>
                      <a:pt x="74" y="12"/>
                    </a:cubicBezTo>
                    <a:cubicBezTo>
                      <a:pt x="76" y="13"/>
                      <a:pt x="78" y="14"/>
                      <a:pt x="80" y="15"/>
                    </a:cubicBezTo>
                    <a:cubicBezTo>
                      <a:pt x="82" y="17"/>
                      <a:pt x="84" y="18"/>
                      <a:pt x="86" y="19"/>
                    </a:cubicBezTo>
                    <a:cubicBezTo>
                      <a:pt x="88" y="21"/>
                      <a:pt x="89" y="22"/>
                      <a:pt x="91" y="23"/>
                    </a:cubicBezTo>
                    <a:cubicBezTo>
                      <a:pt x="95" y="26"/>
                      <a:pt x="97" y="30"/>
                      <a:pt x="100" y="33"/>
                    </a:cubicBezTo>
                    <a:cubicBezTo>
                      <a:pt x="103" y="36"/>
                      <a:pt x="106" y="39"/>
                      <a:pt x="108" y="42"/>
                    </a:cubicBezTo>
                    <a:cubicBezTo>
                      <a:pt x="110" y="45"/>
                      <a:pt x="112" y="48"/>
                      <a:pt x="113" y="51"/>
                    </a:cubicBezTo>
                    <a:cubicBezTo>
                      <a:pt x="115" y="53"/>
                      <a:pt x="116" y="56"/>
                      <a:pt x="117" y="58"/>
                    </a:cubicBezTo>
                    <a:cubicBezTo>
                      <a:pt x="117" y="59"/>
                      <a:pt x="117" y="60"/>
                      <a:pt x="118" y="61"/>
                    </a:cubicBezTo>
                    <a:cubicBezTo>
                      <a:pt x="118" y="62"/>
                      <a:pt x="118" y="63"/>
                      <a:pt x="119" y="64"/>
                    </a:cubicBezTo>
                    <a:cubicBezTo>
                      <a:pt x="119" y="64"/>
                      <a:pt x="119" y="65"/>
                      <a:pt x="119" y="65"/>
                    </a:cubicBezTo>
                    <a:cubicBezTo>
                      <a:pt x="119" y="65"/>
                      <a:pt x="119" y="65"/>
                      <a:pt x="119" y="65"/>
                    </a:cubicBezTo>
                    <a:lnTo>
                      <a:pt x="77" y="73"/>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2" name="Freeform 417"/>
              <p:cNvSpPr>
                <a:spLocks/>
              </p:cNvSpPr>
              <p:nvPr/>
            </p:nvSpPr>
            <p:spPr bwMode="auto">
              <a:xfrm>
                <a:off x="181" y="3565"/>
                <a:ext cx="74" cy="227"/>
              </a:xfrm>
              <a:custGeom>
                <a:avLst/>
                <a:gdLst>
                  <a:gd name="T0" fmla="*/ 0 w 42"/>
                  <a:gd name="T1" fmla="*/ 121 h 121"/>
                  <a:gd name="T2" fmla="*/ 0 w 42"/>
                  <a:gd name="T3" fmla="*/ 119 h 121"/>
                  <a:gd name="T4" fmla="*/ 0 w 42"/>
                  <a:gd name="T5" fmla="*/ 115 h 121"/>
                  <a:gd name="T6" fmla="*/ 2 w 42"/>
                  <a:gd name="T7" fmla="*/ 100 h 121"/>
                  <a:gd name="T8" fmla="*/ 9 w 42"/>
                  <a:gd name="T9" fmla="*/ 56 h 121"/>
                  <a:gd name="T10" fmla="*/ 16 w 42"/>
                  <a:gd name="T11" fmla="*/ 33 h 121"/>
                  <a:gd name="T12" fmla="*/ 25 w 42"/>
                  <a:gd name="T13" fmla="*/ 15 h 121"/>
                  <a:gd name="T14" fmla="*/ 30 w 42"/>
                  <a:gd name="T15" fmla="*/ 8 h 121"/>
                  <a:gd name="T16" fmla="*/ 34 w 42"/>
                  <a:gd name="T17" fmla="*/ 3 h 121"/>
                  <a:gd name="T18" fmla="*/ 37 w 42"/>
                  <a:gd name="T19" fmla="*/ 1 h 121"/>
                  <a:gd name="T20" fmla="*/ 39 w 42"/>
                  <a:gd name="T21" fmla="*/ 0 h 121"/>
                  <a:gd name="T22" fmla="*/ 38 w 42"/>
                  <a:gd name="T23" fmla="*/ 1 h 121"/>
                  <a:gd name="T24" fmla="*/ 36 w 42"/>
                  <a:gd name="T25" fmla="*/ 4 h 121"/>
                  <a:gd name="T26" fmla="*/ 34 w 42"/>
                  <a:gd name="T27" fmla="*/ 10 h 121"/>
                  <a:gd name="T28" fmla="*/ 31 w 42"/>
                  <a:gd name="T29" fmla="*/ 17 h 121"/>
                  <a:gd name="T30" fmla="*/ 30 w 42"/>
                  <a:gd name="T31" fmla="*/ 36 h 121"/>
                  <a:gd name="T32" fmla="*/ 31 w 42"/>
                  <a:gd name="T33" fmla="*/ 58 h 121"/>
                  <a:gd name="T34" fmla="*/ 38 w 42"/>
                  <a:gd name="T35" fmla="*/ 98 h 121"/>
                  <a:gd name="T36" fmla="*/ 41 w 42"/>
                  <a:gd name="T37" fmla="*/ 111 h 121"/>
                  <a:gd name="T38" fmla="*/ 42 w 42"/>
                  <a:gd name="T39" fmla="*/ 115 h 121"/>
                  <a:gd name="T40" fmla="*/ 42 w 42"/>
                  <a:gd name="T41" fmla="*/ 116 h 121"/>
                  <a:gd name="T42" fmla="*/ 0 w 42"/>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21">
                    <a:moveTo>
                      <a:pt x="0" y="121"/>
                    </a:moveTo>
                    <a:cubicBezTo>
                      <a:pt x="0" y="121"/>
                      <a:pt x="0" y="120"/>
                      <a:pt x="0" y="119"/>
                    </a:cubicBezTo>
                    <a:cubicBezTo>
                      <a:pt x="0" y="118"/>
                      <a:pt x="0" y="117"/>
                      <a:pt x="0" y="115"/>
                    </a:cubicBezTo>
                    <a:cubicBezTo>
                      <a:pt x="1" y="111"/>
                      <a:pt x="1" y="106"/>
                      <a:pt x="2" y="100"/>
                    </a:cubicBezTo>
                    <a:cubicBezTo>
                      <a:pt x="3" y="88"/>
                      <a:pt x="5" y="72"/>
                      <a:pt x="9" y="56"/>
                    </a:cubicBezTo>
                    <a:cubicBezTo>
                      <a:pt x="11" y="48"/>
                      <a:pt x="14" y="41"/>
                      <a:pt x="16" y="33"/>
                    </a:cubicBezTo>
                    <a:cubicBezTo>
                      <a:pt x="19" y="26"/>
                      <a:pt x="22" y="20"/>
                      <a:pt x="25" y="15"/>
                    </a:cubicBezTo>
                    <a:cubicBezTo>
                      <a:pt x="27" y="12"/>
                      <a:pt x="29" y="10"/>
                      <a:pt x="30" y="8"/>
                    </a:cubicBezTo>
                    <a:cubicBezTo>
                      <a:pt x="32" y="6"/>
                      <a:pt x="33" y="4"/>
                      <a:pt x="34" y="3"/>
                    </a:cubicBezTo>
                    <a:cubicBezTo>
                      <a:pt x="36" y="2"/>
                      <a:pt x="37" y="1"/>
                      <a:pt x="37" y="1"/>
                    </a:cubicBezTo>
                    <a:cubicBezTo>
                      <a:pt x="38" y="0"/>
                      <a:pt x="39" y="0"/>
                      <a:pt x="39" y="0"/>
                    </a:cubicBezTo>
                    <a:cubicBezTo>
                      <a:pt x="39" y="0"/>
                      <a:pt x="38" y="0"/>
                      <a:pt x="38" y="1"/>
                    </a:cubicBezTo>
                    <a:cubicBezTo>
                      <a:pt x="37" y="2"/>
                      <a:pt x="37" y="3"/>
                      <a:pt x="36" y="4"/>
                    </a:cubicBezTo>
                    <a:cubicBezTo>
                      <a:pt x="35" y="6"/>
                      <a:pt x="34" y="8"/>
                      <a:pt x="34" y="10"/>
                    </a:cubicBezTo>
                    <a:cubicBezTo>
                      <a:pt x="33" y="12"/>
                      <a:pt x="32" y="14"/>
                      <a:pt x="31" y="17"/>
                    </a:cubicBezTo>
                    <a:cubicBezTo>
                      <a:pt x="30" y="23"/>
                      <a:pt x="30" y="29"/>
                      <a:pt x="30" y="36"/>
                    </a:cubicBezTo>
                    <a:cubicBezTo>
                      <a:pt x="29" y="43"/>
                      <a:pt x="30" y="50"/>
                      <a:pt x="31" y="58"/>
                    </a:cubicBezTo>
                    <a:cubicBezTo>
                      <a:pt x="32" y="73"/>
                      <a:pt x="35" y="87"/>
                      <a:pt x="38" y="98"/>
                    </a:cubicBezTo>
                    <a:cubicBezTo>
                      <a:pt x="39" y="104"/>
                      <a:pt x="40" y="108"/>
                      <a:pt x="41" y="111"/>
                    </a:cubicBezTo>
                    <a:cubicBezTo>
                      <a:pt x="42" y="113"/>
                      <a:pt x="42" y="114"/>
                      <a:pt x="42" y="115"/>
                    </a:cubicBezTo>
                    <a:cubicBezTo>
                      <a:pt x="42" y="115"/>
                      <a:pt x="42" y="116"/>
                      <a:pt x="42" y="116"/>
                    </a:cubicBezTo>
                    <a:lnTo>
                      <a:pt x="0" y="121"/>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3" name="Freeform 418"/>
              <p:cNvSpPr>
                <a:spLocks/>
              </p:cNvSpPr>
              <p:nvPr/>
            </p:nvSpPr>
            <p:spPr bwMode="auto">
              <a:xfrm>
                <a:off x="342" y="3655"/>
                <a:ext cx="149" cy="171"/>
              </a:xfrm>
              <a:custGeom>
                <a:avLst/>
                <a:gdLst>
                  <a:gd name="T0" fmla="*/ 0 w 84"/>
                  <a:gd name="T1" fmla="*/ 89 h 91"/>
                  <a:gd name="T2" fmla="*/ 1 w 84"/>
                  <a:gd name="T3" fmla="*/ 87 h 91"/>
                  <a:gd name="T4" fmla="*/ 2 w 84"/>
                  <a:gd name="T5" fmla="*/ 83 h 91"/>
                  <a:gd name="T6" fmla="*/ 6 w 84"/>
                  <a:gd name="T7" fmla="*/ 68 h 91"/>
                  <a:gd name="T8" fmla="*/ 29 w 84"/>
                  <a:gd name="T9" fmla="*/ 29 h 91"/>
                  <a:gd name="T10" fmla="*/ 38 w 84"/>
                  <a:gd name="T11" fmla="*/ 20 h 91"/>
                  <a:gd name="T12" fmla="*/ 47 w 84"/>
                  <a:gd name="T13" fmla="*/ 13 h 91"/>
                  <a:gd name="T14" fmla="*/ 52 w 84"/>
                  <a:gd name="T15" fmla="*/ 10 h 91"/>
                  <a:gd name="T16" fmla="*/ 57 w 84"/>
                  <a:gd name="T17" fmla="*/ 7 h 91"/>
                  <a:gd name="T18" fmla="*/ 66 w 84"/>
                  <a:gd name="T19" fmla="*/ 4 h 91"/>
                  <a:gd name="T20" fmla="*/ 73 w 84"/>
                  <a:gd name="T21" fmla="*/ 1 h 91"/>
                  <a:gd name="T22" fmla="*/ 79 w 84"/>
                  <a:gd name="T23" fmla="*/ 0 h 91"/>
                  <a:gd name="T24" fmla="*/ 84 w 84"/>
                  <a:gd name="T25" fmla="*/ 0 h 91"/>
                  <a:gd name="T26" fmla="*/ 80 w 84"/>
                  <a:gd name="T27" fmla="*/ 1 h 91"/>
                  <a:gd name="T28" fmla="*/ 74 w 84"/>
                  <a:gd name="T29" fmla="*/ 4 h 91"/>
                  <a:gd name="T30" fmla="*/ 68 w 84"/>
                  <a:gd name="T31" fmla="*/ 8 h 91"/>
                  <a:gd name="T32" fmla="*/ 60 w 84"/>
                  <a:gd name="T33" fmla="*/ 13 h 91"/>
                  <a:gd name="T34" fmla="*/ 57 w 84"/>
                  <a:gd name="T35" fmla="*/ 17 h 91"/>
                  <a:gd name="T36" fmla="*/ 54 w 84"/>
                  <a:gd name="T37" fmla="*/ 20 h 91"/>
                  <a:gd name="T38" fmla="*/ 47 w 84"/>
                  <a:gd name="T39" fmla="*/ 28 h 91"/>
                  <a:gd name="T40" fmla="*/ 42 w 84"/>
                  <a:gd name="T41" fmla="*/ 38 h 91"/>
                  <a:gd name="T42" fmla="*/ 32 w 84"/>
                  <a:gd name="T43" fmla="*/ 75 h 91"/>
                  <a:gd name="T44" fmla="*/ 31 w 84"/>
                  <a:gd name="T45" fmla="*/ 87 h 91"/>
                  <a:gd name="T46" fmla="*/ 31 w 84"/>
                  <a:gd name="T47" fmla="*/ 90 h 91"/>
                  <a:gd name="T48" fmla="*/ 31 w 84"/>
                  <a:gd name="T49" fmla="*/ 91 h 91"/>
                  <a:gd name="T50" fmla="*/ 0 w 84"/>
                  <a:gd name="T51"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91">
                    <a:moveTo>
                      <a:pt x="0" y="89"/>
                    </a:moveTo>
                    <a:cubicBezTo>
                      <a:pt x="0" y="89"/>
                      <a:pt x="1" y="88"/>
                      <a:pt x="1" y="87"/>
                    </a:cubicBezTo>
                    <a:cubicBezTo>
                      <a:pt x="1" y="86"/>
                      <a:pt x="1" y="85"/>
                      <a:pt x="2" y="83"/>
                    </a:cubicBezTo>
                    <a:cubicBezTo>
                      <a:pt x="3" y="79"/>
                      <a:pt x="4" y="74"/>
                      <a:pt x="6" y="68"/>
                    </a:cubicBezTo>
                    <a:cubicBezTo>
                      <a:pt x="11" y="57"/>
                      <a:pt x="18" y="41"/>
                      <a:pt x="29" y="29"/>
                    </a:cubicBezTo>
                    <a:cubicBezTo>
                      <a:pt x="32" y="26"/>
                      <a:pt x="35" y="23"/>
                      <a:pt x="38" y="20"/>
                    </a:cubicBezTo>
                    <a:cubicBezTo>
                      <a:pt x="41" y="17"/>
                      <a:pt x="44" y="15"/>
                      <a:pt x="47" y="13"/>
                    </a:cubicBezTo>
                    <a:cubicBezTo>
                      <a:pt x="49" y="12"/>
                      <a:pt x="50" y="11"/>
                      <a:pt x="52" y="10"/>
                    </a:cubicBezTo>
                    <a:cubicBezTo>
                      <a:pt x="53" y="9"/>
                      <a:pt x="55" y="8"/>
                      <a:pt x="57" y="7"/>
                    </a:cubicBezTo>
                    <a:cubicBezTo>
                      <a:pt x="60" y="6"/>
                      <a:pt x="63" y="5"/>
                      <a:pt x="66" y="4"/>
                    </a:cubicBezTo>
                    <a:cubicBezTo>
                      <a:pt x="68" y="3"/>
                      <a:pt x="71" y="2"/>
                      <a:pt x="73" y="1"/>
                    </a:cubicBezTo>
                    <a:cubicBezTo>
                      <a:pt x="76" y="1"/>
                      <a:pt x="78" y="0"/>
                      <a:pt x="79" y="0"/>
                    </a:cubicBezTo>
                    <a:cubicBezTo>
                      <a:pt x="83" y="0"/>
                      <a:pt x="84" y="0"/>
                      <a:pt x="84" y="0"/>
                    </a:cubicBezTo>
                    <a:cubicBezTo>
                      <a:pt x="84" y="0"/>
                      <a:pt x="83" y="0"/>
                      <a:pt x="80" y="1"/>
                    </a:cubicBezTo>
                    <a:cubicBezTo>
                      <a:pt x="78" y="2"/>
                      <a:pt x="76" y="3"/>
                      <a:pt x="74" y="4"/>
                    </a:cubicBezTo>
                    <a:cubicBezTo>
                      <a:pt x="72" y="5"/>
                      <a:pt x="70" y="6"/>
                      <a:pt x="68" y="8"/>
                    </a:cubicBezTo>
                    <a:cubicBezTo>
                      <a:pt x="65" y="9"/>
                      <a:pt x="63" y="11"/>
                      <a:pt x="60" y="13"/>
                    </a:cubicBezTo>
                    <a:cubicBezTo>
                      <a:pt x="59" y="14"/>
                      <a:pt x="58" y="15"/>
                      <a:pt x="57" y="17"/>
                    </a:cubicBezTo>
                    <a:cubicBezTo>
                      <a:pt x="56" y="18"/>
                      <a:pt x="55" y="19"/>
                      <a:pt x="54" y="20"/>
                    </a:cubicBezTo>
                    <a:cubicBezTo>
                      <a:pt x="51" y="23"/>
                      <a:pt x="49" y="25"/>
                      <a:pt x="47" y="28"/>
                    </a:cubicBezTo>
                    <a:cubicBezTo>
                      <a:pt x="45" y="31"/>
                      <a:pt x="44" y="34"/>
                      <a:pt x="42" y="38"/>
                    </a:cubicBezTo>
                    <a:cubicBezTo>
                      <a:pt x="36" y="50"/>
                      <a:pt x="33" y="64"/>
                      <a:pt x="32" y="75"/>
                    </a:cubicBezTo>
                    <a:cubicBezTo>
                      <a:pt x="31" y="80"/>
                      <a:pt x="31" y="84"/>
                      <a:pt x="31" y="87"/>
                    </a:cubicBezTo>
                    <a:cubicBezTo>
                      <a:pt x="31" y="89"/>
                      <a:pt x="31" y="90"/>
                      <a:pt x="31" y="90"/>
                    </a:cubicBezTo>
                    <a:cubicBezTo>
                      <a:pt x="31" y="91"/>
                      <a:pt x="31" y="91"/>
                      <a:pt x="31" y="91"/>
                    </a:cubicBezTo>
                    <a:lnTo>
                      <a:pt x="0" y="8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4" name="Freeform 419"/>
              <p:cNvSpPr>
                <a:spLocks/>
              </p:cNvSpPr>
              <p:nvPr/>
            </p:nvSpPr>
            <p:spPr bwMode="auto">
              <a:xfrm>
                <a:off x="262" y="3655"/>
                <a:ext cx="149" cy="171"/>
              </a:xfrm>
              <a:custGeom>
                <a:avLst/>
                <a:gdLst>
                  <a:gd name="T0" fmla="*/ 53 w 84"/>
                  <a:gd name="T1" fmla="*/ 91 h 91"/>
                  <a:gd name="T2" fmla="*/ 53 w 84"/>
                  <a:gd name="T3" fmla="*/ 90 h 91"/>
                  <a:gd name="T4" fmla="*/ 53 w 84"/>
                  <a:gd name="T5" fmla="*/ 87 h 91"/>
                  <a:gd name="T6" fmla="*/ 52 w 84"/>
                  <a:gd name="T7" fmla="*/ 75 h 91"/>
                  <a:gd name="T8" fmla="*/ 42 w 84"/>
                  <a:gd name="T9" fmla="*/ 38 h 91"/>
                  <a:gd name="T10" fmla="*/ 37 w 84"/>
                  <a:gd name="T11" fmla="*/ 28 h 91"/>
                  <a:gd name="T12" fmla="*/ 31 w 84"/>
                  <a:gd name="T13" fmla="*/ 20 h 91"/>
                  <a:gd name="T14" fmla="*/ 27 w 84"/>
                  <a:gd name="T15" fmla="*/ 17 h 91"/>
                  <a:gd name="T16" fmla="*/ 24 w 84"/>
                  <a:gd name="T17" fmla="*/ 13 h 91"/>
                  <a:gd name="T18" fmla="*/ 17 w 84"/>
                  <a:gd name="T19" fmla="*/ 8 h 91"/>
                  <a:gd name="T20" fmla="*/ 10 w 84"/>
                  <a:gd name="T21" fmla="*/ 4 h 91"/>
                  <a:gd name="T22" fmla="*/ 5 w 84"/>
                  <a:gd name="T23" fmla="*/ 1 h 91"/>
                  <a:gd name="T24" fmla="*/ 0 w 84"/>
                  <a:gd name="T25" fmla="*/ 0 h 91"/>
                  <a:gd name="T26" fmla="*/ 5 w 84"/>
                  <a:gd name="T27" fmla="*/ 0 h 91"/>
                  <a:gd name="T28" fmla="*/ 11 w 84"/>
                  <a:gd name="T29" fmla="*/ 1 h 91"/>
                  <a:gd name="T30" fmla="*/ 19 w 84"/>
                  <a:gd name="T31" fmla="*/ 4 h 91"/>
                  <a:gd name="T32" fmla="*/ 28 w 84"/>
                  <a:gd name="T33" fmla="*/ 7 h 91"/>
                  <a:gd name="T34" fmla="*/ 32 w 84"/>
                  <a:gd name="T35" fmla="*/ 10 h 91"/>
                  <a:gd name="T36" fmla="*/ 37 w 84"/>
                  <a:gd name="T37" fmla="*/ 13 h 91"/>
                  <a:gd name="T38" fmla="*/ 46 w 84"/>
                  <a:gd name="T39" fmla="*/ 20 h 91"/>
                  <a:gd name="T40" fmla="*/ 55 w 84"/>
                  <a:gd name="T41" fmla="*/ 29 h 91"/>
                  <a:gd name="T42" fmla="*/ 78 w 84"/>
                  <a:gd name="T43" fmla="*/ 68 h 91"/>
                  <a:gd name="T44" fmla="*/ 82 w 84"/>
                  <a:gd name="T45" fmla="*/ 83 h 91"/>
                  <a:gd name="T46" fmla="*/ 83 w 84"/>
                  <a:gd name="T47" fmla="*/ 87 h 91"/>
                  <a:gd name="T48" fmla="*/ 84 w 84"/>
                  <a:gd name="T49" fmla="*/ 89 h 91"/>
                  <a:gd name="T50" fmla="*/ 53 w 84"/>
                  <a:gd name="T5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91">
                    <a:moveTo>
                      <a:pt x="53" y="91"/>
                    </a:moveTo>
                    <a:cubicBezTo>
                      <a:pt x="53" y="91"/>
                      <a:pt x="53" y="91"/>
                      <a:pt x="53" y="90"/>
                    </a:cubicBezTo>
                    <a:cubicBezTo>
                      <a:pt x="53" y="90"/>
                      <a:pt x="53" y="89"/>
                      <a:pt x="53" y="87"/>
                    </a:cubicBezTo>
                    <a:cubicBezTo>
                      <a:pt x="53" y="84"/>
                      <a:pt x="53" y="80"/>
                      <a:pt x="52" y="75"/>
                    </a:cubicBezTo>
                    <a:cubicBezTo>
                      <a:pt x="51" y="64"/>
                      <a:pt x="48" y="50"/>
                      <a:pt x="42" y="38"/>
                    </a:cubicBezTo>
                    <a:cubicBezTo>
                      <a:pt x="41" y="34"/>
                      <a:pt x="39" y="31"/>
                      <a:pt x="37" y="28"/>
                    </a:cubicBezTo>
                    <a:cubicBezTo>
                      <a:pt x="35" y="25"/>
                      <a:pt x="33" y="23"/>
                      <a:pt x="31" y="20"/>
                    </a:cubicBezTo>
                    <a:cubicBezTo>
                      <a:pt x="30" y="19"/>
                      <a:pt x="28" y="18"/>
                      <a:pt x="27" y="17"/>
                    </a:cubicBezTo>
                    <a:cubicBezTo>
                      <a:pt x="26" y="15"/>
                      <a:pt x="25" y="14"/>
                      <a:pt x="24" y="13"/>
                    </a:cubicBezTo>
                    <a:cubicBezTo>
                      <a:pt x="21" y="11"/>
                      <a:pt x="19" y="9"/>
                      <a:pt x="17" y="8"/>
                    </a:cubicBezTo>
                    <a:cubicBezTo>
                      <a:pt x="14" y="6"/>
                      <a:pt x="12" y="5"/>
                      <a:pt x="10" y="4"/>
                    </a:cubicBezTo>
                    <a:cubicBezTo>
                      <a:pt x="8" y="3"/>
                      <a:pt x="6" y="2"/>
                      <a:pt x="5" y="1"/>
                    </a:cubicBezTo>
                    <a:cubicBezTo>
                      <a:pt x="1" y="0"/>
                      <a:pt x="0" y="0"/>
                      <a:pt x="0" y="0"/>
                    </a:cubicBezTo>
                    <a:cubicBezTo>
                      <a:pt x="0" y="0"/>
                      <a:pt x="2" y="0"/>
                      <a:pt x="5" y="0"/>
                    </a:cubicBezTo>
                    <a:cubicBezTo>
                      <a:pt x="7" y="0"/>
                      <a:pt x="9" y="1"/>
                      <a:pt x="11" y="1"/>
                    </a:cubicBezTo>
                    <a:cubicBezTo>
                      <a:pt x="13" y="2"/>
                      <a:pt x="16" y="3"/>
                      <a:pt x="19" y="4"/>
                    </a:cubicBezTo>
                    <a:cubicBezTo>
                      <a:pt x="21" y="5"/>
                      <a:pt x="24" y="6"/>
                      <a:pt x="28" y="7"/>
                    </a:cubicBezTo>
                    <a:cubicBezTo>
                      <a:pt x="29" y="8"/>
                      <a:pt x="31" y="9"/>
                      <a:pt x="32" y="10"/>
                    </a:cubicBezTo>
                    <a:cubicBezTo>
                      <a:pt x="34" y="11"/>
                      <a:pt x="35" y="12"/>
                      <a:pt x="37" y="13"/>
                    </a:cubicBezTo>
                    <a:cubicBezTo>
                      <a:pt x="40" y="15"/>
                      <a:pt x="43" y="17"/>
                      <a:pt x="46" y="20"/>
                    </a:cubicBezTo>
                    <a:cubicBezTo>
                      <a:pt x="49" y="23"/>
                      <a:pt x="52" y="26"/>
                      <a:pt x="55" y="29"/>
                    </a:cubicBezTo>
                    <a:cubicBezTo>
                      <a:pt x="66" y="41"/>
                      <a:pt x="73" y="57"/>
                      <a:pt x="78" y="68"/>
                    </a:cubicBezTo>
                    <a:cubicBezTo>
                      <a:pt x="80" y="74"/>
                      <a:pt x="81" y="79"/>
                      <a:pt x="82" y="83"/>
                    </a:cubicBezTo>
                    <a:cubicBezTo>
                      <a:pt x="83" y="85"/>
                      <a:pt x="83" y="86"/>
                      <a:pt x="83" y="87"/>
                    </a:cubicBezTo>
                    <a:cubicBezTo>
                      <a:pt x="84" y="88"/>
                      <a:pt x="84" y="89"/>
                      <a:pt x="84" y="89"/>
                    </a:cubicBezTo>
                    <a:lnTo>
                      <a:pt x="53" y="91"/>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5" name="Freeform 420"/>
              <p:cNvSpPr>
                <a:spLocks/>
              </p:cNvSpPr>
              <p:nvPr/>
            </p:nvSpPr>
            <p:spPr bwMode="auto">
              <a:xfrm>
                <a:off x="349" y="3729"/>
                <a:ext cx="153" cy="99"/>
              </a:xfrm>
              <a:custGeom>
                <a:avLst/>
                <a:gdLst>
                  <a:gd name="T0" fmla="*/ 0 w 86"/>
                  <a:gd name="T1" fmla="*/ 47 h 53"/>
                  <a:gd name="T2" fmla="*/ 1 w 86"/>
                  <a:gd name="T3" fmla="*/ 46 h 53"/>
                  <a:gd name="T4" fmla="*/ 1 w 86"/>
                  <a:gd name="T5" fmla="*/ 44 h 53"/>
                  <a:gd name="T6" fmla="*/ 2 w 86"/>
                  <a:gd name="T7" fmla="*/ 42 h 53"/>
                  <a:gd name="T8" fmla="*/ 9 w 86"/>
                  <a:gd name="T9" fmla="*/ 30 h 53"/>
                  <a:gd name="T10" fmla="*/ 14 w 86"/>
                  <a:gd name="T11" fmla="*/ 24 h 53"/>
                  <a:gd name="T12" fmla="*/ 21 w 86"/>
                  <a:gd name="T13" fmla="*/ 17 h 53"/>
                  <a:gd name="T14" fmla="*/ 24 w 86"/>
                  <a:gd name="T15" fmla="*/ 14 h 53"/>
                  <a:gd name="T16" fmla="*/ 29 w 86"/>
                  <a:gd name="T17" fmla="*/ 11 h 53"/>
                  <a:gd name="T18" fmla="*/ 37 w 86"/>
                  <a:gd name="T19" fmla="*/ 6 h 53"/>
                  <a:gd name="T20" fmla="*/ 46 w 86"/>
                  <a:gd name="T21" fmla="*/ 3 h 53"/>
                  <a:gd name="T22" fmla="*/ 55 w 86"/>
                  <a:gd name="T23" fmla="*/ 1 h 53"/>
                  <a:gd name="T24" fmla="*/ 64 w 86"/>
                  <a:gd name="T25" fmla="*/ 0 h 53"/>
                  <a:gd name="T26" fmla="*/ 71 w 86"/>
                  <a:gd name="T27" fmla="*/ 0 h 53"/>
                  <a:gd name="T28" fmla="*/ 74 w 86"/>
                  <a:gd name="T29" fmla="*/ 0 h 53"/>
                  <a:gd name="T30" fmla="*/ 77 w 86"/>
                  <a:gd name="T31" fmla="*/ 1 h 53"/>
                  <a:gd name="T32" fmla="*/ 82 w 86"/>
                  <a:gd name="T33" fmla="*/ 1 h 53"/>
                  <a:gd name="T34" fmla="*/ 86 w 86"/>
                  <a:gd name="T35" fmla="*/ 2 h 53"/>
                  <a:gd name="T36" fmla="*/ 82 w 86"/>
                  <a:gd name="T37" fmla="*/ 2 h 53"/>
                  <a:gd name="T38" fmla="*/ 77 w 86"/>
                  <a:gd name="T39" fmla="*/ 3 h 53"/>
                  <a:gd name="T40" fmla="*/ 75 w 86"/>
                  <a:gd name="T41" fmla="*/ 4 h 53"/>
                  <a:gd name="T42" fmla="*/ 72 w 86"/>
                  <a:gd name="T43" fmla="*/ 5 h 53"/>
                  <a:gd name="T44" fmla="*/ 65 w 86"/>
                  <a:gd name="T45" fmla="*/ 7 h 53"/>
                  <a:gd name="T46" fmla="*/ 58 w 86"/>
                  <a:gd name="T47" fmla="*/ 10 h 53"/>
                  <a:gd name="T48" fmla="*/ 52 w 86"/>
                  <a:gd name="T49" fmla="*/ 14 h 53"/>
                  <a:gd name="T50" fmla="*/ 46 w 86"/>
                  <a:gd name="T51" fmla="*/ 19 h 53"/>
                  <a:gd name="T52" fmla="*/ 40 w 86"/>
                  <a:gd name="T53" fmla="*/ 25 h 53"/>
                  <a:gd name="T54" fmla="*/ 38 w 86"/>
                  <a:gd name="T55" fmla="*/ 28 h 53"/>
                  <a:gd name="T56" fmla="*/ 36 w 86"/>
                  <a:gd name="T57" fmla="*/ 31 h 53"/>
                  <a:gd name="T58" fmla="*/ 34 w 86"/>
                  <a:gd name="T59" fmla="*/ 37 h 53"/>
                  <a:gd name="T60" fmla="*/ 32 w 86"/>
                  <a:gd name="T61" fmla="*/ 42 h 53"/>
                  <a:gd name="T62" fmla="*/ 30 w 86"/>
                  <a:gd name="T63" fmla="*/ 50 h 53"/>
                  <a:gd name="T64" fmla="*/ 30 w 86"/>
                  <a:gd name="T65" fmla="*/ 51 h 53"/>
                  <a:gd name="T66" fmla="*/ 31 w 86"/>
                  <a:gd name="T67" fmla="*/ 52 h 53"/>
                  <a:gd name="T68" fmla="*/ 31 w 86"/>
                  <a:gd name="T69" fmla="*/ 53 h 53"/>
                  <a:gd name="T70" fmla="*/ 0 w 86"/>
                  <a:gd name="T71" fmla="*/ 4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53">
                    <a:moveTo>
                      <a:pt x="0" y="47"/>
                    </a:moveTo>
                    <a:cubicBezTo>
                      <a:pt x="0" y="47"/>
                      <a:pt x="0" y="47"/>
                      <a:pt x="1" y="46"/>
                    </a:cubicBezTo>
                    <a:cubicBezTo>
                      <a:pt x="1" y="45"/>
                      <a:pt x="1" y="45"/>
                      <a:pt x="1" y="44"/>
                    </a:cubicBezTo>
                    <a:cubicBezTo>
                      <a:pt x="2" y="43"/>
                      <a:pt x="2" y="43"/>
                      <a:pt x="2" y="42"/>
                    </a:cubicBezTo>
                    <a:cubicBezTo>
                      <a:pt x="4" y="39"/>
                      <a:pt x="6" y="35"/>
                      <a:pt x="9" y="30"/>
                    </a:cubicBezTo>
                    <a:cubicBezTo>
                      <a:pt x="10" y="28"/>
                      <a:pt x="12" y="26"/>
                      <a:pt x="14" y="24"/>
                    </a:cubicBezTo>
                    <a:cubicBezTo>
                      <a:pt x="16" y="21"/>
                      <a:pt x="18" y="19"/>
                      <a:pt x="21" y="17"/>
                    </a:cubicBezTo>
                    <a:cubicBezTo>
                      <a:pt x="22" y="16"/>
                      <a:pt x="23" y="15"/>
                      <a:pt x="24" y="14"/>
                    </a:cubicBezTo>
                    <a:cubicBezTo>
                      <a:pt x="26" y="13"/>
                      <a:pt x="27" y="12"/>
                      <a:pt x="29" y="11"/>
                    </a:cubicBezTo>
                    <a:cubicBezTo>
                      <a:pt x="31" y="9"/>
                      <a:pt x="34" y="8"/>
                      <a:pt x="37" y="6"/>
                    </a:cubicBezTo>
                    <a:cubicBezTo>
                      <a:pt x="40" y="5"/>
                      <a:pt x="43" y="4"/>
                      <a:pt x="46" y="3"/>
                    </a:cubicBezTo>
                    <a:cubicBezTo>
                      <a:pt x="50" y="2"/>
                      <a:pt x="53" y="2"/>
                      <a:pt x="55" y="1"/>
                    </a:cubicBezTo>
                    <a:cubicBezTo>
                      <a:pt x="58" y="1"/>
                      <a:pt x="61" y="1"/>
                      <a:pt x="64" y="0"/>
                    </a:cubicBezTo>
                    <a:cubicBezTo>
                      <a:pt x="66" y="0"/>
                      <a:pt x="69" y="0"/>
                      <a:pt x="71" y="0"/>
                    </a:cubicBezTo>
                    <a:cubicBezTo>
                      <a:pt x="72" y="0"/>
                      <a:pt x="73" y="0"/>
                      <a:pt x="74" y="0"/>
                    </a:cubicBezTo>
                    <a:cubicBezTo>
                      <a:pt x="75" y="0"/>
                      <a:pt x="76" y="0"/>
                      <a:pt x="77" y="1"/>
                    </a:cubicBezTo>
                    <a:cubicBezTo>
                      <a:pt x="79" y="1"/>
                      <a:pt x="81" y="1"/>
                      <a:pt x="82" y="1"/>
                    </a:cubicBezTo>
                    <a:cubicBezTo>
                      <a:pt x="85" y="1"/>
                      <a:pt x="86" y="2"/>
                      <a:pt x="86" y="2"/>
                    </a:cubicBezTo>
                    <a:cubicBezTo>
                      <a:pt x="86" y="2"/>
                      <a:pt x="85" y="2"/>
                      <a:pt x="82" y="2"/>
                    </a:cubicBezTo>
                    <a:cubicBezTo>
                      <a:pt x="81" y="3"/>
                      <a:pt x="79" y="3"/>
                      <a:pt x="77" y="3"/>
                    </a:cubicBezTo>
                    <a:cubicBezTo>
                      <a:pt x="77" y="4"/>
                      <a:pt x="76" y="4"/>
                      <a:pt x="75" y="4"/>
                    </a:cubicBezTo>
                    <a:cubicBezTo>
                      <a:pt x="74" y="4"/>
                      <a:pt x="73" y="5"/>
                      <a:pt x="72" y="5"/>
                    </a:cubicBezTo>
                    <a:cubicBezTo>
                      <a:pt x="70" y="6"/>
                      <a:pt x="68" y="6"/>
                      <a:pt x="65" y="7"/>
                    </a:cubicBezTo>
                    <a:cubicBezTo>
                      <a:pt x="63" y="8"/>
                      <a:pt x="61" y="9"/>
                      <a:pt x="58" y="10"/>
                    </a:cubicBezTo>
                    <a:cubicBezTo>
                      <a:pt x="56" y="12"/>
                      <a:pt x="54" y="13"/>
                      <a:pt x="52" y="14"/>
                    </a:cubicBezTo>
                    <a:cubicBezTo>
                      <a:pt x="50" y="16"/>
                      <a:pt x="48" y="18"/>
                      <a:pt x="46" y="19"/>
                    </a:cubicBezTo>
                    <a:cubicBezTo>
                      <a:pt x="44" y="21"/>
                      <a:pt x="42" y="23"/>
                      <a:pt x="40" y="25"/>
                    </a:cubicBezTo>
                    <a:cubicBezTo>
                      <a:pt x="40" y="26"/>
                      <a:pt x="39" y="27"/>
                      <a:pt x="38" y="28"/>
                    </a:cubicBezTo>
                    <a:cubicBezTo>
                      <a:pt x="38" y="29"/>
                      <a:pt x="37" y="30"/>
                      <a:pt x="36" y="31"/>
                    </a:cubicBezTo>
                    <a:cubicBezTo>
                      <a:pt x="35" y="33"/>
                      <a:pt x="34" y="35"/>
                      <a:pt x="34" y="37"/>
                    </a:cubicBezTo>
                    <a:cubicBezTo>
                      <a:pt x="33" y="39"/>
                      <a:pt x="32" y="40"/>
                      <a:pt x="32" y="42"/>
                    </a:cubicBezTo>
                    <a:cubicBezTo>
                      <a:pt x="31" y="45"/>
                      <a:pt x="31" y="48"/>
                      <a:pt x="30" y="50"/>
                    </a:cubicBezTo>
                    <a:cubicBezTo>
                      <a:pt x="30" y="51"/>
                      <a:pt x="30" y="51"/>
                      <a:pt x="30" y="51"/>
                    </a:cubicBezTo>
                    <a:cubicBezTo>
                      <a:pt x="31" y="52"/>
                      <a:pt x="31" y="52"/>
                      <a:pt x="31" y="52"/>
                    </a:cubicBezTo>
                    <a:cubicBezTo>
                      <a:pt x="31" y="53"/>
                      <a:pt x="31" y="53"/>
                      <a:pt x="31" y="53"/>
                    </a:cubicBezTo>
                    <a:lnTo>
                      <a:pt x="0" y="4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6" name="Freeform 421"/>
              <p:cNvSpPr>
                <a:spLocks/>
              </p:cNvSpPr>
              <p:nvPr/>
            </p:nvSpPr>
            <p:spPr bwMode="auto">
              <a:xfrm>
                <a:off x="246" y="3729"/>
                <a:ext cx="153" cy="99"/>
              </a:xfrm>
              <a:custGeom>
                <a:avLst/>
                <a:gdLst>
                  <a:gd name="T0" fmla="*/ 56 w 86"/>
                  <a:gd name="T1" fmla="*/ 53 h 53"/>
                  <a:gd name="T2" fmla="*/ 56 w 86"/>
                  <a:gd name="T3" fmla="*/ 52 h 53"/>
                  <a:gd name="T4" fmla="*/ 56 w 86"/>
                  <a:gd name="T5" fmla="*/ 51 h 53"/>
                  <a:gd name="T6" fmla="*/ 56 w 86"/>
                  <a:gd name="T7" fmla="*/ 50 h 53"/>
                  <a:gd name="T8" fmla="*/ 55 w 86"/>
                  <a:gd name="T9" fmla="*/ 42 h 53"/>
                  <a:gd name="T10" fmla="*/ 53 w 86"/>
                  <a:gd name="T11" fmla="*/ 37 h 53"/>
                  <a:gd name="T12" fmla="*/ 50 w 86"/>
                  <a:gd name="T13" fmla="*/ 31 h 53"/>
                  <a:gd name="T14" fmla="*/ 48 w 86"/>
                  <a:gd name="T15" fmla="*/ 28 h 53"/>
                  <a:gd name="T16" fmla="*/ 46 w 86"/>
                  <a:gd name="T17" fmla="*/ 25 h 53"/>
                  <a:gd name="T18" fmla="*/ 41 w 86"/>
                  <a:gd name="T19" fmla="*/ 19 h 53"/>
                  <a:gd name="T20" fmla="*/ 35 w 86"/>
                  <a:gd name="T21" fmla="*/ 14 h 53"/>
                  <a:gd name="T22" fmla="*/ 28 w 86"/>
                  <a:gd name="T23" fmla="*/ 10 h 53"/>
                  <a:gd name="T24" fmla="*/ 21 w 86"/>
                  <a:gd name="T25" fmla="*/ 7 h 53"/>
                  <a:gd name="T26" fmla="*/ 15 w 86"/>
                  <a:gd name="T27" fmla="*/ 5 h 53"/>
                  <a:gd name="T28" fmla="*/ 12 w 86"/>
                  <a:gd name="T29" fmla="*/ 4 h 53"/>
                  <a:gd name="T30" fmla="*/ 9 w 86"/>
                  <a:gd name="T31" fmla="*/ 3 h 53"/>
                  <a:gd name="T32" fmla="*/ 4 w 86"/>
                  <a:gd name="T33" fmla="*/ 2 h 53"/>
                  <a:gd name="T34" fmla="*/ 0 w 86"/>
                  <a:gd name="T35" fmla="*/ 2 h 53"/>
                  <a:gd name="T36" fmla="*/ 4 w 86"/>
                  <a:gd name="T37" fmla="*/ 1 h 53"/>
                  <a:gd name="T38" fmla="*/ 9 w 86"/>
                  <a:gd name="T39" fmla="*/ 1 h 53"/>
                  <a:gd name="T40" fmla="*/ 12 w 86"/>
                  <a:gd name="T41" fmla="*/ 0 h 53"/>
                  <a:gd name="T42" fmla="*/ 15 w 86"/>
                  <a:gd name="T43" fmla="*/ 0 h 53"/>
                  <a:gd name="T44" fmla="*/ 23 w 86"/>
                  <a:gd name="T45" fmla="*/ 0 h 53"/>
                  <a:gd name="T46" fmla="*/ 31 w 86"/>
                  <a:gd name="T47" fmla="*/ 1 h 53"/>
                  <a:gd name="T48" fmla="*/ 40 w 86"/>
                  <a:gd name="T49" fmla="*/ 3 h 53"/>
                  <a:gd name="T50" fmla="*/ 49 w 86"/>
                  <a:gd name="T51" fmla="*/ 6 h 53"/>
                  <a:gd name="T52" fmla="*/ 58 w 86"/>
                  <a:gd name="T53" fmla="*/ 11 h 53"/>
                  <a:gd name="T54" fmla="*/ 62 w 86"/>
                  <a:gd name="T55" fmla="*/ 14 h 53"/>
                  <a:gd name="T56" fmla="*/ 66 w 86"/>
                  <a:gd name="T57" fmla="*/ 17 h 53"/>
                  <a:gd name="T58" fmla="*/ 73 w 86"/>
                  <a:gd name="T59" fmla="*/ 24 h 53"/>
                  <a:gd name="T60" fmla="*/ 78 w 86"/>
                  <a:gd name="T61" fmla="*/ 30 h 53"/>
                  <a:gd name="T62" fmla="*/ 84 w 86"/>
                  <a:gd name="T63" fmla="*/ 42 h 53"/>
                  <a:gd name="T64" fmla="*/ 85 w 86"/>
                  <a:gd name="T65" fmla="*/ 44 h 53"/>
                  <a:gd name="T66" fmla="*/ 86 w 86"/>
                  <a:gd name="T67" fmla="*/ 46 h 53"/>
                  <a:gd name="T68" fmla="*/ 86 w 86"/>
                  <a:gd name="T69" fmla="*/ 47 h 53"/>
                  <a:gd name="T70" fmla="*/ 56 w 86"/>
                  <a:gd name="T7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53">
                    <a:moveTo>
                      <a:pt x="56" y="53"/>
                    </a:moveTo>
                    <a:cubicBezTo>
                      <a:pt x="56" y="52"/>
                      <a:pt x="56" y="52"/>
                      <a:pt x="56" y="52"/>
                    </a:cubicBezTo>
                    <a:cubicBezTo>
                      <a:pt x="56" y="51"/>
                      <a:pt x="56" y="51"/>
                      <a:pt x="56" y="51"/>
                    </a:cubicBezTo>
                    <a:cubicBezTo>
                      <a:pt x="56" y="51"/>
                      <a:pt x="56" y="51"/>
                      <a:pt x="56" y="50"/>
                    </a:cubicBezTo>
                    <a:cubicBezTo>
                      <a:pt x="56" y="48"/>
                      <a:pt x="56" y="45"/>
                      <a:pt x="55" y="42"/>
                    </a:cubicBezTo>
                    <a:cubicBezTo>
                      <a:pt x="54" y="40"/>
                      <a:pt x="53" y="39"/>
                      <a:pt x="53" y="37"/>
                    </a:cubicBezTo>
                    <a:cubicBezTo>
                      <a:pt x="52" y="35"/>
                      <a:pt x="51" y="33"/>
                      <a:pt x="50" y="31"/>
                    </a:cubicBezTo>
                    <a:cubicBezTo>
                      <a:pt x="49" y="30"/>
                      <a:pt x="49" y="29"/>
                      <a:pt x="48" y="28"/>
                    </a:cubicBezTo>
                    <a:cubicBezTo>
                      <a:pt x="47" y="27"/>
                      <a:pt x="47" y="26"/>
                      <a:pt x="46" y="25"/>
                    </a:cubicBezTo>
                    <a:cubicBezTo>
                      <a:pt x="45" y="23"/>
                      <a:pt x="43" y="21"/>
                      <a:pt x="41" y="19"/>
                    </a:cubicBezTo>
                    <a:cubicBezTo>
                      <a:pt x="39" y="18"/>
                      <a:pt x="37" y="16"/>
                      <a:pt x="35" y="14"/>
                    </a:cubicBezTo>
                    <a:cubicBezTo>
                      <a:pt x="32" y="13"/>
                      <a:pt x="30" y="12"/>
                      <a:pt x="28" y="10"/>
                    </a:cubicBezTo>
                    <a:cubicBezTo>
                      <a:pt x="26" y="9"/>
                      <a:pt x="23" y="8"/>
                      <a:pt x="21" y="7"/>
                    </a:cubicBezTo>
                    <a:cubicBezTo>
                      <a:pt x="19" y="6"/>
                      <a:pt x="17" y="6"/>
                      <a:pt x="15" y="5"/>
                    </a:cubicBezTo>
                    <a:cubicBezTo>
                      <a:pt x="14" y="5"/>
                      <a:pt x="13" y="4"/>
                      <a:pt x="12" y="4"/>
                    </a:cubicBezTo>
                    <a:cubicBezTo>
                      <a:pt x="11" y="4"/>
                      <a:pt x="10" y="4"/>
                      <a:pt x="9" y="3"/>
                    </a:cubicBezTo>
                    <a:cubicBezTo>
                      <a:pt x="7" y="3"/>
                      <a:pt x="6" y="3"/>
                      <a:pt x="4" y="2"/>
                    </a:cubicBezTo>
                    <a:cubicBezTo>
                      <a:pt x="2" y="2"/>
                      <a:pt x="0" y="2"/>
                      <a:pt x="0" y="2"/>
                    </a:cubicBezTo>
                    <a:cubicBezTo>
                      <a:pt x="0" y="2"/>
                      <a:pt x="2" y="1"/>
                      <a:pt x="4" y="1"/>
                    </a:cubicBezTo>
                    <a:cubicBezTo>
                      <a:pt x="6" y="1"/>
                      <a:pt x="7" y="1"/>
                      <a:pt x="9" y="1"/>
                    </a:cubicBezTo>
                    <a:cubicBezTo>
                      <a:pt x="10" y="0"/>
                      <a:pt x="11" y="0"/>
                      <a:pt x="12" y="0"/>
                    </a:cubicBezTo>
                    <a:cubicBezTo>
                      <a:pt x="13" y="0"/>
                      <a:pt x="14" y="0"/>
                      <a:pt x="15" y="0"/>
                    </a:cubicBezTo>
                    <a:cubicBezTo>
                      <a:pt x="18" y="0"/>
                      <a:pt x="20" y="0"/>
                      <a:pt x="23" y="0"/>
                    </a:cubicBezTo>
                    <a:cubicBezTo>
                      <a:pt x="25" y="1"/>
                      <a:pt x="28" y="1"/>
                      <a:pt x="31" y="1"/>
                    </a:cubicBezTo>
                    <a:cubicBezTo>
                      <a:pt x="34" y="2"/>
                      <a:pt x="37" y="2"/>
                      <a:pt x="40" y="3"/>
                    </a:cubicBezTo>
                    <a:cubicBezTo>
                      <a:pt x="43" y="4"/>
                      <a:pt x="46" y="5"/>
                      <a:pt x="49" y="6"/>
                    </a:cubicBezTo>
                    <a:cubicBezTo>
                      <a:pt x="52" y="8"/>
                      <a:pt x="55" y="9"/>
                      <a:pt x="58" y="11"/>
                    </a:cubicBezTo>
                    <a:cubicBezTo>
                      <a:pt x="59" y="12"/>
                      <a:pt x="61" y="13"/>
                      <a:pt x="62" y="14"/>
                    </a:cubicBezTo>
                    <a:cubicBezTo>
                      <a:pt x="63" y="15"/>
                      <a:pt x="65" y="16"/>
                      <a:pt x="66" y="17"/>
                    </a:cubicBezTo>
                    <a:cubicBezTo>
                      <a:pt x="68" y="19"/>
                      <a:pt x="70" y="21"/>
                      <a:pt x="73" y="24"/>
                    </a:cubicBezTo>
                    <a:cubicBezTo>
                      <a:pt x="74" y="26"/>
                      <a:pt x="76" y="28"/>
                      <a:pt x="78" y="30"/>
                    </a:cubicBezTo>
                    <a:cubicBezTo>
                      <a:pt x="81" y="35"/>
                      <a:pt x="83" y="39"/>
                      <a:pt x="84" y="42"/>
                    </a:cubicBezTo>
                    <a:cubicBezTo>
                      <a:pt x="85" y="43"/>
                      <a:pt x="85" y="43"/>
                      <a:pt x="85" y="44"/>
                    </a:cubicBezTo>
                    <a:cubicBezTo>
                      <a:pt x="85" y="45"/>
                      <a:pt x="86" y="45"/>
                      <a:pt x="86" y="46"/>
                    </a:cubicBezTo>
                    <a:cubicBezTo>
                      <a:pt x="86" y="47"/>
                      <a:pt x="86" y="47"/>
                      <a:pt x="86" y="47"/>
                    </a:cubicBezTo>
                    <a:lnTo>
                      <a:pt x="56" y="5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7" name="Freeform 422"/>
              <p:cNvSpPr>
                <a:spLocks/>
              </p:cNvSpPr>
              <p:nvPr/>
            </p:nvSpPr>
            <p:spPr bwMode="auto">
              <a:xfrm>
                <a:off x="347" y="3637"/>
                <a:ext cx="55" cy="163"/>
              </a:xfrm>
              <a:custGeom>
                <a:avLst/>
                <a:gdLst>
                  <a:gd name="T0" fmla="*/ 0 w 31"/>
                  <a:gd name="T1" fmla="*/ 87 h 87"/>
                  <a:gd name="T2" fmla="*/ 0 w 31"/>
                  <a:gd name="T3" fmla="*/ 83 h 87"/>
                  <a:gd name="T4" fmla="*/ 1 w 31"/>
                  <a:gd name="T5" fmla="*/ 72 h 87"/>
                  <a:gd name="T6" fmla="*/ 7 w 31"/>
                  <a:gd name="T7" fmla="*/ 41 h 87"/>
                  <a:gd name="T8" fmla="*/ 9 w 31"/>
                  <a:gd name="T9" fmla="*/ 32 h 87"/>
                  <a:gd name="T10" fmla="*/ 12 w 31"/>
                  <a:gd name="T11" fmla="*/ 24 h 87"/>
                  <a:gd name="T12" fmla="*/ 15 w 31"/>
                  <a:gd name="T13" fmla="*/ 17 h 87"/>
                  <a:gd name="T14" fmla="*/ 18 w 31"/>
                  <a:gd name="T15" fmla="*/ 11 h 87"/>
                  <a:gd name="T16" fmla="*/ 22 w 31"/>
                  <a:gd name="T17" fmla="*/ 6 h 87"/>
                  <a:gd name="T18" fmla="*/ 25 w 31"/>
                  <a:gd name="T19" fmla="*/ 3 h 87"/>
                  <a:gd name="T20" fmla="*/ 28 w 31"/>
                  <a:gd name="T21" fmla="*/ 0 h 87"/>
                  <a:gd name="T22" fmla="*/ 26 w 31"/>
                  <a:gd name="T23" fmla="*/ 3 h 87"/>
                  <a:gd name="T24" fmla="*/ 24 w 31"/>
                  <a:gd name="T25" fmla="*/ 7 h 87"/>
                  <a:gd name="T26" fmla="*/ 23 w 31"/>
                  <a:gd name="T27" fmla="*/ 13 h 87"/>
                  <a:gd name="T28" fmla="*/ 22 w 31"/>
                  <a:gd name="T29" fmla="*/ 19 h 87"/>
                  <a:gd name="T30" fmla="*/ 22 w 31"/>
                  <a:gd name="T31" fmla="*/ 26 h 87"/>
                  <a:gd name="T32" fmla="*/ 22 w 31"/>
                  <a:gd name="T33" fmla="*/ 34 h 87"/>
                  <a:gd name="T34" fmla="*/ 22 w 31"/>
                  <a:gd name="T35" fmla="*/ 42 h 87"/>
                  <a:gd name="T36" fmla="*/ 27 w 31"/>
                  <a:gd name="T37" fmla="*/ 71 h 87"/>
                  <a:gd name="T38" fmla="*/ 30 w 31"/>
                  <a:gd name="T39" fmla="*/ 80 h 87"/>
                  <a:gd name="T40" fmla="*/ 31 w 31"/>
                  <a:gd name="T41" fmla="*/ 84 h 87"/>
                  <a:gd name="T42" fmla="*/ 0 w 31"/>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87">
                    <a:moveTo>
                      <a:pt x="0" y="87"/>
                    </a:moveTo>
                    <a:cubicBezTo>
                      <a:pt x="0" y="87"/>
                      <a:pt x="0" y="86"/>
                      <a:pt x="0" y="83"/>
                    </a:cubicBezTo>
                    <a:cubicBezTo>
                      <a:pt x="1" y="80"/>
                      <a:pt x="1" y="77"/>
                      <a:pt x="1" y="72"/>
                    </a:cubicBezTo>
                    <a:cubicBezTo>
                      <a:pt x="2" y="64"/>
                      <a:pt x="4" y="52"/>
                      <a:pt x="7" y="41"/>
                    </a:cubicBezTo>
                    <a:cubicBezTo>
                      <a:pt x="8" y="38"/>
                      <a:pt x="8" y="35"/>
                      <a:pt x="9" y="32"/>
                    </a:cubicBezTo>
                    <a:cubicBezTo>
                      <a:pt x="10" y="30"/>
                      <a:pt x="11" y="27"/>
                      <a:pt x="12" y="24"/>
                    </a:cubicBezTo>
                    <a:cubicBezTo>
                      <a:pt x="13" y="22"/>
                      <a:pt x="14" y="19"/>
                      <a:pt x="15" y="17"/>
                    </a:cubicBezTo>
                    <a:cubicBezTo>
                      <a:pt x="16" y="15"/>
                      <a:pt x="17" y="13"/>
                      <a:pt x="18" y="11"/>
                    </a:cubicBezTo>
                    <a:cubicBezTo>
                      <a:pt x="19" y="9"/>
                      <a:pt x="21" y="7"/>
                      <a:pt x="22" y="6"/>
                    </a:cubicBezTo>
                    <a:cubicBezTo>
                      <a:pt x="23" y="5"/>
                      <a:pt x="24" y="3"/>
                      <a:pt x="25" y="3"/>
                    </a:cubicBezTo>
                    <a:cubicBezTo>
                      <a:pt x="27" y="1"/>
                      <a:pt x="28" y="0"/>
                      <a:pt x="28" y="0"/>
                    </a:cubicBezTo>
                    <a:cubicBezTo>
                      <a:pt x="28" y="0"/>
                      <a:pt x="27" y="1"/>
                      <a:pt x="26" y="3"/>
                    </a:cubicBezTo>
                    <a:cubicBezTo>
                      <a:pt x="25" y="4"/>
                      <a:pt x="25" y="6"/>
                      <a:pt x="24" y="7"/>
                    </a:cubicBezTo>
                    <a:cubicBezTo>
                      <a:pt x="24" y="9"/>
                      <a:pt x="23" y="11"/>
                      <a:pt x="23" y="13"/>
                    </a:cubicBezTo>
                    <a:cubicBezTo>
                      <a:pt x="22" y="15"/>
                      <a:pt x="22" y="17"/>
                      <a:pt x="22" y="19"/>
                    </a:cubicBezTo>
                    <a:cubicBezTo>
                      <a:pt x="22" y="21"/>
                      <a:pt x="21" y="24"/>
                      <a:pt x="22" y="26"/>
                    </a:cubicBezTo>
                    <a:cubicBezTo>
                      <a:pt x="21" y="29"/>
                      <a:pt x="22" y="31"/>
                      <a:pt x="22" y="34"/>
                    </a:cubicBezTo>
                    <a:cubicBezTo>
                      <a:pt x="22" y="37"/>
                      <a:pt x="22" y="39"/>
                      <a:pt x="22" y="42"/>
                    </a:cubicBezTo>
                    <a:cubicBezTo>
                      <a:pt x="23" y="53"/>
                      <a:pt x="26" y="63"/>
                      <a:pt x="27" y="71"/>
                    </a:cubicBezTo>
                    <a:cubicBezTo>
                      <a:pt x="28" y="75"/>
                      <a:pt x="29" y="78"/>
                      <a:pt x="30" y="80"/>
                    </a:cubicBezTo>
                    <a:cubicBezTo>
                      <a:pt x="30" y="82"/>
                      <a:pt x="31" y="84"/>
                      <a:pt x="31" y="84"/>
                    </a:cubicBezTo>
                    <a:lnTo>
                      <a:pt x="0" y="8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8" name="Freeform 423"/>
              <p:cNvSpPr>
                <a:spLocks/>
              </p:cNvSpPr>
              <p:nvPr/>
            </p:nvSpPr>
            <p:spPr bwMode="auto">
              <a:xfrm>
                <a:off x="3109" y="3012"/>
                <a:ext cx="566" cy="467"/>
              </a:xfrm>
              <a:custGeom>
                <a:avLst/>
                <a:gdLst>
                  <a:gd name="T0" fmla="*/ 270 w 319"/>
                  <a:gd name="T1" fmla="*/ 102 h 249"/>
                  <a:gd name="T2" fmla="*/ 156 w 319"/>
                  <a:gd name="T3" fmla="*/ 0 h 249"/>
                  <a:gd name="T4" fmla="*/ 42 w 319"/>
                  <a:gd name="T5" fmla="*/ 106 h 249"/>
                  <a:gd name="T6" fmla="*/ 0 w 319"/>
                  <a:gd name="T7" fmla="*/ 164 h 249"/>
                  <a:gd name="T8" fmla="*/ 160 w 319"/>
                  <a:gd name="T9" fmla="*/ 249 h 249"/>
                  <a:gd name="T10" fmla="*/ 319 w 319"/>
                  <a:gd name="T11" fmla="*/ 164 h 249"/>
                  <a:gd name="T12" fmla="*/ 270 w 319"/>
                  <a:gd name="T13" fmla="*/ 102 h 249"/>
                </a:gdLst>
                <a:ahLst/>
                <a:cxnLst>
                  <a:cxn ang="0">
                    <a:pos x="T0" y="T1"/>
                  </a:cxn>
                  <a:cxn ang="0">
                    <a:pos x="T2" y="T3"/>
                  </a:cxn>
                  <a:cxn ang="0">
                    <a:pos x="T4" y="T5"/>
                  </a:cxn>
                  <a:cxn ang="0">
                    <a:pos x="T6" y="T7"/>
                  </a:cxn>
                  <a:cxn ang="0">
                    <a:pos x="T8" y="T9"/>
                  </a:cxn>
                  <a:cxn ang="0">
                    <a:pos x="T10" y="T11"/>
                  </a:cxn>
                  <a:cxn ang="0">
                    <a:pos x="T12" y="T13"/>
                  </a:cxn>
                </a:cxnLst>
                <a:rect l="0" t="0" r="r" b="b"/>
                <a:pathLst>
                  <a:path w="319" h="249">
                    <a:moveTo>
                      <a:pt x="270" y="102"/>
                    </a:moveTo>
                    <a:cubicBezTo>
                      <a:pt x="264" y="45"/>
                      <a:pt x="216" y="0"/>
                      <a:pt x="156" y="0"/>
                    </a:cubicBezTo>
                    <a:cubicBezTo>
                      <a:pt x="96" y="0"/>
                      <a:pt x="46" y="47"/>
                      <a:pt x="42" y="106"/>
                    </a:cubicBezTo>
                    <a:cubicBezTo>
                      <a:pt x="16" y="121"/>
                      <a:pt x="0" y="141"/>
                      <a:pt x="0" y="164"/>
                    </a:cubicBezTo>
                    <a:cubicBezTo>
                      <a:pt x="0" y="211"/>
                      <a:pt x="72" y="249"/>
                      <a:pt x="160" y="249"/>
                    </a:cubicBezTo>
                    <a:cubicBezTo>
                      <a:pt x="248" y="249"/>
                      <a:pt x="319" y="211"/>
                      <a:pt x="319" y="164"/>
                    </a:cubicBezTo>
                    <a:cubicBezTo>
                      <a:pt x="319" y="139"/>
                      <a:pt x="300" y="118"/>
                      <a:pt x="270" y="102"/>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09" name="Freeform 424"/>
              <p:cNvSpPr>
                <a:spLocks/>
              </p:cNvSpPr>
              <p:nvPr/>
            </p:nvSpPr>
            <p:spPr bwMode="auto">
              <a:xfrm>
                <a:off x="3146" y="3079"/>
                <a:ext cx="492" cy="406"/>
              </a:xfrm>
              <a:custGeom>
                <a:avLst/>
                <a:gdLst>
                  <a:gd name="T0" fmla="*/ 235 w 277"/>
                  <a:gd name="T1" fmla="*/ 89 h 216"/>
                  <a:gd name="T2" fmla="*/ 136 w 277"/>
                  <a:gd name="T3" fmla="*/ 0 h 216"/>
                  <a:gd name="T4" fmla="*/ 37 w 277"/>
                  <a:gd name="T5" fmla="*/ 92 h 216"/>
                  <a:gd name="T6" fmla="*/ 0 w 277"/>
                  <a:gd name="T7" fmla="*/ 142 h 216"/>
                  <a:gd name="T8" fmla="*/ 139 w 277"/>
                  <a:gd name="T9" fmla="*/ 216 h 216"/>
                  <a:gd name="T10" fmla="*/ 277 w 277"/>
                  <a:gd name="T11" fmla="*/ 142 h 216"/>
                  <a:gd name="T12" fmla="*/ 235 w 277"/>
                  <a:gd name="T13" fmla="*/ 89 h 216"/>
                </a:gdLst>
                <a:ahLst/>
                <a:cxnLst>
                  <a:cxn ang="0">
                    <a:pos x="T0" y="T1"/>
                  </a:cxn>
                  <a:cxn ang="0">
                    <a:pos x="T2" y="T3"/>
                  </a:cxn>
                  <a:cxn ang="0">
                    <a:pos x="T4" y="T5"/>
                  </a:cxn>
                  <a:cxn ang="0">
                    <a:pos x="T6" y="T7"/>
                  </a:cxn>
                  <a:cxn ang="0">
                    <a:pos x="T8" y="T9"/>
                  </a:cxn>
                  <a:cxn ang="0">
                    <a:pos x="T10" y="T11"/>
                  </a:cxn>
                  <a:cxn ang="0">
                    <a:pos x="T12" y="T13"/>
                  </a:cxn>
                </a:cxnLst>
                <a:rect l="0" t="0" r="r" b="b"/>
                <a:pathLst>
                  <a:path w="277" h="216">
                    <a:moveTo>
                      <a:pt x="235" y="89"/>
                    </a:moveTo>
                    <a:cubicBezTo>
                      <a:pt x="230" y="39"/>
                      <a:pt x="187" y="0"/>
                      <a:pt x="136" y="0"/>
                    </a:cubicBezTo>
                    <a:cubicBezTo>
                      <a:pt x="83" y="0"/>
                      <a:pt x="40" y="40"/>
                      <a:pt x="37" y="92"/>
                    </a:cubicBezTo>
                    <a:cubicBezTo>
                      <a:pt x="14" y="105"/>
                      <a:pt x="0" y="123"/>
                      <a:pt x="0" y="142"/>
                    </a:cubicBezTo>
                    <a:cubicBezTo>
                      <a:pt x="0" y="183"/>
                      <a:pt x="62" y="216"/>
                      <a:pt x="139" y="216"/>
                    </a:cubicBezTo>
                    <a:cubicBezTo>
                      <a:pt x="215" y="216"/>
                      <a:pt x="277" y="183"/>
                      <a:pt x="277" y="142"/>
                    </a:cubicBezTo>
                    <a:cubicBezTo>
                      <a:pt x="277" y="121"/>
                      <a:pt x="261" y="102"/>
                      <a:pt x="235" y="89"/>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0" name="Freeform 425"/>
              <p:cNvSpPr>
                <a:spLocks/>
              </p:cNvSpPr>
              <p:nvPr/>
            </p:nvSpPr>
            <p:spPr bwMode="auto">
              <a:xfrm>
                <a:off x="3228" y="3359"/>
                <a:ext cx="330" cy="439"/>
              </a:xfrm>
              <a:custGeom>
                <a:avLst/>
                <a:gdLst>
                  <a:gd name="T0" fmla="*/ 135 w 330"/>
                  <a:gd name="T1" fmla="*/ 439 h 439"/>
                  <a:gd name="T2" fmla="*/ 195 w 330"/>
                  <a:gd name="T3" fmla="*/ 439 h 439"/>
                  <a:gd name="T4" fmla="*/ 190 w 330"/>
                  <a:gd name="T5" fmla="*/ 167 h 439"/>
                  <a:gd name="T6" fmla="*/ 330 w 330"/>
                  <a:gd name="T7" fmla="*/ 6 h 439"/>
                  <a:gd name="T8" fmla="*/ 186 w 330"/>
                  <a:gd name="T9" fmla="*/ 120 h 439"/>
                  <a:gd name="T10" fmla="*/ 165 w 330"/>
                  <a:gd name="T11" fmla="*/ 0 h 439"/>
                  <a:gd name="T12" fmla="*/ 142 w 330"/>
                  <a:gd name="T13" fmla="*/ 111 h 439"/>
                  <a:gd name="T14" fmla="*/ 0 w 330"/>
                  <a:gd name="T15" fmla="*/ 6 h 439"/>
                  <a:gd name="T16" fmla="*/ 140 w 330"/>
                  <a:gd name="T17" fmla="*/ 167 h 439"/>
                  <a:gd name="T18" fmla="*/ 135 w 330"/>
                  <a:gd name="T19" fmla="*/ 43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439">
                    <a:moveTo>
                      <a:pt x="135" y="439"/>
                    </a:moveTo>
                    <a:lnTo>
                      <a:pt x="195" y="439"/>
                    </a:lnTo>
                    <a:lnTo>
                      <a:pt x="190" y="167"/>
                    </a:lnTo>
                    <a:lnTo>
                      <a:pt x="330" y="6"/>
                    </a:lnTo>
                    <a:lnTo>
                      <a:pt x="186" y="120"/>
                    </a:lnTo>
                    <a:lnTo>
                      <a:pt x="165" y="0"/>
                    </a:lnTo>
                    <a:lnTo>
                      <a:pt x="142" y="111"/>
                    </a:lnTo>
                    <a:lnTo>
                      <a:pt x="0" y="6"/>
                    </a:lnTo>
                    <a:lnTo>
                      <a:pt x="140" y="167"/>
                    </a:lnTo>
                    <a:lnTo>
                      <a:pt x="135" y="439"/>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1" name="Freeform 426"/>
              <p:cNvSpPr>
                <a:spLocks/>
              </p:cNvSpPr>
              <p:nvPr/>
            </p:nvSpPr>
            <p:spPr bwMode="auto">
              <a:xfrm>
                <a:off x="3228" y="3359"/>
                <a:ext cx="330" cy="439"/>
              </a:xfrm>
              <a:custGeom>
                <a:avLst/>
                <a:gdLst>
                  <a:gd name="T0" fmla="*/ 135 w 330"/>
                  <a:gd name="T1" fmla="*/ 439 h 439"/>
                  <a:gd name="T2" fmla="*/ 195 w 330"/>
                  <a:gd name="T3" fmla="*/ 439 h 439"/>
                  <a:gd name="T4" fmla="*/ 190 w 330"/>
                  <a:gd name="T5" fmla="*/ 167 h 439"/>
                  <a:gd name="T6" fmla="*/ 330 w 330"/>
                  <a:gd name="T7" fmla="*/ 6 h 439"/>
                  <a:gd name="T8" fmla="*/ 186 w 330"/>
                  <a:gd name="T9" fmla="*/ 120 h 439"/>
                  <a:gd name="T10" fmla="*/ 165 w 330"/>
                  <a:gd name="T11" fmla="*/ 0 h 439"/>
                  <a:gd name="T12" fmla="*/ 142 w 330"/>
                  <a:gd name="T13" fmla="*/ 111 h 439"/>
                  <a:gd name="T14" fmla="*/ 0 w 330"/>
                  <a:gd name="T15" fmla="*/ 6 h 439"/>
                  <a:gd name="T16" fmla="*/ 140 w 330"/>
                  <a:gd name="T17" fmla="*/ 167 h 439"/>
                  <a:gd name="T18" fmla="*/ 135 w 330"/>
                  <a:gd name="T19" fmla="*/ 43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439">
                    <a:moveTo>
                      <a:pt x="135" y="439"/>
                    </a:moveTo>
                    <a:lnTo>
                      <a:pt x="195" y="439"/>
                    </a:lnTo>
                    <a:lnTo>
                      <a:pt x="190" y="167"/>
                    </a:lnTo>
                    <a:lnTo>
                      <a:pt x="330" y="6"/>
                    </a:lnTo>
                    <a:lnTo>
                      <a:pt x="186" y="120"/>
                    </a:lnTo>
                    <a:lnTo>
                      <a:pt x="165" y="0"/>
                    </a:lnTo>
                    <a:lnTo>
                      <a:pt x="142" y="111"/>
                    </a:lnTo>
                    <a:lnTo>
                      <a:pt x="0" y="6"/>
                    </a:lnTo>
                    <a:lnTo>
                      <a:pt x="140" y="167"/>
                    </a:lnTo>
                    <a:lnTo>
                      <a:pt x="135" y="4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2" name="Freeform 427"/>
              <p:cNvSpPr>
                <a:spLocks noEditPoints="1"/>
              </p:cNvSpPr>
              <p:nvPr/>
            </p:nvSpPr>
            <p:spPr bwMode="auto">
              <a:xfrm>
                <a:off x="3418" y="3181"/>
                <a:ext cx="257" cy="345"/>
              </a:xfrm>
              <a:custGeom>
                <a:avLst/>
                <a:gdLst>
                  <a:gd name="T0" fmla="*/ 0 w 145"/>
                  <a:gd name="T1" fmla="*/ 184 h 184"/>
                  <a:gd name="T2" fmla="*/ 145 w 145"/>
                  <a:gd name="T3" fmla="*/ 75 h 184"/>
                  <a:gd name="T4" fmla="*/ 145 w 145"/>
                  <a:gd name="T5" fmla="*/ 75 h 184"/>
                  <a:gd name="T6" fmla="*/ 145 w 145"/>
                  <a:gd name="T7" fmla="*/ 75 h 184"/>
                  <a:gd name="T8" fmla="*/ 145 w 145"/>
                  <a:gd name="T9" fmla="*/ 75 h 184"/>
                  <a:gd name="T10" fmla="*/ 145 w 145"/>
                  <a:gd name="T11" fmla="*/ 75 h 184"/>
                  <a:gd name="T12" fmla="*/ 145 w 145"/>
                  <a:gd name="T13" fmla="*/ 74 h 184"/>
                  <a:gd name="T14" fmla="*/ 145 w 145"/>
                  <a:gd name="T15" fmla="*/ 74 h 184"/>
                  <a:gd name="T16" fmla="*/ 145 w 145"/>
                  <a:gd name="T17" fmla="*/ 74 h 184"/>
                  <a:gd name="T18" fmla="*/ 145 w 145"/>
                  <a:gd name="T19" fmla="*/ 74 h 184"/>
                  <a:gd name="T20" fmla="*/ 96 w 145"/>
                  <a:gd name="T21" fmla="*/ 12 h 184"/>
                  <a:gd name="T22" fmla="*/ 96 w 145"/>
                  <a:gd name="T23" fmla="*/ 12 h 184"/>
                  <a:gd name="T24" fmla="*/ 96 w 145"/>
                  <a:gd name="T25" fmla="*/ 12 h 184"/>
                  <a:gd name="T26" fmla="*/ 96 w 145"/>
                  <a:gd name="T27" fmla="*/ 12 h 184"/>
                  <a:gd name="T28" fmla="*/ 96 w 145"/>
                  <a:gd name="T29" fmla="*/ 12 h 184"/>
                  <a:gd name="T30" fmla="*/ 96 w 145"/>
                  <a:gd name="T31" fmla="*/ 12 h 184"/>
                  <a:gd name="T32" fmla="*/ 96 w 145"/>
                  <a:gd name="T33" fmla="*/ 11 h 184"/>
                  <a:gd name="T34" fmla="*/ 96 w 145"/>
                  <a:gd name="T35" fmla="*/ 11 h 184"/>
                  <a:gd name="T36" fmla="*/ 96 w 145"/>
                  <a:gd name="T37" fmla="*/ 11 h 184"/>
                  <a:gd name="T38" fmla="*/ 96 w 145"/>
                  <a:gd name="T39" fmla="*/ 11 h 184"/>
                  <a:gd name="T40" fmla="*/ 96 w 145"/>
                  <a:gd name="T41" fmla="*/ 11 h 184"/>
                  <a:gd name="T42" fmla="*/ 96 w 145"/>
                  <a:gd name="T43" fmla="*/ 11 h 184"/>
                  <a:gd name="T44" fmla="*/ 96 w 145"/>
                  <a:gd name="T45" fmla="*/ 10 h 184"/>
                  <a:gd name="T46" fmla="*/ 96 w 145"/>
                  <a:gd name="T47" fmla="*/ 10 h 184"/>
                  <a:gd name="T48" fmla="*/ 96 w 145"/>
                  <a:gd name="T49" fmla="*/ 10 h 184"/>
                  <a:gd name="T50" fmla="*/ 96 w 145"/>
                  <a:gd name="T51" fmla="*/ 10 h 184"/>
                  <a:gd name="T52" fmla="*/ 96 w 145"/>
                  <a:gd name="T53" fmla="*/ 10 h 184"/>
                  <a:gd name="T54" fmla="*/ 96 w 145"/>
                  <a:gd name="T55" fmla="*/ 10 h 184"/>
                  <a:gd name="T56" fmla="*/ 96 w 145"/>
                  <a:gd name="T57" fmla="*/ 9 h 184"/>
                  <a:gd name="T58" fmla="*/ 96 w 145"/>
                  <a:gd name="T59" fmla="*/ 9 h 184"/>
                  <a:gd name="T60" fmla="*/ 96 w 145"/>
                  <a:gd name="T61" fmla="*/ 9 h 184"/>
                  <a:gd name="T62" fmla="*/ 96 w 145"/>
                  <a:gd name="T63" fmla="*/ 9 h 184"/>
                  <a:gd name="T64" fmla="*/ 96 w 145"/>
                  <a:gd name="T65" fmla="*/ 9 h 184"/>
                  <a:gd name="T66" fmla="*/ 96 w 145"/>
                  <a:gd name="T67" fmla="*/ 9 h 184"/>
                  <a:gd name="T68" fmla="*/ 96 w 145"/>
                  <a:gd name="T69" fmla="*/ 8 h 184"/>
                  <a:gd name="T70" fmla="*/ 96 w 145"/>
                  <a:gd name="T71" fmla="*/ 8 h 184"/>
                  <a:gd name="T72" fmla="*/ 96 w 145"/>
                  <a:gd name="T73" fmla="*/ 8 h 184"/>
                  <a:gd name="T74" fmla="*/ 96 w 145"/>
                  <a:gd name="T75" fmla="*/ 8 h 184"/>
                  <a:gd name="T76" fmla="*/ 95 w 145"/>
                  <a:gd name="T77" fmla="*/ 4 h 184"/>
                  <a:gd name="T78" fmla="*/ 95 w 145"/>
                  <a:gd name="T79" fmla="*/ 4 h 184"/>
                  <a:gd name="T80" fmla="*/ 95 w 145"/>
                  <a:gd name="T81" fmla="*/ 4 h 184"/>
                  <a:gd name="T82" fmla="*/ 95 w 145"/>
                  <a:gd name="T83" fmla="*/ 4 h 184"/>
                  <a:gd name="T84" fmla="*/ 95 w 145"/>
                  <a:gd name="T85" fmla="*/ 4 h 184"/>
                  <a:gd name="T86" fmla="*/ 95 w 145"/>
                  <a:gd name="T87" fmla="*/ 3 h 184"/>
                  <a:gd name="T88" fmla="*/ 95 w 145"/>
                  <a:gd name="T89" fmla="*/ 3 h 184"/>
                  <a:gd name="T90" fmla="*/ 95 w 145"/>
                  <a:gd name="T91" fmla="*/ 3 h 184"/>
                  <a:gd name="T92" fmla="*/ 95 w 145"/>
                  <a:gd name="T93" fmla="*/ 3 h 184"/>
                  <a:gd name="T94" fmla="*/ 95 w 145"/>
                  <a:gd name="T95" fmla="*/ 3 h 184"/>
                  <a:gd name="T96" fmla="*/ 95 w 145"/>
                  <a:gd name="T97" fmla="*/ 3 h 184"/>
                  <a:gd name="T98" fmla="*/ 95 w 145"/>
                  <a:gd name="T99" fmla="*/ 2 h 184"/>
                  <a:gd name="T100" fmla="*/ 95 w 145"/>
                  <a:gd name="T101" fmla="*/ 2 h 184"/>
                  <a:gd name="T102" fmla="*/ 95 w 145"/>
                  <a:gd name="T103" fmla="*/ 2 h 184"/>
                  <a:gd name="T104" fmla="*/ 95 w 145"/>
                  <a:gd name="T105" fmla="*/ 2 h 184"/>
                  <a:gd name="T106" fmla="*/ 95 w 145"/>
                  <a:gd name="T107" fmla="*/ 2 h 184"/>
                  <a:gd name="T108" fmla="*/ 95 w 145"/>
                  <a:gd name="T109" fmla="*/ 2 h 184"/>
                  <a:gd name="T110" fmla="*/ 95 w 145"/>
                  <a:gd name="T111" fmla="*/ 1 h 184"/>
                  <a:gd name="T112" fmla="*/ 95 w 145"/>
                  <a:gd name="T113" fmla="*/ 1 h 184"/>
                  <a:gd name="T114" fmla="*/ 95 w 145"/>
                  <a:gd name="T115" fmla="*/ 1 h 184"/>
                  <a:gd name="T116" fmla="*/ 95 w 145"/>
                  <a:gd name="T117" fmla="*/ 1 h 184"/>
                  <a:gd name="T118" fmla="*/ 95 w 145"/>
                  <a:gd name="T119" fmla="*/ 1 h 184"/>
                  <a:gd name="T120" fmla="*/ 95 w 145"/>
                  <a:gd name="T121" fmla="*/ 1 h 184"/>
                  <a:gd name="T122" fmla="*/ 95 w 145"/>
                  <a:gd name="T123" fmla="*/ 0 h 184"/>
                  <a:gd name="T124" fmla="*/ 94 w 145"/>
                  <a:gd name="T12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84">
                    <a:moveTo>
                      <a:pt x="23" y="159"/>
                    </a:moveTo>
                    <a:cubicBezTo>
                      <a:pt x="23" y="159"/>
                      <a:pt x="23" y="159"/>
                      <a:pt x="23" y="159"/>
                    </a:cubicBezTo>
                    <a:cubicBezTo>
                      <a:pt x="0" y="184"/>
                      <a:pt x="0" y="184"/>
                      <a:pt x="0" y="184"/>
                    </a:cubicBezTo>
                    <a:cubicBezTo>
                      <a:pt x="23" y="159"/>
                      <a:pt x="23" y="159"/>
                      <a:pt x="23" y="159"/>
                    </a:cubicBezTo>
                    <a:moveTo>
                      <a:pt x="145" y="75"/>
                    </a:moveTo>
                    <a:cubicBezTo>
                      <a:pt x="145" y="75"/>
                      <a:pt x="145" y="75"/>
                      <a:pt x="145" y="75"/>
                    </a:cubicBezTo>
                    <a:cubicBezTo>
                      <a:pt x="145" y="75"/>
                      <a:pt x="145" y="75"/>
                      <a:pt x="145" y="75"/>
                    </a:cubicBezTo>
                    <a:moveTo>
                      <a:pt x="145" y="75"/>
                    </a:moveTo>
                    <a:cubicBezTo>
                      <a:pt x="145" y="75"/>
                      <a:pt x="145" y="75"/>
                      <a:pt x="145" y="75"/>
                    </a:cubicBezTo>
                    <a:cubicBezTo>
                      <a:pt x="145" y="75"/>
                      <a:pt x="145" y="75"/>
                      <a:pt x="145" y="75"/>
                    </a:cubicBezTo>
                    <a:moveTo>
                      <a:pt x="145" y="75"/>
                    </a:moveTo>
                    <a:cubicBezTo>
                      <a:pt x="145" y="75"/>
                      <a:pt x="145" y="75"/>
                      <a:pt x="145" y="75"/>
                    </a:cubicBezTo>
                    <a:cubicBezTo>
                      <a:pt x="145" y="75"/>
                      <a:pt x="145" y="75"/>
                      <a:pt x="145" y="75"/>
                    </a:cubicBezTo>
                    <a:moveTo>
                      <a:pt x="145" y="75"/>
                    </a:moveTo>
                    <a:cubicBezTo>
                      <a:pt x="145" y="75"/>
                      <a:pt x="145" y="75"/>
                      <a:pt x="145" y="75"/>
                    </a:cubicBezTo>
                    <a:cubicBezTo>
                      <a:pt x="145" y="75"/>
                      <a:pt x="145" y="75"/>
                      <a:pt x="145" y="75"/>
                    </a:cubicBezTo>
                    <a:moveTo>
                      <a:pt x="145" y="74"/>
                    </a:moveTo>
                    <a:cubicBezTo>
                      <a:pt x="145" y="74"/>
                      <a:pt x="145" y="75"/>
                      <a:pt x="145" y="75"/>
                    </a:cubicBezTo>
                    <a:cubicBezTo>
                      <a:pt x="145" y="75"/>
                      <a:pt x="145" y="74"/>
                      <a:pt x="145" y="74"/>
                    </a:cubicBezTo>
                    <a:moveTo>
                      <a:pt x="145" y="74"/>
                    </a:moveTo>
                    <a:cubicBezTo>
                      <a:pt x="145" y="74"/>
                      <a:pt x="145" y="74"/>
                      <a:pt x="145" y="74"/>
                    </a:cubicBezTo>
                    <a:cubicBezTo>
                      <a:pt x="145" y="74"/>
                      <a:pt x="145" y="74"/>
                      <a:pt x="145" y="74"/>
                    </a:cubicBezTo>
                    <a:moveTo>
                      <a:pt x="145" y="74"/>
                    </a:moveTo>
                    <a:cubicBezTo>
                      <a:pt x="145" y="74"/>
                      <a:pt x="145" y="74"/>
                      <a:pt x="145" y="74"/>
                    </a:cubicBezTo>
                    <a:cubicBezTo>
                      <a:pt x="145" y="74"/>
                      <a:pt x="145" y="74"/>
                      <a:pt x="145" y="74"/>
                    </a:cubicBezTo>
                    <a:moveTo>
                      <a:pt x="145" y="74"/>
                    </a:moveTo>
                    <a:cubicBezTo>
                      <a:pt x="145" y="74"/>
                      <a:pt x="145" y="74"/>
                      <a:pt x="145" y="74"/>
                    </a:cubicBezTo>
                    <a:cubicBezTo>
                      <a:pt x="145" y="74"/>
                      <a:pt x="145" y="74"/>
                      <a:pt x="145" y="74"/>
                    </a:cubicBezTo>
                    <a:moveTo>
                      <a:pt x="145" y="74"/>
                    </a:moveTo>
                    <a:cubicBezTo>
                      <a:pt x="145" y="74"/>
                      <a:pt x="145" y="74"/>
                      <a:pt x="145" y="74"/>
                    </a:cubicBezTo>
                    <a:cubicBezTo>
                      <a:pt x="145" y="74"/>
                      <a:pt x="145" y="74"/>
                      <a:pt x="145" y="74"/>
                    </a:cubicBezTo>
                    <a:moveTo>
                      <a:pt x="96" y="12"/>
                    </a:moveTo>
                    <a:cubicBezTo>
                      <a:pt x="96" y="12"/>
                      <a:pt x="96" y="12"/>
                      <a:pt x="96" y="12"/>
                    </a:cubicBezTo>
                    <a:cubicBezTo>
                      <a:pt x="126" y="28"/>
                      <a:pt x="145" y="49"/>
                      <a:pt x="145" y="74"/>
                    </a:cubicBezTo>
                    <a:cubicBezTo>
                      <a:pt x="145" y="74"/>
                      <a:pt x="145" y="74"/>
                      <a:pt x="145" y="74"/>
                    </a:cubicBezTo>
                    <a:cubicBezTo>
                      <a:pt x="145" y="49"/>
                      <a:pt x="126" y="28"/>
                      <a:pt x="96" y="12"/>
                    </a:cubicBezTo>
                    <a:cubicBezTo>
                      <a:pt x="96" y="12"/>
                      <a:pt x="96" y="12"/>
                      <a:pt x="96" y="12"/>
                    </a:cubicBezTo>
                    <a:moveTo>
                      <a:pt x="96" y="12"/>
                    </a:moveTo>
                    <a:cubicBezTo>
                      <a:pt x="96" y="12"/>
                      <a:pt x="96" y="12"/>
                      <a:pt x="96" y="12"/>
                    </a:cubicBezTo>
                    <a:cubicBezTo>
                      <a:pt x="96" y="12"/>
                      <a:pt x="96" y="12"/>
                      <a:pt x="96" y="12"/>
                    </a:cubicBezTo>
                    <a:moveTo>
                      <a:pt x="96" y="12"/>
                    </a:moveTo>
                    <a:cubicBezTo>
                      <a:pt x="96" y="12"/>
                      <a:pt x="96" y="12"/>
                      <a:pt x="96" y="12"/>
                    </a:cubicBezTo>
                    <a:cubicBezTo>
                      <a:pt x="96" y="12"/>
                      <a:pt x="96" y="12"/>
                      <a:pt x="96" y="12"/>
                    </a:cubicBezTo>
                    <a:moveTo>
                      <a:pt x="96" y="12"/>
                    </a:moveTo>
                    <a:cubicBezTo>
                      <a:pt x="96" y="12"/>
                      <a:pt x="96" y="12"/>
                      <a:pt x="96" y="12"/>
                    </a:cubicBezTo>
                    <a:cubicBezTo>
                      <a:pt x="96" y="12"/>
                      <a:pt x="96" y="12"/>
                      <a:pt x="96" y="12"/>
                    </a:cubicBezTo>
                    <a:moveTo>
                      <a:pt x="96" y="11"/>
                    </a:moveTo>
                    <a:cubicBezTo>
                      <a:pt x="96" y="11"/>
                      <a:pt x="96" y="12"/>
                      <a:pt x="96" y="12"/>
                    </a:cubicBezTo>
                    <a:cubicBezTo>
                      <a:pt x="96" y="12"/>
                      <a:pt x="96" y="11"/>
                      <a:pt x="96" y="11"/>
                    </a:cubicBezTo>
                    <a:moveTo>
                      <a:pt x="96" y="11"/>
                    </a:moveTo>
                    <a:cubicBezTo>
                      <a:pt x="96" y="11"/>
                      <a:pt x="96" y="11"/>
                      <a:pt x="96" y="11"/>
                    </a:cubicBezTo>
                    <a:cubicBezTo>
                      <a:pt x="96" y="11"/>
                      <a:pt x="96" y="11"/>
                      <a:pt x="96" y="11"/>
                    </a:cubicBezTo>
                    <a:moveTo>
                      <a:pt x="96" y="11"/>
                    </a:moveTo>
                    <a:cubicBezTo>
                      <a:pt x="96" y="11"/>
                      <a:pt x="96" y="11"/>
                      <a:pt x="96" y="11"/>
                    </a:cubicBezTo>
                    <a:cubicBezTo>
                      <a:pt x="96" y="11"/>
                      <a:pt x="96" y="11"/>
                      <a:pt x="96" y="11"/>
                    </a:cubicBezTo>
                    <a:moveTo>
                      <a:pt x="96" y="11"/>
                    </a:moveTo>
                    <a:cubicBezTo>
                      <a:pt x="96" y="11"/>
                      <a:pt x="96" y="11"/>
                      <a:pt x="96" y="11"/>
                    </a:cubicBezTo>
                    <a:cubicBezTo>
                      <a:pt x="96" y="11"/>
                      <a:pt x="96" y="11"/>
                      <a:pt x="96" y="11"/>
                    </a:cubicBezTo>
                    <a:moveTo>
                      <a:pt x="96" y="11"/>
                    </a:moveTo>
                    <a:cubicBezTo>
                      <a:pt x="96" y="11"/>
                      <a:pt x="96" y="11"/>
                      <a:pt x="96" y="11"/>
                    </a:cubicBezTo>
                    <a:cubicBezTo>
                      <a:pt x="96" y="11"/>
                      <a:pt x="96" y="11"/>
                      <a:pt x="96" y="11"/>
                    </a:cubicBezTo>
                    <a:moveTo>
                      <a:pt x="96" y="11"/>
                    </a:moveTo>
                    <a:cubicBezTo>
                      <a:pt x="96" y="11"/>
                      <a:pt x="96" y="11"/>
                      <a:pt x="96" y="11"/>
                    </a:cubicBezTo>
                    <a:cubicBezTo>
                      <a:pt x="96" y="11"/>
                      <a:pt x="96" y="11"/>
                      <a:pt x="96" y="11"/>
                    </a:cubicBezTo>
                    <a:moveTo>
                      <a:pt x="96" y="10"/>
                    </a:moveTo>
                    <a:cubicBezTo>
                      <a:pt x="96" y="10"/>
                      <a:pt x="96" y="11"/>
                      <a:pt x="96" y="11"/>
                    </a:cubicBezTo>
                    <a:cubicBezTo>
                      <a:pt x="96" y="11"/>
                      <a:pt x="96" y="10"/>
                      <a:pt x="96" y="10"/>
                    </a:cubicBezTo>
                    <a:moveTo>
                      <a:pt x="96" y="10"/>
                    </a:moveTo>
                    <a:cubicBezTo>
                      <a:pt x="96" y="10"/>
                      <a:pt x="96" y="10"/>
                      <a:pt x="96" y="10"/>
                    </a:cubicBezTo>
                    <a:cubicBezTo>
                      <a:pt x="96" y="10"/>
                      <a:pt x="96" y="10"/>
                      <a:pt x="96" y="10"/>
                    </a:cubicBezTo>
                    <a:moveTo>
                      <a:pt x="96" y="10"/>
                    </a:moveTo>
                    <a:cubicBezTo>
                      <a:pt x="96" y="10"/>
                      <a:pt x="96" y="10"/>
                      <a:pt x="96" y="10"/>
                    </a:cubicBezTo>
                    <a:cubicBezTo>
                      <a:pt x="96" y="10"/>
                      <a:pt x="96" y="10"/>
                      <a:pt x="96" y="10"/>
                    </a:cubicBezTo>
                    <a:moveTo>
                      <a:pt x="96" y="10"/>
                    </a:moveTo>
                    <a:cubicBezTo>
                      <a:pt x="96" y="10"/>
                      <a:pt x="96" y="10"/>
                      <a:pt x="96" y="10"/>
                    </a:cubicBezTo>
                    <a:cubicBezTo>
                      <a:pt x="96" y="10"/>
                      <a:pt x="96" y="10"/>
                      <a:pt x="96" y="10"/>
                    </a:cubicBezTo>
                    <a:moveTo>
                      <a:pt x="96" y="10"/>
                    </a:moveTo>
                    <a:cubicBezTo>
                      <a:pt x="96" y="10"/>
                      <a:pt x="96" y="10"/>
                      <a:pt x="96" y="10"/>
                    </a:cubicBezTo>
                    <a:cubicBezTo>
                      <a:pt x="96" y="10"/>
                      <a:pt x="96" y="10"/>
                      <a:pt x="96" y="10"/>
                    </a:cubicBezTo>
                    <a:moveTo>
                      <a:pt x="96" y="10"/>
                    </a:moveTo>
                    <a:cubicBezTo>
                      <a:pt x="96" y="10"/>
                      <a:pt x="96" y="10"/>
                      <a:pt x="96" y="10"/>
                    </a:cubicBezTo>
                    <a:cubicBezTo>
                      <a:pt x="96" y="10"/>
                      <a:pt x="96" y="10"/>
                      <a:pt x="96" y="10"/>
                    </a:cubicBezTo>
                    <a:moveTo>
                      <a:pt x="96" y="9"/>
                    </a:moveTo>
                    <a:cubicBezTo>
                      <a:pt x="96" y="9"/>
                      <a:pt x="96" y="10"/>
                      <a:pt x="96" y="10"/>
                    </a:cubicBezTo>
                    <a:cubicBezTo>
                      <a:pt x="96" y="10"/>
                      <a:pt x="96" y="9"/>
                      <a:pt x="96" y="9"/>
                    </a:cubicBezTo>
                    <a:moveTo>
                      <a:pt x="96" y="9"/>
                    </a:moveTo>
                    <a:cubicBezTo>
                      <a:pt x="96" y="9"/>
                      <a:pt x="96" y="9"/>
                      <a:pt x="96" y="9"/>
                    </a:cubicBezTo>
                    <a:cubicBezTo>
                      <a:pt x="96" y="9"/>
                      <a:pt x="96" y="9"/>
                      <a:pt x="96" y="9"/>
                    </a:cubicBezTo>
                    <a:moveTo>
                      <a:pt x="96" y="9"/>
                    </a:moveTo>
                    <a:cubicBezTo>
                      <a:pt x="96" y="9"/>
                      <a:pt x="96" y="9"/>
                      <a:pt x="96" y="9"/>
                    </a:cubicBezTo>
                    <a:cubicBezTo>
                      <a:pt x="96" y="9"/>
                      <a:pt x="96" y="9"/>
                      <a:pt x="96" y="9"/>
                    </a:cubicBezTo>
                    <a:moveTo>
                      <a:pt x="96" y="9"/>
                    </a:moveTo>
                    <a:cubicBezTo>
                      <a:pt x="96" y="9"/>
                      <a:pt x="96" y="9"/>
                      <a:pt x="96" y="9"/>
                    </a:cubicBezTo>
                    <a:cubicBezTo>
                      <a:pt x="96" y="9"/>
                      <a:pt x="96" y="9"/>
                      <a:pt x="96" y="9"/>
                    </a:cubicBezTo>
                    <a:moveTo>
                      <a:pt x="96" y="9"/>
                    </a:moveTo>
                    <a:cubicBezTo>
                      <a:pt x="96" y="9"/>
                      <a:pt x="96" y="9"/>
                      <a:pt x="96" y="9"/>
                    </a:cubicBezTo>
                    <a:cubicBezTo>
                      <a:pt x="96" y="9"/>
                      <a:pt x="96" y="9"/>
                      <a:pt x="96" y="9"/>
                    </a:cubicBezTo>
                    <a:moveTo>
                      <a:pt x="96" y="9"/>
                    </a:moveTo>
                    <a:cubicBezTo>
                      <a:pt x="96" y="9"/>
                      <a:pt x="96" y="9"/>
                      <a:pt x="96" y="9"/>
                    </a:cubicBezTo>
                    <a:cubicBezTo>
                      <a:pt x="96" y="9"/>
                      <a:pt x="96" y="9"/>
                      <a:pt x="96" y="9"/>
                    </a:cubicBezTo>
                    <a:moveTo>
                      <a:pt x="96" y="8"/>
                    </a:moveTo>
                    <a:cubicBezTo>
                      <a:pt x="96" y="8"/>
                      <a:pt x="96" y="9"/>
                      <a:pt x="96" y="9"/>
                    </a:cubicBezTo>
                    <a:cubicBezTo>
                      <a:pt x="96" y="9"/>
                      <a:pt x="96" y="8"/>
                      <a:pt x="96" y="8"/>
                    </a:cubicBezTo>
                    <a:moveTo>
                      <a:pt x="96" y="8"/>
                    </a:moveTo>
                    <a:cubicBezTo>
                      <a:pt x="96" y="8"/>
                      <a:pt x="96" y="8"/>
                      <a:pt x="96" y="8"/>
                    </a:cubicBezTo>
                    <a:cubicBezTo>
                      <a:pt x="96" y="8"/>
                      <a:pt x="96" y="8"/>
                      <a:pt x="96" y="8"/>
                    </a:cubicBezTo>
                    <a:moveTo>
                      <a:pt x="96" y="8"/>
                    </a:moveTo>
                    <a:cubicBezTo>
                      <a:pt x="96" y="8"/>
                      <a:pt x="96" y="8"/>
                      <a:pt x="96" y="8"/>
                    </a:cubicBezTo>
                    <a:cubicBezTo>
                      <a:pt x="96" y="8"/>
                      <a:pt x="96" y="8"/>
                      <a:pt x="96" y="8"/>
                    </a:cubicBezTo>
                    <a:moveTo>
                      <a:pt x="96" y="8"/>
                    </a:moveTo>
                    <a:cubicBezTo>
                      <a:pt x="96" y="8"/>
                      <a:pt x="96" y="8"/>
                      <a:pt x="96" y="8"/>
                    </a:cubicBezTo>
                    <a:cubicBezTo>
                      <a:pt x="96" y="8"/>
                      <a:pt x="96" y="8"/>
                      <a:pt x="96" y="8"/>
                    </a:cubicBezTo>
                    <a:moveTo>
                      <a:pt x="95" y="4"/>
                    </a:moveTo>
                    <a:cubicBezTo>
                      <a:pt x="95" y="5"/>
                      <a:pt x="96" y="7"/>
                      <a:pt x="96" y="8"/>
                    </a:cubicBezTo>
                    <a:cubicBezTo>
                      <a:pt x="96" y="7"/>
                      <a:pt x="95" y="5"/>
                      <a:pt x="95" y="4"/>
                    </a:cubicBezTo>
                    <a:moveTo>
                      <a:pt x="95" y="4"/>
                    </a:moveTo>
                    <a:cubicBezTo>
                      <a:pt x="95" y="4"/>
                      <a:pt x="95" y="4"/>
                      <a:pt x="95" y="4"/>
                    </a:cubicBezTo>
                    <a:cubicBezTo>
                      <a:pt x="95" y="4"/>
                      <a:pt x="95" y="4"/>
                      <a:pt x="95" y="4"/>
                    </a:cubicBezTo>
                    <a:moveTo>
                      <a:pt x="95" y="4"/>
                    </a:moveTo>
                    <a:cubicBezTo>
                      <a:pt x="95" y="4"/>
                      <a:pt x="95" y="4"/>
                      <a:pt x="95" y="4"/>
                    </a:cubicBezTo>
                    <a:cubicBezTo>
                      <a:pt x="95" y="4"/>
                      <a:pt x="95" y="4"/>
                      <a:pt x="95" y="4"/>
                    </a:cubicBezTo>
                    <a:moveTo>
                      <a:pt x="95" y="4"/>
                    </a:moveTo>
                    <a:cubicBezTo>
                      <a:pt x="95" y="4"/>
                      <a:pt x="95" y="4"/>
                      <a:pt x="95" y="4"/>
                    </a:cubicBezTo>
                    <a:cubicBezTo>
                      <a:pt x="95" y="4"/>
                      <a:pt x="95" y="4"/>
                      <a:pt x="95" y="4"/>
                    </a:cubicBezTo>
                    <a:moveTo>
                      <a:pt x="95" y="4"/>
                    </a:moveTo>
                    <a:cubicBezTo>
                      <a:pt x="95" y="4"/>
                      <a:pt x="95" y="4"/>
                      <a:pt x="95" y="4"/>
                    </a:cubicBezTo>
                    <a:cubicBezTo>
                      <a:pt x="95" y="4"/>
                      <a:pt x="95" y="4"/>
                      <a:pt x="95" y="4"/>
                    </a:cubicBezTo>
                    <a:moveTo>
                      <a:pt x="95" y="3"/>
                    </a:moveTo>
                    <a:cubicBezTo>
                      <a:pt x="95" y="3"/>
                      <a:pt x="95" y="4"/>
                      <a:pt x="95" y="4"/>
                    </a:cubicBezTo>
                    <a:cubicBezTo>
                      <a:pt x="95" y="4"/>
                      <a:pt x="95" y="3"/>
                      <a:pt x="95" y="3"/>
                    </a:cubicBezTo>
                    <a:moveTo>
                      <a:pt x="95" y="3"/>
                    </a:moveTo>
                    <a:cubicBezTo>
                      <a:pt x="95" y="3"/>
                      <a:pt x="95" y="3"/>
                      <a:pt x="95" y="3"/>
                    </a:cubicBezTo>
                    <a:cubicBezTo>
                      <a:pt x="95" y="3"/>
                      <a:pt x="95" y="3"/>
                      <a:pt x="95" y="3"/>
                    </a:cubicBezTo>
                    <a:moveTo>
                      <a:pt x="95" y="3"/>
                    </a:moveTo>
                    <a:cubicBezTo>
                      <a:pt x="95" y="3"/>
                      <a:pt x="95" y="3"/>
                      <a:pt x="95" y="3"/>
                    </a:cubicBezTo>
                    <a:cubicBezTo>
                      <a:pt x="95" y="3"/>
                      <a:pt x="95" y="3"/>
                      <a:pt x="95" y="3"/>
                    </a:cubicBezTo>
                    <a:moveTo>
                      <a:pt x="95" y="3"/>
                    </a:moveTo>
                    <a:cubicBezTo>
                      <a:pt x="95" y="3"/>
                      <a:pt x="95" y="3"/>
                      <a:pt x="95" y="3"/>
                    </a:cubicBezTo>
                    <a:cubicBezTo>
                      <a:pt x="95" y="3"/>
                      <a:pt x="95" y="3"/>
                      <a:pt x="95" y="3"/>
                    </a:cubicBezTo>
                    <a:moveTo>
                      <a:pt x="95" y="3"/>
                    </a:moveTo>
                    <a:cubicBezTo>
                      <a:pt x="95" y="3"/>
                      <a:pt x="95" y="3"/>
                      <a:pt x="95" y="3"/>
                    </a:cubicBezTo>
                    <a:cubicBezTo>
                      <a:pt x="95" y="3"/>
                      <a:pt x="95" y="3"/>
                      <a:pt x="95" y="3"/>
                    </a:cubicBezTo>
                    <a:moveTo>
                      <a:pt x="95" y="3"/>
                    </a:moveTo>
                    <a:cubicBezTo>
                      <a:pt x="95" y="3"/>
                      <a:pt x="95" y="3"/>
                      <a:pt x="95" y="3"/>
                    </a:cubicBezTo>
                    <a:cubicBezTo>
                      <a:pt x="95" y="3"/>
                      <a:pt x="95" y="3"/>
                      <a:pt x="95" y="3"/>
                    </a:cubicBezTo>
                    <a:moveTo>
                      <a:pt x="95" y="2"/>
                    </a:moveTo>
                    <a:cubicBezTo>
                      <a:pt x="95" y="2"/>
                      <a:pt x="95" y="3"/>
                      <a:pt x="95" y="3"/>
                    </a:cubicBezTo>
                    <a:cubicBezTo>
                      <a:pt x="95" y="3"/>
                      <a:pt x="95" y="2"/>
                      <a:pt x="95" y="2"/>
                    </a:cubicBezTo>
                    <a:moveTo>
                      <a:pt x="95" y="2"/>
                    </a:moveTo>
                    <a:cubicBezTo>
                      <a:pt x="95" y="2"/>
                      <a:pt x="95" y="2"/>
                      <a:pt x="95" y="2"/>
                    </a:cubicBezTo>
                    <a:cubicBezTo>
                      <a:pt x="95" y="2"/>
                      <a:pt x="95" y="2"/>
                      <a:pt x="95" y="2"/>
                    </a:cubicBezTo>
                    <a:moveTo>
                      <a:pt x="95" y="2"/>
                    </a:moveTo>
                    <a:cubicBezTo>
                      <a:pt x="95" y="2"/>
                      <a:pt x="95" y="2"/>
                      <a:pt x="95" y="2"/>
                    </a:cubicBezTo>
                    <a:cubicBezTo>
                      <a:pt x="95" y="2"/>
                      <a:pt x="95" y="2"/>
                      <a:pt x="95" y="2"/>
                    </a:cubicBezTo>
                    <a:moveTo>
                      <a:pt x="95" y="2"/>
                    </a:moveTo>
                    <a:cubicBezTo>
                      <a:pt x="95" y="2"/>
                      <a:pt x="95" y="2"/>
                      <a:pt x="95" y="2"/>
                    </a:cubicBezTo>
                    <a:cubicBezTo>
                      <a:pt x="95" y="2"/>
                      <a:pt x="95" y="2"/>
                      <a:pt x="95" y="2"/>
                    </a:cubicBezTo>
                    <a:moveTo>
                      <a:pt x="95" y="2"/>
                    </a:moveTo>
                    <a:cubicBezTo>
                      <a:pt x="95" y="2"/>
                      <a:pt x="95" y="2"/>
                      <a:pt x="95" y="2"/>
                    </a:cubicBezTo>
                    <a:cubicBezTo>
                      <a:pt x="95" y="2"/>
                      <a:pt x="95" y="2"/>
                      <a:pt x="95" y="2"/>
                    </a:cubicBezTo>
                    <a:moveTo>
                      <a:pt x="95" y="2"/>
                    </a:moveTo>
                    <a:cubicBezTo>
                      <a:pt x="95" y="2"/>
                      <a:pt x="95" y="2"/>
                      <a:pt x="95" y="2"/>
                    </a:cubicBezTo>
                    <a:cubicBezTo>
                      <a:pt x="95" y="2"/>
                      <a:pt x="95" y="2"/>
                      <a:pt x="95" y="2"/>
                    </a:cubicBezTo>
                    <a:moveTo>
                      <a:pt x="95" y="1"/>
                    </a:moveTo>
                    <a:cubicBezTo>
                      <a:pt x="95" y="2"/>
                      <a:pt x="95" y="2"/>
                      <a:pt x="95" y="2"/>
                    </a:cubicBezTo>
                    <a:cubicBezTo>
                      <a:pt x="95" y="2"/>
                      <a:pt x="95" y="2"/>
                      <a:pt x="95" y="1"/>
                    </a:cubicBezTo>
                    <a:moveTo>
                      <a:pt x="95" y="1"/>
                    </a:moveTo>
                    <a:cubicBezTo>
                      <a:pt x="95" y="1"/>
                      <a:pt x="95" y="1"/>
                      <a:pt x="95" y="1"/>
                    </a:cubicBezTo>
                    <a:cubicBezTo>
                      <a:pt x="95" y="1"/>
                      <a:pt x="95" y="1"/>
                      <a:pt x="95" y="1"/>
                    </a:cubicBezTo>
                    <a:moveTo>
                      <a:pt x="95" y="1"/>
                    </a:moveTo>
                    <a:cubicBezTo>
                      <a:pt x="95" y="1"/>
                      <a:pt x="95" y="1"/>
                      <a:pt x="95" y="1"/>
                    </a:cubicBezTo>
                    <a:cubicBezTo>
                      <a:pt x="95" y="1"/>
                      <a:pt x="95" y="1"/>
                      <a:pt x="95" y="1"/>
                    </a:cubicBezTo>
                    <a:moveTo>
                      <a:pt x="95" y="1"/>
                    </a:moveTo>
                    <a:cubicBezTo>
                      <a:pt x="95" y="1"/>
                      <a:pt x="95" y="1"/>
                      <a:pt x="95" y="1"/>
                    </a:cubicBezTo>
                    <a:cubicBezTo>
                      <a:pt x="95" y="1"/>
                      <a:pt x="95" y="1"/>
                      <a:pt x="95" y="1"/>
                    </a:cubicBezTo>
                    <a:moveTo>
                      <a:pt x="95" y="1"/>
                    </a:moveTo>
                    <a:cubicBezTo>
                      <a:pt x="95" y="1"/>
                      <a:pt x="95" y="1"/>
                      <a:pt x="95" y="1"/>
                    </a:cubicBezTo>
                    <a:cubicBezTo>
                      <a:pt x="95" y="1"/>
                      <a:pt x="95" y="1"/>
                      <a:pt x="95" y="1"/>
                    </a:cubicBezTo>
                    <a:moveTo>
                      <a:pt x="95" y="1"/>
                    </a:moveTo>
                    <a:cubicBezTo>
                      <a:pt x="95" y="1"/>
                      <a:pt x="95" y="1"/>
                      <a:pt x="95" y="1"/>
                    </a:cubicBezTo>
                    <a:cubicBezTo>
                      <a:pt x="95" y="1"/>
                      <a:pt x="95" y="1"/>
                      <a:pt x="95" y="1"/>
                    </a:cubicBezTo>
                    <a:moveTo>
                      <a:pt x="95" y="1"/>
                    </a:moveTo>
                    <a:cubicBezTo>
                      <a:pt x="95" y="1"/>
                      <a:pt x="95" y="1"/>
                      <a:pt x="95" y="1"/>
                    </a:cubicBezTo>
                    <a:cubicBezTo>
                      <a:pt x="95" y="1"/>
                      <a:pt x="95" y="1"/>
                      <a:pt x="95" y="1"/>
                    </a:cubicBezTo>
                    <a:moveTo>
                      <a:pt x="94" y="0"/>
                    </a:moveTo>
                    <a:cubicBezTo>
                      <a:pt x="94" y="0"/>
                      <a:pt x="94" y="0"/>
                      <a:pt x="95" y="0"/>
                    </a:cubicBezTo>
                    <a:cubicBezTo>
                      <a:pt x="95" y="0"/>
                      <a:pt x="94" y="0"/>
                      <a:pt x="94" y="0"/>
                    </a:cubicBezTo>
                    <a:moveTo>
                      <a:pt x="94" y="0"/>
                    </a:moveTo>
                    <a:cubicBezTo>
                      <a:pt x="94" y="0"/>
                      <a:pt x="94" y="0"/>
                      <a:pt x="94" y="0"/>
                    </a:cubicBezTo>
                    <a:cubicBezTo>
                      <a:pt x="94" y="0"/>
                      <a:pt x="94" y="0"/>
                      <a:pt x="94" y="0"/>
                    </a:cubicBezTo>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3" name="Freeform 428"/>
              <p:cNvSpPr>
                <a:spLocks/>
              </p:cNvSpPr>
              <p:nvPr/>
            </p:nvSpPr>
            <p:spPr bwMode="auto">
              <a:xfrm>
                <a:off x="3395" y="3012"/>
                <a:ext cx="280" cy="435"/>
              </a:xfrm>
              <a:custGeom>
                <a:avLst/>
                <a:gdLst>
                  <a:gd name="T0" fmla="*/ 95 w 158"/>
                  <a:gd name="T1" fmla="*/ 125 h 232"/>
                  <a:gd name="T2" fmla="*/ 158 w 158"/>
                  <a:gd name="T3" fmla="*/ 165 h 232"/>
                  <a:gd name="T4" fmla="*/ 158 w 158"/>
                  <a:gd name="T5" fmla="*/ 165 h 232"/>
                  <a:gd name="T6" fmla="*/ 158 w 158"/>
                  <a:gd name="T7" fmla="*/ 165 h 232"/>
                  <a:gd name="T8" fmla="*/ 158 w 158"/>
                  <a:gd name="T9" fmla="*/ 164 h 232"/>
                  <a:gd name="T10" fmla="*/ 158 w 158"/>
                  <a:gd name="T11" fmla="*/ 164 h 232"/>
                  <a:gd name="T12" fmla="*/ 158 w 158"/>
                  <a:gd name="T13" fmla="*/ 164 h 232"/>
                  <a:gd name="T14" fmla="*/ 158 w 158"/>
                  <a:gd name="T15" fmla="*/ 164 h 232"/>
                  <a:gd name="T16" fmla="*/ 109 w 158"/>
                  <a:gd name="T17" fmla="*/ 102 h 232"/>
                  <a:gd name="T18" fmla="*/ 109 w 158"/>
                  <a:gd name="T19" fmla="*/ 102 h 232"/>
                  <a:gd name="T20" fmla="*/ 109 w 158"/>
                  <a:gd name="T21" fmla="*/ 102 h 232"/>
                  <a:gd name="T22" fmla="*/ 109 w 158"/>
                  <a:gd name="T23" fmla="*/ 101 h 232"/>
                  <a:gd name="T24" fmla="*/ 109 w 158"/>
                  <a:gd name="T25" fmla="*/ 101 h 232"/>
                  <a:gd name="T26" fmla="*/ 109 w 158"/>
                  <a:gd name="T27" fmla="*/ 101 h 232"/>
                  <a:gd name="T28" fmla="*/ 109 w 158"/>
                  <a:gd name="T29" fmla="*/ 101 h 232"/>
                  <a:gd name="T30" fmla="*/ 109 w 158"/>
                  <a:gd name="T31" fmla="*/ 100 h 232"/>
                  <a:gd name="T32" fmla="*/ 109 w 158"/>
                  <a:gd name="T33" fmla="*/ 100 h 232"/>
                  <a:gd name="T34" fmla="*/ 109 w 158"/>
                  <a:gd name="T35" fmla="*/ 100 h 232"/>
                  <a:gd name="T36" fmla="*/ 109 w 158"/>
                  <a:gd name="T37" fmla="*/ 100 h 232"/>
                  <a:gd name="T38" fmla="*/ 109 w 158"/>
                  <a:gd name="T39" fmla="*/ 99 h 232"/>
                  <a:gd name="T40" fmla="*/ 109 w 158"/>
                  <a:gd name="T41" fmla="*/ 99 h 232"/>
                  <a:gd name="T42" fmla="*/ 109 w 158"/>
                  <a:gd name="T43" fmla="*/ 99 h 232"/>
                  <a:gd name="T44" fmla="*/ 109 w 158"/>
                  <a:gd name="T45" fmla="*/ 99 h 232"/>
                  <a:gd name="T46" fmla="*/ 109 w 158"/>
                  <a:gd name="T47" fmla="*/ 98 h 232"/>
                  <a:gd name="T48" fmla="*/ 109 w 158"/>
                  <a:gd name="T49" fmla="*/ 98 h 232"/>
                  <a:gd name="T50" fmla="*/ 108 w 158"/>
                  <a:gd name="T51" fmla="*/ 94 h 232"/>
                  <a:gd name="T52" fmla="*/ 108 w 158"/>
                  <a:gd name="T53" fmla="*/ 94 h 232"/>
                  <a:gd name="T54" fmla="*/ 108 w 158"/>
                  <a:gd name="T55" fmla="*/ 94 h 232"/>
                  <a:gd name="T56" fmla="*/ 108 w 158"/>
                  <a:gd name="T57" fmla="*/ 94 h 232"/>
                  <a:gd name="T58" fmla="*/ 108 w 158"/>
                  <a:gd name="T59" fmla="*/ 93 h 232"/>
                  <a:gd name="T60" fmla="*/ 108 w 158"/>
                  <a:gd name="T61" fmla="*/ 93 h 232"/>
                  <a:gd name="T62" fmla="*/ 108 w 158"/>
                  <a:gd name="T63" fmla="*/ 93 h 232"/>
                  <a:gd name="T64" fmla="*/ 108 w 158"/>
                  <a:gd name="T65" fmla="*/ 93 h 232"/>
                  <a:gd name="T66" fmla="*/ 108 w 158"/>
                  <a:gd name="T67" fmla="*/ 92 h 232"/>
                  <a:gd name="T68" fmla="*/ 108 w 158"/>
                  <a:gd name="T69" fmla="*/ 92 h 232"/>
                  <a:gd name="T70" fmla="*/ 108 w 158"/>
                  <a:gd name="T71" fmla="*/ 92 h 232"/>
                  <a:gd name="T72" fmla="*/ 108 w 158"/>
                  <a:gd name="T73" fmla="*/ 92 h 232"/>
                  <a:gd name="T74" fmla="*/ 108 w 158"/>
                  <a:gd name="T75" fmla="*/ 91 h 232"/>
                  <a:gd name="T76" fmla="*/ 108 w 158"/>
                  <a:gd name="T77" fmla="*/ 91 h 232"/>
                  <a:gd name="T78" fmla="*/ 108 w 158"/>
                  <a:gd name="T79" fmla="*/ 91 h 232"/>
                  <a:gd name="T80" fmla="*/ 108 w 158"/>
                  <a:gd name="T81" fmla="*/ 91 h 232"/>
                  <a:gd name="T82" fmla="*/ 107 w 158"/>
                  <a:gd name="T83" fmla="*/ 90 h 232"/>
                  <a:gd name="T84" fmla="*/ 0 w 158"/>
                  <a:gd name="T8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8" h="232">
                    <a:moveTo>
                      <a:pt x="0" y="0"/>
                    </a:moveTo>
                    <a:cubicBezTo>
                      <a:pt x="0" y="36"/>
                      <a:pt x="0" y="36"/>
                      <a:pt x="0" y="36"/>
                    </a:cubicBezTo>
                    <a:cubicBezTo>
                      <a:pt x="50" y="38"/>
                      <a:pt x="90" y="76"/>
                      <a:pt x="95" y="125"/>
                    </a:cubicBezTo>
                    <a:cubicBezTo>
                      <a:pt x="121" y="138"/>
                      <a:pt x="137" y="157"/>
                      <a:pt x="137" y="178"/>
                    </a:cubicBezTo>
                    <a:cubicBezTo>
                      <a:pt x="137" y="199"/>
                      <a:pt x="120" y="219"/>
                      <a:pt x="93" y="232"/>
                    </a:cubicBezTo>
                    <a:cubicBezTo>
                      <a:pt x="131" y="217"/>
                      <a:pt x="157" y="193"/>
                      <a:pt x="158" y="165"/>
                    </a:cubicBezTo>
                    <a:cubicBezTo>
                      <a:pt x="158" y="165"/>
                      <a:pt x="158" y="165"/>
                      <a:pt x="158" y="165"/>
                    </a:cubicBezTo>
                    <a:cubicBezTo>
                      <a:pt x="158" y="165"/>
                      <a:pt x="158" y="165"/>
                      <a:pt x="158" y="165"/>
                    </a:cubicBezTo>
                    <a:cubicBezTo>
                      <a:pt x="158" y="165"/>
                      <a:pt x="158" y="165"/>
                      <a:pt x="158" y="165"/>
                    </a:cubicBezTo>
                    <a:cubicBezTo>
                      <a:pt x="158" y="165"/>
                      <a:pt x="158" y="165"/>
                      <a:pt x="158" y="165"/>
                    </a:cubicBezTo>
                    <a:cubicBezTo>
                      <a:pt x="158" y="165"/>
                      <a:pt x="158" y="165"/>
                      <a:pt x="158" y="165"/>
                    </a:cubicBezTo>
                    <a:cubicBezTo>
                      <a:pt x="158" y="165"/>
                      <a:pt x="158" y="165"/>
                      <a:pt x="158" y="165"/>
                    </a:cubicBezTo>
                    <a:cubicBezTo>
                      <a:pt x="158" y="165"/>
                      <a:pt x="158" y="165"/>
                      <a:pt x="158" y="165"/>
                    </a:cubicBezTo>
                    <a:cubicBezTo>
                      <a:pt x="158" y="165"/>
                      <a:pt x="158" y="165"/>
                      <a:pt x="158" y="165"/>
                    </a:cubicBezTo>
                    <a:cubicBezTo>
                      <a:pt x="158" y="165"/>
                      <a:pt x="158" y="164"/>
                      <a:pt x="158" y="164"/>
                    </a:cubicBezTo>
                    <a:cubicBezTo>
                      <a:pt x="158" y="164"/>
                      <a:pt x="158" y="164"/>
                      <a:pt x="158" y="164"/>
                    </a:cubicBezTo>
                    <a:cubicBezTo>
                      <a:pt x="158" y="164"/>
                      <a:pt x="158" y="164"/>
                      <a:pt x="158" y="164"/>
                    </a:cubicBezTo>
                    <a:cubicBezTo>
                      <a:pt x="158" y="164"/>
                      <a:pt x="158" y="164"/>
                      <a:pt x="158" y="164"/>
                    </a:cubicBezTo>
                    <a:cubicBezTo>
                      <a:pt x="158" y="164"/>
                      <a:pt x="158" y="164"/>
                      <a:pt x="158" y="164"/>
                    </a:cubicBezTo>
                    <a:cubicBezTo>
                      <a:pt x="158" y="164"/>
                      <a:pt x="158" y="164"/>
                      <a:pt x="158" y="164"/>
                    </a:cubicBezTo>
                    <a:cubicBezTo>
                      <a:pt x="158" y="164"/>
                      <a:pt x="158" y="164"/>
                      <a:pt x="158" y="164"/>
                    </a:cubicBezTo>
                    <a:cubicBezTo>
                      <a:pt x="158" y="164"/>
                      <a:pt x="158" y="164"/>
                      <a:pt x="158" y="164"/>
                    </a:cubicBezTo>
                    <a:cubicBezTo>
                      <a:pt x="158" y="164"/>
                      <a:pt x="158" y="164"/>
                      <a:pt x="158" y="164"/>
                    </a:cubicBezTo>
                    <a:cubicBezTo>
                      <a:pt x="158" y="164"/>
                      <a:pt x="158" y="164"/>
                      <a:pt x="158" y="164"/>
                    </a:cubicBezTo>
                    <a:cubicBezTo>
                      <a:pt x="158" y="139"/>
                      <a:pt x="139" y="118"/>
                      <a:pt x="109" y="102"/>
                    </a:cubicBezTo>
                    <a:cubicBezTo>
                      <a:pt x="109" y="102"/>
                      <a:pt x="109" y="102"/>
                      <a:pt x="109" y="102"/>
                    </a:cubicBezTo>
                    <a:cubicBezTo>
                      <a:pt x="109" y="102"/>
                      <a:pt x="109" y="102"/>
                      <a:pt x="109" y="102"/>
                    </a:cubicBezTo>
                    <a:cubicBezTo>
                      <a:pt x="109" y="102"/>
                      <a:pt x="109" y="102"/>
                      <a:pt x="109" y="102"/>
                    </a:cubicBezTo>
                    <a:cubicBezTo>
                      <a:pt x="109" y="102"/>
                      <a:pt x="109" y="102"/>
                      <a:pt x="109" y="102"/>
                    </a:cubicBezTo>
                    <a:cubicBezTo>
                      <a:pt x="109" y="102"/>
                      <a:pt x="109" y="102"/>
                      <a:pt x="109" y="102"/>
                    </a:cubicBezTo>
                    <a:cubicBezTo>
                      <a:pt x="109" y="102"/>
                      <a:pt x="109" y="102"/>
                      <a:pt x="109" y="102"/>
                    </a:cubicBezTo>
                    <a:cubicBezTo>
                      <a:pt x="109" y="102"/>
                      <a:pt x="109" y="102"/>
                      <a:pt x="109" y="102"/>
                    </a:cubicBezTo>
                    <a:cubicBezTo>
                      <a:pt x="109" y="102"/>
                      <a:pt x="109" y="102"/>
                      <a:pt x="109" y="102"/>
                    </a:cubicBezTo>
                    <a:cubicBezTo>
                      <a:pt x="109" y="102"/>
                      <a:pt x="109" y="101"/>
                      <a:pt x="109" y="101"/>
                    </a:cubicBezTo>
                    <a:cubicBezTo>
                      <a:pt x="109" y="101"/>
                      <a:pt x="109" y="101"/>
                      <a:pt x="109" y="101"/>
                    </a:cubicBezTo>
                    <a:cubicBezTo>
                      <a:pt x="109" y="101"/>
                      <a:pt x="109" y="101"/>
                      <a:pt x="109" y="101"/>
                    </a:cubicBezTo>
                    <a:cubicBezTo>
                      <a:pt x="109" y="101"/>
                      <a:pt x="109" y="101"/>
                      <a:pt x="109" y="101"/>
                    </a:cubicBezTo>
                    <a:cubicBezTo>
                      <a:pt x="109" y="101"/>
                      <a:pt x="109" y="101"/>
                      <a:pt x="109" y="101"/>
                    </a:cubicBezTo>
                    <a:cubicBezTo>
                      <a:pt x="109" y="101"/>
                      <a:pt x="109" y="101"/>
                      <a:pt x="109" y="101"/>
                    </a:cubicBezTo>
                    <a:cubicBezTo>
                      <a:pt x="109" y="101"/>
                      <a:pt x="109" y="101"/>
                      <a:pt x="109" y="101"/>
                    </a:cubicBezTo>
                    <a:cubicBezTo>
                      <a:pt x="109" y="101"/>
                      <a:pt x="109" y="101"/>
                      <a:pt x="109" y="101"/>
                    </a:cubicBezTo>
                    <a:cubicBezTo>
                      <a:pt x="109" y="101"/>
                      <a:pt x="109" y="101"/>
                      <a:pt x="109" y="101"/>
                    </a:cubicBezTo>
                    <a:cubicBezTo>
                      <a:pt x="109" y="101"/>
                      <a:pt x="109" y="101"/>
                      <a:pt x="109" y="101"/>
                    </a:cubicBezTo>
                    <a:cubicBezTo>
                      <a:pt x="109" y="101"/>
                      <a:pt x="109" y="101"/>
                      <a:pt x="109" y="101"/>
                    </a:cubicBezTo>
                    <a:cubicBezTo>
                      <a:pt x="109" y="101"/>
                      <a:pt x="109" y="101"/>
                      <a:pt x="109" y="101"/>
                    </a:cubicBezTo>
                    <a:cubicBezTo>
                      <a:pt x="109" y="101"/>
                      <a:pt x="109" y="100"/>
                      <a:pt x="109" y="100"/>
                    </a:cubicBezTo>
                    <a:cubicBezTo>
                      <a:pt x="109" y="100"/>
                      <a:pt x="109" y="100"/>
                      <a:pt x="109" y="100"/>
                    </a:cubicBezTo>
                    <a:cubicBezTo>
                      <a:pt x="109" y="100"/>
                      <a:pt x="109" y="100"/>
                      <a:pt x="109" y="100"/>
                    </a:cubicBezTo>
                    <a:cubicBezTo>
                      <a:pt x="109" y="100"/>
                      <a:pt x="109" y="100"/>
                      <a:pt x="109" y="100"/>
                    </a:cubicBezTo>
                    <a:cubicBezTo>
                      <a:pt x="109" y="100"/>
                      <a:pt x="109" y="100"/>
                      <a:pt x="109" y="100"/>
                    </a:cubicBezTo>
                    <a:cubicBezTo>
                      <a:pt x="109" y="100"/>
                      <a:pt x="109" y="100"/>
                      <a:pt x="109" y="100"/>
                    </a:cubicBezTo>
                    <a:cubicBezTo>
                      <a:pt x="109" y="100"/>
                      <a:pt x="109" y="100"/>
                      <a:pt x="109" y="100"/>
                    </a:cubicBezTo>
                    <a:cubicBezTo>
                      <a:pt x="109" y="100"/>
                      <a:pt x="109" y="100"/>
                      <a:pt x="109" y="100"/>
                    </a:cubicBezTo>
                    <a:cubicBezTo>
                      <a:pt x="109" y="100"/>
                      <a:pt x="109" y="100"/>
                      <a:pt x="109" y="100"/>
                    </a:cubicBezTo>
                    <a:cubicBezTo>
                      <a:pt x="109" y="100"/>
                      <a:pt x="109" y="100"/>
                      <a:pt x="109" y="100"/>
                    </a:cubicBezTo>
                    <a:cubicBezTo>
                      <a:pt x="109" y="100"/>
                      <a:pt x="109" y="100"/>
                      <a:pt x="109" y="100"/>
                    </a:cubicBezTo>
                    <a:cubicBezTo>
                      <a:pt x="109" y="100"/>
                      <a:pt x="109" y="100"/>
                      <a:pt x="109" y="100"/>
                    </a:cubicBezTo>
                    <a:cubicBezTo>
                      <a:pt x="109" y="100"/>
                      <a:pt x="109" y="99"/>
                      <a:pt x="109" y="99"/>
                    </a:cubicBezTo>
                    <a:cubicBezTo>
                      <a:pt x="109" y="99"/>
                      <a:pt x="109" y="99"/>
                      <a:pt x="109" y="99"/>
                    </a:cubicBezTo>
                    <a:cubicBezTo>
                      <a:pt x="109" y="99"/>
                      <a:pt x="109" y="99"/>
                      <a:pt x="109" y="99"/>
                    </a:cubicBezTo>
                    <a:cubicBezTo>
                      <a:pt x="109" y="99"/>
                      <a:pt x="109" y="99"/>
                      <a:pt x="109" y="99"/>
                    </a:cubicBezTo>
                    <a:cubicBezTo>
                      <a:pt x="109" y="99"/>
                      <a:pt x="109" y="99"/>
                      <a:pt x="109" y="99"/>
                    </a:cubicBezTo>
                    <a:cubicBezTo>
                      <a:pt x="109" y="99"/>
                      <a:pt x="109" y="99"/>
                      <a:pt x="109" y="99"/>
                    </a:cubicBezTo>
                    <a:cubicBezTo>
                      <a:pt x="109" y="99"/>
                      <a:pt x="109" y="99"/>
                      <a:pt x="109" y="99"/>
                    </a:cubicBezTo>
                    <a:cubicBezTo>
                      <a:pt x="109" y="99"/>
                      <a:pt x="109" y="99"/>
                      <a:pt x="109" y="99"/>
                    </a:cubicBezTo>
                    <a:cubicBezTo>
                      <a:pt x="109" y="99"/>
                      <a:pt x="109" y="99"/>
                      <a:pt x="109" y="99"/>
                    </a:cubicBezTo>
                    <a:cubicBezTo>
                      <a:pt x="109" y="99"/>
                      <a:pt x="109" y="99"/>
                      <a:pt x="109" y="99"/>
                    </a:cubicBezTo>
                    <a:cubicBezTo>
                      <a:pt x="109" y="99"/>
                      <a:pt x="109" y="99"/>
                      <a:pt x="109" y="99"/>
                    </a:cubicBezTo>
                    <a:cubicBezTo>
                      <a:pt x="109" y="99"/>
                      <a:pt x="109" y="99"/>
                      <a:pt x="109" y="99"/>
                    </a:cubicBezTo>
                    <a:cubicBezTo>
                      <a:pt x="109" y="99"/>
                      <a:pt x="109" y="98"/>
                      <a:pt x="109" y="98"/>
                    </a:cubicBezTo>
                    <a:cubicBezTo>
                      <a:pt x="109" y="98"/>
                      <a:pt x="109" y="98"/>
                      <a:pt x="109" y="98"/>
                    </a:cubicBezTo>
                    <a:cubicBezTo>
                      <a:pt x="109" y="98"/>
                      <a:pt x="109" y="98"/>
                      <a:pt x="109" y="98"/>
                    </a:cubicBezTo>
                    <a:cubicBezTo>
                      <a:pt x="109" y="98"/>
                      <a:pt x="109" y="98"/>
                      <a:pt x="109" y="98"/>
                    </a:cubicBezTo>
                    <a:cubicBezTo>
                      <a:pt x="109" y="98"/>
                      <a:pt x="109" y="98"/>
                      <a:pt x="109" y="98"/>
                    </a:cubicBezTo>
                    <a:cubicBezTo>
                      <a:pt x="109" y="98"/>
                      <a:pt x="109" y="98"/>
                      <a:pt x="109" y="98"/>
                    </a:cubicBezTo>
                    <a:cubicBezTo>
                      <a:pt x="109" y="98"/>
                      <a:pt x="109" y="98"/>
                      <a:pt x="109" y="98"/>
                    </a:cubicBezTo>
                    <a:cubicBezTo>
                      <a:pt x="109" y="98"/>
                      <a:pt x="109" y="98"/>
                      <a:pt x="109" y="98"/>
                    </a:cubicBezTo>
                    <a:cubicBezTo>
                      <a:pt x="109" y="97"/>
                      <a:pt x="108" y="95"/>
                      <a:pt x="108" y="94"/>
                    </a:cubicBezTo>
                    <a:cubicBezTo>
                      <a:pt x="108" y="94"/>
                      <a:pt x="108" y="94"/>
                      <a:pt x="108" y="94"/>
                    </a:cubicBezTo>
                    <a:cubicBezTo>
                      <a:pt x="108" y="94"/>
                      <a:pt x="108" y="94"/>
                      <a:pt x="108" y="94"/>
                    </a:cubicBezTo>
                    <a:cubicBezTo>
                      <a:pt x="108" y="94"/>
                      <a:pt x="108" y="94"/>
                      <a:pt x="108" y="94"/>
                    </a:cubicBezTo>
                    <a:cubicBezTo>
                      <a:pt x="108" y="94"/>
                      <a:pt x="108" y="94"/>
                      <a:pt x="108" y="94"/>
                    </a:cubicBezTo>
                    <a:cubicBezTo>
                      <a:pt x="108" y="94"/>
                      <a:pt x="108" y="94"/>
                      <a:pt x="108" y="94"/>
                    </a:cubicBezTo>
                    <a:cubicBezTo>
                      <a:pt x="108" y="94"/>
                      <a:pt x="108" y="94"/>
                      <a:pt x="108" y="94"/>
                    </a:cubicBezTo>
                    <a:cubicBezTo>
                      <a:pt x="108" y="94"/>
                      <a:pt x="108" y="94"/>
                      <a:pt x="108" y="94"/>
                    </a:cubicBezTo>
                    <a:cubicBezTo>
                      <a:pt x="108" y="94"/>
                      <a:pt x="108" y="94"/>
                      <a:pt x="108" y="94"/>
                    </a:cubicBezTo>
                    <a:cubicBezTo>
                      <a:pt x="108" y="94"/>
                      <a:pt x="108" y="94"/>
                      <a:pt x="108" y="94"/>
                    </a:cubicBezTo>
                    <a:cubicBezTo>
                      <a:pt x="108" y="94"/>
                      <a:pt x="108" y="93"/>
                      <a:pt x="108" y="93"/>
                    </a:cubicBezTo>
                    <a:cubicBezTo>
                      <a:pt x="108" y="93"/>
                      <a:pt x="108" y="93"/>
                      <a:pt x="108" y="93"/>
                    </a:cubicBezTo>
                    <a:cubicBezTo>
                      <a:pt x="108" y="93"/>
                      <a:pt x="108" y="93"/>
                      <a:pt x="108" y="93"/>
                    </a:cubicBezTo>
                    <a:cubicBezTo>
                      <a:pt x="108" y="93"/>
                      <a:pt x="108" y="93"/>
                      <a:pt x="108" y="93"/>
                    </a:cubicBezTo>
                    <a:cubicBezTo>
                      <a:pt x="108" y="93"/>
                      <a:pt x="108" y="93"/>
                      <a:pt x="108" y="93"/>
                    </a:cubicBezTo>
                    <a:cubicBezTo>
                      <a:pt x="108" y="93"/>
                      <a:pt x="108" y="93"/>
                      <a:pt x="108" y="93"/>
                    </a:cubicBezTo>
                    <a:cubicBezTo>
                      <a:pt x="108" y="93"/>
                      <a:pt x="108" y="93"/>
                      <a:pt x="108" y="93"/>
                    </a:cubicBezTo>
                    <a:cubicBezTo>
                      <a:pt x="108" y="93"/>
                      <a:pt x="108" y="93"/>
                      <a:pt x="108" y="93"/>
                    </a:cubicBezTo>
                    <a:cubicBezTo>
                      <a:pt x="108" y="93"/>
                      <a:pt x="108" y="93"/>
                      <a:pt x="108" y="93"/>
                    </a:cubicBezTo>
                    <a:cubicBezTo>
                      <a:pt x="108" y="93"/>
                      <a:pt x="108" y="93"/>
                      <a:pt x="108" y="93"/>
                    </a:cubicBezTo>
                    <a:cubicBezTo>
                      <a:pt x="108" y="93"/>
                      <a:pt x="108" y="93"/>
                      <a:pt x="108" y="93"/>
                    </a:cubicBezTo>
                    <a:cubicBezTo>
                      <a:pt x="108" y="93"/>
                      <a:pt x="108" y="93"/>
                      <a:pt x="108" y="93"/>
                    </a:cubicBezTo>
                    <a:cubicBezTo>
                      <a:pt x="108" y="93"/>
                      <a:pt x="108" y="92"/>
                      <a:pt x="108" y="92"/>
                    </a:cubicBezTo>
                    <a:cubicBezTo>
                      <a:pt x="108" y="92"/>
                      <a:pt x="108" y="92"/>
                      <a:pt x="108" y="92"/>
                    </a:cubicBezTo>
                    <a:cubicBezTo>
                      <a:pt x="108" y="92"/>
                      <a:pt x="108" y="92"/>
                      <a:pt x="108" y="92"/>
                    </a:cubicBezTo>
                    <a:cubicBezTo>
                      <a:pt x="108" y="92"/>
                      <a:pt x="108" y="92"/>
                      <a:pt x="108" y="92"/>
                    </a:cubicBezTo>
                    <a:cubicBezTo>
                      <a:pt x="108" y="92"/>
                      <a:pt x="108" y="92"/>
                      <a:pt x="108" y="92"/>
                    </a:cubicBezTo>
                    <a:cubicBezTo>
                      <a:pt x="108" y="92"/>
                      <a:pt x="108" y="92"/>
                      <a:pt x="108" y="92"/>
                    </a:cubicBezTo>
                    <a:cubicBezTo>
                      <a:pt x="108" y="92"/>
                      <a:pt x="108" y="92"/>
                      <a:pt x="108" y="92"/>
                    </a:cubicBezTo>
                    <a:cubicBezTo>
                      <a:pt x="108" y="92"/>
                      <a:pt x="108" y="92"/>
                      <a:pt x="108" y="92"/>
                    </a:cubicBezTo>
                    <a:cubicBezTo>
                      <a:pt x="108" y="92"/>
                      <a:pt x="108" y="92"/>
                      <a:pt x="108" y="92"/>
                    </a:cubicBezTo>
                    <a:cubicBezTo>
                      <a:pt x="108" y="92"/>
                      <a:pt x="108" y="92"/>
                      <a:pt x="108" y="92"/>
                    </a:cubicBezTo>
                    <a:cubicBezTo>
                      <a:pt x="108" y="92"/>
                      <a:pt x="108" y="92"/>
                      <a:pt x="108" y="92"/>
                    </a:cubicBezTo>
                    <a:cubicBezTo>
                      <a:pt x="108" y="92"/>
                      <a:pt x="108" y="92"/>
                      <a:pt x="108" y="92"/>
                    </a:cubicBezTo>
                    <a:cubicBezTo>
                      <a:pt x="108" y="92"/>
                      <a:pt x="108" y="92"/>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0"/>
                      <a:pt x="108" y="90"/>
                    </a:cubicBezTo>
                    <a:cubicBezTo>
                      <a:pt x="107" y="90"/>
                      <a:pt x="107" y="90"/>
                      <a:pt x="107" y="90"/>
                    </a:cubicBezTo>
                    <a:cubicBezTo>
                      <a:pt x="107" y="90"/>
                      <a:pt x="107" y="90"/>
                      <a:pt x="107" y="90"/>
                    </a:cubicBezTo>
                    <a:cubicBezTo>
                      <a:pt x="107" y="90"/>
                      <a:pt x="107" y="90"/>
                      <a:pt x="107" y="90"/>
                    </a:cubicBezTo>
                    <a:cubicBezTo>
                      <a:pt x="97" y="40"/>
                      <a:pt x="53"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4" name="Freeform 429"/>
              <p:cNvSpPr>
                <a:spLocks/>
              </p:cNvSpPr>
              <p:nvPr/>
            </p:nvSpPr>
            <p:spPr bwMode="auto">
              <a:xfrm>
                <a:off x="3395" y="3079"/>
                <a:ext cx="243" cy="400"/>
              </a:xfrm>
              <a:custGeom>
                <a:avLst/>
                <a:gdLst>
                  <a:gd name="T0" fmla="*/ 0 w 137"/>
                  <a:gd name="T1" fmla="*/ 0 h 213"/>
                  <a:gd name="T2" fmla="*/ 0 w 137"/>
                  <a:gd name="T3" fmla="*/ 0 h 213"/>
                  <a:gd name="T4" fmla="*/ 0 w 137"/>
                  <a:gd name="T5" fmla="*/ 156 h 213"/>
                  <a:gd name="T6" fmla="*/ 11 w 137"/>
                  <a:gd name="T7" fmla="*/ 213 h 213"/>
                  <a:gd name="T8" fmla="*/ 92 w 137"/>
                  <a:gd name="T9" fmla="*/ 152 h 213"/>
                  <a:gd name="T10" fmla="*/ 36 w 137"/>
                  <a:gd name="T11" fmla="*/ 213 h 213"/>
                  <a:gd name="T12" fmla="*/ 36 w 137"/>
                  <a:gd name="T13" fmla="*/ 213 h 213"/>
                  <a:gd name="T14" fmla="*/ 36 w 137"/>
                  <a:gd name="T15" fmla="*/ 213 h 213"/>
                  <a:gd name="T16" fmla="*/ 93 w 137"/>
                  <a:gd name="T17" fmla="*/ 196 h 213"/>
                  <a:gd name="T18" fmla="*/ 93 w 137"/>
                  <a:gd name="T19" fmla="*/ 196 h 213"/>
                  <a:gd name="T20" fmla="*/ 137 w 137"/>
                  <a:gd name="T21" fmla="*/ 142 h 213"/>
                  <a:gd name="T22" fmla="*/ 95 w 137"/>
                  <a:gd name="T23" fmla="*/ 89 h 213"/>
                  <a:gd name="T24" fmla="*/ 0 w 137"/>
                  <a:gd name="T2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13">
                    <a:moveTo>
                      <a:pt x="0" y="0"/>
                    </a:moveTo>
                    <a:cubicBezTo>
                      <a:pt x="0" y="0"/>
                      <a:pt x="0" y="0"/>
                      <a:pt x="0" y="0"/>
                    </a:cubicBezTo>
                    <a:cubicBezTo>
                      <a:pt x="0" y="156"/>
                      <a:pt x="0" y="156"/>
                      <a:pt x="0" y="156"/>
                    </a:cubicBezTo>
                    <a:cubicBezTo>
                      <a:pt x="11" y="213"/>
                      <a:pt x="11" y="213"/>
                      <a:pt x="11" y="213"/>
                    </a:cubicBezTo>
                    <a:cubicBezTo>
                      <a:pt x="92" y="152"/>
                      <a:pt x="92" y="152"/>
                      <a:pt x="92" y="152"/>
                    </a:cubicBezTo>
                    <a:cubicBezTo>
                      <a:pt x="36" y="213"/>
                      <a:pt x="36" y="213"/>
                      <a:pt x="36" y="213"/>
                    </a:cubicBezTo>
                    <a:cubicBezTo>
                      <a:pt x="36" y="213"/>
                      <a:pt x="36" y="213"/>
                      <a:pt x="36" y="213"/>
                    </a:cubicBezTo>
                    <a:cubicBezTo>
                      <a:pt x="36" y="213"/>
                      <a:pt x="36" y="213"/>
                      <a:pt x="36" y="213"/>
                    </a:cubicBezTo>
                    <a:cubicBezTo>
                      <a:pt x="57" y="210"/>
                      <a:pt x="77" y="204"/>
                      <a:pt x="93" y="196"/>
                    </a:cubicBezTo>
                    <a:cubicBezTo>
                      <a:pt x="93" y="196"/>
                      <a:pt x="93" y="196"/>
                      <a:pt x="93" y="196"/>
                    </a:cubicBezTo>
                    <a:cubicBezTo>
                      <a:pt x="120" y="183"/>
                      <a:pt x="137" y="163"/>
                      <a:pt x="137" y="142"/>
                    </a:cubicBezTo>
                    <a:cubicBezTo>
                      <a:pt x="137" y="121"/>
                      <a:pt x="121" y="102"/>
                      <a:pt x="95" y="89"/>
                    </a:cubicBezTo>
                    <a:cubicBezTo>
                      <a:pt x="90" y="40"/>
                      <a:pt x="50"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5" name="Freeform 430"/>
              <p:cNvSpPr>
                <a:spLocks/>
              </p:cNvSpPr>
              <p:nvPr/>
            </p:nvSpPr>
            <p:spPr bwMode="auto">
              <a:xfrm>
                <a:off x="3395" y="3365"/>
                <a:ext cx="163" cy="433"/>
              </a:xfrm>
              <a:custGeom>
                <a:avLst/>
                <a:gdLst>
                  <a:gd name="T0" fmla="*/ 163 w 163"/>
                  <a:gd name="T1" fmla="*/ 0 h 433"/>
                  <a:gd name="T2" fmla="*/ 19 w 163"/>
                  <a:gd name="T3" fmla="*/ 114 h 433"/>
                  <a:gd name="T4" fmla="*/ 0 w 163"/>
                  <a:gd name="T5" fmla="*/ 7 h 433"/>
                  <a:gd name="T6" fmla="*/ 0 w 163"/>
                  <a:gd name="T7" fmla="*/ 114 h 433"/>
                  <a:gd name="T8" fmla="*/ 0 w 163"/>
                  <a:gd name="T9" fmla="*/ 120 h 433"/>
                  <a:gd name="T10" fmla="*/ 0 w 163"/>
                  <a:gd name="T11" fmla="*/ 433 h 433"/>
                  <a:gd name="T12" fmla="*/ 28 w 163"/>
                  <a:gd name="T13" fmla="*/ 433 h 433"/>
                  <a:gd name="T14" fmla="*/ 23 w 163"/>
                  <a:gd name="T15" fmla="*/ 161 h 433"/>
                  <a:gd name="T16" fmla="*/ 63 w 163"/>
                  <a:gd name="T17" fmla="*/ 114 h 433"/>
                  <a:gd name="T18" fmla="*/ 163 w 163"/>
                  <a:gd name="T19"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433">
                    <a:moveTo>
                      <a:pt x="163" y="0"/>
                    </a:moveTo>
                    <a:lnTo>
                      <a:pt x="19" y="114"/>
                    </a:lnTo>
                    <a:lnTo>
                      <a:pt x="0" y="7"/>
                    </a:lnTo>
                    <a:lnTo>
                      <a:pt x="0" y="114"/>
                    </a:lnTo>
                    <a:lnTo>
                      <a:pt x="0" y="120"/>
                    </a:lnTo>
                    <a:lnTo>
                      <a:pt x="0" y="433"/>
                    </a:lnTo>
                    <a:lnTo>
                      <a:pt x="28" y="433"/>
                    </a:lnTo>
                    <a:lnTo>
                      <a:pt x="23" y="161"/>
                    </a:lnTo>
                    <a:lnTo>
                      <a:pt x="63" y="114"/>
                    </a:lnTo>
                    <a:lnTo>
                      <a:pt x="16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6" name="Freeform 431"/>
              <p:cNvSpPr>
                <a:spLocks/>
              </p:cNvSpPr>
              <p:nvPr/>
            </p:nvSpPr>
            <p:spPr bwMode="auto">
              <a:xfrm>
                <a:off x="3395" y="3365"/>
                <a:ext cx="163" cy="433"/>
              </a:xfrm>
              <a:custGeom>
                <a:avLst/>
                <a:gdLst>
                  <a:gd name="T0" fmla="*/ 163 w 163"/>
                  <a:gd name="T1" fmla="*/ 0 h 433"/>
                  <a:gd name="T2" fmla="*/ 19 w 163"/>
                  <a:gd name="T3" fmla="*/ 114 h 433"/>
                  <a:gd name="T4" fmla="*/ 0 w 163"/>
                  <a:gd name="T5" fmla="*/ 7 h 433"/>
                  <a:gd name="T6" fmla="*/ 0 w 163"/>
                  <a:gd name="T7" fmla="*/ 114 h 433"/>
                  <a:gd name="T8" fmla="*/ 0 w 163"/>
                  <a:gd name="T9" fmla="*/ 120 h 433"/>
                  <a:gd name="T10" fmla="*/ 0 w 163"/>
                  <a:gd name="T11" fmla="*/ 433 h 433"/>
                  <a:gd name="T12" fmla="*/ 28 w 163"/>
                  <a:gd name="T13" fmla="*/ 433 h 433"/>
                  <a:gd name="T14" fmla="*/ 23 w 163"/>
                  <a:gd name="T15" fmla="*/ 161 h 433"/>
                  <a:gd name="T16" fmla="*/ 63 w 163"/>
                  <a:gd name="T17" fmla="*/ 114 h 433"/>
                  <a:gd name="T18" fmla="*/ 163 w 163"/>
                  <a:gd name="T19"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433">
                    <a:moveTo>
                      <a:pt x="163" y="0"/>
                    </a:moveTo>
                    <a:lnTo>
                      <a:pt x="19" y="114"/>
                    </a:lnTo>
                    <a:lnTo>
                      <a:pt x="0" y="7"/>
                    </a:lnTo>
                    <a:lnTo>
                      <a:pt x="0" y="114"/>
                    </a:lnTo>
                    <a:lnTo>
                      <a:pt x="0" y="120"/>
                    </a:lnTo>
                    <a:lnTo>
                      <a:pt x="0" y="433"/>
                    </a:lnTo>
                    <a:lnTo>
                      <a:pt x="28" y="433"/>
                    </a:lnTo>
                    <a:lnTo>
                      <a:pt x="23" y="161"/>
                    </a:lnTo>
                    <a:lnTo>
                      <a:pt x="63" y="114"/>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7" name="Freeform 432"/>
              <p:cNvSpPr>
                <a:spLocks/>
              </p:cNvSpPr>
              <p:nvPr/>
            </p:nvSpPr>
            <p:spPr bwMode="auto">
              <a:xfrm>
                <a:off x="4378" y="3186"/>
                <a:ext cx="286" cy="627"/>
              </a:xfrm>
              <a:custGeom>
                <a:avLst/>
                <a:gdLst>
                  <a:gd name="T0" fmla="*/ 286 w 286"/>
                  <a:gd name="T1" fmla="*/ 122 h 627"/>
                  <a:gd name="T2" fmla="*/ 162 w 286"/>
                  <a:gd name="T3" fmla="*/ 199 h 627"/>
                  <a:gd name="T4" fmla="*/ 142 w 286"/>
                  <a:gd name="T5" fmla="*/ 0 h 627"/>
                  <a:gd name="T6" fmla="*/ 125 w 286"/>
                  <a:gd name="T7" fmla="*/ 199 h 627"/>
                  <a:gd name="T8" fmla="*/ 0 w 286"/>
                  <a:gd name="T9" fmla="*/ 122 h 627"/>
                  <a:gd name="T10" fmla="*/ 121 w 286"/>
                  <a:gd name="T11" fmla="*/ 265 h 627"/>
                  <a:gd name="T12" fmla="*/ 107 w 286"/>
                  <a:gd name="T13" fmla="*/ 627 h 627"/>
                  <a:gd name="T14" fmla="*/ 178 w 286"/>
                  <a:gd name="T15" fmla="*/ 627 h 627"/>
                  <a:gd name="T16" fmla="*/ 164 w 286"/>
                  <a:gd name="T17" fmla="*/ 265 h 627"/>
                  <a:gd name="T18" fmla="*/ 286 w 286"/>
                  <a:gd name="T19" fmla="*/ 122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 h="627">
                    <a:moveTo>
                      <a:pt x="286" y="122"/>
                    </a:moveTo>
                    <a:lnTo>
                      <a:pt x="162" y="199"/>
                    </a:lnTo>
                    <a:lnTo>
                      <a:pt x="142" y="0"/>
                    </a:lnTo>
                    <a:lnTo>
                      <a:pt x="125" y="199"/>
                    </a:lnTo>
                    <a:lnTo>
                      <a:pt x="0" y="122"/>
                    </a:lnTo>
                    <a:lnTo>
                      <a:pt x="121" y="265"/>
                    </a:lnTo>
                    <a:lnTo>
                      <a:pt x="107" y="627"/>
                    </a:lnTo>
                    <a:lnTo>
                      <a:pt x="178" y="627"/>
                    </a:lnTo>
                    <a:lnTo>
                      <a:pt x="164" y="265"/>
                    </a:lnTo>
                    <a:lnTo>
                      <a:pt x="286" y="12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8" name="Freeform 433"/>
              <p:cNvSpPr>
                <a:spLocks/>
              </p:cNvSpPr>
              <p:nvPr/>
            </p:nvSpPr>
            <p:spPr bwMode="auto">
              <a:xfrm>
                <a:off x="4378" y="3186"/>
                <a:ext cx="286" cy="627"/>
              </a:xfrm>
              <a:custGeom>
                <a:avLst/>
                <a:gdLst>
                  <a:gd name="T0" fmla="*/ 286 w 286"/>
                  <a:gd name="T1" fmla="*/ 122 h 627"/>
                  <a:gd name="T2" fmla="*/ 162 w 286"/>
                  <a:gd name="T3" fmla="*/ 199 h 627"/>
                  <a:gd name="T4" fmla="*/ 142 w 286"/>
                  <a:gd name="T5" fmla="*/ 0 h 627"/>
                  <a:gd name="T6" fmla="*/ 125 w 286"/>
                  <a:gd name="T7" fmla="*/ 199 h 627"/>
                  <a:gd name="T8" fmla="*/ 0 w 286"/>
                  <a:gd name="T9" fmla="*/ 122 h 627"/>
                  <a:gd name="T10" fmla="*/ 121 w 286"/>
                  <a:gd name="T11" fmla="*/ 265 h 627"/>
                  <a:gd name="T12" fmla="*/ 107 w 286"/>
                  <a:gd name="T13" fmla="*/ 627 h 627"/>
                  <a:gd name="T14" fmla="*/ 178 w 286"/>
                  <a:gd name="T15" fmla="*/ 627 h 627"/>
                  <a:gd name="T16" fmla="*/ 164 w 286"/>
                  <a:gd name="T17" fmla="*/ 265 h 627"/>
                  <a:gd name="T18" fmla="*/ 286 w 286"/>
                  <a:gd name="T19" fmla="*/ 122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 h="627">
                    <a:moveTo>
                      <a:pt x="286" y="122"/>
                    </a:moveTo>
                    <a:lnTo>
                      <a:pt x="162" y="199"/>
                    </a:lnTo>
                    <a:lnTo>
                      <a:pt x="142" y="0"/>
                    </a:lnTo>
                    <a:lnTo>
                      <a:pt x="125" y="199"/>
                    </a:lnTo>
                    <a:lnTo>
                      <a:pt x="0" y="122"/>
                    </a:lnTo>
                    <a:lnTo>
                      <a:pt x="121" y="265"/>
                    </a:lnTo>
                    <a:lnTo>
                      <a:pt x="107" y="627"/>
                    </a:lnTo>
                    <a:lnTo>
                      <a:pt x="178" y="627"/>
                    </a:lnTo>
                    <a:lnTo>
                      <a:pt x="164" y="265"/>
                    </a:lnTo>
                    <a:lnTo>
                      <a:pt x="286"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19" name="Freeform 434"/>
              <p:cNvSpPr>
                <a:spLocks/>
              </p:cNvSpPr>
              <p:nvPr/>
            </p:nvSpPr>
            <p:spPr bwMode="auto">
              <a:xfrm>
                <a:off x="4536" y="3455"/>
                <a:ext cx="130" cy="92"/>
              </a:xfrm>
              <a:custGeom>
                <a:avLst/>
                <a:gdLst>
                  <a:gd name="T0" fmla="*/ 0 w 73"/>
                  <a:gd name="T1" fmla="*/ 20 h 49"/>
                  <a:gd name="T2" fmla="*/ 73 w 73"/>
                  <a:gd name="T3" fmla="*/ 0 h 49"/>
                  <a:gd name="T4" fmla="*/ 6 w 73"/>
                  <a:gd name="T5" fmla="*/ 49 h 49"/>
                  <a:gd name="T6" fmla="*/ 0 w 73"/>
                  <a:gd name="T7" fmla="*/ 20 h 49"/>
                </a:gdLst>
                <a:ahLst/>
                <a:cxnLst>
                  <a:cxn ang="0">
                    <a:pos x="T0" y="T1"/>
                  </a:cxn>
                  <a:cxn ang="0">
                    <a:pos x="T2" y="T3"/>
                  </a:cxn>
                  <a:cxn ang="0">
                    <a:pos x="T4" y="T5"/>
                  </a:cxn>
                  <a:cxn ang="0">
                    <a:pos x="T6" y="T7"/>
                  </a:cxn>
                </a:cxnLst>
                <a:rect l="0" t="0" r="r" b="b"/>
                <a:pathLst>
                  <a:path w="73" h="49">
                    <a:moveTo>
                      <a:pt x="0" y="20"/>
                    </a:moveTo>
                    <a:cubicBezTo>
                      <a:pt x="5" y="20"/>
                      <a:pt x="73" y="0"/>
                      <a:pt x="73" y="0"/>
                    </a:cubicBezTo>
                    <a:cubicBezTo>
                      <a:pt x="6" y="49"/>
                      <a:pt x="6" y="49"/>
                      <a:pt x="6" y="49"/>
                    </a:cubicBezTo>
                    <a:cubicBezTo>
                      <a:pt x="0" y="20"/>
                      <a:pt x="0" y="20"/>
                      <a:pt x="0" y="2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0" name="Freeform 435"/>
              <p:cNvSpPr>
                <a:spLocks/>
              </p:cNvSpPr>
              <p:nvPr/>
            </p:nvSpPr>
            <p:spPr bwMode="auto">
              <a:xfrm>
                <a:off x="4373" y="3455"/>
                <a:ext cx="131" cy="95"/>
              </a:xfrm>
              <a:custGeom>
                <a:avLst/>
                <a:gdLst>
                  <a:gd name="T0" fmla="*/ 74 w 74"/>
                  <a:gd name="T1" fmla="*/ 20 h 51"/>
                  <a:gd name="T2" fmla="*/ 0 w 74"/>
                  <a:gd name="T3" fmla="*/ 0 h 51"/>
                  <a:gd name="T4" fmla="*/ 73 w 74"/>
                  <a:gd name="T5" fmla="*/ 51 h 51"/>
                </a:gdLst>
                <a:ahLst/>
                <a:cxnLst>
                  <a:cxn ang="0">
                    <a:pos x="T0" y="T1"/>
                  </a:cxn>
                  <a:cxn ang="0">
                    <a:pos x="T2" y="T3"/>
                  </a:cxn>
                  <a:cxn ang="0">
                    <a:pos x="T4" y="T5"/>
                  </a:cxn>
                </a:cxnLst>
                <a:rect l="0" t="0" r="r" b="b"/>
                <a:pathLst>
                  <a:path w="74" h="51">
                    <a:moveTo>
                      <a:pt x="74" y="20"/>
                    </a:moveTo>
                    <a:cubicBezTo>
                      <a:pt x="69" y="20"/>
                      <a:pt x="0" y="0"/>
                      <a:pt x="0" y="0"/>
                    </a:cubicBezTo>
                    <a:cubicBezTo>
                      <a:pt x="73" y="51"/>
                      <a:pt x="73" y="51"/>
                      <a:pt x="73" y="51"/>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1" name="Freeform 436"/>
              <p:cNvSpPr>
                <a:spLocks/>
              </p:cNvSpPr>
              <p:nvPr/>
            </p:nvSpPr>
            <p:spPr bwMode="auto">
              <a:xfrm>
                <a:off x="4552" y="3181"/>
                <a:ext cx="259" cy="212"/>
              </a:xfrm>
              <a:custGeom>
                <a:avLst/>
                <a:gdLst>
                  <a:gd name="T0" fmla="*/ 57 w 259"/>
                  <a:gd name="T1" fmla="*/ 86 h 212"/>
                  <a:gd name="T2" fmla="*/ 75 w 259"/>
                  <a:gd name="T3" fmla="*/ 110 h 212"/>
                  <a:gd name="T4" fmla="*/ 84 w 259"/>
                  <a:gd name="T5" fmla="*/ 41 h 212"/>
                  <a:gd name="T6" fmla="*/ 105 w 259"/>
                  <a:gd name="T7" fmla="*/ 71 h 212"/>
                  <a:gd name="T8" fmla="*/ 112 w 259"/>
                  <a:gd name="T9" fmla="*/ 17 h 212"/>
                  <a:gd name="T10" fmla="*/ 259 w 259"/>
                  <a:gd name="T11" fmla="*/ 0 h 212"/>
                  <a:gd name="T12" fmla="*/ 0 w 259"/>
                  <a:gd name="T13" fmla="*/ 212 h 212"/>
                  <a:gd name="T14" fmla="*/ 57 w 259"/>
                  <a:gd name="T15" fmla="*/ 86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212">
                    <a:moveTo>
                      <a:pt x="57" y="86"/>
                    </a:moveTo>
                    <a:lnTo>
                      <a:pt x="75" y="110"/>
                    </a:lnTo>
                    <a:lnTo>
                      <a:pt x="84" y="41"/>
                    </a:lnTo>
                    <a:lnTo>
                      <a:pt x="105" y="71"/>
                    </a:lnTo>
                    <a:lnTo>
                      <a:pt x="112" y="17"/>
                    </a:lnTo>
                    <a:lnTo>
                      <a:pt x="259" y="0"/>
                    </a:lnTo>
                    <a:lnTo>
                      <a:pt x="0" y="212"/>
                    </a:lnTo>
                    <a:lnTo>
                      <a:pt x="57" y="8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2" name="Freeform 437"/>
              <p:cNvSpPr>
                <a:spLocks/>
              </p:cNvSpPr>
              <p:nvPr/>
            </p:nvSpPr>
            <p:spPr bwMode="auto">
              <a:xfrm>
                <a:off x="4552" y="3181"/>
                <a:ext cx="259" cy="212"/>
              </a:xfrm>
              <a:custGeom>
                <a:avLst/>
                <a:gdLst>
                  <a:gd name="T0" fmla="*/ 57 w 259"/>
                  <a:gd name="T1" fmla="*/ 86 h 212"/>
                  <a:gd name="T2" fmla="*/ 75 w 259"/>
                  <a:gd name="T3" fmla="*/ 110 h 212"/>
                  <a:gd name="T4" fmla="*/ 84 w 259"/>
                  <a:gd name="T5" fmla="*/ 41 h 212"/>
                  <a:gd name="T6" fmla="*/ 105 w 259"/>
                  <a:gd name="T7" fmla="*/ 71 h 212"/>
                  <a:gd name="T8" fmla="*/ 112 w 259"/>
                  <a:gd name="T9" fmla="*/ 17 h 212"/>
                  <a:gd name="T10" fmla="*/ 259 w 259"/>
                  <a:gd name="T11" fmla="*/ 0 h 212"/>
                  <a:gd name="T12" fmla="*/ 0 w 259"/>
                  <a:gd name="T13" fmla="*/ 212 h 212"/>
                  <a:gd name="T14" fmla="*/ 57 w 259"/>
                  <a:gd name="T15" fmla="*/ 86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212">
                    <a:moveTo>
                      <a:pt x="57" y="86"/>
                    </a:moveTo>
                    <a:lnTo>
                      <a:pt x="75" y="110"/>
                    </a:lnTo>
                    <a:lnTo>
                      <a:pt x="84" y="41"/>
                    </a:lnTo>
                    <a:lnTo>
                      <a:pt x="105" y="71"/>
                    </a:lnTo>
                    <a:lnTo>
                      <a:pt x="112" y="17"/>
                    </a:lnTo>
                    <a:lnTo>
                      <a:pt x="259" y="0"/>
                    </a:lnTo>
                    <a:lnTo>
                      <a:pt x="0" y="212"/>
                    </a:lnTo>
                    <a:lnTo>
                      <a:pt x="57"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3" name="Freeform 438"/>
              <p:cNvSpPr>
                <a:spLocks/>
              </p:cNvSpPr>
              <p:nvPr/>
            </p:nvSpPr>
            <p:spPr bwMode="auto">
              <a:xfrm>
                <a:off x="4552" y="3181"/>
                <a:ext cx="259" cy="212"/>
              </a:xfrm>
              <a:custGeom>
                <a:avLst/>
                <a:gdLst>
                  <a:gd name="T0" fmla="*/ 135 w 259"/>
                  <a:gd name="T1" fmla="*/ 193 h 212"/>
                  <a:gd name="T2" fmla="*/ 119 w 259"/>
                  <a:gd name="T3" fmla="*/ 170 h 212"/>
                  <a:gd name="T4" fmla="*/ 183 w 259"/>
                  <a:gd name="T5" fmla="*/ 178 h 212"/>
                  <a:gd name="T6" fmla="*/ 162 w 259"/>
                  <a:gd name="T7" fmla="*/ 148 h 212"/>
                  <a:gd name="T8" fmla="*/ 213 w 259"/>
                  <a:gd name="T9" fmla="*/ 155 h 212"/>
                  <a:gd name="T10" fmla="*/ 259 w 259"/>
                  <a:gd name="T11" fmla="*/ 0 h 212"/>
                  <a:gd name="T12" fmla="*/ 0 w 259"/>
                  <a:gd name="T13" fmla="*/ 212 h 212"/>
                  <a:gd name="T14" fmla="*/ 135 w 259"/>
                  <a:gd name="T15" fmla="*/ 193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212">
                    <a:moveTo>
                      <a:pt x="135" y="193"/>
                    </a:moveTo>
                    <a:lnTo>
                      <a:pt x="119" y="170"/>
                    </a:lnTo>
                    <a:lnTo>
                      <a:pt x="183" y="178"/>
                    </a:lnTo>
                    <a:lnTo>
                      <a:pt x="162" y="148"/>
                    </a:lnTo>
                    <a:lnTo>
                      <a:pt x="213" y="155"/>
                    </a:lnTo>
                    <a:lnTo>
                      <a:pt x="259" y="0"/>
                    </a:lnTo>
                    <a:lnTo>
                      <a:pt x="0" y="212"/>
                    </a:lnTo>
                    <a:lnTo>
                      <a:pt x="135" y="193"/>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4" name="Freeform 439"/>
              <p:cNvSpPr>
                <a:spLocks/>
              </p:cNvSpPr>
              <p:nvPr/>
            </p:nvSpPr>
            <p:spPr bwMode="auto">
              <a:xfrm>
                <a:off x="4552" y="3181"/>
                <a:ext cx="259" cy="212"/>
              </a:xfrm>
              <a:custGeom>
                <a:avLst/>
                <a:gdLst>
                  <a:gd name="T0" fmla="*/ 135 w 259"/>
                  <a:gd name="T1" fmla="*/ 193 h 212"/>
                  <a:gd name="T2" fmla="*/ 119 w 259"/>
                  <a:gd name="T3" fmla="*/ 170 h 212"/>
                  <a:gd name="T4" fmla="*/ 183 w 259"/>
                  <a:gd name="T5" fmla="*/ 178 h 212"/>
                  <a:gd name="T6" fmla="*/ 162 w 259"/>
                  <a:gd name="T7" fmla="*/ 148 h 212"/>
                  <a:gd name="T8" fmla="*/ 213 w 259"/>
                  <a:gd name="T9" fmla="*/ 155 h 212"/>
                  <a:gd name="T10" fmla="*/ 259 w 259"/>
                  <a:gd name="T11" fmla="*/ 0 h 212"/>
                  <a:gd name="T12" fmla="*/ 0 w 259"/>
                  <a:gd name="T13" fmla="*/ 212 h 212"/>
                  <a:gd name="T14" fmla="*/ 135 w 259"/>
                  <a:gd name="T15" fmla="*/ 193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212">
                    <a:moveTo>
                      <a:pt x="135" y="193"/>
                    </a:moveTo>
                    <a:lnTo>
                      <a:pt x="119" y="170"/>
                    </a:lnTo>
                    <a:lnTo>
                      <a:pt x="183" y="178"/>
                    </a:lnTo>
                    <a:lnTo>
                      <a:pt x="162" y="148"/>
                    </a:lnTo>
                    <a:lnTo>
                      <a:pt x="213" y="155"/>
                    </a:lnTo>
                    <a:lnTo>
                      <a:pt x="259" y="0"/>
                    </a:lnTo>
                    <a:lnTo>
                      <a:pt x="0" y="212"/>
                    </a:lnTo>
                    <a:lnTo>
                      <a:pt x="135"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5" name="Freeform 440"/>
              <p:cNvSpPr>
                <a:spLocks/>
              </p:cNvSpPr>
              <p:nvPr/>
            </p:nvSpPr>
            <p:spPr bwMode="auto">
              <a:xfrm>
                <a:off x="4230" y="3181"/>
                <a:ext cx="257" cy="212"/>
              </a:xfrm>
              <a:custGeom>
                <a:avLst/>
                <a:gdLst>
                  <a:gd name="T0" fmla="*/ 200 w 257"/>
                  <a:gd name="T1" fmla="*/ 86 h 212"/>
                  <a:gd name="T2" fmla="*/ 182 w 257"/>
                  <a:gd name="T3" fmla="*/ 110 h 212"/>
                  <a:gd name="T4" fmla="*/ 175 w 257"/>
                  <a:gd name="T5" fmla="*/ 41 h 212"/>
                  <a:gd name="T6" fmla="*/ 152 w 257"/>
                  <a:gd name="T7" fmla="*/ 71 h 212"/>
                  <a:gd name="T8" fmla="*/ 145 w 257"/>
                  <a:gd name="T9" fmla="*/ 17 h 212"/>
                  <a:gd name="T10" fmla="*/ 0 w 257"/>
                  <a:gd name="T11" fmla="*/ 0 h 212"/>
                  <a:gd name="T12" fmla="*/ 257 w 257"/>
                  <a:gd name="T13" fmla="*/ 212 h 212"/>
                  <a:gd name="T14" fmla="*/ 200 w 257"/>
                  <a:gd name="T15" fmla="*/ 86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212">
                    <a:moveTo>
                      <a:pt x="200" y="86"/>
                    </a:moveTo>
                    <a:lnTo>
                      <a:pt x="182" y="110"/>
                    </a:lnTo>
                    <a:lnTo>
                      <a:pt x="175" y="41"/>
                    </a:lnTo>
                    <a:lnTo>
                      <a:pt x="152" y="71"/>
                    </a:lnTo>
                    <a:lnTo>
                      <a:pt x="145" y="17"/>
                    </a:lnTo>
                    <a:lnTo>
                      <a:pt x="0" y="0"/>
                    </a:lnTo>
                    <a:lnTo>
                      <a:pt x="257" y="212"/>
                    </a:lnTo>
                    <a:lnTo>
                      <a:pt x="200" y="8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6" name="Freeform 441"/>
              <p:cNvSpPr>
                <a:spLocks/>
              </p:cNvSpPr>
              <p:nvPr/>
            </p:nvSpPr>
            <p:spPr bwMode="auto">
              <a:xfrm>
                <a:off x="4230" y="3181"/>
                <a:ext cx="257" cy="212"/>
              </a:xfrm>
              <a:custGeom>
                <a:avLst/>
                <a:gdLst>
                  <a:gd name="T0" fmla="*/ 122 w 257"/>
                  <a:gd name="T1" fmla="*/ 193 h 212"/>
                  <a:gd name="T2" fmla="*/ 140 w 257"/>
                  <a:gd name="T3" fmla="*/ 170 h 212"/>
                  <a:gd name="T4" fmla="*/ 74 w 257"/>
                  <a:gd name="T5" fmla="*/ 178 h 212"/>
                  <a:gd name="T6" fmla="*/ 95 w 257"/>
                  <a:gd name="T7" fmla="*/ 148 h 212"/>
                  <a:gd name="T8" fmla="*/ 44 w 257"/>
                  <a:gd name="T9" fmla="*/ 155 h 212"/>
                  <a:gd name="T10" fmla="*/ 0 w 257"/>
                  <a:gd name="T11" fmla="*/ 0 h 212"/>
                  <a:gd name="T12" fmla="*/ 257 w 257"/>
                  <a:gd name="T13" fmla="*/ 212 h 212"/>
                  <a:gd name="T14" fmla="*/ 122 w 257"/>
                  <a:gd name="T15" fmla="*/ 193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212">
                    <a:moveTo>
                      <a:pt x="122" y="193"/>
                    </a:moveTo>
                    <a:lnTo>
                      <a:pt x="140" y="170"/>
                    </a:lnTo>
                    <a:lnTo>
                      <a:pt x="74" y="178"/>
                    </a:lnTo>
                    <a:lnTo>
                      <a:pt x="95" y="148"/>
                    </a:lnTo>
                    <a:lnTo>
                      <a:pt x="44" y="155"/>
                    </a:lnTo>
                    <a:lnTo>
                      <a:pt x="0" y="0"/>
                    </a:lnTo>
                    <a:lnTo>
                      <a:pt x="257" y="212"/>
                    </a:lnTo>
                    <a:lnTo>
                      <a:pt x="122" y="193"/>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7" name="Freeform 442"/>
              <p:cNvSpPr>
                <a:spLocks/>
              </p:cNvSpPr>
              <p:nvPr/>
            </p:nvSpPr>
            <p:spPr bwMode="auto">
              <a:xfrm>
                <a:off x="4573" y="3383"/>
                <a:ext cx="222" cy="117"/>
              </a:xfrm>
              <a:custGeom>
                <a:avLst/>
                <a:gdLst>
                  <a:gd name="T0" fmla="*/ 64 w 222"/>
                  <a:gd name="T1" fmla="*/ 38 h 117"/>
                  <a:gd name="T2" fmla="*/ 71 w 222"/>
                  <a:gd name="T3" fmla="*/ 58 h 117"/>
                  <a:gd name="T4" fmla="*/ 91 w 222"/>
                  <a:gd name="T5" fmla="*/ 12 h 117"/>
                  <a:gd name="T6" fmla="*/ 100 w 222"/>
                  <a:gd name="T7" fmla="*/ 36 h 117"/>
                  <a:gd name="T8" fmla="*/ 116 w 222"/>
                  <a:gd name="T9" fmla="*/ 0 h 117"/>
                  <a:gd name="T10" fmla="*/ 222 w 222"/>
                  <a:gd name="T11" fmla="*/ 17 h 117"/>
                  <a:gd name="T12" fmla="*/ 0 w 222"/>
                  <a:gd name="T13" fmla="*/ 117 h 117"/>
                  <a:gd name="T14" fmla="*/ 64 w 222"/>
                  <a:gd name="T15" fmla="*/ 38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17">
                    <a:moveTo>
                      <a:pt x="64" y="38"/>
                    </a:moveTo>
                    <a:lnTo>
                      <a:pt x="71" y="58"/>
                    </a:lnTo>
                    <a:lnTo>
                      <a:pt x="91" y="12"/>
                    </a:lnTo>
                    <a:lnTo>
                      <a:pt x="100" y="36"/>
                    </a:lnTo>
                    <a:lnTo>
                      <a:pt x="116" y="0"/>
                    </a:lnTo>
                    <a:lnTo>
                      <a:pt x="222" y="17"/>
                    </a:lnTo>
                    <a:lnTo>
                      <a:pt x="0" y="117"/>
                    </a:lnTo>
                    <a:lnTo>
                      <a:pt x="64" y="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8" name="Freeform 443"/>
              <p:cNvSpPr>
                <a:spLocks/>
              </p:cNvSpPr>
              <p:nvPr/>
            </p:nvSpPr>
            <p:spPr bwMode="auto">
              <a:xfrm>
                <a:off x="4573" y="3383"/>
                <a:ext cx="222" cy="117"/>
              </a:xfrm>
              <a:custGeom>
                <a:avLst/>
                <a:gdLst>
                  <a:gd name="T0" fmla="*/ 64 w 222"/>
                  <a:gd name="T1" fmla="*/ 38 h 117"/>
                  <a:gd name="T2" fmla="*/ 71 w 222"/>
                  <a:gd name="T3" fmla="*/ 58 h 117"/>
                  <a:gd name="T4" fmla="*/ 91 w 222"/>
                  <a:gd name="T5" fmla="*/ 12 h 117"/>
                  <a:gd name="T6" fmla="*/ 100 w 222"/>
                  <a:gd name="T7" fmla="*/ 36 h 117"/>
                  <a:gd name="T8" fmla="*/ 116 w 222"/>
                  <a:gd name="T9" fmla="*/ 0 h 117"/>
                  <a:gd name="T10" fmla="*/ 222 w 222"/>
                  <a:gd name="T11" fmla="*/ 17 h 117"/>
                  <a:gd name="T12" fmla="*/ 0 w 222"/>
                  <a:gd name="T13" fmla="*/ 117 h 117"/>
                  <a:gd name="T14" fmla="*/ 64 w 222"/>
                  <a:gd name="T15" fmla="*/ 38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17">
                    <a:moveTo>
                      <a:pt x="64" y="38"/>
                    </a:moveTo>
                    <a:lnTo>
                      <a:pt x="71" y="58"/>
                    </a:lnTo>
                    <a:lnTo>
                      <a:pt x="91" y="12"/>
                    </a:lnTo>
                    <a:lnTo>
                      <a:pt x="100" y="36"/>
                    </a:lnTo>
                    <a:lnTo>
                      <a:pt x="116" y="0"/>
                    </a:lnTo>
                    <a:lnTo>
                      <a:pt x="222" y="17"/>
                    </a:lnTo>
                    <a:lnTo>
                      <a:pt x="0" y="117"/>
                    </a:lnTo>
                    <a:lnTo>
                      <a:pt x="64"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29" name="Freeform 444"/>
              <p:cNvSpPr>
                <a:spLocks/>
              </p:cNvSpPr>
              <p:nvPr/>
            </p:nvSpPr>
            <p:spPr bwMode="auto">
              <a:xfrm>
                <a:off x="4573" y="3400"/>
                <a:ext cx="222" cy="113"/>
              </a:xfrm>
              <a:custGeom>
                <a:avLst/>
                <a:gdLst>
                  <a:gd name="T0" fmla="*/ 100 w 222"/>
                  <a:gd name="T1" fmla="*/ 113 h 113"/>
                  <a:gd name="T2" fmla="*/ 93 w 222"/>
                  <a:gd name="T3" fmla="*/ 92 h 113"/>
                  <a:gd name="T4" fmla="*/ 137 w 222"/>
                  <a:gd name="T5" fmla="*/ 113 h 113"/>
                  <a:gd name="T6" fmla="*/ 126 w 222"/>
                  <a:gd name="T7" fmla="*/ 87 h 113"/>
                  <a:gd name="T8" fmla="*/ 162 w 222"/>
                  <a:gd name="T9" fmla="*/ 103 h 113"/>
                  <a:gd name="T10" fmla="*/ 222 w 222"/>
                  <a:gd name="T11" fmla="*/ 0 h 113"/>
                  <a:gd name="T12" fmla="*/ 0 w 222"/>
                  <a:gd name="T13" fmla="*/ 100 h 113"/>
                  <a:gd name="T14" fmla="*/ 100 w 222"/>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13">
                    <a:moveTo>
                      <a:pt x="100" y="113"/>
                    </a:moveTo>
                    <a:lnTo>
                      <a:pt x="93" y="92"/>
                    </a:lnTo>
                    <a:lnTo>
                      <a:pt x="137" y="113"/>
                    </a:lnTo>
                    <a:lnTo>
                      <a:pt x="126" y="87"/>
                    </a:lnTo>
                    <a:lnTo>
                      <a:pt x="162" y="103"/>
                    </a:lnTo>
                    <a:lnTo>
                      <a:pt x="222" y="0"/>
                    </a:lnTo>
                    <a:lnTo>
                      <a:pt x="0" y="100"/>
                    </a:lnTo>
                    <a:lnTo>
                      <a:pt x="100" y="113"/>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0" name="Freeform 445"/>
              <p:cNvSpPr>
                <a:spLocks/>
              </p:cNvSpPr>
              <p:nvPr/>
            </p:nvSpPr>
            <p:spPr bwMode="auto">
              <a:xfrm>
                <a:off x="4573" y="3400"/>
                <a:ext cx="222" cy="113"/>
              </a:xfrm>
              <a:custGeom>
                <a:avLst/>
                <a:gdLst>
                  <a:gd name="T0" fmla="*/ 100 w 222"/>
                  <a:gd name="T1" fmla="*/ 113 h 113"/>
                  <a:gd name="T2" fmla="*/ 93 w 222"/>
                  <a:gd name="T3" fmla="*/ 92 h 113"/>
                  <a:gd name="T4" fmla="*/ 137 w 222"/>
                  <a:gd name="T5" fmla="*/ 113 h 113"/>
                  <a:gd name="T6" fmla="*/ 126 w 222"/>
                  <a:gd name="T7" fmla="*/ 87 h 113"/>
                  <a:gd name="T8" fmla="*/ 162 w 222"/>
                  <a:gd name="T9" fmla="*/ 103 h 113"/>
                  <a:gd name="T10" fmla="*/ 222 w 222"/>
                  <a:gd name="T11" fmla="*/ 0 h 113"/>
                  <a:gd name="T12" fmla="*/ 0 w 222"/>
                  <a:gd name="T13" fmla="*/ 100 h 113"/>
                  <a:gd name="T14" fmla="*/ 100 w 222"/>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13">
                    <a:moveTo>
                      <a:pt x="100" y="113"/>
                    </a:moveTo>
                    <a:lnTo>
                      <a:pt x="93" y="92"/>
                    </a:lnTo>
                    <a:lnTo>
                      <a:pt x="137" y="113"/>
                    </a:lnTo>
                    <a:lnTo>
                      <a:pt x="126" y="87"/>
                    </a:lnTo>
                    <a:lnTo>
                      <a:pt x="162" y="103"/>
                    </a:lnTo>
                    <a:lnTo>
                      <a:pt x="222" y="0"/>
                    </a:lnTo>
                    <a:lnTo>
                      <a:pt x="0" y="100"/>
                    </a:lnTo>
                    <a:lnTo>
                      <a:pt x="10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1" name="Freeform 446"/>
              <p:cNvSpPr>
                <a:spLocks/>
              </p:cNvSpPr>
              <p:nvPr/>
            </p:nvSpPr>
            <p:spPr bwMode="auto">
              <a:xfrm>
                <a:off x="4441" y="2963"/>
                <a:ext cx="79" cy="345"/>
              </a:xfrm>
              <a:custGeom>
                <a:avLst/>
                <a:gdLst>
                  <a:gd name="T0" fmla="*/ 15 w 79"/>
                  <a:gd name="T1" fmla="*/ 219 h 345"/>
                  <a:gd name="T2" fmla="*/ 46 w 79"/>
                  <a:gd name="T3" fmla="*/ 221 h 345"/>
                  <a:gd name="T4" fmla="*/ 0 w 79"/>
                  <a:gd name="T5" fmla="*/ 171 h 345"/>
                  <a:gd name="T6" fmla="*/ 35 w 79"/>
                  <a:gd name="T7" fmla="*/ 173 h 345"/>
                  <a:gd name="T8" fmla="*/ 0 w 79"/>
                  <a:gd name="T9" fmla="*/ 131 h 345"/>
                  <a:gd name="T10" fmla="*/ 79 w 79"/>
                  <a:gd name="T11" fmla="*/ 0 h 345"/>
                  <a:gd name="T12" fmla="*/ 74 w 79"/>
                  <a:gd name="T13" fmla="*/ 345 h 345"/>
                  <a:gd name="T14" fmla="*/ 15 w 79"/>
                  <a:gd name="T15" fmla="*/ 219 h 3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345">
                    <a:moveTo>
                      <a:pt x="15" y="219"/>
                    </a:moveTo>
                    <a:lnTo>
                      <a:pt x="46" y="221"/>
                    </a:lnTo>
                    <a:lnTo>
                      <a:pt x="0" y="171"/>
                    </a:lnTo>
                    <a:lnTo>
                      <a:pt x="35" y="173"/>
                    </a:lnTo>
                    <a:lnTo>
                      <a:pt x="0" y="131"/>
                    </a:lnTo>
                    <a:lnTo>
                      <a:pt x="79" y="0"/>
                    </a:lnTo>
                    <a:lnTo>
                      <a:pt x="74" y="345"/>
                    </a:lnTo>
                    <a:lnTo>
                      <a:pt x="15" y="21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2" name="Freeform 447"/>
              <p:cNvSpPr>
                <a:spLocks/>
              </p:cNvSpPr>
              <p:nvPr/>
            </p:nvSpPr>
            <p:spPr bwMode="auto">
              <a:xfrm>
                <a:off x="4441" y="2963"/>
                <a:ext cx="79" cy="345"/>
              </a:xfrm>
              <a:custGeom>
                <a:avLst/>
                <a:gdLst>
                  <a:gd name="T0" fmla="*/ 15 w 79"/>
                  <a:gd name="T1" fmla="*/ 219 h 345"/>
                  <a:gd name="T2" fmla="*/ 46 w 79"/>
                  <a:gd name="T3" fmla="*/ 221 h 345"/>
                  <a:gd name="T4" fmla="*/ 0 w 79"/>
                  <a:gd name="T5" fmla="*/ 171 h 345"/>
                  <a:gd name="T6" fmla="*/ 35 w 79"/>
                  <a:gd name="T7" fmla="*/ 173 h 345"/>
                  <a:gd name="T8" fmla="*/ 0 w 79"/>
                  <a:gd name="T9" fmla="*/ 131 h 345"/>
                  <a:gd name="T10" fmla="*/ 79 w 79"/>
                  <a:gd name="T11" fmla="*/ 0 h 345"/>
                  <a:gd name="T12" fmla="*/ 74 w 79"/>
                  <a:gd name="T13" fmla="*/ 345 h 345"/>
                  <a:gd name="T14" fmla="*/ 15 w 79"/>
                  <a:gd name="T15" fmla="*/ 219 h 3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345">
                    <a:moveTo>
                      <a:pt x="15" y="219"/>
                    </a:moveTo>
                    <a:lnTo>
                      <a:pt x="46" y="221"/>
                    </a:lnTo>
                    <a:lnTo>
                      <a:pt x="0" y="171"/>
                    </a:lnTo>
                    <a:lnTo>
                      <a:pt x="35" y="173"/>
                    </a:lnTo>
                    <a:lnTo>
                      <a:pt x="0" y="131"/>
                    </a:lnTo>
                    <a:lnTo>
                      <a:pt x="79" y="0"/>
                    </a:lnTo>
                    <a:lnTo>
                      <a:pt x="74" y="345"/>
                    </a:lnTo>
                    <a:lnTo>
                      <a:pt x="15" y="2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3" name="Freeform 448"/>
              <p:cNvSpPr>
                <a:spLocks/>
              </p:cNvSpPr>
              <p:nvPr/>
            </p:nvSpPr>
            <p:spPr bwMode="auto">
              <a:xfrm>
                <a:off x="4515" y="2963"/>
                <a:ext cx="92" cy="345"/>
              </a:xfrm>
              <a:custGeom>
                <a:avLst/>
                <a:gdLst>
                  <a:gd name="T0" fmla="*/ 71 w 92"/>
                  <a:gd name="T1" fmla="*/ 223 h 345"/>
                  <a:gd name="T2" fmla="*/ 43 w 92"/>
                  <a:gd name="T3" fmla="*/ 223 h 345"/>
                  <a:gd name="T4" fmla="*/ 90 w 92"/>
                  <a:gd name="T5" fmla="*/ 174 h 345"/>
                  <a:gd name="T6" fmla="*/ 55 w 92"/>
                  <a:gd name="T7" fmla="*/ 174 h 345"/>
                  <a:gd name="T8" fmla="*/ 92 w 92"/>
                  <a:gd name="T9" fmla="*/ 137 h 345"/>
                  <a:gd name="T10" fmla="*/ 5 w 92"/>
                  <a:gd name="T11" fmla="*/ 0 h 345"/>
                  <a:gd name="T12" fmla="*/ 0 w 92"/>
                  <a:gd name="T13" fmla="*/ 345 h 345"/>
                  <a:gd name="T14" fmla="*/ 71 w 92"/>
                  <a:gd name="T15" fmla="*/ 223 h 3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45">
                    <a:moveTo>
                      <a:pt x="71" y="223"/>
                    </a:moveTo>
                    <a:lnTo>
                      <a:pt x="43" y="223"/>
                    </a:lnTo>
                    <a:lnTo>
                      <a:pt x="90" y="174"/>
                    </a:lnTo>
                    <a:lnTo>
                      <a:pt x="55" y="174"/>
                    </a:lnTo>
                    <a:lnTo>
                      <a:pt x="92" y="137"/>
                    </a:lnTo>
                    <a:lnTo>
                      <a:pt x="5" y="0"/>
                    </a:lnTo>
                    <a:lnTo>
                      <a:pt x="0" y="345"/>
                    </a:lnTo>
                    <a:lnTo>
                      <a:pt x="71" y="223"/>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4" name="Freeform 449"/>
              <p:cNvSpPr>
                <a:spLocks/>
              </p:cNvSpPr>
              <p:nvPr/>
            </p:nvSpPr>
            <p:spPr bwMode="auto">
              <a:xfrm>
                <a:off x="4515" y="2963"/>
                <a:ext cx="92" cy="345"/>
              </a:xfrm>
              <a:custGeom>
                <a:avLst/>
                <a:gdLst>
                  <a:gd name="T0" fmla="*/ 71 w 92"/>
                  <a:gd name="T1" fmla="*/ 223 h 345"/>
                  <a:gd name="T2" fmla="*/ 43 w 92"/>
                  <a:gd name="T3" fmla="*/ 223 h 345"/>
                  <a:gd name="T4" fmla="*/ 90 w 92"/>
                  <a:gd name="T5" fmla="*/ 174 h 345"/>
                  <a:gd name="T6" fmla="*/ 55 w 92"/>
                  <a:gd name="T7" fmla="*/ 174 h 345"/>
                  <a:gd name="T8" fmla="*/ 92 w 92"/>
                  <a:gd name="T9" fmla="*/ 137 h 345"/>
                  <a:gd name="T10" fmla="*/ 5 w 92"/>
                  <a:gd name="T11" fmla="*/ 0 h 345"/>
                  <a:gd name="T12" fmla="*/ 0 w 92"/>
                  <a:gd name="T13" fmla="*/ 345 h 345"/>
                  <a:gd name="T14" fmla="*/ 71 w 92"/>
                  <a:gd name="T15" fmla="*/ 223 h 3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45">
                    <a:moveTo>
                      <a:pt x="71" y="223"/>
                    </a:moveTo>
                    <a:lnTo>
                      <a:pt x="43" y="223"/>
                    </a:lnTo>
                    <a:lnTo>
                      <a:pt x="90" y="174"/>
                    </a:lnTo>
                    <a:lnTo>
                      <a:pt x="55" y="174"/>
                    </a:lnTo>
                    <a:lnTo>
                      <a:pt x="92" y="137"/>
                    </a:lnTo>
                    <a:lnTo>
                      <a:pt x="5" y="0"/>
                    </a:lnTo>
                    <a:lnTo>
                      <a:pt x="0" y="345"/>
                    </a:lnTo>
                    <a:lnTo>
                      <a:pt x="71" y="2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5" name="Freeform 450"/>
              <p:cNvSpPr>
                <a:spLocks/>
              </p:cNvSpPr>
              <p:nvPr/>
            </p:nvSpPr>
            <p:spPr bwMode="auto">
              <a:xfrm>
                <a:off x="4244" y="3383"/>
                <a:ext cx="221" cy="117"/>
              </a:xfrm>
              <a:custGeom>
                <a:avLst/>
                <a:gdLst>
                  <a:gd name="T0" fmla="*/ 159 w 221"/>
                  <a:gd name="T1" fmla="*/ 38 h 117"/>
                  <a:gd name="T2" fmla="*/ 150 w 221"/>
                  <a:gd name="T3" fmla="*/ 58 h 117"/>
                  <a:gd name="T4" fmla="*/ 131 w 221"/>
                  <a:gd name="T5" fmla="*/ 12 h 117"/>
                  <a:gd name="T6" fmla="*/ 122 w 221"/>
                  <a:gd name="T7" fmla="*/ 36 h 117"/>
                  <a:gd name="T8" fmla="*/ 108 w 221"/>
                  <a:gd name="T9" fmla="*/ 0 h 117"/>
                  <a:gd name="T10" fmla="*/ 0 w 221"/>
                  <a:gd name="T11" fmla="*/ 17 h 117"/>
                  <a:gd name="T12" fmla="*/ 221 w 221"/>
                  <a:gd name="T13" fmla="*/ 117 h 117"/>
                  <a:gd name="T14" fmla="*/ 159 w 221"/>
                  <a:gd name="T15" fmla="*/ 38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117">
                    <a:moveTo>
                      <a:pt x="159" y="38"/>
                    </a:moveTo>
                    <a:lnTo>
                      <a:pt x="150" y="58"/>
                    </a:lnTo>
                    <a:lnTo>
                      <a:pt x="131" y="12"/>
                    </a:lnTo>
                    <a:lnTo>
                      <a:pt x="122" y="36"/>
                    </a:lnTo>
                    <a:lnTo>
                      <a:pt x="108" y="0"/>
                    </a:lnTo>
                    <a:lnTo>
                      <a:pt x="0" y="17"/>
                    </a:lnTo>
                    <a:lnTo>
                      <a:pt x="221" y="117"/>
                    </a:lnTo>
                    <a:lnTo>
                      <a:pt x="159" y="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6" name="Freeform 451"/>
              <p:cNvSpPr>
                <a:spLocks/>
              </p:cNvSpPr>
              <p:nvPr/>
            </p:nvSpPr>
            <p:spPr bwMode="auto">
              <a:xfrm>
                <a:off x="4244" y="3400"/>
                <a:ext cx="221" cy="113"/>
              </a:xfrm>
              <a:custGeom>
                <a:avLst/>
                <a:gdLst>
                  <a:gd name="T0" fmla="*/ 122 w 221"/>
                  <a:gd name="T1" fmla="*/ 113 h 113"/>
                  <a:gd name="T2" fmla="*/ 131 w 221"/>
                  <a:gd name="T3" fmla="*/ 92 h 113"/>
                  <a:gd name="T4" fmla="*/ 85 w 221"/>
                  <a:gd name="T5" fmla="*/ 113 h 113"/>
                  <a:gd name="T6" fmla="*/ 95 w 221"/>
                  <a:gd name="T7" fmla="*/ 87 h 113"/>
                  <a:gd name="T8" fmla="*/ 60 w 221"/>
                  <a:gd name="T9" fmla="*/ 103 h 113"/>
                  <a:gd name="T10" fmla="*/ 0 w 221"/>
                  <a:gd name="T11" fmla="*/ 0 h 113"/>
                  <a:gd name="T12" fmla="*/ 221 w 221"/>
                  <a:gd name="T13" fmla="*/ 100 h 113"/>
                  <a:gd name="T14" fmla="*/ 122 w 221"/>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113">
                    <a:moveTo>
                      <a:pt x="122" y="113"/>
                    </a:moveTo>
                    <a:lnTo>
                      <a:pt x="131" y="92"/>
                    </a:lnTo>
                    <a:lnTo>
                      <a:pt x="85" y="113"/>
                    </a:lnTo>
                    <a:lnTo>
                      <a:pt x="95" y="87"/>
                    </a:lnTo>
                    <a:lnTo>
                      <a:pt x="60" y="103"/>
                    </a:lnTo>
                    <a:lnTo>
                      <a:pt x="0" y="0"/>
                    </a:lnTo>
                    <a:lnTo>
                      <a:pt x="221" y="100"/>
                    </a:lnTo>
                    <a:lnTo>
                      <a:pt x="122" y="113"/>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7" name="Freeform 452"/>
              <p:cNvSpPr>
                <a:spLocks/>
              </p:cNvSpPr>
              <p:nvPr/>
            </p:nvSpPr>
            <p:spPr bwMode="auto">
              <a:xfrm>
                <a:off x="4515" y="2963"/>
                <a:ext cx="5" cy="296"/>
              </a:xfrm>
              <a:custGeom>
                <a:avLst/>
                <a:gdLst>
                  <a:gd name="T0" fmla="*/ 5 w 5"/>
                  <a:gd name="T1" fmla="*/ 0 h 296"/>
                  <a:gd name="T2" fmla="*/ 5 w 5"/>
                  <a:gd name="T3" fmla="*/ 0 h 296"/>
                  <a:gd name="T4" fmla="*/ 0 w 5"/>
                  <a:gd name="T5" fmla="*/ 9 h 296"/>
                  <a:gd name="T6" fmla="*/ 0 w 5"/>
                  <a:gd name="T7" fmla="*/ 296 h 296"/>
                  <a:gd name="T8" fmla="*/ 5 w 5"/>
                  <a:gd name="T9" fmla="*/ 0 h 296"/>
                </a:gdLst>
                <a:ahLst/>
                <a:cxnLst>
                  <a:cxn ang="0">
                    <a:pos x="T0" y="T1"/>
                  </a:cxn>
                  <a:cxn ang="0">
                    <a:pos x="T2" y="T3"/>
                  </a:cxn>
                  <a:cxn ang="0">
                    <a:pos x="T4" y="T5"/>
                  </a:cxn>
                  <a:cxn ang="0">
                    <a:pos x="T6" y="T7"/>
                  </a:cxn>
                  <a:cxn ang="0">
                    <a:pos x="T8" y="T9"/>
                  </a:cxn>
                </a:cxnLst>
                <a:rect l="0" t="0" r="r" b="b"/>
                <a:pathLst>
                  <a:path w="5" h="296">
                    <a:moveTo>
                      <a:pt x="5" y="0"/>
                    </a:moveTo>
                    <a:lnTo>
                      <a:pt x="5" y="0"/>
                    </a:lnTo>
                    <a:lnTo>
                      <a:pt x="0" y="9"/>
                    </a:lnTo>
                    <a:lnTo>
                      <a:pt x="0" y="296"/>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8" name="Freeform 453"/>
              <p:cNvSpPr>
                <a:spLocks/>
              </p:cNvSpPr>
              <p:nvPr/>
            </p:nvSpPr>
            <p:spPr bwMode="auto">
              <a:xfrm>
                <a:off x="4515" y="2963"/>
                <a:ext cx="5" cy="296"/>
              </a:xfrm>
              <a:custGeom>
                <a:avLst/>
                <a:gdLst>
                  <a:gd name="T0" fmla="*/ 5 w 5"/>
                  <a:gd name="T1" fmla="*/ 0 h 296"/>
                  <a:gd name="T2" fmla="*/ 5 w 5"/>
                  <a:gd name="T3" fmla="*/ 0 h 296"/>
                  <a:gd name="T4" fmla="*/ 0 w 5"/>
                  <a:gd name="T5" fmla="*/ 9 h 296"/>
                  <a:gd name="T6" fmla="*/ 0 w 5"/>
                  <a:gd name="T7" fmla="*/ 296 h 296"/>
                  <a:gd name="T8" fmla="*/ 5 w 5"/>
                  <a:gd name="T9" fmla="*/ 0 h 296"/>
                </a:gdLst>
                <a:ahLst/>
                <a:cxnLst>
                  <a:cxn ang="0">
                    <a:pos x="T0" y="T1"/>
                  </a:cxn>
                  <a:cxn ang="0">
                    <a:pos x="T2" y="T3"/>
                  </a:cxn>
                  <a:cxn ang="0">
                    <a:pos x="T4" y="T5"/>
                  </a:cxn>
                  <a:cxn ang="0">
                    <a:pos x="T6" y="T7"/>
                  </a:cxn>
                  <a:cxn ang="0">
                    <a:pos x="T8" y="T9"/>
                  </a:cxn>
                </a:cxnLst>
                <a:rect l="0" t="0" r="r" b="b"/>
                <a:pathLst>
                  <a:path w="5" h="296">
                    <a:moveTo>
                      <a:pt x="5" y="0"/>
                    </a:moveTo>
                    <a:lnTo>
                      <a:pt x="5" y="0"/>
                    </a:lnTo>
                    <a:lnTo>
                      <a:pt x="0" y="9"/>
                    </a:lnTo>
                    <a:lnTo>
                      <a:pt x="0" y="29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39" name="Freeform 454"/>
              <p:cNvSpPr>
                <a:spLocks/>
              </p:cNvSpPr>
              <p:nvPr/>
            </p:nvSpPr>
            <p:spPr bwMode="auto">
              <a:xfrm>
                <a:off x="4563" y="3222"/>
                <a:ext cx="94" cy="148"/>
              </a:xfrm>
              <a:custGeom>
                <a:avLst/>
                <a:gdLst>
                  <a:gd name="T0" fmla="*/ 73 w 94"/>
                  <a:gd name="T1" fmla="*/ 0 h 148"/>
                  <a:gd name="T2" fmla="*/ 64 w 94"/>
                  <a:gd name="T3" fmla="*/ 69 h 148"/>
                  <a:gd name="T4" fmla="*/ 46 w 94"/>
                  <a:gd name="T5" fmla="*/ 45 h 148"/>
                  <a:gd name="T6" fmla="*/ 0 w 94"/>
                  <a:gd name="T7" fmla="*/ 148 h 148"/>
                  <a:gd name="T8" fmla="*/ 0 w 94"/>
                  <a:gd name="T9" fmla="*/ 148 h 148"/>
                  <a:gd name="T10" fmla="*/ 46 w 94"/>
                  <a:gd name="T11" fmla="*/ 45 h 148"/>
                  <a:gd name="T12" fmla="*/ 64 w 94"/>
                  <a:gd name="T13" fmla="*/ 69 h 148"/>
                  <a:gd name="T14" fmla="*/ 73 w 94"/>
                  <a:gd name="T15" fmla="*/ 0 h 148"/>
                  <a:gd name="T16" fmla="*/ 94 w 94"/>
                  <a:gd name="T17" fmla="*/ 30 h 148"/>
                  <a:gd name="T18" fmla="*/ 94 w 94"/>
                  <a:gd name="T19" fmla="*/ 26 h 148"/>
                  <a:gd name="T20" fmla="*/ 94 w 94"/>
                  <a:gd name="T21" fmla="*/ 30 h 148"/>
                  <a:gd name="T22" fmla="*/ 73 w 94"/>
                  <a:gd name="T2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8">
                    <a:moveTo>
                      <a:pt x="73" y="0"/>
                    </a:moveTo>
                    <a:lnTo>
                      <a:pt x="64" y="69"/>
                    </a:lnTo>
                    <a:lnTo>
                      <a:pt x="46" y="45"/>
                    </a:lnTo>
                    <a:lnTo>
                      <a:pt x="0" y="148"/>
                    </a:lnTo>
                    <a:lnTo>
                      <a:pt x="0" y="148"/>
                    </a:lnTo>
                    <a:lnTo>
                      <a:pt x="46" y="45"/>
                    </a:lnTo>
                    <a:lnTo>
                      <a:pt x="64" y="69"/>
                    </a:lnTo>
                    <a:lnTo>
                      <a:pt x="73" y="0"/>
                    </a:lnTo>
                    <a:lnTo>
                      <a:pt x="94" y="30"/>
                    </a:lnTo>
                    <a:lnTo>
                      <a:pt x="94" y="26"/>
                    </a:lnTo>
                    <a:lnTo>
                      <a:pt x="94" y="30"/>
                    </a:lnTo>
                    <a:lnTo>
                      <a:pt x="73"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0" name="Freeform 455"/>
              <p:cNvSpPr>
                <a:spLocks/>
              </p:cNvSpPr>
              <p:nvPr/>
            </p:nvSpPr>
            <p:spPr bwMode="auto">
              <a:xfrm>
                <a:off x="4563" y="3222"/>
                <a:ext cx="94" cy="148"/>
              </a:xfrm>
              <a:custGeom>
                <a:avLst/>
                <a:gdLst>
                  <a:gd name="T0" fmla="*/ 73 w 94"/>
                  <a:gd name="T1" fmla="*/ 0 h 148"/>
                  <a:gd name="T2" fmla="*/ 64 w 94"/>
                  <a:gd name="T3" fmla="*/ 69 h 148"/>
                  <a:gd name="T4" fmla="*/ 46 w 94"/>
                  <a:gd name="T5" fmla="*/ 45 h 148"/>
                  <a:gd name="T6" fmla="*/ 0 w 94"/>
                  <a:gd name="T7" fmla="*/ 148 h 148"/>
                  <a:gd name="T8" fmla="*/ 0 w 94"/>
                  <a:gd name="T9" fmla="*/ 148 h 148"/>
                  <a:gd name="T10" fmla="*/ 46 w 94"/>
                  <a:gd name="T11" fmla="*/ 45 h 148"/>
                  <a:gd name="T12" fmla="*/ 64 w 94"/>
                  <a:gd name="T13" fmla="*/ 69 h 148"/>
                  <a:gd name="T14" fmla="*/ 73 w 94"/>
                  <a:gd name="T15" fmla="*/ 0 h 148"/>
                  <a:gd name="T16" fmla="*/ 94 w 94"/>
                  <a:gd name="T17" fmla="*/ 30 h 148"/>
                  <a:gd name="T18" fmla="*/ 94 w 94"/>
                  <a:gd name="T19" fmla="*/ 26 h 148"/>
                  <a:gd name="T20" fmla="*/ 94 w 94"/>
                  <a:gd name="T21" fmla="*/ 30 h 148"/>
                  <a:gd name="T22" fmla="*/ 73 w 94"/>
                  <a:gd name="T2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8">
                    <a:moveTo>
                      <a:pt x="73" y="0"/>
                    </a:moveTo>
                    <a:lnTo>
                      <a:pt x="64" y="69"/>
                    </a:lnTo>
                    <a:lnTo>
                      <a:pt x="46" y="45"/>
                    </a:lnTo>
                    <a:lnTo>
                      <a:pt x="0" y="148"/>
                    </a:lnTo>
                    <a:lnTo>
                      <a:pt x="0" y="148"/>
                    </a:lnTo>
                    <a:lnTo>
                      <a:pt x="46" y="45"/>
                    </a:lnTo>
                    <a:lnTo>
                      <a:pt x="64" y="69"/>
                    </a:lnTo>
                    <a:lnTo>
                      <a:pt x="73" y="0"/>
                    </a:lnTo>
                    <a:lnTo>
                      <a:pt x="94" y="30"/>
                    </a:lnTo>
                    <a:lnTo>
                      <a:pt x="94" y="26"/>
                    </a:lnTo>
                    <a:lnTo>
                      <a:pt x="94" y="30"/>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1" name="Freeform 456"/>
              <p:cNvSpPr>
                <a:spLocks noEditPoints="1"/>
              </p:cNvSpPr>
              <p:nvPr/>
            </p:nvSpPr>
            <p:spPr bwMode="auto">
              <a:xfrm>
                <a:off x="4542" y="3451"/>
                <a:ext cx="131" cy="358"/>
              </a:xfrm>
              <a:custGeom>
                <a:avLst/>
                <a:gdLst>
                  <a:gd name="T0" fmla="*/ 5 w 74"/>
                  <a:gd name="T1" fmla="*/ 123 h 191"/>
                  <a:gd name="T2" fmla="*/ 8 w 74"/>
                  <a:gd name="T3" fmla="*/ 191 h 191"/>
                  <a:gd name="T4" fmla="*/ 8 w 74"/>
                  <a:gd name="T5" fmla="*/ 191 h 191"/>
                  <a:gd name="T6" fmla="*/ 5 w 74"/>
                  <a:gd name="T7" fmla="*/ 123 h 191"/>
                  <a:gd name="T8" fmla="*/ 5 w 74"/>
                  <a:gd name="T9" fmla="*/ 123 h 191"/>
                  <a:gd name="T10" fmla="*/ 2 w 74"/>
                  <a:gd name="T11" fmla="*/ 50 h 191"/>
                  <a:gd name="T12" fmla="*/ 5 w 74"/>
                  <a:gd name="T13" fmla="*/ 123 h 191"/>
                  <a:gd name="T14" fmla="*/ 5 w 74"/>
                  <a:gd name="T15" fmla="*/ 123 h 191"/>
                  <a:gd name="T16" fmla="*/ 2 w 74"/>
                  <a:gd name="T17" fmla="*/ 50 h 191"/>
                  <a:gd name="T18" fmla="*/ 2 w 74"/>
                  <a:gd name="T19" fmla="*/ 50 h 191"/>
                  <a:gd name="T20" fmla="*/ 34 w 74"/>
                  <a:gd name="T21" fmla="*/ 28 h 191"/>
                  <a:gd name="T22" fmla="*/ 3 w 74"/>
                  <a:gd name="T23" fmla="*/ 51 h 191"/>
                  <a:gd name="T24" fmla="*/ 34 w 74"/>
                  <a:gd name="T25" fmla="*/ 28 h 191"/>
                  <a:gd name="T26" fmla="*/ 74 w 74"/>
                  <a:gd name="T27" fmla="*/ 33 h 191"/>
                  <a:gd name="T28" fmla="*/ 34 w 74"/>
                  <a:gd name="T29" fmla="*/ 28 h 191"/>
                  <a:gd name="T30" fmla="*/ 0 w 74"/>
                  <a:gd name="T31" fmla="*/ 0 h 191"/>
                  <a:gd name="T32" fmla="*/ 0 w 74"/>
                  <a:gd name="T33" fmla="*/ 0 h 191"/>
                  <a:gd name="T34" fmla="*/ 1 w 74"/>
                  <a:gd name="T35" fmla="*/ 21 h 191"/>
                  <a:gd name="T36" fmla="*/ 1 w 74"/>
                  <a:gd name="T37" fmla="*/ 21 h 191"/>
                  <a:gd name="T38" fmla="*/ 0 w 74"/>
                  <a:gd name="T3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191">
                    <a:moveTo>
                      <a:pt x="5" y="123"/>
                    </a:moveTo>
                    <a:cubicBezTo>
                      <a:pt x="8" y="191"/>
                      <a:pt x="8" y="191"/>
                      <a:pt x="8" y="191"/>
                    </a:cubicBezTo>
                    <a:cubicBezTo>
                      <a:pt x="8" y="191"/>
                      <a:pt x="8" y="191"/>
                      <a:pt x="8" y="191"/>
                    </a:cubicBezTo>
                    <a:cubicBezTo>
                      <a:pt x="5" y="123"/>
                      <a:pt x="5" y="123"/>
                      <a:pt x="5" y="123"/>
                    </a:cubicBezTo>
                    <a:cubicBezTo>
                      <a:pt x="5" y="123"/>
                      <a:pt x="5" y="123"/>
                      <a:pt x="5" y="123"/>
                    </a:cubicBezTo>
                    <a:moveTo>
                      <a:pt x="2" y="50"/>
                    </a:moveTo>
                    <a:cubicBezTo>
                      <a:pt x="5" y="123"/>
                      <a:pt x="5" y="123"/>
                      <a:pt x="5" y="123"/>
                    </a:cubicBezTo>
                    <a:cubicBezTo>
                      <a:pt x="5" y="123"/>
                      <a:pt x="5" y="123"/>
                      <a:pt x="5" y="123"/>
                    </a:cubicBezTo>
                    <a:cubicBezTo>
                      <a:pt x="2" y="50"/>
                      <a:pt x="2" y="50"/>
                      <a:pt x="2" y="50"/>
                    </a:cubicBezTo>
                    <a:cubicBezTo>
                      <a:pt x="2" y="50"/>
                      <a:pt x="2" y="50"/>
                      <a:pt x="2" y="50"/>
                    </a:cubicBezTo>
                    <a:moveTo>
                      <a:pt x="34" y="28"/>
                    </a:moveTo>
                    <a:cubicBezTo>
                      <a:pt x="3" y="51"/>
                      <a:pt x="3" y="51"/>
                      <a:pt x="3" y="51"/>
                    </a:cubicBezTo>
                    <a:cubicBezTo>
                      <a:pt x="34" y="28"/>
                      <a:pt x="34" y="28"/>
                      <a:pt x="34" y="28"/>
                    </a:cubicBezTo>
                    <a:cubicBezTo>
                      <a:pt x="74" y="33"/>
                      <a:pt x="74" y="33"/>
                      <a:pt x="74" y="33"/>
                    </a:cubicBezTo>
                    <a:cubicBezTo>
                      <a:pt x="34" y="28"/>
                      <a:pt x="34" y="28"/>
                      <a:pt x="34" y="28"/>
                    </a:cubicBezTo>
                    <a:moveTo>
                      <a:pt x="0" y="0"/>
                    </a:moveTo>
                    <a:cubicBezTo>
                      <a:pt x="0" y="0"/>
                      <a:pt x="0" y="0"/>
                      <a:pt x="0" y="0"/>
                    </a:cubicBezTo>
                    <a:cubicBezTo>
                      <a:pt x="1" y="21"/>
                      <a:pt x="1" y="21"/>
                      <a:pt x="1" y="21"/>
                    </a:cubicBezTo>
                    <a:cubicBezTo>
                      <a:pt x="1" y="21"/>
                      <a:pt x="1" y="21"/>
                      <a:pt x="1" y="21"/>
                    </a:cubicBezTo>
                    <a:cubicBezTo>
                      <a:pt x="0" y="0"/>
                      <a:pt x="0" y="0"/>
                      <a:pt x="0" y="0"/>
                    </a:cubicBezTo>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2" name="Oval 457"/>
              <p:cNvSpPr>
                <a:spLocks noChangeArrowheads="1"/>
              </p:cNvSpPr>
              <p:nvPr/>
            </p:nvSpPr>
            <p:spPr bwMode="auto">
              <a:xfrm>
                <a:off x="4550" y="3682"/>
                <a:ext cx="1" cy="1"/>
              </a:xfrm>
              <a:prstGeom prst="ellipse">
                <a:avLst/>
              </a:prstGeom>
              <a:solidFill>
                <a:srgbClr val="577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3" name="Freeform 458"/>
              <p:cNvSpPr>
                <a:spLocks/>
              </p:cNvSpPr>
              <p:nvPr/>
            </p:nvSpPr>
            <p:spPr bwMode="auto">
              <a:xfrm>
                <a:off x="4515" y="3282"/>
                <a:ext cx="82" cy="527"/>
              </a:xfrm>
              <a:custGeom>
                <a:avLst/>
                <a:gdLst>
                  <a:gd name="T0" fmla="*/ 8 w 46"/>
                  <a:gd name="T1" fmla="*/ 0 h 281"/>
                  <a:gd name="T2" fmla="*/ 0 w 46"/>
                  <a:gd name="T3" fmla="*/ 14 h 281"/>
                  <a:gd name="T4" fmla="*/ 0 w 46"/>
                  <a:gd name="T5" fmla="*/ 281 h 281"/>
                  <a:gd name="T6" fmla="*/ 23 w 46"/>
                  <a:gd name="T7" fmla="*/ 281 h 281"/>
                  <a:gd name="T8" fmla="*/ 20 w 46"/>
                  <a:gd name="T9" fmla="*/ 213 h 281"/>
                  <a:gd name="T10" fmla="*/ 20 w 46"/>
                  <a:gd name="T11" fmla="*/ 213 h 281"/>
                  <a:gd name="T12" fmla="*/ 17 w 46"/>
                  <a:gd name="T13" fmla="*/ 140 h 281"/>
                  <a:gd name="T14" fmla="*/ 12 w 46"/>
                  <a:gd name="T15" fmla="*/ 112 h 281"/>
                  <a:gd name="T16" fmla="*/ 16 w 46"/>
                  <a:gd name="T17" fmla="*/ 111 h 281"/>
                  <a:gd name="T18" fmla="*/ 15 w 46"/>
                  <a:gd name="T19" fmla="*/ 90 h 281"/>
                  <a:gd name="T20" fmla="*/ 15 w 46"/>
                  <a:gd name="T21" fmla="*/ 90 h 281"/>
                  <a:gd name="T22" fmla="*/ 15 w 46"/>
                  <a:gd name="T23" fmla="*/ 89 h 281"/>
                  <a:gd name="T24" fmla="*/ 46 w 46"/>
                  <a:gd name="T25" fmla="*/ 56 h 281"/>
                  <a:gd name="T26" fmla="*/ 21 w 46"/>
                  <a:gd name="T27" fmla="*/ 59 h 281"/>
                  <a:gd name="T28" fmla="*/ 27 w 46"/>
                  <a:gd name="T29" fmla="*/ 47 h 281"/>
                  <a:gd name="T30" fmla="*/ 27 w 46"/>
                  <a:gd name="T31" fmla="*/ 47 h 281"/>
                  <a:gd name="T32" fmla="*/ 27 w 46"/>
                  <a:gd name="T33" fmla="*/ 47 h 281"/>
                  <a:gd name="T34" fmla="*/ 14 w 46"/>
                  <a:gd name="T35" fmla="*/ 55 h 281"/>
                  <a:gd name="T36" fmla="*/ 8 w 46"/>
                  <a:gd name="T3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281">
                    <a:moveTo>
                      <a:pt x="8" y="0"/>
                    </a:moveTo>
                    <a:cubicBezTo>
                      <a:pt x="0" y="14"/>
                      <a:pt x="0" y="14"/>
                      <a:pt x="0" y="14"/>
                    </a:cubicBezTo>
                    <a:cubicBezTo>
                      <a:pt x="0" y="281"/>
                      <a:pt x="0" y="281"/>
                      <a:pt x="0" y="281"/>
                    </a:cubicBezTo>
                    <a:cubicBezTo>
                      <a:pt x="23" y="281"/>
                      <a:pt x="23" y="281"/>
                      <a:pt x="23" y="281"/>
                    </a:cubicBezTo>
                    <a:cubicBezTo>
                      <a:pt x="20" y="213"/>
                      <a:pt x="20" y="213"/>
                      <a:pt x="20" y="213"/>
                    </a:cubicBezTo>
                    <a:cubicBezTo>
                      <a:pt x="20" y="213"/>
                      <a:pt x="20" y="213"/>
                      <a:pt x="20" y="213"/>
                    </a:cubicBezTo>
                    <a:cubicBezTo>
                      <a:pt x="17" y="140"/>
                      <a:pt x="17" y="140"/>
                      <a:pt x="17" y="140"/>
                    </a:cubicBezTo>
                    <a:cubicBezTo>
                      <a:pt x="12" y="112"/>
                      <a:pt x="12" y="112"/>
                      <a:pt x="12" y="112"/>
                    </a:cubicBezTo>
                    <a:cubicBezTo>
                      <a:pt x="12" y="112"/>
                      <a:pt x="14" y="112"/>
                      <a:pt x="16" y="111"/>
                    </a:cubicBezTo>
                    <a:cubicBezTo>
                      <a:pt x="15" y="90"/>
                      <a:pt x="15" y="90"/>
                      <a:pt x="15" y="90"/>
                    </a:cubicBezTo>
                    <a:cubicBezTo>
                      <a:pt x="15" y="90"/>
                      <a:pt x="15" y="90"/>
                      <a:pt x="15" y="90"/>
                    </a:cubicBezTo>
                    <a:cubicBezTo>
                      <a:pt x="15" y="89"/>
                      <a:pt x="15" y="89"/>
                      <a:pt x="15" y="89"/>
                    </a:cubicBezTo>
                    <a:cubicBezTo>
                      <a:pt x="46" y="56"/>
                      <a:pt x="46" y="56"/>
                      <a:pt x="46" y="56"/>
                    </a:cubicBezTo>
                    <a:cubicBezTo>
                      <a:pt x="21" y="59"/>
                      <a:pt x="21" y="59"/>
                      <a:pt x="21" y="59"/>
                    </a:cubicBezTo>
                    <a:cubicBezTo>
                      <a:pt x="27" y="47"/>
                      <a:pt x="27" y="47"/>
                      <a:pt x="27" y="47"/>
                    </a:cubicBezTo>
                    <a:cubicBezTo>
                      <a:pt x="27" y="47"/>
                      <a:pt x="27" y="47"/>
                      <a:pt x="27" y="47"/>
                    </a:cubicBezTo>
                    <a:cubicBezTo>
                      <a:pt x="27" y="47"/>
                      <a:pt x="27" y="47"/>
                      <a:pt x="27" y="47"/>
                    </a:cubicBezTo>
                    <a:cubicBezTo>
                      <a:pt x="14" y="55"/>
                      <a:pt x="14" y="55"/>
                      <a:pt x="14" y="55"/>
                    </a:cubicBezTo>
                    <a:cubicBezTo>
                      <a:pt x="8" y="0"/>
                      <a:pt x="8" y="0"/>
                      <a:pt x="8"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4" name="Freeform 459"/>
              <p:cNvSpPr>
                <a:spLocks/>
              </p:cNvSpPr>
              <p:nvPr/>
            </p:nvSpPr>
            <p:spPr bwMode="auto">
              <a:xfrm>
                <a:off x="4536" y="3477"/>
                <a:ext cx="66" cy="70"/>
              </a:xfrm>
              <a:custGeom>
                <a:avLst/>
                <a:gdLst>
                  <a:gd name="T0" fmla="*/ 31 w 37"/>
                  <a:gd name="T1" fmla="*/ 0 h 37"/>
                  <a:gd name="T2" fmla="*/ 4 w 37"/>
                  <a:gd name="T3" fmla="*/ 7 h 37"/>
                  <a:gd name="T4" fmla="*/ 4 w 37"/>
                  <a:gd name="T5" fmla="*/ 7 h 37"/>
                  <a:gd name="T6" fmla="*/ 4 w 37"/>
                  <a:gd name="T7" fmla="*/ 7 h 37"/>
                  <a:gd name="T8" fmla="*/ 0 w 37"/>
                  <a:gd name="T9" fmla="*/ 8 h 37"/>
                  <a:gd name="T10" fmla="*/ 5 w 37"/>
                  <a:gd name="T11" fmla="*/ 36 h 37"/>
                  <a:gd name="T12" fmla="*/ 5 w 37"/>
                  <a:gd name="T13" fmla="*/ 36 h 37"/>
                  <a:gd name="T14" fmla="*/ 5 w 37"/>
                  <a:gd name="T15" fmla="*/ 36 h 37"/>
                  <a:gd name="T16" fmla="*/ 6 w 37"/>
                  <a:gd name="T17" fmla="*/ 37 h 37"/>
                  <a:gd name="T18" fmla="*/ 37 w 37"/>
                  <a:gd name="T19" fmla="*/ 14 h 37"/>
                  <a:gd name="T20" fmla="*/ 21 w 37"/>
                  <a:gd name="T21" fmla="*/ 12 h 37"/>
                  <a:gd name="T22" fmla="*/ 31 w 37"/>
                  <a:gd name="T2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7">
                    <a:moveTo>
                      <a:pt x="31" y="0"/>
                    </a:moveTo>
                    <a:cubicBezTo>
                      <a:pt x="20" y="3"/>
                      <a:pt x="10" y="6"/>
                      <a:pt x="4" y="7"/>
                    </a:cubicBezTo>
                    <a:cubicBezTo>
                      <a:pt x="4" y="7"/>
                      <a:pt x="4" y="7"/>
                      <a:pt x="4" y="7"/>
                    </a:cubicBezTo>
                    <a:cubicBezTo>
                      <a:pt x="4" y="7"/>
                      <a:pt x="4" y="7"/>
                      <a:pt x="4" y="7"/>
                    </a:cubicBezTo>
                    <a:cubicBezTo>
                      <a:pt x="2" y="8"/>
                      <a:pt x="0" y="8"/>
                      <a:pt x="0" y="8"/>
                    </a:cubicBezTo>
                    <a:cubicBezTo>
                      <a:pt x="5" y="36"/>
                      <a:pt x="5" y="36"/>
                      <a:pt x="5" y="36"/>
                    </a:cubicBezTo>
                    <a:cubicBezTo>
                      <a:pt x="5" y="36"/>
                      <a:pt x="5" y="36"/>
                      <a:pt x="5" y="36"/>
                    </a:cubicBezTo>
                    <a:cubicBezTo>
                      <a:pt x="5" y="36"/>
                      <a:pt x="5" y="36"/>
                      <a:pt x="5" y="36"/>
                    </a:cubicBezTo>
                    <a:cubicBezTo>
                      <a:pt x="6" y="37"/>
                      <a:pt x="6" y="37"/>
                      <a:pt x="6" y="37"/>
                    </a:cubicBezTo>
                    <a:cubicBezTo>
                      <a:pt x="37" y="14"/>
                      <a:pt x="37" y="14"/>
                      <a:pt x="37" y="14"/>
                    </a:cubicBezTo>
                    <a:cubicBezTo>
                      <a:pt x="21" y="12"/>
                      <a:pt x="21" y="12"/>
                      <a:pt x="21" y="12"/>
                    </a:cubicBezTo>
                    <a:cubicBezTo>
                      <a:pt x="31" y="0"/>
                      <a:pt x="31" y="0"/>
                      <a:pt x="3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5" name="Freeform 460"/>
              <p:cNvSpPr>
                <a:spLocks/>
              </p:cNvSpPr>
              <p:nvPr/>
            </p:nvSpPr>
            <p:spPr bwMode="auto">
              <a:xfrm>
                <a:off x="4552" y="3181"/>
                <a:ext cx="259" cy="212"/>
              </a:xfrm>
              <a:custGeom>
                <a:avLst/>
                <a:gdLst>
                  <a:gd name="T0" fmla="*/ 259 w 259"/>
                  <a:gd name="T1" fmla="*/ 0 h 212"/>
                  <a:gd name="T2" fmla="*/ 208 w 259"/>
                  <a:gd name="T3" fmla="*/ 5 h 212"/>
                  <a:gd name="T4" fmla="*/ 112 w 259"/>
                  <a:gd name="T5" fmla="*/ 17 h 212"/>
                  <a:gd name="T6" fmla="*/ 105 w 259"/>
                  <a:gd name="T7" fmla="*/ 67 h 212"/>
                  <a:gd name="T8" fmla="*/ 105 w 259"/>
                  <a:gd name="T9" fmla="*/ 71 h 212"/>
                  <a:gd name="T10" fmla="*/ 84 w 259"/>
                  <a:gd name="T11" fmla="*/ 41 h 212"/>
                  <a:gd name="T12" fmla="*/ 75 w 259"/>
                  <a:gd name="T13" fmla="*/ 110 h 212"/>
                  <a:gd name="T14" fmla="*/ 57 w 259"/>
                  <a:gd name="T15" fmla="*/ 86 h 212"/>
                  <a:gd name="T16" fmla="*/ 11 w 259"/>
                  <a:gd name="T17" fmla="*/ 189 h 212"/>
                  <a:gd name="T18" fmla="*/ 0 w 259"/>
                  <a:gd name="T19" fmla="*/ 212 h 212"/>
                  <a:gd name="T20" fmla="*/ 259 w 259"/>
                  <a:gd name="T2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12">
                    <a:moveTo>
                      <a:pt x="259" y="0"/>
                    </a:moveTo>
                    <a:lnTo>
                      <a:pt x="208" y="5"/>
                    </a:lnTo>
                    <a:lnTo>
                      <a:pt x="112" y="17"/>
                    </a:lnTo>
                    <a:lnTo>
                      <a:pt x="105" y="67"/>
                    </a:lnTo>
                    <a:lnTo>
                      <a:pt x="105" y="71"/>
                    </a:lnTo>
                    <a:lnTo>
                      <a:pt x="84" y="41"/>
                    </a:lnTo>
                    <a:lnTo>
                      <a:pt x="75" y="110"/>
                    </a:lnTo>
                    <a:lnTo>
                      <a:pt x="57" y="86"/>
                    </a:lnTo>
                    <a:lnTo>
                      <a:pt x="11" y="189"/>
                    </a:lnTo>
                    <a:lnTo>
                      <a:pt x="0" y="212"/>
                    </a:lnTo>
                    <a:lnTo>
                      <a:pt x="25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6" name="Freeform 461"/>
              <p:cNvSpPr>
                <a:spLocks/>
              </p:cNvSpPr>
              <p:nvPr/>
            </p:nvSpPr>
            <p:spPr bwMode="auto">
              <a:xfrm>
                <a:off x="4552" y="3181"/>
                <a:ext cx="259" cy="212"/>
              </a:xfrm>
              <a:custGeom>
                <a:avLst/>
                <a:gdLst>
                  <a:gd name="T0" fmla="*/ 259 w 259"/>
                  <a:gd name="T1" fmla="*/ 0 h 212"/>
                  <a:gd name="T2" fmla="*/ 208 w 259"/>
                  <a:gd name="T3" fmla="*/ 5 h 212"/>
                  <a:gd name="T4" fmla="*/ 112 w 259"/>
                  <a:gd name="T5" fmla="*/ 17 h 212"/>
                  <a:gd name="T6" fmla="*/ 105 w 259"/>
                  <a:gd name="T7" fmla="*/ 67 h 212"/>
                  <a:gd name="T8" fmla="*/ 105 w 259"/>
                  <a:gd name="T9" fmla="*/ 71 h 212"/>
                  <a:gd name="T10" fmla="*/ 84 w 259"/>
                  <a:gd name="T11" fmla="*/ 41 h 212"/>
                  <a:gd name="T12" fmla="*/ 75 w 259"/>
                  <a:gd name="T13" fmla="*/ 110 h 212"/>
                  <a:gd name="T14" fmla="*/ 57 w 259"/>
                  <a:gd name="T15" fmla="*/ 86 h 212"/>
                  <a:gd name="T16" fmla="*/ 11 w 259"/>
                  <a:gd name="T17" fmla="*/ 189 h 212"/>
                  <a:gd name="T18" fmla="*/ 0 w 259"/>
                  <a:gd name="T19" fmla="*/ 212 h 212"/>
                  <a:gd name="T20" fmla="*/ 259 w 259"/>
                  <a:gd name="T2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12">
                    <a:moveTo>
                      <a:pt x="259" y="0"/>
                    </a:moveTo>
                    <a:lnTo>
                      <a:pt x="208" y="5"/>
                    </a:lnTo>
                    <a:lnTo>
                      <a:pt x="112" y="17"/>
                    </a:lnTo>
                    <a:lnTo>
                      <a:pt x="105" y="67"/>
                    </a:lnTo>
                    <a:lnTo>
                      <a:pt x="105" y="71"/>
                    </a:lnTo>
                    <a:lnTo>
                      <a:pt x="84" y="41"/>
                    </a:lnTo>
                    <a:lnTo>
                      <a:pt x="75" y="110"/>
                    </a:lnTo>
                    <a:lnTo>
                      <a:pt x="57" y="86"/>
                    </a:lnTo>
                    <a:lnTo>
                      <a:pt x="11" y="189"/>
                    </a:lnTo>
                    <a:lnTo>
                      <a:pt x="0" y="212"/>
                    </a:lnTo>
                    <a:lnTo>
                      <a:pt x="2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7" name="Freeform 462"/>
              <p:cNvSpPr>
                <a:spLocks/>
              </p:cNvSpPr>
              <p:nvPr/>
            </p:nvSpPr>
            <p:spPr bwMode="auto">
              <a:xfrm>
                <a:off x="4552" y="3181"/>
                <a:ext cx="259" cy="212"/>
              </a:xfrm>
              <a:custGeom>
                <a:avLst/>
                <a:gdLst>
                  <a:gd name="T0" fmla="*/ 259 w 259"/>
                  <a:gd name="T1" fmla="*/ 0 h 212"/>
                  <a:gd name="T2" fmla="*/ 0 w 259"/>
                  <a:gd name="T3" fmla="*/ 212 h 212"/>
                  <a:gd name="T4" fmla="*/ 45 w 259"/>
                  <a:gd name="T5" fmla="*/ 206 h 212"/>
                  <a:gd name="T6" fmla="*/ 45 w 259"/>
                  <a:gd name="T7" fmla="*/ 206 h 212"/>
                  <a:gd name="T8" fmla="*/ 135 w 259"/>
                  <a:gd name="T9" fmla="*/ 193 h 212"/>
                  <a:gd name="T10" fmla="*/ 119 w 259"/>
                  <a:gd name="T11" fmla="*/ 170 h 212"/>
                  <a:gd name="T12" fmla="*/ 183 w 259"/>
                  <a:gd name="T13" fmla="*/ 178 h 212"/>
                  <a:gd name="T14" fmla="*/ 162 w 259"/>
                  <a:gd name="T15" fmla="*/ 148 h 212"/>
                  <a:gd name="T16" fmla="*/ 213 w 259"/>
                  <a:gd name="T17" fmla="*/ 155 h 212"/>
                  <a:gd name="T18" fmla="*/ 259 w 259"/>
                  <a:gd name="T19"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12">
                    <a:moveTo>
                      <a:pt x="259" y="0"/>
                    </a:moveTo>
                    <a:lnTo>
                      <a:pt x="0" y="212"/>
                    </a:lnTo>
                    <a:lnTo>
                      <a:pt x="45" y="206"/>
                    </a:lnTo>
                    <a:lnTo>
                      <a:pt x="45" y="206"/>
                    </a:lnTo>
                    <a:lnTo>
                      <a:pt x="135" y="193"/>
                    </a:lnTo>
                    <a:lnTo>
                      <a:pt x="119" y="170"/>
                    </a:lnTo>
                    <a:lnTo>
                      <a:pt x="183" y="178"/>
                    </a:lnTo>
                    <a:lnTo>
                      <a:pt x="162" y="148"/>
                    </a:lnTo>
                    <a:lnTo>
                      <a:pt x="213" y="155"/>
                    </a:lnTo>
                    <a:lnTo>
                      <a:pt x="25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8" name="Freeform 463"/>
              <p:cNvSpPr>
                <a:spLocks/>
              </p:cNvSpPr>
              <p:nvPr/>
            </p:nvSpPr>
            <p:spPr bwMode="auto">
              <a:xfrm>
                <a:off x="4552" y="3181"/>
                <a:ext cx="259" cy="212"/>
              </a:xfrm>
              <a:custGeom>
                <a:avLst/>
                <a:gdLst>
                  <a:gd name="T0" fmla="*/ 259 w 259"/>
                  <a:gd name="T1" fmla="*/ 0 h 212"/>
                  <a:gd name="T2" fmla="*/ 0 w 259"/>
                  <a:gd name="T3" fmla="*/ 212 h 212"/>
                  <a:gd name="T4" fmla="*/ 45 w 259"/>
                  <a:gd name="T5" fmla="*/ 206 h 212"/>
                  <a:gd name="T6" fmla="*/ 45 w 259"/>
                  <a:gd name="T7" fmla="*/ 206 h 212"/>
                  <a:gd name="T8" fmla="*/ 135 w 259"/>
                  <a:gd name="T9" fmla="*/ 193 h 212"/>
                  <a:gd name="T10" fmla="*/ 119 w 259"/>
                  <a:gd name="T11" fmla="*/ 170 h 212"/>
                  <a:gd name="T12" fmla="*/ 183 w 259"/>
                  <a:gd name="T13" fmla="*/ 178 h 212"/>
                  <a:gd name="T14" fmla="*/ 162 w 259"/>
                  <a:gd name="T15" fmla="*/ 148 h 212"/>
                  <a:gd name="T16" fmla="*/ 213 w 259"/>
                  <a:gd name="T17" fmla="*/ 155 h 212"/>
                  <a:gd name="T18" fmla="*/ 259 w 259"/>
                  <a:gd name="T19"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12">
                    <a:moveTo>
                      <a:pt x="259" y="0"/>
                    </a:moveTo>
                    <a:lnTo>
                      <a:pt x="0" y="212"/>
                    </a:lnTo>
                    <a:lnTo>
                      <a:pt x="45" y="206"/>
                    </a:lnTo>
                    <a:lnTo>
                      <a:pt x="45" y="206"/>
                    </a:lnTo>
                    <a:lnTo>
                      <a:pt x="135" y="193"/>
                    </a:lnTo>
                    <a:lnTo>
                      <a:pt x="119" y="170"/>
                    </a:lnTo>
                    <a:lnTo>
                      <a:pt x="183" y="178"/>
                    </a:lnTo>
                    <a:lnTo>
                      <a:pt x="162" y="148"/>
                    </a:lnTo>
                    <a:lnTo>
                      <a:pt x="213" y="155"/>
                    </a:lnTo>
                    <a:lnTo>
                      <a:pt x="2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9" name="Freeform 464"/>
              <p:cNvSpPr>
                <a:spLocks/>
              </p:cNvSpPr>
              <p:nvPr/>
            </p:nvSpPr>
            <p:spPr bwMode="auto">
              <a:xfrm>
                <a:off x="4573" y="3383"/>
                <a:ext cx="222" cy="117"/>
              </a:xfrm>
              <a:custGeom>
                <a:avLst/>
                <a:gdLst>
                  <a:gd name="T0" fmla="*/ 65 w 125"/>
                  <a:gd name="T1" fmla="*/ 0 h 62"/>
                  <a:gd name="T2" fmla="*/ 56 w 125"/>
                  <a:gd name="T3" fmla="*/ 19 h 62"/>
                  <a:gd name="T4" fmla="*/ 51 w 125"/>
                  <a:gd name="T5" fmla="*/ 6 h 62"/>
                  <a:gd name="T6" fmla="*/ 40 w 125"/>
                  <a:gd name="T7" fmla="*/ 31 h 62"/>
                  <a:gd name="T8" fmla="*/ 36 w 125"/>
                  <a:gd name="T9" fmla="*/ 20 h 62"/>
                  <a:gd name="T10" fmla="*/ 10 w 125"/>
                  <a:gd name="T11" fmla="*/ 50 h 62"/>
                  <a:gd name="T12" fmla="*/ 10 w 125"/>
                  <a:gd name="T13" fmla="*/ 50 h 62"/>
                  <a:gd name="T14" fmla="*/ 0 w 125"/>
                  <a:gd name="T15" fmla="*/ 62 h 62"/>
                  <a:gd name="T16" fmla="*/ 125 w 125"/>
                  <a:gd name="T17" fmla="*/ 9 h 62"/>
                  <a:gd name="T18" fmla="*/ 65 w 125"/>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62">
                    <a:moveTo>
                      <a:pt x="65" y="0"/>
                    </a:moveTo>
                    <a:cubicBezTo>
                      <a:pt x="56" y="19"/>
                      <a:pt x="56" y="19"/>
                      <a:pt x="56" y="19"/>
                    </a:cubicBezTo>
                    <a:cubicBezTo>
                      <a:pt x="51" y="6"/>
                      <a:pt x="51" y="6"/>
                      <a:pt x="51" y="6"/>
                    </a:cubicBezTo>
                    <a:cubicBezTo>
                      <a:pt x="40" y="31"/>
                      <a:pt x="40" y="31"/>
                      <a:pt x="40" y="31"/>
                    </a:cubicBezTo>
                    <a:cubicBezTo>
                      <a:pt x="36" y="20"/>
                      <a:pt x="36" y="20"/>
                      <a:pt x="36" y="20"/>
                    </a:cubicBezTo>
                    <a:cubicBezTo>
                      <a:pt x="10" y="50"/>
                      <a:pt x="10" y="50"/>
                      <a:pt x="10" y="50"/>
                    </a:cubicBezTo>
                    <a:cubicBezTo>
                      <a:pt x="10" y="50"/>
                      <a:pt x="10" y="50"/>
                      <a:pt x="10" y="50"/>
                    </a:cubicBezTo>
                    <a:cubicBezTo>
                      <a:pt x="0" y="62"/>
                      <a:pt x="0" y="62"/>
                      <a:pt x="0" y="62"/>
                    </a:cubicBezTo>
                    <a:cubicBezTo>
                      <a:pt x="125" y="9"/>
                      <a:pt x="125" y="9"/>
                      <a:pt x="125" y="9"/>
                    </a:cubicBezTo>
                    <a:cubicBezTo>
                      <a:pt x="65" y="0"/>
                      <a:pt x="65" y="0"/>
                      <a:pt x="6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0" name="Freeform 465"/>
              <p:cNvSpPr>
                <a:spLocks/>
              </p:cNvSpPr>
              <p:nvPr/>
            </p:nvSpPr>
            <p:spPr bwMode="auto">
              <a:xfrm>
                <a:off x="4573" y="3400"/>
                <a:ext cx="222" cy="113"/>
              </a:xfrm>
              <a:custGeom>
                <a:avLst/>
                <a:gdLst>
                  <a:gd name="T0" fmla="*/ 222 w 222"/>
                  <a:gd name="T1" fmla="*/ 0 h 113"/>
                  <a:gd name="T2" fmla="*/ 0 w 222"/>
                  <a:gd name="T3" fmla="*/ 100 h 113"/>
                  <a:gd name="T4" fmla="*/ 29 w 222"/>
                  <a:gd name="T5" fmla="*/ 103 h 113"/>
                  <a:gd name="T6" fmla="*/ 100 w 222"/>
                  <a:gd name="T7" fmla="*/ 113 h 113"/>
                  <a:gd name="T8" fmla="*/ 93 w 222"/>
                  <a:gd name="T9" fmla="*/ 92 h 113"/>
                  <a:gd name="T10" fmla="*/ 137 w 222"/>
                  <a:gd name="T11" fmla="*/ 113 h 113"/>
                  <a:gd name="T12" fmla="*/ 126 w 222"/>
                  <a:gd name="T13" fmla="*/ 87 h 113"/>
                  <a:gd name="T14" fmla="*/ 162 w 222"/>
                  <a:gd name="T15" fmla="*/ 103 h 113"/>
                  <a:gd name="T16" fmla="*/ 222 w 222"/>
                  <a:gd name="T1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113">
                    <a:moveTo>
                      <a:pt x="222" y="0"/>
                    </a:moveTo>
                    <a:lnTo>
                      <a:pt x="0" y="100"/>
                    </a:lnTo>
                    <a:lnTo>
                      <a:pt x="29" y="103"/>
                    </a:lnTo>
                    <a:lnTo>
                      <a:pt x="100" y="113"/>
                    </a:lnTo>
                    <a:lnTo>
                      <a:pt x="93" y="92"/>
                    </a:lnTo>
                    <a:lnTo>
                      <a:pt x="137" y="113"/>
                    </a:lnTo>
                    <a:lnTo>
                      <a:pt x="126" y="87"/>
                    </a:lnTo>
                    <a:lnTo>
                      <a:pt x="162" y="103"/>
                    </a:lnTo>
                    <a:lnTo>
                      <a:pt x="222"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1" name="Freeform 466"/>
              <p:cNvSpPr>
                <a:spLocks/>
              </p:cNvSpPr>
              <p:nvPr/>
            </p:nvSpPr>
            <p:spPr bwMode="auto">
              <a:xfrm>
                <a:off x="4573" y="3400"/>
                <a:ext cx="222" cy="113"/>
              </a:xfrm>
              <a:custGeom>
                <a:avLst/>
                <a:gdLst>
                  <a:gd name="T0" fmla="*/ 222 w 222"/>
                  <a:gd name="T1" fmla="*/ 0 h 113"/>
                  <a:gd name="T2" fmla="*/ 0 w 222"/>
                  <a:gd name="T3" fmla="*/ 100 h 113"/>
                  <a:gd name="T4" fmla="*/ 29 w 222"/>
                  <a:gd name="T5" fmla="*/ 103 h 113"/>
                  <a:gd name="T6" fmla="*/ 100 w 222"/>
                  <a:gd name="T7" fmla="*/ 113 h 113"/>
                  <a:gd name="T8" fmla="*/ 93 w 222"/>
                  <a:gd name="T9" fmla="*/ 92 h 113"/>
                  <a:gd name="T10" fmla="*/ 137 w 222"/>
                  <a:gd name="T11" fmla="*/ 113 h 113"/>
                  <a:gd name="T12" fmla="*/ 126 w 222"/>
                  <a:gd name="T13" fmla="*/ 87 h 113"/>
                  <a:gd name="T14" fmla="*/ 162 w 222"/>
                  <a:gd name="T15" fmla="*/ 103 h 113"/>
                  <a:gd name="T16" fmla="*/ 222 w 222"/>
                  <a:gd name="T1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113">
                    <a:moveTo>
                      <a:pt x="222" y="0"/>
                    </a:moveTo>
                    <a:lnTo>
                      <a:pt x="0" y="100"/>
                    </a:lnTo>
                    <a:lnTo>
                      <a:pt x="29" y="103"/>
                    </a:lnTo>
                    <a:lnTo>
                      <a:pt x="100" y="113"/>
                    </a:lnTo>
                    <a:lnTo>
                      <a:pt x="93" y="92"/>
                    </a:lnTo>
                    <a:lnTo>
                      <a:pt x="137" y="113"/>
                    </a:lnTo>
                    <a:lnTo>
                      <a:pt x="126" y="87"/>
                    </a:lnTo>
                    <a:lnTo>
                      <a:pt x="162" y="103"/>
                    </a:lnTo>
                    <a:lnTo>
                      <a:pt x="2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2" name="Freeform 467"/>
              <p:cNvSpPr>
                <a:spLocks/>
              </p:cNvSpPr>
              <p:nvPr/>
            </p:nvSpPr>
            <p:spPr bwMode="auto">
              <a:xfrm>
                <a:off x="4515" y="2963"/>
                <a:ext cx="92" cy="345"/>
              </a:xfrm>
              <a:custGeom>
                <a:avLst/>
                <a:gdLst>
                  <a:gd name="T0" fmla="*/ 5 w 92"/>
                  <a:gd name="T1" fmla="*/ 0 h 345"/>
                  <a:gd name="T2" fmla="*/ 5 w 92"/>
                  <a:gd name="T3" fmla="*/ 0 h 345"/>
                  <a:gd name="T4" fmla="*/ 0 w 92"/>
                  <a:gd name="T5" fmla="*/ 296 h 345"/>
                  <a:gd name="T6" fmla="*/ 0 w 92"/>
                  <a:gd name="T7" fmla="*/ 345 h 345"/>
                  <a:gd name="T8" fmla="*/ 14 w 92"/>
                  <a:gd name="T9" fmla="*/ 319 h 345"/>
                  <a:gd name="T10" fmla="*/ 14 w 92"/>
                  <a:gd name="T11" fmla="*/ 319 h 345"/>
                  <a:gd name="T12" fmla="*/ 71 w 92"/>
                  <a:gd name="T13" fmla="*/ 223 h 345"/>
                  <a:gd name="T14" fmla="*/ 43 w 92"/>
                  <a:gd name="T15" fmla="*/ 223 h 345"/>
                  <a:gd name="T16" fmla="*/ 90 w 92"/>
                  <a:gd name="T17" fmla="*/ 174 h 345"/>
                  <a:gd name="T18" fmla="*/ 55 w 92"/>
                  <a:gd name="T19" fmla="*/ 174 h 345"/>
                  <a:gd name="T20" fmla="*/ 92 w 92"/>
                  <a:gd name="T21" fmla="*/ 137 h 345"/>
                  <a:gd name="T22" fmla="*/ 5 w 92"/>
                  <a:gd name="T23"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45">
                    <a:moveTo>
                      <a:pt x="5" y="0"/>
                    </a:moveTo>
                    <a:lnTo>
                      <a:pt x="5" y="0"/>
                    </a:lnTo>
                    <a:lnTo>
                      <a:pt x="0" y="296"/>
                    </a:lnTo>
                    <a:lnTo>
                      <a:pt x="0" y="345"/>
                    </a:lnTo>
                    <a:lnTo>
                      <a:pt x="14" y="319"/>
                    </a:lnTo>
                    <a:lnTo>
                      <a:pt x="14" y="319"/>
                    </a:lnTo>
                    <a:lnTo>
                      <a:pt x="71" y="223"/>
                    </a:lnTo>
                    <a:lnTo>
                      <a:pt x="43" y="223"/>
                    </a:lnTo>
                    <a:lnTo>
                      <a:pt x="90" y="174"/>
                    </a:lnTo>
                    <a:lnTo>
                      <a:pt x="55" y="174"/>
                    </a:lnTo>
                    <a:lnTo>
                      <a:pt x="92" y="137"/>
                    </a:lnTo>
                    <a:lnTo>
                      <a:pt x="5"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3" name="Freeform 468"/>
              <p:cNvSpPr>
                <a:spLocks/>
              </p:cNvSpPr>
              <p:nvPr/>
            </p:nvSpPr>
            <p:spPr bwMode="auto">
              <a:xfrm>
                <a:off x="4515" y="2963"/>
                <a:ext cx="92" cy="345"/>
              </a:xfrm>
              <a:custGeom>
                <a:avLst/>
                <a:gdLst>
                  <a:gd name="T0" fmla="*/ 5 w 92"/>
                  <a:gd name="T1" fmla="*/ 0 h 345"/>
                  <a:gd name="T2" fmla="*/ 5 w 92"/>
                  <a:gd name="T3" fmla="*/ 0 h 345"/>
                  <a:gd name="T4" fmla="*/ 0 w 92"/>
                  <a:gd name="T5" fmla="*/ 296 h 345"/>
                  <a:gd name="T6" fmla="*/ 0 w 92"/>
                  <a:gd name="T7" fmla="*/ 345 h 345"/>
                  <a:gd name="T8" fmla="*/ 14 w 92"/>
                  <a:gd name="T9" fmla="*/ 319 h 345"/>
                  <a:gd name="T10" fmla="*/ 14 w 92"/>
                  <a:gd name="T11" fmla="*/ 319 h 345"/>
                  <a:gd name="T12" fmla="*/ 71 w 92"/>
                  <a:gd name="T13" fmla="*/ 223 h 345"/>
                  <a:gd name="T14" fmla="*/ 43 w 92"/>
                  <a:gd name="T15" fmla="*/ 223 h 345"/>
                  <a:gd name="T16" fmla="*/ 90 w 92"/>
                  <a:gd name="T17" fmla="*/ 174 h 345"/>
                  <a:gd name="T18" fmla="*/ 55 w 92"/>
                  <a:gd name="T19" fmla="*/ 174 h 345"/>
                  <a:gd name="T20" fmla="*/ 92 w 92"/>
                  <a:gd name="T21" fmla="*/ 137 h 345"/>
                  <a:gd name="T22" fmla="*/ 5 w 92"/>
                  <a:gd name="T23"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45">
                    <a:moveTo>
                      <a:pt x="5" y="0"/>
                    </a:moveTo>
                    <a:lnTo>
                      <a:pt x="5" y="0"/>
                    </a:lnTo>
                    <a:lnTo>
                      <a:pt x="0" y="296"/>
                    </a:lnTo>
                    <a:lnTo>
                      <a:pt x="0" y="345"/>
                    </a:lnTo>
                    <a:lnTo>
                      <a:pt x="14" y="319"/>
                    </a:lnTo>
                    <a:lnTo>
                      <a:pt x="14" y="319"/>
                    </a:lnTo>
                    <a:lnTo>
                      <a:pt x="71" y="223"/>
                    </a:lnTo>
                    <a:lnTo>
                      <a:pt x="43" y="223"/>
                    </a:lnTo>
                    <a:lnTo>
                      <a:pt x="90" y="174"/>
                    </a:lnTo>
                    <a:lnTo>
                      <a:pt x="55" y="174"/>
                    </a:lnTo>
                    <a:lnTo>
                      <a:pt x="92" y="137"/>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4" name="Freeform 469"/>
              <p:cNvSpPr>
                <a:spLocks/>
              </p:cNvSpPr>
              <p:nvPr/>
            </p:nvSpPr>
            <p:spPr bwMode="auto">
              <a:xfrm>
                <a:off x="1136" y="3079"/>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5" name="Freeform 470"/>
              <p:cNvSpPr>
                <a:spLocks/>
              </p:cNvSpPr>
              <p:nvPr/>
            </p:nvSpPr>
            <p:spPr bwMode="auto">
              <a:xfrm>
                <a:off x="1136" y="3079"/>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6" name="Oval 471"/>
              <p:cNvSpPr>
                <a:spLocks noChangeArrowheads="1"/>
              </p:cNvSpPr>
              <p:nvPr/>
            </p:nvSpPr>
            <p:spPr bwMode="auto">
              <a:xfrm>
                <a:off x="4189" y="2466"/>
                <a:ext cx="230" cy="244"/>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7" name="Freeform 472"/>
              <p:cNvSpPr>
                <a:spLocks/>
              </p:cNvSpPr>
              <p:nvPr/>
            </p:nvSpPr>
            <p:spPr bwMode="auto">
              <a:xfrm>
                <a:off x="1684" y="2783"/>
                <a:ext cx="310" cy="157"/>
              </a:xfrm>
              <a:custGeom>
                <a:avLst/>
                <a:gdLst>
                  <a:gd name="T0" fmla="*/ 173 w 175"/>
                  <a:gd name="T1" fmla="*/ 84 h 84"/>
                  <a:gd name="T2" fmla="*/ 175 w 175"/>
                  <a:gd name="T3" fmla="*/ 72 h 84"/>
                  <a:gd name="T4" fmla="*/ 174 w 175"/>
                  <a:gd name="T5" fmla="*/ 59 h 84"/>
                  <a:gd name="T6" fmla="*/ 169 w 175"/>
                  <a:gd name="T7" fmla="*/ 50 h 84"/>
                  <a:gd name="T8" fmla="*/ 156 w 175"/>
                  <a:gd name="T9" fmla="*/ 36 h 84"/>
                  <a:gd name="T10" fmla="*/ 137 w 175"/>
                  <a:gd name="T11" fmla="*/ 31 h 84"/>
                  <a:gd name="T12" fmla="*/ 119 w 175"/>
                  <a:gd name="T13" fmla="*/ 36 h 84"/>
                  <a:gd name="T14" fmla="*/ 118 w 175"/>
                  <a:gd name="T15" fmla="*/ 37 h 84"/>
                  <a:gd name="T16" fmla="*/ 118 w 175"/>
                  <a:gd name="T17" fmla="*/ 35 h 84"/>
                  <a:gd name="T18" fmla="*/ 117 w 175"/>
                  <a:gd name="T19" fmla="*/ 28 h 84"/>
                  <a:gd name="T20" fmla="*/ 100 w 175"/>
                  <a:gd name="T21" fmla="*/ 6 h 84"/>
                  <a:gd name="T22" fmla="*/ 72 w 175"/>
                  <a:gd name="T23" fmla="*/ 2 h 84"/>
                  <a:gd name="T24" fmla="*/ 45 w 175"/>
                  <a:gd name="T25" fmla="*/ 30 h 84"/>
                  <a:gd name="T26" fmla="*/ 44 w 175"/>
                  <a:gd name="T27" fmla="*/ 45 h 84"/>
                  <a:gd name="T28" fmla="*/ 43 w 175"/>
                  <a:gd name="T29" fmla="*/ 44 h 84"/>
                  <a:gd name="T30" fmla="*/ 18 w 175"/>
                  <a:gd name="T31" fmla="*/ 48 h 84"/>
                  <a:gd name="T32" fmla="*/ 5 w 175"/>
                  <a:gd name="T33" fmla="*/ 61 h 84"/>
                  <a:gd name="T34" fmla="*/ 6 w 175"/>
                  <a:gd name="T35" fmla="*/ 60 h 84"/>
                  <a:gd name="T36" fmla="*/ 6 w 175"/>
                  <a:gd name="T37" fmla="*/ 61 h 84"/>
                  <a:gd name="T38" fmla="*/ 2 w 175"/>
                  <a:gd name="T39" fmla="*/ 84 h 84"/>
                  <a:gd name="T40" fmla="*/ 173 w 175"/>
                  <a:gd name="T4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84">
                    <a:moveTo>
                      <a:pt x="173" y="84"/>
                    </a:moveTo>
                    <a:cubicBezTo>
                      <a:pt x="174" y="80"/>
                      <a:pt x="175" y="76"/>
                      <a:pt x="175" y="72"/>
                    </a:cubicBezTo>
                    <a:cubicBezTo>
                      <a:pt x="175" y="68"/>
                      <a:pt x="175" y="63"/>
                      <a:pt x="174" y="59"/>
                    </a:cubicBezTo>
                    <a:cubicBezTo>
                      <a:pt x="172" y="56"/>
                      <a:pt x="171" y="53"/>
                      <a:pt x="169" y="50"/>
                    </a:cubicBezTo>
                    <a:cubicBezTo>
                      <a:pt x="165" y="43"/>
                      <a:pt x="162" y="41"/>
                      <a:pt x="156" y="36"/>
                    </a:cubicBezTo>
                    <a:cubicBezTo>
                      <a:pt x="150" y="33"/>
                      <a:pt x="144" y="31"/>
                      <a:pt x="137" y="31"/>
                    </a:cubicBezTo>
                    <a:cubicBezTo>
                      <a:pt x="131" y="31"/>
                      <a:pt x="125" y="33"/>
                      <a:pt x="119" y="36"/>
                    </a:cubicBezTo>
                    <a:cubicBezTo>
                      <a:pt x="118" y="37"/>
                      <a:pt x="118" y="37"/>
                      <a:pt x="118" y="37"/>
                    </a:cubicBezTo>
                    <a:cubicBezTo>
                      <a:pt x="118" y="36"/>
                      <a:pt x="118" y="36"/>
                      <a:pt x="118" y="35"/>
                    </a:cubicBezTo>
                    <a:cubicBezTo>
                      <a:pt x="118" y="33"/>
                      <a:pt x="118" y="31"/>
                      <a:pt x="117" y="28"/>
                    </a:cubicBezTo>
                    <a:cubicBezTo>
                      <a:pt x="114" y="19"/>
                      <a:pt x="108" y="10"/>
                      <a:pt x="100" y="6"/>
                    </a:cubicBezTo>
                    <a:cubicBezTo>
                      <a:pt x="91" y="1"/>
                      <a:pt x="82" y="0"/>
                      <a:pt x="72" y="2"/>
                    </a:cubicBezTo>
                    <a:cubicBezTo>
                      <a:pt x="58" y="6"/>
                      <a:pt x="49" y="17"/>
                      <a:pt x="45" y="30"/>
                    </a:cubicBezTo>
                    <a:cubicBezTo>
                      <a:pt x="44" y="34"/>
                      <a:pt x="43" y="39"/>
                      <a:pt x="44" y="45"/>
                    </a:cubicBezTo>
                    <a:cubicBezTo>
                      <a:pt x="43" y="44"/>
                      <a:pt x="43" y="44"/>
                      <a:pt x="43" y="44"/>
                    </a:cubicBezTo>
                    <a:cubicBezTo>
                      <a:pt x="35" y="42"/>
                      <a:pt x="25" y="43"/>
                      <a:pt x="18" y="48"/>
                    </a:cubicBezTo>
                    <a:cubicBezTo>
                      <a:pt x="12" y="51"/>
                      <a:pt x="8" y="56"/>
                      <a:pt x="5" y="61"/>
                    </a:cubicBezTo>
                    <a:cubicBezTo>
                      <a:pt x="6" y="60"/>
                      <a:pt x="6" y="60"/>
                      <a:pt x="6" y="60"/>
                    </a:cubicBezTo>
                    <a:cubicBezTo>
                      <a:pt x="6" y="61"/>
                      <a:pt x="6" y="61"/>
                      <a:pt x="6" y="61"/>
                    </a:cubicBezTo>
                    <a:cubicBezTo>
                      <a:pt x="1" y="67"/>
                      <a:pt x="0" y="76"/>
                      <a:pt x="2" y="84"/>
                    </a:cubicBezTo>
                    <a:lnTo>
                      <a:pt x="173"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8" name="Freeform 473"/>
              <p:cNvSpPr>
                <a:spLocks/>
              </p:cNvSpPr>
              <p:nvPr/>
            </p:nvSpPr>
            <p:spPr bwMode="auto">
              <a:xfrm>
                <a:off x="3391" y="2854"/>
                <a:ext cx="392" cy="122"/>
              </a:xfrm>
              <a:custGeom>
                <a:avLst/>
                <a:gdLst>
                  <a:gd name="T0" fmla="*/ 221 w 221"/>
                  <a:gd name="T1" fmla="*/ 65 h 65"/>
                  <a:gd name="T2" fmla="*/ 203 w 221"/>
                  <a:gd name="T3" fmla="*/ 33 h 65"/>
                  <a:gd name="T4" fmla="*/ 202 w 221"/>
                  <a:gd name="T5" fmla="*/ 33 h 65"/>
                  <a:gd name="T6" fmla="*/ 183 w 221"/>
                  <a:gd name="T7" fmla="*/ 28 h 65"/>
                  <a:gd name="T8" fmla="*/ 157 w 221"/>
                  <a:gd name="T9" fmla="*/ 39 h 65"/>
                  <a:gd name="T10" fmla="*/ 152 w 221"/>
                  <a:gd name="T11" fmla="*/ 45 h 65"/>
                  <a:gd name="T12" fmla="*/ 120 w 221"/>
                  <a:gd name="T13" fmla="*/ 24 h 65"/>
                  <a:gd name="T14" fmla="*/ 102 w 221"/>
                  <a:gd name="T15" fmla="*/ 29 h 65"/>
                  <a:gd name="T16" fmla="*/ 73 w 221"/>
                  <a:gd name="T17" fmla="*/ 0 h 65"/>
                  <a:gd name="T18" fmla="*/ 44 w 221"/>
                  <a:gd name="T19" fmla="*/ 36 h 65"/>
                  <a:gd name="T20" fmla="*/ 33 w 221"/>
                  <a:gd name="T21" fmla="*/ 34 h 65"/>
                  <a:gd name="T22" fmla="*/ 16 w 221"/>
                  <a:gd name="T23" fmla="*/ 39 h 65"/>
                  <a:gd name="T24" fmla="*/ 4 w 221"/>
                  <a:gd name="T25" fmla="*/ 51 h 65"/>
                  <a:gd name="T26" fmla="*/ 0 w 221"/>
                  <a:gd name="T27" fmla="*/ 65 h 65"/>
                  <a:gd name="T28" fmla="*/ 221 w 221"/>
                  <a:gd name="T2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65">
                    <a:moveTo>
                      <a:pt x="221" y="65"/>
                    </a:moveTo>
                    <a:cubicBezTo>
                      <a:pt x="221" y="53"/>
                      <a:pt x="214" y="40"/>
                      <a:pt x="203" y="33"/>
                    </a:cubicBezTo>
                    <a:cubicBezTo>
                      <a:pt x="202" y="33"/>
                      <a:pt x="202" y="33"/>
                      <a:pt x="202" y="33"/>
                    </a:cubicBezTo>
                    <a:cubicBezTo>
                      <a:pt x="196" y="30"/>
                      <a:pt x="190" y="28"/>
                      <a:pt x="183" y="28"/>
                    </a:cubicBezTo>
                    <a:cubicBezTo>
                      <a:pt x="173" y="28"/>
                      <a:pt x="164" y="32"/>
                      <a:pt x="157" y="39"/>
                    </a:cubicBezTo>
                    <a:cubicBezTo>
                      <a:pt x="155" y="41"/>
                      <a:pt x="153" y="43"/>
                      <a:pt x="152" y="45"/>
                    </a:cubicBezTo>
                    <a:cubicBezTo>
                      <a:pt x="147" y="33"/>
                      <a:pt x="135" y="24"/>
                      <a:pt x="120" y="24"/>
                    </a:cubicBezTo>
                    <a:cubicBezTo>
                      <a:pt x="114" y="24"/>
                      <a:pt x="108" y="25"/>
                      <a:pt x="102" y="29"/>
                    </a:cubicBezTo>
                    <a:cubicBezTo>
                      <a:pt x="102" y="14"/>
                      <a:pt x="92" y="0"/>
                      <a:pt x="73" y="0"/>
                    </a:cubicBezTo>
                    <a:cubicBezTo>
                      <a:pt x="51" y="0"/>
                      <a:pt x="41" y="19"/>
                      <a:pt x="44" y="36"/>
                    </a:cubicBezTo>
                    <a:cubicBezTo>
                      <a:pt x="40" y="35"/>
                      <a:pt x="37" y="34"/>
                      <a:pt x="33" y="34"/>
                    </a:cubicBezTo>
                    <a:cubicBezTo>
                      <a:pt x="27" y="34"/>
                      <a:pt x="22" y="36"/>
                      <a:pt x="16" y="39"/>
                    </a:cubicBezTo>
                    <a:cubicBezTo>
                      <a:pt x="11" y="42"/>
                      <a:pt x="7" y="46"/>
                      <a:pt x="4" y="51"/>
                    </a:cubicBezTo>
                    <a:cubicBezTo>
                      <a:pt x="2" y="55"/>
                      <a:pt x="0" y="60"/>
                      <a:pt x="0" y="65"/>
                    </a:cubicBezTo>
                    <a:lnTo>
                      <a:pt x="2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9" name="Freeform 474"/>
              <p:cNvSpPr>
                <a:spLocks/>
              </p:cNvSpPr>
              <p:nvPr/>
            </p:nvSpPr>
            <p:spPr bwMode="auto">
              <a:xfrm>
                <a:off x="1023" y="2642"/>
                <a:ext cx="564" cy="162"/>
              </a:xfrm>
              <a:custGeom>
                <a:avLst/>
                <a:gdLst>
                  <a:gd name="T0" fmla="*/ 315 w 318"/>
                  <a:gd name="T1" fmla="*/ 86 h 86"/>
                  <a:gd name="T2" fmla="*/ 285 w 318"/>
                  <a:gd name="T3" fmla="*/ 47 h 86"/>
                  <a:gd name="T4" fmla="*/ 263 w 318"/>
                  <a:gd name="T5" fmla="*/ 56 h 86"/>
                  <a:gd name="T6" fmla="*/ 229 w 318"/>
                  <a:gd name="T7" fmla="*/ 34 h 86"/>
                  <a:gd name="T8" fmla="*/ 219 w 318"/>
                  <a:gd name="T9" fmla="*/ 35 h 86"/>
                  <a:gd name="T10" fmla="*/ 214 w 318"/>
                  <a:gd name="T11" fmla="*/ 21 h 86"/>
                  <a:gd name="T12" fmla="*/ 209 w 318"/>
                  <a:gd name="T13" fmla="*/ 14 h 86"/>
                  <a:gd name="T14" fmla="*/ 206 w 318"/>
                  <a:gd name="T15" fmla="*/ 10 h 86"/>
                  <a:gd name="T16" fmla="*/ 182 w 318"/>
                  <a:gd name="T17" fmla="*/ 0 h 86"/>
                  <a:gd name="T18" fmla="*/ 165 w 318"/>
                  <a:gd name="T19" fmla="*/ 5 h 86"/>
                  <a:gd name="T20" fmla="*/ 158 w 318"/>
                  <a:gd name="T21" fmla="*/ 10 h 86"/>
                  <a:gd name="T22" fmla="*/ 156 w 318"/>
                  <a:gd name="T23" fmla="*/ 12 h 86"/>
                  <a:gd name="T24" fmla="*/ 148 w 318"/>
                  <a:gd name="T25" fmla="*/ 25 h 86"/>
                  <a:gd name="T26" fmla="*/ 122 w 318"/>
                  <a:gd name="T27" fmla="*/ 13 h 86"/>
                  <a:gd name="T28" fmla="*/ 101 w 318"/>
                  <a:gd name="T29" fmla="*/ 20 h 86"/>
                  <a:gd name="T30" fmla="*/ 71 w 318"/>
                  <a:gd name="T31" fmla="*/ 0 h 86"/>
                  <a:gd name="T32" fmla="*/ 38 w 318"/>
                  <a:gd name="T33" fmla="*/ 41 h 86"/>
                  <a:gd name="T34" fmla="*/ 37 w 318"/>
                  <a:gd name="T35" fmla="*/ 41 h 86"/>
                  <a:gd name="T36" fmla="*/ 6 w 318"/>
                  <a:gd name="T37" fmla="*/ 86 h 86"/>
                  <a:gd name="T38" fmla="*/ 315 w 318"/>
                  <a:gd name="T3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86">
                    <a:moveTo>
                      <a:pt x="315" y="86"/>
                    </a:moveTo>
                    <a:cubicBezTo>
                      <a:pt x="318" y="68"/>
                      <a:pt x="308" y="47"/>
                      <a:pt x="285" y="47"/>
                    </a:cubicBezTo>
                    <a:cubicBezTo>
                      <a:pt x="277" y="47"/>
                      <a:pt x="268" y="51"/>
                      <a:pt x="263" y="56"/>
                    </a:cubicBezTo>
                    <a:cubicBezTo>
                      <a:pt x="257" y="43"/>
                      <a:pt x="244" y="34"/>
                      <a:pt x="229" y="34"/>
                    </a:cubicBezTo>
                    <a:cubicBezTo>
                      <a:pt x="226" y="34"/>
                      <a:pt x="222" y="34"/>
                      <a:pt x="219" y="35"/>
                    </a:cubicBezTo>
                    <a:cubicBezTo>
                      <a:pt x="218" y="30"/>
                      <a:pt x="217" y="25"/>
                      <a:pt x="214" y="21"/>
                    </a:cubicBezTo>
                    <a:cubicBezTo>
                      <a:pt x="213" y="18"/>
                      <a:pt x="211" y="16"/>
                      <a:pt x="209" y="14"/>
                    </a:cubicBezTo>
                    <a:cubicBezTo>
                      <a:pt x="208" y="13"/>
                      <a:pt x="207" y="11"/>
                      <a:pt x="206" y="10"/>
                    </a:cubicBezTo>
                    <a:cubicBezTo>
                      <a:pt x="200" y="4"/>
                      <a:pt x="191" y="0"/>
                      <a:pt x="182" y="0"/>
                    </a:cubicBezTo>
                    <a:cubicBezTo>
                      <a:pt x="176" y="0"/>
                      <a:pt x="170" y="2"/>
                      <a:pt x="165" y="5"/>
                    </a:cubicBezTo>
                    <a:cubicBezTo>
                      <a:pt x="163" y="7"/>
                      <a:pt x="160" y="9"/>
                      <a:pt x="158" y="10"/>
                    </a:cubicBezTo>
                    <a:cubicBezTo>
                      <a:pt x="157" y="11"/>
                      <a:pt x="157" y="12"/>
                      <a:pt x="156" y="12"/>
                    </a:cubicBezTo>
                    <a:cubicBezTo>
                      <a:pt x="153" y="16"/>
                      <a:pt x="150" y="20"/>
                      <a:pt x="148" y="25"/>
                    </a:cubicBezTo>
                    <a:cubicBezTo>
                      <a:pt x="142" y="17"/>
                      <a:pt x="132" y="13"/>
                      <a:pt x="122" y="13"/>
                    </a:cubicBezTo>
                    <a:cubicBezTo>
                      <a:pt x="114" y="13"/>
                      <a:pt x="107" y="15"/>
                      <a:pt x="101" y="20"/>
                    </a:cubicBezTo>
                    <a:cubicBezTo>
                      <a:pt x="97" y="8"/>
                      <a:pt x="87" y="0"/>
                      <a:pt x="71" y="0"/>
                    </a:cubicBezTo>
                    <a:cubicBezTo>
                      <a:pt x="45" y="0"/>
                      <a:pt x="35" y="22"/>
                      <a:pt x="38" y="41"/>
                    </a:cubicBezTo>
                    <a:cubicBezTo>
                      <a:pt x="38" y="41"/>
                      <a:pt x="37" y="41"/>
                      <a:pt x="37" y="41"/>
                    </a:cubicBezTo>
                    <a:cubicBezTo>
                      <a:pt x="10" y="41"/>
                      <a:pt x="0" y="67"/>
                      <a:pt x="6" y="86"/>
                    </a:cubicBezTo>
                    <a:lnTo>
                      <a:pt x="315"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0" name="Freeform 475"/>
              <p:cNvSpPr>
                <a:spLocks/>
              </p:cNvSpPr>
              <p:nvPr/>
            </p:nvSpPr>
            <p:spPr bwMode="auto">
              <a:xfrm>
                <a:off x="608" y="2556"/>
                <a:ext cx="230" cy="116"/>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1" name="Freeform 476"/>
              <p:cNvSpPr>
                <a:spLocks/>
              </p:cNvSpPr>
              <p:nvPr/>
            </p:nvSpPr>
            <p:spPr bwMode="auto">
              <a:xfrm>
                <a:off x="2788" y="2862"/>
                <a:ext cx="298" cy="123"/>
              </a:xfrm>
              <a:custGeom>
                <a:avLst/>
                <a:gdLst>
                  <a:gd name="T0" fmla="*/ 168 w 168"/>
                  <a:gd name="T1" fmla="*/ 66 h 66"/>
                  <a:gd name="T2" fmla="*/ 140 w 168"/>
                  <a:gd name="T3" fmla="*/ 41 h 66"/>
                  <a:gd name="T4" fmla="*/ 132 w 168"/>
                  <a:gd name="T5" fmla="*/ 41 h 66"/>
                  <a:gd name="T6" fmla="*/ 109 w 168"/>
                  <a:gd name="T7" fmla="*/ 16 h 66"/>
                  <a:gd name="T8" fmla="*/ 95 w 168"/>
                  <a:gd name="T9" fmla="*/ 18 h 66"/>
                  <a:gd name="T10" fmla="*/ 71 w 168"/>
                  <a:gd name="T11" fmla="*/ 0 h 66"/>
                  <a:gd name="T12" fmla="*/ 61 w 168"/>
                  <a:gd name="T13" fmla="*/ 1 h 66"/>
                  <a:gd name="T14" fmla="*/ 40 w 168"/>
                  <a:gd name="T15" fmla="*/ 14 h 66"/>
                  <a:gd name="T16" fmla="*/ 35 w 168"/>
                  <a:gd name="T17" fmla="*/ 37 h 66"/>
                  <a:gd name="T18" fmla="*/ 33 w 168"/>
                  <a:gd name="T19" fmla="*/ 37 h 66"/>
                  <a:gd name="T20" fmla="*/ 11 w 168"/>
                  <a:gd name="T21" fmla="*/ 44 h 66"/>
                  <a:gd name="T22" fmla="*/ 0 w 168"/>
                  <a:gd name="T23" fmla="*/ 64 h 66"/>
                  <a:gd name="T24" fmla="*/ 0 w 168"/>
                  <a:gd name="T25" fmla="*/ 66 h 66"/>
                  <a:gd name="T26" fmla="*/ 168 w 168"/>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66">
                    <a:moveTo>
                      <a:pt x="168" y="66"/>
                    </a:moveTo>
                    <a:cubicBezTo>
                      <a:pt x="166" y="53"/>
                      <a:pt x="154" y="42"/>
                      <a:pt x="140" y="41"/>
                    </a:cubicBezTo>
                    <a:cubicBezTo>
                      <a:pt x="137" y="40"/>
                      <a:pt x="135" y="40"/>
                      <a:pt x="132" y="41"/>
                    </a:cubicBezTo>
                    <a:cubicBezTo>
                      <a:pt x="132" y="29"/>
                      <a:pt x="124" y="17"/>
                      <a:pt x="109" y="16"/>
                    </a:cubicBezTo>
                    <a:cubicBezTo>
                      <a:pt x="104" y="16"/>
                      <a:pt x="99" y="16"/>
                      <a:pt x="95" y="18"/>
                    </a:cubicBezTo>
                    <a:cubicBezTo>
                      <a:pt x="91" y="9"/>
                      <a:pt x="82" y="1"/>
                      <a:pt x="71" y="0"/>
                    </a:cubicBezTo>
                    <a:cubicBezTo>
                      <a:pt x="68" y="0"/>
                      <a:pt x="65" y="1"/>
                      <a:pt x="61" y="1"/>
                    </a:cubicBezTo>
                    <a:cubicBezTo>
                      <a:pt x="53" y="1"/>
                      <a:pt x="45" y="7"/>
                      <a:pt x="40" y="14"/>
                    </a:cubicBezTo>
                    <a:cubicBezTo>
                      <a:pt x="35" y="20"/>
                      <a:pt x="34" y="29"/>
                      <a:pt x="35" y="37"/>
                    </a:cubicBezTo>
                    <a:cubicBezTo>
                      <a:pt x="34" y="37"/>
                      <a:pt x="33" y="37"/>
                      <a:pt x="33" y="37"/>
                    </a:cubicBezTo>
                    <a:cubicBezTo>
                      <a:pt x="25" y="37"/>
                      <a:pt x="17" y="39"/>
                      <a:pt x="11" y="44"/>
                    </a:cubicBezTo>
                    <a:cubicBezTo>
                      <a:pt x="5" y="49"/>
                      <a:pt x="1" y="56"/>
                      <a:pt x="0" y="64"/>
                    </a:cubicBezTo>
                    <a:cubicBezTo>
                      <a:pt x="0" y="65"/>
                      <a:pt x="0" y="65"/>
                      <a:pt x="0" y="66"/>
                    </a:cubicBezTo>
                    <a:lnTo>
                      <a:pt x="16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2" name="Freeform 477"/>
              <p:cNvSpPr>
                <a:spLocks/>
              </p:cNvSpPr>
              <p:nvPr/>
            </p:nvSpPr>
            <p:spPr bwMode="auto">
              <a:xfrm>
                <a:off x="2191" y="3008"/>
                <a:ext cx="380" cy="169"/>
              </a:xfrm>
              <a:custGeom>
                <a:avLst/>
                <a:gdLst>
                  <a:gd name="T0" fmla="*/ 8 w 214"/>
                  <a:gd name="T1" fmla="*/ 90 h 90"/>
                  <a:gd name="T2" fmla="*/ 49 w 214"/>
                  <a:gd name="T3" fmla="*/ 30 h 90"/>
                  <a:gd name="T4" fmla="*/ 71 w 214"/>
                  <a:gd name="T5" fmla="*/ 35 h 90"/>
                  <a:gd name="T6" fmla="*/ 116 w 214"/>
                  <a:gd name="T7" fmla="*/ 0 h 90"/>
                  <a:gd name="T8" fmla="*/ 158 w 214"/>
                  <a:gd name="T9" fmla="*/ 48 h 90"/>
                  <a:gd name="T10" fmla="*/ 173 w 214"/>
                  <a:gd name="T11" fmla="*/ 44 h 90"/>
                  <a:gd name="T12" fmla="*/ 214 w 214"/>
                  <a:gd name="T13" fmla="*/ 85 h 90"/>
                  <a:gd name="T14" fmla="*/ 214 w 214"/>
                  <a:gd name="T15" fmla="*/ 90 h 90"/>
                  <a:gd name="T16" fmla="*/ 8 w 214"/>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4" h="90">
                    <a:moveTo>
                      <a:pt x="8" y="90"/>
                    </a:moveTo>
                    <a:cubicBezTo>
                      <a:pt x="0" y="63"/>
                      <a:pt x="14" y="30"/>
                      <a:pt x="49" y="30"/>
                    </a:cubicBezTo>
                    <a:cubicBezTo>
                      <a:pt x="58" y="30"/>
                      <a:pt x="65" y="32"/>
                      <a:pt x="71" y="35"/>
                    </a:cubicBezTo>
                    <a:cubicBezTo>
                      <a:pt x="75" y="16"/>
                      <a:pt x="90" y="0"/>
                      <a:pt x="116" y="0"/>
                    </a:cubicBezTo>
                    <a:cubicBezTo>
                      <a:pt x="142" y="0"/>
                      <a:pt x="160" y="24"/>
                      <a:pt x="158" y="48"/>
                    </a:cubicBezTo>
                    <a:cubicBezTo>
                      <a:pt x="163" y="46"/>
                      <a:pt x="168" y="44"/>
                      <a:pt x="173" y="44"/>
                    </a:cubicBezTo>
                    <a:cubicBezTo>
                      <a:pt x="196" y="44"/>
                      <a:pt x="214" y="63"/>
                      <a:pt x="214" y="85"/>
                    </a:cubicBezTo>
                    <a:cubicBezTo>
                      <a:pt x="214" y="87"/>
                      <a:pt x="214" y="88"/>
                      <a:pt x="214" y="90"/>
                    </a:cubicBezTo>
                    <a:lnTo>
                      <a:pt x="8"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3" name="Freeform 478"/>
              <p:cNvSpPr>
                <a:spLocks/>
              </p:cNvSpPr>
              <p:nvPr/>
            </p:nvSpPr>
            <p:spPr bwMode="auto">
              <a:xfrm>
                <a:off x="4336" y="2591"/>
                <a:ext cx="310" cy="132"/>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4" name="Freeform 479"/>
              <p:cNvSpPr>
                <a:spLocks/>
              </p:cNvSpPr>
              <p:nvPr/>
            </p:nvSpPr>
            <p:spPr bwMode="auto">
              <a:xfrm>
                <a:off x="4017" y="2535"/>
                <a:ext cx="221" cy="131"/>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5" name="Freeform 480"/>
              <p:cNvSpPr>
                <a:spLocks/>
              </p:cNvSpPr>
              <p:nvPr/>
            </p:nvSpPr>
            <p:spPr bwMode="auto">
              <a:xfrm>
                <a:off x="94" y="3738"/>
                <a:ext cx="25" cy="99"/>
              </a:xfrm>
              <a:custGeom>
                <a:avLst/>
                <a:gdLst>
                  <a:gd name="T0" fmla="*/ 11 w 14"/>
                  <a:gd name="T1" fmla="*/ 2 h 53"/>
                  <a:gd name="T2" fmla="*/ 5 w 14"/>
                  <a:gd name="T3" fmla="*/ 22 h 53"/>
                  <a:gd name="T4" fmla="*/ 0 w 14"/>
                  <a:gd name="T5" fmla="*/ 25 h 53"/>
                  <a:gd name="T6" fmla="*/ 4 w 14"/>
                  <a:gd name="T7" fmla="*/ 44 h 53"/>
                  <a:gd name="T8" fmla="*/ 4 w 14"/>
                  <a:gd name="T9" fmla="*/ 45 h 53"/>
                  <a:gd name="T10" fmla="*/ 5 w 14"/>
                  <a:gd name="T11" fmla="*/ 47 h 53"/>
                  <a:gd name="T12" fmla="*/ 7 w 14"/>
                  <a:gd name="T13" fmla="*/ 51 h 53"/>
                  <a:gd name="T14" fmla="*/ 12 w 14"/>
                  <a:gd name="T15" fmla="*/ 49 h 53"/>
                  <a:gd name="T16" fmla="*/ 8 w 14"/>
                  <a:gd name="T17" fmla="*/ 33 h 53"/>
                  <a:gd name="T18" fmla="*/ 13 w 14"/>
                  <a:gd name="T19" fmla="*/ 3 h 53"/>
                  <a:gd name="T20" fmla="*/ 11 w 1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2"/>
                    </a:moveTo>
                    <a:cubicBezTo>
                      <a:pt x="8" y="8"/>
                      <a:pt x="6" y="15"/>
                      <a:pt x="5" y="22"/>
                    </a:cubicBezTo>
                    <a:cubicBezTo>
                      <a:pt x="3" y="21"/>
                      <a:pt x="0" y="22"/>
                      <a:pt x="0" y="25"/>
                    </a:cubicBezTo>
                    <a:cubicBezTo>
                      <a:pt x="0" y="32"/>
                      <a:pt x="1" y="38"/>
                      <a:pt x="4" y="44"/>
                    </a:cubicBezTo>
                    <a:cubicBezTo>
                      <a:pt x="4" y="45"/>
                      <a:pt x="4" y="45"/>
                      <a:pt x="4" y="45"/>
                    </a:cubicBezTo>
                    <a:cubicBezTo>
                      <a:pt x="4" y="46"/>
                      <a:pt x="5" y="47"/>
                      <a:pt x="5" y="47"/>
                    </a:cubicBezTo>
                    <a:cubicBezTo>
                      <a:pt x="6" y="48"/>
                      <a:pt x="7" y="50"/>
                      <a:pt x="7" y="51"/>
                    </a:cubicBezTo>
                    <a:cubicBezTo>
                      <a:pt x="9" y="53"/>
                      <a:pt x="14" y="52"/>
                      <a:pt x="12" y="49"/>
                    </a:cubicBezTo>
                    <a:cubicBezTo>
                      <a:pt x="11" y="43"/>
                      <a:pt x="9" y="38"/>
                      <a:pt x="8" y="33"/>
                    </a:cubicBezTo>
                    <a:cubicBezTo>
                      <a:pt x="9" y="23"/>
                      <a:pt x="10" y="13"/>
                      <a:pt x="13" y="3"/>
                    </a:cubicBezTo>
                    <a:cubicBezTo>
                      <a:pt x="14" y="1"/>
                      <a:pt x="11" y="0"/>
                      <a:pt x="11"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6" name="Freeform 481"/>
              <p:cNvSpPr>
                <a:spLocks/>
              </p:cNvSpPr>
              <p:nvPr/>
            </p:nvSpPr>
            <p:spPr bwMode="auto">
              <a:xfrm>
                <a:off x="124" y="3738"/>
                <a:ext cx="28" cy="88"/>
              </a:xfrm>
              <a:custGeom>
                <a:avLst/>
                <a:gdLst>
                  <a:gd name="T0" fmla="*/ 12 w 16"/>
                  <a:gd name="T1" fmla="*/ 2 h 47"/>
                  <a:gd name="T2" fmla="*/ 0 w 16"/>
                  <a:gd name="T3" fmla="*/ 43 h 47"/>
                  <a:gd name="T4" fmla="*/ 6 w 16"/>
                  <a:gd name="T5" fmla="*/ 43 h 47"/>
                  <a:gd name="T6" fmla="*/ 15 w 16"/>
                  <a:gd name="T7" fmla="*/ 3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8"/>
                      <a:pt x="0" y="43"/>
                    </a:cubicBezTo>
                    <a:cubicBezTo>
                      <a:pt x="0" y="47"/>
                      <a:pt x="6" y="47"/>
                      <a:pt x="6" y="43"/>
                    </a:cubicBezTo>
                    <a:cubicBezTo>
                      <a:pt x="7" y="29"/>
                      <a:pt x="8" y="16"/>
                      <a:pt x="15" y="3"/>
                    </a:cubicBezTo>
                    <a:cubicBezTo>
                      <a:pt x="16" y="1"/>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7" name="Freeform 482"/>
              <p:cNvSpPr>
                <a:spLocks/>
              </p:cNvSpPr>
              <p:nvPr/>
            </p:nvSpPr>
            <p:spPr bwMode="auto">
              <a:xfrm>
                <a:off x="158" y="3753"/>
                <a:ext cx="14" cy="83"/>
              </a:xfrm>
              <a:custGeom>
                <a:avLst/>
                <a:gdLst>
                  <a:gd name="T0" fmla="*/ 6 w 8"/>
                  <a:gd name="T1" fmla="*/ 3 h 44"/>
                  <a:gd name="T2" fmla="*/ 2 w 8"/>
                  <a:gd name="T3" fmla="*/ 3 h 44"/>
                  <a:gd name="T4" fmla="*/ 2 w 8"/>
                  <a:gd name="T5" fmla="*/ 15 h 44"/>
                  <a:gd name="T6" fmla="*/ 0 w 8"/>
                  <a:gd name="T7" fmla="*/ 17 h 44"/>
                  <a:gd name="T8" fmla="*/ 0 w 8"/>
                  <a:gd name="T9" fmla="*/ 33 h 44"/>
                  <a:gd name="T10" fmla="*/ 2 w 8"/>
                  <a:gd name="T11" fmla="*/ 35 h 44"/>
                  <a:gd name="T12" fmla="*/ 2 w 8"/>
                  <a:gd name="T13" fmla="*/ 41 h 44"/>
                  <a:gd name="T14" fmla="*/ 7 w 8"/>
                  <a:gd name="T15" fmla="*/ 41 h 44"/>
                  <a:gd name="T16" fmla="*/ 6 w 8"/>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3"/>
                    </a:moveTo>
                    <a:cubicBezTo>
                      <a:pt x="6" y="0"/>
                      <a:pt x="2" y="0"/>
                      <a:pt x="2" y="3"/>
                    </a:cubicBezTo>
                    <a:cubicBezTo>
                      <a:pt x="2" y="7"/>
                      <a:pt x="2" y="11"/>
                      <a:pt x="2" y="15"/>
                    </a:cubicBezTo>
                    <a:cubicBezTo>
                      <a:pt x="1" y="15"/>
                      <a:pt x="0" y="16"/>
                      <a:pt x="0" y="17"/>
                    </a:cubicBezTo>
                    <a:cubicBezTo>
                      <a:pt x="0" y="22"/>
                      <a:pt x="0" y="28"/>
                      <a:pt x="0" y="33"/>
                    </a:cubicBezTo>
                    <a:cubicBezTo>
                      <a:pt x="0" y="34"/>
                      <a:pt x="1" y="35"/>
                      <a:pt x="2" y="35"/>
                    </a:cubicBezTo>
                    <a:cubicBezTo>
                      <a:pt x="2" y="37"/>
                      <a:pt x="2" y="39"/>
                      <a:pt x="2" y="41"/>
                    </a:cubicBezTo>
                    <a:cubicBezTo>
                      <a:pt x="2" y="44"/>
                      <a:pt x="7" y="44"/>
                      <a:pt x="7" y="41"/>
                    </a:cubicBezTo>
                    <a:cubicBezTo>
                      <a:pt x="8" y="28"/>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8" name="Freeform 483"/>
              <p:cNvSpPr>
                <a:spLocks/>
              </p:cNvSpPr>
              <p:nvPr/>
            </p:nvSpPr>
            <p:spPr bwMode="auto">
              <a:xfrm>
                <a:off x="197" y="3730"/>
                <a:ext cx="32" cy="92"/>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5" y="36"/>
                      <a:pt x="15"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9" name="Freeform 484"/>
              <p:cNvSpPr>
                <a:spLocks/>
              </p:cNvSpPr>
              <p:nvPr/>
            </p:nvSpPr>
            <p:spPr bwMode="auto">
              <a:xfrm>
                <a:off x="262" y="3760"/>
                <a:ext cx="9" cy="61"/>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0" name="Freeform 485"/>
              <p:cNvSpPr>
                <a:spLocks/>
              </p:cNvSpPr>
              <p:nvPr/>
            </p:nvSpPr>
            <p:spPr bwMode="auto">
              <a:xfrm>
                <a:off x="289" y="3753"/>
                <a:ext cx="25" cy="77"/>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1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3" y="13"/>
                      <a:pt x="2" y="21"/>
                      <a:pt x="3" y="29"/>
                    </a:cubicBezTo>
                    <a:cubicBezTo>
                      <a:pt x="3" y="31"/>
                      <a:pt x="4" y="32"/>
                      <a:pt x="5" y="32"/>
                    </a:cubicBezTo>
                    <a:cubicBezTo>
                      <a:pt x="5" y="34"/>
                      <a:pt x="5" y="35"/>
                      <a:pt x="5" y="37"/>
                    </a:cubicBezTo>
                    <a:cubicBezTo>
                      <a:pt x="6" y="41"/>
                      <a:pt x="10" y="41"/>
                      <a:pt x="11"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1" name="Freeform 486"/>
              <p:cNvSpPr>
                <a:spLocks/>
              </p:cNvSpPr>
              <p:nvPr/>
            </p:nvSpPr>
            <p:spPr bwMode="auto">
              <a:xfrm>
                <a:off x="319" y="3751"/>
                <a:ext cx="28" cy="98"/>
              </a:xfrm>
              <a:custGeom>
                <a:avLst/>
                <a:gdLst>
                  <a:gd name="T0" fmla="*/ 7 w 16"/>
                  <a:gd name="T1" fmla="*/ 5 h 52"/>
                  <a:gd name="T2" fmla="*/ 6 w 16"/>
                  <a:gd name="T3" fmla="*/ 12 h 52"/>
                  <a:gd name="T4" fmla="*/ 3 w 16"/>
                  <a:gd name="T5" fmla="*/ 14 h 52"/>
                  <a:gd name="T6" fmla="*/ 2 w 16"/>
                  <a:gd name="T7" fmla="*/ 23 h 52"/>
                  <a:gd name="T8" fmla="*/ 4 w 16"/>
                  <a:gd name="T9" fmla="*/ 25 h 52"/>
                  <a:gd name="T10" fmla="*/ 4 w 16"/>
                  <a:gd name="T11" fmla="*/ 49 h 52"/>
                  <a:gd name="T12" fmla="*/ 10 w 16"/>
                  <a:gd name="T13" fmla="*/ 49 h 52"/>
                  <a:gd name="T14" fmla="*/ 15 w 16"/>
                  <a:gd name="T15" fmla="*/ 6 h 52"/>
                  <a:gd name="T16" fmla="*/ 7 w 16"/>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5"/>
                    </a:moveTo>
                    <a:cubicBezTo>
                      <a:pt x="7" y="7"/>
                      <a:pt x="7" y="9"/>
                      <a:pt x="6" y="12"/>
                    </a:cubicBezTo>
                    <a:cubicBezTo>
                      <a:pt x="5" y="11"/>
                      <a:pt x="3" y="12"/>
                      <a:pt x="3" y="14"/>
                    </a:cubicBezTo>
                    <a:cubicBezTo>
                      <a:pt x="3" y="17"/>
                      <a:pt x="3" y="21"/>
                      <a:pt x="2" y="23"/>
                    </a:cubicBezTo>
                    <a:cubicBezTo>
                      <a:pt x="0" y="25"/>
                      <a:pt x="3" y="26"/>
                      <a:pt x="4" y="25"/>
                    </a:cubicBezTo>
                    <a:cubicBezTo>
                      <a:pt x="3" y="33"/>
                      <a:pt x="3" y="41"/>
                      <a:pt x="4" y="49"/>
                    </a:cubicBezTo>
                    <a:cubicBezTo>
                      <a:pt x="5" y="52"/>
                      <a:pt x="10" y="52"/>
                      <a:pt x="10" y="49"/>
                    </a:cubicBezTo>
                    <a:cubicBezTo>
                      <a:pt x="13" y="35"/>
                      <a:pt x="13" y="20"/>
                      <a:pt x="15" y="6"/>
                    </a:cubicBezTo>
                    <a:cubicBezTo>
                      <a:pt x="16"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2" name="Freeform 487"/>
              <p:cNvSpPr>
                <a:spLocks/>
              </p:cNvSpPr>
              <p:nvPr/>
            </p:nvSpPr>
            <p:spPr bwMode="auto">
              <a:xfrm>
                <a:off x="239" y="3760"/>
                <a:ext cx="22" cy="87"/>
              </a:xfrm>
              <a:custGeom>
                <a:avLst/>
                <a:gdLst>
                  <a:gd name="T0" fmla="*/ 8 w 12"/>
                  <a:gd name="T1" fmla="*/ 7 h 46"/>
                  <a:gd name="T2" fmla="*/ 7 w 12"/>
                  <a:gd name="T3" fmla="*/ 2 h 46"/>
                  <a:gd name="T4" fmla="*/ 3 w 12"/>
                  <a:gd name="T5" fmla="*/ 3 h 46"/>
                  <a:gd name="T6" fmla="*/ 5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5"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3" name="Freeform 488"/>
              <p:cNvSpPr>
                <a:spLocks/>
              </p:cNvSpPr>
              <p:nvPr/>
            </p:nvSpPr>
            <p:spPr bwMode="auto">
              <a:xfrm>
                <a:off x="37" y="3747"/>
                <a:ext cx="32" cy="90"/>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4" name="Freeform 489"/>
              <p:cNvSpPr>
                <a:spLocks/>
              </p:cNvSpPr>
              <p:nvPr/>
            </p:nvSpPr>
            <p:spPr bwMode="auto">
              <a:xfrm>
                <a:off x="103" y="3776"/>
                <a:ext cx="9" cy="6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5" name="Freeform 490"/>
              <p:cNvSpPr>
                <a:spLocks/>
              </p:cNvSpPr>
              <p:nvPr/>
            </p:nvSpPr>
            <p:spPr bwMode="auto">
              <a:xfrm>
                <a:off x="129" y="3770"/>
                <a:ext cx="25" cy="75"/>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6" name="Freeform 491"/>
              <p:cNvSpPr>
                <a:spLocks/>
              </p:cNvSpPr>
              <p:nvPr/>
            </p:nvSpPr>
            <p:spPr bwMode="auto">
              <a:xfrm>
                <a:off x="80" y="3776"/>
                <a:ext cx="21" cy="88"/>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7" name="Freeform 492"/>
              <p:cNvSpPr>
                <a:spLocks/>
              </p:cNvSpPr>
              <p:nvPr/>
            </p:nvSpPr>
            <p:spPr bwMode="auto">
              <a:xfrm>
                <a:off x="71" y="3764"/>
                <a:ext cx="23" cy="53"/>
              </a:xfrm>
              <a:custGeom>
                <a:avLst/>
                <a:gdLst>
                  <a:gd name="T0" fmla="*/ 12 w 13"/>
                  <a:gd name="T1" fmla="*/ 24 h 28"/>
                  <a:gd name="T2" fmla="*/ 4 w 13"/>
                  <a:gd name="T3" fmla="*/ 2 h 28"/>
                  <a:gd name="T4" fmla="*/ 1 w 13"/>
                  <a:gd name="T5" fmla="*/ 3 h 28"/>
                  <a:gd name="T6" fmla="*/ 9 w 13"/>
                  <a:gd name="T7" fmla="*/ 26 h 28"/>
                  <a:gd name="T8" fmla="*/ 12 w 13"/>
                  <a:gd name="T9" fmla="*/ 24 h 28"/>
                </a:gdLst>
                <a:ahLst/>
                <a:cxnLst>
                  <a:cxn ang="0">
                    <a:pos x="T0" y="T1"/>
                  </a:cxn>
                  <a:cxn ang="0">
                    <a:pos x="T2" y="T3"/>
                  </a:cxn>
                  <a:cxn ang="0">
                    <a:pos x="T4" y="T5"/>
                  </a:cxn>
                  <a:cxn ang="0">
                    <a:pos x="T6" y="T7"/>
                  </a:cxn>
                  <a:cxn ang="0">
                    <a:pos x="T8" y="T9"/>
                  </a:cxn>
                </a:cxnLst>
                <a:rect l="0" t="0" r="r" b="b"/>
                <a:pathLst>
                  <a:path w="13" h="28">
                    <a:moveTo>
                      <a:pt x="12" y="24"/>
                    </a:moveTo>
                    <a:cubicBezTo>
                      <a:pt x="9" y="17"/>
                      <a:pt x="6" y="10"/>
                      <a:pt x="4" y="2"/>
                    </a:cubicBezTo>
                    <a:cubicBezTo>
                      <a:pt x="4" y="0"/>
                      <a:pt x="0" y="1"/>
                      <a:pt x="1" y="3"/>
                    </a:cubicBezTo>
                    <a:cubicBezTo>
                      <a:pt x="3" y="11"/>
                      <a:pt x="5" y="19"/>
                      <a:pt x="9" y="26"/>
                    </a:cubicBezTo>
                    <a:cubicBezTo>
                      <a:pt x="10" y="28"/>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8" name="Freeform 493"/>
              <p:cNvSpPr>
                <a:spLocks/>
              </p:cNvSpPr>
              <p:nvPr/>
            </p:nvSpPr>
            <p:spPr bwMode="auto">
              <a:xfrm>
                <a:off x="140" y="3768"/>
                <a:ext cx="19" cy="60"/>
              </a:xfrm>
              <a:custGeom>
                <a:avLst/>
                <a:gdLst>
                  <a:gd name="T0" fmla="*/ 3 w 11"/>
                  <a:gd name="T1" fmla="*/ 4 h 32"/>
                  <a:gd name="T2" fmla="*/ 3 w 11"/>
                  <a:gd name="T3" fmla="*/ 28 h 32"/>
                  <a:gd name="T4" fmla="*/ 9 w 11"/>
                  <a:gd name="T5" fmla="*/ 26 h 32"/>
                  <a:gd name="T6" fmla="*/ 9 w 11"/>
                  <a:gd name="T7" fmla="*/ 6 h 32"/>
                  <a:gd name="T8" fmla="*/ 3 w 11"/>
                  <a:gd name="T9" fmla="*/ 4 h 32"/>
                </a:gdLst>
                <a:ahLst/>
                <a:cxnLst>
                  <a:cxn ang="0">
                    <a:pos x="T0" y="T1"/>
                  </a:cxn>
                  <a:cxn ang="0">
                    <a:pos x="T2" y="T3"/>
                  </a:cxn>
                  <a:cxn ang="0">
                    <a:pos x="T4" y="T5"/>
                  </a:cxn>
                  <a:cxn ang="0">
                    <a:pos x="T6" y="T7"/>
                  </a:cxn>
                  <a:cxn ang="0">
                    <a:pos x="T8" y="T9"/>
                  </a:cxn>
                </a:cxnLst>
                <a:rect l="0" t="0" r="r" b="b"/>
                <a:pathLst>
                  <a:path w="11" h="32">
                    <a:moveTo>
                      <a:pt x="3" y="4"/>
                    </a:moveTo>
                    <a:cubicBezTo>
                      <a:pt x="0" y="12"/>
                      <a:pt x="1" y="20"/>
                      <a:pt x="3" y="28"/>
                    </a:cubicBezTo>
                    <a:cubicBezTo>
                      <a:pt x="4" y="32"/>
                      <a:pt x="10" y="30"/>
                      <a:pt x="9" y="26"/>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9" name="Freeform 494"/>
              <p:cNvSpPr>
                <a:spLocks/>
              </p:cNvSpPr>
              <p:nvPr/>
            </p:nvSpPr>
            <p:spPr bwMode="auto">
              <a:xfrm>
                <a:off x="362" y="3740"/>
                <a:ext cx="26" cy="94"/>
              </a:xfrm>
              <a:custGeom>
                <a:avLst/>
                <a:gdLst>
                  <a:gd name="T0" fmla="*/ 11 w 15"/>
                  <a:gd name="T1" fmla="*/ 28 h 50"/>
                  <a:gd name="T2" fmla="*/ 13 w 15"/>
                  <a:gd name="T3" fmla="*/ 7 h 50"/>
                  <a:gd name="T4" fmla="*/ 6 w 15"/>
                  <a:gd name="T5" fmla="*/ 5 h 50"/>
                  <a:gd name="T6" fmla="*/ 4 w 15"/>
                  <a:gd name="T7" fmla="*/ 16 h 50"/>
                  <a:gd name="T8" fmla="*/ 3 w 15"/>
                  <a:gd name="T9" fmla="*/ 17 h 50"/>
                  <a:gd name="T10" fmla="*/ 4 w 15"/>
                  <a:gd name="T11" fmla="*/ 46 h 50"/>
                  <a:gd name="T12" fmla="*/ 11 w 15"/>
                  <a:gd name="T13" fmla="*/ 42 h 50"/>
                  <a:gd name="T14" fmla="*/ 8 w 15"/>
                  <a:gd name="T15" fmla="*/ 31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1"/>
                      <a:pt x="11" y="13"/>
                      <a:pt x="13" y="7"/>
                    </a:cubicBezTo>
                    <a:cubicBezTo>
                      <a:pt x="15" y="2"/>
                      <a:pt x="8" y="0"/>
                      <a:pt x="6" y="5"/>
                    </a:cubicBezTo>
                    <a:cubicBezTo>
                      <a:pt x="5" y="8"/>
                      <a:pt x="5" y="12"/>
                      <a:pt x="4" y="16"/>
                    </a:cubicBezTo>
                    <a:cubicBezTo>
                      <a:pt x="4" y="16"/>
                      <a:pt x="3" y="16"/>
                      <a:pt x="3" y="17"/>
                    </a:cubicBezTo>
                    <a:cubicBezTo>
                      <a:pt x="0" y="27"/>
                      <a:pt x="0" y="36"/>
                      <a:pt x="4" y="46"/>
                    </a:cubicBezTo>
                    <a:cubicBezTo>
                      <a:pt x="7" y="50"/>
                      <a:pt x="13" y="47"/>
                      <a:pt x="11" y="42"/>
                    </a:cubicBezTo>
                    <a:cubicBezTo>
                      <a:pt x="9" y="39"/>
                      <a:pt x="8" y="35"/>
                      <a:pt x="8" y="31"/>
                    </a:cubicBezTo>
                    <a:cubicBezTo>
                      <a:pt x="9" y="31"/>
                      <a:pt x="10" y="30"/>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0" name="Freeform 495"/>
              <p:cNvSpPr>
                <a:spLocks/>
              </p:cNvSpPr>
              <p:nvPr/>
            </p:nvSpPr>
            <p:spPr bwMode="auto">
              <a:xfrm>
                <a:off x="399" y="3766"/>
                <a:ext cx="14" cy="58"/>
              </a:xfrm>
              <a:custGeom>
                <a:avLst/>
                <a:gdLst>
                  <a:gd name="T0" fmla="*/ 6 w 8"/>
                  <a:gd name="T1" fmla="*/ 3 h 31"/>
                  <a:gd name="T2" fmla="*/ 0 w 8"/>
                  <a:gd name="T3" fmla="*/ 4 h 31"/>
                  <a:gd name="T4" fmla="*/ 3 w 8"/>
                  <a:gd name="T5" fmla="*/ 28 h 31"/>
                  <a:gd name="T6" fmla="*/ 7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0" y="4"/>
                    </a:cubicBezTo>
                    <a:cubicBezTo>
                      <a:pt x="2" y="12"/>
                      <a:pt x="2" y="20"/>
                      <a:pt x="3" y="28"/>
                    </a:cubicBezTo>
                    <a:cubicBezTo>
                      <a:pt x="3" y="31"/>
                      <a:pt x="7" y="31"/>
                      <a:pt x="7" y="28"/>
                    </a:cubicBezTo>
                    <a:cubicBezTo>
                      <a:pt x="8" y="20"/>
                      <a:pt x="7"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1" name="Freeform 496"/>
              <p:cNvSpPr>
                <a:spLocks/>
              </p:cNvSpPr>
              <p:nvPr/>
            </p:nvSpPr>
            <p:spPr bwMode="auto">
              <a:xfrm>
                <a:off x="177" y="3757"/>
                <a:ext cx="14" cy="60"/>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2" name="Freeform 497"/>
              <p:cNvSpPr>
                <a:spLocks/>
              </p:cNvSpPr>
              <p:nvPr/>
            </p:nvSpPr>
            <p:spPr bwMode="auto">
              <a:xfrm>
                <a:off x="409" y="3760"/>
                <a:ext cx="34" cy="96"/>
              </a:xfrm>
              <a:custGeom>
                <a:avLst/>
                <a:gdLst>
                  <a:gd name="T0" fmla="*/ 17 w 19"/>
                  <a:gd name="T1" fmla="*/ 44 h 51"/>
                  <a:gd name="T2" fmla="*/ 12 w 19"/>
                  <a:gd name="T3" fmla="*/ 12 h 51"/>
                  <a:gd name="T4" fmla="*/ 11 w 19"/>
                  <a:gd name="T5" fmla="*/ 12 h 51"/>
                  <a:gd name="T6" fmla="*/ 11 w 19"/>
                  <a:gd name="T7" fmla="*/ 4 h 51"/>
                  <a:gd name="T8" fmla="*/ 7 w 19"/>
                  <a:gd name="T9" fmla="*/ 4 h 51"/>
                  <a:gd name="T10" fmla="*/ 7 w 19"/>
                  <a:gd name="T11" fmla="*/ 11 h 51"/>
                  <a:gd name="T12" fmla="*/ 7 w 19"/>
                  <a:gd name="T13" fmla="*/ 12 h 51"/>
                  <a:gd name="T14" fmla="*/ 6 w 19"/>
                  <a:gd name="T15" fmla="*/ 20 h 51"/>
                  <a:gd name="T16" fmla="*/ 4 w 19"/>
                  <a:gd name="T17" fmla="*/ 21 h 51"/>
                  <a:gd name="T18" fmla="*/ 0 w 19"/>
                  <a:gd name="T19" fmla="*/ 37 h 51"/>
                  <a:gd name="T20" fmla="*/ 2 w 19"/>
                  <a:gd name="T21" fmla="*/ 38 h 51"/>
                  <a:gd name="T22" fmla="*/ 6 w 19"/>
                  <a:gd name="T23" fmla="*/ 23 h 51"/>
                  <a:gd name="T24" fmla="*/ 9 w 19"/>
                  <a:gd name="T25" fmla="*/ 47 h 51"/>
                  <a:gd name="T26" fmla="*/ 17 w 19"/>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1">
                    <a:moveTo>
                      <a:pt x="17" y="44"/>
                    </a:moveTo>
                    <a:cubicBezTo>
                      <a:pt x="14" y="34"/>
                      <a:pt x="13" y="23"/>
                      <a:pt x="12" y="12"/>
                    </a:cubicBezTo>
                    <a:cubicBezTo>
                      <a:pt x="12" y="12"/>
                      <a:pt x="12" y="12"/>
                      <a:pt x="11" y="12"/>
                    </a:cubicBezTo>
                    <a:cubicBezTo>
                      <a:pt x="11" y="9"/>
                      <a:pt x="11" y="8"/>
                      <a:pt x="11" y="4"/>
                    </a:cubicBezTo>
                    <a:cubicBezTo>
                      <a:pt x="11" y="0"/>
                      <a:pt x="7" y="0"/>
                      <a:pt x="7" y="4"/>
                    </a:cubicBezTo>
                    <a:cubicBezTo>
                      <a:pt x="7" y="8"/>
                      <a:pt x="7" y="9"/>
                      <a:pt x="7" y="11"/>
                    </a:cubicBezTo>
                    <a:cubicBezTo>
                      <a:pt x="7" y="12"/>
                      <a:pt x="7" y="12"/>
                      <a:pt x="7" y="12"/>
                    </a:cubicBezTo>
                    <a:cubicBezTo>
                      <a:pt x="6" y="15"/>
                      <a:pt x="6" y="18"/>
                      <a:pt x="6" y="20"/>
                    </a:cubicBezTo>
                    <a:cubicBezTo>
                      <a:pt x="5" y="20"/>
                      <a:pt x="4" y="20"/>
                      <a:pt x="4" y="21"/>
                    </a:cubicBezTo>
                    <a:cubicBezTo>
                      <a:pt x="2" y="26"/>
                      <a:pt x="2" y="32"/>
                      <a:pt x="0" y="37"/>
                    </a:cubicBezTo>
                    <a:cubicBezTo>
                      <a:pt x="0" y="38"/>
                      <a:pt x="2" y="39"/>
                      <a:pt x="2" y="38"/>
                    </a:cubicBezTo>
                    <a:cubicBezTo>
                      <a:pt x="4" y="33"/>
                      <a:pt x="4" y="28"/>
                      <a:pt x="6" y="23"/>
                    </a:cubicBezTo>
                    <a:cubicBezTo>
                      <a:pt x="5" y="31"/>
                      <a:pt x="6" y="39"/>
                      <a:pt x="9" y="47"/>
                    </a:cubicBezTo>
                    <a:cubicBezTo>
                      <a:pt x="11" y="51"/>
                      <a:pt x="19" y="50"/>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3" name="Freeform 498"/>
              <p:cNvSpPr>
                <a:spLocks/>
              </p:cNvSpPr>
              <p:nvPr/>
            </p:nvSpPr>
            <p:spPr bwMode="auto">
              <a:xfrm>
                <a:off x="452" y="3806"/>
                <a:ext cx="12" cy="52"/>
              </a:xfrm>
              <a:custGeom>
                <a:avLst/>
                <a:gdLst>
                  <a:gd name="T0" fmla="*/ 6 w 7"/>
                  <a:gd name="T1" fmla="*/ 3 h 28"/>
                  <a:gd name="T2" fmla="*/ 1 w 7"/>
                  <a:gd name="T3" fmla="*/ 2 h 28"/>
                  <a:gd name="T4" fmla="*/ 0 w 7"/>
                  <a:gd name="T5" fmla="*/ 24 h 28"/>
                  <a:gd name="T6" fmla="*/ 7 w 7"/>
                  <a:gd name="T7" fmla="*/ 24 h 28"/>
                  <a:gd name="T8" fmla="*/ 6 w 7"/>
                  <a:gd name="T9" fmla="*/ 3 h 28"/>
                </a:gdLst>
                <a:ahLst/>
                <a:cxnLst>
                  <a:cxn ang="0">
                    <a:pos x="T0" y="T1"/>
                  </a:cxn>
                  <a:cxn ang="0">
                    <a:pos x="T2" y="T3"/>
                  </a:cxn>
                  <a:cxn ang="0">
                    <a:pos x="T4" y="T5"/>
                  </a:cxn>
                  <a:cxn ang="0">
                    <a:pos x="T6" y="T7"/>
                  </a:cxn>
                  <a:cxn ang="0">
                    <a:pos x="T8" y="T9"/>
                  </a:cxn>
                </a:cxnLst>
                <a:rect l="0" t="0" r="r" b="b"/>
                <a:pathLst>
                  <a:path w="7" h="28">
                    <a:moveTo>
                      <a:pt x="6" y="3"/>
                    </a:moveTo>
                    <a:cubicBezTo>
                      <a:pt x="6" y="1"/>
                      <a:pt x="2" y="0"/>
                      <a:pt x="1" y="2"/>
                    </a:cubicBezTo>
                    <a:cubicBezTo>
                      <a:pt x="1" y="10"/>
                      <a:pt x="0" y="20"/>
                      <a:pt x="0" y="24"/>
                    </a:cubicBezTo>
                    <a:cubicBezTo>
                      <a:pt x="0" y="28"/>
                      <a:pt x="7" y="28"/>
                      <a:pt x="7" y="24"/>
                    </a:cubicBezTo>
                    <a:cubicBezTo>
                      <a:pt x="7" y="20"/>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4" name="Freeform 499"/>
              <p:cNvSpPr>
                <a:spLocks/>
              </p:cNvSpPr>
              <p:nvPr/>
            </p:nvSpPr>
            <p:spPr bwMode="auto">
              <a:xfrm>
                <a:off x="466" y="3764"/>
                <a:ext cx="16" cy="77"/>
              </a:xfrm>
              <a:custGeom>
                <a:avLst/>
                <a:gdLst>
                  <a:gd name="T0" fmla="*/ 3 w 9"/>
                  <a:gd name="T1" fmla="*/ 4 h 41"/>
                  <a:gd name="T2" fmla="*/ 0 w 9"/>
                  <a:gd name="T3" fmla="*/ 35 h 41"/>
                  <a:gd name="T4" fmla="*/ 8 w 9"/>
                  <a:gd name="T5" fmla="*/ 35 h 41"/>
                  <a:gd name="T6" fmla="*/ 9 w 9"/>
                  <a:gd name="T7" fmla="*/ 5 h 41"/>
                  <a:gd name="T8" fmla="*/ 3 w 9"/>
                  <a:gd name="T9" fmla="*/ 4 h 41"/>
                </a:gdLst>
                <a:ahLst/>
                <a:cxnLst>
                  <a:cxn ang="0">
                    <a:pos x="T0" y="T1"/>
                  </a:cxn>
                  <a:cxn ang="0">
                    <a:pos x="T2" y="T3"/>
                  </a:cxn>
                  <a:cxn ang="0">
                    <a:pos x="T4" y="T5"/>
                  </a:cxn>
                  <a:cxn ang="0">
                    <a:pos x="T6" y="T7"/>
                  </a:cxn>
                  <a:cxn ang="0">
                    <a:pos x="T8" y="T9"/>
                  </a:cxn>
                </a:cxnLst>
                <a:rect l="0" t="0" r="r" b="b"/>
                <a:pathLst>
                  <a:path w="9" h="41">
                    <a:moveTo>
                      <a:pt x="3" y="4"/>
                    </a:moveTo>
                    <a:cubicBezTo>
                      <a:pt x="0" y="14"/>
                      <a:pt x="0" y="25"/>
                      <a:pt x="0" y="35"/>
                    </a:cubicBezTo>
                    <a:cubicBezTo>
                      <a:pt x="0" y="41"/>
                      <a:pt x="8" y="41"/>
                      <a:pt x="8" y="35"/>
                    </a:cubicBezTo>
                    <a:cubicBezTo>
                      <a:pt x="8" y="25"/>
                      <a:pt x="8" y="15"/>
                      <a:pt x="9" y="5"/>
                    </a:cubicBezTo>
                    <a:cubicBezTo>
                      <a:pt x="9"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5" name="Freeform 500"/>
              <p:cNvSpPr>
                <a:spLocks/>
              </p:cNvSpPr>
              <p:nvPr/>
            </p:nvSpPr>
            <p:spPr bwMode="auto">
              <a:xfrm>
                <a:off x="482" y="3759"/>
                <a:ext cx="30" cy="107"/>
              </a:xfrm>
              <a:custGeom>
                <a:avLst/>
                <a:gdLst>
                  <a:gd name="T0" fmla="*/ 7 w 17"/>
                  <a:gd name="T1" fmla="*/ 6 h 57"/>
                  <a:gd name="T2" fmla="*/ 4 w 17"/>
                  <a:gd name="T3" fmla="*/ 12 h 57"/>
                  <a:gd name="T4" fmla="*/ 4 w 17"/>
                  <a:gd name="T5" fmla="*/ 11 h 57"/>
                  <a:gd name="T6" fmla="*/ 1 w 17"/>
                  <a:gd name="T7" fmla="*/ 12 h 57"/>
                  <a:gd name="T8" fmla="*/ 2 w 17"/>
                  <a:gd name="T9" fmla="*/ 20 h 57"/>
                  <a:gd name="T10" fmla="*/ 6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4" y="12"/>
                    </a:cubicBezTo>
                    <a:cubicBezTo>
                      <a:pt x="4" y="11"/>
                      <a:pt x="4" y="11"/>
                      <a:pt x="4" y="11"/>
                    </a:cubicBezTo>
                    <a:cubicBezTo>
                      <a:pt x="4" y="10"/>
                      <a:pt x="1" y="10"/>
                      <a:pt x="1" y="12"/>
                    </a:cubicBezTo>
                    <a:cubicBezTo>
                      <a:pt x="2" y="15"/>
                      <a:pt x="2" y="17"/>
                      <a:pt x="2" y="20"/>
                    </a:cubicBezTo>
                    <a:cubicBezTo>
                      <a:pt x="0" y="31"/>
                      <a:pt x="1" y="44"/>
                      <a:pt x="6" y="54"/>
                    </a:cubicBezTo>
                    <a:cubicBezTo>
                      <a:pt x="8" y="57"/>
                      <a:pt x="12" y="56"/>
                      <a:pt x="12" y="53"/>
                    </a:cubicBezTo>
                    <a:cubicBezTo>
                      <a:pt x="11" y="39"/>
                      <a:pt x="9" y="23"/>
                      <a:pt x="15" y="10"/>
                    </a:cubicBezTo>
                    <a:cubicBezTo>
                      <a:pt x="17" y="5"/>
                      <a:pt x="10"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6" name="Freeform 501"/>
              <p:cNvSpPr>
                <a:spLocks/>
              </p:cNvSpPr>
              <p:nvPr/>
            </p:nvSpPr>
            <p:spPr bwMode="auto">
              <a:xfrm>
                <a:off x="448" y="3744"/>
                <a:ext cx="15" cy="69"/>
              </a:xfrm>
              <a:custGeom>
                <a:avLst/>
                <a:gdLst>
                  <a:gd name="T0" fmla="*/ 0 w 8"/>
                  <a:gd name="T1" fmla="*/ 6 h 37"/>
                  <a:gd name="T2" fmla="*/ 0 w 8"/>
                  <a:gd name="T3" fmla="*/ 32 h 37"/>
                  <a:gd name="T4" fmla="*/ 7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0" y="32"/>
                    </a:cubicBezTo>
                    <a:cubicBezTo>
                      <a:pt x="0" y="37"/>
                      <a:pt x="7" y="37"/>
                      <a:pt x="7" y="32"/>
                    </a:cubicBezTo>
                    <a:cubicBezTo>
                      <a:pt x="7"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7" name="Freeform 502"/>
              <p:cNvSpPr>
                <a:spLocks/>
              </p:cNvSpPr>
              <p:nvPr/>
            </p:nvSpPr>
            <p:spPr bwMode="auto">
              <a:xfrm>
                <a:off x="507" y="3759"/>
                <a:ext cx="28" cy="75"/>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6"/>
                      <a:pt x="0" y="27"/>
                      <a:pt x="4" y="37"/>
                    </a:cubicBezTo>
                    <a:cubicBezTo>
                      <a:pt x="5" y="40"/>
                      <a:pt x="10" y="40"/>
                      <a:pt x="10" y="36"/>
                    </a:cubicBezTo>
                    <a:cubicBezTo>
                      <a:pt x="10" y="28"/>
                      <a:pt x="9" y="18"/>
                      <a:pt x="13" y="10"/>
                    </a:cubicBezTo>
                    <a:cubicBezTo>
                      <a:pt x="16" y="5"/>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8" name="Freeform 503"/>
              <p:cNvSpPr>
                <a:spLocks/>
              </p:cNvSpPr>
              <p:nvPr/>
            </p:nvSpPr>
            <p:spPr bwMode="auto">
              <a:xfrm>
                <a:off x="549" y="3791"/>
                <a:ext cx="15" cy="58"/>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1" y="31"/>
                      <a:pt x="6"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9" name="Freeform 504"/>
              <p:cNvSpPr>
                <a:spLocks/>
              </p:cNvSpPr>
              <p:nvPr/>
            </p:nvSpPr>
            <p:spPr bwMode="auto">
              <a:xfrm>
                <a:off x="610" y="3738"/>
                <a:ext cx="23" cy="99"/>
              </a:xfrm>
              <a:custGeom>
                <a:avLst/>
                <a:gdLst>
                  <a:gd name="T0" fmla="*/ 10 w 13"/>
                  <a:gd name="T1" fmla="*/ 2 h 53"/>
                  <a:gd name="T2" fmla="*/ 4 w 13"/>
                  <a:gd name="T3" fmla="*/ 22 h 53"/>
                  <a:gd name="T4" fmla="*/ 0 w 13"/>
                  <a:gd name="T5" fmla="*/ 25 h 53"/>
                  <a:gd name="T6" fmla="*/ 4 w 13"/>
                  <a:gd name="T7" fmla="*/ 44 h 53"/>
                  <a:gd name="T8" fmla="*/ 4 w 13"/>
                  <a:gd name="T9" fmla="*/ 45 h 53"/>
                  <a:gd name="T10" fmla="*/ 5 w 13"/>
                  <a:gd name="T11" fmla="*/ 47 h 53"/>
                  <a:gd name="T12" fmla="*/ 7 w 13"/>
                  <a:gd name="T13" fmla="*/ 51 h 53"/>
                  <a:gd name="T14" fmla="*/ 12 w 13"/>
                  <a:gd name="T15" fmla="*/ 49 h 53"/>
                  <a:gd name="T16" fmla="*/ 8 w 13"/>
                  <a:gd name="T17" fmla="*/ 33 h 53"/>
                  <a:gd name="T18" fmla="*/ 13 w 13"/>
                  <a:gd name="T19" fmla="*/ 3 h 53"/>
                  <a:gd name="T20" fmla="*/ 10 w 13"/>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2"/>
                    </a:moveTo>
                    <a:cubicBezTo>
                      <a:pt x="7" y="8"/>
                      <a:pt x="5" y="15"/>
                      <a:pt x="4" y="22"/>
                    </a:cubicBezTo>
                    <a:cubicBezTo>
                      <a:pt x="2" y="21"/>
                      <a:pt x="0" y="22"/>
                      <a:pt x="0" y="25"/>
                    </a:cubicBezTo>
                    <a:cubicBezTo>
                      <a:pt x="0" y="32"/>
                      <a:pt x="1" y="38"/>
                      <a:pt x="4" y="44"/>
                    </a:cubicBezTo>
                    <a:cubicBezTo>
                      <a:pt x="4" y="45"/>
                      <a:pt x="4" y="45"/>
                      <a:pt x="4" y="45"/>
                    </a:cubicBezTo>
                    <a:cubicBezTo>
                      <a:pt x="4" y="46"/>
                      <a:pt x="4" y="47"/>
                      <a:pt x="5" y="47"/>
                    </a:cubicBezTo>
                    <a:cubicBezTo>
                      <a:pt x="5" y="48"/>
                      <a:pt x="6" y="50"/>
                      <a:pt x="7" y="51"/>
                    </a:cubicBezTo>
                    <a:cubicBezTo>
                      <a:pt x="9" y="53"/>
                      <a:pt x="13" y="52"/>
                      <a:pt x="12" y="49"/>
                    </a:cubicBezTo>
                    <a:cubicBezTo>
                      <a:pt x="10" y="43"/>
                      <a:pt x="9" y="38"/>
                      <a:pt x="8" y="33"/>
                    </a:cubicBezTo>
                    <a:cubicBezTo>
                      <a:pt x="8" y="23"/>
                      <a:pt x="9" y="13"/>
                      <a:pt x="13" y="3"/>
                    </a:cubicBezTo>
                    <a:cubicBezTo>
                      <a:pt x="13" y="1"/>
                      <a:pt x="11" y="0"/>
                      <a:pt x="10"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0" name="Freeform 505"/>
              <p:cNvSpPr>
                <a:spLocks/>
              </p:cNvSpPr>
              <p:nvPr/>
            </p:nvSpPr>
            <p:spPr bwMode="auto">
              <a:xfrm>
                <a:off x="638" y="3738"/>
                <a:ext cx="30" cy="88"/>
              </a:xfrm>
              <a:custGeom>
                <a:avLst/>
                <a:gdLst>
                  <a:gd name="T0" fmla="*/ 12 w 17"/>
                  <a:gd name="T1" fmla="*/ 2 h 47"/>
                  <a:gd name="T2" fmla="*/ 1 w 17"/>
                  <a:gd name="T3" fmla="*/ 43 h 47"/>
                  <a:gd name="T4" fmla="*/ 7 w 17"/>
                  <a:gd name="T5" fmla="*/ 43 h 47"/>
                  <a:gd name="T6" fmla="*/ 15 w 17"/>
                  <a:gd name="T7" fmla="*/ 3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8"/>
                      <a:pt x="1" y="43"/>
                    </a:cubicBezTo>
                    <a:cubicBezTo>
                      <a:pt x="1" y="47"/>
                      <a:pt x="6" y="47"/>
                      <a:pt x="7" y="43"/>
                    </a:cubicBezTo>
                    <a:cubicBezTo>
                      <a:pt x="7" y="29"/>
                      <a:pt x="8" y="16"/>
                      <a:pt x="15" y="3"/>
                    </a:cubicBezTo>
                    <a:cubicBezTo>
                      <a:pt x="17" y="1"/>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1" name="Freeform 506"/>
              <p:cNvSpPr>
                <a:spLocks/>
              </p:cNvSpPr>
              <p:nvPr/>
            </p:nvSpPr>
            <p:spPr bwMode="auto">
              <a:xfrm>
                <a:off x="674" y="3753"/>
                <a:ext cx="12" cy="83"/>
              </a:xfrm>
              <a:custGeom>
                <a:avLst/>
                <a:gdLst>
                  <a:gd name="T0" fmla="*/ 6 w 7"/>
                  <a:gd name="T1" fmla="*/ 3 h 44"/>
                  <a:gd name="T2" fmla="*/ 2 w 7"/>
                  <a:gd name="T3" fmla="*/ 3 h 44"/>
                  <a:gd name="T4" fmla="*/ 2 w 7"/>
                  <a:gd name="T5" fmla="*/ 15 h 44"/>
                  <a:gd name="T6" fmla="*/ 0 w 7"/>
                  <a:gd name="T7" fmla="*/ 17 h 44"/>
                  <a:gd name="T8" fmla="*/ 0 w 7"/>
                  <a:gd name="T9" fmla="*/ 33 h 44"/>
                  <a:gd name="T10" fmla="*/ 1 w 7"/>
                  <a:gd name="T11" fmla="*/ 35 h 44"/>
                  <a:gd name="T12" fmla="*/ 2 w 7"/>
                  <a:gd name="T13" fmla="*/ 41 h 44"/>
                  <a:gd name="T14" fmla="*/ 6 w 7"/>
                  <a:gd name="T15" fmla="*/ 41 h 44"/>
                  <a:gd name="T16" fmla="*/ 6 w 7"/>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3"/>
                    </a:moveTo>
                    <a:cubicBezTo>
                      <a:pt x="6" y="0"/>
                      <a:pt x="2" y="0"/>
                      <a:pt x="2" y="3"/>
                    </a:cubicBezTo>
                    <a:cubicBezTo>
                      <a:pt x="2" y="7"/>
                      <a:pt x="2" y="11"/>
                      <a:pt x="2" y="15"/>
                    </a:cubicBezTo>
                    <a:cubicBezTo>
                      <a:pt x="1" y="15"/>
                      <a:pt x="0" y="16"/>
                      <a:pt x="0" y="17"/>
                    </a:cubicBezTo>
                    <a:cubicBezTo>
                      <a:pt x="0" y="22"/>
                      <a:pt x="0" y="28"/>
                      <a:pt x="0" y="33"/>
                    </a:cubicBezTo>
                    <a:cubicBezTo>
                      <a:pt x="0" y="34"/>
                      <a:pt x="1" y="35"/>
                      <a:pt x="1" y="35"/>
                    </a:cubicBezTo>
                    <a:cubicBezTo>
                      <a:pt x="1" y="37"/>
                      <a:pt x="1" y="39"/>
                      <a:pt x="2" y="41"/>
                    </a:cubicBezTo>
                    <a:cubicBezTo>
                      <a:pt x="2" y="44"/>
                      <a:pt x="6" y="44"/>
                      <a:pt x="6" y="41"/>
                    </a:cubicBezTo>
                    <a:cubicBezTo>
                      <a:pt x="7" y="28"/>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2" name="Freeform 507"/>
              <p:cNvSpPr>
                <a:spLocks/>
              </p:cNvSpPr>
              <p:nvPr/>
            </p:nvSpPr>
            <p:spPr bwMode="auto">
              <a:xfrm>
                <a:off x="711" y="3730"/>
                <a:ext cx="33" cy="92"/>
              </a:xfrm>
              <a:custGeom>
                <a:avLst/>
                <a:gdLst>
                  <a:gd name="T0" fmla="*/ 18 w 19"/>
                  <a:gd name="T1" fmla="*/ 45 h 49"/>
                  <a:gd name="T2" fmla="*/ 17 w 19"/>
                  <a:gd name="T3" fmla="*/ 18 h 49"/>
                  <a:gd name="T4" fmla="*/ 10 w 19"/>
                  <a:gd name="T5" fmla="*/ 16 h 49"/>
                  <a:gd name="T6" fmla="*/ 10 w 19"/>
                  <a:gd name="T7" fmla="*/ 16 h 49"/>
                  <a:gd name="T8" fmla="*/ 10 w 19"/>
                  <a:gd name="T9" fmla="*/ 16 h 49"/>
                  <a:gd name="T10" fmla="*/ 10 w 19"/>
                  <a:gd name="T11" fmla="*/ 4 h 49"/>
                  <a:gd name="T12" fmla="*/ 5 w 19"/>
                  <a:gd name="T13" fmla="*/ 4 h 49"/>
                  <a:gd name="T14" fmla="*/ 2 w 19"/>
                  <a:gd name="T15" fmla="*/ 30 h 49"/>
                  <a:gd name="T16" fmla="*/ 0 w 19"/>
                  <a:gd name="T17" fmla="*/ 31 h 49"/>
                  <a:gd name="T18" fmla="*/ 0 w 19"/>
                  <a:gd name="T19" fmla="*/ 43 h 49"/>
                  <a:gd name="T20" fmla="*/ 2 w 19"/>
                  <a:gd name="T21" fmla="*/ 44 h 49"/>
                  <a:gd name="T22" fmla="*/ 9 w 19"/>
                  <a:gd name="T23" fmla="*/ 43 h 49"/>
                  <a:gd name="T24" fmla="*/ 9 w 19"/>
                  <a:gd name="T25" fmla="*/ 43 h 49"/>
                  <a:gd name="T26" fmla="*/ 9 w 19"/>
                  <a:gd name="T27" fmla="*/ 45 h 49"/>
                  <a:gd name="T28" fmla="*/ 14 w 19"/>
                  <a:gd name="T29" fmla="*/ 47 h 49"/>
                  <a:gd name="T30" fmla="*/ 18 w 19"/>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9">
                    <a:moveTo>
                      <a:pt x="18" y="45"/>
                    </a:moveTo>
                    <a:cubicBezTo>
                      <a:pt x="15" y="36"/>
                      <a:pt x="15" y="27"/>
                      <a:pt x="17" y="18"/>
                    </a:cubicBezTo>
                    <a:cubicBezTo>
                      <a:pt x="18" y="13"/>
                      <a:pt x="11" y="12"/>
                      <a:pt x="10" y="16"/>
                    </a:cubicBezTo>
                    <a:cubicBezTo>
                      <a:pt x="10" y="16"/>
                      <a:pt x="10" y="16"/>
                      <a:pt x="10" y="16"/>
                    </a:cubicBezTo>
                    <a:cubicBezTo>
                      <a:pt x="10" y="16"/>
                      <a:pt x="10" y="16"/>
                      <a:pt x="10" y="16"/>
                    </a:cubicBezTo>
                    <a:cubicBezTo>
                      <a:pt x="10" y="12"/>
                      <a:pt x="10" y="8"/>
                      <a:pt x="10" y="4"/>
                    </a:cubicBezTo>
                    <a:cubicBezTo>
                      <a:pt x="11" y="1"/>
                      <a:pt x="5" y="0"/>
                      <a:pt x="5" y="4"/>
                    </a:cubicBezTo>
                    <a:cubicBezTo>
                      <a:pt x="3" y="12"/>
                      <a:pt x="2" y="21"/>
                      <a:pt x="2" y="30"/>
                    </a:cubicBezTo>
                    <a:cubicBezTo>
                      <a:pt x="1" y="30"/>
                      <a:pt x="0" y="30"/>
                      <a:pt x="0" y="31"/>
                    </a:cubicBezTo>
                    <a:cubicBezTo>
                      <a:pt x="0" y="35"/>
                      <a:pt x="0" y="39"/>
                      <a:pt x="0" y="43"/>
                    </a:cubicBezTo>
                    <a:cubicBezTo>
                      <a:pt x="0" y="44"/>
                      <a:pt x="2" y="44"/>
                      <a:pt x="2" y="44"/>
                    </a:cubicBezTo>
                    <a:cubicBezTo>
                      <a:pt x="3" y="48"/>
                      <a:pt x="9" y="47"/>
                      <a:pt x="9" y="43"/>
                    </a:cubicBezTo>
                    <a:cubicBezTo>
                      <a:pt x="9" y="43"/>
                      <a:pt x="9" y="43"/>
                      <a:pt x="9" y="43"/>
                    </a:cubicBezTo>
                    <a:cubicBezTo>
                      <a:pt x="9" y="44"/>
                      <a:pt x="9" y="44"/>
                      <a:pt x="9" y="45"/>
                    </a:cubicBezTo>
                    <a:cubicBezTo>
                      <a:pt x="9" y="48"/>
                      <a:pt x="12" y="48"/>
                      <a:pt x="14" y="47"/>
                    </a:cubicBezTo>
                    <a:cubicBezTo>
                      <a:pt x="15" y="49"/>
                      <a:pt x="19"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3" name="Freeform 508"/>
              <p:cNvSpPr>
                <a:spLocks/>
              </p:cNvSpPr>
              <p:nvPr/>
            </p:nvSpPr>
            <p:spPr bwMode="auto">
              <a:xfrm>
                <a:off x="776" y="3760"/>
                <a:ext cx="11" cy="61"/>
              </a:xfrm>
              <a:custGeom>
                <a:avLst/>
                <a:gdLst>
                  <a:gd name="T0" fmla="*/ 6 w 6"/>
                  <a:gd name="T1" fmla="*/ 3 h 32"/>
                  <a:gd name="T2" fmla="*/ 1 w 6"/>
                  <a:gd name="T3" fmla="*/ 3 h 32"/>
                  <a:gd name="T4" fmla="*/ 1 w 6"/>
                  <a:gd name="T5" fmla="*/ 29 h 32"/>
                  <a:gd name="T6" fmla="*/ 6 w 6"/>
                  <a:gd name="T7" fmla="*/ 29 h 32"/>
                  <a:gd name="T8" fmla="*/ 6 w 6"/>
                  <a:gd name="T9" fmla="*/ 3 h 32"/>
                </a:gdLst>
                <a:ahLst/>
                <a:cxnLst>
                  <a:cxn ang="0">
                    <a:pos x="T0" y="T1"/>
                  </a:cxn>
                  <a:cxn ang="0">
                    <a:pos x="T2" y="T3"/>
                  </a:cxn>
                  <a:cxn ang="0">
                    <a:pos x="T4" y="T5"/>
                  </a:cxn>
                  <a:cxn ang="0">
                    <a:pos x="T6" y="T7"/>
                  </a:cxn>
                  <a:cxn ang="0">
                    <a:pos x="T8" y="T9"/>
                  </a:cxn>
                </a:cxnLst>
                <a:rect l="0" t="0" r="r" b="b"/>
                <a:pathLst>
                  <a:path w="6" h="32">
                    <a:moveTo>
                      <a:pt x="6" y="3"/>
                    </a:moveTo>
                    <a:cubicBezTo>
                      <a:pt x="6" y="0"/>
                      <a:pt x="1" y="0"/>
                      <a:pt x="1" y="3"/>
                    </a:cubicBezTo>
                    <a:cubicBezTo>
                      <a:pt x="1" y="12"/>
                      <a:pt x="0" y="20"/>
                      <a:pt x="1" y="29"/>
                    </a:cubicBezTo>
                    <a:cubicBezTo>
                      <a:pt x="1" y="32"/>
                      <a:pt x="5" y="32"/>
                      <a:pt x="6" y="29"/>
                    </a:cubicBezTo>
                    <a:cubicBezTo>
                      <a:pt x="6" y="20"/>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4" name="Freeform 509"/>
              <p:cNvSpPr>
                <a:spLocks/>
              </p:cNvSpPr>
              <p:nvPr/>
            </p:nvSpPr>
            <p:spPr bwMode="auto">
              <a:xfrm>
                <a:off x="805" y="3753"/>
                <a:ext cx="25" cy="77"/>
              </a:xfrm>
              <a:custGeom>
                <a:avLst/>
                <a:gdLst>
                  <a:gd name="T0" fmla="*/ 7 w 14"/>
                  <a:gd name="T1" fmla="*/ 6 h 41"/>
                  <a:gd name="T2" fmla="*/ 6 w 14"/>
                  <a:gd name="T3" fmla="*/ 4 h 41"/>
                  <a:gd name="T4" fmla="*/ 0 w 14"/>
                  <a:gd name="T5" fmla="*/ 5 h 41"/>
                  <a:gd name="T6" fmla="*/ 2 w 14"/>
                  <a:gd name="T7" fmla="*/ 29 h 41"/>
                  <a:gd name="T8" fmla="*/ 4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6" y="4"/>
                    </a:cubicBezTo>
                    <a:cubicBezTo>
                      <a:pt x="5" y="0"/>
                      <a:pt x="0" y="2"/>
                      <a:pt x="0" y="5"/>
                    </a:cubicBezTo>
                    <a:cubicBezTo>
                      <a:pt x="2" y="13"/>
                      <a:pt x="2" y="21"/>
                      <a:pt x="2" y="29"/>
                    </a:cubicBezTo>
                    <a:cubicBezTo>
                      <a:pt x="2" y="31"/>
                      <a:pt x="3" y="32"/>
                      <a:pt x="4" y="32"/>
                    </a:cubicBezTo>
                    <a:cubicBezTo>
                      <a:pt x="5" y="34"/>
                      <a:pt x="5" y="35"/>
                      <a:pt x="5" y="37"/>
                    </a:cubicBezTo>
                    <a:cubicBezTo>
                      <a:pt x="5" y="41"/>
                      <a:pt x="10" y="41"/>
                      <a:pt x="10" y="37"/>
                    </a:cubicBezTo>
                    <a:cubicBezTo>
                      <a:pt x="11"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5" name="Freeform 510"/>
              <p:cNvSpPr>
                <a:spLocks/>
              </p:cNvSpPr>
              <p:nvPr/>
            </p:nvSpPr>
            <p:spPr bwMode="auto">
              <a:xfrm>
                <a:off x="835" y="3751"/>
                <a:ext cx="26" cy="98"/>
              </a:xfrm>
              <a:custGeom>
                <a:avLst/>
                <a:gdLst>
                  <a:gd name="T0" fmla="*/ 7 w 15"/>
                  <a:gd name="T1" fmla="*/ 5 h 52"/>
                  <a:gd name="T2" fmla="*/ 6 w 15"/>
                  <a:gd name="T3" fmla="*/ 12 h 52"/>
                  <a:gd name="T4" fmla="*/ 2 w 15"/>
                  <a:gd name="T5" fmla="*/ 14 h 52"/>
                  <a:gd name="T6" fmla="*/ 1 w 15"/>
                  <a:gd name="T7" fmla="*/ 23 h 52"/>
                  <a:gd name="T8" fmla="*/ 4 w 15"/>
                  <a:gd name="T9" fmla="*/ 25 h 52"/>
                  <a:gd name="T10" fmla="*/ 4 w 15"/>
                  <a:gd name="T11" fmla="*/ 49 h 52"/>
                  <a:gd name="T12" fmla="*/ 10 w 15"/>
                  <a:gd name="T13" fmla="*/ 49 h 52"/>
                  <a:gd name="T14" fmla="*/ 15 w 15"/>
                  <a:gd name="T15" fmla="*/ 6 h 52"/>
                  <a:gd name="T16" fmla="*/ 7 w 15"/>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5"/>
                    </a:moveTo>
                    <a:cubicBezTo>
                      <a:pt x="7" y="7"/>
                      <a:pt x="6" y="9"/>
                      <a:pt x="6" y="12"/>
                    </a:cubicBezTo>
                    <a:cubicBezTo>
                      <a:pt x="4" y="11"/>
                      <a:pt x="2" y="12"/>
                      <a:pt x="2" y="14"/>
                    </a:cubicBezTo>
                    <a:cubicBezTo>
                      <a:pt x="2" y="17"/>
                      <a:pt x="3" y="21"/>
                      <a:pt x="1" y="23"/>
                    </a:cubicBezTo>
                    <a:cubicBezTo>
                      <a:pt x="0" y="25"/>
                      <a:pt x="2" y="26"/>
                      <a:pt x="4" y="25"/>
                    </a:cubicBezTo>
                    <a:cubicBezTo>
                      <a:pt x="3" y="33"/>
                      <a:pt x="2" y="41"/>
                      <a:pt x="4" y="49"/>
                    </a:cubicBezTo>
                    <a:cubicBezTo>
                      <a:pt x="4" y="52"/>
                      <a:pt x="9" y="52"/>
                      <a:pt x="10" y="49"/>
                    </a:cubicBezTo>
                    <a:cubicBezTo>
                      <a:pt x="13" y="35"/>
                      <a:pt x="13" y="20"/>
                      <a:pt x="15" y="6"/>
                    </a:cubicBezTo>
                    <a:cubicBezTo>
                      <a:pt x="15"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6" name="Freeform 511"/>
              <p:cNvSpPr>
                <a:spLocks/>
              </p:cNvSpPr>
              <p:nvPr/>
            </p:nvSpPr>
            <p:spPr bwMode="auto">
              <a:xfrm>
                <a:off x="755" y="3760"/>
                <a:ext cx="21" cy="87"/>
              </a:xfrm>
              <a:custGeom>
                <a:avLst/>
                <a:gdLst>
                  <a:gd name="T0" fmla="*/ 8 w 12"/>
                  <a:gd name="T1" fmla="*/ 7 h 46"/>
                  <a:gd name="T2" fmla="*/ 7 w 12"/>
                  <a:gd name="T3" fmla="*/ 2 h 46"/>
                  <a:gd name="T4" fmla="*/ 3 w 12"/>
                  <a:gd name="T5" fmla="*/ 3 h 46"/>
                  <a:gd name="T6" fmla="*/ 4 w 12"/>
                  <a:gd name="T7" fmla="*/ 7 h 46"/>
                  <a:gd name="T8" fmla="*/ 3 w 12"/>
                  <a:gd name="T9" fmla="*/ 10 h 46"/>
                  <a:gd name="T10" fmla="*/ 3 w 12"/>
                  <a:gd name="T11" fmla="*/ 42 h 46"/>
                  <a:gd name="T12" fmla="*/ 11 w 12"/>
                  <a:gd name="T13" fmla="*/ 41 h 46"/>
                  <a:gd name="T14" fmla="*/ 10 w 12"/>
                  <a:gd name="T15" fmla="*/ 28 h 46"/>
                  <a:gd name="T16" fmla="*/ 11 w 12"/>
                  <a:gd name="T17" fmla="*/ 27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5"/>
                      <a:pt x="7" y="4"/>
                      <a:pt x="7" y="2"/>
                    </a:cubicBezTo>
                    <a:cubicBezTo>
                      <a:pt x="6" y="0"/>
                      <a:pt x="3" y="1"/>
                      <a:pt x="3" y="3"/>
                    </a:cubicBezTo>
                    <a:cubicBezTo>
                      <a:pt x="3" y="5"/>
                      <a:pt x="4" y="6"/>
                      <a:pt x="4" y="7"/>
                    </a:cubicBezTo>
                    <a:cubicBezTo>
                      <a:pt x="4" y="8"/>
                      <a:pt x="3" y="9"/>
                      <a:pt x="3" y="10"/>
                    </a:cubicBezTo>
                    <a:cubicBezTo>
                      <a:pt x="1" y="21"/>
                      <a:pt x="0" y="32"/>
                      <a:pt x="3" y="42"/>
                    </a:cubicBezTo>
                    <a:cubicBezTo>
                      <a:pt x="5" y="46"/>
                      <a:pt x="11" y="46"/>
                      <a:pt x="11" y="41"/>
                    </a:cubicBezTo>
                    <a:cubicBezTo>
                      <a:pt x="11" y="37"/>
                      <a:pt x="10" y="33"/>
                      <a:pt x="10" y="28"/>
                    </a:cubicBezTo>
                    <a:cubicBezTo>
                      <a:pt x="10" y="28"/>
                      <a:pt x="11" y="28"/>
                      <a:pt x="11" y="27"/>
                    </a:cubicBezTo>
                    <a:cubicBezTo>
                      <a:pt x="11" y="25"/>
                      <a:pt x="10" y="23"/>
                      <a:pt x="10" y="21"/>
                    </a:cubicBezTo>
                    <a:cubicBezTo>
                      <a:pt x="10"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7" name="Freeform 512"/>
              <p:cNvSpPr>
                <a:spLocks/>
              </p:cNvSpPr>
              <p:nvPr/>
            </p:nvSpPr>
            <p:spPr bwMode="auto">
              <a:xfrm>
                <a:off x="587" y="3764"/>
                <a:ext cx="21" cy="53"/>
              </a:xfrm>
              <a:custGeom>
                <a:avLst/>
                <a:gdLst>
                  <a:gd name="T0" fmla="*/ 12 w 12"/>
                  <a:gd name="T1" fmla="*/ 24 h 28"/>
                  <a:gd name="T2" fmla="*/ 4 w 12"/>
                  <a:gd name="T3" fmla="*/ 2 h 28"/>
                  <a:gd name="T4" fmla="*/ 0 w 12"/>
                  <a:gd name="T5" fmla="*/ 3 h 28"/>
                  <a:gd name="T6" fmla="*/ 9 w 12"/>
                  <a:gd name="T7" fmla="*/ 26 h 28"/>
                  <a:gd name="T8" fmla="*/ 12 w 12"/>
                  <a:gd name="T9" fmla="*/ 24 h 28"/>
                </a:gdLst>
                <a:ahLst/>
                <a:cxnLst>
                  <a:cxn ang="0">
                    <a:pos x="T0" y="T1"/>
                  </a:cxn>
                  <a:cxn ang="0">
                    <a:pos x="T2" y="T3"/>
                  </a:cxn>
                  <a:cxn ang="0">
                    <a:pos x="T4" y="T5"/>
                  </a:cxn>
                  <a:cxn ang="0">
                    <a:pos x="T6" y="T7"/>
                  </a:cxn>
                  <a:cxn ang="0">
                    <a:pos x="T8" y="T9"/>
                  </a:cxn>
                </a:cxnLst>
                <a:rect l="0" t="0" r="r" b="b"/>
                <a:pathLst>
                  <a:path w="12" h="28">
                    <a:moveTo>
                      <a:pt x="12" y="24"/>
                    </a:moveTo>
                    <a:cubicBezTo>
                      <a:pt x="8" y="17"/>
                      <a:pt x="6" y="10"/>
                      <a:pt x="4" y="2"/>
                    </a:cubicBezTo>
                    <a:cubicBezTo>
                      <a:pt x="3" y="0"/>
                      <a:pt x="0" y="1"/>
                      <a:pt x="0" y="3"/>
                    </a:cubicBezTo>
                    <a:cubicBezTo>
                      <a:pt x="2" y="11"/>
                      <a:pt x="5" y="19"/>
                      <a:pt x="9" y="26"/>
                    </a:cubicBezTo>
                    <a:cubicBezTo>
                      <a:pt x="10" y="28"/>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8" name="Freeform 513"/>
              <p:cNvSpPr>
                <a:spLocks/>
              </p:cNvSpPr>
              <p:nvPr/>
            </p:nvSpPr>
            <p:spPr bwMode="auto">
              <a:xfrm>
                <a:off x="542" y="3744"/>
                <a:ext cx="32" cy="82"/>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7"/>
                    </a:cubicBezTo>
                    <a:cubicBezTo>
                      <a:pt x="13" y="3"/>
                      <a:pt x="8" y="0"/>
                      <a:pt x="6" y="4"/>
                    </a:cubicBezTo>
                    <a:cubicBezTo>
                      <a:pt x="0" y="17"/>
                      <a:pt x="2" y="28"/>
                      <a:pt x="10" y="40"/>
                    </a:cubicBezTo>
                    <a:cubicBezTo>
                      <a:pt x="12"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9" name="Freeform 514"/>
              <p:cNvSpPr>
                <a:spLocks/>
              </p:cNvSpPr>
              <p:nvPr/>
            </p:nvSpPr>
            <p:spPr bwMode="auto">
              <a:xfrm>
                <a:off x="656" y="3768"/>
                <a:ext cx="18" cy="60"/>
              </a:xfrm>
              <a:custGeom>
                <a:avLst/>
                <a:gdLst>
                  <a:gd name="T0" fmla="*/ 3 w 10"/>
                  <a:gd name="T1" fmla="*/ 4 h 32"/>
                  <a:gd name="T2" fmla="*/ 3 w 10"/>
                  <a:gd name="T3" fmla="*/ 28 h 32"/>
                  <a:gd name="T4" fmla="*/ 9 w 10"/>
                  <a:gd name="T5" fmla="*/ 26 h 32"/>
                  <a:gd name="T6" fmla="*/ 9 w 10"/>
                  <a:gd name="T7" fmla="*/ 6 h 32"/>
                  <a:gd name="T8" fmla="*/ 3 w 10"/>
                  <a:gd name="T9" fmla="*/ 4 h 32"/>
                </a:gdLst>
                <a:ahLst/>
                <a:cxnLst>
                  <a:cxn ang="0">
                    <a:pos x="T0" y="T1"/>
                  </a:cxn>
                  <a:cxn ang="0">
                    <a:pos x="T2" y="T3"/>
                  </a:cxn>
                  <a:cxn ang="0">
                    <a:pos x="T4" y="T5"/>
                  </a:cxn>
                  <a:cxn ang="0">
                    <a:pos x="T6" y="T7"/>
                  </a:cxn>
                  <a:cxn ang="0">
                    <a:pos x="T8" y="T9"/>
                  </a:cxn>
                </a:cxnLst>
                <a:rect l="0" t="0" r="r" b="b"/>
                <a:pathLst>
                  <a:path w="10" h="32">
                    <a:moveTo>
                      <a:pt x="3" y="4"/>
                    </a:moveTo>
                    <a:cubicBezTo>
                      <a:pt x="0" y="12"/>
                      <a:pt x="0" y="20"/>
                      <a:pt x="3" y="28"/>
                    </a:cubicBezTo>
                    <a:cubicBezTo>
                      <a:pt x="4" y="32"/>
                      <a:pt x="9" y="30"/>
                      <a:pt x="9" y="26"/>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0" name="Freeform 515"/>
              <p:cNvSpPr>
                <a:spLocks/>
              </p:cNvSpPr>
              <p:nvPr/>
            </p:nvSpPr>
            <p:spPr bwMode="auto">
              <a:xfrm>
                <a:off x="876" y="3740"/>
                <a:ext cx="26" cy="94"/>
              </a:xfrm>
              <a:custGeom>
                <a:avLst/>
                <a:gdLst>
                  <a:gd name="T0" fmla="*/ 11 w 15"/>
                  <a:gd name="T1" fmla="*/ 28 h 50"/>
                  <a:gd name="T2" fmla="*/ 14 w 15"/>
                  <a:gd name="T3" fmla="*/ 7 h 50"/>
                  <a:gd name="T4" fmla="*/ 7 w 15"/>
                  <a:gd name="T5" fmla="*/ 5 h 50"/>
                  <a:gd name="T6" fmla="*/ 5 w 15"/>
                  <a:gd name="T7" fmla="*/ 16 h 50"/>
                  <a:gd name="T8" fmla="*/ 4 w 15"/>
                  <a:gd name="T9" fmla="*/ 17 h 50"/>
                  <a:gd name="T10" fmla="*/ 5 w 15"/>
                  <a:gd name="T11" fmla="*/ 46 h 50"/>
                  <a:gd name="T12" fmla="*/ 11 w 15"/>
                  <a:gd name="T13" fmla="*/ 42 h 50"/>
                  <a:gd name="T14" fmla="*/ 9 w 15"/>
                  <a:gd name="T15" fmla="*/ 31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1"/>
                      <a:pt x="12" y="13"/>
                      <a:pt x="14" y="7"/>
                    </a:cubicBezTo>
                    <a:cubicBezTo>
                      <a:pt x="15" y="2"/>
                      <a:pt x="8" y="0"/>
                      <a:pt x="7" y="5"/>
                    </a:cubicBezTo>
                    <a:cubicBezTo>
                      <a:pt x="6" y="8"/>
                      <a:pt x="5" y="12"/>
                      <a:pt x="5" y="16"/>
                    </a:cubicBezTo>
                    <a:cubicBezTo>
                      <a:pt x="4" y="16"/>
                      <a:pt x="4" y="16"/>
                      <a:pt x="4" y="17"/>
                    </a:cubicBezTo>
                    <a:cubicBezTo>
                      <a:pt x="1" y="27"/>
                      <a:pt x="0" y="36"/>
                      <a:pt x="5" y="46"/>
                    </a:cubicBezTo>
                    <a:cubicBezTo>
                      <a:pt x="7" y="50"/>
                      <a:pt x="13" y="47"/>
                      <a:pt x="11" y="42"/>
                    </a:cubicBezTo>
                    <a:cubicBezTo>
                      <a:pt x="10" y="39"/>
                      <a:pt x="9" y="35"/>
                      <a:pt x="9" y="31"/>
                    </a:cubicBezTo>
                    <a:cubicBezTo>
                      <a:pt x="10" y="31"/>
                      <a:pt x="11" y="30"/>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1" name="Freeform 516"/>
              <p:cNvSpPr>
                <a:spLocks/>
              </p:cNvSpPr>
              <p:nvPr/>
            </p:nvSpPr>
            <p:spPr bwMode="auto">
              <a:xfrm>
                <a:off x="913" y="3766"/>
                <a:ext cx="14" cy="58"/>
              </a:xfrm>
              <a:custGeom>
                <a:avLst/>
                <a:gdLst>
                  <a:gd name="T0" fmla="*/ 6 w 8"/>
                  <a:gd name="T1" fmla="*/ 3 h 31"/>
                  <a:gd name="T2" fmla="*/ 1 w 8"/>
                  <a:gd name="T3" fmla="*/ 4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4"/>
                    </a:cubicBezTo>
                    <a:cubicBezTo>
                      <a:pt x="3" y="12"/>
                      <a:pt x="3" y="20"/>
                      <a:pt x="3" y="28"/>
                    </a:cubicBezTo>
                    <a:cubicBezTo>
                      <a:pt x="4" y="31"/>
                      <a:pt x="8" y="31"/>
                      <a:pt x="8" y="28"/>
                    </a:cubicBezTo>
                    <a:cubicBezTo>
                      <a:pt x="8" y="20"/>
                      <a:pt x="8"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2" name="Freeform 517"/>
              <p:cNvSpPr>
                <a:spLocks/>
              </p:cNvSpPr>
              <p:nvPr/>
            </p:nvSpPr>
            <p:spPr bwMode="auto">
              <a:xfrm>
                <a:off x="924" y="3760"/>
                <a:ext cx="35" cy="96"/>
              </a:xfrm>
              <a:custGeom>
                <a:avLst/>
                <a:gdLst>
                  <a:gd name="T0" fmla="*/ 18 w 20"/>
                  <a:gd name="T1" fmla="*/ 44 h 51"/>
                  <a:gd name="T2" fmla="*/ 13 w 20"/>
                  <a:gd name="T3" fmla="*/ 12 h 51"/>
                  <a:gd name="T4" fmla="*/ 12 w 20"/>
                  <a:gd name="T5" fmla="*/ 12 h 51"/>
                  <a:gd name="T6" fmla="*/ 12 w 20"/>
                  <a:gd name="T7" fmla="*/ 4 h 51"/>
                  <a:gd name="T8" fmla="*/ 8 w 20"/>
                  <a:gd name="T9" fmla="*/ 4 h 51"/>
                  <a:gd name="T10" fmla="*/ 8 w 20"/>
                  <a:gd name="T11" fmla="*/ 11 h 51"/>
                  <a:gd name="T12" fmla="*/ 7 w 20"/>
                  <a:gd name="T13" fmla="*/ 12 h 51"/>
                  <a:gd name="T14" fmla="*/ 6 w 20"/>
                  <a:gd name="T15" fmla="*/ 20 h 51"/>
                  <a:gd name="T16" fmla="*/ 5 w 20"/>
                  <a:gd name="T17" fmla="*/ 21 h 51"/>
                  <a:gd name="T18" fmla="*/ 1 w 20"/>
                  <a:gd name="T19" fmla="*/ 37 h 51"/>
                  <a:gd name="T20" fmla="*/ 3 w 20"/>
                  <a:gd name="T21" fmla="*/ 38 h 51"/>
                  <a:gd name="T22" fmla="*/ 6 w 20"/>
                  <a:gd name="T23" fmla="*/ 23 h 51"/>
                  <a:gd name="T24" fmla="*/ 10 w 20"/>
                  <a:gd name="T25" fmla="*/ 47 h 51"/>
                  <a:gd name="T26" fmla="*/ 18 w 20"/>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1">
                    <a:moveTo>
                      <a:pt x="18" y="44"/>
                    </a:moveTo>
                    <a:cubicBezTo>
                      <a:pt x="14" y="34"/>
                      <a:pt x="14" y="23"/>
                      <a:pt x="13" y="12"/>
                    </a:cubicBezTo>
                    <a:cubicBezTo>
                      <a:pt x="13" y="12"/>
                      <a:pt x="12" y="12"/>
                      <a:pt x="12" y="12"/>
                    </a:cubicBezTo>
                    <a:cubicBezTo>
                      <a:pt x="12" y="9"/>
                      <a:pt x="12" y="8"/>
                      <a:pt x="12" y="4"/>
                    </a:cubicBezTo>
                    <a:cubicBezTo>
                      <a:pt x="12" y="0"/>
                      <a:pt x="8" y="0"/>
                      <a:pt x="8" y="4"/>
                    </a:cubicBezTo>
                    <a:cubicBezTo>
                      <a:pt x="8" y="8"/>
                      <a:pt x="8" y="9"/>
                      <a:pt x="8" y="11"/>
                    </a:cubicBezTo>
                    <a:cubicBezTo>
                      <a:pt x="8" y="12"/>
                      <a:pt x="7" y="12"/>
                      <a:pt x="7" y="12"/>
                    </a:cubicBezTo>
                    <a:cubicBezTo>
                      <a:pt x="7" y="15"/>
                      <a:pt x="7" y="18"/>
                      <a:pt x="6" y="20"/>
                    </a:cubicBezTo>
                    <a:cubicBezTo>
                      <a:pt x="6" y="20"/>
                      <a:pt x="5" y="20"/>
                      <a:pt x="5" y="21"/>
                    </a:cubicBezTo>
                    <a:cubicBezTo>
                      <a:pt x="3" y="26"/>
                      <a:pt x="2" y="32"/>
                      <a:pt x="1" y="37"/>
                    </a:cubicBezTo>
                    <a:cubicBezTo>
                      <a:pt x="0" y="38"/>
                      <a:pt x="2" y="39"/>
                      <a:pt x="3" y="38"/>
                    </a:cubicBezTo>
                    <a:cubicBezTo>
                      <a:pt x="4" y="33"/>
                      <a:pt x="5" y="28"/>
                      <a:pt x="6" y="23"/>
                    </a:cubicBezTo>
                    <a:cubicBezTo>
                      <a:pt x="6" y="31"/>
                      <a:pt x="7" y="39"/>
                      <a:pt x="10" y="47"/>
                    </a:cubicBezTo>
                    <a:cubicBezTo>
                      <a:pt x="12" y="51"/>
                      <a:pt x="20" y="50"/>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3" name="Freeform 518"/>
              <p:cNvSpPr>
                <a:spLocks/>
              </p:cNvSpPr>
              <p:nvPr/>
            </p:nvSpPr>
            <p:spPr bwMode="auto">
              <a:xfrm>
                <a:off x="968" y="3806"/>
                <a:ext cx="10" cy="52"/>
              </a:xfrm>
              <a:custGeom>
                <a:avLst/>
                <a:gdLst>
                  <a:gd name="T0" fmla="*/ 5 w 6"/>
                  <a:gd name="T1" fmla="*/ 3 h 28"/>
                  <a:gd name="T2" fmla="*/ 1 w 6"/>
                  <a:gd name="T3" fmla="*/ 2 h 28"/>
                  <a:gd name="T4" fmla="*/ 0 w 6"/>
                  <a:gd name="T5" fmla="*/ 24 h 28"/>
                  <a:gd name="T6" fmla="*/ 6 w 6"/>
                  <a:gd name="T7" fmla="*/ 24 h 28"/>
                  <a:gd name="T8" fmla="*/ 5 w 6"/>
                  <a:gd name="T9" fmla="*/ 3 h 28"/>
                </a:gdLst>
                <a:ahLst/>
                <a:cxnLst>
                  <a:cxn ang="0">
                    <a:pos x="T0" y="T1"/>
                  </a:cxn>
                  <a:cxn ang="0">
                    <a:pos x="T2" y="T3"/>
                  </a:cxn>
                  <a:cxn ang="0">
                    <a:pos x="T4" y="T5"/>
                  </a:cxn>
                  <a:cxn ang="0">
                    <a:pos x="T6" y="T7"/>
                  </a:cxn>
                  <a:cxn ang="0">
                    <a:pos x="T8" y="T9"/>
                  </a:cxn>
                </a:cxnLst>
                <a:rect l="0" t="0" r="r" b="b"/>
                <a:pathLst>
                  <a:path w="6" h="28">
                    <a:moveTo>
                      <a:pt x="5" y="3"/>
                    </a:moveTo>
                    <a:cubicBezTo>
                      <a:pt x="5" y="1"/>
                      <a:pt x="1" y="0"/>
                      <a:pt x="1" y="2"/>
                    </a:cubicBezTo>
                    <a:cubicBezTo>
                      <a:pt x="1" y="10"/>
                      <a:pt x="0" y="20"/>
                      <a:pt x="0" y="24"/>
                    </a:cubicBezTo>
                    <a:cubicBezTo>
                      <a:pt x="0" y="28"/>
                      <a:pt x="6" y="28"/>
                      <a:pt x="6" y="24"/>
                    </a:cubicBezTo>
                    <a:cubicBezTo>
                      <a:pt x="6" y="20"/>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4" name="Freeform 519"/>
              <p:cNvSpPr>
                <a:spLocks/>
              </p:cNvSpPr>
              <p:nvPr/>
            </p:nvSpPr>
            <p:spPr bwMode="auto">
              <a:xfrm>
                <a:off x="980" y="3764"/>
                <a:ext cx="18" cy="77"/>
              </a:xfrm>
              <a:custGeom>
                <a:avLst/>
                <a:gdLst>
                  <a:gd name="T0" fmla="*/ 3 w 10"/>
                  <a:gd name="T1" fmla="*/ 4 h 41"/>
                  <a:gd name="T2" fmla="*/ 0 w 10"/>
                  <a:gd name="T3" fmla="*/ 35 h 41"/>
                  <a:gd name="T4" fmla="*/ 8 w 10"/>
                  <a:gd name="T5" fmla="*/ 35 h 41"/>
                  <a:gd name="T6" fmla="*/ 10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0" y="14"/>
                      <a:pt x="0" y="25"/>
                      <a:pt x="0" y="35"/>
                    </a:cubicBezTo>
                    <a:cubicBezTo>
                      <a:pt x="0" y="41"/>
                      <a:pt x="8" y="41"/>
                      <a:pt x="8" y="35"/>
                    </a:cubicBezTo>
                    <a:cubicBezTo>
                      <a:pt x="9" y="25"/>
                      <a:pt x="9" y="15"/>
                      <a:pt x="10"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5" name="Freeform 520"/>
              <p:cNvSpPr>
                <a:spLocks/>
              </p:cNvSpPr>
              <p:nvPr/>
            </p:nvSpPr>
            <p:spPr bwMode="auto">
              <a:xfrm>
                <a:off x="998" y="3759"/>
                <a:ext cx="30" cy="107"/>
              </a:xfrm>
              <a:custGeom>
                <a:avLst/>
                <a:gdLst>
                  <a:gd name="T0" fmla="*/ 7 w 17"/>
                  <a:gd name="T1" fmla="*/ 6 h 57"/>
                  <a:gd name="T2" fmla="*/ 4 w 17"/>
                  <a:gd name="T3" fmla="*/ 12 h 57"/>
                  <a:gd name="T4" fmla="*/ 4 w 17"/>
                  <a:gd name="T5" fmla="*/ 11 h 57"/>
                  <a:gd name="T6" fmla="*/ 1 w 17"/>
                  <a:gd name="T7" fmla="*/ 12 h 57"/>
                  <a:gd name="T8" fmla="*/ 2 w 17"/>
                  <a:gd name="T9" fmla="*/ 20 h 57"/>
                  <a:gd name="T10" fmla="*/ 6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4" y="12"/>
                    </a:cubicBezTo>
                    <a:cubicBezTo>
                      <a:pt x="4" y="11"/>
                      <a:pt x="4" y="11"/>
                      <a:pt x="4" y="11"/>
                    </a:cubicBezTo>
                    <a:cubicBezTo>
                      <a:pt x="4" y="10"/>
                      <a:pt x="1" y="10"/>
                      <a:pt x="1" y="12"/>
                    </a:cubicBezTo>
                    <a:cubicBezTo>
                      <a:pt x="1" y="15"/>
                      <a:pt x="2" y="17"/>
                      <a:pt x="2" y="20"/>
                    </a:cubicBezTo>
                    <a:cubicBezTo>
                      <a:pt x="0" y="31"/>
                      <a:pt x="1" y="44"/>
                      <a:pt x="6" y="54"/>
                    </a:cubicBezTo>
                    <a:cubicBezTo>
                      <a:pt x="7" y="57"/>
                      <a:pt x="12" y="56"/>
                      <a:pt x="12" y="53"/>
                    </a:cubicBezTo>
                    <a:cubicBezTo>
                      <a:pt x="11" y="39"/>
                      <a:pt x="9" y="23"/>
                      <a:pt x="15" y="10"/>
                    </a:cubicBezTo>
                    <a:cubicBezTo>
                      <a:pt x="17" y="5"/>
                      <a:pt x="9"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6" name="Freeform 521"/>
              <p:cNvSpPr>
                <a:spLocks/>
              </p:cNvSpPr>
              <p:nvPr/>
            </p:nvSpPr>
            <p:spPr bwMode="auto">
              <a:xfrm>
                <a:off x="963" y="3744"/>
                <a:ext cx="14" cy="69"/>
              </a:xfrm>
              <a:custGeom>
                <a:avLst/>
                <a:gdLst>
                  <a:gd name="T0" fmla="*/ 0 w 8"/>
                  <a:gd name="T1" fmla="*/ 6 h 37"/>
                  <a:gd name="T2" fmla="*/ 0 w 8"/>
                  <a:gd name="T3" fmla="*/ 32 h 37"/>
                  <a:gd name="T4" fmla="*/ 8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0" y="32"/>
                    </a:cubicBezTo>
                    <a:cubicBezTo>
                      <a:pt x="1" y="37"/>
                      <a:pt x="8" y="37"/>
                      <a:pt x="8"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7" name="Freeform 522"/>
              <p:cNvSpPr>
                <a:spLocks/>
              </p:cNvSpPr>
              <p:nvPr/>
            </p:nvSpPr>
            <p:spPr bwMode="auto">
              <a:xfrm>
                <a:off x="1023" y="3759"/>
                <a:ext cx="26" cy="75"/>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6"/>
                      <a:pt x="0" y="27"/>
                      <a:pt x="4" y="37"/>
                    </a:cubicBezTo>
                    <a:cubicBezTo>
                      <a:pt x="5" y="40"/>
                      <a:pt x="10" y="40"/>
                      <a:pt x="10" y="36"/>
                    </a:cubicBezTo>
                    <a:cubicBezTo>
                      <a:pt x="10" y="28"/>
                      <a:pt x="9" y="18"/>
                      <a:pt x="13" y="10"/>
                    </a:cubicBezTo>
                    <a:cubicBezTo>
                      <a:pt x="15" y="5"/>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8" name="Freeform 523"/>
              <p:cNvSpPr>
                <a:spLocks/>
              </p:cNvSpPr>
              <p:nvPr/>
            </p:nvSpPr>
            <p:spPr bwMode="auto">
              <a:xfrm>
                <a:off x="1064" y="3791"/>
                <a:ext cx="14" cy="58"/>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2" y="31"/>
                      <a:pt x="7"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9" name="Freeform 524"/>
              <p:cNvSpPr>
                <a:spLocks/>
              </p:cNvSpPr>
              <p:nvPr/>
            </p:nvSpPr>
            <p:spPr bwMode="auto">
              <a:xfrm>
                <a:off x="1124" y="3738"/>
                <a:ext cx="25" cy="99"/>
              </a:xfrm>
              <a:custGeom>
                <a:avLst/>
                <a:gdLst>
                  <a:gd name="T0" fmla="*/ 11 w 14"/>
                  <a:gd name="T1" fmla="*/ 2 h 53"/>
                  <a:gd name="T2" fmla="*/ 5 w 14"/>
                  <a:gd name="T3" fmla="*/ 22 h 53"/>
                  <a:gd name="T4" fmla="*/ 0 w 14"/>
                  <a:gd name="T5" fmla="*/ 25 h 53"/>
                  <a:gd name="T6" fmla="*/ 4 w 14"/>
                  <a:gd name="T7" fmla="*/ 44 h 53"/>
                  <a:gd name="T8" fmla="*/ 4 w 14"/>
                  <a:gd name="T9" fmla="*/ 45 h 53"/>
                  <a:gd name="T10" fmla="*/ 5 w 14"/>
                  <a:gd name="T11" fmla="*/ 47 h 53"/>
                  <a:gd name="T12" fmla="*/ 8 w 14"/>
                  <a:gd name="T13" fmla="*/ 51 h 53"/>
                  <a:gd name="T14" fmla="*/ 13 w 14"/>
                  <a:gd name="T15" fmla="*/ 49 h 53"/>
                  <a:gd name="T16" fmla="*/ 8 w 14"/>
                  <a:gd name="T17" fmla="*/ 33 h 53"/>
                  <a:gd name="T18" fmla="*/ 13 w 14"/>
                  <a:gd name="T19" fmla="*/ 3 h 53"/>
                  <a:gd name="T20" fmla="*/ 11 w 1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2"/>
                    </a:moveTo>
                    <a:cubicBezTo>
                      <a:pt x="8" y="8"/>
                      <a:pt x="6" y="15"/>
                      <a:pt x="5" y="22"/>
                    </a:cubicBezTo>
                    <a:cubicBezTo>
                      <a:pt x="3" y="21"/>
                      <a:pt x="0" y="22"/>
                      <a:pt x="0" y="25"/>
                    </a:cubicBezTo>
                    <a:cubicBezTo>
                      <a:pt x="0" y="32"/>
                      <a:pt x="2" y="38"/>
                      <a:pt x="4" y="44"/>
                    </a:cubicBezTo>
                    <a:cubicBezTo>
                      <a:pt x="4" y="45"/>
                      <a:pt x="4" y="45"/>
                      <a:pt x="4" y="45"/>
                    </a:cubicBezTo>
                    <a:cubicBezTo>
                      <a:pt x="4" y="46"/>
                      <a:pt x="5" y="47"/>
                      <a:pt x="5" y="47"/>
                    </a:cubicBezTo>
                    <a:cubicBezTo>
                      <a:pt x="6" y="48"/>
                      <a:pt x="7" y="50"/>
                      <a:pt x="8" y="51"/>
                    </a:cubicBezTo>
                    <a:cubicBezTo>
                      <a:pt x="9" y="53"/>
                      <a:pt x="14" y="52"/>
                      <a:pt x="13" y="49"/>
                    </a:cubicBezTo>
                    <a:cubicBezTo>
                      <a:pt x="11" y="43"/>
                      <a:pt x="9" y="38"/>
                      <a:pt x="8" y="33"/>
                    </a:cubicBezTo>
                    <a:cubicBezTo>
                      <a:pt x="9" y="23"/>
                      <a:pt x="10" y="13"/>
                      <a:pt x="13" y="3"/>
                    </a:cubicBezTo>
                    <a:cubicBezTo>
                      <a:pt x="14" y="1"/>
                      <a:pt x="12" y="0"/>
                      <a:pt x="11"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0" name="Freeform 525"/>
              <p:cNvSpPr>
                <a:spLocks/>
              </p:cNvSpPr>
              <p:nvPr/>
            </p:nvSpPr>
            <p:spPr bwMode="auto">
              <a:xfrm>
                <a:off x="1154" y="3738"/>
                <a:ext cx="28" cy="88"/>
              </a:xfrm>
              <a:custGeom>
                <a:avLst/>
                <a:gdLst>
                  <a:gd name="T0" fmla="*/ 12 w 16"/>
                  <a:gd name="T1" fmla="*/ 2 h 47"/>
                  <a:gd name="T2" fmla="*/ 0 w 16"/>
                  <a:gd name="T3" fmla="*/ 43 h 47"/>
                  <a:gd name="T4" fmla="*/ 6 w 16"/>
                  <a:gd name="T5" fmla="*/ 43 h 47"/>
                  <a:gd name="T6" fmla="*/ 15 w 16"/>
                  <a:gd name="T7" fmla="*/ 3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8"/>
                      <a:pt x="0" y="43"/>
                    </a:cubicBezTo>
                    <a:cubicBezTo>
                      <a:pt x="0" y="47"/>
                      <a:pt x="6" y="47"/>
                      <a:pt x="6" y="43"/>
                    </a:cubicBezTo>
                    <a:cubicBezTo>
                      <a:pt x="7" y="29"/>
                      <a:pt x="8" y="16"/>
                      <a:pt x="15" y="3"/>
                    </a:cubicBezTo>
                    <a:cubicBezTo>
                      <a:pt x="16" y="1"/>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1" name="Freeform 526"/>
              <p:cNvSpPr>
                <a:spLocks/>
              </p:cNvSpPr>
              <p:nvPr/>
            </p:nvSpPr>
            <p:spPr bwMode="auto">
              <a:xfrm>
                <a:off x="1188" y="3753"/>
                <a:ext cx="14" cy="83"/>
              </a:xfrm>
              <a:custGeom>
                <a:avLst/>
                <a:gdLst>
                  <a:gd name="T0" fmla="*/ 7 w 8"/>
                  <a:gd name="T1" fmla="*/ 3 h 44"/>
                  <a:gd name="T2" fmla="*/ 3 w 8"/>
                  <a:gd name="T3" fmla="*/ 3 h 44"/>
                  <a:gd name="T4" fmla="*/ 2 w 8"/>
                  <a:gd name="T5" fmla="*/ 15 h 44"/>
                  <a:gd name="T6" fmla="*/ 0 w 8"/>
                  <a:gd name="T7" fmla="*/ 17 h 44"/>
                  <a:gd name="T8" fmla="*/ 1 w 8"/>
                  <a:gd name="T9" fmla="*/ 33 h 44"/>
                  <a:gd name="T10" fmla="*/ 2 w 8"/>
                  <a:gd name="T11" fmla="*/ 35 h 44"/>
                  <a:gd name="T12" fmla="*/ 2 w 8"/>
                  <a:gd name="T13" fmla="*/ 41 h 44"/>
                  <a:gd name="T14" fmla="*/ 7 w 8"/>
                  <a:gd name="T15" fmla="*/ 41 h 44"/>
                  <a:gd name="T16" fmla="*/ 7 w 8"/>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3"/>
                    </a:moveTo>
                    <a:cubicBezTo>
                      <a:pt x="7" y="0"/>
                      <a:pt x="3" y="0"/>
                      <a:pt x="3" y="3"/>
                    </a:cubicBezTo>
                    <a:cubicBezTo>
                      <a:pt x="2" y="7"/>
                      <a:pt x="2" y="11"/>
                      <a:pt x="2" y="15"/>
                    </a:cubicBezTo>
                    <a:cubicBezTo>
                      <a:pt x="1" y="15"/>
                      <a:pt x="0" y="16"/>
                      <a:pt x="0" y="17"/>
                    </a:cubicBezTo>
                    <a:cubicBezTo>
                      <a:pt x="0" y="22"/>
                      <a:pt x="0" y="28"/>
                      <a:pt x="1" y="33"/>
                    </a:cubicBezTo>
                    <a:cubicBezTo>
                      <a:pt x="1" y="34"/>
                      <a:pt x="1" y="35"/>
                      <a:pt x="2" y="35"/>
                    </a:cubicBezTo>
                    <a:cubicBezTo>
                      <a:pt x="2" y="37"/>
                      <a:pt x="2" y="39"/>
                      <a:pt x="2" y="41"/>
                    </a:cubicBezTo>
                    <a:cubicBezTo>
                      <a:pt x="2" y="44"/>
                      <a:pt x="7" y="44"/>
                      <a:pt x="7" y="41"/>
                    </a:cubicBezTo>
                    <a:cubicBezTo>
                      <a:pt x="8" y="28"/>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2" name="Freeform 527"/>
              <p:cNvSpPr>
                <a:spLocks/>
              </p:cNvSpPr>
              <p:nvPr/>
            </p:nvSpPr>
            <p:spPr bwMode="auto">
              <a:xfrm>
                <a:off x="1227" y="3730"/>
                <a:ext cx="33" cy="92"/>
              </a:xfrm>
              <a:custGeom>
                <a:avLst/>
                <a:gdLst>
                  <a:gd name="T0" fmla="*/ 18 w 19"/>
                  <a:gd name="T1" fmla="*/ 45 h 49"/>
                  <a:gd name="T2" fmla="*/ 16 w 19"/>
                  <a:gd name="T3" fmla="*/ 18 h 49"/>
                  <a:gd name="T4" fmla="*/ 10 w 19"/>
                  <a:gd name="T5" fmla="*/ 16 h 49"/>
                  <a:gd name="T6" fmla="*/ 10 w 19"/>
                  <a:gd name="T7" fmla="*/ 16 h 49"/>
                  <a:gd name="T8" fmla="*/ 9 w 19"/>
                  <a:gd name="T9" fmla="*/ 16 h 49"/>
                  <a:gd name="T10" fmla="*/ 10 w 19"/>
                  <a:gd name="T11" fmla="*/ 4 h 49"/>
                  <a:gd name="T12" fmla="*/ 4 w 19"/>
                  <a:gd name="T13" fmla="*/ 4 h 49"/>
                  <a:gd name="T14" fmla="*/ 1 w 19"/>
                  <a:gd name="T15" fmla="*/ 30 h 49"/>
                  <a:gd name="T16" fmla="*/ 0 w 19"/>
                  <a:gd name="T17" fmla="*/ 31 h 49"/>
                  <a:gd name="T18" fmla="*/ 0 w 19"/>
                  <a:gd name="T19" fmla="*/ 43 h 49"/>
                  <a:gd name="T20" fmla="*/ 2 w 19"/>
                  <a:gd name="T21" fmla="*/ 44 h 49"/>
                  <a:gd name="T22" fmla="*/ 9 w 19"/>
                  <a:gd name="T23" fmla="*/ 43 h 49"/>
                  <a:gd name="T24" fmla="*/ 9 w 19"/>
                  <a:gd name="T25" fmla="*/ 43 h 49"/>
                  <a:gd name="T26" fmla="*/ 9 w 19"/>
                  <a:gd name="T27" fmla="*/ 45 h 49"/>
                  <a:gd name="T28" fmla="*/ 13 w 19"/>
                  <a:gd name="T29" fmla="*/ 47 h 49"/>
                  <a:gd name="T30" fmla="*/ 18 w 19"/>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9">
                    <a:moveTo>
                      <a:pt x="18" y="45"/>
                    </a:moveTo>
                    <a:cubicBezTo>
                      <a:pt x="15" y="36"/>
                      <a:pt x="15" y="27"/>
                      <a:pt x="16" y="18"/>
                    </a:cubicBezTo>
                    <a:cubicBezTo>
                      <a:pt x="17" y="13"/>
                      <a:pt x="11" y="12"/>
                      <a:pt x="10" y="16"/>
                    </a:cubicBezTo>
                    <a:cubicBezTo>
                      <a:pt x="10" y="16"/>
                      <a:pt x="10" y="16"/>
                      <a:pt x="10" y="16"/>
                    </a:cubicBezTo>
                    <a:cubicBezTo>
                      <a:pt x="9" y="16"/>
                      <a:pt x="9" y="16"/>
                      <a:pt x="9" y="16"/>
                    </a:cubicBezTo>
                    <a:cubicBezTo>
                      <a:pt x="9" y="12"/>
                      <a:pt x="10" y="8"/>
                      <a:pt x="10" y="4"/>
                    </a:cubicBezTo>
                    <a:cubicBezTo>
                      <a:pt x="10" y="1"/>
                      <a:pt x="5" y="0"/>
                      <a:pt x="4" y="4"/>
                    </a:cubicBezTo>
                    <a:cubicBezTo>
                      <a:pt x="3" y="12"/>
                      <a:pt x="2" y="21"/>
                      <a:pt x="1" y="30"/>
                    </a:cubicBezTo>
                    <a:cubicBezTo>
                      <a:pt x="1" y="30"/>
                      <a:pt x="0" y="30"/>
                      <a:pt x="0" y="31"/>
                    </a:cubicBezTo>
                    <a:cubicBezTo>
                      <a:pt x="0" y="35"/>
                      <a:pt x="0" y="39"/>
                      <a:pt x="0" y="43"/>
                    </a:cubicBezTo>
                    <a:cubicBezTo>
                      <a:pt x="0" y="44"/>
                      <a:pt x="1" y="44"/>
                      <a:pt x="2" y="44"/>
                    </a:cubicBezTo>
                    <a:cubicBezTo>
                      <a:pt x="2" y="48"/>
                      <a:pt x="8" y="47"/>
                      <a:pt x="9" y="43"/>
                    </a:cubicBezTo>
                    <a:cubicBezTo>
                      <a:pt x="9" y="43"/>
                      <a:pt x="9" y="43"/>
                      <a:pt x="9" y="43"/>
                    </a:cubicBezTo>
                    <a:cubicBezTo>
                      <a:pt x="9" y="44"/>
                      <a:pt x="9" y="44"/>
                      <a:pt x="9" y="45"/>
                    </a:cubicBezTo>
                    <a:cubicBezTo>
                      <a:pt x="9" y="48"/>
                      <a:pt x="12" y="48"/>
                      <a:pt x="13" y="47"/>
                    </a:cubicBezTo>
                    <a:cubicBezTo>
                      <a:pt x="15" y="49"/>
                      <a:pt x="19"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3" name="Freeform 528"/>
              <p:cNvSpPr>
                <a:spLocks/>
              </p:cNvSpPr>
              <p:nvPr/>
            </p:nvSpPr>
            <p:spPr bwMode="auto">
              <a:xfrm>
                <a:off x="1292" y="3760"/>
                <a:ext cx="11" cy="61"/>
              </a:xfrm>
              <a:custGeom>
                <a:avLst/>
                <a:gdLst>
                  <a:gd name="T0" fmla="*/ 5 w 6"/>
                  <a:gd name="T1" fmla="*/ 3 h 32"/>
                  <a:gd name="T2" fmla="*/ 0 w 6"/>
                  <a:gd name="T3" fmla="*/ 3 h 32"/>
                  <a:gd name="T4" fmla="*/ 0 w 6"/>
                  <a:gd name="T5" fmla="*/ 29 h 32"/>
                  <a:gd name="T6" fmla="*/ 5 w 6"/>
                  <a:gd name="T7" fmla="*/ 29 h 32"/>
                  <a:gd name="T8" fmla="*/ 5 w 6"/>
                  <a:gd name="T9" fmla="*/ 3 h 32"/>
                </a:gdLst>
                <a:ahLst/>
                <a:cxnLst>
                  <a:cxn ang="0">
                    <a:pos x="T0" y="T1"/>
                  </a:cxn>
                  <a:cxn ang="0">
                    <a:pos x="T2" y="T3"/>
                  </a:cxn>
                  <a:cxn ang="0">
                    <a:pos x="T4" y="T5"/>
                  </a:cxn>
                  <a:cxn ang="0">
                    <a:pos x="T6" y="T7"/>
                  </a:cxn>
                  <a:cxn ang="0">
                    <a:pos x="T8" y="T9"/>
                  </a:cxn>
                </a:cxnLst>
                <a:rect l="0" t="0" r="r" b="b"/>
                <a:pathLst>
                  <a:path w="6" h="32">
                    <a:moveTo>
                      <a:pt x="5" y="3"/>
                    </a:moveTo>
                    <a:cubicBezTo>
                      <a:pt x="5" y="0"/>
                      <a:pt x="0" y="0"/>
                      <a:pt x="0" y="3"/>
                    </a:cubicBezTo>
                    <a:cubicBezTo>
                      <a:pt x="0" y="12"/>
                      <a:pt x="0" y="20"/>
                      <a:pt x="0" y="29"/>
                    </a:cubicBezTo>
                    <a:cubicBezTo>
                      <a:pt x="0" y="32"/>
                      <a:pt x="5" y="32"/>
                      <a:pt x="5" y="29"/>
                    </a:cubicBezTo>
                    <a:cubicBezTo>
                      <a:pt x="6"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4" name="Freeform 529"/>
              <p:cNvSpPr>
                <a:spLocks/>
              </p:cNvSpPr>
              <p:nvPr/>
            </p:nvSpPr>
            <p:spPr bwMode="auto">
              <a:xfrm>
                <a:off x="1319" y="3753"/>
                <a:ext cx="25" cy="77"/>
              </a:xfrm>
              <a:custGeom>
                <a:avLst/>
                <a:gdLst>
                  <a:gd name="T0" fmla="*/ 8 w 14"/>
                  <a:gd name="T1" fmla="*/ 6 h 41"/>
                  <a:gd name="T2" fmla="*/ 7 w 14"/>
                  <a:gd name="T3" fmla="*/ 4 h 41"/>
                  <a:gd name="T4" fmla="*/ 1 w 14"/>
                  <a:gd name="T5" fmla="*/ 5 h 41"/>
                  <a:gd name="T6" fmla="*/ 3 w 14"/>
                  <a:gd name="T7" fmla="*/ 29 h 41"/>
                  <a:gd name="T8" fmla="*/ 5 w 14"/>
                  <a:gd name="T9" fmla="*/ 32 h 41"/>
                  <a:gd name="T10" fmla="*/ 6 w 14"/>
                  <a:gd name="T11" fmla="*/ 37 h 41"/>
                  <a:gd name="T12" fmla="*/ 11 w 14"/>
                  <a:gd name="T13" fmla="*/ 37 h 41"/>
                  <a:gd name="T14" fmla="*/ 14 w 14"/>
                  <a:gd name="T15" fmla="*/ 10 h 41"/>
                  <a:gd name="T16" fmla="*/ 8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6"/>
                    </a:moveTo>
                    <a:cubicBezTo>
                      <a:pt x="7" y="5"/>
                      <a:pt x="7" y="5"/>
                      <a:pt x="7" y="4"/>
                    </a:cubicBezTo>
                    <a:cubicBezTo>
                      <a:pt x="6" y="0"/>
                      <a:pt x="0" y="2"/>
                      <a:pt x="1" y="5"/>
                    </a:cubicBezTo>
                    <a:cubicBezTo>
                      <a:pt x="3" y="13"/>
                      <a:pt x="3" y="21"/>
                      <a:pt x="3" y="29"/>
                    </a:cubicBezTo>
                    <a:cubicBezTo>
                      <a:pt x="3" y="31"/>
                      <a:pt x="4" y="32"/>
                      <a:pt x="5" y="32"/>
                    </a:cubicBezTo>
                    <a:cubicBezTo>
                      <a:pt x="5" y="34"/>
                      <a:pt x="5" y="35"/>
                      <a:pt x="6" y="37"/>
                    </a:cubicBezTo>
                    <a:cubicBezTo>
                      <a:pt x="6" y="41"/>
                      <a:pt x="10" y="41"/>
                      <a:pt x="11" y="37"/>
                    </a:cubicBezTo>
                    <a:cubicBezTo>
                      <a:pt x="12" y="28"/>
                      <a:pt x="12" y="19"/>
                      <a:pt x="14" y="10"/>
                    </a:cubicBezTo>
                    <a:cubicBezTo>
                      <a:pt x="14" y="6"/>
                      <a:pt x="10" y="4"/>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5" name="Freeform 530"/>
              <p:cNvSpPr>
                <a:spLocks/>
              </p:cNvSpPr>
              <p:nvPr/>
            </p:nvSpPr>
            <p:spPr bwMode="auto">
              <a:xfrm>
                <a:off x="1351" y="3751"/>
                <a:ext cx="26" cy="98"/>
              </a:xfrm>
              <a:custGeom>
                <a:avLst/>
                <a:gdLst>
                  <a:gd name="T0" fmla="*/ 7 w 15"/>
                  <a:gd name="T1" fmla="*/ 5 h 52"/>
                  <a:gd name="T2" fmla="*/ 6 w 15"/>
                  <a:gd name="T3" fmla="*/ 12 h 52"/>
                  <a:gd name="T4" fmla="*/ 2 w 15"/>
                  <a:gd name="T5" fmla="*/ 14 h 52"/>
                  <a:gd name="T6" fmla="*/ 1 w 15"/>
                  <a:gd name="T7" fmla="*/ 23 h 52"/>
                  <a:gd name="T8" fmla="*/ 3 w 15"/>
                  <a:gd name="T9" fmla="*/ 25 h 52"/>
                  <a:gd name="T10" fmla="*/ 4 w 15"/>
                  <a:gd name="T11" fmla="*/ 49 h 52"/>
                  <a:gd name="T12" fmla="*/ 9 w 15"/>
                  <a:gd name="T13" fmla="*/ 49 h 52"/>
                  <a:gd name="T14" fmla="*/ 14 w 15"/>
                  <a:gd name="T15" fmla="*/ 6 h 52"/>
                  <a:gd name="T16" fmla="*/ 7 w 15"/>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5"/>
                    </a:moveTo>
                    <a:cubicBezTo>
                      <a:pt x="6" y="7"/>
                      <a:pt x="6" y="9"/>
                      <a:pt x="6" y="12"/>
                    </a:cubicBezTo>
                    <a:cubicBezTo>
                      <a:pt x="4" y="11"/>
                      <a:pt x="2" y="12"/>
                      <a:pt x="2" y="14"/>
                    </a:cubicBezTo>
                    <a:cubicBezTo>
                      <a:pt x="2" y="17"/>
                      <a:pt x="3" y="21"/>
                      <a:pt x="1" y="23"/>
                    </a:cubicBezTo>
                    <a:cubicBezTo>
                      <a:pt x="0" y="25"/>
                      <a:pt x="2" y="26"/>
                      <a:pt x="3" y="25"/>
                    </a:cubicBezTo>
                    <a:cubicBezTo>
                      <a:pt x="2" y="33"/>
                      <a:pt x="2" y="41"/>
                      <a:pt x="4" y="49"/>
                    </a:cubicBezTo>
                    <a:cubicBezTo>
                      <a:pt x="4" y="52"/>
                      <a:pt x="9" y="52"/>
                      <a:pt x="9" y="49"/>
                    </a:cubicBezTo>
                    <a:cubicBezTo>
                      <a:pt x="12" y="35"/>
                      <a:pt x="13" y="20"/>
                      <a:pt x="14" y="6"/>
                    </a:cubicBezTo>
                    <a:cubicBezTo>
                      <a:pt x="15" y="1"/>
                      <a:pt x="7"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6" name="Freeform 531"/>
              <p:cNvSpPr>
                <a:spLocks/>
              </p:cNvSpPr>
              <p:nvPr/>
            </p:nvSpPr>
            <p:spPr bwMode="auto">
              <a:xfrm>
                <a:off x="1269" y="3760"/>
                <a:ext cx="21" cy="87"/>
              </a:xfrm>
              <a:custGeom>
                <a:avLst/>
                <a:gdLst>
                  <a:gd name="T0" fmla="*/ 8 w 12"/>
                  <a:gd name="T1" fmla="*/ 7 h 46"/>
                  <a:gd name="T2" fmla="*/ 7 w 12"/>
                  <a:gd name="T3" fmla="*/ 2 h 46"/>
                  <a:gd name="T4" fmla="*/ 4 w 12"/>
                  <a:gd name="T5" fmla="*/ 3 h 46"/>
                  <a:gd name="T6" fmla="*/ 5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8" y="4"/>
                      <a:pt x="7" y="2"/>
                    </a:cubicBezTo>
                    <a:cubicBezTo>
                      <a:pt x="7" y="0"/>
                      <a:pt x="3" y="1"/>
                      <a:pt x="4" y="3"/>
                    </a:cubicBezTo>
                    <a:cubicBezTo>
                      <a:pt x="4" y="5"/>
                      <a:pt x="4" y="6"/>
                      <a:pt x="5" y="7"/>
                    </a:cubicBezTo>
                    <a:cubicBezTo>
                      <a:pt x="4" y="8"/>
                      <a:pt x="4"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2"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7" name="Freeform 532"/>
              <p:cNvSpPr>
                <a:spLocks/>
              </p:cNvSpPr>
              <p:nvPr/>
            </p:nvSpPr>
            <p:spPr bwMode="auto">
              <a:xfrm>
                <a:off x="1101" y="3764"/>
                <a:ext cx="23" cy="53"/>
              </a:xfrm>
              <a:custGeom>
                <a:avLst/>
                <a:gdLst>
                  <a:gd name="T0" fmla="*/ 12 w 13"/>
                  <a:gd name="T1" fmla="*/ 24 h 28"/>
                  <a:gd name="T2" fmla="*/ 4 w 13"/>
                  <a:gd name="T3" fmla="*/ 2 h 28"/>
                  <a:gd name="T4" fmla="*/ 1 w 13"/>
                  <a:gd name="T5" fmla="*/ 3 h 28"/>
                  <a:gd name="T6" fmla="*/ 9 w 13"/>
                  <a:gd name="T7" fmla="*/ 26 h 28"/>
                  <a:gd name="T8" fmla="*/ 12 w 13"/>
                  <a:gd name="T9" fmla="*/ 24 h 28"/>
                </a:gdLst>
                <a:ahLst/>
                <a:cxnLst>
                  <a:cxn ang="0">
                    <a:pos x="T0" y="T1"/>
                  </a:cxn>
                  <a:cxn ang="0">
                    <a:pos x="T2" y="T3"/>
                  </a:cxn>
                  <a:cxn ang="0">
                    <a:pos x="T4" y="T5"/>
                  </a:cxn>
                  <a:cxn ang="0">
                    <a:pos x="T6" y="T7"/>
                  </a:cxn>
                  <a:cxn ang="0">
                    <a:pos x="T8" y="T9"/>
                  </a:cxn>
                </a:cxnLst>
                <a:rect l="0" t="0" r="r" b="b"/>
                <a:pathLst>
                  <a:path w="13" h="28">
                    <a:moveTo>
                      <a:pt x="12" y="24"/>
                    </a:moveTo>
                    <a:cubicBezTo>
                      <a:pt x="9" y="17"/>
                      <a:pt x="6" y="10"/>
                      <a:pt x="4" y="2"/>
                    </a:cubicBezTo>
                    <a:cubicBezTo>
                      <a:pt x="4" y="0"/>
                      <a:pt x="0" y="1"/>
                      <a:pt x="1" y="3"/>
                    </a:cubicBezTo>
                    <a:cubicBezTo>
                      <a:pt x="3" y="11"/>
                      <a:pt x="6" y="19"/>
                      <a:pt x="9" y="26"/>
                    </a:cubicBezTo>
                    <a:cubicBezTo>
                      <a:pt x="10" y="28"/>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8" name="Freeform 533"/>
              <p:cNvSpPr>
                <a:spLocks/>
              </p:cNvSpPr>
              <p:nvPr/>
            </p:nvSpPr>
            <p:spPr bwMode="auto">
              <a:xfrm>
                <a:off x="1056" y="3744"/>
                <a:ext cx="32" cy="82"/>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7"/>
                    </a:cubicBezTo>
                    <a:cubicBezTo>
                      <a:pt x="14" y="3"/>
                      <a:pt x="8" y="0"/>
                      <a:pt x="6" y="4"/>
                    </a:cubicBezTo>
                    <a:cubicBezTo>
                      <a:pt x="0" y="17"/>
                      <a:pt x="3" y="28"/>
                      <a:pt x="10" y="40"/>
                    </a:cubicBezTo>
                    <a:cubicBezTo>
                      <a:pt x="13"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9" name="Freeform 534"/>
              <p:cNvSpPr>
                <a:spLocks/>
              </p:cNvSpPr>
              <p:nvPr/>
            </p:nvSpPr>
            <p:spPr bwMode="auto">
              <a:xfrm>
                <a:off x="1172" y="3768"/>
                <a:ext cx="17" cy="60"/>
              </a:xfrm>
              <a:custGeom>
                <a:avLst/>
                <a:gdLst>
                  <a:gd name="T0" fmla="*/ 2 w 10"/>
                  <a:gd name="T1" fmla="*/ 4 h 32"/>
                  <a:gd name="T2" fmla="*/ 2 w 10"/>
                  <a:gd name="T3" fmla="*/ 28 h 32"/>
                  <a:gd name="T4" fmla="*/ 9 w 10"/>
                  <a:gd name="T5" fmla="*/ 26 h 32"/>
                  <a:gd name="T6" fmla="*/ 9 w 10"/>
                  <a:gd name="T7" fmla="*/ 6 h 32"/>
                  <a:gd name="T8" fmla="*/ 2 w 10"/>
                  <a:gd name="T9" fmla="*/ 4 h 32"/>
                </a:gdLst>
                <a:ahLst/>
                <a:cxnLst>
                  <a:cxn ang="0">
                    <a:pos x="T0" y="T1"/>
                  </a:cxn>
                  <a:cxn ang="0">
                    <a:pos x="T2" y="T3"/>
                  </a:cxn>
                  <a:cxn ang="0">
                    <a:pos x="T4" y="T5"/>
                  </a:cxn>
                  <a:cxn ang="0">
                    <a:pos x="T6" y="T7"/>
                  </a:cxn>
                  <a:cxn ang="0">
                    <a:pos x="T8" y="T9"/>
                  </a:cxn>
                </a:cxnLst>
                <a:rect l="0" t="0" r="r" b="b"/>
                <a:pathLst>
                  <a:path w="10" h="32">
                    <a:moveTo>
                      <a:pt x="2" y="4"/>
                    </a:moveTo>
                    <a:cubicBezTo>
                      <a:pt x="0" y="12"/>
                      <a:pt x="0" y="20"/>
                      <a:pt x="2" y="28"/>
                    </a:cubicBezTo>
                    <a:cubicBezTo>
                      <a:pt x="4" y="32"/>
                      <a:pt x="9" y="30"/>
                      <a:pt x="9" y="26"/>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0" name="Freeform 535"/>
              <p:cNvSpPr>
                <a:spLocks/>
              </p:cNvSpPr>
              <p:nvPr/>
            </p:nvSpPr>
            <p:spPr bwMode="auto">
              <a:xfrm>
                <a:off x="1391" y="3740"/>
                <a:ext cx="27" cy="94"/>
              </a:xfrm>
              <a:custGeom>
                <a:avLst/>
                <a:gdLst>
                  <a:gd name="T0" fmla="*/ 11 w 15"/>
                  <a:gd name="T1" fmla="*/ 28 h 50"/>
                  <a:gd name="T2" fmla="*/ 13 w 15"/>
                  <a:gd name="T3" fmla="*/ 7 h 50"/>
                  <a:gd name="T4" fmla="*/ 6 w 15"/>
                  <a:gd name="T5" fmla="*/ 5 h 50"/>
                  <a:gd name="T6" fmla="*/ 5 w 15"/>
                  <a:gd name="T7" fmla="*/ 16 h 50"/>
                  <a:gd name="T8" fmla="*/ 3 w 15"/>
                  <a:gd name="T9" fmla="*/ 17 h 50"/>
                  <a:gd name="T10" fmla="*/ 5 w 15"/>
                  <a:gd name="T11" fmla="*/ 46 h 50"/>
                  <a:gd name="T12" fmla="*/ 11 w 15"/>
                  <a:gd name="T13" fmla="*/ 42 h 50"/>
                  <a:gd name="T14" fmla="*/ 8 w 15"/>
                  <a:gd name="T15" fmla="*/ 31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1"/>
                      <a:pt x="11" y="13"/>
                      <a:pt x="13" y="7"/>
                    </a:cubicBezTo>
                    <a:cubicBezTo>
                      <a:pt x="15" y="2"/>
                      <a:pt x="8" y="0"/>
                      <a:pt x="6" y="5"/>
                    </a:cubicBezTo>
                    <a:cubicBezTo>
                      <a:pt x="5" y="8"/>
                      <a:pt x="5" y="12"/>
                      <a:pt x="5" y="16"/>
                    </a:cubicBezTo>
                    <a:cubicBezTo>
                      <a:pt x="4" y="16"/>
                      <a:pt x="4" y="16"/>
                      <a:pt x="3" y="17"/>
                    </a:cubicBezTo>
                    <a:cubicBezTo>
                      <a:pt x="0" y="27"/>
                      <a:pt x="0" y="36"/>
                      <a:pt x="5" y="46"/>
                    </a:cubicBezTo>
                    <a:cubicBezTo>
                      <a:pt x="7" y="50"/>
                      <a:pt x="13" y="47"/>
                      <a:pt x="11" y="42"/>
                    </a:cubicBezTo>
                    <a:cubicBezTo>
                      <a:pt x="9" y="39"/>
                      <a:pt x="9" y="35"/>
                      <a:pt x="8" y="31"/>
                    </a:cubicBezTo>
                    <a:cubicBezTo>
                      <a:pt x="10" y="31"/>
                      <a:pt x="11" y="30"/>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1" name="Freeform 536"/>
              <p:cNvSpPr>
                <a:spLocks/>
              </p:cNvSpPr>
              <p:nvPr/>
            </p:nvSpPr>
            <p:spPr bwMode="auto">
              <a:xfrm>
                <a:off x="1429" y="3766"/>
                <a:ext cx="14" cy="58"/>
              </a:xfrm>
              <a:custGeom>
                <a:avLst/>
                <a:gdLst>
                  <a:gd name="T0" fmla="*/ 6 w 8"/>
                  <a:gd name="T1" fmla="*/ 3 h 31"/>
                  <a:gd name="T2" fmla="*/ 1 w 8"/>
                  <a:gd name="T3" fmla="*/ 4 h 31"/>
                  <a:gd name="T4" fmla="*/ 3 w 8"/>
                  <a:gd name="T5" fmla="*/ 28 h 31"/>
                  <a:gd name="T6" fmla="*/ 7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4"/>
                    </a:cubicBezTo>
                    <a:cubicBezTo>
                      <a:pt x="3" y="12"/>
                      <a:pt x="3" y="20"/>
                      <a:pt x="3" y="28"/>
                    </a:cubicBezTo>
                    <a:cubicBezTo>
                      <a:pt x="3" y="31"/>
                      <a:pt x="7" y="31"/>
                      <a:pt x="7" y="28"/>
                    </a:cubicBezTo>
                    <a:cubicBezTo>
                      <a:pt x="8" y="20"/>
                      <a:pt x="8"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2" name="Freeform 537"/>
              <p:cNvSpPr>
                <a:spLocks/>
              </p:cNvSpPr>
              <p:nvPr/>
            </p:nvSpPr>
            <p:spPr bwMode="auto">
              <a:xfrm>
                <a:off x="1439" y="3760"/>
                <a:ext cx="34" cy="96"/>
              </a:xfrm>
              <a:custGeom>
                <a:avLst/>
                <a:gdLst>
                  <a:gd name="T0" fmla="*/ 17 w 19"/>
                  <a:gd name="T1" fmla="*/ 44 h 51"/>
                  <a:gd name="T2" fmla="*/ 12 w 19"/>
                  <a:gd name="T3" fmla="*/ 12 h 51"/>
                  <a:gd name="T4" fmla="*/ 12 w 19"/>
                  <a:gd name="T5" fmla="*/ 12 h 51"/>
                  <a:gd name="T6" fmla="*/ 12 w 19"/>
                  <a:gd name="T7" fmla="*/ 4 h 51"/>
                  <a:gd name="T8" fmla="*/ 7 w 19"/>
                  <a:gd name="T9" fmla="*/ 4 h 51"/>
                  <a:gd name="T10" fmla="*/ 8 w 19"/>
                  <a:gd name="T11" fmla="*/ 11 h 51"/>
                  <a:gd name="T12" fmla="*/ 7 w 19"/>
                  <a:gd name="T13" fmla="*/ 12 h 51"/>
                  <a:gd name="T14" fmla="*/ 6 w 19"/>
                  <a:gd name="T15" fmla="*/ 20 h 51"/>
                  <a:gd name="T16" fmla="*/ 4 w 19"/>
                  <a:gd name="T17" fmla="*/ 21 h 51"/>
                  <a:gd name="T18" fmla="*/ 0 w 19"/>
                  <a:gd name="T19" fmla="*/ 37 h 51"/>
                  <a:gd name="T20" fmla="*/ 2 w 19"/>
                  <a:gd name="T21" fmla="*/ 38 h 51"/>
                  <a:gd name="T22" fmla="*/ 6 w 19"/>
                  <a:gd name="T23" fmla="*/ 23 h 51"/>
                  <a:gd name="T24" fmla="*/ 10 w 19"/>
                  <a:gd name="T25" fmla="*/ 47 h 51"/>
                  <a:gd name="T26" fmla="*/ 17 w 19"/>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1">
                    <a:moveTo>
                      <a:pt x="17" y="44"/>
                    </a:moveTo>
                    <a:cubicBezTo>
                      <a:pt x="14" y="34"/>
                      <a:pt x="14" y="23"/>
                      <a:pt x="12" y="12"/>
                    </a:cubicBezTo>
                    <a:cubicBezTo>
                      <a:pt x="12" y="12"/>
                      <a:pt x="12" y="12"/>
                      <a:pt x="12" y="12"/>
                    </a:cubicBezTo>
                    <a:cubicBezTo>
                      <a:pt x="12" y="9"/>
                      <a:pt x="12" y="8"/>
                      <a:pt x="12" y="4"/>
                    </a:cubicBezTo>
                    <a:cubicBezTo>
                      <a:pt x="12" y="0"/>
                      <a:pt x="7" y="0"/>
                      <a:pt x="7" y="4"/>
                    </a:cubicBezTo>
                    <a:cubicBezTo>
                      <a:pt x="7" y="8"/>
                      <a:pt x="7" y="9"/>
                      <a:pt x="8" y="11"/>
                    </a:cubicBezTo>
                    <a:cubicBezTo>
                      <a:pt x="7" y="12"/>
                      <a:pt x="7" y="12"/>
                      <a:pt x="7" y="12"/>
                    </a:cubicBezTo>
                    <a:cubicBezTo>
                      <a:pt x="6" y="15"/>
                      <a:pt x="6" y="18"/>
                      <a:pt x="6" y="20"/>
                    </a:cubicBezTo>
                    <a:cubicBezTo>
                      <a:pt x="5" y="20"/>
                      <a:pt x="5" y="20"/>
                      <a:pt x="4" y="21"/>
                    </a:cubicBezTo>
                    <a:cubicBezTo>
                      <a:pt x="3" y="26"/>
                      <a:pt x="2" y="32"/>
                      <a:pt x="0" y="37"/>
                    </a:cubicBezTo>
                    <a:cubicBezTo>
                      <a:pt x="0" y="38"/>
                      <a:pt x="2" y="39"/>
                      <a:pt x="2" y="38"/>
                    </a:cubicBezTo>
                    <a:cubicBezTo>
                      <a:pt x="4" y="33"/>
                      <a:pt x="5" y="28"/>
                      <a:pt x="6" y="23"/>
                    </a:cubicBezTo>
                    <a:cubicBezTo>
                      <a:pt x="6" y="31"/>
                      <a:pt x="7" y="39"/>
                      <a:pt x="10" y="47"/>
                    </a:cubicBezTo>
                    <a:cubicBezTo>
                      <a:pt x="12" y="51"/>
                      <a:pt x="19" y="50"/>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3" name="Freeform 538"/>
              <p:cNvSpPr>
                <a:spLocks/>
              </p:cNvSpPr>
              <p:nvPr/>
            </p:nvSpPr>
            <p:spPr bwMode="auto">
              <a:xfrm>
                <a:off x="1484" y="3806"/>
                <a:ext cx="10" cy="52"/>
              </a:xfrm>
              <a:custGeom>
                <a:avLst/>
                <a:gdLst>
                  <a:gd name="T0" fmla="*/ 5 w 6"/>
                  <a:gd name="T1" fmla="*/ 3 h 28"/>
                  <a:gd name="T2" fmla="*/ 1 w 6"/>
                  <a:gd name="T3" fmla="*/ 2 h 28"/>
                  <a:gd name="T4" fmla="*/ 0 w 6"/>
                  <a:gd name="T5" fmla="*/ 24 h 28"/>
                  <a:gd name="T6" fmla="*/ 6 w 6"/>
                  <a:gd name="T7" fmla="*/ 24 h 28"/>
                  <a:gd name="T8" fmla="*/ 5 w 6"/>
                  <a:gd name="T9" fmla="*/ 3 h 28"/>
                </a:gdLst>
                <a:ahLst/>
                <a:cxnLst>
                  <a:cxn ang="0">
                    <a:pos x="T0" y="T1"/>
                  </a:cxn>
                  <a:cxn ang="0">
                    <a:pos x="T2" y="T3"/>
                  </a:cxn>
                  <a:cxn ang="0">
                    <a:pos x="T4" y="T5"/>
                  </a:cxn>
                  <a:cxn ang="0">
                    <a:pos x="T6" y="T7"/>
                  </a:cxn>
                  <a:cxn ang="0">
                    <a:pos x="T8" y="T9"/>
                  </a:cxn>
                </a:cxnLst>
                <a:rect l="0" t="0" r="r" b="b"/>
                <a:pathLst>
                  <a:path w="6" h="28">
                    <a:moveTo>
                      <a:pt x="5" y="3"/>
                    </a:moveTo>
                    <a:cubicBezTo>
                      <a:pt x="5" y="1"/>
                      <a:pt x="1" y="0"/>
                      <a:pt x="1" y="2"/>
                    </a:cubicBezTo>
                    <a:cubicBezTo>
                      <a:pt x="0" y="10"/>
                      <a:pt x="0" y="20"/>
                      <a:pt x="0" y="24"/>
                    </a:cubicBezTo>
                    <a:cubicBezTo>
                      <a:pt x="0" y="28"/>
                      <a:pt x="6" y="28"/>
                      <a:pt x="6" y="24"/>
                    </a:cubicBezTo>
                    <a:cubicBezTo>
                      <a:pt x="6" y="20"/>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4" name="Freeform 539"/>
              <p:cNvSpPr>
                <a:spLocks/>
              </p:cNvSpPr>
              <p:nvPr/>
            </p:nvSpPr>
            <p:spPr bwMode="auto">
              <a:xfrm>
                <a:off x="1496" y="3764"/>
                <a:ext cx="18" cy="77"/>
              </a:xfrm>
              <a:custGeom>
                <a:avLst/>
                <a:gdLst>
                  <a:gd name="T0" fmla="*/ 3 w 10"/>
                  <a:gd name="T1" fmla="*/ 4 h 41"/>
                  <a:gd name="T2" fmla="*/ 0 w 10"/>
                  <a:gd name="T3" fmla="*/ 35 h 41"/>
                  <a:gd name="T4" fmla="*/ 8 w 10"/>
                  <a:gd name="T5" fmla="*/ 35 h 41"/>
                  <a:gd name="T6" fmla="*/ 9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0" y="14"/>
                      <a:pt x="0" y="25"/>
                      <a:pt x="0" y="35"/>
                    </a:cubicBezTo>
                    <a:cubicBezTo>
                      <a:pt x="0" y="41"/>
                      <a:pt x="8" y="41"/>
                      <a:pt x="8" y="35"/>
                    </a:cubicBezTo>
                    <a:cubicBezTo>
                      <a:pt x="8" y="25"/>
                      <a:pt x="8" y="15"/>
                      <a:pt x="9"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5" name="Freeform 540"/>
              <p:cNvSpPr>
                <a:spLocks/>
              </p:cNvSpPr>
              <p:nvPr/>
            </p:nvSpPr>
            <p:spPr bwMode="auto">
              <a:xfrm>
                <a:off x="1512" y="3759"/>
                <a:ext cx="30" cy="107"/>
              </a:xfrm>
              <a:custGeom>
                <a:avLst/>
                <a:gdLst>
                  <a:gd name="T0" fmla="*/ 7 w 17"/>
                  <a:gd name="T1" fmla="*/ 6 h 57"/>
                  <a:gd name="T2" fmla="*/ 5 w 17"/>
                  <a:gd name="T3" fmla="*/ 12 h 57"/>
                  <a:gd name="T4" fmla="*/ 5 w 17"/>
                  <a:gd name="T5" fmla="*/ 11 h 57"/>
                  <a:gd name="T6" fmla="*/ 2 w 17"/>
                  <a:gd name="T7" fmla="*/ 12 h 57"/>
                  <a:gd name="T8" fmla="*/ 3 w 17"/>
                  <a:gd name="T9" fmla="*/ 20 h 57"/>
                  <a:gd name="T10" fmla="*/ 7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6" y="10"/>
                      <a:pt x="5" y="12"/>
                    </a:cubicBezTo>
                    <a:cubicBezTo>
                      <a:pt x="5" y="11"/>
                      <a:pt x="5" y="11"/>
                      <a:pt x="5" y="11"/>
                    </a:cubicBezTo>
                    <a:cubicBezTo>
                      <a:pt x="4" y="10"/>
                      <a:pt x="1" y="10"/>
                      <a:pt x="2" y="12"/>
                    </a:cubicBezTo>
                    <a:cubicBezTo>
                      <a:pt x="2" y="15"/>
                      <a:pt x="2" y="17"/>
                      <a:pt x="3" y="20"/>
                    </a:cubicBezTo>
                    <a:cubicBezTo>
                      <a:pt x="0" y="31"/>
                      <a:pt x="1" y="44"/>
                      <a:pt x="7" y="54"/>
                    </a:cubicBezTo>
                    <a:cubicBezTo>
                      <a:pt x="8" y="57"/>
                      <a:pt x="13" y="56"/>
                      <a:pt x="12" y="53"/>
                    </a:cubicBezTo>
                    <a:cubicBezTo>
                      <a:pt x="12" y="39"/>
                      <a:pt x="9" y="23"/>
                      <a:pt x="15" y="10"/>
                    </a:cubicBezTo>
                    <a:cubicBezTo>
                      <a:pt x="17" y="5"/>
                      <a:pt x="10"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6" name="Freeform 541"/>
              <p:cNvSpPr>
                <a:spLocks/>
              </p:cNvSpPr>
              <p:nvPr/>
            </p:nvSpPr>
            <p:spPr bwMode="auto">
              <a:xfrm>
                <a:off x="1478" y="3744"/>
                <a:ext cx="15" cy="69"/>
              </a:xfrm>
              <a:custGeom>
                <a:avLst/>
                <a:gdLst>
                  <a:gd name="T0" fmla="*/ 0 w 8"/>
                  <a:gd name="T1" fmla="*/ 6 h 37"/>
                  <a:gd name="T2" fmla="*/ 0 w 8"/>
                  <a:gd name="T3" fmla="*/ 32 h 37"/>
                  <a:gd name="T4" fmla="*/ 8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0" y="32"/>
                    </a:cubicBezTo>
                    <a:cubicBezTo>
                      <a:pt x="0" y="37"/>
                      <a:pt x="7" y="37"/>
                      <a:pt x="8"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7" name="Freeform 542"/>
              <p:cNvSpPr>
                <a:spLocks/>
              </p:cNvSpPr>
              <p:nvPr/>
            </p:nvSpPr>
            <p:spPr bwMode="auto">
              <a:xfrm>
                <a:off x="1539" y="3759"/>
                <a:ext cx="26" cy="75"/>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6"/>
                      <a:pt x="0" y="27"/>
                      <a:pt x="4" y="37"/>
                    </a:cubicBezTo>
                    <a:cubicBezTo>
                      <a:pt x="5" y="40"/>
                      <a:pt x="10" y="40"/>
                      <a:pt x="10" y="36"/>
                    </a:cubicBezTo>
                    <a:cubicBezTo>
                      <a:pt x="9" y="28"/>
                      <a:pt x="9" y="18"/>
                      <a:pt x="13" y="10"/>
                    </a:cubicBezTo>
                    <a:cubicBezTo>
                      <a:pt x="15" y="5"/>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8" name="Freeform 543"/>
              <p:cNvSpPr>
                <a:spLocks/>
              </p:cNvSpPr>
              <p:nvPr/>
            </p:nvSpPr>
            <p:spPr bwMode="auto">
              <a:xfrm>
                <a:off x="1579" y="3791"/>
                <a:ext cx="15" cy="58"/>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1" y="31"/>
                      <a:pt x="6"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9" name="Freeform 544"/>
              <p:cNvSpPr>
                <a:spLocks/>
              </p:cNvSpPr>
              <p:nvPr/>
            </p:nvSpPr>
            <p:spPr bwMode="auto">
              <a:xfrm>
                <a:off x="1640" y="3738"/>
                <a:ext cx="24" cy="99"/>
              </a:xfrm>
              <a:custGeom>
                <a:avLst/>
                <a:gdLst>
                  <a:gd name="T0" fmla="*/ 10 w 14"/>
                  <a:gd name="T1" fmla="*/ 2 h 53"/>
                  <a:gd name="T2" fmla="*/ 5 w 14"/>
                  <a:gd name="T3" fmla="*/ 22 h 53"/>
                  <a:gd name="T4" fmla="*/ 0 w 14"/>
                  <a:gd name="T5" fmla="*/ 25 h 53"/>
                  <a:gd name="T6" fmla="*/ 4 w 14"/>
                  <a:gd name="T7" fmla="*/ 44 h 53"/>
                  <a:gd name="T8" fmla="*/ 4 w 14"/>
                  <a:gd name="T9" fmla="*/ 45 h 53"/>
                  <a:gd name="T10" fmla="*/ 5 w 14"/>
                  <a:gd name="T11" fmla="*/ 47 h 53"/>
                  <a:gd name="T12" fmla="*/ 7 w 14"/>
                  <a:gd name="T13" fmla="*/ 51 h 53"/>
                  <a:gd name="T14" fmla="*/ 12 w 14"/>
                  <a:gd name="T15" fmla="*/ 49 h 53"/>
                  <a:gd name="T16" fmla="*/ 8 w 14"/>
                  <a:gd name="T17" fmla="*/ 33 h 53"/>
                  <a:gd name="T18" fmla="*/ 13 w 14"/>
                  <a:gd name="T19" fmla="*/ 3 h 53"/>
                  <a:gd name="T20" fmla="*/ 10 w 1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2"/>
                    </a:moveTo>
                    <a:cubicBezTo>
                      <a:pt x="8" y="8"/>
                      <a:pt x="6" y="15"/>
                      <a:pt x="5" y="22"/>
                    </a:cubicBezTo>
                    <a:cubicBezTo>
                      <a:pt x="3" y="21"/>
                      <a:pt x="0" y="22"/>
                      <a:pt x="0" y="25"/>
                    </a:cubicBezTo>
                    <a:cubicBezTo>
                      <a:pt x="0" y="32"/>
                      <a:pt x="1" y="38"/>
                      <a:pt x="4" y="44"/>
                    </a:cubicBezTo>
                    <a:cubicBezTo>
                      <a:pt x="4" y="45"/>
                      <a:pt x="4" y="45"/>
                      <a:pt x="4" y="45"/>
                    </a:cubicBezTo>
                    <a:cubicBezTo>
                      <a:pt x="4" y="46"/>
                      <a:pt x="4" y="47"/>
                      <a:pt x="5" y="47"/>
                    </a:cubicBezTo>
                    <a:cubicBezTo>
                      <a:pt x="6" y="48"/>
                      <a:pt x="6" y="50"/>
                      <a:pt x="7" y="51"/>
                    </a:cubicBezTo>
                    <a:cubicBezTo>
                      <a:pt x="9" y="53"/>
                      <a:pt x="13" y="52"/>
                      <a:pt x="12" y="49"/>
                    </a:cubicBezTo>
                    <a:cubicBezTo>
                      <a:pt x="11" y="43"/>
                      <a:pt x="9" y="38"/>
                      <a:pt x="8" y="33"/>
                    </a:cubicBezTo>
                    <a:cubicBezTo>
                      <a:pt x="9" y="23"/>
                      <a:pt x="10" y="13"/>
                      <a:pt x="13" y="3"/>
                    </a:cubicBezTo>
                    <a:cubicBezTo>
                      <a:pt x="14" y="1"/>
                      <a:pt x="11" y="0"/>
                      <a:pt x="10"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0" name="Freeform 545"/>
              <p:cNvSpPr>
                <a:spLocks/>
              </p:cNvSpPr>
              <p:nvPr/>
            </p:nvSpPr>
            <p:spPr bwMode="auto">
              <a:xfrm>
                <a:off x="1668" y="3738"/>
                <a:ext cx="30" cy="88"/>
              </a:xfrm>
              <a:custGeom>
                <a:avLst/>
                <a:gdLst>
                  <a:gd name="T0" fmla="*/ 12 w 17"/>
                  <a:gd name="T1" fmla="*/ 2 h 47"/>
                  <a:gd name="T2" fmla="*/ 1 w 17"/>
                  <a:gd name="T3" fmla="*/ 43 h 47"/>
                  <a:gd name="T4" fmla="*/ 7 w 17"/>
                  <a:gd name="T5" fmla="*/ 43 h 47"/>
                  <a:gd name="T6" fmla="*/ 16 w 17"/>
                  <a:gd name="T7" fmla="*/ 3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8"/>
                      <a:pt x="1" y="43"/>
                    </a:cubicBezTo>
                    <a:cubicBezTo>
                      <a:pt x="1" y="47"/>
                      <a:pt x="7" y="47"/>
                      <a:pt x="7" y="43"/>
                    </a:cubicBezTo>
                    <a:cubicBezTo>
                      <a:pt x="8" y="29"/>
                      <a:pt x="9" y="16"/>
                      <a:pt x="16" y="3"/>
                    </a:cubicBezTo>
                    <a:cubicBezTo>
                      <a:pt x="17" y="1"/>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1" name="Freeform 546"/>
              <p:cNvSpPr>
                <a:spLocks/>
              </p:cNvSpPr>
              <p:nvPr/>
            </p:nvSpPr>
            <p:spPr bwMode="auto">
              <a:xfrm>
                <a:off x="1703" y="3753"/>
                <a:ext cx="15" cy="83"/>
              </a:xfrm>
              <a:custGeom>
                <a:avLst/>
                <a:gdLst>
                  <a:gd name="T0" fmla="*/ 6 w 8"/>
                  <a:gd name="T1" fmla="*/ 3 h 44"/>
                  <a:gd name="T2" fmla="*/ 2 w 8"/>
                  <a:gd name="T3" fmla="*/ 3 h 44"/>
                  <a:gd name="T4" fmla="*/ 2 w 8"/>
                  <a:gd name="T5" fmla="*/ 15 h 44"/>
                  <a:gd name="T6" fmla="*/ 0 w 8"/>
                  <a:gd name="T7" fmla="*/ 17 h 44"/>
                  <a:gd name="T8" fmla="*/ 0 w 8"/>
                  <a:gd name="T9" fmla="*/ 33 h 44"/>
                  <a:gd name="T10" fmla="*/ 2 w 8"/>
                  <a:gd name="T11" fmla="*/ 35 h 44"/>
                  <a:gd name="T12" fmla="*/ 2 w 8"/>
                  <a:gd name="T13" fmla="*/ 41 h 44"/>
                  <a:gd name="T14" fmla="*/ 7 w 8"/>
                  <a:gd name="T15" fmla="*/ 41 h 44"/>
                  <a:gd name="T16" fmla="*/ 6 w 8"/>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3"/>
                    </a:moveTo>
                    <a:cubicBezTo>
                      <a:pt x="6" y="0"/>
                      <a:pt x="2" y="0"/>
                      <a:pt x="2" y="3"/>
                    </a:cubicBezTo>
                    <a:cubicBezTo>
                      <a:pt x="2" y="7"/>
                      <a:pt x="2" y="11"/>
                      <a:pt x="2" y="15"/>
                    </a:cubicBezTo>
                    <a:cubicBezTo>
                      <a:pt x="1" y="15"/>
                      <a:pt x="0" y="16"/>
                      <a:pt x="0" y="17"/>
                    </a:cubicBezTo>
                    <a:cubicBezTo>
                      <a:pt x="0" y="22"/>
                      <a:pt x="0" y="28"/>
                      <a:pt x="0" y="33"/>
                    </a:cubicBezTo>
                    <a:cubicBezTo>
                      <a:pt x="0" y="34"/>
                      <a:pt x="1" y="35"/>
                      <a:pt x="2" y="35"/>
                    </a:cubicBezTo>
                    <a:cubicBezTo>
                      <a:pt x="2" y="37"/>
                      <a:pt x="2" y="39"/>
                      <a:pt x="2" y="41"/>
                    </a:cubicBezTo>
                    <a:cubicBezTo>
                      <a:pt x="2" y="44"/>
                      <a:pt x="6" y="44"/>
                      <a:pt x="7" y="41"/>
                    </a:cubicBezTo>
                    <a:cubicBezTo>
                      <a:pt x="8" y="28"/>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2" name="Freeform 547"/>
              <p:cNvSpPr>
                <a:spLocks/>
              </p:cNvSpPr>
              <p:nvPr/>
            </p:nvSpPr>
            <p:spPr bwMode="auto">
              <a:xfrm>
                <a:off x="1742" y="3730"/>
                <a:ext cx="32" cy="92"/>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0"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3" name="Freeform 548"/>
              <p:cNvSpPr>
                <a:spLocks/>
              </p:cNvSpPr>
              <p:nvPr/>
            </p:nvSpPr>
            <p:spPr bwMode="auto">
              <a:xfrm>
                <a:off x="1808" y="3760"/>
                <a:ext cx="9" cy="61"/>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4" name="Freeform 549"/>
              <p:cNvSpPr>
                <a:spLocks/>
              </p:cNvSpPr>
              <p:nvPr/>
            </p:nvSpPr>
            <p:spPr bwMode="auto">
              <a:xfrm>
                <a:off x="1835" y="3753"/>
                <a:ext cx="24" cy="77"/>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5" name="Freeform 550"/>
              <p:cNvSpPr>
                <a:spLocks/>
              </p:cNvSpPr>
              <p:nvPr/>
            </p:nvSpPr>
            <p:spPr bwMode="auto">
              <a:xfrm>
                <a:off x="1865" y="3751"/>
                <a:ext cx="28" cy="98"/>
              </a:xfrm>
              <a:custGeom>
                <a:avLst/>
                <a:gdLst>
                  <a:gd name="T0" fmla="*/ 7 w 16"/>
                  <a:gd name="T1" fmla="*/ 5 h 52"/>
                  <a:gd name="T2" fmla="*/ 6 w 16"/>
                  <a:gd name="T3" fmla="*/ 12 h 52"/>
                  <a:gd name="T4" fmla="*/ 3 w 16"/>
                  <a:gd name="T5" fmla="*/ 14 h 52"/>
                  <a:gd name="T6" fmla="*/ 1 w 16"/>
                  <a:gd name="T7" fmla="*/ 23 h 52"/>
                  <a:gd name="T8" fmla="*/ 4 w 16"/>
                  <a:gd name="T9" fmla="*/ 25 h 52"/>
                  <a:gd name="T10" fmla="*/ 4 w 16"/>
                  <a:gd name="T11" fmla="*/ 49 h 52"/>
                  <a:gd name="T12" fmla="*/ 10 w 16"/>
                  <a:gd name="T13" fmla="*/ 49 h 52"/>
                  <a:gd name="T14" fmla="*/ 15 w 16"/>
                  <a:gd name="T15" fmla="*/ 6 h 52"/>
                  <a:gd name="T16" fmla="*/ 7 w 16"/>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5"/>
                    </a:moveTo>
                    <a:cubicBezTo>
                      <a:pt x="7" y="7"/>
                      <a:pt x="7" y="9"/>
                      <a:pt x="6" y="12"/>
                    </a:cubicBezTo>
                    <a:cubicBezTo>
                      <a:pt x="5" y="11"/>
                      <a:pt x="3" y="12"/>
                      <a:pt x="3" y="14"/>
                    </a:cubicBezTo>
                    <a:cubicBezTo>
                      <a:pt x="3" y="17"/>
                      <a:pt x="3" y="21"/>
                      <a:pt x="1" y="23"/>
                    </a:cubicBezTo>
                    <a:cubicBezTo>
                      <a:pt x="0" y="25"/>
                      <a:pt x="3" y="26"/>
                      <a:pt x="4" y="25"/>
                    </a:cubicBezTo>
                    <a:cubicBezTo>
                      <a:pt x="3" y="33"/>
                      <a:pt x="3" y="41"/>
                      <a:pt x="4" y="49"/>
                    </a:cubicBezTo>
                    <a:cubicBezTo>
                      <a:pt x="5" y="52"/>
                      <a:pt x="9" y="52"/>
                      <a:pt x="10" y="49"/>
                    </a:cubicBezTo>
                    <a:cubicBezTo>
                      <a:pt x="13" y="35"/>
                      <a:pt x="13" y="20"/>
                      <a:pt x="15" y="6"/>
                    </a:cubicBezTo>
                    <a:cubicBezTo>
                      <a:pt x="16"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6" name="Freeform 551"/>
              <p:cNvSpPr>
                <a:spLocks/>
              </p:cNvSpPr>
              <p:nvPr/>
            </p:nvSpPr>
            <p:spPr bwMode="auto">
              <a:xfrm>
                <a:off x="1785" y="3760"/>
                <a:ext cx="21" cy="87"/>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0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0"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7" name="Freeform 552"/>
              <p:cNvSpPr>
                <a:spLocks/>
              </p:cNvSpPr>
              <p:nvPr/>
            </p:nvSpPr>
            <p:spPr bwMode="auto">
              <a:xfrm>
                <a:off x="1617" y="3764"/>
                <a:ext cx="23" cy="53"/>
              </a:xfrm>
              <a:custGeom>
                <a:avLst/>
                <a:gdLst>
                  <a:gd name="T0" fmla="*/ 12 w 13"/>
                  <a:gd name="T1" fmla="*/ 24 h 28"/>
                  <a:gd name="T2" fmla="*/ 4 w 13"/>
                  <a:gd name="T3" fmla="*/ 2 h 28"/>
                  <a:gd name="T4" fmla="*/ 0 w 13"/>
                  <a:gd name="T5" fmla="*/ 3 h 28"/>
                  <a:gd name="T6" fmla="*/ 9 w 13"/>
                  <a:gd name="T7" fmla="*/ 26 h 28"/>
                  <a:gd name="T8" fmla="*/ 12 w 13"/>
                  <a:gd name="T9" fmla="*/ 24 h 28"/>
                </a:gdLst>
                <a:ahLst/>
                <a:cxnLst>
                  <a:cxn ang="0">
                    <a:pos x="T0" y="T1"/>
                  </a:cxn>
                  <a:cxn ang="0">
                    <a:pos x="T2" y="T3"/>
                  </a:cxn>
                  <a:cxn ang="0">
                    <a:pos x="T4" y="T5"/>
                  </a:cxn>
                  <a:cxn ang="0">
                    <a:pos x="T6" y="T7"/>
                  </a:cxn>
                  <a:cxn ang="0">
                    <a:pos x="T8" y="T9"/>
                  </a:cxn>
                </a:cxnLst>
                <a:rect l="0" t="0" r="r" b="b"/>
                <a:pathLst>
                  <a:path w="13" h="28">
                    <a:moveTo>
                      <a:pt x="12" y="24"/>
                    </a:moveTo>
                    <a:cubicBezTo>
                      <a:pt x="9" y="17"/>
                      <a:pt x="6" y="10"/>
                      <a:pt x="4" y="2"/>
                    </a:cubicBezTo>
                    <a:cubicBezTo>
                      <a:pt x="3" y="0"/>
                      <a:pt x="0" y="1"/>
                      <a:pt x="0" y="3"/>
                    </a:cubicBezTo>
                    <a:cubicBezTo>
                      <a:pt x="3" y="11"/>
                      <a:pt x="5" y="19"/>
                      <a:pt x="9" y="26"/>
                    </a:cubicBezTo>
                    <a:cubicBezTo>
                      <a:pt x="10" y="28"/>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8" name="Freeform 553"/>
              <p:cNvSpPr>
                <a:spLocks/>
              </p:cNvSpPr>
              <p:nvPr/>
            </p:nvSpPr>
            <p:spPr bwMode="auto">
              <a:xfrm>
                <a:off x="1572" y="3744"/>
                <a:ext cx="32" cy="82"/>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7"/>
                    </a:cubicBezTo>
                    <a:cubicBezTo>
                      <a:pt x="14" y="3"/>
                      <a:pt x="8" y="0"/>
                      <a:pt x="6" y="4"/>
                    </a:cubicBezTo>
                    <a:cubicBezTo>
                      <a:pt x="0" y="17"/>
                      <a:pt x="3" y="28"/>
                      <a:pt x="10" y="40"/>
                    </a:cubicBezTo>
                    <a:cubicBezTo>
                      <a:pt x="12"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9" name="Freeform 554"/>
              <p:cNvSpPr>
                <a:spLocks/>
              </p:cNvSpPr>
              <p:nvPr/>
            </p:nvSpPr>
            <p:spPr bwMode="auto">
              <a:xfrm>
                <a:off x="1686" y="3768"/>
                <a:ext cx="19" cy="60"/>
              </a:xfrm>
              <a:custGeom>
                <a:avLst/>
                <a:gdLst>
                  <a:gd name="T0" fmla="*/ 3 w 11"/>
                  <a:gd name="T1" fmla="*/ 4 h 32"/>
                  <a:gd name="T2" fmla="*/ 3 w 11"/>
                  <a:gd name="T3" fmla="*/ 28 h 32"/>
                  <a:gd name="T4" fmla="*/ 9 w 11"/>
                  <a:gd name="T5" fmla="*/ 26 h 32"/>
                  <a:gd name="T6" fmla="*/ 9 w 11"/>
                  <a:gd name="T7" fmla="*/ 6 h 32"/>
                  <a:gd name="T8" fmla="*/ 3 w 11"/>
                  <a:gd name="T9" fmla="*/ 4 h 32"/>
                </a:gdLst>
                <a:ahLst/>
                <a:cxnLst>
                  <a:cxn ang="0">
                    <a:pos x="T0" y="T1"/>
                  </a:cxn>
                  <a:cxn ang="0">
                    <a:pos x="T2" y="T3"/>
                  </a:cxn>
                  <a:cxn ang="0">
                    <a:pos x="T4" y="T5"/>
                  </a:cxn>
                  <a:cxn ang="0">
                    <a:pos x="T6" y="T7"/>
                  </a:cxn>
                  <a:cxn ang="0">
                    <a:pos x="T8" y="T9"/>
                  </a:cxn>
                </a:cxnLst>
                <a:rect l="0" t="0" r="r" b="b"/>
                <a:pathLst>
                  <a:path w="11" h="32">
                    <a:moveTo>
                      <a:pt x="3" y="4"/>
                    </a:moveTo>
                    <a:cubicBezTo>
                      <a:pt x="0" y="12"/>
                      <a:pt x="1" y="20"/>
                      <a:pt x="3" y="28"/>
                    </a:cubicBezTo>
                    <a:cubicBezTo>
                      <a:pt x="4" y="32"/>
                      <a:pt x="10" y="30"/>
                      <a:pt x="9" y="26"/>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0" name="Freeform 555"/>
              <p:cNvSpPr>
                <a:spLocks/>
              </p:cNvSpPr>
              <p:nvPr/>
            </p:nvSpPr>
            <p:spPr bwMode="auto">
              <a:xfrm>
                <a:off x="1907" y="3740"/>
                <a:ext cx="27" cy="94"/>
              </a:xfrm>
              <a:custGeom>
                <a:avLst/>
                <a:gdLst>
                  <a:gd name="T0" fmla="*/ 10 w 15"/>
                  <a:gd name="T1" fmla="*/ 28 h 50"/>
                  <a:gd name="T2" fmla="*/ 13 w 15"/>
                  <a:gd name="T3" fmla="*/ 7 h 50"/>
                  <a:gd name="T4" fmla="*/ 6 w 15"/>
                  <a:gd name="T5" fmla="*/ 5 h 50"/>
                  <a:gd name="T6" fmla="*/ 4 w 15"/>
                  <a:gd name="T7" fmla="*/ 16 h 50"/>
                  <a:gd name="T8" fmla="*/ 3 w 15"/>
                  <a:gd name="T9" fmla="*/ 17 h 50"/>
                  <a:gd name="T10" fmla="*/ 4 w 15"/>
                  <a:gd name="T11" fmla="*/ 46 h 50"/>
                  <a:gd name="T12" fmla="*/ 11 w 15"/>
                  <a:gd name="T13" fmla="*/ 42 h 50"/>
                  <a:gd name="T14" fmla="*/ 8 w 15"/>
                  <a:gd name="T15" fmla="*/ 31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1"/>
                      <a:pt x="11" y="13"/>
                      <a:pt x="13" y="7"/>
                    </a:cubicBezTo>
                    <a:cubicBezTo>
                      <a:pt x="15" y="2"/>
                      <a:pt x="7" y="0"/>
                      <a:pt x="6" y="5"/>
                    </a:cubicBezTo>
                    <a:cubicBezTo>
                      <a:pt x="5" y="8"/>
                      <a:pt x="4" y="12"/>
                      <a:pt x="4" y="16"/>
                    </a:cubicBezTo>
                    <a:cubicBezTo>
                      <a:pt x="4" y="16"/>
                      <a:pt x="3" y="16"/>
                      <a:pt x="3" y="17"/>
                    </a:cubicBezTo>
                    <a:cubicBezTo>
                      <a:pt x="0" y="27"/>
                      <a:pt x="0" y="36"/>
                      <a:pt x="4" y="46"/>
                    </a:cubicBezTo>
                    <a:cubicBezTo>
                      <a:pt x="6" y="50"/>
                      <a:pt x="13" y="47"/>
                      <a:pt x="11" y="42"/>
                    </a:cubicBezTo>
                    <a:cubicBezTo>
                      <a:pt x="9" y="39"/>
                      <a:pt x="8" y="35"/>
                      <a:pt x="8" y="31"/>
                    </a:cubicBezTo>
                    <a:cubicBezTo>
                      <a:pt x="9" y="31"/>
                      <a:pt x="10" y="30"/>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1" name="Freeform 556"/>
              <p:cNvSpPr>
                <a:spLocks/>
              </p:cNvSpPr>
              <p:nvPr/>
            </p:nvSpPr>
            <p:spPr bwMode="auto">
              <a:xfrm>
                <a:off x="1945" y="3766"/>
                <a:ext cx="14" cy="58"/>
              </a:xfrm>
              <a:custGeom>
                <a:avLst/>
                <a:gdLst>
                  <a:gd name="T0" fmla="*/ 5 w 8"/>
                  <a:gd name="T1" fmla="*/ 3 h 31"/>
                  <a:gd name="T2" fmla="*/ 0 w 8"/>
                  <a:gd name="T3" fmla="*/ 4 h 31"/>
                  <a:gd name="T4" fmla="*/ 3 w 8"/>
                  <a:gd name="T5" fmla="*/ 28 h 31"/>
                  <a:gd name="T6" fmla="*/ 7 w 8"/>
                  <a:gd name="T7" fmla="*/ 28 h 31"/>
                  <a:gd name="T8" fmla="*/ 5 w 8"/>
                  <a:gd name="T9" fmla="*/ 3 h 31"/>
                </a:gdLst>
                <a:ahLst/>
                <a:cxnLst>
                  <a:cxn ang="0">
                    <a:pos x="T0" y="T1"/>
                  </a:cxn>
                  <a:cxn ang="0">
                    <a:pos x="T2" y="T3"/>
                  </a:cxn>
                  <a:cxn ang="0">
                    <a:pos x="T4" y="T5"/>
                  </a:cxn>
                  <a:cxn ang="0">
                    <a:pos x="T6" y="T7"/>
                  </a:cxn>
                  <a:cxn ang="0">
                    <a:pos x="T8" y="T9"/>
                  </a:cxn>
                </a:cxnLst>
                <a:rect l="0" t="0" r="r" b="b"/>
                <a:pathLst>
                  <a:path w="8" h="31">
                    <a:moveTo>
                      <a:pt x="5" y="3"/>
                    </a:moveTo>
                    <a:cubicBezTo>
                      <a:pt x="5" y="0"/>
                      <a:pt x="0" y="1"/>
                      <a:pt x="0" y="4"/>
                    </a:cubicBezTo>
                    <a:cubicBezTo>
                      <a:pt x="2" y="12"/>
                      <a:pt x="2" y="20"/>
                      <a:pt x="3" y="28"/>
                    </a:cubicBezTo>
                    <a:cubicBezTo>
                      <a:pt x="3" y="31"/>
                      <a:pt x="7" y="31"/>
                      <a:pt x="7" y="28"/>
                    </a:cubicBezTo>
                    <a:cubicBezTo>
                      <a:pt x="8" y="20"/>
                      <a:pt x="7"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2" name="Freeform 557"/>
              <p:cNvSpPr>
                <a:spLocks/>
              </p:cNvSpPr>
              <p:nvPr/>
            </p:nvSpPr>
            <p:spPr bwMode="auto">
              <a:xfrm>
                <a:off x="1955" y="3760"/>
                <a:ext cx="34" cy="96"/>
              </a:xfrm>
              <a:custGeom>
                <a:avLst/>
                <a:gdLst>
                  <a:gd name="T0" fmla="*/ 17 w 19"/>
                  <a:gd name="T1" fmla="*/ 44 h 51"/>
                  <a:gd name="T2" fmla="*/ 12 w 19"/>
                  <a:gd name="T3" fmla="*/ 12 h 51"/>
                  <a:gd name="T4" fmla="*/ 11 w 19"/>
                  <a:gd name="T5" fmla="*/ 12 h 51"/>
                  <a:gd name="T6" fmla="*/ 11 w 19"/>
                  <a:gd name="T7" fmla="*/ 4 h 51"/>
                  <a:gd name="T8" fmla="*/ 7 w 19"/>
                  <a:gd name="T9" fmla="*/ 4 h 51"/>
                  <a:gd name="T10" fmla="*/ 7 w 19"/>
                  <a:gd name="T11" fmla="*/ 11 h 51"/>
                  <a:gd name="T12" fmla="*/ 6 w 19"/>
                  <a:gd name="T13" fmla="*/ 12 h 51"/>
                  <a:gd name="T14" fmla="*/ 6 w 19"/>
                  <a:gd name="T15" fmla="*/ 20 h 51"/>
                  <a:gd name="T16" fmla="*/ 4 w 19"/>
                  <a:gd name="T17" fmla="*/ 21 h 51"/>
                  <a:gd name="T18" fmla="*/ 0 w 19"/>
                  <a:gd name="T19" fmla="*/ 37 h 51"/>
                  <a:gd name="T20" fmla="*/ 2 w 19"/>
                  <a:gd name="T21" fmla="*/ 38 h 51"/>
                  <a:gd name="T22" fmla="*/ 5 w 19"/>
                  <a:gd name="T23" fmla="*/ 23 h 51"/>
                  <a:gd name="T24" fmla="*/ 9 w 19"/>
                  <a:gd name="T25" fmla="*/ 47 h 51"/>
                  <a:gd name="T26" fmla="*/ 17 w 19"/>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1">
                    <a:moveTo>
                      <a:pt x="17" y="44"/>
                    </a:moveTo>
                    <a:cubicBezTo>
                      <a:pt x="14" y="34"/>
                      <a:pt x="13" y="23"/>
                      <a:pt x="12" y="12"/>
                    </a:cubicBezTo>
                    <a:cubicBezTo>
                      <a:pt x="12" y="12"/>
                      <a:pt x="12" y="12"/>
                      <a:pt x="11" y="12"/>
                    </a:cubicBezTo>
                    <a:cubicBezTo>
                      <a:pt x="11" y="9"/>
                      <a:pt x="11" y="8"/>
                      <a:pt x="11" y="4"/>
                    </a:cubicBezTo>
                    <a:cubicBezTo>
                      <a:pt x="11" y="0"/>
                      <a:pt x="7" y="0"/>
                      <a:pt x="7" y="4"/>
                    </a:cubicBezTo>
                    <a:cubicBezTo>
                      <a:pt x="7" y="8"/>
                      <a:pt x="7" y="9"/>
                      <a:pt x="7" y="11"/>
                    </a:cubicBezTo>
                    <a:cubicBezTo>
                      <a:pt x="7" y="12"/>
                      <a:pt x="6" y="12"/>
                      <a:pt x="6" y="12"/>
                    </a:cubicBezTo>
                    <a:cubicBezTo>
                      <a:pt x="6" y="15"/>
                      <a:pt x="6" y="18"/>
                      <a:pt x="6" y="20"/>
                    </a:cubicBezTo>
                    <a:cubicBezTo>
                      <a:pt x="5" y="20"/>
                      <a:pt x="4" y="20"/>
                      <a:pt x="4" y="21"/>
                    </a:cubicBezTo>
                    <a:cubicBezTo>
                      <a:pt x="2" y="26"/>
                      <a:pt x="2" y="32"/>
                      <a:pt x="0" y="37"/>
                    </a:cubicBezTo>
                    <a:cubicBezTo>
                      <a:pt x="0" y="38"/>
                      <a:pt x="2" y="39"/>
                      <a:pt x="2" y="38"/>
                    </a:cubicBezTo>
                    <a:cubicBezTo>
                      <a:pt x="3" y="33"/>
                      <a:pt x="4" y="28"/>
                      <a:pt x="5" y="23"/>
                    </a:cubicBezTo>
                    <a:cubicBezTo>
                      <a:pt x="5" y="31"/>
                      <a:pt x="6" y="39"/>
                      <a:pt x="9" y="47"/>
                    </a:cubicBezTo>
                    <a:cubicBezTo>
                      <a:pt x="11" y="51"/>
                      <a:pt x="19" y="50"/>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3" name="Freeform 558"/>
              <p:cNvSpPr>
                <a:spLocks/>
              </p:cNvSpPr>
              <p:nvPr/>
            </p:nvSpPr>
            <p:spPr bwMode="auto">
              <a:xfrm>
                <a:off x="1998" y="3806"/>
                <a:ext cx="12" cy="52"/>
              </a:xfrm>
              <a:custGeom>
                <a:avLst/>
                <a:gdLst>
                  <a:gd name="T0" fmla="*/ 6 w 7"/>
                  <a:gd name="T1" fmla="*/ 3 h 28"/>
                  <a:gd name="T2" fmla="*/ 1 w 7"/>
                  <a:gd name="T3" fmla="*/ 2 h 28"/>
                  <a:gd name="T4" fmla="*/ 0 w 7"/>
                  <a:gd name="T5" fmla="*/ 24 h 28"/>
                  <a:gd name="T6" fmla="*/ 7 w 7"/>
                  <a:gd name="T7" fmla="*/ 24 h 28"/>
                  <a:gd name="T8" fmla="*/ 6 w 7"/>
                  <a:gd name="T9" fmla="*/ 3 h 28"/>
                </a:gdLst>
                <a:ahLst/>
                <a:cxnLst>
                  <a:cxn ang="0">
                    <a:pos x="T0" y="T1"/>
                  </a:cxn>
                  <a:cxn ang="0">
                    <a:pos x="T2" y="T3"/>
                  </a:cxn>
                  <a:cxn ang="0">
                    <a:pos x="T4" y="T5"/>
                  </a:cxn>
                  <a:cxn ang="0">
                    <a:pos x="T6" y="T7"/>
                  </a:cxn>
                  <a:cxn ang="0">
                    <a:pos x="T8" y="T9"/>
                  </a:cxn>
                </a:cxnLst>
                <a:rect l="0" t="0" r="r" b="b"/>
                <a:pathLst>
                  <a:path w="7" h="28">
                    <a:moveTo>
                      <a:pt x="6" y="3"/>
                    </a:moveTo>
                    <a:cubicBezTo>
                      <a:pt x="5" y="1"/>
                      <a:pt x="2" y="0"/>
                      <a:pt x="1" y="2"/>
                    </a:cubicBezTo>
                    <a:cubicBezTo>
                      <a:pt x="1" y="10"/>
                      <a:pt x="0" y="20"/>
                      <a:pt x="0" y="24"/>
                    </a:cubicBezTo>
                    <a:cubicBezTo>
                      <a:pt x="0" y="28"/>
                      <a:pt x="7" y="28"/>
                      <a:pt x="7" y="24"/>
                    </a:cubicBezTo>
                    <a:cubicBezTo>
                      <a:pt x="7" y="20"/>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4" name="Freeform 559"/>
              <p:cNvSpPr>
                <a:spLocks/>
              </p:cNvSpPr>
              <p:nvPr/>
            </p:nvSpPr>
            <p:spPr bwMode="auto">
              <a:xfrm>
                <a:off x="2010" y="3764"/>
                <a:ext cx="18" cy="77"/>
              </a:xfrm>
              <a:custGeom>
                <a:avLst/>
                <a:gdLst>
                  <a:gd name="T0" fmla="*/ 3 w 10"/>
                  <a:gd name="T1" fmla="*/ 4 h 41"/>
                  <a:gd name="T2" fmla="*/ 1 w 10"/>
                  <a:gd name="T3" fmla="*/ 35 h 41"/>
                  <a:gd name="T4" fmla="*/ 9 w 10"/>
                  <a:gd name="T5" fmla="*/ 35 h 41"/>
                  <a:gd name="T6" fmla="*/ 10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1" y="14"/>
                      <a:pt x="0" y="25"/>
                      <a:pt x="1" y="35"/>
                    </a:cubicBezTo>
                    <a:cubicBezTo>
                      <a:pt x="1" y="41"/>
                      <a:pt x="9" y="41"/>
                      <a:pt x="9" y="35"/>
                    </a:cubicBezTo>
                    <a:cubicBezTo>
                      <a:pt x="9" y="25"/>
                      <a:pt x="9" y="15"/>
                      <a:pt x="10"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5" name="Freeform 560"/>
              <p:cNvSpPr>
                <a:spLocks/>
              </p:cNvSpPr>
              <p:nvPr/>
            </p:nvSpPr>
            <p:spPr bwMode="auto">
              <a:xfrm>
                <a:off x="2028" y="3759"/>
                <a:ext cx="30" cy="107"/>
              </a:xfrm>
              <a:custGeom>
                <a:avLst/>
                <a:gdLst>
                  <a:gd name="T0" fmla="*/ 7 w 17"/>
                  <a:gd name="T1" fmla="*/ 6 h 57"/>
                  <a:gd name="T2" fmla="*/ 4 w 17"/>
                  <a:gd name="T3" fmla="*/ 12 h 57"/>
                  <a:gd name="T4" fmla="*/ 4 w 17"/>
                  <a:gd name="T5" fmla="*/ 11 h 57"/>
                  <a:gd name="T6" fmla="*/ 1 w 17"/>
                  <a:gd name="T7" fmla="*/ 12 h 57"/>
                  <a:gd name="T8" fmla="*/ 2 w 17"/>
                  <a:gd name="T9" fmla="*/ 20 h 57"/>
                  <a:gd name="T10" fmla="*/ 6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4" y="12"/>
                    </a:cubicBezTo>
                    <a:cubicBezTo>
                      <a:pt x="4" y="11"/>
                      <a:pt x="4" y="11"/>
                      <a:pt x="4" y="11"/>
                    </a:cubicBezTo>
                    <a:cubicBezTo>
                      <a:pt x="4" y="10"/>
                      <a:pt x="1" y="10"/>
                      <a:pt x="1" y="12"/>
                    </a:cubicBezTo>
                    <a:cubicBezTo>
                      <a:pt x="2" y="15"/>
                      <a:pt x="2" y="17"/>
                      <a:pt x="2" y="20"/>
                    </a:cubicBezTo>
                    <a:cubicBezTo>
                      <a:pt x="0" y="31"/>
                      <a:pt x="1" y="44"/>
                      <a:pt x="6" y="54"/>
                    </a:cubicBezTo>
                    <a:cubicBezTo>
                      <a:pt x="8" y="57"/>
                      <a:pt x="12" y="56"/>
                      <a:pt x="12" y="53"/>
                    </a:cubicBezTo>
                    <a:cubicBezTo>
                      <a:pt x="11" y="39"/>
                      <a:pt x="9" y="23"/>
                      <a:pt x="15" y="10"/>
                    </a:cubicBezTo>
                    <a:cubicBezTo>
                      <a:pt x="17" y="5"/>
                      <a:pt x="10"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6" name="Freeform 561"/>
              <p:cNvSpPr>
                <a:spLocks/>
              </p:cNvSpPr>
              <p:nvPr/>
            </p:nvSpPr>
            <p:spPr bwMode="auto">
              <a:xfrm>
                <a:off x="1992" y="3744"/>
                <a:ext cx="15" cy="69"/>
              </a:xfrm>
              <a:custGeom>
                <a:avLst/>
                <a:gdLst>
                  <a:gd name="T0" fmla="*/ 0 w 8"/>
                  <a:gd name="T1" fmla="*/ 6 h 37"/>
                  <a:gd name="T2" fmla="*/ 1 w 8"/>
                  <a:gd name="T3" fmla="*/ 32 h 37"/>
                  <a:gd name="T4" fmla="*/ 8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1" y="32"/>
                    </a:cubicBezTo>
                    <a:cubicBezTo>
                      <a:pt x="1" y="37"/>
                      <a:pt x="8" y="37"/>
                      <a:pt x="8"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7" name="Freeform 562"/>
              <p:cNvSpPr>
                <a:spLocks/>
              </p:cNvSpPr>
              <p:nvPr/>
            </p:nvSpPr>
            <p:spPr bwMode="auto">
              <a:xfrm>
                <a:off x="2053" y="3759"/>
                <a:ext cx="28" cy="75"/>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6"/>
                      <a:pt x="0" y="27"/>
                      <a:pt x="4" y="37"/>
                    </a:cubicBezTo>
                    <a:cubicBezTo>
                      <a:pt x="5" y="40"/>
                      <a:pt x="10" y="40"/>
                      <a:pt x="10" y="36"/>
                    </a:cubicBezTo>
                    <a:cubicBezTo>
                      <a:pt x="10" y="28"/>
                      <a:pt x="9" y="18"/>
                      <a:pt x="13" y="10"/>
                    </a:cubicBezTo>
                    <a:cubicBezTo>
                      <a:pt x="16" y="5"/>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8" name="Freeform 563"/>
              <p:cNvSpPr>
                <a:spLocks/>
              </p:cNvSpPr>
              <p:nvPr/>
            </p:nvSpPr>
            <p:spPr bwMode="auto">
              <a:xfrm>
                <a:off x="2095" y="3791"/>
                <a:ext cx="14" cy="58"/>
              </a:xfrm>
              <a:custGeom>
                <a:avLst/>
                <a:gdLst>
                  <a:gd name="T0" fmla="*/ 0 w 8"/>
                  <a:gd name="T1" fmla="*/ 5 h 31"/>
                  <a:gd name="T2" fmla="*/ 1 w 8"/>
                  <a:gd name="T3" fmla="*/ 28 h 31"/>
                  <a:gd name="T4" fmla="*/ 6 w 8"/>
                  <a:gd name="T5" fmla="*/ 28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1" y="31"/>
                      <a:pt x="6" y="31"/>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9" name="Freeform 564"/>
              <p:cNvSpPr>
                <a:spLocks/>
              </p:cNvSpPr>
              <p:nvPr/>
            </p:nvSpPr>
            <p:spPr bwMode="auto">
              <a:xfrm>
                <a:off x="2156" y="3738"/>
                <a:ext cx="23" cy="99"/>
              </a:xfrm>
              <a:custGeom>
                <a:avLst/>
                <a:gdLst>
                  <a:gd name="T0" fmla="*/ 10 w 13"/>
                  <a:gd name="T1" fmla="*/ 2 h 53"/>
                  <a:gd name="T2" fmla="*/ 4 w 13"/>
                  <a:gd name="T3" fmla="*/ 22 h 53"/>
                  <a:gd name="T4" fmla="*/ 0 w 13"/>
                  <a:gd name="T5" fmla="*/ 25 h 53"/>
                  <a:gd name="T6" fmla="*/ 3 w 13"/>
                  <a:gd name="T7" fmla="*/ 44 h 53"/>
                  <a:gd name="T8" fmla="*/ 4 w 13"/>
                  <a:gd name="T9" fmla="*/ 45 h 53"/>
                  <a:gd name="T10" fmla="*/ 5 w 13"/>
                  <a:gd name="T11" fmla="*/ 47 h 53"/>
                  <a:gd name="T12" fmla="*/ 7 w 13"/>
                  <a:gd name="T13" fmla="*/ 51 h 53"/>
                  <a:gd name="T14" fmla="*/ 12 w 13"/>
                  <a:gd name="T15" fmla="*/ 49 h 53"/>
                  <a:gd name="T16" fmla="*/ 8 w 13"/>
                  <a:gd name="T17" fmla="*/ 33 h 53"/>
                  <a:gd name="T18" fmla="*/ 13 w 13"/>
                  <a:gd name="T19" fmla="*/ 3 h 53"/>
                  <a:gd name="T20" fmla="*/ 10 w 13"/>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2"/>
                    </a:moveTo>
                    <a:cubicBezTo>
                      <a:pt x="7" y="8"/>
                      <a:pt x="5" y="15"/>
                      <a:pt x="4" y="22"/>
                    </a:cubicBezTo>
                    <a:cubicBezTo>
                      <a:pt x="2" y="21"/>
                      <a:pt x="0" y="22"/>
                      <a:pt x="0" y="25"/>
                    </a:cubicBezTo>
                    <a:cubicBezTo>
                      <a:pt x="0" y="32"/>
                      <a:pt x="1" y="38"/>
                      <a:pt x="3" y="44"/>
                    </a:cubicBezTo>
                    <a:cubicBezTo>
                      <a:pt x="4" y="45"/>
                      <a:pt x="4" y="45"/>
                      <a:pt x="4" y="45"/>
                    </a:cubicBezTo>
                    <a:cubicBezTo>
                      <a:pt x="4" y="46"/>
                      <a:pt x="4" y="47"/>
                      <a:pt x="5" y="47"/>
                    </a:cubicBezTo>
                    <a:cubicBezTo>
                      <a:pt x="5" y="48"/>
                      <a:pt x="6" y="50"/>
                      <a:pt x="7" y="51"/>
                    </a:cubicBezTo>
                    <a:cubicBezTo>
                      <a:pt x="9" y="53"/>
                      <a:pt x="13" y="52"/>
                      <a:pt x="12" y="49"/>
                    </a:cubicBezTo>
                    <a:cubicBezTo>
                      <a:pt x="10" y="43"/>
                      <a:pt x="9" y="38"/>
                      <a:pt x="8" y="33"/>
                    </a:cubicBezTo>
                    <a:cubicBezTo>
                      <a:pt x="8" y="23"/>
                      <a:pt x="9" y="13"/>
                      <a:pt x="13" y="3"/>
                    </a:cubicBezTo>
                    <a:cubicBezTo>
                      <a:pt x="13" y="1"/>
                      <a:pt x="11" y="0"/>
                      <a:pt x="10"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0" name="Freeform 565"/>
              <p:cNvSpPr>
                <a:spLocks/>
              </p:cNvSpPr>
              <p:nvPr/>
            </p:nvSpPr>
            <p:spPr bwMode="auto">
              <a:xfrm>
                <a:off x="2184" y="3738"/>
                <a:ext cx="30" cy="88"/>
              </a:xfrm>
              <a:custGeom>
                <a:avLst/>
                <a:gdLst>
                  <a:gd name="T0" fmla="*/ 12 w 17"/>
                  <a:gd name="T1" fmla="*/ 2 h 47"/>
                  <a:gd name="T2" fmla="*/ 1 w 17"/>
                  <a:gd name="T3" fmla="*/ 43 h 47"/>
                  <a:gd name="T4" fmla="*/ 6 w 17"/>
                  <a:gd name="T5" fmla="*/ 43 h 47"/>
                  <a:gd name="T6" fmla="*/ 15 w 17"/>
                  <a:gd name="T7" fmla="*/ 3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8"/>
                      <a:pt x="1" y="43"/>
                    </a:cubicBezTo>
                    <a:cubicBezTo>
                      <a:pt x="1" y="47"/>
                      <a:pt x="6" y="47"/>
                      <a:pt x="6" y="43"/>
                    </a:cubicBezTo>
                    <a:cubicBezTo>
                      <a:pt x="7" y="29"/>
                      <a:pt x="8" y="16"/>
                      <a:pt x="15" y="3"/>
                    </a:cubicBezTo>
                    <a:cubicBezTo>
                      <a:pt x="17" y="1"/>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1" name="Freeform 566"/>
              <p:cNvSpPr>
                <a:spLocks/>
              </p:cNvSpPr>
              <p:nvPr/>
            </p:nvSpPr>
            <p:spPr bwMode="auto">
              <a:xfrm>
                <a:off x="2219" y="3753"/>
                <a:ext cx="13" cy="83"/>
              </a:xfrm>
              <a:custGeom>
                <a:avLst/>
                <a:gdLst>
                  <a:gd name="T0" fmla="*/ 6 w 7"/>
                  <a:gd name="T1" fmla="*/ 3 h 44"/>
                  <a:gd name="T2" fmla="*/ 2 w 7"/>
                  <a:gd name="T3" fmla="*/ 3 h 44"/>
                  <a:gd name="T4" fmla="*/ 1 w 7"/>
                  <a:gd name="T5" fmla="*/ 15 h 44"/>
                  <a:gd name="T6" fmla="*/ 0 w 7"/>
                  <a:gd name="T7" fmla="*/ 17 h 44"/>
                  <a:gd name="T8" fmla="*/ 0 w 7"/>
                  <a:gd name="T9" fmla="*/ 33 h 44"/>
                  <a:gd name="T10" fmla="*/ 1 w 7"/>
                  <a:gd name="T11" fmla="*/ 35 h 44"/>
                  <a:gd name="T12" fmla="*/ 2 w 7"/>
                  <a:gd name="T13" fmla="*/ 41 h 44"/>
                  <a:gd name="T14" fmla="*/ 6 w 7"/>
                  <a:gd name="T15" fmla="*/ 41 h 44"/>
                  <a:gd name="T16" fmla="*/ 6 w 7"/>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3"/>
                    </a:moveTo>
                    <a:cubicBezTo>
                      <a:pt x="6" y="0"/>
                      <a:pt x="2" y="0"/>
                      <a:pt x="2" y="3"/>
                    </a:cubicBezTo>
                    <a:cubicBezTo>
                      <a:pt x="2" y="7"/>
                      <a:pt x="2" y="11"/>
                      <a:pt x="1" y="15"/>
                    </a:cubicBezTo>
                    <a:cubicBezTo>
                      <a:pt x="0" y="15"/>
                      <a:pt x="0" y="16"/>
                      <a:pt x="0" y="17"/>
                    </a:cubicBezTo>
                    <a:cubicBezTo>
                      <a:pt x="0" y="22"/>
                      <a:pt x="0" y="28"/>
                      <a:pt x="0" y="33"/>
                    </a:cubicBezTo>
                    <a:cubicBezTo>
                      <a:pt x="0" y="34"/>
                      <a:pt x="0" y="35"/>
                      <a:pt x="1" y="35"/>
                    </a:cubicBezTo>
                    <a:cubicBezTo>
                      <a:pt x="1" y="37"/>
                      <a:pt x="1" y="39"/>
                      <a:pt x="2" y="41"/>
                    </a:cubicBezTo>
                    <a:cubicBezTo>
                      <a:pt x="2" y="44"/>
                      <a:pt x="6" y="44"/>
                      <a:pt x="6" y="41"/>
                    </a:cubicBezTo>
                    <a:cubicBezTo>
                      <a:pt x="7" y="28"/>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2" name="Freeform 567"/>
              <p:cNvSpPr>
                <a:spLocks/>
              </p:cNvSpPr>
              <p:nvPr/>
            </p:nvSpPr>
            <p:spPr bwMode="auto">
              <a:xfrm>
                <a:off x="2257" y="3730"/>
                <a:ext cx="33" cy="92"/>
              </a:xfrm>
              <a:custGeom>
                <a:avLst/>
                <a:gdLst>
                  <a:gd name="T0" fmla="*/ 18 w 19"/>
                  <a:gd name="T1" fmla="*/ 45 h 49"/>
                  <a:gd name="T2" fmla="*/ 17 w 19"/>
                  <a:gd name="T3" fmla="*/ 18 h 49"/>
                  <a:gd name="T4" fmla="*/ 10 w 19"/>
                  <a:gd name="T5" fmla="*/ 16 h 49"/>
                  <a:gd name="T6" fmla="*/ 10 w 19"/>
                  <a:gd name="T7" fmla="*/ 16 h 49"/>
                  <a:gd name="T8" fmla="*/ 9 w 19"/>
                  <a:gd name="T9" fmla="*/ 16 h 49"/>
                  <a:gd name="T10" fmla="*/ 10 w 19"/>
                  <a:gd name="T11" fmla="*/ 4 h 49"/>
                  <a:gd name="T12" fmla="*/ 5 w 19"/>
                  <a:gd name="T13" fmla="*/ 4 h 49"/>
                  <a:gd name="T14" fmla="*/ 2 w 19"/>
                  <a:gd name="T15" fmla="*/ 30 h 49"/>
                  <a:gd name="T16" fmla="*/ 0 w 19"/>
                  <a:gd name="T17" fmla="*/ 31 h 49"/>
                  <a:gd name="T18" fmla="*/ 0 w 19"/>
                  <a:gd name="T19" fmla="*/ 43 h 49"/>
                  <a:gd name="T20" fmla="*/ 2 w 19"/>
                  <a:gd name="T21" fmla="*/ 44 h 49"/>
                  <a:gd name="T22" fmla="*/ 9 w 19"/>
                  <a:gd name="T23" fmla="*/ 43 h 49"/>
                  <a:gd name="T24" fmla="*/ 9 w 19"/>
                  <a:gd name="T25" fmla="*/ 43 h 49"/>
                  <a:gd name="T26" fmla="*/ 9 w 19"/>
                  <a:gd name="T27" fmla="*/ 45 h 49"/>
                  <a:gd name="T28" fmla="*/ 13 w 19"/>
                  <a:gd name="T29" fmla="*/ 47 h 49"/>
                  <a:gd name="T30" fmla="*/ 18 w 19"/>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9">
                    <a:moveTo>
                      <a:pt x="18" y="45"/>
                    </a:moveTo>
                    <a:cubicBezTo>
                      <a:pt x="15" y="36"/>
                      <a:pt x="15" y="27"/>
                      <a:pt x="17" y="18"/>
                    </a:cubicBezTo>
                    <a:cubicBezTo>
                      <a:pt x="17" y="13"/>
                      <a:pt x="11" y="12"/>
                      <a:pt x="10" y="16"/>
                    </a:cubicBezTo>
                    <a:cubicBezTo>
                      <a:pt x="10" y="16"/>
                      <a:pt x="10" y="16"/>
                      <a:pt x="10" y="16"/>
                    </a:cubicBezTo>
                    <a:cubicBezTo>
                      <a:pt x="9" y="16"/>
                      <a:pt x="9" y="16"/>
                      <a:pt x="9" y="16"/>
                    </a:cubicBezTo>
                    <a:cubicBezTo>
                      <a:pt x="10" y="12"/>
                      <a:pt x="10" y="8"/>
                      <a:pt x="10" y="4"/>
                    </a:cubicBezTo>
                    <a:cubicBezTo>
                      <a:pt x="11" y="1"/>
                      <a:pt x="5" y="0"/>
                      <a:pt x="5" y="4"/>
                    </a:cubicBezTo>
                    <a:cubicBezTo>
                      <a:pt x="3" y="12"/>
                      <a:pt x="2" y="21"/>
                      <a:pt x="2" y="30"/>
                    </a:cubicBezTo>
                    <a:cubicBezTo>
                      <a:pt x="1" y="30"/>
                      <a:pt x="0" y="30"/>
                      <a:pt x="0" y="31"/>
                    </a:cubicBezTo>
                    <a:cubicBezTo>
                      <a:pt x="0" y="35"/>
                      <a:pt x="0" y="39"/>
                      <a:pt x="0" y="43"/>
                    </a:cubicBezTo>
                    <a:cubicBezTo>
                      <a:pt x="0" y="44"/>
                      <a:pt x="2" y="44"/>
                      <a:pt x="2" y="44"/>
                    </a:cubicBezTo>
                    <a:cubicBezTo>
                      <a:pt x="3" y="48"/>
                      <a:pt x="9" y="47"/>
                      <a:pt x="9" y="43"/>
                    </a:cubicBezTo>
                    <a:cubicBezTo>
                      <a:pt x="9" y="43"/>
                      <a:pt x="9" y="43"/>
                      <a:pt x="9" y="43"/>
                    </a:cubicBezTo>
                    <a:cubicBezTo>
                      <a:pt x="9" y="44"/>
                      <a:pt x="9" y="44"/>
                      <a:pt x="9" y="45"/>
                    </a:cubicBezTo>
                    <a:cubicBezTo>
                      <a:pt x="9" y="48"/>
                      <a:pt x="12" y="48"/>
                      <a:pt x="13" y="47"/>
                    </a:cubicBezTo>
                    <a:cubicBezTo>
                      <a:pt x="15" y="49"/>
                      <a:pt x="19"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3" name="Freeform 568"/>
              <p:cNvSpPr>
                <a:spLocks/>
              </p:cNvSpPr>
              <p:nvPr/>
            </p:nvSpPr>
            <p:spPr bwMode="auto">
              <a:xfrm>
                <a:off x="2322" y="3760"/>
                <a:ext cx="11" cy="61"/>
              </a:xfrm>
              <a:custGeom>
                <a:avLst/>
                <a:gdLst>
                  <a:gd name="T0" fmla="*/ 5 w 6"/>
                  <a:gd name="T1" fmla="*/ 3 h 32"/>
                  <a:gd name="T2" fmla="*/ 1 w 6"/>
                  <a:gd name="T3" fmla="*/ 3 h 32"/>
                  <a:gd name="T4" fmla="*/ 1 w 6"/>
                  <a:gd name="T5" fmla="*/ 29 h 32"/>
                  <a:gd name="T6" fmla="*/ 5 w 6"/>
                  <a:gd name="T7" fmla="*/ 29 h 32"/>
                  <a:gd name="T8" fmla="*/ 5 w 6"/>
                  <a:gd name="T9" fmla="*/ 3 h 32"/>
                </a:gdLst>
                <a:ahLst/>
                <a:cxnLst>
                  <a:cxn ang="0">
                    <a:pos x="T0" y="T1"/>
                  </a:cxn>
                  <a:cxn ang="0">
                    <a:pos x="T2" y="T3"/>
                  </a:cxn>
                  <a:cxn ang="0">
                    <a:pos x="T4" y="T5"/>
                  </a:cxn>
                  <a:cxn ang="0">
                    <a:pos x="T6" y="T7"/>
                  </a:cxn>
                  <a:cxn ang="0">
                    <a:pos x="T8" y="T9"/>
                  </a:cxn>
                </a:cxnLst>
                <a:rect l="0" t="0" r="r" b="b"/>
                <a:pathLst>
                  <a:path w="6" h="32">
                    <a:moveTo>
                      <a:pt x="5" y="3"/>
                    </a:moveTo>
                    <a:cubicBezTo>
                      <a:pt x="5" y="0"/>
                      <a:pt x="1" y="0"/>
                      <a:pt x="1" y="3"/>
                    </a:cubicBezTo>
                    <a:cubicBezTo>
                      <a:pt x="0" y="12"/>
                      <a:pt x="0" y="20"/>
                      <a:pt x="1" y="29"/>
                    </a:cubicBezTo>
                    <a:cubicBezTo>
                      <a:pt x="1" y="32"/>
                      <a:pt x="5" y="32"/>
                      <a:pt x="5" y="29"/>
                    </a:cubicBezTo>
                    <a:cubicBezTo>
                      <a:pt x="6" y="20"/>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4" name="Freeform 569"/>
              <p:cNvSpPr>
                <a:spLocks/>
              </p:cNvSpPr>
              <p:nvPr/>
            </p:nvSpPr>
            <p:spPr bwMode="auto">
              <a:xfrm>
                <a:off x="2349" y="3753"/>
                <a:ext cx="26" cy="77"/>
              </a:xfrm>
              <a:custGeom>
                <a:avLst/>
                <a:gdLst>
                  <a:gd name="T0" fmla="*/ 8 w 15"/>
                  <a:gd name="T1" fmla="*/ 6 h 41"/>
                  <a:gd name="T2" fmla="*/ 7 w 15"/>
                  <a:gd name="T3" fmla="*/ 4 h 41"/>
                  <a:gd name="T4" fmla="*/ 1 w 15"/>
                  <a:gd name="T5" fmla="*/ 5 h 41"/>
                  <a:gd name="T6" fmla="*/ 3 w 15"/>
                  <a:gd name="T7" fmla="*/ 29 h 41"/>
                  <a:gd name="T8" fmla="*/ 5 w 15"/>
                  <a:gd name="T9" fmla="*/ 32 h 41"/>
                  <a:gd name="T10" fmla="*/ 6 w 15"/>
                  <a:gd name="T11" fmla="*/ 37 h 41"/>
                  <a:gd name="T12" fmla="*/ 11 w 15"/>
                  <a:gd name="T13" fmla="*/ 37 h 41"/>
                  <a:gd name="T14" fmla="*/ 14 w 15"/>
                  <a:gd name="T15" fmla="*/ 10 h 41"/>
                  <a:gd name="T16" fmla="*/ 8 w 15"/>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6"/>
                    </a:moveTo>
                    <a:cubicBezTo>
                      <a:pt x="8" y="5"/>
                      <a:pt x="8" y="5"/>
                      <a:pt x="7" y="4"/>
                    </a:cubicBezTo>
                    <a:cubicBezTo>
                      <a:pt x="6" y="0"/>
                      <a:pt x="0" y="2"/>
                      <a:pt x="1" y="5"/>
                    </a:cubicBezTo>
                    <a:cubicBezTo>
                      <a:pt x="3" y="13"/>
                      <a:pt x="3" y="21"/>
                      <a:pt x="3" y="29"/>
                    </a:cubicBezTo>
                    <a:cubicBezTo>
                      <a:pt x="3" y="31"/>
                      <a:pt x="4" y="32"/>
                      <a:pt x="5" y="32"/>
                    </a:cubicBezTo>
                    <a:cubicBezTo>
                      <a:pt x="5" y="34"/>
                      <a:pt x="6" y="35"/>
                      <a:pt x="6" y="37"/>
                    </a:cubicBezTo>
                    <a:cubicBezTo>
                      <a:pt x="6" y="41"/>
                      <a:pt x="11" y="41"/>
                      <a:pt x="11" y="37"/>
                    </a:cubicBezTo>
                    <a:cubicBezTo>
                      <a:pt x="12" y="28"/>
                      <a:pt x="12" y="19"/>
                      <a:pt x="14" y="10"/>
                    </a:cubicBezTo>
                    <a:cubicBezTo>
                      <a:pt x="15" y="6"/>
                      <a:pt x="10" y="4"/>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5" name="Freeform 570"/>
              <p:cNvSpPr>
                <a:spLocks/>
              </p:cNvSpPr>
              <p:nvPr/>
            </p:nvSpPr>
            <p:spPr bwMode="auto">
              <a:xfrm>
                <a:off x="2381" y="3751"/>
                <a:ext cx="26" cy="98"/>
              </a:xfrm>
              <a:custGeom>
                <a:avLst/>
                <a:gdLst>
                  <a:gd name="T0" fmla="*/ 7 w 15"/>
                  <a:gd name="T1" fmla="*/ 5 h 52"/>
                  <a:gd name="T2" fmla="*/ 6 w 15"/>
                  <a:gd name="T3" fmla="*/ 12 h 52"/>
                  <a:gd name="T4" fmla="*/ 2 w 15"/>
                  <a:gd name="T5" fmla="*/ 14 h 52"/>
                  <a:gd name="T6" fmla="*/ 1 w 15"/>
                  <a:gd name="T7" fmla="*/ 23 h 52"/>
                  <a:gd name="T8" fmla="*/ 4 w 15"/>
                  <a:gd name="T9" fmla="*/ 25 h 52"/>
                  <a:gd name="T10" fmla="*/ 4 w 15"/>
                  <a:gd name="T11" fmla="*/ 49 h 52"/>
                  <a:gd name="T12" fmla="*/ 10 w 15"/>
                  <a:gd name="T13" fmla="*/ 49 h 52"/>
                  <a:gd name="T14" fmla="*/ 15 w 15"/>
                  <a:gd name="T15" fmla="*/ 6 h 52"/>
                  <a:gd name="T16" fmla="*/ 7 w 15"/>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5"/>
                    </a:moveTo>
                    <a:cubicBezTo>
                      <a:pt x="7" y="7"/>
                      <a:pt x="6" y="9"/>
                      <a:pt x="6" y="12"/>
                    </a:cubicBezTo>
                    <a:cubicBezTo>
                      <a:pt x="4" y="11"/>
                      <a:pt x="2" y="12"/>
                      <a:pt x="2" y="14"/>
                    </a:cubicBezTo>
                    <a:cubicBezTo>
                      <a:pt x="2" y="17"/>
                      <a:pt x="3" y="21"/>
                      <a:pt x="1" y="23"/>
                    </a:cubicBezTo>
                    <a:cubicBezTo>
                      <a:pt x="0" y="25"/>
                      <a:pt x="2" y="26"/>
                      <a:pt x="4" y="25"/>
                    </a:cubicBezTo>
                    <a:cubicBezTo>
                      <a:pt x="3" y="33"/>
                      <a:pt x="2" y="41"/>
                      <a:pt x="4" y="49"/>
                    </a:cubicBezTo>
                    <a:cubicBezTo>
                      <a:pt x="4" y="52"/>
                      <a:pt x="9" y="52"/>
                      <a:pt x="10" y="49"/>
                    </a:cubicBezTo>
                    <a:cubicBezTo>
                      <a:pt x="13" y="35"/>
                      <a:pt x="13" y="20"/>
                      <a:pt x="15" y="6"/>
                    </a:cubicBezTo>
                    <a:cubicBezTo>
                      <a:pt x="15"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6" name="Freeform 571"/>
              <p:cNvSpPr>
                <a:spLocks/>
              </p:cNvSpPr>
              <p:nvPr/>
            </p:nvSpPr>
            <p:spPr bwMode="auto">
              <a:xfrm>
                <a:off x="2299" y="3760"/>
                <a:ext cx="21" cy="87"/>
              </a:xfrm>
              <a:custGeom>
                <a:avLst/>
                <a:gdLst>
                  <a:gd name="T0" fmla="*/ 9 w 12"/>
                  <a:gd name="T1" fmla="*/ 7 h 46"/>
                  <a:gd name="T2" fmla="*/ 8 w 12"/>
                  <a:gd name="T3" fmla="*/ 2 h 46"/>
                  <a:gd name="T4" fmla="*/ 4 w 12"/>
                  <a:gd name="T5" fmla="*/ 3 h 46"/>
                  <a:gd name="T6" fmla="*/ 5 w 12"/>
                  <a:gd name="T7" fmla="*/ 7 h 46"/>
                  <a:gd name="T8" fmla="*/ 4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5"/>
                      <a:pt x="8" y="4"/>
                      <a:pt x="8" y="2"/>
                    </a:cubicBezTo>
                    <a:cubicBezTo>
                      <a:pt x="7" y="0"/>
                      <a:pt x="3" y="1"/>
                      <a:pt x="4" y="3"/>
                    </a:cubicBezTo>
                    <a:cubicBezTo>
                      <a:pt x="4" y="5"/>
                      <a:pt x="5" y="6"/>
                      <a:pt x="5" y="7"/>
                    </a:cubicBezTo>
                    <a:cubicBezTo>
                      <a:pt x="4" y="8"/>
                      <a:pt x="4" y="9"/>
                      <a:pt x="4" y="10"/>
                    </a:cubicBezTo>
                    <a:cubicBezTo>
                      <a:pt x="1" y="21"/>
                      <a:pt x="0" y="32"/>
                      <a:pt x="4" y="42"/>
                    </a:cubicBezTo>
                    <a:cubicBezTo>
                      <a:pt x="6" y="46"/>
                      <a:pt x="11" y="46"/>
                      <a:pt x="11" y="41"/>
                    </a:cubicBezTo>
                    <a:cubicBezTo>
                      <a:pt x="11" y="37"/>
                      <a:pt x="11" y="33"/>
                      <a:pt x="11" y="28"/>
                    </a:cubicBezTo>
                    <a:cubicBezTo>
                      <a:pt x="11" y="28"/>
                      <a:pt x="11" y="28"/>
                      <a:pt x="11" y="27"/>
                    </a:cubicBezTo>
                    <a:cubicBezTo>
                      <a:pt x="11" y="25"/>
                      <a:pt x="11" y="23"/>
                      <a:pt x="11" y="21"/>
                    </a:cubicBezTo>
                    <a:cubicBezTo>
                      <a:pt x="11" y="18"/>
                      <a:pt x="12" y="15"/>
                      <a:pt x="12" y="12"/>
                    </a:cubicBezTo>
                    <a:cubicBezTo>
                      <a:pt x="12" y="9"/>
                      <a:pt x="11" y="7"/>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7" name="Freeform 572"/>
              <p:cNvSpPr>
                <a:spLocks/>
              </p:cNvSpPr>
              <p:nvPr/>
            </p:nvSpPr>
            <p:spPr bwMode="auto">
              <a:xfrm>
                <a:off x="2132" y="3764"/>
                <a:ext cx="22" cy="53"/>
              </a:xfrm>
              <a:custGeom>
                <a:avLst/>
                <a:gdLst>
                  <a:gd name="T0" fmla="*/ 11 w 12"/>
                  <a:gd name="T1" fmla="*/ 24 h 28"/>
                  <a:gd name="T2" fmla="*/ 4 w 12"/>
                  <a:gd name="T3" fmla="*/ 2 h 28"/>
                  <a:gd name="T4" fmla="*/ 0 w 12"/>
                  <a:gd name="T5" fmla="*/ 3 h 28"/>
                  <a:gd name="T6" fmla="*/ 9 w 12"/>
                  <a:gd name="T7" fmla="*/ 26 h 28"/>
                  <a:gd name="T8" fmla="*/ 11 w 12"/>
                  <a:gd name="T9" fmla="*/ 24 h 28"/>
                </a:gdLst>
                <a:ahLst/>
                <a:cxnLst>
                  <a:cxn ang="0">
                    <a:pos x="T0" y="T1"/>
                  </a:cxn>
                  <a:cxn ang="0">
                    <a:pos x="T2" y="T3"/>
                  </a:cxn>
                  <a:cxn ang="0">
                    <a:pos x="T4" y="T5"/>
                  </a:cxn>
                  <a:cxn ang="0">
                    <a:pos x="T6" y="T7"/>
                  </a:cxn>
                  <a:cxn ang="0">
                    <a:pos x="T8" y="T9"/>
                  </a:cxn>
                </a:cxnLst>
                <a:rect l="0" t="0" r="r" b="b"/>
                <a:pathLst>
                  <a:path w="12" h="28">
                    <a:moveTo>
                      <a:pt x="11" y="24"/>
                    </a:moveTo>
                    <a:cubicBezTo>
                      <a:pt x="8" y="17"/>
                      <a:pt x="6" y="10"/>
                      <a:pt x="4" y="2"/>
                    </a:cubicBezTo>
                    <a:cubicBezTo>
                      <a:pt x="3" y="0"/>
                      <a:pt x="0" y="1"/>
                      <a:pt x="0" y="3"/>
                    </a:cubicBezTo>
                    <a:cubicBezTo>
                      <a:pt x="2" y="11"/>
                      <a:pt x="5" y="19"/>
                      <a:pt x="9" y="26"/>
                    </a:cubicBezTo>
                    <a:cubicBezTo>
                      <a:pt x="10" y="28"/>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8" name="Freeform 573"/>
              <p:cNvSpPr>
                <a:spLocks/>
              </p:cNvSpPr>
              <p:nvPr/>
            </p:nvSpPr>
            <p:spPr bwMode="auto">
              <a:xfrm>
                <a:off x="2088" y="3744"/>
                <a:ext cx="32" cy="82"/>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7"/>
                    </a:cubicBezTo>
                    <a:cubicBezTo>
                      <a:pt x="13" y="3"/>
                      <a:pt x="8" y="0"/>
                      <a:pt x="6" y="4"/>
                    </a:cubicBezTo>
                    <a:cubicBezTo>
                      <a:pt x="0" y="17"/>
                      <a:pt x="2" y="28"/>
                      <a:pt x="10" y="40"/>
                    </a:cubicBezTo>
                    <a:cubicBezTo>
                      <a:pt x="12"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9" name="Freeform 574"/>
              <p:cNvSpPr>
                <a:spLocks/>
              </p:cNvSpPr>
              <p:nvPr/>
            </p:nvSpPr>
            <p:spPr bwMode="auto">
              <a:xfrm>
                <a:off x="2202" y="3768"/>
                <a:ext cx="17" cy="60"/>
              </a:xfrm>
              <a:custGeom>
                <a:avLst/>
                <a:gdLst>
                  <a:gd name="T0" fmla="*/ 3 w 10"/>
                  <a:gd name="T1" fmla="*/ 4 h 32"/>
                  <a:gd name="T2" fmla="*/ 3 w 10"/>
                  <a:gd name="T3" fmla="*/ 28 h 32"/>
                  <a:gd name="T4" fmla="*/ 9 w 10"/>
                  <a:gd name="T5" fmla="*/ 26 h 32"/>
                  <a:gd name="T6" fmla="*/ 9 w 10"/>
                  <a:gd name="T7" fmla="*/ 6 h 32"/>
                  <a:gd name="T8" fmla="*/ 3 w 10"/>
                  <a:gd name="T9" fmla="*/ 4 h 32"/>
                </a:gdLst>
                <a:ahLst/>
                <a:cxnLst>
                  <a:cxn ang="0">
                    <a:pos x="T0" y="T1"/>
                  </a:cxn>
                  <a:cxn ang="0">
                    <a:pos x="T2" y="T3"/>
                  </a:cxn>
                  <a:cxn ang="0">
                    <a:pos x="T4" y="T5"/>
                  </a:cxn>
                  <a:cxn ang="0">
                    <a:pos x="T6" y="T7"/>
                  </a:cxn>
                  <a:cxn ang="0">
                    <a:pos x="T8" y="T9"/>
                  </a:cxn>
                </a:cxnLst>
                <a:rect l="0" t="0" r="r" b="b"/>
                <a:pathLst>
                  <a:path w="10" h="32">
                    <a:moveTo>
                      <a:pt x="3" y="4"/>
                    </a:moveTo>
                    <a:cubicBezTo>
                      <a:pt x="0" y="12"/>
                      <a:pt x="0" y="20"/>
                      <a:pt x="3" y="28"/>
                    </a:cubicBezTo>
                    <a:cubicBezTo>
                      <a:pt x="4" y="32"/>
                      <a:pt x="9" y="30"/>
                      <a:pt x="9" y="26"/>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0" name="Freeform 575"/>
              <p:cNvSpPr>
                <a:spLocks/>
              </p:cNvSpPr>
              <p:nvPr/>
            </p:nvSpPr>
            <p:spPr bwMode="auto">
              <a:xfrm>
                <a:off x="2421" y="3740"/>
                <a:ext cx="27" cy="94"/>
              </a:xfrm>
              <a:custGeom>
                <a:avLst/>
                <a:gdLst>
                  <a:gd name="T0" fmla="*/ 11 w 15"/>
                  <a:gd name="T1" fmla="*/ 28 h 50"/>
                  <a:gd name="T2" fmla="*/ 14 w 15"/>
                  <a:gd name="T3" fmla="*/ 7 h 50"/>
                  <a:gd name="T4" fmla="*/ 7 w 15"/>
                  <a:gd name="T5" fmla="*/ 5 h 50"/>
                  <a:gd name="T6" fmla="*/ 5 w 15"/>
                  <a:gd name="T7" fmla="*/ 16 h 50"/>
                  <a:gd name="T8" fmla="*/ 4 w 15"/>
                  <a:gd name="T9" fmla="*/ 17 h 50"/>
                  <a:gd name="T10" fmla="*/ 5 w 15"/>
                  <a:gd name="T11" fmla="*/ 46 h 50"/>
                  <a:gd name="T12" fmla="*/ 11 w 15"/>
                  <a:gd name="T13" fmla="*/ 42 h 50"/>
                  <a:gd name="T14" fmla="*/ 9 w 15"/>
                  <a:gd name="T15" fmla="*/ 31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1"/>
                      <a:pt x="12" y="13"/>
                      <a:pt x="14" y="7"/>
                    </a:cubicBezTo>
                    <a:cubicBezTo>
                      <a:pt x="15" y="2"/>
                      <a:pt x="8" y="0"/>
                      <a:pt x="7" y="5"/>
                    </a:cubicBezTo>
                    <a:cubicBezTo>
                      <a:pt x="6" y="8"/>
                      <a:pt x="5" y="12"/>
                      <a:pt x="5" y="16"/>
                    </a:cubicBezTo>
                    <a:cubicBezTo>
                      <a:pt x="4" y="16"/>
                      <a:pt x="4" y="16"/>
                      <a:pt x="4" y="17"/>
                    </a:cubicBezTo>
                    <a:cubicBezTo>
                      <a:pt x="1" y="27"/>
                      <a:pt x="0" y="36"/>
                      <a:pt x="5" y="46"/>
                    </a:cubicBezTo>
                    <a:cubicBezTo>
                      <a:pt x="7" y="50"/>
                      <a:pt x="13" y="47"/>
                      <a:pt x="11" y="42"/>
                    </a:cubicBezTo>
                    <a:cubicBezTo>
                      <a:pt x="10" y="39"/>
                      <a:pt x="9" y="35"/>
                      <a:pt x="9" y="31"/>
                    </a:cubicBezTo>
                    <a:cubicBezTo>
                      <a:pt x="10" y="31"/>
                      <a:pt x="11" y="30"/>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1" name="Freeform 576"/>
              <p:cNvSpPr>
                <a:spLocks/>
              </p:cNvSpPr>
              <p:nvPr/>
            </p:nvSpPr>
            <p:spPr bwMode="auto">
              <a:xfrm>
                <a:off x="2459" y="3766"/>
                <a:ext cx="14" cy="58"/>
              </a:xfrm>
              <a:custGeom>
                <a:avLst/>
                <a:gdLst>
                  <a:gd name="T0" fmla="*/ 6 w 8"/>
                  <a:gd name="T1" fmla="*/ 3 h 31"/>
                  <a:gd name="T2" fmla="*/ 1 w 8"/>
                  <a:gd name="T3" fmla="*/ 4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4"/>
                    </a:cubicBezTo>
                    <a:cubicBezTo>
                      <a:pt x="3" y="12"/>
                      <a:pt x="3" y="20"/>
                      <a:pt x="3" y="28"/>
                    </a:cubicBezTo>
                    <a:cubicBezTo>
                      <a:pt x="4" y="31"/>
                      <a:pt x="8" y="31"/>
                      <a:pt x="8" y="28"/>
                    </a:cubicBezTo>
                    <a:cubicBezTo>
                      <a:pt x="8" y="20"/>
                      <a:pt x="8"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2" name="Freeform 577"/>
              <p:cNvSpPr>
                <a:spLocks/>
              </p:cNvSpPr>
              <p:nvPr/>
            </p:nvSpPr>
            <p:spPr bwMode="auto">
              <a:xfrm>
                <a:off x="2469" y="3760"/>
                <a:ext cx="34" cy="96"/>
              </a:xfrm>
              <a:custGeom>
                <a:avLst/>
                <a:gdLst>
                  <a:gd name="T0" fmla="*/ 18 w 19"/>
                  <a:gd name="T1" fmla="*/ 44 h 51"/>
                  <a:gd name="T2" fmla="*/ 12 w 19"/>
                  <a:gd name="T3" fmla="*/ 12 h 51"/>
                  <a:gd name="T4" fmla="*/ 12 w 19"/>
                  <a:gd name="T5" fmla="*/ 12 h 51"/>
                  <a:gd name="T6" fmla="*/ 12 w 19"/>
                  <a:gd name="T7" fmla="*/ 4 h 51"/>
                  <a:gd name="T8" fmla="*/ 8 w 19"/>
                  <a:gd name="T9" fmla="*/ 4 h 51"/>
                  <a:gd name="T10" fmla="*/ 8 w 19"/>
                  <a:gd name="T11" fmla="*/ 11 h 51"/>
                  <a:gd name="T12" fmla="*/ 7 w 19"/>
                  <a:gd name="T13" fmla="*/ 12 h 51"/>
                  <a:gd name="T14" fmla="*/ 6 w 19"/>
                  <a:gd name="T15" fmla="*/ 20 h 51"/>
                  <a:gd name="T16" fmla="*/ 5 w 19"/>
                  <a:gd name="T17" fmla="*/ 21 h 51"/>
                  <a:gd name="T18" fmla="*/ 1 w 19"/>
                  <a:gd name="T19" fmla="*/ 37 h 51"/>
                  <a:gd name="T20" fmla="*/ 3 w 19"/>
                  <a:gd name="T21" fmla="*/ 38 h 51"/>
                  <a:gd name="T22" fmla="*/ 6 w 19"/>
                  <a:gd name="T23" fmla="*/ 23 h 51"/>
                  <a:gd name="T24" fmla="*/ 10 w 19"/>
                  <a:gd name="T25" fmla="*/ 47 h 51"/>
                  <a:gd name="T26" fmla="*/ 18 w 19"/>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1">
                    <a:moveTo>
                      <a:pt x="18" y="44"/>
                    </a:moveTo>
                    <a:cubicBezTo>
                      <a:pt x="14" y="34"/>
                      <a:pt x="14" y="23"/>
                      <a:pt x="12" y="12"/>
                    </a:cubicBezTo>
                    <a:cubicBezTo>
                      <a:pt x="12" y="12"/>
                      <a:pt x="12" y="12"/>
                      <a:pt x="12" y="12"/>
                    </a:cubicBezTo>
                    <a:cubicBezTo>
                      <a:pt x="12" y="9"/>
                      <a:pt x="12" y="8"/>
                      <a:pt x="12" y="4"/>
                    </a:cubicBezTo>
                    <a:cubicBezTo>
                      <a:pt x="12" y="0"/>
                      <a:pt x="8" y="0"/>
                      <a:pt x="8" y="4"/>
                    </a:cubicBezTo>
                    <a:cubicBezTo>
                      <a:pt x="8" y="8"/>
                      <a:pt x="8" y="9"/>
                      <a:pt x="8" y="11"/>
                    </a:cubicBezTo>
                    <a:cubicBezTo>
                      <a:pt x="7" y="12"/>
                      <a:pt x="7" y="12"/>
                      <a:pt x="7" y="12"/>
                    </a:cubicBezTo>
                    <a:cubicBezTo>
                      <a:pt x="7" y="15"/>
                      <a:pt x="6" y="18"/>
                      <a:pt x="6" y="20"/>
                    </a:cubicBezTo>
                    <a:cubicBezTo>
                      <a:pt x="6" y="20"/>
                      <a:pt x="5" y="20"/>
                      <a:pt x="5" y="21"/>
                    </a:cubicBezTo>
                    <a:cubicBezTo>
                      <a:pt x="3" y="26"/>
                      <a:pt x="2" y="32"/>
                      <a:pt x="1" y="37"/>
                    </a:cubicBezTo>
                    <a:cubicBezTo>
                      <a:pt x="0" y="38"/>
                      <a:pt x="2" y="39"/>
                      <a:pt x="3" y="38"/>
                    </a:cubicBezTo>
                    <a:cubicBezTo>
                      <a:pt x="4" y="33"/>
                      <a:pt x="5" y="28"/>
                      <a:pt x="6" y="23"/>
                    </a:cubicBezTo>
                    <a:cubicBezTo>
                      <a:pt x="6" y="31"/>
                      <a:pt x="7" y="39"/>
                      <a:pt x="10" y="47"/>
                    </a:cubicBezTo>
                    <a:cubicBezTo>
                      <a:pt x="12" y="51"/>
                      <a:pt x="19" y="50"/>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3" name="Freeform 578"/>
              <p:cNvSpPr>
                <a:spLocks/>
              </p:cNvSpPr>
              <p:nvPr/>
            </p:nvSpPr>
            <p:spPr bwMode="auto">
              <a:xfrm>
                <a:off x="2514" y="3806"/>
                <a:ext cx="10" cy="52"/>
              </a:xfrm>
              <a:custGeom>
                <a:avLst/>
                <a:gdLst>
                  <a:gd name="T0" fmla="*/ 5 w 6"/>
                  <a:gd name="T1" fmla="*/ 3 h 28"/>
                  <a:gd name="T2" fmla="*/ 1 w 6"/>
                  <a:gd name="T3" fmla="*/ 2 h 28"/>
                  <a:gd name="T4" fmla="*/ 0 w 6"/>
                  <a:gd name="T5" fmla="*/ 24 h 28"/>
                  <a:gd name="T6" fmla="*/ 6 w 6"/>
                  <a:gd name="T7" fmla="*/ 24 h 28"/>
                  <a:gd name="T8" fmla="*/ 5 w 6"/>
                  <a:gd name="T9" fmla="*/ 3 h 28"/>
                </a:gdLst>
                <a:ahLst/>
                <a:cxnLst>
                  <a:cxn ang="0">
                    <a:pos x="T0" y="T1"/>
                  </a:cxn>
                  <a:cxn ang="0">
                    <a:pos x="T2" y="T3"/>
                  </a:cxn>
                  <a:cxn ang="0">
                    <a:pos x="T4" y="T5"/>
                  </a:cxn>
                  <a:cxn ang="0">
                    <a:pos x="T6" y="T7"/>
                  </a:cxn>
                  <a:cxn ang="0">
                    <a:pos x="T8" y="T9"/>
                  </a:cxn>
                </a:cxnLst>
                <a:rect l="0" t="0" r="r" b="b"/>
                <a:pathLst>
                  <a:path w="6" h="28">
                    <a:moveTo>
                      <a:pt x="5" y="3"/>
                    </a:moveTo>
                    <a:cubicBezTo>
                      <a:pt x="5" y="1"/>
                      <a:pt x="1" y="0"/>
                      <a:pt x="1" y="2"/>
                    </a:cubicBezTo>
                    <a:cubicBezTo>
                      <a:pt x="0" y="10"/>
                      <a:pt x="0" y="20"/>
                      <a:pt x="0" y="24"/>
                    </a:cubicBezTo>
                    <a:cubicBezTo>
                      <a:pt x="0" y="28"/>
                      <a:pt x="6" y="28"/>
                      <a:pt x="6" y="24"/>
                    </a:cubicBezTo>
                    <a:cubicBezTo>
                      <a:pt x="6" y="20"/>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4" name="Freeform 579"/>
              <p:cNvSpPr>
                <a:spLocks/>
              </p:cNvSpPr>
              <p:nvPr/>
            </p:nvSpPr>
            <p:spPr bwMode="auto">
              <a:xfrm>
                <a:off x="2526" y="3764"/>
                <a:ext cx="18" cy="77"/>
              </a:xfrm>
              <a:custGeom>
                <a:avLst/>
                <a:gdLst>
                  <a:gd name="T0" fmla="*/ 3 w 10"/>
                  <a:gd name="T1" fmla="*/ 4 h 41"/>
                  <a:gd name="T2" fmla="*/ 0 w 10"/>
                  <a:gd name="T3" fmla="*/ 35 h 41"/>
                  <a:gd name="T4" fmla="*/ 8 w 10"/>
                  <a:gd name="T5" fmla="*/ 35 h 41"/>
                  <a:gd name="T6" fmla="*/ 10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0" y="14"/>
                      <a:pt x="0" y="25"/>
                      <a:pt x="0" y="35"/>
                    </a:cubicBezTo>
                    <a:cubicBezTo>
                      <a:pt x="0" y="41"/>
                      <a:pt x="8" y="41"/>
                      <a:pt x="8" y="35"/>
                    </a:cubicBezTo>
                    <a:cubicBezTo>
                      <a:pt x="8" y="25"/>
                      <a:pt x="9" y="15"/>
                      <a:pt x="10"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5" name="Freeform 580"/>
              <p:cNvSpPr>
                <a:spLocks/>
              </p:cNvSpPr>
              <p:nvPr/>
            </p:nvSpPr>
            <p:spPr bwMode="auto">
              <a:xfrm>
                <a:off x="2544" y="3759"/>
                <a:ext cx="30" cy="107"/>
              </a:xfrm>
              <a:custGeom>
                <a:avLst/>
                <a:gdLst>
                  <a:gd name="T0" fmla="*/ 7 w 17"/>
                  <a:gd name="T1" fmla="*/ 6 h 57"/>
                  <a:gd name="T2" fmla="*/ 4 w 17"/>
                  <a:gd name="T3" fmla="*/ 12 h 57"/>
                  <a:gd name="T4" fmla="*/ 4 w 17"/>
                  <a:gd name="T5" fmla="*/ 11 h 57"/>
                  <a:gd name="T6" fmla="*/ 1 w 17"/>
                  <a:gd name="T7" fmla="*/ 12 h 57"/>
                  <a:gd name="T8" fmla="*/ 2 w 17"/>
                  <a:gd name="T9" fmla="*/ 20 h 57"/>
                  <a:gd name="T10" fmla="*/ 6 w 17"/>
                  <a:gd name="T11" fmla="*/ 54 h 57"/>
                  <a:gd name="T12" fmla="*/ 12 w 17"/>
                  <a:gd name="T13" fmla="*/ 53 h 57"/>
                  <a:gd name="T14" fmla="*/ 14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4" y="12"/>
                    </a:cubicBezTo>
                    <a:cubicBezTo>
                      <a:pt x="4" y="11"/>
                      <a:pt x="4" y="11"/>
                      <a:pt x="4" y="11"/>
                    </a:cubicBezTo>
                    <a:cubicBezTo>
                      <a:pt x="4" y="10"/>
                      <a:pt x="1" y="10"/>
                      <a:pt x="1" y="12"/>
                    </a:cubicBezTo>
                    <a:cubicBezTo>
                      <a:pt x="1" y="15"/>
                      <a:pt x="2" y="17"/>
                      <a:pt x="2" y="20"/>
                    </a:cubicBezTo>
                    <a:cubicBezTo>
                      <a:pt x="0" y="31"/>
                      <a:pt x="1" y="44"/>
                      <a:pt x="6" y="54"/>
                    </a:cubicBezTo>
                    <a:cubicBezTo>
                      <a:pt x="7" y="57"/>
                      <a:pt x="12" y="56"/>
                      <a:pt x="12" y="53"/>
                    </a:cubicBezTo>
                    <a:cubicBezTo>
                      <a:pt x="11" y="39"/>
                      <a:pt x="9" y="23"/>
                      <a:pt x="14" y="10"/>
                    </a:cubicBezTo>
                    <a:cubicBezTo>
                      <a:pt x="17" y="5"/>
                      <a:pt x="9"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6" name="Freeform 581"/>
              <p:cNvSpPr>
                <a:spLocks/>
              </p:cNvSpPr>
              <p:nvPr/>
            </p:nvSpPr>
            <p:spPr bwMode="auto">
              <a:xfrm>
                <a:off x="2508" y="3744"/>
                <a:ext cx="14" cy="69"/>
              </a:xfrm>
              <a:custGeom>
                <a:avLst/>
                <a:gdLst>
                  <a:gd name="T0" fmla="*/ 0 w 8"/>
                  <a:gd name="T1" fmla="*/ 6 h 37"/>
                  <a:gd name="T2" fmla="*/ 0 w 8"/>
                  <a:gd name="T3" fmla="*/ 32 h 37"/>
                  <a:gd name="T4" fmla="*/ 8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0" y="32"/>
                    </a:cubicBezTo>
                    <a:cubicBezTo>
                      <a:pt x="1" y="37"/>
                      <a:pt x="8" y="37"/>
                      <a:pt x="8"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7" name="Freeform 582"/>
              <p:cNvSpPr>
                <a:spLocks/>
              </p:cNvSpPr>
              <p:nvPr/>
            </p:nvSpPr>
            <p:spPr bwMode="auto">
              <a:xfrm>
                <a:off x="2569" y="3759"/>
                <a:ext cx="26" cy="75"/>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6"/>
                      <a:pt x="0" y="27"/>
                      <a:pt x="4" y="37"/>
                    </a:cubicBezTo>
                    <a:cubicBezTo>
                      <a:pt x="5" y="40"/>
                      <a:pt x="10" y="40"/>
                      <a:pt x="10" y="36"/>
                    </a:cubicBezTo>
                    <a:cubicBezTo>
                      <a:pt x="10" y="28"/>
                      <a:pt x="9" y="18"/>
                      <a:pt x="13" y="10"/>
                    </a:cubicBezTo>
                    <a:cubicBezTo>
                      <a:pt x="15" y="5"/>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8" name="Freeform 583"/>
              <p:cNvSpPr>
                <a:spLocks/>
              </p:cNvSpPr>
              <p:nvPr/>
            </p:nvSpPr>
            <p:spPr bwMode="auto">
              <a:xfrm>
                <a:off x="2609" y="3791"/>
                <a:ext cx="15" cy="58"/>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2" y="31"/>
                      <a:pt x="7"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9" name="Freeform 584"/>
              <p:cNvSpPr>
                <a:spLocks/>
              </p:cNvSpPr>
              <p:nvPr/>
            </p:nvSpPr>
            <p:spPr bwMode="auto">
              <a:xfrm>
                <a:off x="2670" y="3738"/>
                <a:ext cx="24" cy="99"/>
              </a:xfrm>
              <a:custGeom>
                <a:avLst/>
                <a:gdLst>
                  <a:gd name="T0" fmla="*/ 11 w 14"/>
                  <a:gd name="T1" fmla="*/ 2 h 53"/>
                  <a:gd name="T2" fmla="*/ 5 w 14"/>
                  <a:gd name="T3" fmla="*/ 22 h 53"/>
                  <a:gd name="T4" fmla="*/ 0 w 14"/>
                  <a:gd name="T5" fmla="*/ 25 h 53"/>
                  <a:gd name="T6" fmla="*/ 4 w 14"/>
                  <a:gd name="T7" fmla="*/ 44 h 53"/>
                  <a:gd name="T8" fmla="*/ 4 w 14"/>
                  <a:gd name="T9" fmla="*/ 45 h 53"/>
                  <a:gd name="T10" fmla="*/ 5 w 14"/>
                  <a:gd name="T11" fmla="*/ 47 h 53"/>
                  <a:gd name="T12" fmla="*/ 8 w 14"/>
                  <a:gd name="T13" fmla="*/ 51 h 53"/>
                  <a:gd name="T14" fmla="*/ 13 w 14"/>
                  <a:gd name="T15" fmla="*/ 49 h 53"/>
                  <a:gd name="T16" fmla="*/ 8 w 14"/>
                  <a:gd name="T17" fmla="*/ 33 h 53"/>
                  <a:gd name="T18" fmla="*/ 13 w 14"/>
                  <a:gd name="T19" fmla="*/ 3 h 53"/>
                  <a:gd name="T20" fmla="*/ 11 w 1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2"/>
                    </a:moveTo>
                    <a:cubicBezTo>
                      <a:pt x="8" y="8"/>
                      <a:pt x="6" y="15"/>
                      <a:pt x="5" y="22"/>
                    </a:cubicBezTo>
                    <a:cubicBezTo>
                      <a:pt x="3" y="21"/>
                      <a:pt x="0" y="22"/>
                      <a:pt x="0" y="25"/>
                    </a:cubicBezTo>
                    <a:cubicBezTo>
                      <a:pt x="0" y="32"/>
                      <a:pt x="1" y="38"/>
                      <a:pt x="4" y="44"/>
                    </a:cubicBezTo>
                    <a:cubicBezTo>
                      <a:pt x="4" y="45"/>
                      <a:pt x="4" y="45"/>
                      <a:pt x="4" y="45"/>
                    </a:cubicBezTo>
                    <a:cubicBezTo>
                      <a:pt x="4" y="46"/>
                      <a:pt x="5" y="47"/>
                      <a:pt x="5" y="47"/>
                    </a:cubicBezTo>
                    <a:cubicBezTo>
                      <a:pt x="6" y="48"/>
                      <a:pt x="7" y="50"/>
                      <a:pt x="8" y="51"/>
                    </a:cubicBezTo>
                    <a:cubicBezTo>
                      <a:pt x="9" y="53"/>
                      <a:pt x="14" y="52"/>
                      <a:pt x="13" y="49"/>
                    </a:cubicBezTo>
                    <a:cubicBezTo>
                      <a:pt x="11" y="43"/>
                      <a:pt x="9" y="38"/>
                      <a:pt x="8" y="33"/>
                    </a:cubicBezTo>
                    <a:cubicBezTo>
                      <a:pt x="9" y="23"/>
                      <a:pt x="10" y="13"/>
                      <a:pt x="13" y="3"/>
                    </a:cubicBezTo>
                    <a:cubicBezTo>
                      <a:pt x="14" y="1"/>
                      <a:pt x="11" y="0"/>
                      <a:pt x="11"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0" name="Freeform 585"/>
              <p:cNvSpPr>
                <a:spLocks/>
              </p:cNvSpPr>
              <p:nvPr/>
            </p:nvSpPr>
            <p:spPr bwMode="auto">
              <a:xfrm>
                <a:off x="2700" y="3738"/>
                <a:ext cx="28" cy="88"/>
              </a:xfrm>
              <a:custGeom>
                <a:avLst/>
                <a:gdLst>
                  <a:gd name="T0" fmla="*/ 12 w 16"/>
                  <a:gd name="T1" fmla="*/ 2 h 47"/>
                  <a:gd name="T2" fmla="*/ 0 w 16"/>
                  <a:gd name="T3" fmla="*/ 43 h 47"/>
                  <a:gd name="T4" fmla="*/ 6 w 16"/>
                  <a:gd name="T5" fmla="*/ 43 h 47"/>
                  <a:gd name="T6" fmla="*/ 15 w 16"/>
                  <a:gd name="T7" fmla="*/ 3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8"/>
                      <a:pt x="0" y="43"/>
                    </a:cubicBezTo>
                    <a:cubicBezTo>
                      <a:pt x="0" y="47"/>
                      <a:pt x="6" y="47"/>
                      <a:pt x="6" y="43"/>
                    </a:cubicBezTo>
                    <a:cubicBezTo>
                      <a:pt x="7" y="29"/>
                      <a:pt x="8" y="16"/>
                      <a:pt x="15" y="3"/>
                    </a:cubicBezTo>
                    <a:cubicBezTo>
                      <a:pt x="16" y="1"/>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1" name="Freeform 586"/>
              <p:cNvSpPr>
                <a:spLocks/>
              </p:cNvSpPr>
              <p:nvPr/>
            </p:nvSpPr>
            <p:spPr bwMode="auto">
              <a:xfrm>
                <a:off x="2733" y="3753"/>
                <a:ext cx="15" cy="83"/>
              </a:xfrm>
              <a:custGeom>
                <a:avLst/>
                <a:gdLst>
                  <a:gd name="T0" fmla="*/ 7 w 8"/>
                  <a:gd name="T1" fmla="*/ 3 h 44"/>
                  <a:gd name="T2" fmla="*/ 3 w 8"/>
                  <a:gd name="T3" fmla="*/ 3 h 44"/>
                  <a:gd name="T4" fmla="*/ 2 w 8"/>
                  <a:gd name="T5" fmla="*/ 15 h 44"/>
                  <a:gd name="T6" fmla="*/ 0 w 8"/>
                  <a:gd name="T7" fmla="*/ 17 h 44"/>
                  <a:gd name="T8" fmla="*/ 0 w 8"/>
                  <a:gd name="T9" fmla="*/ 33 h 44"/>
                  <a:gd name="T10" fmla="*/ 2 w 8"/>
                  <a:gd name="T11" fmla="*/ 35 h 44"/>
                  <a:gd name="T12" fmla="*/ 2 w 8"/>
                  <a:gd name="T13" fmla="*/ 41 h 44"/>
                  <a:gd name="T14" fmla="*/ 7 w 8"/>
                  <a:gd name="T15" fmla="*/ 41 h 44"/>
                  <a:gd name="T16" fmla="*/ 7 w 8"/>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3"/>
                    </a:moveTo>
                    <a:cubicBezTo>
                      <a:pt x="6" y="0"/>
                      <a:pt x="3" y="0"/>
                      <a:pt x="3" y="3"/>
                    </a:cubicBezTo>
                    <a:cubicBezTo>
                      <a:pt x="2" y="7"/>
                      <a:pt x="2" y="11"/>
                      <a:pt x="2" y="15"/>
                    </a:cubicBezTo>
                    <a:cubicBezTo>
                      <a:pt x="1" y="15"/>
                      <a:pt x="0" y="16"/>
                      <a:pt x="0" y="17"/>
                    </a:cubicBezTo>
                    <a:cubicBezTo>
                      <a:pt x="0" y="22"/>
                      <a:pt x="0" y="28"/>
                      <a:pt x="0" y="33"/>
                    </a:cubicBezTo>
                    <a:cubicBezTo>
                      <a:pt x="0" y="34"/>
                      <a:pt x="1" y="35"/>
                      <a:pt x="2" y="35"/>
                    </a:cubicBezTo>
                    <a:cubicBezTo>
                      <a:pt x="2" y="37"/>
                      <a:pt x="2" y="39"/>
                      <a:pt x="2" y="41"/>
                    </a:cubicBezTo>
                    <a:cubicBezTo>
                      <a:pt x="2" y="44"/>
                      <a:pt x="7" y="44"/>
                      <a:pt x="7" y="41"/>
                    </a:cubicBezTo>
                    <a:cubicBezTo>
                      <a:pt x="8" y="28"/>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2" name="Freeform 587"/>
              <p:cNvSpPr>
                <a:spLocks/>
              </p:cNvSpPr>
              <p:nvPr/>
            </p:nvSpPr>
            <p:spPr bwMode="auto">
              <a:xfrm>
                <a:off x="2772" y="3730"/>
                <a:ext cx="34" cy="92"/>
              </a:xfrm>
              <a:custGeom>
                <a:avLst/>
                <a:gdLst>
                  <a:gd name="T0" fmla="*/ 18 w 19"/>
                  <a:gd name="T1" fmla="*/ 45 h 49"/>
                  <a:gd name="T2" fmla="*/ 15 w 19"/>
                  <a:gd name="T3" fmla="*/ 18 h 49"/>
                  <a:gd name="T4" fmla="*/ 7 w 19"/>
                  <a:gd name="T5" fmla="*/ 16 h 49"/>
                  <a:gd name="T6" fmla="*/ 7 w 19"/>
                  <a:gd name="T7" fmla="*/ 16 h 49"/>
                  <a:gd name="T8" fmla="*/ 8 w 19"/>
                  <a:gd name="T9" fmla="*/ 16 h 49"/>
                  <a:gd name="T10" fmla="*/ 9 w 19"/>
                  <a:gd name="T11" fmla="*/ 4 h 49"/>
                  <a:gd name="T12" fmla="*/ 4 w 19"/>
                  <a:gd name="T13" fmla="*/ 4 h 49"/>
                  <a:gd name="T14" fmla="*/ 1 w 19"/>
                  <a:gd name="T15" fmla="*/ 30 h 49"/>
                  <a:gd name="T16" fmla="*/ 0 w 19"/>
                  <a:gd name="T17" fmla="*/ 31 h 49"/>
                  <a:gd name="T18" fmla="*/ 0 w 19"/>
                  <a:gd name="T19" fmla="*/ 43 h 49"/>
                  <a:gd name="T20" fmla="*/ 2 w 19"/>
                  <a:gd name="T21" fmla="*/ 44 h 49"/>
                  <a:gd name="T22" fmla="*/ 8 w 19"/>
                  <a:gd name="T23" fmla="*/ 43 h 49"/>
                  <a:gd name="T24" fmla="*/ 8 w 19"/>
                  <a:gd name="T25" fmla="*/ 43 h 49"/>
                  <a:gd name="T26" fmla="*/ 9 w 19"/>
                  <a:gd name="T27" fmla="*/ 45 h 49"/>
                  <a:gd name="T28" fmla="*/ 13 w 19"/>
                  <a:gd name="T29" fmla="*/ 47 h 49"/>
                  <a:gd name="T30" fmla="*/ 18 w 19"/>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9">
                    <a:moveTo>
                      <a:pt x="18" y="45"/>
                    </a:moveTo>
                    <a:cubicBezTo>
                      <a:pt x="15" y="36"/>
                      <a:pt x="13" y="27"/>
                      <a:pt x="15" y="18"/>
                    </a:cubicBezTo>
                    <a:cubicBezTo>
                      <a:pt x="16" y="13"/>
                      <a:pt x="7" y="12"/>
                      <a:pt x="7" y="16"/>
                    </a:cubicBezTo>
                    <a:cubicBezTo>
                      <a:pt x="7" y="16"/>
                      <a:pt x="7" y="16"/>
                      <a:pt x="7" y="16"/>
                    </a:cubicBezTo>
                    <a:cubicBezTo>
                      <a:pt x="8" y="16"/>
                      <a:pt x="8" y="16"/>
                      <a:pt x="8" y="16"/>
                    </a:cubicBezTo>
                    <a:cubicBezTo>
                      <a:pt x="8" y="12"/>
                      <a:pt x="9" y="8"/>
                      <a:pt x="9" y="4"/>
                    </a:cubicBezTo>
                    <a:cubicBezTo>
                      <a:pt x="10" y="1"/>
                      <a:pt x="4" y="0"/>
                      <a:pt x="4" y="4"/>
                    </a:cubicBezTo>
                    <a:cubicBezTo>
                      <a:pt x="2" y="12"/>
                      <a:pt x="1" y="21"/>
                      <a:pt x="1" y="30"/>
                    </a:cubicBezTo>
                    <a:cubicBezTo>
                      <a:pt x="1" y="30"/>
                      <a:pt x="0" y="30"/>
                      <a:pt x="0" y="31"/>
                    </a:cubicBezTo>
                    <a:cubicBezTo>
                      <a:pt x="0" y="35"/>
                      <a:pt x="0" y="39"/>
                      <a:pt x="0" y="43"/>
                    </a:cubicBezTo>
                    <a:cubicBezTo>
                      <a:pt x="0" y="44"/>
                      <a:pt x="1" y="44"/>
                      <a:pt x="2" y="44"/>
                    </a:cubicBezTo>
                    <a:cubicBezTo>
                      <a:pt x="2" y="48"/>
                      <a:pt x="8" y="47"/>
                      <a:pt x="8" y="43"/>
                    </a:cubicBezTo>
                    <a:cubicBezTo>
                      <a:pt x="8" y="43"/>
                      <a:pt x="8" y="43"/>
                      <a:pt x="8" y="43"/>
                    </a:cubicBezTo>
                    <a:cubicBezTo>
                      <a:pt x="8" y="44"/>
                      <a:pt x="9" y="44"/>
                      <a:pt x="9" y="45"/>
                    </a:cubicBezTo>
                    <a:cubicBezTo>
                      <a:pt x="9" y="48"/>
                      <a:pt x="12" y="48"/>
                      <a:pt x="13" y="47"/>
                    </a:cubicBezTo>
                    <a:cubicBezTo>
                      <a:pt x="15" y="49"/>
                      <a:pt x="19"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3" name="Freeform 588"/>
              <p:cNvSpPr>
                <a:spLocks/>
              </p:cNvSpPr>
              <p:nvPr/>
            </p:nvSpPr>
            <p:spPr bwMode="auto">
              <a:xfrm>
                <a:off x="2838" y="3760"/>
                <a:ext cx="11" cy="61"/>
              </a:xfrm>
              <a:custGeom>
                <a:avLst/>
                <a:gdLst>
                  <a:gd name="T0" fmla="*/ 5 w 6"/>
                  <a:gd name="T1" fmla="*/ 3 h 32"/>
                  <a:gd name="T2" fmla="*/ 0 w 6"/>
                  <a:gd name="T3" fmla="*/ 3 h 32"/>
                  <a:gd name="T4" fmla="*/ 0 w 6"/>
                  <a:gd name="T5" fmla="*/ 29 h 32"/>
                  <a:gd name="T6" fmla="*/ 5 w 6"/>
                  <a:gd name="T7" fmla="*/ 29 h 32"/>
                  <a:gd name="T8" fmla="*/ 5 w 6"/>
                  <a:gd name="T9" fmla="*/ 3 h 32"/>
                </a:gdLst>
                <a:ahLst/>
                <a:cxnLst>
                  <a:cxn ang="0">
                    <a:pos x="T0" y="T1"/>
                  </a:cxn>
                  <a:cxn ang="0">
                    <a:pos x="T2" y="T3"/>
                  </a:cxn>
                  <a:cxn ang="0">
                    <a:pos x="T4" y="T5"/>
                  </a:cxn>
                  <a:cxn ang="0">
                    <a:pos x="T6" y="T7"/>
                  </a:cxn>
                  <a:cxn ang="0">
                    <a:pos x="T8" y="T9"/>
                  </a:cxn>
                </a:cxnLst>
                <a:rect l="0" t="0" r="r" b="b"/>
                <a:pathLst>
                  <a:path w="6" h="32">
                    <a:moveTo>
                      <a:pt x="5" y="3"/>
                    </a:moveTo>
                    <a:cubicBezTo>
                      <a:pt x="5" y="0"/>
                      <a:pt x="0" y="0"/>
                      <a:pt x="0" y="3"/>
                    </a:cubicBezTo>
                    <a:cubicBezTo>
                      <a:pt x="0" y="12"/>
                      <a:pt x="0" y="20"/>
                      <a:pt x="0" y="29"/>
                    </a:cubicBezTo>
                    <a:cubicBezTo>
                      <a:pt x="0" y="32"/>
                      <a:pt x="5" y="32"/>
                      <a:pt x="5" y="29"/>
                    </a:cubicBezTo>
                    <a:cubicBezTo>
                      <a:pt x="6"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4" name="Freeform 589"/>
              <p:cNvSpPr>
                <a:spLocks/>
              </p:cNvSpPr>
              <p:nvPr/>
            </p:nvSpPr>
            <p:spPr bwMode="auto">
              <a:xfrm>
                <a:off x="2865" y="3753"/>
                <a:ext cx="24" cy="77"/>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1 w 14"/>
                  <a:gd name="T13" fmla="*/ 37 h 41"/>
                  <a:gd name="T14" fmla="*/ 14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3" y="13"/>
                      <a:pt x="3" y="21"/>
                      <a:pt x="3" y="29"/>
                    </a:cubicBezTo>
                    <a:cubicBezTo>
                      <a:pt x="3" y="31"/>
                      <a:pt x="4" y="32"/>
                      <a:pt x="5" y="32"/>
                    </a:cubicBezTo>
                    <a:cubicBezTo>
                      <a:pt x="5" y="34"/>
                      <a:pt x="5" y="35"/>
                      <a:pt x="5" y="37"/>
                    </a:cubicBezTo>
                    <a:cubicBezTo>
                      <a:pt x="6" y="41"/>
                      <a:pt x="10" y="41"/>
                      <a:pt x="11" y="37"/>
                    </a:cubicBezTo>
                    <a:cubicBezTo>
                      <a:pt x="12" y="28"/>
                      <a:pt x="12" y="19"/>
                      <a:pt x="14" y="10"/>
                    </a:cubicBezTo>
                    <a:cubicBezTo>
                      <a:pt x="14" y="6"/>
                      <a:pt x="10"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5" name="Freeform 590"/>
              <p:cNvSpPr>
                <a:spLocks/>
              </p:cNvSpPr>
              <p:nvPr/>
            </p:nvSpPr>
            <p:spPr bwMode="auto">
              <a:xfrm>
                <a:off x="2897" y="3751"/>
                <a:ext cx="26" cy="98"/>
              </a:xfrm>
              <a:custGeom>
                <a:avLst/>
                <a:gdLst>
                  <a:gd name="T0" fmla="*/ 7 w 15"/>
                  <a:gd name="T1" fmla="*/ 5 h 52"/>
                  <a:gd name="T2" fmla="*/ 5 w 15"/>
                  <a:gd name="T3" fmla="*/ 12 h 52"/>
                  <a:gd name="T4" fmla="*/ 2 w 15"/>
                  <a:gd name="T5" fmla="*/ 14 h 52"/>
                  <a:gd name="T6" fmla="*/ 1 w 15"/>
                  <a:gd name="T7" fmla="*/ 23 h 52"/>
                  <a:gd name="T8" fmla="*/ 3 w 15"/>
                  <a:gd name="T9" fmla="*/ 25 h 52"/>
                  <a:gd name="T10" fmla="*/ 3 w 15"/>
                  <a:gd name="T11" fmla="*/ 49 h 52"/>
                  <a:gd name="T12" fmla="*/ 9 w 15"/>
                  <a:gd name="T13" fmla="*/ 49 h 52"/>
                  <a:gd name="T14" fmla="*/ 14 w 15"/>
                  <a:gd name="T15" fmla="*/ 6 h 52"/>
                  <a:gd name="T16" fmla="*/ 7 w 15"/>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5"/>
                    </a:moveTo>
                    <a:cubicBezTo>
                      <a:pt x="6" y="7"/>
                      <a:pt x="6" y="9"/>
                      <a:pt x="5" y="12"/>
                    </a:cubicBezTo>
                    <a:cubicBezTo>
                      <a:pt x="4" y="11"/>
                      <a:pt x="2" y="12"/>
                      <a:pt x="2" y="14"/>
                    </a:cubicBezTo>
                    <a:cubicBezTo>
                      <a:pt x="2" y="17"/>
                      <a:pt x="2" y="21"/>
                      <a:pt x="1" y="23"/>
                    </a:cubicBezTo>
                    <a:cubicBezTo>
                      <a:pt x="0" y="25"/>
                      <a:pt x="2" y="26"/>
                      <a:pt x="3" y="25"/>
                    </a:cubicBezTo>
                    <a:cubicBezTo>
                      <a:pt x="2" y="33"/>
                      <a:pt x="2" y="41"/>
                      <a:pt x="3" y="49"/>
                    </a:cubicBezTo>
                    <a:cubicBezTo>
                      <a:pt x="4" y="52"/>
                      <a:pt x="9" y="52"/>
                      <a:pt x="9" y="49"/>
                    </a:cubicBezTo>
                    <a:cubicBezTo>
                      <a:pt x="12" y="35"/>
                      <a:pt x="13" y="20"/>
                      <a:pt x="14" y="6"/>
                    </a:cubicBezTo>
                    <a:cubicBezTo>
                      <a:pt x="15" y="1"/>
                      <a:pt x="7"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6" name="Freeform 591"/>
              <p:cNvSpPr>
                <a:spLocks/>
              </p:cNvSpPr>
              <p:nvPr/>
            </p:nvSpPr>
            <p:spPr bwMode="auto">
              <a:xfrm>
                <a:off x="2815" y="3760"/>
                <a:ext cx="21" cy="87"/>
              </a:xfrm>
              <a:custGeom>
                <a:avLst/>
                <a:gdLst>
                  <a:gd name="T0" fmla="*/ 8 w 12"/>
                  <a:gd name="T1" fmla="*/ 7 h 46"/>
                  <a:gd name="T2" fmla="*/ 7 w 12"/>
                  <a:gd name="T3" fmla="*/ 2 h 46"/>
                  <a:gd name="T4" fmla="*/ 4 w 12"/>
                  <a:gd name="T5" fmla="*/ 3 h 46"/>
                  <a:gd name="T6" fmla="*/ 5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8" y="4"/>
                      <a:pt x="7" y="2"/>
                    </a:cubicBezTo>
                    <a:cubicBezTo>
                      <a:pt x="7" y="0"/>
                      <a:pt x="3" y="1"/>
                      <a:pt x="4" y="3"/>
                    </a:cubicBezTo>
                    <a:cubicBezTo>
                      <a:pt x="4" y="5"/>
                      <a:pt x="4" y="6"/>
                      <a:pt x="5" y="7"/>
                    </a:cubicBezTo>
                    <a:cubicBezTo>
                      <a:pt x="4" y="8"/>
                      <a:pt x="4"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2"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7" name="Freeform 592"/>
              <p:cNvSpPr>
                <a:spLocks/>
              </p:cNvSpPr>
              <p:nvPr/>
            </p:nvSpPr>
            <p:spPr bwMode="auto">
              <a:xfrm>
                <a:off x="2647" y="3764"/>
                <a:ext cx="23" cy="53"/>
              </a:xfrm>
              <a:custGeom>
                <a:avLst/>
                <a:gdLst>
                  <a:gd name="T0" fmla="*/ 12 w 13"/>
                  <a:gd name="T1" fmla="*/ 24 h 28"/>
                  <a:gd name="T2" fmla="*/ 4 w 13"/>
                  <a:gd name="T3" fmla="*/ 2 h 28"/>
                  <a:gd name="T4" fmla="*/ 1 w 13"/>
                  <a:gd name="T5" fmla="*/ 3 h 28"/>
                  <a:gd name="T6" fmla="*/ 9 w 13"/>
                  <a:gd name="T7" fmla="*/ 26 h 28"/>
                  <a:gd name="T8" fmla="*/ 12 w 13"/>
                  <a:gd name="T9" fmla="*/ 24 h 28"/>
                </a:gdLst>
                <a:ahLst/>
                <a:cxnLst>
                  <a:cxn ang="0">
                    <a:pos x="T0" y="T1"/>
                  </a:cxn>
                  <a:cxn ang="0">
                    <a:pos x="T2" y="T3"/>
                  </a:cxn>
                  <a:cxn ang="0">
                    <a:pos x="T4" y="T5"/>
                  </a:cxn>
                  <a:cxn ang="0">
                    <a:pos x="T6" y="T7"/>
                  </a:cxn>
                  <a:cxn ang="0">
                    <a:pos x="T8" y="T9"/>
                  </a:cxn>
                </a:cxnLst>
                <a:rect l="0" t="0" r="r" b="b"/>
                <a:pathLst>
                  <a:path w="13" h="28">
                    <a:moveTo>
                      <a:pt x="12" y="24"/>
                    </a:moveTo>
                    <a:cubicBezTo>
                      <a:pt x="9" y="17"/>
                      <a:pt x="6" y="10"/>
                      <a:pt x="4" y="2"/>
                    </a:cubicBezTo>
                    <a:cubicBezTo>
                      <a:pt x="4" y="0"/>
                      <a:pt x="0" y="1"/>
                      <a:pt x="1" y="3"/>
                    </a:cubicBezTo>
                    <a:cubicBezTo>
                      <a:pt x="3" y="11"/>
                      <a:pt x="5" y="19"/>
                      <a:pt x="9" y="26"/>
                    </a:cubicBezTo>
                    <a:cubicBezTo>
                      <a:pt x="10" y="28"/>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8" name="Freeform 593"/>
              <p:cNvSpPr>
                <a:spLocks/>
              </p:cNvSpPr>
              <p:nvPr/>
            </p:nvSpPr>
            <p:spPr bwMode="auto">
              <a:xfrm>
                <a:off x="2602" y="3744"/>
                <a:ext cx="32" cy="82"/>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7"/>
                    </a:cubicBezTo>
                    <a:cubicBezTo>
                      <a:pt x="14" y="3"/>
                      <a:pt x="8" y="0"/>
                      <a:pt x="6" y="4"/>
                    </a:cubicBezTo>
                    <a:cubicBezTo>
                      <a:pt x="0" y="17"/>
                      <a:pt x="3" y="28"/>
                      <a:pt x="10" y="40"/>
                    </a:cubicBezTo>
                    <a:cubicBezTo>
                      <a:pt x="13"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9" name="Freeform 594"/>
              <p:cNvSpPr>
                <a:spLocks/>
              </p:cNvSpPr>
              <p:nvPr/>
            </p:nvSpPr>
            <p:spPr bwMode="auto">
              <a:xfrm>
                <a:off x="2717" y="3768"/>
                <a:ext cx="18" cy="60"/>
              </a:xfrm>
              <a:custGeom>
                <a:avLst/>
                <a:gdLst>
                  <a:gd name="T0" fmla="*/ 2 w 10"/>
                  <a:gd name="T1" fmla="*/ 4 h 32"/>
                  <a:gd name="T2" fmla="*/ 2 w 10"/>
                  <a:gd name="T3" fmla="*/ 28 h 32"/>
                  <a:gd name="T4" fmla="*/ 8 w 10"/>
                  <a:gd name="T5" fmla="*/ 26 h 32"/>
                  <a:gd name="T6" fmla="*/ 9 w 10"/>
                  <a:gd name="T7" fmla="*/ 6 h 32"/>
                  <a:gd name="T8" fmla="*/ 2 w 10"/>
                  <a:gd name="T9" fmla="*/ 4 h 32"/>
                </a:gdLst>
                <a:ahLst/>
                <a:cxnLst>
                  <a:cxn ang="0">
                    <a:pos x="T0" y="T1"/>
                  </a:cxn>
                  <a:cxn ang="0">
                    <a:pos x="T2" y="T3"/>
                  </a:cxn>
                  <a:cxn ang="0">
                    <a:pos x="T4" y="T5"/>
                  </a:cxn>
                  <a:cxn ang="0">
                    <a:pos x="T6" y="T7"/>
                  </a:cxn>
                  <a:cxn ang="0">
                    <a:pos x="T8" y="T9"/>
                  </a:cxn>
                </a:cxnLst>
                <a:rect l="0" t="0" r="r" b="b"/>
                <a:pathLst>
                  <a:path w="10" h="32">
                    <a:moveTo>
                      <a:pt x="2" y="4"/>
                    </a:moveTo>
                    <a:cubicBezTo>
                      <a:pt x="0" y="12"/>
                      <a:pt x="0" y="20"/>
                      <a:pt x="2" y="28"/>
                    </a:cubicBezTo>
                    <a:cubicBezTo>
                      <a:pt x="4" y="32"/>
                      <a:pt x="9" y="30"/>
                      <a:pt x="8" y="26"/>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0" name="Freeform 595"/>
              <p:cNvSpPr>
                <a:spLocks/>
              </p:cNvSpPr>
              <p:nvPr/>
            </p:nvSpPr>
            <p:spPr bwMode="auto">
              <a:xfrm>
                <a:off x="2937" y="3740"/>
                <a:ext cx="27" cy="94"/>
              </a:xfrm>
              <a:custGeom>
                <a:avLst/>
                <a:gdLst>
                  <a:gd name="T0" fmla="*/ 11 w 15"/>
                  <a:gd name="T1" fmla="*/ 28 h 50"/>
                  <a:gd name="T2" fmla="*/ 13 w 15"/>
                  <a:gd name="T3" fmla="*/ 7 h 50"/>
                  <a:gd name="T4" fmla="*/ 6 w 15"/>
                  <a:gd name="T5" fmla="*/ 5 h 50"/>
                  <a:gd name="T6" fmla="*/ 5 w 15"/>
                  <a:gd name="T7" fmla="*/ 16 h 50"/>
                  <a:gd name="T8" fmla="*/ 3 w 15"/>
                  <a:gd name="T9" fmla="*/ 17 h 50"/>
                  <a:gd name="T10" fmla="*/ 5 w 15"/>
                  <a:gd name="T11" fmla="*/ 46 h 50"/>
                  <a:gd name="T12" fmla="*/ 11 w 15"/>
                  <a:gd name="T13" fmla="*/ 42 h 50"/>
                  <a:gd name="T14" fmla="*/ 8 w 15"/>
                  <a:gd name="T15" fmla="*/ 31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1"/>
                      <a:pt x="11" y="13"/>
                      <a:pt x="13" y="7"/>
                    </a:cubicBezTo>
                    <a:cubicBezTo>
                      <a:pt x="15" y="2"/>
                      <a:pt x="8" y="0"/>
                      <a:pt x="6" y="5"/>
                    </a:cubicBezTo>
                    <a:cubicBezTo>
                      <a:pt x="5" y="8"/>
                      <a:pt x="5" y="12"/>
                      <a:pt x="5" y="16"/>
                    </a:cubicBezTo>
                    <a:cubicBezTo>
                      <a:pt x="4" y="16"/>
                      <a:pt x="3" y="16"/>
                      <a:pt x="3" y="17"/>
                    </a:cubicBezTo>
                    <a:cubicBezTo>
                      <a:pt x="0" y="27"/>
                      <a:pt x="0" y="36"/>
                      <a:pt x="5" y="46"/>
                    </a:cubicBezTo>
                    <a:cubicBezTo>
                      <a:pt x="7" y="50"/>
                      <a:pt x="13" y="47"/>
                      <a:pt x="11" y="42"/>
                    </a:cubicBezTo>
                    <a:cubicBezTo>
                      <a:pt x="9" y="39"/>
                      <a:pt x="9" y="35"/>
                      <a:pt x="8" y="31"/>
                    </a:cubicBezTo>
                    <a:cubicBezTo>
                      <a:pt x="9" y="31"/>
                      <a:pt x="11" y="30"/>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1" name="Freeform 596"/>
              <p:cNvSpPr>
                <a:spLocks/>
              </p:cNvSpPr>
              <p:nvPr/>
            </p:nvSpPr>
            <p:spPr bwMode="auto">
              <a:xfrm>
                <a:off x="2975" y="3766"/>
                <a:ext cx="14" cy="58"/>
              </a:xfrm>
              <a:custGeom>
                <a:avLst/>
                <a:gdLst>
                  <a:gd name="T0" fmla="*/ 6 w 8"/>
                  <a:gd name="T1" fmla="*/ 3 h 31"/>
                  <a:gd name="T2" fmla="*/ 1 w 8"/>
                  <a:gd name="T3" fmla="*/ 4 h 31"/>
                  <a:gd name="T4" fmla="*/ 3 w 8"/>
                  <a:gd name="T5" fmla="*/ 28 h 31"/>
                  <a:gd name="T6" fmla="*/ 7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4"/>
                    </a:cubicBezTo>
                    <a:cubicBezTo>
                      <a:pt x="2" y="12"/>
                      <a:pt x="3" y="20"/>
                      <a:pt x="3" y="28"/>
                    </a:cubicBezTo>
                    <a:cubicBezTo>
                      <a:pt x="3" y="31"/>
                      <a:pt x="7" y="31"/>
                      <a:pt x="7" y="28"/>
                    </a:cubicBezTo>
                    <a:cubicBezTo>
                      <a:pt x="8" y="20"/>
                      <a:pt x="8"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2" name="Freeform 597"/>
              <p:cNvSpPr>
                <a:spLocks/>
              </p:cNvSpPr>
              <p:nvPr/>
            </p:nvSpPr>
            <p:spPr bwMode="auto">
              <a:xfrm>
                <a:off x="2985" y="3760"/>
                <a:ext cx="34" cy="96"/>
              </a:xfrm>
              <a:custGeom>
                <a:avLst/>
                <a:gdLst>
                  <a:gd name="T0" fmla="*/ 17 w 19"/>
                  <a:gd name="T1" fmla="*/ 44 h 51"/>
                  <a:gd name="T2" fmla="*/ 12 w 19"/>
                  <a:gd name="T3" fmla="*/ 12 h 51"/>
                  <a:gd name="T4" fmla="*/ 12 w 19"/>
                  <a:gd name="T5" fmla="*/ 12 h 51"/>
                  <a:gd name="T6" fmla="*/ 11 w 19"/>
                  <a:gd name="T7" fmla="*/ 4 h 51"/>
                  <a:gd name="T8" fmla="*/ 7 w 19"/>
                  <a:gd name="T9" fmla="*/ 4 h 51"/>
                  <a:gd name="T10" fmla="*/ 7 w 19"/>
                  <a:gd name="T11" fmla="*/ 11 h 51"/>
                  <a:gd name="T12" fmla="*/ 7 w 19"/>
                  <a:gd name="T13" fmla="*/ 12 h 51"/>
                  <a:gd name="T14" fmla="*/ 6 w 19"/>
                  <a:gd name="T15" fmla="*/ 20 h 51"/>
                  <a:gd name="T16" fmla="*/ 4 w 19"/>
                  <a:gd name="T17" fmla="*/ 21 h 51"/>
                  <a:gd name="T18" fmla="*/ 0 w 19"/>
                  <a:gd name="T19" fmla="*/ 37 h 51"/>
                  <a:gd name="T20" fmla="*/ 2 w 19"/>
                  <a:gd name="T21" fmla="*/ 38 h 51"/>
                  <a:gd name="T22" fmla="*/ 6 w 19"/>
                  <a:gd name="T23" fmla="*/ 23 h 51"/>
                  <a:gd name="T24" fmla="*/ 10 w 19"/>
                  <a:gd name="T25" fmla="*/ 47 h 51"/>
                  <a:gd name="T26" fmla="*/ 17 w 19"/>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1">
                    <a:moveTo>
                      <a:pt x="17" y="44"/>
                    </a:moveTo>
                    <a:cubicBezTo>
                      <a:pt x="14" y="34"/>
                      <a:pt x="14" y="23"/>
                      <a:pt x="12" y="12"/>
                    </a:cubicBezTo>
                    <a:cubicBezTo>
                      <a:pt x="12" y="12"/>
                      <a:pt x="12" y="12"/>
                      <a:pt x="12" y="12"/>
                    </a:cubicBezTo>
                    <a:cubicBezTo>
                      <a:pt x="12" y="9"/>
                      <a:pt x="11" y="8"/>
                      <a:pt x="11" y="4"/>
                    </a:cubicBezTo>
                    <a:cubicBezTo>
                      <a:pt x="11" y="0"/>
                      <a:pt x="7" y="0"/>
                      <a:pt x="7" y="4"/>
                    </a:cubicBezTo>
                    <a:cubicBezTo>
                      <a:pt x="7" y="8"/>
                      <a:pt x="7" y="9"/>
                      <a:pt x="7" y="11"/>
                    </a:cubicBezTo>
                    <a:cubicBezTo>
                      <a:pt x="7" y="12"/>
                      <a:pt x="7" y="12"/>
                      <a:pt x="7" y="12"/>
                    </a:cubicBezTo>
                    <a:cubicBezTo>
                      <a:pt x="6" y="15"/>
                      <a:pt x="6" y="18"/>
                      <a:pt x="6" y="20"/>
                    </a:cubicBezTo>
                    <a:cubicBezTo>
                      <a:pt x="5" y="20"/>
                      <a:pt x="5" y="20"/>
                      <a:pt x="4" y="21"/>
                    </a:cubicBezTo>
                    <a:cubicBezTo>
                      <a:pt x="3" y="26"/>
                      <a:pt x="2" y="32"/>
                      <a:pt x="0" y="37"/>
                    </a:cubicBezTo>
                    <a:cubicBezTo>
                      <a:pt x="0" y="38"/>
                      <a:pt x="2" y="39"/>
                      <a:pt x="2" y="38"/>
                    </a:cubicBezTo>
                    <a:cubicBezTo>
                      <a:pt x="4" y="33"/>
                      <a:pt x="4" y="28"/>
                      <a:pt x="6" y="23"/>
                    </a:cubicBezTo>
                    <a:cubicBezTo>
                      <a:pt x="6" y="31"/>
                      <a:pt x="6" y="39"/>
                      <a:pt x="10" y="47"/>
                    </a:cubicBezTo>
                    <a:cubicBezTo>
                      <a:pt x="11" y="51"/>
                      <a:pt x="19" y="50"/>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3" name="Freeform 598"/>
              <p:cNvSpPr>
                <a:spLocks/>
              </p:cNvSpPr>
              <p:nvPr/>
            </p:nvSpPr>
            <p:spPr bwMode="auto">
              <a:xfrm>
                <a:off x="3029" y="3806"/>
                <a:ext cx="11" cy="52"/>
              </a:xfrm>
              <a:custGeom>
                <a:avLst/>
                <a:gdLst>
                  <a:gd name="T0" fmla="*/ 5 w 6"/>
                  <a:gd name="T1" fmla="*/ 3 h 28"/>
                  <a:gd name="T2" fmla="*/ 1 w 6"/>
                  <a:gd name="T3" fmla="*/ 2 h 28"/>
                  <a:gd name="T4" fmla="*/ 0 w 6"/>
                  <a:gd name="T5" fmla="*/ 24 h 28"/>
                  <a:gd name="T6" fmla="*/ 6 w 6"/>
                  <a:gd name="T7" fmla="*/ 24 h 28"/>
                  <a:gd name="T8" fmla="*/ 5 w 6"/>
                  <a:gd name="T9" fmla="*/ 3 h 28"/>
                </a:gdLst>
                <a:ahLst/>
                <a:cxnLst>
                  <a:cxn ang="0">
                    <a:pos x="T0" y="T1"/>
                  </a:cxn>
                  <a:cxn ang="0">
                    <a:pos x="T2" y="T3"/>
                  </a:cxn>
                  <a:cxn ang="0">
                    <a:pos x="T4" y="T5"/>
                  </a:cxn>
                  <a:cxn ang="0">
                    <a:pos x="T6" y="T7"/>
                  </a:cxn>
                  <a:cxn ang="0">
                    <a:pos x="T8" y="T9"/>
                  </a:cxn>
                </a:cxnLst>
                <a:rect l="0" t="0" r="r" b="b"/>
                <a:pathLst>
                  <a:path w="6" h="28">
                    <a:moveTo>
                      <a:pt x="5" y="3"/>
                    </a:moveTo>
                    <a:cubicBezTo>
                      <a:pt x="5" y="1"/>
                      <a:pt x="1" y="0"/>
                      <a:pt x="1" y="2"/>
                    </a:cubicBezTo>
                    <a:cubicBezTo>
                      <a:pt x="0" y="10"/>
                      <a:pt x="0" y="20"/>
                      <a:pt x="0" y="24"/>
                    </a:cubicBezTo>
                    <a:cubicBezTo>
                      <a:pt x="0" y="28"/>
                      <a:pt x="6" y="28"/>
                      <a:pt x="6" y="24"/>
                    </a:cubicBezTo>
                    <a:cubicBezTo>
                      <a:pt x="6" y="20"/>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4" name="Freeform 599"/>
              <p:cNvSpPr>
                <a:spLocks/>
              </p:cNvSpPr>
              <p:nvPr/>
            </p:nvSpPr>
            <p:spPr bwMode="auto">
              <a:xfrm>
                <a:off x="3042" y="3764"/>
                <a:ext cx="18" cy="77"/>
              </a:xfrm>
              <a:custGeom>
                <a:avLst/>
                <a:gdLst>
                  <a:gd name="T0" fmla="*/ 3 w 10"/>
                  <a:gd name="T1" fmla="*/ 4 h 41"/>
                  <a:gd name="T2" fmla="*/ 0 w 10"/>
                  <a:gd name="T3" fmla="*/ 35 h 41"/>
                  <a:gd name="T4" fmla="*/ 8 w 10"/>
                  <a:gd name="T5" fmla="*/ 35 h 41"/>
                  <a:gd name="T6" fmla="*/ 9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0" y="14"/>
                      <a:pt x="0" y="25"/>
                      <a:pt x="0" y="35"/>
                    </a:cubicBezTo>
                    <a:cubicBezTo>
                      <a:pt x="0" y="41"/>
                      <a:pt x="8" y="41"/>
                      <a:pt x="8" y="35"/>
                    </a:cubicBezTo>
                    <a:cubicBezTo>
                      <a:pt x="8" y="25"/>
                      <a:pt x="8" y="15"/>
                      <a:pt x="9"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5" name="Freeform 600"/>
              <p:cNvSpPr>
                <a:spLocks/>
              </p:cNvSpPr>
              <p:nvPr/>
            </p:nvSpPr>
            <p:spPr bwMode="auto">
              <a:xfrm>
                <a:off x="3058" y="3759"/>
                <a:ext cx="30" cy="107"/>
              </a:xfrm>
              <a:custGeom>
                <a:avLst/>
                <a:gdLst>
                  <a:gd name="T0" fmla="*/ 7 w 17"/>
                  <a:gd name="T1" fmla="*/ 6 h 57"/>
                  <a:gd name="T2" fmla="*/ 5 w 17"/>
                  <a:gd name="T3" fmla="*/ 12 h 57"/>
                  <a:gd name="T4" fmla="*/ 5 w 17"/>
                  <a:gd name="T5" fmla="*/ 11 h 57"/>
                  <a:gd name="T6" fmla="*/ 2 w 17"/>
                  <a:gd name="T7" fmla="*/ 12 h 57"/>
                  <a:gd name="T8" fmla="*/ 3 w 17"/>
                  <a:gd name="T9" fmla="*/ 20 h 57"/>
                  <a:gd name="T10" fmla="*/ 7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5" y="12"/>
                    </a:cubicBezTo>
                    <a:cubicBezTo>
                      <a:pt x="5" y="11"/>
                      <a:pt x="5" y="11"/>
                      <a:pt x="5" y="11"/>
                    </a:cubicBezTo>
                    <a:cubicBezTo>
                      <a:pt x="4" y="10"/>
                      <a:pt x="1" y="10"/>
                      <a:pt x="2" y="12"/>
                    </a:cubicBezTo>
                    <a:cubicBezTo>
                      <a:pt x="2" y="15"/>
                      <a:pt x="2" y="17"/>
                      <a:pt x="3" y="20"/>
                    </a:cubicBezTo>
                    <a:cubicBezTo>
                      <a:pt x="0" y="31"/>
                      <a:pt x="1" y="44"/>
                      <a:pt x="7" y="54"/>
                    </a:cubicBezTo>
                    <a:cubicBezTo>
                      <a:pt x="8" y="57"/>
                      <a:pt x="12" y="56"/>
                      <a:pt x="12" y="53"/>
                    </a:cubicBezTo>
                    <a:cubicBezTo>
                      <a:pt x="11" y="39"/>
                      <a:pt x="9" y="23"/>
                      <a:pt x="15" y="10"/>
                    </a:cubicBezTo>
                    <a:cubicBezTo>
                      <a:pt x="17" y="5"/>
                      <a:pt x="10"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6" name="Freeform 601"/>
              <p:cNvSpPr>
                <a:spLocks/>
              </p:cNvSpPr>
              <p:nvPr/>
            </p:nvSpPr>
            <p:spPr bwMode="auto">
              <a:xfrm>
                <a:off x="3024" y="3744"/>
                <a:ext cx="14" cy="69"/>
              </a:xfrm>
              <a:custGeom>
                <a:avLst/>
                <a:gdLst>
                  <a:gd name="T0" fmla="*/ 0 w 8"/>
                  <a:gd name="T1" fmla="*/ 6 h 37"/>
                  <a:gd name="T2" fmla="*/ 0 w 8"/>
                  <a:gd name="T3" fmla="*/ 32 h 37"/>
                  <a:gd name="T4" fmla="*/ 7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0" y="32"/>
                    </a:cubicBezTo>
                    <a:cubicBezTo>
                      <a:pt x="0" y="37"/>
                      <a:pt x="7" y="37"/>
                      <a:pt x="7"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7" name="Freeform 602"/>
              <p:cNvSpPr>
                <a:spLocks/>
              </p:cNvSpPr>
              <p:nvPr/>
            </p:nvSpPr>
            <p:spPr bwMode="auto">
              <a:xfrm>
                <a:off x="3084" y="3759"/>
                <a:ext cx="27" cy="75"/>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6"/>
                      <a:pt x="0" y="27"/>
                      <a:pt x="3" y="37"/>
                    </a:cubicBezTo>
                    <a:cubicBezTo>
                      <a:pt x="5" y="40"/>
                      <a:pt x="10" y="40"/>
                      <a:pt x="10" y="36"/>
                    </a:cubicBezTo>
                    <a:cubicBezTo>
                      <a:pt x="9" y="28"/>
                      <a:pt x="9" y="18"/>
                      <a:pt x="12" y="10"/>
                    </a:cubicBezTo>
                    <a:cubicBezTo>
                      <a:pt x="15" y="5"/>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8" name="Freeform 603"/>
              <p:cNvSpPr>
                <a:spLocks/>
              </p:cNvSpPr>
              <p:nvPr/>
            </p:nvSpPr>
            <p:spPr bwMode="auto">
              <a:xfrm>
                <a:off x="3125" y="3791"/>
                <a:ext cx="14" cy="58"/>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1" y="31"/>
                      <a:pt x="6"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9" name="Freeform 604"/>
              <p:cNvSpPr>
                <a:spLocks/>
              </p:cNvSpPr>
              <p:nvPr/>
            </p:nvSpPr>
            <p:spPr bwMode="auto">
              <a:xfrm>
                <a:off x="3185" y="3738"/>
                <a:ext cx="25" cy="99"/>
              </a:xfrm>
              <a:custGeom>
                <a:avLst/>
                <a:gdLst>
                  <a:gd name="T0" fmla="*/ 10 w 14"/>
                  <a:gd name="T1" fmla="*/ 2 h 53"/>
                  <a:gd name="T2" fmla="*/ 5 w 14"/>
                  <a:gd name="T3" fmla="*/ 22 h 53"/>
                  <a:gd name="T4" fmla="*/ 0 w 14"/>
                  <a:gd name="T5" fmla="*/ 25 h 53"/>
                  <a:gd name="T6" fmla="*/ 4 w 14"/>
                  <a:gd name="T7" fmla="*/ 44 h 53"/>
                  <a:gd name="T8" fmla="*/ 4 w 14"/>
                  <a:gd name="T9" fmla="*/ 45 h 53"/>
                  <a:gd name="T10" fmla="*/ 5 w 14"/>
                  <a:gd name="T11" fmla="*/ 47 h 53"/>
                  <a:gd name="T12" fmla="*/ 7 w 14"/>
                  <a:gd name="T13" fmla="*/ 51 h 53"/>
                  <a:gd name="T14" fmla="*/ 12 w 14"/>
                  <a:gd name="T15" fmla="*/ 49 h 53"/>
                  <a:gd name="T16" fmla="*/ 8 w 14"/>
                  <a:gd name="T17" fmla="*/ 33 h 53"/>
                  <a:gd name="T18" fmla="*/ 13 w 14"/>
                  <a:gd name="T19" fmla="*/ 3 h 53"/>
                  <a:gd name="T20" fmla="*/ 10 w 1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2"/>
                    </a:moveTo>
                    <a:cubicBezTo>
                      <a:pt x="7" y="8"/>
                      <a:pt x="6" y="15"/>
                      <a:pt x="5" y="22"/>
                    </a:cubicBezTo>
                    <a:cubicBezTo>
                      <a:pt x="2" y="21"/>
                      <a:pt x="0" y="22"/>
                      <a:pt x="0" y="25"/>
                    </a:cubicBezTo>
                    <a:cubicBezTo>
                      <a:pt x="0" y="32"/>
                      <a:pt x="1" y="38"/>
                      <a:pt x="4" y="44"/>
                    </a:cubicBezTo>
                    <a:cubicBezTo>
                      <a:pt x="4" y="45"/>
                      <a:pt x="4" y="45"/>
                      <a:pt x="4" y="45"/>
                    </a:cubicBezTo>
                    <a:cubicBezTo>
                      <a:pt x="4" y="46"/>
                      <a:pt x="4" y="47"/>
                      <a:pt x="5" y="47"/>
                    </a:cubicBezTo>
                    <a:cubicBezTo>
                      <a:pt x="6" y="48"/>
                      <a:pt x="6" y="50"/>
                      <a:pt x="7" y="51"/>
                    </a:cubicBezTo>
                    <a:cubicBezTo>
                      <a:pt x="9" y="53"/>
                      <a:pt x="13" y="52"/>
                      <a:pt x="12" y="49"/>
                    </a:cubicBezTo>
                    <a:cubicBezTo>
                      <a:pt x="11" y="43"/>
                      <a:pt x="9" y="38"/>
                      <a:pt x="8" y="33"/>
                    </a:cubicBezTo>
                    <a:cubicBezTo>
                      <a:pt x="9" y="23"/>
                      <a:pt x="10" y="13"/>
                      <a:pt x="13" y="3"/>
                    </a:cubicBezTo>
                    <a:cubicBezTo>
                      <a:pt x="14" y="1"/>
                      <a:pt x="11" y="0"/>
                      <a:pt x="10"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0" name="Freeform 605"/>
              <p:cNvSpPr>
                <a:spLocks/>
              </p:cNvSpPr>
              <p:nvPr/>
            </p:nvSpPr>
            <p:spPr bwMode="auto">
              <a:xfrm>
                <a:off x="3214" y="3738"/>
                <a:ext cx="30" cy="88"/>
              </a:xfrm>
              <a:custGeom>
                <a:avLst/>
                <a:gdLst>
                  <a:gd name="T0" fmla="*/ 12 w 17"/>
                  <a:gd name="T1" fmla="*/ 2 h 47"/>
                  <a:gd name="T2" fmla="*/ 1 w 17"/>
                  <a:gd name="T3" fmla="*/ 43 h 47"/>
                  <a:gd name="T4" fmla="*/ 7 w 17"/>
                  <a:gd name="T5" fmla="*/ 43 h 47"/>
                  <a:gd name="T6" fmla="*/ 16 w 17"/>
                  <a:gd name="T7" fmla="*/ 3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8"/>
                      <a:pt x="1" y="43"/>
                    </a:cubicBezTo>
                    <a:cubicBezTo>
                      <a:pt x="1" y="47"/>
                      <a:pt x="7" y="47"/>
                      <a:pt x="7" y="43"/>
                    </a:cubicBezTo>
                    <a:cubicBezTo>
                      <a:pt x="7" y="29"/>
                      <a:pt x="9" y="16"/>
                      <a:pt x="16" y="3"/>
                    </a:cubicBezTo>
                    <a:cubicBezTo>
                      <a:pt x="17" y="1"/>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1" name="Freeform 606"/>
              <p:cNvSpPr>
                <a:spLocks/>
              </p:cNvSpPr>
              <p:nvPr/>
            </p:nvSpPr>
            <p:spPr bwMode="auto">
              <a:xfrm>
                <a:off x="3249" y="3753"/>
                <a:ext cx="13" cy="83"/>
              </a:xfrm>
              <a:custGeom>
                <a:avLst/>
                <a:gdLst>
                  <a:gd name="T0" fmla="*/ 6 w 7"/>
                  <a:gd name="T1" fmla="*/ 3 h 44"/>
                  <a:gd name="T2" fmla="*/ 2 w 7"/>
                  <a:gd name="T3" fmla="*/ 3 h 44"/>
                  <a:gd name="T4" fmla="*/ 2 w 7"/>
                  <a:gd name="T5" fmla="*/ 15 h 44"/>
                  <a:gd name="T6" fmla="*/ 0 w 7"/>
                  <a:gd name="T7" fmla="*/ 17 h 44"/>
                  <a:gd name="T8" fmla="*/ 0 w 7"/>
                  <a:gd name="T9" fmla="*/ 33 h 44"/>
                  <a:gd name="T10" fmla="*/ 2 w 7"/>
                  <a:gd name="T11" fmla="*/ 35 h 44"/>
                  <a:gd name="T12" fmla="*/ 2 w 7"/>
                  <a:gd name="T13" fmla="*/ 41 h 44"/>
                  <a:gd name="T14" fmla="*/ 7 w 7"/>
                  <a:gd name="T15" fmla="*/ 41 h 44"/>
                  <a:gd name="T16" fmla="*/ 6 w 7"/>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3"/>
                    </a:moveTo>
                    <a:cubicBezTo>
                      <a:pt x="6" y="0"/>
                      <a:pt x="2" y="0"/>
                      <a:pt x="2" y="3"/>
                    </a:cubicBezTo>
                    <a:cubicBezTo>
                      <a:pt x="2" y="7"/>
                      <a:pt x="2" y="11"/>
                      <a:pt x="2" y="15"/>
                    </a:cubicBezTo>
                    <a:cubicBezTo>
                      <a:pt x="1" y="15"/>
                      <a:pt x="0" y="16"/>
                      <a:pt x="0" y="17"/>
                    </a:cubicBezTo>
                    <a:cubicBezTo>
                      <a:pt x="0" y="22"/>
                      <a:pt x="0" y="28"/>
                      <a:pt x="0" y="33"/>
                    </a:cubicBezTo>
                    <a:cubicBezTo>
                      <a:pt x="0" y="34"/>
                      <a:pt x="1" y="35"/>
                      <a:pt x="2" y="35"/>
                    </a:cubicBezTo>
                    <a:cubicBezTo>
                      <a:pt x="2" y="37"/>
                      <a:pt x="2" y="39"/>
                      <a:pt x="2" y="41"/>
                    </a:cubicBezTo>
                    <a:cubicBezTo>
                      <a:pt x="2" y="44"/>
                      <a:pt x="6" y="44"/>
                      <a:pt x="7" y="41"/>
                    </a:cubicBezTo>
                    <a:cubicBezTo>
                      <a:pt x="7" y="28"/>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grpSp>
        <p:sp>
          <p:nvSpPr>
            <p:cNvPr id="13" name="Freeform 608"/>
            <p:cNvSpPr>
              <a:spLocks/>
            </p:cNvSpPr>
            <p:nvPr/>
          </p:nvSpPr>
          <p:spPr bwMode="auto">
            <a:xfrm>
              <a:off x="3287" y="3730"/>
              <a:ext cx="33" cy="92"/>
            </a:xfrm>
            <a:custGeom>
              <a:avLst/>
              <a:gdLst>
                <a:gd name="T0" fmla="*/ 18 w 19"/>
                <a:gd name="T1" fmla="*/ 45 h 49"/>
                <a:gd name="T2" fmla="*/ 17 w 19"/>
                <a:gd name="T3" fmla="*/ 18 h 49"/>
                <a:gd name="T4" fmla="*/ 11 w 19"/>
                <a:gd name="T5" fmla="*/ 16 h 49"/>
                <a:gd name="T6" fmla="*/ 11 w 19"/>
                <a:gd name="T7" fmla="*/ 16 h 49"/>
                <a:gd name="T8" fmla="*/ 10 w 19"/>
                <a:gd name="T9" fmla="*/ 16 h 49"/>
                <a:gd name="T10" fmla="*/ 11 w 19"/>
                <a:gd name="T11" fmla="*/ 4 h 49"/>
                <a:gd name="T12" fmla="*/ 5 w 19"/>
                <a:gd name="T13" fmla="*/ 4 h 49"/>
                <a:gd name="T14" fmla="*/ 2 w 19"/>
                <a:gd name="T15" fmla="*/ 30 h 49"/>
                <a:gd name="T16" fmla="*/ 0 w 19"/>
                <a:gd name="T17" fmla="*/ 31 h 49"/>
                <a:gd name="T18" fmla="*/ 1 w 19"/>
                <a:gd name="T19" fmla="*/ 43 h 49"/>
                <a:gd name="T20" fmla="*/ 2 w 19"/>
                <a:gd name="T21" fmla="*/ 44 h 49"/>
                <a:gd name="T22" fmla="*/ 9 w 19"/>
                <a:gd name="T23" fmla="*/ 43 h 49"/>
                <a:gd name="T24" fmla="*/ 9 w 19"/>
                <a:gd name="T25" fmla="*/ 43 h 49"/>
                <a:gd name="T26" fmla="*/ 9 w 19"/>
                <a:gd name="T27" fmla="*/ 45 h 49"/>
                <a:gd name="T28" fmla="*/ 14 w 19"/>
                <a:gd name="T29" fmla="*/ 47 h 49"/>
                <a:gd name="T30" fmla="*/ 18 w 19"/>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9">
                  <a:moveTo>
                    <a:pt x="18" y="45"/>
                  </a:moveTo>
                  <a:cubicBezTo>
                    <a:pt x="15" y="36"/>
                    <a:pt x="15" y="27"/>
                    <a:pt x="17" y="18"/>
                  </a:cubicBezTo>
                  <a:cubicBezTo>
                    <a:pt x="18" y="13"/>
                    <a:pt x="11" y="12"/>
                    <a:pt x="11" y="16"/>
                  </a:cubicBezTo>
                  <a:cubicBezTo>
                    <a:pt x="11" y="16"/>
                    <a:pt x="11" y="16"/>
                    <a:pt x="11" y="16"/>
                  </a:cubicBezTo>
                  <a:cubicBezTo>
                    <a:pt x="10" y="16"/>
                    <a:pt x="10" y="16"/>
                    <a:pt x="10" y="16"/>
                  </a:cubicBezTo>
                  <a:cubicBezTo>
                    <a:pt x="10" y="12"/>
                    <a:pt x="10" y="8"/>
                    <a:pt x="11" y="4"/>
                  </a:cubicBezTo>
                  <a:cubicBezTo>
                    <a:pt x="11" y="1"/>
                    <a:pt x="5" y="0"/>
                    <a:pt x="5" y="4"/>
                  </a:cubicBezTo>
                  <a:cubicBezTo>
                    <a:pt x="3" y="12"/>
                    <a:pt x="2" y="21"/>
                    <a:pt x="2" y="30"/>
                  </a:cubicBezTo>
                  <a:cubicBezTo>
                    <a:pt x="1" y="30"/>
                    <a:pt x="0" y="30"/>
                    <a:pt x="0" y="31"/>
                  </a:cubicBezTo>
                  <a:cubicBezTo>
                    <a:pt x="1" y="35"/>
                    <a:pt x="1" y="39"/>
                    <a:pt x="1" y="43"/>
                  </a:cubicBezTo>
                  <a:cubicBezTo>
                    <a:pt x="1" y="44"/>
                    <a:pt x="2" y="44"/>
                    <a:pt x="2" y="44"/>
                  </a:cubicBezTo>
                  <a:cubicBezTo>
                    <a:pt x="3" y="48"/>
                    <a:pt x="9" y="47"/>
                    <a:pt x="9" y="43"/>
                  </a:cubicBezTo>
                  <a:cubicBezTo>
                    <a:pt x="9" y="43"/>
                    <a:pt x="9" y="43"/>
                    <a:pt x="9" y="43"/>
                  </a:cubicBezTo>
                  <a:cubicBezTo>
                    <a:pt x="9" y="44"/>
                    <a:pt x="9" y="44"/>
                    <a:pt x="9" y="45"/>
                  </a:cubicBezTo>
                  <a:cubicBezTo>
                    <a:pt x="9" y="48"/>
                    <a:pt x="12" y="48"/>
                    <a:pt x="14" y="47"/>
                  </a:cubicBezTo>
                  <a:cubicBezTo>
                    <a:pt x="15" y="49"/>
                    <a:pt x="19"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4" name="Freeform 609"/>
            <p:cNvSpPr>
              <a:spLocks/>
            </p:cNvSpPr>
            <p:nvPr/>
          </p:nvSpPr>
          <p:spPr bwMode="auto">
            <a:xfrm>
              <a:off x="3352" y="3760"/>
              <a:ext cx="11" cy="61"/>
            </a:xfrm>
            <a:custGeom>
              <a:avLst/>
              <a:gdLst>
                <a:gd name="T0" fmla="*/ 6 w 6"/>
                <a:gd name="T1" fmla="*/ 3 h 32"/>
                <a:gd name="T2" fmla="*/ 1 w 6"/>
                <a:gd name="T3" fmla="*/ 3 h 32"/>
                <a:gd name="T4" fmla="*/ 1 w 6"/>
                <a:gd name="T5" fmla="*/ 29 h 32"/>
                <a:gd name="T6" fmla="*/ 6 w 6"/>
                <a:gd name="T7" fmla="*/ 29 h 32"/>
                <a:gd name="T8" fmla="*/ 6 w 6"/>
                <a:gd name="T9" fmla="*/ 3 h 32"/>
              </a:gdLst>
              <a:ahLst/>
              <a:cxnLst>
                <a:cxn ang="0">
                  <a:pos x="T0" y="T1"/>
                </a:cxn>
                <a:cxn ang="0">
                  <a:pos x="T2" y="T3"/>
                </a:cxn>
                <a:cxn ang="0">
                  <a:pos x="T4" y="T5"/>
                </a:cxn>
                <a:cxn ang="0">
                  <a:pos x="T6" y="T7"/>
                </a:cxn>
                <a:cxn ang="0">
                  <a:pos x="T8" y="T9"/>
                </a:cxn>
              </a:cxnLst>
              <a:rect l="0" t="0" r="r" b="b"/>
              <a:pathLst>
                <a:path w="6" h="32">
                  <a:moveTo>
                    <a:pt x="6" y="3"/>
                  </a:moveTo>
                  <a:cubicBezTo>
                    <a:pt x="6" y="0"/>
                    <a:pt x="1" y="0"/>
                    <a:pt x="1" y="3"/>
                  </a:cubicBezTo>
                  <a:cubicBezTo>
                    <a:pt x="1" y="12"/>
                    <a:pt x="0" y="20"/>
                    <a:pt x="1" y="29"/>
                  </a:cubicBezTo>
                  <a:cubicBezTo>
                    <a:pt x="1" y="32"/>
                    <a:pt x="6" y="32"/>
                    <a:pt x="6" y="29"/>
                  </a:cubicBezTo>
                  <a:cubicBezTo>
                    <a:pt x="6" y="20"/>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5" name="Freeform 610"/>
            <p:cNvSpPr>
              <a:spLocks/>
            </p:cNvSpPr>
            <p:nvPr/>
          </p:nvSpPr>
          <p:spPr bwMode="auto">
            <a:xfrm>
              <a:off x="3380" y="3753"/>
              <a:ext cx="25" cy="77"/>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5" y="41"/>
                    <a:pt x="10" y="41"/>
                    <a:pt x="10" y="37"/>
                  </a:cubicBezTo>
                  <a:cubicBezTo>
                    <a:pt x="11"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6" name="Freeform 611"/>
            <p:cNvSpPr>
              <a:spLocks/>
            </p:cNvSpPr>
            <p:nvPr/>
          </p:nvSpPr>
          <p:spPr bwMode="auto">
            <a:xfrm>
              <a:off x="3411" y="3751"/>
              <a:ext cx="28" cy="98"/>
            </a:xfrm>
            <a:custGeom>
              <a:avLst/>
              <a:gdLst>
                <a:gd name="T0" fmla="*/ 7 w 16"/>
                <a:gd name="T1" fmla="*/ 5 h 52"/>
                <a:gd name="T2" fmla="*/ 6 w 16"/>
                <a:gd name="T3" fmla="*/ 12 h 52"/>
                <a:gd name="T4" fmla="*/ 3 w 16"/>
                <a:gd name="T5" fmla="*/ 14 h 52"/>
                <a:gd name="T6" fmla="*/ 1 w 16"/>
                <a:gd name="T7" fmla="*/ 23 h 52"/>
                <a:gd name="T8" fmla="*/ 4 w 16"/>
                <a:gd name="T9" fmla="*/ 25 h 52"/>
                <a:gd name="T10" fmla="*/ 4 w 16"/>
                <a:gd name="T11" fmla="*/ 49 h 52"/>
                <a:gd name="T12" fmla="*/ 10 w 16"/>
                <a:gd name="T13" fmla="*/ 49 h 52"/>
                <a:gd name="T14" fmla="*/ 15 w 16"/>
                <a:gd name="T15" fmla="*/ 6 h 52"/>
                <a:gd name="T16" fmla="*/ 7 w 16"/>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5"/>
                  </a:moveTo>
                  <a:cubicBezTo>
                    <a:pt x="7" y="7"/>
                    <a:pt x="6" y="9"/>
                    <a:pt x="6" y="12"/>
                  </a:cubicBezTo>
                  <a:cubicBezTo>
                    <a:pt x="5" y="11"/>
                    <a:pt x="2" y="12"/>
                    <a:pt x="3" y="14"/>
                  </a:cubicBezTo>
                  <a:cubicBezTo>
                    <a:pt x="3" y="17"/>
                    <a:pt x="3" y="21"/>
                    <a:pt x="1" y="23"/>
                  </a:cubicBezTo>
                  <a:cubicBezTo>
                    <a:pt x="0" y="25"/>
                    <a:pt x="3" y="26"/>
                    <a:pt x="4" y="25"/>
                  </a:cubicBezTo>
                  <a:cubicBezTo>
                    <a:pt x="3" y="33"/>
                    <a:pt x="3" y="41"/>
                    <a:pt x="4" y="49"/>
                  </a:cubicBezTo>
                  <a:cubicBezTo>
                    <a:pt x="5" y="52"/>
                    <a:pt x="9" y="52"/>
                    <a:pt x="10" y="49"/>
                  </a:cubicBezTo>
                  <a:cubicBezTo>
                    <a:pt x="13" y="35"/>
                    <a:pt x="13" y="20"/>
                    <a:pt x="15" y="6"/>
                  </a:cubicBezTo>
                  <a:cubicBezTo>
                    <a:pt x="16"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7" name="Freeform 612"/>
            <p:cNvSpPr>
              <a:spLocks/>
            </p:cNvSpPr>
            <p:nvPr/>
          </p:nvSpPr>
          <p:spPr bwMode="auto">
            <a:xfrm>
              <a:off x="3331" y="3760"/>
              <a:ext cx="21" cy="87"/>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0 w 12"/>
                <a:gd name="T15" fmla="*/ 28 h 46"/>
                <a:gd name="T16" fmla="*/ 11 w 12"/>
                <a:gd name="T17" fmla="*/ 27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0" y="33"/>
                    <a:pt x="10" y="28"/>
                  </a:cubicBezTo>
                  <a:cubicBezTo>
                    <a:pt x="11" y="28"/>
                    <a:pt x="11" y="28"/>
                    <a:pt x="11" y="27"/>
                  </a:cubicBezTo>
                  <a:cubicBezTo>
                    <a:pt x="11" y="25"/>
                    <a:pt x="11" y="23"/>
                    <a:pt x="10"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8" name="Freeform 613"/>
            <p:cNvSpPr>
              <a:spLocks/>
            </p:cNvSpPr>
            <p:nvPr/>
          </p:nvSpPr>
          <p:spPr bwMode="auto">
            <a:xfrm>
              <a:off x="3162" y="3764"/>
              <a:ext cx="23" cy="53"/>
            </a:xfrm>
            <a:custGeom>
              <a:avLst/>
              <a:gdLst>
                <a:gd name="T0" fmla="*/ 12 w 13"/>
                <a:gd name="T1" fmla="*/ 24 h 28"/>
                <a:gd name="T2" fmla="*/ 4 w 13"/>
                <a:gd name="T3" fmla="*/ 2 h 28"/>
                <a:gd name="T4" fmla="*/ 0 w 13"/>
                <a:gd name="T5" fmla="*/ 3 h 28"/>
                <a:gd name="T6" fmla="*/ 9 w 13"/>
                <a:gd name="T7" fmla="*/ 26 h 28"/>
                <a:gd name="T8" fmla="*/ 12 w 13"/>
                <a:gd name="T9" fmla="*/ 24 h 28"/>
              </a:gdLst>
              <a:ahLst/>
              <a:cxnLst>
                <a:cxn ang="0">
                  <a:pos x="T0" y="T1"/>
                </a:cxn>
                <a:cxn ang="0">
                  <a:pos x="T2" y="T3"/>
                </a:cxn>
                <a:cxn ang="0">
                  <a:pos x="T4" y="T5"/>
                </a:cxn>
                <a:cxn ang="0">
                  <a:pos x="T6" y="T7"/>
                </a:cxn>
                <a:cxn ang="0">
                  <a:pos x="T8" y="T9"/>
                </a:cxn>
              </a:cxnLst>
              <a:rect l="0" t="0" r="r" b="b"/>
              <a:pathLst>
                <a:path w="13" h="28">
                  <a:moveTo>
                    <a:pt x="12" y="24"/>
                  </a:moveTo>
                  <a:cubicBezTo>
                    <a:pt x="9" y="17"/>
                    <a:pt x="6" y="10"/>
                    <a:pt x="4" y="2"/>
                  </a:cubicBezTo>
                  <a:cubicBezTo>
                    <a:pt x="3" y="0"/>
                    <a:pt x="0" y="1"/>
                    <a:pt x="0" y="3"/>
                  </a:cubicBezTo>
                  <a:cubicBezTo>
                    <a:pt x="2" y="11"/>
                    <a:pt x="5" y="19"/>
                    <a:pt x="9" y="26"/>
                  </a:cubicBezTo>
                  <a:cubicBezTo>
                    <a:pt x="10" y="28"/>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19" name="Freeform 614"/>
            <p:cNvSpPr>
              <a:spLocks/>
            </p:cNvSpPr>
            <p:nvPr/>
          </p:nvSpPr>
          <p:spPr bwMode="auto">
            <a:xfrm>
              <a:off x="3118" y="3744"/>
              <a:ext cx="32" cy="82"/>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7"/>
                  </a:cubicBezTo>
                  <a:cubicBezTo>
                    <a:pt x="14" y="3"/>
                    <a:pt x="8" y="0"/>
                    <a:pt x="6" y="4"/>
                  </a:cubicBezTo>
                  <a:cubicBezTo>
                    <a:pt x="0" y="17"/>
                    <a:pt x="3" y="28"/>
                    <a:pt x="10" y="40"/>
                  </a:cubicBezTo>
                  <a:cubicBezTo>
                    <a:pt x="12"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0" name="Freeform 615"/>
            <p:cNvSpPr>
              <a:spLocks/>
            </p:cNvSpPr>
            <p:nvPr/>
          </p:nvSpPr>
          <p:spPr bwMode="auto">
            <a:xfrm>
              <a:off x="3232" y="3768"/>
              <a:ext cx="17" cy="60"/>
            </a:xfrm>
            <a:custGeom>
              <a:avLst/>
              <a:gdLst>
                <a:gd name="T0" fmla="*/ 3 w 10"/>
                <a:gd name="T1" fmla="*/ 4 h 32"/>
                <a:gd name="T2" fmla="*/ 3 w 10"/>
                <a:gd name="T3" fmla="*/ 28 h 32"/>
                <a:gd name="T4" fmla="*/ 9 w 10"/>
                <a:gd name="T5" fmla="*/ 26 h 32"/>
                <a:gd name="T6" fmla="*/ 9 w 10"/>
                <a:gd name="T7" fmla="*/ 6 h 32"/>
                <a:gd name="T8" fmla="*/ 3 w 10"/>
                <a:gd name="T9" fmla="*/ 4 h 32"/>
              </a:gdLst>
              <a:ahLst/>
              <a:cxnLst>
                <a:cxn ang="0">
                  <a:pos x="T0" y="T1"/>
                </a:cxn>
                <a:cxn ang="0">
                  <a:pos x="T2" y="T3"/>
                </a:cxn>
                <a:cxn ang="0">
                  <a:pos x="T4" y="T5"/>
                </a:cxn>
                <a:cxn ang="0">
                  <a:pos x="T6" y="T7"/>
                </a:cxn>
                <a:cxn ang="0">
                  <a:pos x="T8" y="T9"/>
                </a:cxn>
              </a:cxnLst>
              <a:rect l="0" t="0" r="r" b="b"/>
              <a:pathLst>
                <a:path w="10" h="32">
                  <a:moveTo>
                    <a:pt x="3" y="4"/>
                  </a:moveTo>
                  <a:cubicBezTo>
                    <a:pt x="0" y="12"/>
                    <a:pt x="0" y="20"/>
                    <a:pt x="3" y="28"/>
                  </a:cubicBezTo>
                  <a:cubicBezTo>
                    <a:pt x="4" y="32"/>
                    <a:pt x="10" y="30"/>
                    <a:pt x="9" y="26"/>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1" name="Freeform 616"/>
            <p:cNvSpPr>
              <a:spLocks/>
            </p:cNvSpPr>
            <p:nvPr/>
          </p:nvSpPr>
          <p:spPr bwMode="auto">
            <a:xfrm>
              <a:off x="3453" y="3740"/>
              <a:ext cx="25" cy="94"/>
            </a:xfrm>
            <a:custGeom>
              <a:avLst/>
              <a:gdLst>
                <a:gd name="T0" fmla="*/ 10 w 14"/>
                <a:gd name="T1" fmla="*/ 28 h 50"/>
                <a:gd name="T2" fmla="*/ 13 w 14"/>
                <a:gd name="T3" fmla="*/ 7 h 50"/>
                <a:gd name="T4" fmla="*/ 6 w 14"/>
                <a:gd name="T5" fmla="*/ 5 h 50"/>
                <a:gd name="T6" fmla="*/ 4 w 14"/>
                <a:gd name="T7" fmla="*/ 16 h 50"/>
                <a:gd name="T8" fmla="*/ 3 w 14"/>
                <a:gd name="T9" fmla="*/ 17 h 50"/>
                <a:gd name="T10" fmla="*/ 4 w 14"/>
                <a:gd name="T11" fmla="*/ 46 h 50"/>
                <a:gd name="T12" fmla="*/ 11 w 14"/>
                <a:gd name="T13" fmla="*/ 42 h 50"/>
                <a:gd name="T14" fmla="*/ 8 w 14"/>
                <a:gd name="T15" fmla="*/ 31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1"/>
                    <a:pt x="11" y="13"/>
                    <a:pt x="13" y="7"/>
                  </a:cubicBezTo>
                  <a:cubicBezTo>
                    <a:pt x="14" y="2"/>
                    <a:pt x="7" y="0"/>
                    <a:pt x="6" y="5"/>
                  </a:cubicBezTo>
                  <a:cubicBezTo>
                    <a:pt x="5" y="8"/>
                    <a:pt x="4" y="12"/>
                    <a:pt x="4" y="16"/>
                  </a:cubicBezTo>
                  <a:cubicBezTo>
                    <a:pt x="4" y="16"/>
                    <a:pt x="3" y="16"/>
                    <a:pt x="3" y="17"/>
                  </a:cubicBezTo>
                  <a:cubicBezTo>
                    <a:pt x="0" y="27"/>
                    <a:pt x="0" y="36"/>
                    <a:pt x="4" y="46"/>
                  </a:cubicBezTo>
                  <a:cubicBezTo>
                    <a:pt x="6" y="50"/>
                    <a:pt x="13" y="47"/>
                    <a:pt x="11" y="42"/>
                  </a:cubicBezTo>
                  <a:cubicBezTo>
                    <a:pt x="9" y="39"/>
                    <a:pt x="8" y="35"/>
                    <a:pt x="8" y="31"/>
                  </a:cubicBezTo>
                  <a:cubicBezTo>
                    <a:pt x="9" y="31"/>
                    <a:pt x="10" y="30"/>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2" name="Freeform 617"/>
            <p:cNvSpPr>
              <a:spLocks/>
            </p:cNvSpPr>
            <p:nvPr/>
          </p:nvSpPr>
          <p:spPr bwMode="auto">
            <a:xfrm>
              <a:off x="3489" y="3766"/>
              <a:ext cx="16" cy="58"/>
            </a:xfrm>
            <a:custGeom>
              <a:avLst/>
              <a:gdLst>
                <a:gd name="T0" fmla="*/ 6 w 9"/>
                <a:gd name="T1" fmla="*/ 3 h 31"/>
                <a:gd name="T2" fmla="*/ 1 w 9"/>
                <a:gd name="T3" fmla="*/ 4 h 31"/>
                <a:gd name="T4" fmla="*/ 4 w 9"/>
                <a:gd name="T5" fmla="*/ 28 h 31"/>
                <a:gd name="T6" fmla="*/ 8 w 9"/>
                <a:gd name="T7" fmla="*/ 28 h 31"/>
                <a:gd name="T8" fmla="*/ 6 w 9"/>
                <a:gd name="T9" fmla="*/ 3 h 31"/>
              </a:gdLst>
              <a:ahLst/>
              <a:cxnLst>
                <a:cxn ang="0">
                  <a:pos x="T0" y="T1"/>
                </a:cxn>
                <a:cxn ang="0">
                  <a:pos x="T2" y="T3"/>
                </a:cxn>
                <a:cxn ang="0">
                  <a:pos x="T4" y="T5"/>
                </a:cxn>
                <a:cxn ang="0">
                  <a:pos x="T6" y="T7"/>
                </a:cxn>
                <a:cxn ang="0">
                  <a:pos x="T8" y="T9"/>
                </a:cxn>
              </a:cxnLst>
              <a:rect l="0" t="0" r="r" b="b"/>
              <a:pathLst>
                <a:path w="9" h="31">
                  <a:moveTo>
                    <a:pt x="6" y="3"/>
                  </a:moveTo>
                  <a:cubicBezTo>
                    <a:pt x="6" y="0"/>
                    <a:pt x="0" y="1"/>
                    <a:pt x="1" y="4"/>
                  </a:cubicBezTo>
                  <a:cubicBezTo>
                    <a:pt x="3" y="12"/>
                    <a:pt x="3" y="20"/>
                    <a:pt x="4" y="28"/>
                  </a:cubicBezTo>
                  <a:cubicBezTo>
                    <a:pt x="4" y="31"/>
                    <a:pt x="8" y="31"/>
                    <a:pt x="8" y="28"/>
                  </a:cubicBezTo>
                  <a:cubicBezTo>
                    <a:pt x="9" y="20"/>
                    <a:pt x="8"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3" name="Freeform 618"/>
            <p:cNvSpPr>
              <a:spLocks/>
            </p:cNvSpPr>
            <p:nvPr/>
          </p:nvSpPr>
          <p:spPr bwMode="auto">
            <a:xfrm>
              <a:off x="3499" y="3760"/>
              <a:ext cx="36" cy="96"/>
            </a:xfrm>
            <a:custGeom>
              <a:avLst/>
              <a:gdLst>
                <a:gd name="T0" fmla="*/ 18 w 20"/>
                <a:gd name="T1" fmla="*/ 44 h 51"/>
                <a:gd name="T2" fmla="*/ 13 w 20"/>
                <a:gd name="T3" fmla="*/ 12 h 51"/>
                <a:gd name="T4" fmla="*/ 12 w 20"/>
                <a:gd name="T5" fmla="*/ 12 h 51"/>
                <a:gd name="T6" fmla="*/ 12 w 20"/>
                <a:gd name="T7" fmla="*/ 4 h 51"/>
                <a:gd name="T8" fmla="*/ 8 w 20"/>
                <a:gd name="T9" fmla="*/ 4 h 51"/>
                <a:gd name="T10" fmla="*/ 8 w 20"/>
                <a:gd name="T11" fmla="*/ 11 h 51"/>
                <a:gd name="T12" fmla="*/ 7 w 20"/>
                <a:gd name="T13" fmla="*/ 12 h 51"/>
                <a:gd name="T14" fmla="*/ 7 w 20"/>
                <a:gd name="T15" fmla="*/ 20 h 51"/>
                <a:gd name="T16" fmla="*/ 5 w 20"/>
                <a:gd name="T17" fmla="*/ 21 h 51"/>
                <a:gd name="T18" fmla="*/ 1 w 20"/>
                <a:gd name="T19" fmla="*/ 37 h 51"/>
                <a:gd name="T20" fmla="*/ 3 w 20"/>
                <a:gd name="T21" fmla="*/ 38 h 51"/>
                <a:gd name="T22" fmla="*/ 6 w 20"/>
                <a:gd name="T23" fmla="*/ 23 h 51"/>
                <a:gd name="T24" fmla="*/ 10 w 20"/>
                <a:gd name="T25" fmla="*/ 47 h 51"/>
                <a:gd name="T26" fmla="*/ 18 w 20"/>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1">
                  <a:moveTo>
                    <a:pt x="18" y="44"/>
                  </a:moveTo>
                  <a:cubicBezTo>
                    <a:pt x="15" y="34"/>
                    <a:pt x="14" y="23"/>
                    <a:pt x="13" y="12"/>
                  </a:cubicBezTo>
                  <a:cubicBezTo>
                    <a:pt x="13" y="12"/>
                    <a:pt x="13" y="12"/>
                    <a:pt x="12" y="12"/>
                  </a:cubicBezTo>
                  <a:cubicBezTo>
                    <a:pt x="12" y="9"/>
                    <a:pt x="12" y="8"/>
                    <a:pt x="12" y="4"/>
                  </a:cubicBezTo>
                  <a:cubicBezTo>
                    <a:pt x="12" y="0"/>
                    <a:pt x="8" y="0"/>
                    <a:pt x="8" y="4"/>
                  </a:cubicBezTo>
                  <a:cubicBezTo>
                    <a:pt x="8" y="8"/>
                    <a:pt x="8" y="9"/>
                    <a:pt x="8" y="11"/>
                  </a:cubicBezTo>
                  <a:cubicBezTo>
                    <a:pt x="8" y="12"/>
                    <a:pt x="7" y="12"/>
                    <a:pt x="7" y="12"/>
                  </a:cubicBezTo>
                  <a:cubicBezTo>
                    <a:pt x="7" y="15"/>
                    <a:pt x="7" y="18"/>
                    <a:pt x="7" y="20"/>
                  </a:cubicBezTo>
                  <a:cubicBezTo>
                    <a:pt x="6" y="20"/>
                    <a:pt x="5" y="20"/>
                    <a:pt x="5" y="21"/>
                  </a:cubicBezTo>
                  <a:cubicBezTo>
                    <a:pt x="3" y="26"/>
                    <a:pt x="3" y="32"/>
                    <a:pt x="1" y="37"/>
                  </a:cubicBezTo>
                  <a:cubicBezTo>
                    <a:pt x="0" y="38"/>
                    <a:pt x="2" y="39"/>
                    <a:pt x="3" y="38"/>
                  </a:cubicBezTo>
                  <a:cubicBezTo>
                    <a:pt x="4" y="33"/>
                    <a:pt x="5" y="28"/>
                    <a:pt x="6" y="23"/>
                  </a:cubicBezTo>
                  <a:cubicBezTo>
                    <a:pt x="6" y="31"/>
                    <a:pt x="7" y="39"/>
                    <a:pt x="10" y="47"/>
                  </a:cubicBezTo>
                  <a:cubicBezTo>
                    <a:pt x="12" y="51"/>
                    <a:pt x="20" y="50"/>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4" name="Freeform 619"/>
            <p:cNvSpPr>
              <a:spLocks/>
            </p:cNvSpPr>
            <p:nvPr/>
          </p:nvSpPr>
          <p:spPr bwMode="auto">
            <a:xfrm>
              <a:off x="3544" y="3806"/>
              <a:ext cx="10" cy="52"/>
            </a:xfrm>
            <a:custGeom>
              <a:avLst/>
              <a:gdLst>
                <a:gd name="T0" fmla="*/ 6 w 6"/>
                <a:gd name="T1" fmla="*/ 3 h 28"/>
                <a:gd name="T2" fmla="*/ 1 w 6"/>
                <a:gd name="T3" fmla="*/ 2 h 28"/>
                <a:gd name="T4" fmla="*/ 0 w 6"/>
                <a:gd name="T5" fmla="*/ 24 h 28"/>
                <a:gd name="T6" fmla="*/ 6 w 6"/>
                <a:gd name="T7" fmla="*/ 24 h 28"/>
                <a:gd name="T8" fmla="*/ 6 w 6"/>
                <a:gd name="T9" fmla="*/ 3 h 28"/>
              </a:gdLst>
              <a:ahLst/>
              <a:cxnLst>
                <a:cxn ang="0">
                  <a:pos x="T0" y="T1"/>
                </a:cxn>
                <a:cxn ang="0">
                  <a:pos x="T2" y="T3"/>
                </a:cxn>
                <a:cxn ang="0">
                  <a:pos x="T4" y="T5"/>
                </a:cxn>
                <a:cxn ang="0">
                  <a:pos x="T6" y="T7"/>
                </a:cxn>
                <a:cxn ang="0">
                  <a:pos x="T8" y="T9"/>
                </a:cxn>
              </a:cxnLst>
              <a:rect l="0" t="0" r="r" b="b"/>
              <a:pathLst>
                <a:path w="6" h="28">
                  <a:moveTo>
                    <a:pt x="6" y="3"/>
                  </a:moveTo>
                  <a:cubicBezTo>
                    <a:pt x="5" y="1"/>
                    <a:pt x="1" y="0"/>
                    <a:pt x="1" y="2"/>
                  </a:cubicBezTo>
                  <a:cubicBezTo>
                    <a:pt x="1" y="10"/>
                    <a:pt x="0" y="20"/>
                    <a:pt x="0" y="24"/>
                  </a:cubicBezTo>
                  <a:cubicBezTo>
                    <a:pt x="0" y="28"/>
                    <a:pt x="6" y="28"/>
                    <a:pt x="6" y="24"/>
                  </a:cubicBezTo>
                  <a:cubicBezTo>
                    <a:pt x="6" y="20"/>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5" name="Freeform 620"/>
            <p:cNvSpPr>
              <a:spLocks/>
            </p:cNvSpPr>
            <p:nvPr/>
          </p:nvSpPr>
          <p:spPr bwMode="auto">
            <a:xfrm>
              <a:off x="3556" y="3764"/>
              <a:ext cx="18" cy="77"/>
            </a:xfrm>
            <a:custGeom>
              <a:avLst/>
              <a:gdLst>
                <a:gd name="T0" fmla="*/ 3 w 10"/>
                <a:gd name="T1" fmla="*/ 4 h 41"/>
                <a:gd name="T2" fmla="*/ 0 w 10"/>
                <a:gd name="T3" fmla="*/ 35 h 41"/>
                <a:gd name="T4" fmla="*/ 9 w 10"/>
                <a:gd name="T5" fmla="*/ 35 h 41"/>
                <a:gd name="T6" fmla="*/ 10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0" y="14"/>
                    <a:pt x="0" y="25"/>
                    <a:pt x="0" y="35"/>
                  </a:cubicBezTo>
                  <a:cubicBezTo>
                    <a:pt x="1" y="41"/>
                    <a:pt x="9" y="41"/>
                    <a:pt x="9" y="35"/>
                  </a:cubicBezTo>
                  <a:cubicBezTo>
                    <a:pt x="9" y="25"/>
                    <a:pt x="9" y="15"/>
                    <a:pt x="10"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6" name="Freeform 621"/>
            <p:cNvSpPr>
              <a:spLocks/>
            </p:cNvSpPr>
            <p:nvPr/>
          </p:nvSpPr>
          <p:spPr bwMode="auto">
            <a:xfrm>
              <a:off x="3574" y="3759"/>
              <a:ext cx="30" cy="107"/>
            </a:xfrm>
            <a:custGeom>
              <a:avLst/>
              <a:gdLst>
                <a:gd name="T0" fmla="*/ 7 w 17"/>
                <a:gd name="T1" fmla="*/ 6 h 57"/>
                <a:gd name="T2" fmla="*/ 4 w 17"/>
                <a:gd name="T3" fmla="*/ 12 h 57"/>
                <a:gd name="T4" fmla="*/ 4 w 17"/>
                <a:gd name="T5" fmla="*/ 11 h 57"/>
                <a:gd name="T6" fmla="*/ 1 w 17"/>
                <a:gd name="T7" fmla="*/ 12 h 57"/>
                <a:gd name="T8" fmla="*/ 2 w 17"/>
                <a:gd name="T9" fmla="*/ 20 h 57"/>
                <a:gd name="T10" fmla="*/ 6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4" y="12"/>
                  </a:cubicBezTo>
                  <a:cubicBezTo>
                    <a:pt x="4" y="11"/>
                    <a:pt x="4" y="11"/>
                    <a:pt x="4" y="11"/>
                  </a:cubicBezTo>
                  <a:cubicBezTo>
                    <a:pt x="4" y="10"/>
                    <a:pt x="1" y="10"/>
                    <a:pt x="1" y="12"/>
                  </a:cubicBezTo>
                  <a:cubicBezTo>
                    <a:pt x="2" y="15"/>
                    <a:pt x="2" y="17"/>
                    <a:pt x="2" y="20"/>
                  </a:cubicBezTo>
                  <a:cubicBezTo>
                    <a:pt x="0" y="31"/>
                    <a:pt x="1" y="44"/>
                    <a:pt x="6" y="54"/>
                  </a:cubicBezTo>
                  <a:cubicBezTo>
                    <a:pt x="7" y="57"/>
                    <a:pt x="12" y="56"/>
                    <a:pt x="12" y="53"/>
                  </a:cubicBezTo>
                  <a:cubicBezTo>
                    <a:pt x="11" y="39"/>
                    <a:pt x="9" y="23"/>
                    <a:pt x="15" y="10"/>
                  </a:cubicBezTo>
                  <a:cubicBezTo>
                    <a:pt x="17" y="5"/>
                    <a:pt x="10"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7" name="Freeform 622"/>
            <p:cNvSpPr>
              <a:spLocks/>
            </p:cNvSpPr>
            <p:nvPr/>
          </p:nvSpPr>
          <p:spPr bwMode="auto">
            <a:xfrm>
              <a:off x="3538" y="3744"/>
              <a:ext cx="14" cy="69"/>
            </a:xfrm>
            <a:custGeom>
              <a:avLst/>
              <a:gdLst>
                <a:gd name="T0" fmla="*/ 0 w 8"/>
                <a:gd name="T1" fmla="*/ 6 h 37"/>
                <a:gd name="T2" fmla="*/ 1 w 8"/>
                <a:gd name="T3" fmla="*/ 32 h 37"/>
                <a:gd name="T4" fmla="*/ 8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1" y="32"/>
                  </a:cubicBezTo>
                  <a:cubicBezTo>
                    <a:pt x="1" y="37"/>
                    <a:pt x="8" y="37"/>
                    <a:pt x="8"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8" name="Freeform 623"/>
            <p:cNvSpPr>
              <a:spLocks/>
            </p:cNvSpPr>
            <p:nvPr/>
          </p:nvSpPr>
          <p:spPr bwMode="auto">
            <a:xfrm>
              <a:off x="3599" y="3759"/>
              <a:ext cx="28" cy="75"/>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6"/>
                    <a:pt x="0" y="27"/>
                    <a:pt x="4" y="37"/>
                  </a:cubicBezTo>
                  <a:cubicBezTo>
                    <a:pt x="5" y="40"/>
                    <a:pt x="10" y="40"/>
                    <a:pt x="10" y="36"/>
                  </a:cubicBezTo>
                  <a:cubicBezTo>
                    <a:pt x="10" y="28"/>
                    <a:pt x="9" y="18"/>
                    <a:pt x="13" y="10"/>
                  </a:cubicBezTo>
                  <a:cubicBezTo>
                    <a:pt x="16" y="5"/>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29" name="Freeform 624"/>
            <p:cNvSpPr>
              <a:spLocks/>
            </p:cNvSpPr>
            <p:nvPr/>
          </p:nvSpPr>
          <p:spPr bwMode="auto">
            <a:xfrm>
              <a:off x="3639" y="3791"/>
              <a:ext cx="14" cy="58"/>
            </a:xfrm>
            <a:custGeom>
              <a:avLst/>
              <a:gdLst>
                <a:gd name="T0" fmla="*/ 1 w 8"/>
                <a:gd name="T1" fmla="*/ 5 h 31"/>
                <a:gd name="T2" fmla="*/ 2 w 8"/>
                <a:gd name="T3" fmla="*/ 28 h 31"/>
                <a:gd name="T4" fmla="*/ 7 w 8"/>
                <a:gd name="T5" fmla="*/ 28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3"/>
                    <a:pt x="1" y="20"/>
                    <a:pt x="2" y="28"/>
                  </a:cubicBezTo>
                  <a:cubicBezTo>
                    <a:pt x="2" y="31"/>
                    <a:pt x="7" y="31"/>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0" name="Freeform 625"/>
            <p:cNvSpPr>
              <a:spLocks/>
            </p:cNvSpPr>
            <p:nvPr/>
          </p:nvSpPr>
          <p:spPr bwMode="auto">
            <a:xfrm>
              <a:off x="3700" y="3738"/>
              <a:ext cx="24" cy="99"/>
            </a:xfrm>
            <a:custGeom>
              <a:avLst/>
              <a:gdLst>
                <a:gd name="T0" fmla="*/ 11 w 14"/>
                <a:gd name="T1" fmla="*/ 2 h 53"/>
                <a:gd name="T2" fmla="*/ 5 w 14"/>
                <a:gd name="T3" fmla="*/ 22 h 53"/>
                <a:gd name="T4" fmla="*/ 0 w 14"/>
                <a:gd name="T5" fmla="*/ 25 h 53"/>
                <a:gd name="T6" fmla="*/ 4 w 14"/>
                <a:gd name="T7" fmla="*/ 44 h 53"/>
                <a:gd name="T8" fmla="*/ 4 w 14"/>
                <a:gd name="T9" fmla="*/ 45 h 53"/>
                <a:gd name="T10" fmla="*/ 6 w 14"/>
                <a:gd name="T11" fmla="*/ 47 h 53"/>
                <a:gd name="T12" fmla="*/ 8 w 14"/>
                <a:gd name="T13" fmla="*/ 51 h 53"/>
                <a:gd name="T14" fmla="*/ 13 w 14"/>
                <a:gd name="T15" fmla="*/ 49 h 53"/>
                <a:gd name="T16" fmla="*/ 9 w 14"/>
                <a:gd name="T17" fmla="*/ 33 h 53"/>
                <a:gd name="T18" fmla="*/ 14 w 14"/>
                <a:gd name="T19" fmla="*/ 3 h 53"/>
                <a:gd name="T20" fmla="*/ 11 w 1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2"/>
                  </a:moveTo>
                  <a:cubicBezTo>
                    <a:pt x="8" y="8"/>
                    <a:pt x="6" y="15"/>
                    <a:pt x="5" y="22"/>
                  </a:cubicBezTo>
                  <a:cubicBezTo>
                    <a:pt x="3" y="21"/>
                    <a:pt x="0" y="22"/>
                    <a:pt x="0" y="25"/>
                  </a:cubicBezTo>
                  <a:cubicBezTo>
                    <a:pt x="1" y="32"/>
                    <a:pt x="2" y="38"/>
                    <a:pt x="4" y="44"/>
                  </a:cubicBezTo>
                  <a:cubicBezTo>
                    <a:pt x="4" y="45"/>
                    <a:pt x="4" y="45"/>
                    <a:pt x="4" y="45"/>
                  </a:cubicBezTo>
                  <a:cubicBezTo>
                    <a:pt x="4" y="46"/>
                    <a:pt x="5" y="47"/>
                    <a:pt x="6" y="47"/>
                  </a:cubicBezTo>
                  <a:cubicBezTo>
                    <a:pt x="6" y="48"/>
                    <a:pt x="7" y="50"/>
                    <a:pt x="8" y="51"/>
                  </a:cubicBezTo>
                  <a:cubicBezTo>
                    <a:pt x="9" y="53"/>
                    <a:pt x="14" y="52"/>
                    <a:pt x="13" y="49"/>
                  </a:cubicBezTo>
                  <a:cubicBezTo>
                    <a:pt x="11" y="43"/>
                    <a:pt x="10" y="38"/>
                    <a:pt x="9" y="33"/>
                  </a:cubicBezTo>
                  <a:cubicBezTo>
                    <a:pt x="9" y="23"/>
                    <a:pt x="10" y="13"/>
                    <a:pt x="14" y="3"/>
                  </a:cubicBezTo>
                  <a:cubicBezTo>
                    <a:pt x="14" y="1"/>
                    <a:pt x="12" y="0"/>
                    <a:pt x="11"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1" name="Freeform 626"/>
            <p:cNvSpPr>
              <a:spLocks/>
            </p:cNvSpPr>
            <p:nvPr/>
          </p:nvSpPr>
          <p:spPr bwMode="auto">
            <a:xfrm>
              <a:off x="3730" y="3738"/>
              <a:ext cx="28" cy="88"/>
            </a:xfrm>
            <a:custGeom>
              <a:avLst/>
              <a:gdLst>
                <a:gd name="T0" fmla="*/ 12 w 16"/>
                <a:gd name="T1" fmla="*/ 2 h 47"/>
                <a:gd name="T2" fmla="*/ 0 w 16"/>
                <a:gd name="T3" fmla="*/ 43 h 47"/>
                <a:gd name="T4" fmla="*/ 6 w 16"/>
                <a:gd name="T5" fmla="*/ 43 h 47"/>
                <a:gd name="T6" fmla="*/ 15 w 16"/>
                <a:gd name="T7" fmla="*/ 3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8"/>
                    <a:pt x="0" y="43"/>
                  </a:cubicBezTo>
                  <a:cubicBezTo>
                    <a:pt x="1" y="47"/>
                    <a:pt x="6" y="47"/>
                    <a:pt x="6" y="43"/>
                  </a:cubicBezTo>
                  <a:cubicBezTo>
                    <a:pt x="7" y="29"/>
                    <a:pt x="8" y="16"/>
                    <a:pt x="15" y="3"/>
                  </a:cubicBezTo>
                  <a:cubicBezTo>
                    <a:pt x="16" y="1"/>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2" name="Freeform 627"/>
            <p:cNvSpPr>
              <a:spLocks/>
            </p:cNvSpPr>
            <p:nvPr/>
          </p:nvSpPr>
          <p:spPr bwMode="auto">
            <a:xfrm>
              <a:off x="3765" y="3753"/>
              <a:ext cx="13" cy="83"/>
            </a:xfrm>
            <a:custGeom>
              <a:avLst/>
              <a:gdLst>
                <a:gd name="T0" fmla="*/ 6 w 7"/>
                <a:gd name="T1" fmla="*/ 3 h 44"/>
                <a:gd name="T2" fmla="*/ 2 w 7"/>
                <a:gd name="T3" fmla="*/ 3 h 44"/>
                <a:gd name="T4" fmla="*/ 1 w 7"/>
                <a:gd name="T5" fmla="*/ 15 h 44"/>
                <a:gd name="T6" fmla="*/ 0 w 7"/>
                <a:gd name="T7" fmla="*/ 17 h 44"/>
                <a:gd name="T8" fmla="*/ 0 w 7"/>
                <a:gd name="T9" fmla="*/ 33 h 44"/>
                <a:gd name="T10" fmla="*/ 1 w 7"/>
                <a:gd name="T11" fmla="*/ 35 h 44"/>
                <a:gd name="T12" fmla="*/ 1 w 7"/>
                <a:gd name="T13" fmla="*/ 41 h 44"/>
                <a:gd name="T14" fmla="*/ 6 w 7"/>
                <a:gd name="T15" fmla="*/ 41 h 44"/>
                <a:gd name="T16" fmla="*/ 6 w 7"/>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3"/>
                  </a:moveTo>
                  <a:cubicBezTo>
                    <a:pt x="6" y="0"/>
                    <a:pt x="2" y="0"/>
                    <a:pt x="2" y="3"/>
                  </a:cubicBezTo>
                  <a:cubicBezTo>
                    <a:pt x="2" y="7"/>
                    <a:pt x="1" y="11"/>
                    <a:pt x="1" y="15"/>
                  </a:cubicBezTo>
                  <a:cubicBezTo>
                    <a:pt x="0" y="15"/>
                    <a:pt x="0" y="16"/>
                    <a:pt x="0" y="17"/>
                  </a:cubicBezTo>
                  <a:cubicBezTo>
                    <a:pt x="0" y="22"/>
                    <a:pt x="0" y="28"/>
                    <a:pt x="0" y="33"/>
                  </a:cubicBezTo>
                  <a:cubicBezTo>
                    <a:pt x="0" y="34"/>
                    <a:pt x="0" y="35"/>
                    <a:pt x="1" y="35"/>
                  </a:cubicBezTo>
                  <a:cubicBezTo>
                    <a:pt x="1" y="37"/>
                    <a:pt x="1" y="39"/>
                    <a:pt x="1" y="41"/>
                  </a:cubicBezTo>
                  <a:cubicBezTo>
                    <a:pt x="2" y="44"/>
                    <a:pt x="6" y="44"/>
                    <a:pt x="6" y="41"/>
                  </a:cubicBezTo>
                  <a:cubicBezTo>
                    <a:pt x="7" y="28"/>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3" name="Freeform 628"/>
            <p:cNvSpPr>
              <a:spLocks/>
            </p:cNvSpPr>
            <p:nvPr/>
          </p:nvSpPr>
          <p:spPr bwMode="auto">
            <a:xfrm>
              <a:off x="3802" y="3730"/>
              <a:ext cx="34" cy="92"/>
            </a:xfrm>
            <a:custGeom>
              <a:avLst/>
              <a:gdLst>
                <a:gd name="T0" fmla="*/ 18 w 19"/>
                <a:gd name="T1" fmla="*/ 45 h 49"/>
                <a:gd name="T2" fmla="*/ 18 w 19"/>
                <a:gd name="T3" fmla="*/ 18 h 49"/>
                <a:gd name="T4" fmla="*/ 14 w 19"/>
                <a:gd name="T5" fmla="*/ 16 h 49"/>
                <a:gd name="T6" fmla="*/ 14 w 19"/>
                <a:gd name="T7" fmla="*/ 16 h 49"/>
                <a:gd name="T8" fmla="*/ 11 w 19"/>
                <a:gd name="T9" fmla="*/ 16 h 49"/>
                <a:gd name="T10" fmla="*/ 11 w 19"/>
                <a:gd name="T11" fmla="*/ 4 h 49"/>
                <a:gd name="T12" fmla="*/ 5 w 19"/>
                <a:gd name="T13" fmla="*/ 4 h 49"/>
                <a:gd name="T14" fmla="*/ 2 w 19"/>
                <a:gd name="T15" fmla="*/ 30 h 49"/>
                <a:gd name="T16" fmla="*/ 0 w 19"/>
                <a:gd name="T17" fmla="*/ 31 h 49"/>
                <a:gd name="T18" fmla="*/ 0 w 19"/>
                <a:gd name="T19" fmla="*/ 43 h 49"/>
                <a:gd name="T20" fmla="*/ 2 w 19"/>
                <a:gd name="T21" fmla="*/ 44 h 49"/>
                <a:gd name="T22" fmla="*/ 9 w 19"/>
                <a:gd name="T23" fmla="*/ 43 h 49"/>
                <a:gd name="T24" fmla="*/ 9 w 19"/>
                <a:gd name="T25" fmla="*/ 43 h 49"/>
                <a:gd name="T26" fmla="*/ 9 w 19"/>
                <a:gd name="T27" fmla="*/ 45 h 49"/>
                <a:gd name="T28" fmla="*/ 13 w 19"/>
                <a:gd name="T29" fmla="*/ 47 h 49"/>
                <a:gd name="T30" fmla="*/ 18 w 19"/>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9">
                  <a:moveTo>
                    <a:pt x="18" y="45"/>
                  </a:moveTo>
                  <a:cubicBezTo>
                    <a:pt x="15" y="36"/>
                    <a:pt x="17" y="27"/>
                    <a:pt x="18" y="18"/>
                  </a:cubicBezTo>
                  <a:cubicBezTo>
                    <a:pt x="19" y="13"/>
                    <a:pt x="14" y="12"/>
                    <a:pt x="14" y="16"/>
                  </a:cubicBezTo>
                  <a:cubicBezTo>
                    <a:pt x="14" y="16"/>
                    <a:pt x="14" y="16"/>
                    <a:pt x="14" y="16"/>
                  </a:cubicBezTo>
                  <a:cubicBezTo>
                    <a:pt x="11" y="16"/>
                    <a:pt x="11" y="16"/>
                    <a:pt x="11" y="16"/>
                  </a:cubicBezTo>
                  <a:cubicBezTo>
                    <a:pt x="11" y="12"/>
                    <a:pt x="11" y="8"/>
                    <a:pt x="11" y="4"/>
                  </a:cubicBezTo>
                  <a:cubicBezTo>
                    <a:pt x="12" y="1"/>
                    <a:pt x="6" y="0"/>
                    <a:pt x="5" y="4"/>
                  </a:cubicBezTo>
                  <a:cubicBezTo>
                    <a:pt x="3" y="12"/>
                    <a:pt x="2" y="21"/>
                    <a:pt x="2" y="30"/>
                  </a:cubicBezTo>
                  <a:cubicBezTo>
                    <a:pt x="1" y="30"/>
                    <a:pt x="0" y="30"/>
                    <a:pt x="0" y="31"/>
                  </a:cubicBezTo>
                  <a:cubicBezTo>
                    <a:pt x="0" y="35"/>
                    <a:pt x="0" y="39"/>
                    <a:pt x="0" y="43"/>
                  </a:cubicBezTo>
                  <a:cubicBezTo>
                    <a:pt x="0" y="44"/>
                    <a:pt x="1" y="44"/>
                    <a:pt x="2" y="44"/>
                  </a:cubicBezTo>
                  <a:cubicBezTo>
                    <a:pt x="3" y="48"/>
                    <a:pt x="9" y="47"/>
                    <a:pt x="9" y="43"/>
                  </a:cubicBezTo>
                  <a:cubicBezTo>
                    <a:pt x="9" y="43"/>
                    <a:pt x="9" y="43"/>
                    <a:pt x="9" y="43"/>
                  </a:cubicBezTo>
                  <a:cubicBezTo>
                    <a:pt x="9" y="44"/>
                    <a:pt x="9" y="44"/>
                    <a:pt x="9" y="45"/>
                  </a:cubicBezTo>
                  <a:cubicBezTo>
                    <a:pt x="9" y="48"/>
                    <a:pt x="12" y="48"/>
                    <a:pt x="13" y="47"/>
                  </a:cubicBezTo>
                  <a:cubicBezTo>
                    <a:pt x="15" y="49"/>
                    <a:pt x="19"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4" name="Freeform 629"/>
            <p:cNvSpPr>
              <a:spLocks/>
            </p:cNvSpPr>
            <p:nvPr/>
          </p:nvSpPr>
          <p:spPr bwMode="auto">
            <a:xfrm>
              <a:off x="3868" y="3760"/>
              <a:ext cx="11" cy="61"/>
            </a:xfrm>
            <a:custGeom>
              <a:avLst/>
              <a:gdLst>
                <a:gd name="T0" fmla="*/ 5 w 6"/>
                <a:gd name="T1" fmla="*/ 3 h 32"/>
                <a:gd name="T2" fmla="*/ 0 w 6"/>
                <a:gd name="T3" fmla="*/ 3 h 32"/>
                <a:gd name="T4" fmla="*/ 0 w 6"/>
                <a:gd name="T5" fmla="*/ 29 h 32"/>
                <a:gd name="T6" fmla="*/ 5 w 6"/>
                <a:gd name="T7" fmla="*/ 29 h 32"/>
                <a:gd name="T8" fmla="*/ 5 w 6"/>
                <a:gd name="T9" fmla="*/ 3 h 32"/>
              </a:gdLst>
              <a:ahLst/>
              <a:cxnLst>
                <a:cxn ang="0">
                  <a:pos x="T0" y="T1"/>
                </a:cxn>
                <a:cxn ang="0">
                  <a:pos x="T2" y="T3"/>
                </a:cxn>
                <a:cxn ang="0">
                  <a:pos x="T4" y="T5"/>
                </a:cxn>
                <a:cxn ang="0">
                  <a:pos x="T6" y="T7"/>
                </a:cxn>
                <a:cxn ang="0">
                  <a:pos x="T8" y="T9"/>
                </a:cxn>
              </a:cxnLst>
              <a:rect l="0" t="0" r="r" b="b"/>
              <a:pathLst>
                <a:path w="6" h="32">
                  <a:moveTo>
                    <a:pt x="5" y="3"/>
                  </a:moveTo>
                  <a:cubicBezTo>
                    <a:pt x="5" y="0"/>
                    <a:pt x="1" y="0"/>
                    <a:pt x="0" y="3"/>
                  </a:cubicBezTo>
                  <a:cubicBezTo>
                    <a:pt x="0" y="12"/>
                    <a:pt x="0" y="20"/>
                    <a:pt x="0" y="29"/>
                  </a:cubicBezTo>
                  <a:cubicBezTo>
                    <a:pt x="1" y="32"/>
                    <a:pt x="5" y="32"/>
                    <a:pt x="5" y="29"/>
                  </a:cubicBezTo>
                  <a:cubicBezTo>
                    <a:pt x="6" y="20"/>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5" name="Freeform 630"/>
            <p:cNvSpPr>
              <a:spLocks/>
            </p:cNvSpPr>
            <p:nvPr/>
          </p:nvSpPr>
          <p:spPr bwMode="auto">
            <a:xfrm>
              <a:off x="3895" y="3753"/>
              <a:ext cx="26" cy="77"/>
            </a:xfrm>
            <a:custGeom>
              <a:avLst/>
              <a:gdLst>
                <a:gd name="T0" fmla="*/ 8 w 15"/>
                <a:gd name="T1" fmla="*/ 6 h 41"/>
                <a:gd name="T2" fmla="*/ 7 w 15"/>
                <a:gd name="T3" fmla="*/ 4 h 41"/>
                <a:gd name="T4" fmla="*/ 1 w 15"/>
                <a:gd name="T5" fmla="*/ 5 h 41"/>
                <a:gd name="T6" fmla="*/ 3 w 15"/>
                <a:gd name="T7" fmla="*/ 29 h 41"/>
                <a:gd name="T8" fmla="*/ 5 w 15"/>
                <a:gd name="T9" fmla="*/ 32 h 41"/>
                <a:gd name="T10" fmla="*/ 6 w 15"/>
                <a:gd name="T11" fmla="*/ 37 h 41"/>
                <a:gd name="T12" fmla="*/ 11 w 15"/>
                <a:gd name="T13" fmla="*/ 37 h 41"/>
                <a:gd name="T14" fmla="*/ 14 w 15"/>
                <a:gd name="T15" fmla="*/ 10 h 41"/>
                <a:gd name="T16" fmla="*/ 8 w 15"/>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6"/>
                  </a:moveTo>
                  <a:cubicBezTo>
                    <a:pt x="8" y="5"/>
                    <a:pt x="7" y="5"/>
                    <a:pt x="7" y="4"/>
                  </a:cubicBezTo>
                  <a:cubicBezTo>
                    <a:pt x="6" y="0"/>
                    <a:pt x="0" y="2"/>
                    <a:pt x="1" y="5"/>
                  </a:cubicBezTo>
                  <a:cubicBezTo>
                    <a:pt x="3" y="13"/>
                    <a:pt x="3" y="21"/>
                    <a:pt x="3" y="29"/>
                  </a:cubicBezTo>
                  <a:cubicBezTo>
                    <a:pt x="3" y="31"/>
                    <a:pt x="4" y="32"/>
                    <a:pt x="5" y="32"/>
                  </a:cubicBezTo>
                  <a:cubicBezTo>
                    <a:pt x="5" y="34"/>
                    <a:pt x="5" y="35"/>
                    <a:pt x="6" y="37"/>
                  </a:cubicBezTo>
                  <a:cubicBezTo>
                    <a:pt x="6" y="41"/>
                    <a:pt x="11" y="41"/>
                    <a:pt x="11" y="37"/>
                  </a:cubicBezTo>
                  <a:cubicBezTo>
                    <a:pt x="12" y="28"/>
                    <a:pt x="12" y="19"/>
                    <a:pt x="14" y="10"/>
                  </a:cubicBezTo>
                  <a:cubicBezTo>
                    <a:pt x="15" y="6"/>
                    <a:pt x="10" y="4"/>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6" name="Freeform 631"/>
            <p:cNvSpPr>
              <a:spLocks/>
            </p:cNvSpPr>
            <p:nvPr/>
          </p:nvSpPr>
          <p:spPr bwMode="auto">
            <a:xfrm>
              <a:off x="3926" y="3751"/>
              <a:ext cx="27" cy="98"/>
            </a:xfrm>
            <a:custGeom>
              <a:avLst/>
              <a:gdLst>
                <a:gd name="T0" fmla="*/ 7 w 15"/>
                <a:gd name="T1" fmla="*/ 5 h 52"/>
                <a:gd name="T2" fmla="*/ 6 w 15"/>
                <a:gd name="T3" fmla="*/ 12 h 52"/>
                <a:gd name="T4" fmla="*/ 2 w 15"/>
                <a:gd name="T5" fmla="*/ 14 h 52"/>
                <a:gd name="T6" fmla="*/ 1 w 15"/>
                <a:gd name="T7" fmla="*/ 23 h 52"/>
                <a:gd name="T8" fmla="*/ 4 w 15"/>
                <a:gd name="T9" fmla="*/ 25 h 52"/>
                <a:gd name="T10" fmla="*/ 4 w 15"/>
                <a:gd name="T11" fmla="*/ 49 h 52"/>
                <a:gd name="T12" fmla="*/ 10 w 15"/>
                <a:gd name="T13" fmla="*/ 49 h 52"/>
                <a:gd name="T14" fmla="*/ 15 w 15"/>
                <a:gd name="T15" fmla="*/ 6 h 52"/>
                <a:gd name="T16" fmla="*/ 7 w 15"/>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5"/>
                  </a:moveTo>
                  <a:cubicBezTo>
                    <a:pt x="7" y="7"/>
                    <a:pt x="6" y="9"/>
                    <a:pt x="6" y="12"/>
                  </a:cubicBezTo>
                  <a:cubicBezTo>
                    <a:pt x="4" y="11"/>
                    <a:pt x="2" y="12"/>
                    <a:pt x="2" y="14"/>
                  </a:cubicBezTo>
                  <a:cubicBezTo>
                    <a:pt x="2" y="17"/>
                    <a:pt x="3" y="21"/>
                    <a:pt x="1" y="23"/>
                  </a:cubicBezTo>
                  <a:cubicBezTo>
                    <a:pt x="0" y="25"/>
                    <a:pt x="2" y="26"/>
                    <a:pt x="4" y="25"/>
                  </a:cubicBezTo>
                  <a:cubicBezTo>
                    <a:pt x="3" y="33"/>
                    <a:pt x="2" y="41"/>
                    <a:pt x="4" y="49"/>
                  </a:cubicBezTo>
                  <a:cubicBezTo>
                    <a:pt x="4" y="52"/>
                    <a:pt x="9" y="52"/>
                    <a:pt x="10" y="49"/>
                  </a:cubicBezTo>
                  <a:cubicBezTo>
                    <a:pt x="12" y="35"/>
                    <a:pt x="13" y="20"/>
                    <a:pt x="15" y="6"/>
                  </a:cubicBezTo>
                  <a:cubicBezTo>
                    <a:pt x="15"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7" name="Freeform 632"/>
            <p:cNvSpPr>
              <a:spLocks/>
            </p:cNvSpPr>
            <p:nvPr/>
          </p:nvSpPr>
          <p:spPr bwMode="auto">
            <a:xfrm>
              <a:off x="3845" y="3760"/>
              <a:ext cx="21" cy="87"/>
            </a:xfrm>
            <a:custGeom>
              <a:avLst/>
              <a:gdLst>
                <a:gd name="T0" fmla="*/ 9 w 12"/>
                <a:gd name="T1" fmla="*/ 7 h 46"/>
                <a:gd name="T2" fmla="*/ 8 w 12"/>
                <a:gd name="T3" fmla="*/ 2 h 46"/>
                <a:gd name="T4" fmla="*/ 4 w 12"/>
                <a:gd name="T5" fmla="*/ 3 h 46"/>
                <a:gd name="T6" fmla="*/ 5 w 12"/>
                <a:gd name="T7" fmla="*/ 7 h 46"/>
                <a:gd name="T8" fmla="*/ 4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5"/>
                    <a:pt x="8" y="4"/>
                    <a:pt x="8" y="2"/>
                  </a:cubicBezTo>
                  <a:cubicBezTo>
                    <a:pt x="7" y="0"/>
                    <a:pt x="3" y="1"/>
                    <a:pt x="4" y="3"/>
                  </a:cubicBezTo>
                  <a:cubicBezTo>
                    <a:pt x="4" y="5"/>
                    <a:pt x="5" y="6"/>
                    <a:pt x="5" y="7"/>
                  </a:cubicBezTo>
                  <a:cubicBezTo>
                    <a:pt x="4" y="8"/>
                    <a:pt x="4" y="9"/>
                    <a:pt x="4" y="10"/>
                  </a:cubicBezTo>
                  <a:cubicBezTo>
                    <a:pt x="1" y="21"/>
                    <a:pt x="0" y="32"/>
                    <a:pt x="4" y="42"/>
                  </a:cubicBezTo>
                  <a:cubicBezTo>
                    <a:pt x="6" y="46"/>
                    <a:pt x="11" y="46"/>
                    <a:pt x="11" y="41"/>
                  </a:cubicBezTo>
                  <a:cubicBezTo>
                    <a:pt x="11" y="37"/>
                    <a:pt x="11" y="33"/>
                    <a:pt x="11" y="28"/>
                  </a:cubicBezTo>
                  <a:cubicBezTo>
                    <a:pt x="11" y="28"/>
                    <a:pt x="11" y="28"/>
                    <a:pt x="11" y="27"/>
                  </a:cubicBezTo>
                  <a:cubicBezTo>
                    <a:pt x="11" y="25"/>
                    <a:pt x="11" y="23"/>
                    <a:pt x="11" y="21"/>
                  </a:cubicBezTo>
                  <a:cubicBezTo>
                    <a:pt x="11" y="18"/>
                    <a:pt x="11" y="15"/>
                    <a:pt x="12" y="12"/>
                  </a:cubicBezTo>
                  <a:cubicBezTo>
                    <a:pt x="12" y="9"/>
                    <a:pt x="11" y="7"/>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8" name="Freeform 633"/>
            <p:cNvSpPr>
              <a:spLocks/>
            </p:cNvSpPr>
            <p:nvPr/>
          </p:nvSpPr>
          <p:spPr bwMode="auto">
            <a:xfrm>
              <a:off x="3677" y="3764"/>
              <a:ext cx="23" cy="53"/>
            </a:xfrm>
            <a:custGeom>
              <a:avLst/>
              <a:gdLst>
                <a:gd name="T0" fmla="*/ 12 w 13"/>
                <a:gd name="T1" fmla="*/ 24 h 28"/>
                <a:gd name="T2" fmla="*/ 5 w 13"/>
                <a:gd name="T3" fmla="*/ 2 h 28"/>
                <a:gd name="T4" fmla="*/ 1 w 13"/>
                <a:gd name="T5" fmla="*/ 3 h 28"/>
                <a:gd name="T6" fmla="*/ 10 w 13"/>
                <a:gd name="T7" fmla="*/ 26 h 28"/>
                <a:gd name="T8" fmla="*/ 12 w 13"/>
                <a:gd name="T9" fmla="*/ 24 h 28"/>
              </a:gdLst>
              <a:ahLst/>
              <a:cxnLst>
                <a:cxn ang="0">
                  <a:pos x="T0" y="T1"/>
                </a:cxn>
                <a:cxn ang="0">
                  <a:pos x="T2" y="T3"/>
                </a:cxn>
                <a:cxn ang="0">
                  <a:pos x="T4" y="T5"/>
                </a:cxn>
                <a:cxn ang="0">
                  <a:pos x="T6" y="T7"/>
                </a:cxn>
                <a:cxn ang="0">
                  <a:pos x="T8" y="T9"/>
                </a:cxn>
              </a:cxnLst>
              <a:rect l="0" t="0" r="r" b="b"/>
              <a:pathLst>
                <a:path w="13" h="28">
                  <a:moveTo>
                    <a:pt x="12" y="24"/>
                  </a:moveTo>
                  <a:cubicBezTo>
                    <a:pt x="9" y="17"/>
                    <a:pt x="7" y="10"/>
                    <a:pt x="5" y="2"/>
                  </a:cubicBezTo>
                  <a:cubicBezTo>
                    <a:pt x="4" y="0"/>
                    <a:pt x="0" y="1"/>
                    <a:pt x="1" y="3"/>
                  </a:cubicBezTo>
                  <a:cubicBezTo>
                    <a:pt x="3" y="11"/>
                    <a:pt x="6" y="19"/>
                    <a:pt x="10" y="26"/>
                  </a:cubicBezTo>
                  <a:cubicBezTo>
                    <a:pt x="11" y="28"/>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39" name="Freeform 634"/>
            <p:cNvSpPr>
              <a:spLocks/>
            </p:cNvSpPr>
            <p:nvPr/>
          </p:nvSpPr>
          <p:spPr bwMode="auto">
            <a:xfrm>
              <a:off x="3632" y="3744"/>
              <a:ext cx="34" cy="82"/>
            </a:xfrm>
            <a:custGeom>
              <a:avLst/>
              <a:gdLst>
                <a:gd name="T0" fmla="*/ 16 w 19"/>
                <a:gd name="T1" fmla="*/ 37 h 44"/>
                <a:gd name="T2" fmla="*/ 12 w 19"/>
                <a:gd name="T3" fmla="*/ 7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7"/>
                  </a:cubicBezTo>
                  <a:cubicBezTo>
                    <a:pt x="14" y="3"/>
                    <a:pt x="8" y="0"/>
                    <a:pt x="7" y="4"/>
                  </a:cubicBezTo>
                  <a:cubicBezTo>
                    <a:pt x="0" y="17"/>
                    <a:pt x="3" y="28"/>
                    <a:pt x="11" y="40"/>
                  </a:cubicBezTo>
                  <a:cubicBezTo>
                    <a:pt x="13" y="44"/>
                    <a:pt x="19"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0" name="Freeform 635"/>
            <p:cNvSpPr>
              <a:spLocks/>
            </p:cNvSpPr>
            <p:nvPr/>
          </p:nvSpPr>
          <p:spPr bwMode="auto">
            <a:xfrm>
              <a:off x="3747" y="3768"/>
              <a:ext cx="18" cy="60"/>
            </a:xfrm>
            <a:custGeom>
              <a:avLst/>
              <a:gdLst>
                <a:gd name="T0" fmla="*/ 2 w 10"/>
                <a:gd name="T1" fmla="*/ 4 h 32"/>
                <a:gd name="T2" fmla="*/ 3 w 10"/>
                <a:gd name="T3" fmla="*/ 28 h 32"/>
                <a:gd name="T4" fmla="*/ 9 w 10"/>
                <a:gd name="T5" fmla="*/ 26 h 32"/>
                <a:gd name="T6" fmla="*/ 9 w 10"/>
                <a:gd name="T7" fmla="*/ 6 h 32"/>
                <a:gd name="T8" fmla="*/ 2 w 10"/>
                <a:gd name="T9" fmla="*/ 4 h 32"/>
              </a:gdLst>
              <a:ahLst/>
              <a:cxnLst>
                <a:cxn ang="0">
                  <a:pos x="T0" y="T1"/>
                </a:cxn>
                <a:cxn ang="0">
                  <a:pos x="T2" y="T3"/>
                </a:cxn>
                <a:cxn ang="0">
                  <a:pos x="T4" y="T5"/>
                </a:cxn>
                <a:cxn ang="0">
                  <a:pos x="T6" y="T7"/>
                </a:cxn>
                <a:cxn ang="0">
                  <a:pos x="T8" y="T9"/>
                </a:cxn>
              </a:cxnLst>
              <a:rect l="0" t="0" r="r" b="b"/>
              <a:pathLst>
                <a:path w="10" h="32">
                  <a:moveTo>
                    <a:pt x="2" y="4"/>
                  </a:moveTo>
                  <a:cubicBezTo>
                    <a:pt x="0" y="12"/>
                    <a:pt x="0" y="20"/>
                    <a:pt x="3" y="28"/>
                  </a:cubicBezTo>
                  <a:cubicBezTo>
                    <a:pt x="4" y="32"/>
                    <a:pt x="9" y="30"/>
                    <a:pt x="9" y="26"/>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1" name="Freeform 636"/>
            <p:cNvSpPr>
              <a:spLocks/>
            </p:cNvSpPr>
            <p:nvPr/>
          </p:nvSpPr>
          <p:spPr bwMode="auto">
            <a:xfrm>
              <a:off x="3967" y="3740"/>
              <a:ext cx="27" cy="94"/>
            </a:xfrm>
            <a:custGeom>
              <a:avLst/>
              <a:gdLst>
                <a:gd name="T0" fmla="*/ 11 w 15"/>
                <a:gd name="T1" fmla="*/ 28 h 50"/>
                <a:gd name="T2" fmla="*/ 14 w 15"/>
                <a:gd name="T3" fmla="*/ 7 h 50"/>
                <a:gd name="T4" fmla="*/ 7 w 15"/>
                <a:gd name="T5" fmla="*/ 5 h 50"/>
                <a:gd name="T6" fmla="*/ 5 w 15"/>
                <a:gd name="T7" fmla="*/ 16 h 50"/>
                <a:gd name="T8" fmla="*/ 3 w 15"/>
                <a:gd name="T9" fmla="*/ 17 h 50"/>
                <a:gd name="T10" fmla="*/ 5 w 15"/>
                <a:gd name="T11" fmla="*/ 46 h 50"/>
                <a:gd name="T12" fmla="*/ 11 w 15"/>
                <a:gd name="T13" fmla="*/ 42 h 50"/>
                <a:gd name="T14" fmla="*/ 8 w 15"/>
                <a:gd name="T15" fmla="*/ 31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1"/>
                    <a:pt x="12" y="13"/>
                    <a:pt x="14" y="7"/>
                  </a:cubicBezTo>
                  <a:cubicBezTo>
                    <a:pt x="15" y="2"/>
                    <a:pt x="8" y="0"/>
                    <a:pt x="7" y="5"/>
                  </a:cubicBezTo>
                  <a:cubicBezTo>
                    <a:pt x="6" y="8"/>
                    <a:pt x="5" y="12"/>
                    <a:pt x="5" y="16"/>
                  </a:cubicBezTo>
                  <a:cubicBezTo>
                    <a:pt x="4" y="16"/>
                    <a:pt x="4" y="16"/>
                    <a:pt x="3" y="17"/>
                  </a:cubicBezTo>
                  <a:cubicBezTo>
                    <a:pt x="0" y="27"/>
                    <a:pt x="0" y="36"/>
                    <a:pt x="5" y="46"/>
                  </a:cubicBezTo>
                  <a:cubicBezTo>
                    <a:pt x="7" y="50"/>
                    <a:pt x="13" y="47"/>
                    <a:pt x="11" y="42"/>
                  </a:cubicBezTo>
                  <a:cubicBezTo>
                    <a:pt x="10" y="39"/>
                    <a:pt x="9" y="35"/>
                    <a:pt x="8" y="31"/>
                  </a:cubicBezTo>
                  <a:cubicBezTo>
                    <a:pt x="10" y="31"/>
                    <a:pt x="11" y="30"/>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2" name="Freeform 637"/>
            <p:cNvSpPr>
              <a:spLocks/>
            </p:cNvSpPr>
            <p:nvPr/>
          </p:nvSpPr>
          <p:spPr bwMode="auto">
            <a:xfrm>
              <a:off x="4004" y="3766"/>
              <a:ext cx="15" cy="58"/>
            </a:xfrm>
            <a:custGeom>
              <a:avLst/>
              <a:gdLst>
                <a:gd name="T0" fmla="*/ 6 w 8"/>
                <a:gd name="T1" fmla="*/ 3 h 31"/>
                <a:gd name="T2" fmla="*/ 1 w 8"/>
                <a:gd name="T3" fmla="*/ 4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4"/>
                  </a:cubicBezTo>
                  <a:cubicBezTo>
                    <a:pt x="3" y="12"/>
                    <a:pt x="3" y="20"/>
                    <a:pt x="3" y="28"/>
                  </a:cubicBezTo>
                  <a:cubicBezTo>
                    <a:pt x="3" y="31"/>
                    <a:pt x="8" y="31"/>
                    <a:pt x="8" y="28"/>
                  </a:cubicBezTo>
                  <a:cubicBezTo>
                    <a:pt x="8" y="20"/>
                    <a:pt x="8"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3" name="Freeform 638"/>
            <p:cNvSpPr>
              <a:spLocks/>
            </p:cNvSpPr>
            <p:nvPr/>
          </p:nvSpPr>
          <p:spPr bwMode="auto">
            <a:xfrm>
              <a:off x="4015" y="3760"/>
              <a:ext cx="34" cy="96"/>
            </a:xfrm>
            <a:custGeom>
              <a:avLst/>
              <a:gdLst>
                <a:gd name="T0" fmla="*/ 18 w 19"/>
                <a:gd name="T1" fmla="*/ 44 h 51"/>
                <a:gd name="T2" fmla="*/ 12 w 19"/>
                <a:gd name="T3" fmla="*/ 12 h 51"/>
                <a:gd name="T4" fmla="*/ 12 w 19"/>
                <a:gd name="T5" fmla="*/ 12 h 51"/>
                <a:gd name="T6" fmla="*/ 12 w 19"/>
                <a:gd name="T7" fmla="*/ 4 h 51"/>
                <a:gd name="T8" fmla="*/ 8 w 19"/>
                <a:gd name="T9" fmla="*/ 4 h 51"/>
                <a:gd name="T10" fmla="*/ 8 w 19"/>
                <a:gd name="T11" fmla="*/ 11 h 51"/>
                <a:gd name="T12" fmla="*/ 7 w 19"/>
                <a:gd name="T13" fmla="*/ 12 h 51"/>
                <a:gd name="T14" fmla="*/ 6 w 19"/>
                <a:gd name="T15" fmla="*/ 20 h 51"/>
                <a:gd name="T16" fmla="*/ 5 w 19"/>
                <a:gd name="T17" fmla="*/ 21 h 51"/>
                <a:gd name="T18" fmla="*/ 1 w 19"/>
                <a:gd name="T19" fmla="*/ 37 h 51"/>
                <a:gd name="T20" fmla="*/ 2 w 19"/>
                <a:gd name="T21" fmla="*/ 38 h 51"/>
                <a:gd name="T22" fmla="*/ 6 w 19"/>
                <a:gd name="T23" fmla="*/ 23 h 51"/>
                <a:gd name="T24" fmla="*/ 10 w 19"/>
                <a:gd name="T25" fmla="*/ 47 h 51"/>
                <a:gd name="T26" fmla="*/ 18 w 19"/>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1">
                  <a:moveTo>
                    <a:pt x="18" y="44"/>
                  </a:moveTo>
                  <a:cubicBezTo>
                    <a:pt x="14" y="34"/>
                    <a:pt x="14" y="23"/>
                    <a:pt x="12" y="12"/>
                  </a:cubicBezTo>
                  <a:cubicBezTo>
                    <a:pt x="12" y="12"/>
                    <a:pt x="12" y="12"/>
                    <a:pt x="12" y="12"/>
                  </a:cubicBezTo>
                  <a:cubicBezTo>
                    <a:pt x="12" y="9"/>
                    <a:pt x="12" y="8"/>
                    <a:pt x="12" y="4"/>
                  </a:cubicBezTo>
                  <a:cubicBezTo>
                    <a:pt x="12" y="0"/>
                    <a:pt x="8" y="0"/>
                    <a:pt x="8" y="4"/>
                  </a:cubicBezTo>
                  <a:cubicBezTo>
                    <a:pt x="8" y="8"/>
                    <a:pt x="8" y="9"/>
                    <a:pt x="8" y="11"/>
                  </a:cubicBezTo>
                  <a:cubicBezTo>
                    <a:pt x="7" y="12"/>
                    <a:pt x="7" y="12"/>
                    <a:pt x="7" y="12"/>
                  </a:cubicBezTo>
                  <a:cubicBezTo>
                    <a:pt x="7" y="15"/>
                    <a:pt x="6" y="18"/>
                    <a:pt x="6" y="20"/>
                  </a:cubicBezTo>
                  <a:cubicBezTo>
                    <a:pt x="6" y="20"/>
                    <a:pt x="5" y="20"/>
                    <a:pt x="5" y="21"/>
                  </a:cubicBezTo>
                  <a:cubicBezTo>
                    <a:pt x="3" y="26"/>
                    <a:pt x="2" y="32"/>
                    <a:pt x="1" y="37"/>
                  </a:cubicBezTo>
                  <a:cubicBezTo>
                    <a:pt x="0" y="38"/>
                    <a:pt x="2" y="39"/>
                    <a:pt x="2" y="38"/>
                  </a:cubicBezTo>
                  <a:cubicBezTo>
                    <a:pt x="4" y="33"/>
                    <a:pt x="5" y="28"/>
                    <a:pt x="6" y="23"/>
                  </a:cubicBezTo>
                  <a:cubicBezTo>
                    <a:pt x="6" y="31"/>
                    <a:pt x="7" y="39"/>
                    <a:pt x="10" y="47"/>
                  </a:cubicBezTo>
                  <a:cubicBezTo>
                    <a:pt x="12" y="51"/>
                    <a:pt x="19" y="50"/>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4" name="Freeform 639"/>
            <p:cNvSpPr>
              <a:spLocks/>
            </p:cNvSpPr>
            <p:nvPr/>
          </p:nvSpPr>
          <p:spPr bwMode="auto">
            <a:xfrm>
              <a:off x="4059" y="3806"/>
              <a:ext cx="11" cy="52"/>
            </a:xfrm>
            <a:custGeom>
              <a:avLst/>
              <a:gdLst>
                <a:gd name="T0" fmla="*/ 5 w 6"/>
                <a:gd name="T1" fmla="*/ 3 h 28"/>
                <a:gd name="T2" fmla="*/ 1 w 6"/>
                <a:gd name="T3" fmla="*/ 2 h 28"/>
                <a:gd name="T4" fmla="*/ 0 w 6"/>
                <a:gd name="T5" fmla="*/ 24 h 28"/>
                <a:gd name="T6" fmla="*/ 6 w 6"/>
                <a:gd name="T7" fmla="*/ 24 h 28"/>
                <a:gd name="T8" fmla="*/ 5 w 6"/>
                <a:gd name="T9" fmla="*/ 3 h 28"/>
              </a:gdLst>
              <a:ahLst/>
              <a:cxnLst>
                <a:cxn ang="0">
                  <a:pos x="T0" y="T1"/>
                </a:cxn>
                <a:cxn ang="0">
                  <a:pos x="T2" y="T3"/>
                </a:cxn>
                <a:cxn ang="0">
                  <a:pos x="T4" y="T5"/>
                </a:cxn>
                <a:cxn ang="0">
                  <a:pos x="T6" y="T7"/>
                </a:cxn>
                <a:cxn ang="0">
                  <a:pos x="T8" y="T9"/>
                </a:cxn>
              </a:cxnLst>
              <a:rect l="0" t="0" r="r" b="b"/>
              <a:pathLst>
                <a:path w="6" h="28">
                  <a:moveTo>
                    <a:pt x="5" y="3"/>
                  </a:moveTo>
                  <a:cubicBezTo>
                    <a:pt x="5" y="1"/>
                    <a:pt x="1" y="0"/>
                    <a:pt x="1" y="2"/>
                  </a:cubicBezTo>
                  <a:cubicBezTo>
                    <a:pt x="0" y="10"/>
                    <a:pt x="0" y="20"/>
                    <a:pt x="0" y="24"/>
                  </a:cubicBezTo>
                  <a:cubicBezTo>
                    <a:pt x="0" y="28"/>
                    <a:pt x="6" y="28"/>
                    <a:pt x="6" y="24"/>
                  </a:cubicBezTo>
                  <a:cubicBezTo>
                    <a:pt x="6" y="20"/>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5" name="Freeform 640"/>
            <p:cNvSpPr>
              <a:spLocks/>
            </p:cNvSpPr>
            <p:nvPr/>
          </p:nvSpPr>
          <p:spPr bwMode="auto">
            <a:xfrm>
              <a:off x="4072" y="3764"/>
              <a:ext cx="18" cy="77"/>
            </a:xfrm>
            <a:custGeom>
              <a:avLst/>
              <a:gdLst>
                <a:gd name="T0" fmla="*/ 3 w 10"/>
                <a:gd name="T1" fmla="*/ 4 h 41"/>
                <a:gd name="T2" fmla="*/ 0 w 10"/>
                <a:gd name="T3" fmla="*/ 35 h 41"/>
                <a:gd name="T4" fmla="*/ 8 w 10"/>
                <a:gd name="T5" fmla="*/ 35 h 41"/>
                <a:gd name="T6" fmla="*/ 10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0" y="14"/>
                    <a:pt x="0" y="25"/>
                    <a:pt x="0" y="35"/>
                  </a:cubicBezTo>
                  <a:cubicBezTo>
                    <a:pt x="0" y="41"/>
                    <a:pt x="8" y="41"/>
                    <a:pt x="8" y="35"/>
                  </a:cubicBezTo>
                  <a:cubicBezTo>
                    <a:pt x="8" y="25"/>
                    <a:pt x="9" y="15"/>
                    <a:pt x="10"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6" name="Freeform 641"/>
            <p:cNvSpPr>
              <a:spLocks/>
            </p:cNvSpPr>
            <p:nvPr/>
          </p:nvSpPr>
          <p:spPr bwMode="auto">
            <a:xfrm>
              <a:off x="4090" y="3759"/>
              <a:ext cx="28" cy="107"/>
            </a:xfrm>
            <a:custGeom>
              <a:avLst/>
              <a:gdLst>
                <a:gd name="T0" fmla="*/ 7 w 16"/>
                <a:gd name="T1" fmla="*/ 6 h 57"/>
                <a:gd name="T2" fmla="*/ 4 w 16"/>
                <a:gd name="T3" fmla="*/ 12 h 57"/>
                <a:gd name="T4" fmla="*/ 4 w 16"/>
                <a:gd name="T5" fmla="*/ 11 h 57"/>
                <a:gd name="T6" fmla="*/ 1 w 16"/>
                <a:gd name="T7" fmla="*/ 12 h 57"/>
                <a:gd name="T8" fmla="*/ 2 w 16"/>
                <a:gd name="T9" fmla="*/ 20 h 57"/>
                <a:gd name="T10" fmla="*/ 6 w 16"/>
                <a:gd name="T11" fmla="*/ 54 h 57"/>
                <a:gd name="T12" fmla="*/ 12 w 16"/>
                <a:gd name="T13" fmla="*/ 53 h 57"/>
                <a:gd name="T14" fmla="*/ 14 w 16"/>
                <a:gd name="T15" fmla="*/ 10 h 57"/>
                <a:gd name="T16" fmla="*/ 7 w 16"/>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6"/>
                  </a:moveTo>
                  <a:cubicBezTo>
                    <a:pt x="6" y="8"/>
                    <a:pt x="5" y="10"/>
                    <a:pt x="4" y="12"/>
                  </a:cubicBezTo>
                  <a:cubicBezTo>
                    <a:pt x="4" y="11"/>
                    <a:pt x="4" y="11"/>
                    <a:pt x="4" y="11"/>
                  </a:cubicBezTo>
                  <a:cubicBezTo>
                    <a:pt x="3" y="10"/>
                    <a:pt x="1" y="10"/>
                    <a:pt x="1" y="12"/>
                  </a:cubicBezTo>
                  <a:cubicBezTo>
                    <a:pt x="1" y="15"/>
                    <a:pt x="2" y="17"/>
                    <a:pt x="2" y="20"/>
                  </a:cubicBezTo>
                  <a:cubicBezTo>
                    <a:pt x="0" y="31"/>
                    <a:pt x="1" y="44"/>
                    <a:pt x="6" y="54"/>
                  </a:cubicBezTo>
                  <a:cubicBezTo>
                    <a:pt x="7" y="57"/>
                    <a:pt x="12" y="56"/>
                    <a:pt x="12" y="53"/>
                  </a:cubicBezTo>
                  <a:cubicBezTo>
                    <a:pt x="11" y="39"/>
                    <a:pt x="9" y="23"/>
                    <a:pt x="14" y="10"/>
                  </a:cubicBezTo>
                  <a:cubicBezTo>
                    <a:pt x="16" y="5"/>
                    <a:pt x="9"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7" name="Freeform 642"/>
            <p:cNvSpPr>
              <a:spLocks/>
            </p:cNvSpPr>
            <p:nvPr/>
          </p:nvSpPr>
          <p:spPr bwMode="auto">
            <a:xfrm>
              <a:off x="4054" y="3744"/>
              <a:ext cx="14" cy="69"/>
            </a:xfrm>
            <a:custGeom>
              <a:avLst/>
              <a:gdLst>
                <a:gd name="T0" fmla="*/ 0 w 8"/>
                <a:gd name="T1" fmla="*/ 6 h 37"/>
                <a:gd name="T2" fmla="*/ 0 w 8"/>
                <a:gd name="T3" fmla="*/ 32 h 37"/>
                <a:gd name="T4" fmla="*/ 8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0" y="32"/>
                  </a:cubicBezTo>
                  <a:cubicBezTo>
                    <a:pt x="0" y="37"/>
                    <a:pt x="8" y="37"/>
                    <a:pt x="8"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8" name="Freeform 643"/>
            <p:cNvSpPr>
              <a:spLocks/>
            </p:cNvSpPr>
            <p:nvPr/>
          </p:nvSpPr>
          <p:spPr bwMode="auto">
            <a:xfrm>
              <a:off x="4114" y="3759"/>
              <a:ext cx="27" cy="75"/>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6"/>
                    <a:pt x="0" y="27"/>
                    <a:pt x="4" y="37"/>
                  </a:cubicBezTo>
                  <a:cubicBezTo>
                    <a:pt x="5" y="40"/>
                    <a:pt x="10" y="40"/>
                    <a:pt x="10" y="36"/>
                  </a:cubicBezTo>
                  <a:cubicBezTo>
                    <a:pt x="10" y="28"/>
                    <a:pt x="9" y="18"/>
                    <a:pt x="13" y="10"/>
                  </a:cubicBezTo>
                  <a:cubicBezTo>
                    <a:pt x="15" y="5"/>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49" name="Freeform 644"/>
            <p:cNvSpPr>
              <a:spLocks/>
            </p:cNvSpPr>
            <p:nvPr/>
          </p:nvSpPr>
          <p:spPr bwMode="auto">
            <a:xfrm>
              <a:off x="4155" y="3791"/>
              <a:ext cx="14" cy="58"/>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2" y="31"/>
                    <a:pt x="7"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0" name="Freeform 645"/>
            <p:cNvSpPr>
              <a:spLocks/>
            </p:cNvSpPr>
            <p:nvPr/>
          </p:nvSpPr>
          <p:spPr bwMode="auto">
            <a:xfrm>
              <a:off x="4215" y="3738"/>
              <a:ext cx="25" cy="99"/>
            </a:xfrm>
            <a:custGeom>
              <a:avLst/>
              <a:gdLst>
                <a:gd name="T0" fmla="*/ 11 w 14"/>
                <a:gd name="T1" fmla="*/ 2 h 53"/>
                <a:gd name="T2" fmla="*/ 5 w 14"/>
                <a:gd name="T3" fmla="*/ 22 h 53"/>
                <a:gd name="T4" fmla="*/ 0 w 14"/>
                <a:gd name="T5" fmla="*/ 25 h 53"/>
                <a:gd name="T6" fmla="*/ 4 w 14"/>
                <a:gd name="T7" fmla="*/ 44 h 53"/>
                <a:gd name="T8" fmla="*/ 4 w 14"/>
                <a:gd name="T9" fmla="*/ 45 h 53"/>
                <a:gd name="T10" fmla="*/ 5 w 14"/>
                <a:gd name="T11" fmla="*/ 47 h 53"/>
                <a:gd name="T12" fmla="*/ 7 w 14"/>
                <a:gd name="T13" fmla="*/ 51 h 53"/>
                <a:gd name="T14" fmla="*/ 13 w 14"/>
                <a:gd name="T15" fmla="*/ 49 h 53"/>
                <a:gd name="T16" fmla="*/ 8 w 14"/>
                <a:gd name="T17" fmla="*/ 33 h 53"/>
                <a:gd name="T18" fmla="*/ 13 w 14"/>
                <a:gd name="T19" fmla="*/ 3 h 53"/>
                <a:gd name="T20" fmla="*/ 11 w 1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2"/>
                  </a:moveTo>
                  <a:cubicBezTo>
                    <a:pt x="8" y="8"/>
                    <a:pt x="6" y="15"/>
                    <a:pt x="5" y="22"/>
                  </a:cubicBezTo>
                  <a:cubicBezTo>
                    <a:pt x="3" y="21"/>
                    <a:pt x="0" y="22"/>
                    <a:pt x="0" y="25"/>
                  </a:cubicBezTo>
                  <a:cubicBezTo>
                    <a:pt x="0" y="32"/>
                    <a:pt x="1" y="38"/>
                    <a:pt x="4" y="44"/>
                  </a:cubicBezTo>
                  <a:cubicBezTo>
                    <a:pt x="4" y="45"/>
                    <a:pt x="4" y="45"/>
                    <a:pt x="4" y="45"/>
                  </a:cubicBezTo>
                  <a:cubicBezTo>
                    <a:pt x="4" y="46"/>
                    <a:pt x="5" y="47"/>
                    <a:pt x="5" y="47"/>
                  </a:cubicBezTo>
                  <a:cubicBezTo>
                    <a:pt x="6" y="48"/>
                    <a:pt x="7" y="50"/>
                    <a:pt x="7" y="51"/>
                  </a:cubicBezTo>
                  <a:cubicBezTo>
                    <a:pt x="9" y="53"/>
                    <a:pt x="14" y="52"/>
                    <a:pt x="13" y="49"/>
                  </a:cubicBezTo>
                  <a:cubicBezTo>
                    <a:pt x="11" y="43"/>
                    <a:pt x="9" y="38"/>
                    <a:pt x="8" y="33"/>
                  </a:cubicBezTo>
                  <a:cubicBezTo>
                    <a:pt x="9" y="23"/>
                    <a:pt x="10" y="13"/>
                    <a:pt x="13" y="3"/>
                  </a:cubicBezTo>
                  <a:cubicBezTo>
                    <a:pt x="14" y="1"/>
                    <a:pt x="11" y="0"/>
                    <a:pt x="11"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1" name="Freeform 646"/>
            <p:cNvSpPr>
              <a:spLocks/>
            </p:cNvSpPr>
            <p:nvPr/>
          </p:nvSpPr>
          <p:spPr bwMode="auto">
            <a:xfrm>
              <a:off x="4246" y="3738"/>
              <a:ext cx="28" cy="88"/>
            </a:xfrm>
            <a:custGeom>
              <a:avLst/>
              <a:gdLst>
                <a:gd name="T0" fmla="*/ 12 w 16"/>
                <a:gd name="T1" fmla="*/ 2 h 47"/>
                <a:gd name="T2" fmla="*/ 0 w 16"/>
                <a:gd name="T3" fmla="*/ 43 h 47"/>
                <a:gd name="T4" fmla="*/ 6 w 16"/>
                <a:gd name="T5" fmla="*/ 43 h 47"/>
                <a:gd name="T6" fmla="*/ 15 w 16"/>
                <a:gd name="T7" fmla="*/ 3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8"/>
                    <a:pt x="0" y="43"/>
                  </a:cubicBezTo>
                  <a:cubicBezTo>
                    <a:pt x="0" y="47"/>
                    <a:pt x="6" y="47"/>
                    <a:pt x="6" y="43"/>
                  </a:cubicBezTo>
                  <a:cubicBezTo>
                    <a:pt x="7" y="29"/>
                    <a:pt x="8" y="16"/>
                    <a:pt x="15" y="3"/>
                  </a:cubicBezTo>
                  <a:cubicBezTo>
                    <a:pt x="16" y="1"/>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2" name="Freeform 647"/>
            <p:cNvSpPr>
              <a:spLocks/>
            </p:cNvSpPr>
            <p:nvPr/>
          </p:nvSpPr>
          <p:spPr bwMode="auto">
            <a:xfrm>
              <a:off x="4279" y="3753"/>
              <a:ext cx="14" cy="83"/>
            </a:xfrm>
            <a:custGeom>
              <a:avLst/>
              <a:gdLst>
                <a:gd name="T0" fmla="*/ 6 w 8"/>
                <a:gd name="T1" fmla="*/ 3 h 44"/>
                <a:gd name="T2" fmla="*/ 2 w 8"/>
                <a:gd name="T3" fmla="*/ 3 h 44"/>
                <a:gd name="T4" fmla="*/ 2 w 8"/>
                <a:gd name="T5" fmla="*/ 15 h 44"/>
                <a:gd name="T6" fmla="*/ 0 w 8"/>
                <a:gd name="T7" fmla="*/ 17 h 44"/>
                <a:gd name="T8" fmla="*/ 0 w 8"/>
                <a:gd name="T9" fmla="*/ 33 h 44"/>
                <a:gd name="T10" fmla="*/ 2 w 8"/>
                <a:gd name="T11" fmla="*/ 35 h 44"/>
                <a:gd name="T12" fmla="*/ 2 w 8"/>
                <a:gd name="T13" fmla="*/ 41 h 44"/>
                <a:gd name="T14" fmla="*/ 7 w 8"/>
                <a:gd name="T15" fmla="*/ 41 h 44"/>
                <a:gd name="T16" fmla="*/ 6 w 8"/>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3"/>
                  </a:moveTo>
                  <a:cubicBezTo>
                    <a:pt x="6" y="0"/>
                    <a:pt x="3" y="0"/>
                    <a:pt x="2" y="3"/>
                  </a:cubicBezTo>
                  <a:cubicBezTo>
                    <a:pt x="2" y="7"/>
                    <a:pt x="2" y="11"/>
                    <a:pt x="2" y="15"/>
                  </a:cubicBezTo>
                  <a:cubicBezTo>
                    <a:pt x="1" y="15"/>
                    <a:pt x="0" y="16"/>
                    <a:pt x="0" y="17"/>
                  </a:cubicBezTo>
                  <a:cubicBezTo>
                    <a:pt x="0" y="22"/>
                    <a:pt x="0" y="28"/>
                    <a:pt x="0" y="33"/>
                  </a:cubicBezTo>
                  <a:cubicBezTo>
                    <a:pt x="0" y="34"/>
                    <a:pt x="1" y="35"/>
                    <a:pt x="2" y="35"/>
                  </a:cubicBezTo>
                  <a:cubicBezTo>
                    <a:pt x="2" y="37"/>
                    <a:pt x="2" y="39"/>
                    <a:pt x="2" y="41"/>
                  </a:cubicBezTo>
                  <a:cubicBezTo>
                    <a:pt x="2" y="44"/>
                    <a:pt x="7" y="44"/>
                    <a:pt x="7" y="41"/>
                  </a:cubicBezTo>
                  <a:cubicBezTo>
                    <a:pt x="8" y="28"/>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3" name="Freeform 648"/>
            <p:cNvSpPr>
              <a:spLocks/>
            </p:cNvSpPr>
            <p:nvPr/>
          </p:nvSpPr>
          <p:spPr bwMode="auto">
            <a:xfrm>
              <a:off x="4318" y="3730"/>
              <a:ext cx="32" cy="92"/>
            </a:xfrm>
            <a:custGeom>
              <a:avLst/>
              <a:gdLst>
                <a:gd name="T0" fmla="*/ 18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2 w 18"/>
                <a:gd name="T21" fmla="*/ 44 h 49"/>
                <a:gd name="T22" fmla="*/ 8 w 18"/>
                <a:gd name="T23" fmla="*/ 43 h 49"/>
                <a:gd name="T24" fmla="*/ 8 w 18"/>
                <a:gd name="T25" fmla="*/ 43 h 49"/>
                <a:gd name="T26" fmla="*/ 8 w 18"/>
                <a:gd name="T27" fmla="*/ 45 h 49"/>
                <a:gd name="T28" fmla="*/ 13 w 18"/>
                <a:gd name="T29" fmla="*/ 47 h 49"/>
                <a:gd name="T30" fmla="*/ 18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8" y="45"/>
                  </a:moveTo>
                  <a:cubicBezTo>
                    <a:pt x="15" y="36"/>
                    <a:pt x="15"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2" y="21"/>
                    <a:pt x="1" y="30"/>
                  </a:cubicBezTo>
                  <a:cubicBezTo>
                    <a:pt x="1" y="30"/>
                    <a:pt x="0" y="30"/>
                    <a:pt x="0" y="31"/>
                  </a:cubicBezTo>
                  <a:cubicBezTo>
                    <a:pt x="0" y="35"/>
                    <a:pt x="0" y="39"/>
                    <a:pt x="0" y="43"/>
                  </a:cubicBezTo>
                  <a:cubicBezTo>
                    <a:pt x="0" y="44"/>
                    <a:pt x="1" y="44"/>
                    <a:pt x="2"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4" name="Freeform 649"/>
            <p:cNvSpPr>
              <a:spLocks/>
            </p:cNvSpPr>
            <p:nvPr/>
          </p:nvSpPr>
          <p:spPr bwMode="auto">
            <a:xfrm>
              <a:off x="4384" y="3760"/>
              <a:ext cx="9" cy="61"/>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5" name="Freeform 650"/>
            <p:cNvSpPr>
              <a:spLocks/>
            </p:cNvSpPr>
            <p:nvPr/>
          </p:nvSpPr>
          <p:spPr bwMode="auto">
            <a:xfrm>
              <a:off x="4410" y="3753"/>
              <a:ext cx="25" cy="77"/>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1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3" y="13"/>
                    <a:pt x="3" y="21"/>
                    <a:pt x="3" y="29"/>
                  </a:cubicBezTo>
                  <a:cubicBezTo>
                    <a:pt x="3" y="31"/>
                    <a:pt x="4" y="32"/>
                    <a:pt x="5" y="32"/>
                  </a:cubicBezTo>
                  <a:cubicBezTo>
                    <a:pt x="5" y="34"/>
                    <a:pt x="5" y="35"/>
                    <a:pt x="5" y="37"/>
                  </a:cubicBezTo>
                  <a:cubicBezTo>
                    <a:pt x="6" y="41"/>
                    <a:pt x="10" y="41"/>
                    <a:pt x="11"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6" name="Freeform 651"/>
            <p:cNvSpPr>
              <a:spLocks/>
            </p:cNvSpPr>
            <p:nvPr/>
          </p:nvSpPr>
          <p:spPr bwMode="auto">
            <a:xfrm>
              <a:off x="4441" y="3751"/>
              <a:ext cx="28" cy="98"/>
            </a:xfrm>
            <a:custGeom>
              <a:avLst/>
              <a:gdLst>
                <a:gd name="T0" fmla="*/ 8 w 16"/>
                <a:gd name="T1" fmla="*/ 5 h 52"/>
                <a:gd name="T2" fmla="*/ 6 w 16"/>
                <a:gd name="T3" fmla="*/ 12 h 52"/>
                <a:gd name="T4" fmla="*/ 3 w 16"/>
                <a:gd name="T5" fmla="*/ 14 h 52"/>
                <a:gd name="T6" fmla="*/ 2 w 16"/>
                <a:gd name="T7" fmla="*/ 23 h 52"/>
                <a:gd name="T8" fmla="*/ 4 w 16"/>
                <a:gd name="T9" fmla="*/ 25 h 52"/>
                <a:gd name="T10" fmla="*/ 4 w 16"/>
                <a:gd name="T11" fmla="*/ 49 h 52"/>
                <a:gd name="T12" fmla="*/ 10 w 16"/>
                <a:gd name="T13" fmla="*/ 49 h 52"/>
                <a:gd name="T14" fmla="*/ 15 w 16"/>
                <a:gd name="T15" fmla="*/ 6 h 52"/>
                <a:gd name="T16" fmla="*/ 8 w 16"/>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5"/>
                  </a:moveTo>
                  <a:cubicBezTo>
                    <a:pt x="7" y="7"/>
                    <a:pt x="7" y="9"/>
                    <a:pt x="6" y="12"/>
                  </a:cubicBezTo>
                  <a:cubicBezTo>
                    <a:pt x="5" y="11"/>
                    <a:pt x="3" y="12"/>
                    <a:pt x="3" y="14"/>
                  </a:cubicBezTo>
                  <a:cubicBezTo>
                    <a:pt x="3" y="17"/>
                    <a:pt x="3" y="21"/>
                    <a:pt x="2" y="23"/>
                  </a:cubicBezTo>
                  <a:cubicBezTo>
                    <a:pt x="0" y="25"/>
                    <a:pt x="3" y="26"/>
                    <a:pt x="4" y="25"/>
                  </a:cubicBezTo>
                  <a:cubicBezTo>
                    <a:pt x="3" y="33"/>
                    <a:pt x="3" y="41"/>
                    <a:pt x="4" y="49"/>
                  </a:cubicBezTo>
                  <a:cubicBezTo>
                    <a:pt x="5" y="52"/>
                    <a:pt x="10" y="52"/>
                    <a:pt x="10" y="49"/>
                  </a:cubicBezTo>
                  <a:cubicBezTo>
                    <a:pt x="13" y="35"/>
                    <a:pt x="13" y="20"/>
                    <a:pt x="15" y="6"/>
                  </a:cubicBezTo>
                  <a:cubicBezTo>
                    <a:pt x="16" y="1"/>
                    <a:pt x="8" y="0"/>
                    <a:pt x="8"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7" name="Freeform 652"/>
            <p:cNvSpPr>
              <a:spLocks/>
            </p:cNvSpPr>
            <p:nvPr/>
          </p:nvSpPr>
          <p:spPr bwMode="auto">
            <a:xfrm>
              <a:off x="4361" y="3760"/>
              <a:ext cx="21" cy="87"/>
            </a:xfrm>
            <a:custGeom>
              <a:avLst/>
              <a:gdLst>
                <a:gd name="T0" fmla="*/ 8 w 12"/>
                <a:gd name="T1" fmla="*/ 7 h 46"/>
                <a:gd name="T2" fmla="*/ 7 w 12"/>
                <a:gd name="T3" fmla="*/ 2 h 46"/>
                <a:gd name="T4" fmla="*/ 4 w 12"/>
                <a:gd name="T5" fmla="*/ 3 h 46"/>
                <a:gd name="T6" fmla="*/ 5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8" y="4"/>
                    <a:pt x="7" y="2"/>
                  </a:cubicBezTo>
                  <a:cubicBezTo>
                    <a:pt x="7" y="0"/>
                    <a:pt x="3" y="1"/>
                    <a:pt x="4" y="3"/>
                  </a:cubicBezTo>
                  <a:cubicBezTo>
                    <a:pt x="4" y="5"/>
                    <a:pt x="4" y="6"/>
                    <a:pt x="5"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2"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8" name="Freeform 653"/>
            <p:cNvSpPr>
              <a:spLocks/>
            </p:cNvSpPr>
            <p:nvPr/>
          </p:nvSpPr>
          <p:spPr bwMode="auto">
            <a:xfrm>
              <a:off x="4192" y="3764"/>
              <a:ext cx="23" cy="53"/>
            </a:xfrm>
            <a:custGeom>
              <a:avLst/>
              <a:gdLst>
                <a:gd name="T0" fmla="*/ 12 w 13"/>
                <a:gd name="T1" fmla="*/ 24 h 28"/>
                <a:gd name="T2" fmla="*/ 4 w 13"/>
                <a:gd name="T3" fmla="*/ 2 h 28"/>
                <a:gd name="T4" fmla="*/ 1 w 13"/>
                <a:gd name="T5" fmla="*/ 3 h 28"/>
                <a:gd name="T6" fmla="*/ 9 w 13"/>
                <a:gd name="T7" fmla="*/ 26 h 28"/>
                <a:gd name="T8" fmla="*/ 12 w 13"/>
                <a:gd name="T9" fmla="*/ 24 h 28"/>
              </a:gdLst>
              <a:ahLst/>
              <a:cxnLst>
                <a:cxn ang="0">
                  <a:pos x="T0" y="T1"/>
                </a:cxn>
                <a:cxn ang="0">
                  <a:pos x="T2" y="T3"/>
                </a:cxn>
                <a:cxn ang="0">
                  <a:pos x="T4" y="T5"/>
                </a:cxn>
                <a:cxn ang="0">
                  <a:pos x="T6" y="T7"/>
                </a:cxn>
                <a:cxn ang="0">
                  <a:pos x="T8" y="T9"/>
                </a:cxn>
              </a:cxnLst>
              <a:rect l="0" t="0" r="r" b="b"/>
              <a:pathLst>
                <a:path w="13" h="28">
                  <a:moveTo>
                    <a:pt x="12" y="24"/>
                  </a:moveTo>
                  <a:cubicBezTo>
                    <a:pt x="9" y="17"/>
                    <a:pt x="6" y="10"/>
                    <a:pt x="4" y="2"/>
                  </a:cubicBezTo>
                  <a:cubicBezTo>
                    <a:pt x="4" y="0"/>
                    <a:pt x="0" y="1"/>
                    <a:pt x="1" y="3"/>
                  </a:cubicBezTo>
                  <a:cubicBezTo>
                    <a:pt x="3" y="11"/>
                    <a:pt x="5" y="19"/>
                    <a:pt x="9" y="26"/>
                  </a:cubicBezTo>
                  <a:cubicBezTo>
                    <a:pt x="10" y="28"/>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59" name="Freeform 654"/>
            <p:cNvSpPr>
              <a:spLocks/>
            </p:cNvSpPr>
            <p:nvPr/>
          </p:nvSpPr>
          <p:spPr bwMode="auto">
            <a:xfrm>
              <a:off x="4148" y="3744"/>
              <a:ext cx="32" cy="82"/>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7"/>
                  </a:cubicBezTo>
                  <a:cubicBezTo>
                    <a:pt x="14" y="3"/>
                    <a:pt x="8" y="0"/>
                    <a:pt x="6" y="4"/>
                  </a:cubicBezTo>
                  <a:cubicBezTo>
                    <a:pt x="0" y="17"/>
                    <a:pt x="3" y="28"/>
                    <a:pt x="10" y="40"/>
                  </a:cubicBezTo>
                  <a:cubicBezTo>
                    <a:pt x="13"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0" name="Freeform 655"/>
            <p:cNvSpPr>
              <a:spLocks/>
            </p:cNvSpPr>
            <p:nvPr/>
          </p:nvSpPr>
          <p:spPr bwMode="auto">
            <a:xfrm>
              <a:off x="4263" y="3768"/>
              <a:ext cx="18" cy="60"/>
            </a:xfrm>
            <a:custGeom>
              <a:avLst/>
              <a:gdLst>
                <a:gd name="T0" fmla="*/ 2 w 10"/>
                <a:gd name="T1" fmla="*/ 4 h 32"/>
                <a:gd name="T2" fmla="*/ 2 w 10"/>
                <a:gd name="T3" fmla="*/ 28 h 32"/>
                <a:gd name="T4" fmla="*/ 8 w 10"/>
                <a:gd name="T5" fmla="*/ 26 h 32"/>
                <a:gd name="T6" fmla="*/ 9 w 10"/>
                <a:gd name="T7" fmla="*/ 6 h 32"/>
                <a:gd name="T8" fmla="*/ 2 w 10"/>
                <a:gd name="T9" fmla="*/ 4 h 32"/>
              </a:gdLst>
              <a:ahLst/>
              <a:cxnLst>
                <a:cxn ang="0">
                  <a:pos x="T0" y="T1"/>
                </a:cxn>
                <a:cxn ang="0">
                  <a:pos x="T2" y="T3"/>
                </a:cxn>
                <a:cxn ang="0">
                  <a:pos x="T4" y="T5"/>
                </a:cxn>
                <a:cxn ang="0">
                  <a:pos x="T6" y="T7"/>
                </a:cxn>
                <a:cxn ang="0">
                  <a:pos x="T8" y="T9"/>
                </a:cxn>
              </a:cxnLst>
              <a:rect l="0" t="0" r="r" b="b"/>
              <a:pathLst>
                <a:path w="10" h="32">
                  <a:moveTo>
                    <a:pt x="2" y="4"/>
                  </a:moveTo>
                  <a:cubicBezTo>
                    <a:pt x="0" y="12"/>
                    <a:pt x="0" y="20"/>
                    <a:pt x="2" y="28"/>
                  </a:cubicBezTo>
                  <a:cubicBezTo>
                    <a:pt x="4" y="32"/>
                    <a:pt x="9" y="30"/>
                    <a:pt x="8" y="26"/>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1" name="Freeform 656"/>
            <p:cNvSpPr>
              <a:spLocks/>
            </p:cNvSpPr>
            <p:nvPr/>
          </p:nvSpPr>
          <p:spPr bwMode="auto">
            <a:xfrm>
              <a:off x="4483" y="3740"/>
              <a:ext cx="27" cy="94"/>
            </a:xfrm>
            <a:custGeom>
              <a:avLst/>
              <a:gdLst>
                <a:gd name="T0" fmla="*/ 11 w 15"/>
                <a:gd name="T1" fmla="*/ 28 h 50"/>
                <a:gd name="T2" fmla="*/ 13 w 15"/>
                <a:gd name="T3" fmla="*/ 7 h 50"/>
                <a:gd name="T4" fmla="*/ 6 w 15"/>
                <a:gd name="T5" fmla="*/ 5 h 50"/>
                <a:gd name="T6" fmla="*/ 4 w 15"/>
                <a:gd name="T7" fmla="*/ 16 h 50"/>
                <a:gd name="T8" fmla="*/ 3 w 15"/>
                <a:gd name="T9" fmla="*/ 17 h 50"/>
                <a:gd name="T10" fmla="*/ 5 w 15"/>
                <a:gd name="T11" fmla="*/ 46 h 50"/>
                <a:gd name="T12" fmla="*/ 11 w 15"/>
                <a:gd name="T13" fmla="*/ 42 h 50"/>
                <a:gd name="T14" fmla="*/ 8 w 15"/>
                <a:gd name="T15" fmla="*/ 31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1"/>
                    <a:pt x="11" y="13"/>
                    <a:pt x="13" y="7"/>
                  </a:cubicBezTo>
                  <a:cubicBezTo>
                    <a:pt x="15" y="2"/>
                    <a:pt x="8" y="0"/>
                    <a:pt x="6" y="5"/>
                  </a:cubicBezTo>
                  <a:cubicBezTo>
                    <a:pt x="5" y="8"/>
                    <a:pt x="5" y="12"/>
                    <a:pt x="4" y="16"/>
                  </a:cubicBezTo>
                  <a:cubicBezTo>
                    <a:pt x="4" y="16"/>
                    <a:pt x="3" y="16"/>
                    <a:pt x="3" y="17"/>
                  </a:cubicBezTo>
                  <a:cubicBezTo>
                    <a:pt x="0" y="27"/>
                    <a:pt x="0" y="36"/>
                    <a:pt x="5" y="46"/>
                  </a:cubicBezTo>
                  <a:cubicBezTo>
                    <a:pt x="7" y="50"/>
                    <a:pt x="13" y="47"/>
                    <a:pt x="11" y="42"/>
                  </a:cubicBezTo>
                  <a:cubicBezTo>
                    <a:pt x="9" y="39"/>
                    <a:pt x="8" y="35"/>
                    <a:pt x="8" y="31"/>
                  </a:cubicBezTo>
                  <a:cubicBezTo>
                    <a:pt x="9" y="31"/>
                    <a:pt x="11" y="30"/>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2" name="Freeform 657"/>
            <p:cNvSpPr>
              <a:spLocks/>
            </p:cNvSpPr>
            <p:nvPr/>
          </p:nvSpPr>
          <p:spPr bwMode="auto">
            <a:xfrm>
              <a:off x="4520" y="3766"/>
              <a:ext cx="14" cy="58"/>
            </a:xfrm>
            <a:custGeom>
              <a:avLst/>
              <a:gdLst>
                <a:gd name="T0" fmla="*/ 6 w 8"/>
                <a:gd name="T1" fmla="*/ 3 h 31"/>
                <a:gd name="T2" fmla="*/ 1 w 8"/>
                <a:gd name="T3" fmla="*/ 4 h 31"/>
                <a:gd name="T4" fmla="*/ 3 w 8"/>
                <a:gd name="T5" fmla="*/ 28 h 31"/>
                <a:gd name="T6" fmla="*/ 7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4"/>
                  </a:cubicBezTo>
                  <a:cubicBezTo>
                    <a:pt x="2" y="12"/>
                    <a:pt x="2" y="20"/>
                    <a:pt x="3" y="28"/>
                  </a:cubicBezTo>
                  <a:cubicBezTo>
                    <a:pt x="3" y="31"/>
                    <a:pt x="7" y="31"/>
                    <a:pt x="7" y="28"/>
                  </a:cubicBezTo>
                  <a:cubicBezTo>
                    <a:pt x="8" y="20"/>
                    <a:pt x="8"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3" name="Freeform 658"/>
            <p:cNvSpPr>
              <a:spLocks/>
            </p:cNvSpPr>
            <p:nvPr/>
          </p:nvSpPr>
          <p:spPr bwMode="auto">
            <a:xfrm>
              <a:off x="4531" y="3760"/>
              <a:ext cx="34" cy="96"/>
            </a:xfrm>
            <a:custGeom>
              <a:avLst/>
              <a:gdLst>
                <a:gd name="T0" fmla="*/ 17 w 19"/>
                <a:gd name="T1" fmla="*/ 44 h 51"/>
                <a:gd name="T2" fmla="*/ 12 w 19"/>
                <a:gd name="T3" fmla="*/ 12 h 51"/>
                <a:gd name="T4" fmla="*/ 12 w 19"/>
                <a:gd name="T5" fmla="*/ 12 h 51"/>
                <a:gd name="T6" fmla="*/ 11 w 19"/>
                <a:gd name="T7" fmla="*/ 4 h 51"/>
                <a:gd name="T8" fmla="*/ 7 w 19"/>
                <a:gd name="T9" fmla="*/ 4 h 51"/>
                <a:gd name="T10" fmla="*/ 7 w 19"/>
                <a:gd name="T11" fmla="*/ 11 h 51"/>
                <a:gd name="T12" fmla="*/ 7 w 19"/>
                <a:gd name="T13" fmla="*/ 12 h 51"/>
                <a:gd name="T14" fmla="*/ 6 w 19"/>
                <a:gd name="T15" fmla="*/ 20 h 51"/>
                <a:gd name="T16" fmla="*/ 4 w 19"/>
                <a:gd name="T17" fmla="*/ 21 h 51"/>
                <a:gd name="T18" fmla="*/ 0 w 19"/>
                <a:gd name="T19" fmla="*/ 37 h 51"/>
                <a:gd name="T20" fmla="*/ 2 w 19"/>
                <a:gd name="T21" fmla="*/ 38 h 51"/>
                <a:gd name="T22" fmla="*/ 6 w 19"/>
                <a:gd name="T23" fmla="*/ 23 h 51"/>
                <a:gd name="T24" fmla="*/ 9 w 19"/>
                <a:gd name="T25" fmla="*/ 47 h 51"/>
                <a:gd name="T26" fmla="*/ 17 w 19"/>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1">
                  <a:moveTo>
                    <a:pt x="17" y="44"/>
                  </a:moveTo>
                  <a:cubicBezTo>
                    <a:pt x="14" y="34"/>
                    <a:pt x="13" y="23"/>
                    <a:pt x="12" y="12"/>
                  </a:cubicBezTo>
                  <a:cubicBezTo>
                    <a:pt x="12" y="12"/>
                    <a:pt x="12" y="12"/>
                    <a:pt x="12" y="12"/>
                  </a:cubicBezTo>
                  <a:cubicBezTo>
                    <a:pt x="11" y="9"/>
                    <a:pt x="11" y="8"/>
                    <a:pt x="11" y="4"/>
                  </a:cubicBezTo>
                  <a:cubicBezTo>
                    <a:pt x="11" y="0"/>
                    <a:pt x="7" y="0"/>
                    <a:pt x="7" y="4"/>
                  </a:cubicBezTo>
                  <a:cubicBezTo>
                    <a:pt x="7" y="8"/>
                    <a:pt x="7" y="9"/>
                    <a:pt x="7" y="11"/>
                  </a:cubicBezTo>
                  <a:cubicBezTo>
                    <a:pt x="7" y="12"/>
                    <a:pt x="7" y="12"/>
                    <a:pt x="7" y="12"/>
                  </a:cubicBezTo>
                  <a:cubicBezTo>
                    <a:pt x="6" y="15"/>
                    <a:pt x="6" y="18"/>
                    <a:pt x="6" y="20"/>
                  </a:cubicBezTo>
                  <a:cubicBezTo>
                    <a:pt x="5" y="20"/>
                    <a:pt x="4" y="20"/>
                    <a:pt x="4" y="21"/>
                  </a:cubicBezTo>
                  <a:cubicBezTo>
                    <a:pt x="3" y="26"/>
                    <a:pt x="2" y="32"/>
                    <a:pt x="0" y="37"/>
                  </a:cubicBezTo>
                  <a:cubicBezTo>
                    <a:pt x="0" y="38"/>
                    <a:pt x="2" y="39"/>
                    <a:pt x="2" y="38"/>
                  </a:cubicBezTo>
                  <a:cubicBezTo>
                    <a:pt x="4" y="33"/>
                    <a:pt x="4" y="28"/>
                    <a:pt x="6" y="23"/>
                  </a:cubicBezTo>
                  <a:cubicBezTo>
                    <a:pt x="5" y="31"/>
                    <a:pt x="6" y="39"/>
                    <a:pt x="9" y="47"/>
                  </a:cubicBezTo>
                  <a:cubicBezTo>
                    <a:pt x="11" y="51"/>
                    <a:pt x="19" y="50"/>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4" name="Freeform 659"/>
            <p:cNvSpPr>
              <a:spLocks/>
            </p:cNvSpPr>
            <p:nvPr/>
          </p:nvSpPr>
          <p:spPr bwMode="auto">
            <a:xfrm>
              <a:off x="4575" y="3806"/>
              <a:ext cx="11" cy="52"/>
            </a:xfrm>
            <a:custGeom>
              <a:avLst/>
              <a:gdLst>
                <a:gd name="T0" fmla="*/ 5 w 6"/>
                <a:gd name="T1" fmla="*/ 3 h 28"/>
                <a:gd name="T2" fmla="*/ 0 w 6"/>
                <a:gd name="T3" fmla="*/ 2 h 28"/>
                <a:gd name="T4" fmla="*/ 0 w 6"/>
                <a:gd name="T5" fmla="*/ 24 h 28"/>
                <a:gd name="T6" fmla="*/ 6 w 6"/>
                <a:gd name="T7" fmla="*/ 24 h 28"/>
                <a:gd name="T8" fmla="*/ 5 w 6"/>
                <a:gd name="T9" fmla="*/ 3 h 28"/>
              </a:gdLst>
              <a:ahLst/>
              <a:cxnLst>
                <a:cxn ang="0">
                  <a:pos x="T0" y="T1"/>
                </a:cxn>
                <a:cxn ang="0">
                  <a:pos x="T2" y="T3"/>
                </a:cxn>
                <a:cxn ang="0">
                  <a:pos x="T4" y="T5"/>
                </a:cxn>
                <a:cxn ang="0">
                  <a:pos x="T6" y="T7"/>
                </a:cxn>
                <a:cxn ang="0">
                  <a:pos x="T8" y="T9"/>
                </a:cxn>
              </a:cxnLst>
              <a:rect l="0" t="0" r="r" b="b"/>
              <a:pathLst>
                <a:path w="6" h="28">
                  <a:moveTo>
                    <a:pt x="5" y="3"/>
                  </a:moveTo>
                  <a:cubicBezTo>
                    <a:pt x="5" y="1"/>
                    <a:pt x="1" y="0"/>
                    <a:pt x="0" y="2"/>
                  </a:cubicBezTo>
                  <a:cubicBezTo>
                    <a:pt x="0" y="10"/>
                    <a:pt x="0" y="20"/>
                    <a:pt x="0" y="24"/>
                  </a:cubicBezTo>
                  <a:cubicBezTo>
                    <a:pt x="0" y="28"/>
                    <a:pt x="6" y="28"/>
                    <a:pt x="6" y="24"/>
                  </a:cubicBezTo>
                  <a:cubicBezTo>
                    <a:pt x="6" y="20"/>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5" name="Freeform 660"/>
            <p:cNvSpPr>
              <a:spLocks/>
            </p:cNvSpPr>
            <p:nvPr/>
          </p:nvSpPr>
          <p:spPr bwMode="auto">
            <a:xfrm>
              <a:off x="4588" y="3764"/>
              <a:ext cx="17" cy="77"/>
            </a:xfrm>
            <a:custGeom>
              <a:avLst/>
              <a:gdLst>
                <a:gd name="T0" fmla="*/ 3 w 10"/>
                <a:gd name="T1" fmla="*/ 4 h 41"/>
                <a:gd name="T2" fmla="*/ 0 w 10"/>
                <a:gd name="T3" fmla="*/ 35 h 41"/>
                <a:gd name="T4" fmla="*/ 8 w 10"/>
                <a:gd name="T5" fmla="*/ 35 h 41"/>
                <a:gd name="T6" fmla="*/ 9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0" y="14"/>
                    <a:pt x="0" y="25"/>
                    <a:pt x="0" y="35"/>
                  </a:cubicBezTo>
                  <a:cubicBezTo>
                    <a:pt x="0" y="41"/>
                    <a:pt x="8" y="41"/>
                    <a:pt x="8" y="35"/>
                  </a:cubicBezTo>
                  <a:cubicBezTo>
                    <a:pt x="8" y="25"/>
                    <a:pt x="8" y="15"/>
                    <a:pt x="9"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6" name="Freeform 661"/>
            <p:cNvSpPr>
              <a:spLocks/>
            </p:cNvSpPr>
            <p:nvPr/>
          </p:nvSpPr>
          <p:spPr bwMode="auto">
            <a:xfrm>
              <a:off x="4604" y="3759"/>
              <a:ext cx="30" cy="107"/>
            </a:xfrm>
            <a:custGeom>
              <a:avLst/>
              <a:gdLst>
                <a:gd name="T0" fmla="*/ 7 w 17"/>
                <a:gd name="T1" fmla="*/ 6 h 57"/>
                <a:gd name="T2" fmla="*/ 5 w 17"/>
                <a:gd name="T3" fmla="*/ 12 h 57"/>
                <a:gd name="T4" fmla="*/ 4 w 17"/>
                <a:gd name="T5" fmla="*/ 11 h 57"/>
                <a:gd name="T6" fmla="*/ 1 w 17"/>
                <a:gd name="T7" fmla="*/ 12 h 57"/>
                <a:gd name="T8" fmla="*/ 2 w 17"/>
                <a:gd name="T9" fmla="*/ 20 h 57"/>
                <a:gd name="T10" fmla="*/ 6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5" y="12"/>
                  </a:cubicBezTo>
                  <a:cubicBezTo>
                    <a:pt x="4" y="11"/>
                    <a:pt x="4" y="11"/>
                    <a:pt x="4" y="11"/>
                  </a:cubicBezTo>
                  <a:cubicBezTo>
                    <a:pt x="4" y="10"/>
                    <a:pt x="1" y="10"/>
                    <a:pt x="1" y="12"/>
                  </a:cubicBezTo>
                  <a:cubicBezTo>
                    <a:pt x="2" y="15"/>
                    <a:pt x="2" y="17"/>
                    <a:pt x="2" y="20"/>
                  </a:cubicBezTo>
                  <a:cubicBezTo>
                    <a:pt x="0" y="31"/>
                    <a:pt x="1" y="44"/>
                    <a:pt x="6" y="54"/>
                  </a:cubicBezTo>
                  <a:cubicBezTo>
                    <a:pt x="8" y="57"/>
                    <a:pt x="12" y="56"/>
                    <a:pt x="12" y="53"/>
                  </a:cubicBezTo>
                  <a:cubicBezTo>
                    <a:pt x="11" y="39"/>
                    <a:pt x="9" y="23"/>
                    <a:pt x="15" y="10"/>
                  </a:cubicBezTo>
                  <a:cubicBezTo>
                    <a:pt x="17" y="5"/>
                    <a:pt x="10"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7" name="Freeform 662"/>
            <p:cNvSpPr>
              <a:spLocks/>
            </p:cNvSpPr>
            <p:nvPr/>
          </p:nvSpPr>
          <p:spPr bwMode="auto">
            <a:xfrm>
              <a:off x="4570" y="3744"/>
              <a:ext cx="14" cy="69"/>
            </a:xfrm>
            <a:custGeom>
              <a:avLst/>
              <a:gdLst>
                <a:gd name="T0" fmla="*/ 0 w 8"/>
                <a:gd name="T1" fmla="*/ 6 h 37"/>
                <a:gd name="T2" fmla="*/ 0 w 8"/>
                <a:gd name="T3" fmla="*/ 32 h 37"/>
                <a:gd name="T4" fmla="*/ 7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0" y="32"/>
                  </a:cubicBezTo>
                  <a:cubicBezTo>
                    <a:pt x="0" y="37"/>
                    <a:pt x="7" y="37"/>
                    <a:pt x="7"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8" name="Freeform 663"/>
            <p:cNvSpPr>
              <a:spLocks/>
            </p:cNvSpPr>
            <p:nvPr/>
          </p:nvSpPr>
          <p:spPr bwMode="auto">
            <a:xfrm>
              <a:off x="4630" y="3759"/>
              <a:ext cx="27" cy="75"/>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6"/>
                    <a:pt x="0" y="27"/>
                    <a:pt x="3" y="37"/>
                  </a:cubicBezTo>
                  <a:cubicBezTo>
                    <a:pt x="4" y="40"/>
                    <a:pt x="10" y="40"/>
                    <a:pt x="9" y="36"/>
                  </a:cubicBezTo>
                  <a:cubicBezTo>
                    <a:pt x="9" y="28"/>
                    <a:pt x="9" y="18"/>
                    <a:pt x="12" y="10"/>
                  </a:cubicBezTo>
                  <a:cubicBezTo>
                    <a:pt x="15" y="5"/>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69" name="Freeform 664"/>
            <p:cNvSpPr>
              <a:spLocks/>
            </p:cNvSpPr>
            <p:nvPr/>
          </p:nvSpPr>
          <p:spPr bwMode="auto">
            <a:xfrm>
              <a:off x="4671" y="3791"/>
              <a:ext cx="14" cy="58"/>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1" y="31"/>
                    <a:pt x="6"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0" name="Freeform 665"/>
            <p:cNvSpPr>
              <a:spLocks/>
            </p:cNvSpPr>
            <p:nvPr/>
          </p:nvSpPr>
          <p:spPr bwMode="auto">
            <a:xfrm>
              <a:off x="4731" y="3738"/>
              <a:ext cx="23" cy="99"/>
            </a:xfrm>
            <a:custGeom>
              <a:avLst/>
              <a:gdLst>
                <a:gd name="T0" fmla="*/ 10 w 13"/>
                <a:gd name="T1" fmla="*/ 2 h 53"/>
                <a:gd name="T2" fmla="*/ 5 w 13"/>
                <a:gd name="T3" fmla="*/ 22 h 53"/>
                <a:gd name="T4" fmla="*/ 0 w 13"/>
                <a:gd name="T5" fmla="*/ 25 h 53"/>
                <a:gd name="T6" fmla="*/ 4 w 13"/>
                <a:gd name="T7" fmla="*/ 44 h 53"/>
                <a:gd name="T8" fmla="*/ 4 w 13"/>
                <a:gd name="T9" fmla="*/ 45 h 53"/>
                <a:gd name="T10" fmla="*/ 5 w 13"/>
                <a:gd name="T11" fmla="*/ 47 h 53"/>
                <a:gd name="T12" fmla="*/ 7 w 13"/>
                <a:gd name="T13" fmla="*/ 51 h 53"/>
                <a:gd name="T14" fmla="*/ 12 w 13"/>
                <a:gd name="T15" fmla="*/ 49 h 53"/>
                <a:gd name="T16" fmla="*/ 8 w 13"/>
                <a:gd name="T17" fmla="*/ 33 h 53"/>
                <a:gd name="T18" fmla="*/ 13 w 13"/>
                <a:gd name="T19" fmla="*/ 3 h 53"/>
                <a:gd name="T20" fmla="*/ 10 w 13"/>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2"/>
                  </a:moveTo>
                  <a:cubicBezTo>
                    <a:pt x="7" y="8"/>
                    <a:pt x="6" y="15"/>
                    <a:pt x="5" y="22"/>
                  </a:cubicBezTo>
                  <a:cubicBezTo>
                    <a:pt x="2" y="21"/>
                    <a:pt x="0" y="22"/>
                    <a:pt x="0" y="25"/>
                  </a:cubicBezTo>
                  <a:cubicBezTo>
                    <a:pt x="0" y="32"/>
                    <a:pt x="1" y="38"/>
                    <a:pt x="4" y="44"/>
                  </a:cubicBezTo>
                  <a:cubicBezTo>
                    <a:pt x="4" y="45"/>
                    <a:pt x="4" y="45"/>
                    <a:pt x="4" y="45"/>
                  </a:cubicBezTo>
                  <a:cubicBezTo>
                    <a:pt x="4" y="46"/>
                    <a:pt x="4" y="47"/>
                    <a:pt x="5" y="47"/>
                  </a:cubicBezTo>
                  <a:cubicBezTo>
                    <a:pt x="6" y="48"/>
                    <a:pt x="6" y="50"/>
                    <a:pt x="7" y="51"/>
                  </a:cubicBezTo>
                  <a:cubicBezTo>
                    <a:pt x="9" y="53"/>
                    <a:pt x="13" y="52"/>
                    <a:pt x="12" y="49"/>
                  </a:cubicBezTo>
                  <a:cubicBezTo>
                    <a:pt x="10" y="43"/>
                    <a:pt x="9" y="38"/>
                    <a:pt x="8" y="33"/>
                  </a:cubicBezTo>
                  <a:cubicBezTo>
                    <a:pt x="8" y="23"/>
                    <a:pt x="9" y="13"/>
                    <a:pt x="13" y="3"/>
                  </a:cubicBezTo>
                  <a:cubicBezTo>
                    <a:pt x="13" y="1"/>
                    <a:pt x="11" y="0"/>
                    <a:pt x="10"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1" name="Freeform 666"/>
            <p:cNvSpPr>
              <a:spLocks/>
            </p:cNvSpPr>
            <p:nvPr/>
          </p:nvSpPr>
          <p:spPr bwMode="auto">
            <a:xfrm>
              <a:off x="4760" y="3738"/>
              <a:ext cx="30" cy="88"/>
            </a:xfrm>
            <a:custGeom>
              <a:avLst/>
              <a:gdLst>
                <a:gd name="T0" fmla="*/ 12 w 17"/>
                <a:gd name="T1" fmla="*/ 2 h 47"/>
                <a:gd name="T2" fmla="*/ 1 w 17"/>
                <a:gd name="T3" fmla="*/ 43 h 47"/>
                <a:gd name="T4" fmla="*/ 7 w 17"/>
                <a:gd name="T5" fmla="*/ 43 h 47"/>
                <a:gd name="T6" fmla="*/ 15 w 17"/>
                <a:gd name="T7" fmla="*/ 3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8"/>
                    <a:pt x="1" y="43"/>
                  </a:cubicBezTo>
                  <a:cubicBezTo>
                    <a:pt x="1" y="47"/>
                    <a:pt x="6" y="47"/>
                    <a:pt x="7" y="43"/>
                  </a:cubicBezTo>
                  <a:cubicBezTo>
                    <a:pt x="7" y="29"/>
                    <a:pt x="8" y="16"/>
                    <a:pt x="15" y="3"/>
                  </a:cubicBezTo>
                  <a:cubicBezTo>
                    <a:pt x="17" y="1"/>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2" name="Freeform 667"/>
            <p:cNvSpPr>
              <a:spLocks/>
            </p:cNvSpPr>
            <p:nvPr/>
          </p:nvSpPr>
          <p:spPr bwMode="auto">
            <a:xfrm>
              <a:off x="4795" y="3753"/>
              <a:ext cx="12" cy="83"/>
            </a:xfrm>
            <a:custGeom>
              <a:avLst/>
              <a:gdLst>
                <a:gd name="T0" fmla="*/ 6 w 7"/>
                <a:gd name="T1" fmla="*/ 3 h 44"/>
                <a:gd name="T2" fmla="*/ 2 w 7"/>
                <a:gd name="T3" fmla="*/ 3 h 44"/>
                <a:gd name="T4" fmla="*/ 2 w 7"/>
                <a:gd name="T5" fmla="*/ 15 h 44"/>
                <a:gd name="T6" fmla="*/ 0 w 7"/>
                <a:gd name="T7" fmla="*/ 17 h 44"/>
                <a:gd name="T8" fmla="*/ 0 w 7"/>
                <a:gd name="T9" fmla="*/ 33 h 44"/>
                <a:gd name="T10" fmla="*/ 1 w 7"/>
                <a:gd name="T11" fmla="*/ 35 h 44"/>
                <a:gd name="T12" fmla="*/ 2 w 7"/>
                <a:gd name="T13" fmla="*/ 41 h 44"/>
                <a:gd name="T14" fmla="*/ 6 w 7"/>
                <a:gd name="T15" fmla="*/ 41 h 44"/>
                <a:gd name="T16" fmla="*/ 6 w 7"/>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3"/>
                  </a:moveTo>
                  <a:cubicBezTo>
                    <a:pt x="6" y="0"/>
                    <a:pt x="2" y="0"/>
                    <a:pt x="2" y="3"/>
                  </a:cubicBezTo>
                  <a:cubicBezTo>
                    <a:pt x="2" y="7"/>
                    <a:pt x="2" y="11"/>
                    <a:pt x="2" y="15"/>
                  </a:cubicBezTo>
                  <a:cubicBezTo>
                    <a:pt x="1" y="15"/>
                    <a:pt x="0" y="16"/>
                    <a:pt x="0" y="17"/>
                  </a:cubicBezTo>
                  <a:cubicBezTo>
                    <a:pt x="0" y="22"/>
                    <a:pt x="0" y="28"/>
                    <a:pt x="0" y="33"/>
                  </a:cubicBezTo>
                  <a:cubicBezTo>
                    <a:pt x="0" y="34"/>
                    <a:pt x="1" y="35"/>
                    <a:pt x="1" y="35"/>
                  </a:cubicBezTo>
                  <a:cubicBezTo>
                    <a:pt x="2" y="37"/>
                    <a:pt x="2" y="39"/>
                    <a:pt x="2" y="41"/>
                  </a:cubicBezTo>
                  <a:cubicBezTo>
                    <a:pt x="2" y="44"/>
                    <a:pt x="6" y="44"/>
                    <a:pt x="6" y="41"/>
                  </a:cubicBezTo>
                  <a:cubicBezTo>
                    <a:pt x="7" y="28"/>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3" name="Freeform 668"/>
            <p:cNvSpPr>
              <a:spLocks/>
            </p:cNvSpPr>
            <p:nvPr/>
          </p:nvSpPr>
          <p:spPr bwMode="auto">
            <a:xfrm>
              <a:off x="4832" y="3730"/>
              <a:ext cx="34" cy="92"/>
            </a:xfrm>
            <a:custGeom>
              <a:avLst/>
              <a:gdLst>
                <a:gd name="T0" fmla="*/ 18 w 19"/>
                <a:gd name="T1" fmla="*/ 45 h 49"/>
                <a:gd name="T2" fmla="*/ 17 w 19"/>
                <a:gd name="T3" fmla="*/ 18 h 49"/>
                <a:gd name="T4" fmla="*/ 11 w 19"/>
                <a:gd name="T5" fmla="*/ 16 h 49"/>
                <a:gd name="T6" fmla="*/ 11 w 19"/>
                <a:gd name="T7" fmla="*/ 16 h 49"/>
                <a:gd name="T8" fmla="*/ 10 w 19"/>
                <a:gd name="T9" fmla="*/ 16 h 49"/>
                <a:gd name="T10" fmla="*/ 10 w 19"/>
                <a:gd name="T11" fmla="*/ 4 h 49"/>
                <a:gd name="T12" fmla="*/ 5 w 19"/>
                <a:gd name="T13" fmla="*/ 4 h 49"/>
                <a:gd name="T14" fmla="*/ 2 w 19"/>
                <a:gd name="T15" fmla="*/ 30 h 49"/>
                <a:gd name="T16" fmla="*/ 0 w 19"/>
                <a:gd name="T17" fmla="*/ 31 h 49"/>
                <a:gd name="T18" fmla="*/ 0 w 19"/>
                <a:gd name="T19" fmla="*/ 43 h 49"/>
                <a:gd name="T20" fmla="*/ 2 w 19"/>
                <a:gd name="T21" fmla="*/ 44 h 49"/>
                <a:gd name="T22" fmla="*/ 9 w 19"/>
                <a:gd name="T23" fmla="*/ 43 h 49"/>
                <a:gd name="T24" fmla="*/ 9 w 19"/>
                <a:gd name="T25" fmla="*/ 43 h 49"/>
                <a:gd name="T26" fmla="*/ 9 w 19"/>
                <a:gd name="T27" fmla="*/ 45 h 49"/>
                <a:gd name="T28" fmla="*/ 14 w 19"/>
                <a:gd name="T29" fmla="*/ 47 h 49"/>
                <a:gd name="T30" fmla="*/ 18 w 19"/>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9">
                  <a:moveTo>
                    <a:pt x="18" y="45"/>
                  </a:moveTo>
                  <a:cubicBezTo>
                    <a:pt x="15" y="36"/>
                    <a:pt x="15" y="27"/>
                    <a:pt x="17" y="18"/>
                  </a:cubicBezTo>
                  <a:cubicBezTo>
                    <a:pt x="18" y="13"/>
                    <a:pt x="11" y="12"/>
                    <a:pt x="11" y="16"/>
                  </a:cubicBezTo>
                  <a:cubicBezTo>
                    <a:pt x="11" y="16"/>
                    <a:pt x="11" y="16"/>
                    <a:pt x="11" y="16"/>
                  </a:cubicBezTo>
                  <a:cubicBezTo>
                    <a:pt x="10" y="16"/>
                    <a:pt x="10" y="16"/>
                    <a:pt x="10" y="16"/>
                  </a:cubicBezTo>
                  <a:cubicBezTo>
                    <a:pt x="10" y="12"/>
                    <a:pt x="10" y="8"/>
                    <a:pt x="10" y="4"/>
                  </a:cubicBezTo>
                  <a:cubicBezTo>
                    <a:pt x="11" y="1"/>
                    <a:pt x="5" y="0"/>
                    <a:pt x="5" y="4"/>
                  </a:cubicBezTo>
                  <a:cubicBezTo>
                    <a:pt x="3" y="12"/>
                    <a:pt x="2" y="21"/>
                    <a:pt x="2" y="30"/>
                  </a:cubicBezTo>
                  <a:cubicBezTo>
                    <a:pt x="1" y="30"/>
                    <a:pt x="0" y="30"/>
                    <a:pt x="0" y="31"/>
                  </a:cubicBezTo>
                  <a:cubicBezTo>
                    <a:pt x="0" y="35"/>
                    <a:pt x="0" y="39"/>
                    <a:pt x="0" y="43"/>
                  </a:cubicBezTo>
                  <a:cubicBezTo>
                    <a:pt x="0" y="44"/>
                    <a:pt x="2" y="44"/>
                    <a:pt x="2" y="44"/>
                  </a:cubicBezTo>
                  <a:cubicBezTo>
                    <a:pt x="3" y="48"/>
                    <a:pt x="9" y="47"/>
                    <a:pt x="9" y="43"/>
                  </a:cubicBezTo>
                  <a:cubicBezTo>
                    <a:pt x="9" y="43"/>
                    <a:pt x="9" y="43"/>
                    <a:pt x="9" y="43"/>
                  </a:cubicBezTo>
                  <a:cubicBezTo>
                    <a:pt x="9" y="44"/>
                    <a:pt x="9" y="44"/>
                    <a:pt x="9" y="45"/>
                  </a:cubicBezTo>
                  <a:cubicBezTo>
                    <a:pt x="9" y="48"/>
                    <a:pt x="12" y="48"/>
                    <a:pt x="14" y="47"/>
                  </a:cubicBezTo>
                  <a:cubicBezTo>
                    <a:pt x="15" y="49"/>
                    <a:pt x="19"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4" name="Freeform 669"/>
            <p:cNvSpPr>
              <a:spLocks/>
            </p:cNvSpPr>
            <p:nvPr/>
          </p:nvSpPr>
          <p:spPr bwMode="auto">
            <a:xfrm>
              <a:off x="4898" y="3760"/>
              <a:ext cx="11" cy="61"/>
            </a:xfrm>
            <a:custGeom>
              <a:avLst/>
              <a:gdLst>
                <a:gd name="T0" fmla="*/ 6 w 6"/>
                <a:gd name="T1" fmla="*/ 3 h 32"/>
                <a:gd name="T2" fmla="*/ 1 w 6"/>
                <a:gd name="T3" fmla="*/ 3 h 32"/>
                <a:gd name="T4" fmla="*/ 1 w 6"/>
                <a:gd name="T5" fmla="*/ 29 h 32"/>
                <a:gd name="T6" fmla="*/ 6 w 6"/>
                <a:gd name="T7" fmla="*/ 29 h 32"/>
                <a:gd name="T8" fmla="*/ 6 w 6"/>
                <a:gd name="T9" fmla="*/ 3 h 32"/>
              </a:gdLst>
              <a:ahLst/>
              <a:cxnLst>
                <a:cxn ang="0">
                  <a:pos x="T0" y="T1"/>
                </a:cxn>
                <a:cxn ang="0">
                  <a:pos x="T2" y="T3"/>
                </a:cxn>
                <a:cxn ang="0">
                  <a:pos x="T4" y="T5"/>
                </a:cxn>
                <a:cxn ang="0">
                  <a:pos x="T6" y="T7"/>
                </a:cxn>
                <a:cxn ang="0">
                  <a:pos x="T8" y="T9"/>
                </a:cxn>
              </a:cxnLst>
              <a:rect l="0" t="0" r="r" b="b"/>
              <a:pathLst>
                <a:path w="6" h="32">
                  <a:moveTo>
                    <a:pt x="6" y="3"/>
                  </a:moveTo>
                  <a:cubicBezTo>
                    <a:pt x="6" y="0"/>
                    <a:pt x="1" y="0"/>
                    <a:pt x="1" y="3"/>
                  </a:cubicBezTo>
                  <a:cubicBezTo>
                    <a:pt x="1" y="12"/>
                    <a:pt x="0" y="20"/>
                    <a:pt x="1" y="29"/>
                  </a:cubicBezTo>
                  <a:cubicBezTo>
                    <a:pt x="1" y="32"/>
                    <a:pt x="6" y="32"/>
                    <a:pt x="6" y="29"/>
                  </a:cubicBezTo>
                  <a:cubicBezTo>
                    <a:pt x="6" y="20"/>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5" name="Freeform 670"/>
            <p:cNvSpPr>
              <a:spLocks/>
            </p:cNvSpPr>
            <p:nvPr/>
          </p:nvSpPr>
          <p:spPr bwMode="auto">
            <a:xfrm>
              <a:off x="4926" y="3753"/>
              <a:ext cx="25" cy="77"/>
            </a:xfrm>
            <a:custGeom>
              <a:avLst/>
              <a:gdLst>
                <a:gd name="T0" fmla="*/ 7 w 14"/>
                <a:gd name="T1" fmla="*/ 6 h 41"/>
                <a:gd name="T2" fmla="*/ 7 w 14"/>
                <a:gd name="T3" fmla="*/ 4 h 41"/>
                <a:gd name="T4" fmla="*/ 1 w 14"/>
                <a:gd name="T5" fmla="*/ 5 h 41"/>
                <a:gd name="T6" fmla="*/ 3 w 14"/>
                <a:gd name="T7" fmla="*/ 29 h 41"/>
                <a:gd name="T8" fmla="*/ 4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3" y="32"/>
                    <a:pt x="4" y="32"/>
                  </a:cubicBezTo>
                  <a:cubicBezTo>
                    <a:pt x="5" y="34"/>
                    <a:pt x="5" y="35"/>
                    <a:pt x="5" y="37"/>
                  </a:cubicBezTo>
                  <a:cubicBezTo>
                    <a:pt x="5" y="41"/>
                    <a:pt x="10" y="41"/>
                    <a:pt x="10" y="37"/>
                  </a:cubicBezTo>
                  <a:cubicBezTo>
                    <a:pt x="11"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6" name="Freeform 671"/>
            <p:cNvSpPr>
              <a:spLocks/>
            </p:cNvSpPr>
            <p:nvPr/>
          </p:nvSpPr>
          <p:spPr bwMode="auto">
            <a:xfrm>
              <a:off x="4956" y="3751"/>
              <a:ext cx="27" cy="98"/>
            </a:xfrm>
            <a:custGeom>
              <a:avLst/>
              <a:gdLst>
                <a:gd name="T0" fmla="*/ 7 w 15"/>
                <a:gd name="T1" fmla="*/ 5 h 52"/>
                <a:gd name="T2" fmla="*/ 6 w 15"/>
                <a:gd name="T3" fmla="*/ 12 h 52"/>
                <a:gd name="T4" fmla="*/ 2 w 15"/>
                <a:gd name="T5" fmla="*/ 14 h 52"/>
                <a:gd name="T6" fmla="*/ 1 w 15"/>
                <a:gd name="T7" fmla="*/ 23 h 52"/>
                <a:gd name="T8" fmla="*/ 4 w 15"/>
                <a:gd name="T9" fmla="*/ 25 h 52"/>
                <a:gd name="T10" fmla="*/ 4 w 15"/>
                <a:gd name="T11" fmla="*/ 49 h 52"/>
                <a:gd name="T12" fmla="*/ 10 w 15"/>
                <a:gd name="T13" fmla="*/ 49 h 52"/>
                <a:gd name="T14" fmla="*/ 15 w 15"/>
                <a:gd name="T15" fmla="*/ 6 h 52"/>
                <a:gd name="T16" fmla="*/ 7 w 15"/>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5"/>
                  </a:moveTo>
                  <a:cubicBezTo>
                    <a:pt x="7" y="7"/>
                    <a:pt x="6" y="9"/>
                    <a:pt x="6" y="12"/>
                  </a:cubicBezTo>
                  <a:cubicBezTo>
                    <a:pt x="5" y="11"/>
                    <a:pt x="2" y="12"/>
                    <a:pt x="2" y="14"/>
                  </a:cubicBezTo>
                  <a:cubicBezTo>
                    <a:pt x="2" y="17"/>
                    <a:pt x="3" y="21"/>
                    <a:pt x="1" y="23"/>
                  </a:cubicBezTo>
                  <a:cubicBezTo>
                    <a:pt x="0" y="25"/>
                    <a:pt x="2" y="26"/>
                    <a:pt x="4" y="25"/>
                  </a:cubicBezTo>
                  <a:cubicBezTo>
                    <a:pt x="3" y="33"/>
                    <a:pt x="3" y="41"/>
                    <a:pt x="4" y="49"/>
                  </a:cubicBezTo>
                  <a:cubicBezTo>
                    <a:pt x="4" y="52"/>
                    <a:pt x="9" y="52"/>
                    <a:pt x="10" y="49"/>
                  </a:cubicBezTo>
                  <a:cubicBezTo>
                    <a:pt x="13" y="35"/>
                    <a:pt x="13" y="20"/>
                    <a:pt x="15" y="6"/>
                  </a:cubicBezTo>
                  <a:cubicBezTo>
                    <a:pt x="15"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7" name="Freeform 672"/>
            <p:cNvSpPr>
              <a:spLocks/>
            </p:cNvSpPr>
            <p:nvPr/>
          </p:nvSpPr>
          <p:spPr bwMode="auto">
            <a:xfrm>
              <a:off x="4877" y="3760"/>
              <a:ext cx="21" cy="87"/>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0 w 12"/>
                <a:gd name="T15" fmla="*/ 28 h 46"/>
                <a:gd name="T16" fmla="*/ 11 w 12"/>
                <a:gd name="T17" fmla="*/ 27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0" y="33"/>
                    <a:pt x="10" y="28"/>
                  </a:cubicBezTo>
                  <a:cubicBezTo>
                    <a:pt x="10" y="28"/>
                    <a:pt x="11" y="28"/>
                    <a:pt x="11" y="27"/>
                  </a:cubicBezTo>
                  <a:cubicBezTo>
                    <a:pt x="11" y="25"/>
                    <a:pt x="11" y="23"/>
                    <a:pt x="10" y="21"/>
                  </a:cubicBezTo>
                  <a:cubicBezTo>
                    <a:pt x="10"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8" name="Freeform 673"/>
            <p:cNvSpPr>
              <a:spLocks/>
            </p:cNvSpPr>
            <p:nvPr/>
          </p:nvSpPr>
          <p:spPr bwMode="auto">
            <a:xfrm>
              <a:off x="4708" y="3764"/>
              <a:ext cx="21" cy="53"/>
            </a:xfrm>
            <a:custGeom>
              <a:avLst/>
              <a:gdLst>
                <a:gd name="T0" fmla="*/ 12 w 12"/>
                <a:gd name="T1" fmla="*/ 24 h 28"/>
                <a:gd name="T2" fmla="*/ 4 w 12"/>
                <a:gd name="T3" fmla="*/ 2 h 28"/>
                <a:gd name="T4" fmla="*/ 0 w 12"/>
                <a:gd name="T5" fmla="*/ 3 h 28"/>
                <a:gd name="T6" fmla="*/ 9 w 12"/>
                <a:gd name="T7" fmla="*/ 26 h 28"/>
                <a:gd name="T8" fmla="*/ 12 w 12"/>
                <a:gd name="T9" fmla="*/ 24 h 28"/>
              </a:gdLst>
              <a:ahLst/>
              <a:cxnLst>
                <a:cxn ang="0">
                  <a:pos x="T0" y="T1"/>
                </a:cxn>
                <a:cxn ang="0">
                  <a:pos x="T2" y="T3"/>
                </a:cxn>
                <a:cxn ang="0">
                  <a:pos x="T4" y="T5"/>
                </a:cxn>
                <a:cxn ang="0">
                  <a:pos x="T6" y="T7"/>
                </a:cxn>
                <a:cxn ang="0">
                  <a:pos x="T8" y="T9"/>
                </a:cxn>
              </a:cxnLst>
              <a:rect l="0" t="0" r="r" b="b"/>
              <a:pathLst>
                <a:path w="12" h="28">
                  <a:moveTo>
                    <a:pt x="12" y="24"/>
                  </a:moveTo>
                  <a:cubicBezTo>
                    <a:pt x="8" y="17"/>
                    <a:pt x="6" y="10"/>
                    <a:pt x="4" y="2"/>
                  </a:cubicBezTo>
                  <a:cubicBezTo>
                    <a:pt x="3" y="0"/>
                    <a:pt x="0" y="1"/>
                    <a:pt x="0" y="3"/>
                  </a:cubicBezTo>
                  <a:cubicBezTo>
                    <a:pt x="2" y="11"/>
                    <a:pt x="5" y="19"/>
                    <a:pt x="9" y="26"/>
                  </a:cubicBezTo>
                  <a:cubicBezTo>
                    <a:pt x="10" y="28"/>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79" name="Freeform 674"/>
            <p:cNvSpPr>
              <a:spLocks/>
            </p:cNvSpPr>
            <p:nvPr/>
          </p:nvSpPr>
          <p:spPr bwMode="auto">
            <a:xfrm>
              <a:off x="4664" y="3744"/>
              <a:ext cx="32" cy="82"/>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7"/>
                  </a:cubicBezTo>
                  <a:cubicBezTo>
                    <a:pt x="13" y="3"/>
                    <a:pt x="8" y="0"/>
                    <a:pt x="6" y="4"/>
                  </a:cubicBezTo>
                  <a:cubicBezTo>
                    <a:pt x="0" y="17"/>
                    <a:pt x="2" y="28"/>
                    <a:pt x="10" y="40"/>
                  </a:cubicBezTo>
                  <a:cubicBezTo>
                    <a:pt x="12"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0" name="Freeform 675"/>
            <p:cNvSpPr>
              <a:spLocks/>
            </p:cNvSpPr>
            <p:nvPr/>
          </p:nvSpPr>
          <p:spPr bwMode="auto">
            <a:xfrm>
              <a:off x="4777" y="3768"/>
              <a:ext cx="18" cy="60"/>
            </a:xfrm>
            <a:custGeom>
              <a:avLst/>
              <a:gdLst>
                <a:gd name="T0" fmla="*/ 3 w 10"/>
                <a:gd name="T1" fmla="*/ 4 h 32"/>
                <a:gd name="T2" fmla="*/ 3 w 10"/>
                <a:gd name="T3" fmla="*/ 28 h 32"/>
                <a:gd name="T4" fmla="*/ 9 w 10"/>
                <a:gd name="T5" fmla="*/ 26 h 32"/>
                <a:gd name="T6" fmla="*/ 9 w 10"/>
                <a:gd name="T7" fmla="*/ 6 h 32"/>
                <a:gd name="T8" fmla="*/ 3 w 10"/>
                <a:gd name="T9" fmla="*/ 4 h 32"/>
              </a:gdLst>
              <a:ahLst/>
              <a:cxnLst>
                <a:cxn ang="0">
                  <a:pos x="T0" y="T1"/>
                </a:cxn>
                <a:cxn ang="0">
                  <a:pos x="T2" y="T3"/>
                </a:cxn>
                <a:cxn ang="0">
                  <a:pos x="T4" y="T5"/>
                </a:cxn>
                <a:cxn ang="0">
                  <a:pos x="T6" y="T7"/>
                </a:cxn>
                <a:cxn ang="0">
                  <a:pos x="T8" y="T9"/>
                </a:cxn>
              </a:cxnLst>
              <a:rect l="0" t="0" r="r" b="b"/>
              <a:pathLst>
                <a:path w="10" h="32">
                  <a:moveTo>
                    <a:pt x="3" y="4"/>
                  </a:moveTo>
                  <a:cubicBezTo>
                    <a:pt x="0" y="12"/>
                    <a:pt x="0" y="20"/>
                    <a:pt x="3" y="28"/>
                  </a:cubicBezTo>
                  <a:cubicBezTo>
                    <a:pt x="4" y="32"/>
                    <a:pt x="10" y="30"/>
                    <a:pt x="9" y="26"/>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1" name="Freeform 676"/>
            <p:cNvSpPr>
              <a:spLocks/>
            </p:cNvSpPr>
            <p:nvPr/>
          </p:nvSpPr>
          <p:spPr bwMode="auto">
            <a:xfrm>
              <a:off x="4999" y="3740"/>
              <a:ext cx="25" cy="94"/>
            </a:xfrm>
            <a:custGeom>
              <a:avLst/>
              <a:gdLst>
                <a:gd name="T0" fmla="*/ 10 w 14"/>
                <a:gd name="T1" fmla="*/ 28 h 50"/>
                <a:gd name="T2" fmla="*/ 13 w 14"/>
                <a:gd name="T3" fmla="*/ 7 h 50"/>
                <a:gd name="T4" fmla="*/ 6 w 14"/>
                <a:gd name="T5" fmla="*/ 5 h 50"/>
                <a:gd name="T6" fmla="*/ 4 w 14"/>
                <a:gd name="T7" fmla="*/ 16 h 50"/>
                <a:gd name="T8" fmla="*/ 3 w 14"/>
                <a:gd name="T9" fmla="*/ 17 h 50"/>
                <a:gd name="T10" fmla="*/ 4 w 14"/>
                <a:gd name="T11" fmla="*/ 46 h 50"/>
                <a:gd name="T12" fmla="*/ 11 w 14"/>
                <a:gd name="T13" fmla="*/ 42 h 50"/>
                <a:gd name="T14" fmla="*/ 8 w 14"/>
                <a:gd name="T15" fmla="*/ 31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1"/>
                    <a:pt x="11" y="13"/>
                    <a:pt x="13" y="7"/>
                  </a:cubicBezTo>
                  <a:cubicBezTo>
                    <a:pt x="14" y="2"/>
                    <a:pt x="7" y="0"/>
                    <a:pt x="6" y="5"/>
                  </a:cubicBezTo>
                  <a:cubicBezTo>
                    <a:pt x="5" y="8"/>
                    <a:pt x="4" y="12"/>
                    <a:pt x="4" y="16"/>
                  </a:cubicBezTo>
                  <a:cubicBezTo>
                    <a:pt x="3" y="16"/>
                    <a:pt x="3" y="16"/>
                    <a:pt x="3" y="17"/>
                  </a:cubicBezTo>
                  <a:cubicBezTo>
                    <a:pt x="0" y="27"/>
                    <a:pt x="0" y="36"/>
                    <a:pt x="4" y="46"/>
                  </a:cubicBezTo>
                  <a:cubicBezTo>
                    <a:pt x="6" y="50"/>
                    <a:pt x="13" y="47"/>
                    <a:pt x="11" y="42"/>
                  </a:cubicBezTo>
                  <a:cubicBezTo>
                    <a:pt x="9" y="39"/>
                    <a:pt x="8" y="35"/>
                    <a:pt x="8" y="31"/>
                  </a:cubicBezTo>
                  <a:cubicBezTo>
                    <a:pt x="9" y="31"/>
                    <a:pt x="10" y="30"/>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2" name="Freeform 677"/>
            <p:cNvSpPr>
              <a:spLocks/>
            </p:cNvSpPr>
            <p:nvPr/>
          </p:nvSpPr>
          <p:spPr bwMode="auto">
            <a:xfrm>
              <a:off x="5034" y="3766"/>
              <a:ext cx="15" cy="58"/>
            </a:xfrm>
            <a:custGeom>
              <a:avLst/>
              <a:gdLst>
                <a:gd name="T0" fmla="*/ 6 w 8"/>
                <a:gd name="T1" fmla="*/ 3 h 31"/>
                <a:gd name="T2" fmla="*/ 1 w 8"/>
                <a:gd name="T3" fmla="*/ 4 h 31"/>
                <a:gd name="T4" fmla="*/ 4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4"/>
                  </a:cubicBezTo>
                  <a:cubicBezTo>
                    <a:pt x="3" y="12"/>
                    <a:pt x="3" y="20"/>
                    <a:pt x="4" y="28"/>
                  </a:cubicBezTo>
                  <a:cubicBezTo>
                    <a:pt x="4" y="31"/>
                    <a:pt x="8" y="31"/>
                    <a:pt x="8" y="28"/>
                  </a:cubicBezTo>
                  <a:cubicBezTo>
                    <a:pt x="8" y="20"/>
                    <a:pt x="8"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3" name="Freeform 678"/>
            <p:cNvSpPr>
              <a:spLocks/>
            </p:cNvSpPr>
            <p:nvPr/>
          </p:nvSpPr>
          <p:spPr bwMode="auto">
            <a:xfrm>
              <a:off x="5045" y="3760"/>
              <a:ext cx="35" cy="96"/>
            </a:xfrm>
            <a:custGeom>
              <a:avLst/>
              <a:gdLst>
                <a:gd name="T0" fmla="*/ 18 w 20"/>
                <a:gd name="T1" fmla="*/ 44 h 51"/>
                <a:gd name="T2" fmla="*/ 13 w 20"/>
                <a:gd name="T3" fmla="*/ 12 h 51"/>
                <a:gd name="T4" fmla="*/ 12 w 20"/>
                <a:gd name="T5" fmla="*/ 12 h 51"/>
                <a:gd name="T6" fmla="*/ 12 w 20"/>
                <a:gd name="T7" fmla="*/ 4 h 51"/>
                <a:gd name="T8" fmla="*/ 8 w 20"/>
                <a:gd name="T9" fmla="*/ 4 h 51"/>
                <a:gd name="T10" fmla="*/ 8 w 20"/>
                <a:gd name="T11" fmla="*/ 11 h 51"/>
                <a:gd name="T12" fmla="*/ 7 w 20"/>
                <a:gd name="T13" fmla="*/ 12 h 51"/>
                <a:gd name="T14" fmla="*/ 6 w 20"/>
                <a:gd name="T15" fmla="*/ 20 h 51"/>
                <a:gd name="T16" fmla="*/ 5 w 20"/>
                <a:gd name="T17" fmla="*/ 21 h 51"/>
                <a:gd name="T18" fmla="*/ 1 w 20"/>
                <a:gd name="T19" fmla="*/ 37 h 51"/>
                <a:gd name="T20" fmla="*/ 3 w 20"/>
                <a:gd name="T21" fmla="*/ 38 h 51"/>
                <a:gd name="T22" fmla="*/ 6 w 20"/>
                <a:gd name="T23" fmla="*/ 23 h 51"/>
                <a:gd name="T24" fmla="*/ 10 w 20"/>
                <a:gd name="T25" fmla="*/ 47 h 51"/>
                <a:gd name="T26" fmla="*/ 18 w 20"/>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1">
                  <a:moveTo>
                    <a:pt x="18" y="44"/>
                  </a:moveTo>
                  <a:cubicBezTo>
                    <a:pt x="15" y="34"/>
                    <a:pt x="14" y="23"/>
                    <a:pt x="13" y="12"/>
                  </a:cubicBezTo>
                  <a:cubicBezTo>
                    <a:pt x="13" y="12"/>
                    <a:pt x="12" y="12"/>
                    <a:pt x="12" y="12"/>
                  </a:cubicBezTo>
                  <a:cubicBezTo>
                    <a:pt x="12" y="9"/>
                    <a:pt x="12" y="8"/>
                    <a:pt x="12" y="4"/>
                  </a:cubicBezTo>
                  <a:cubicBezTo>
                    <a:pt x="12" y="0"/>
                    <a:pt x="8" y="0"/>
                    <a:pt x="8" y="4"/>
                  </a:cubicBezTo>
                  <a:cubicBezTo>
                    <a:pt x="8" y="8"/>
                    <a:pt x="8" y="9"/>
                    <a:pt x="8" y="11"/>
                  </a:cubicBezTo>
                  <a:cubicBezTo>
                    <a:pt x="8" y="12"/>
                    <a:pt x="7" y="12"/>
                    <a:pt x="7" y="12"/>
                  </a:cubicBezTo>
                  <a:cubicBezTo>
                    <a:pt x="7" y="15"/>
                    <a:pt x="7" y="18"/>
                    <a:pt x="6" y="20"/>
                  </a:cubicBezTo>
                  <a:cubicBezTo>
                    <a:pt x="6" y="20"/>
                    <a:pt x="5" y="20"/>
                    <a:pt x="5" y="21"/>
                  </a:cubicBezTo>
                  <a:cubicBezTo>
                    <a:pt x="3" y="26"/>
                    <a:pt x="3" y="32"/>
                    <a:pt x="1" y="37"/>
                  </a:cubicBezTo>
                  <a:cubicBezTo>
                    <a:pt x="0" y="38"/>
                    <a:pt x="2" y="39"/>
                    <a:pt x="3" y="38"/>
                  </a:cubicBezTo>
                  <a:cubicBezTo>
                    <a:pt x="4" y="33"/>
                    <a:pt x="5" y="28"/>
                    <a:pt x="6" y="23"/>
                  </a:cubicBezTo>
                  <a:cubicBezTo>
                    <a:pt x="6" y="31"/>
                    <a:pt x="7" y="39"/>
                    <a:pt x="10" y="47"/>
                  </a:cubicBezTo>
                  <a:cubicBezTo>
                    <a:pt x="12" y="51"/>
                    <a:pt x="20" y="50"/>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4" name="Freeform 679"/>
            <p:cNvSpPr>
              <a:spLocks/>
            </p:cNvSpPr>
            <p:nvPr/>
          </p:nvSpPr>
          <p:spPr bwMode="auto">
            <a:xfrm>
              <a:off x="5089" y="3806"/>
              <a:ext cx="11" cy="52"/>
            </a:xfrm>
            <a:custGeom>
              <a:avLst/>
              <a:gdLst>
                <a:gd name="T0" fmla="*/ 5 w 6"/>
                <a:gd name="T1" fmla="*/ 3 h 28"/>
                <a:gd name="T2" fmla="*/ 1 w 6"/>
                <a:gd name="T3" fmla="*/ 2 h 28"/>
                <a:gd name="T4" fmla="*/ 0 w 6"/>
                <a:gd name="T5" fmla="*/ 24 h 28"/>
                <a:gd name="T6" fmla="*/ 6 w 6"/>
                <a:gd name="T7" fmla="*/ 24 h 28"/>
                <a:gd name="T8" fmla="*/ 5 w 6"/>
                <a:gd name="T9" fmla="*/ 3 h 28"/>
              </a:gdLst>
              <a:ahLst/>
              <a:cxnLst>
                <a:cxn ang="0">
                  <a:pos x="T0" y="T1"/>
                </a:cxn>
                <a:cxn ang="0">
                  <a:pos x="T2" y="T3"/>
                </a:cxn>
                <a:cxn ang="0">
                  <a:pos x="T4" y="T5"/>
                </a:cxn>
                <a:cxn ang="0">
                  <a:pos x="T6" y="T7"/>
                </a:cxn>
                <a:cxn ang="0">
                  <a:pos x="T8" y="T9"/>
                </a:cxn>
              </a:cxnLst>
              <a:rect l="0" t="0" r="r" b="b"/>
              <a:pathLst>
                <a:path w="6" h="28">
                  <a:moveTo>
                    <a:pt x="5" y="3"/>
                  </a:moveTo>
                  <a:cubicBezTo>
                    <a:pt x="5" y="1"/>
                    <a:pt x="1" y="0"/>
                    <a:pt x="1" y="2"/>
                  </a:cubicBezTo>
                  <a:cubicBezTo>
                    <a:pt x="1" y="10"/>
                    <a:pt x="0" y="20"/>
                    <a:pt x="0" y="24"/>
                  </a:cubicBezTo>
                  <a:cubicBezTo>
                    <a:pt x="0" y="28"/>
                    <a:pt x="6" y="28"/>
                    <a:pt x="6" y="24"/>
                  </a:cubicBezTo>
                  <a:cubicBezTo>
                    <a:pt x="6" y="20"/>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5" name="Freeform 680"/>
            <p:cNvSpPr>
              <a:spLocks/>
            </p:cNvSpPr>
            <p:nvPr/>
          </p:nvSpPr>
          <p:spPr bwMode="auto">
            <a:xfrm>
              <a:off x="5102" y="3764"/>
              <a:ext cx="17" cy="77"/>
            </a:xfrm>
            <a:custGeom>
              <a:avLst/>
              <a:gdLst>
                <a:gd name="T0" fmla="*/ 3 w 10"/>
                <a:gd name="T1" fmla="*/ 4 h 41"/>
                <a:gd name="T2" fmla="*/ 0 w 10"/>
                <a:gd name="T3" fmla="*/ 35 h 41"/>
                <a:gd name="T4" fmla="*/ 9 w 10"/>
                <a:gd name="T5" fmla="*/ 35 h 41"/>
                <a:gd name="T6" fmla="*/ 10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0" y="14"/>
                    <a:pt x="0" y="25"/>
                    <a:pt x="0" y="35"/>
                  </a:cubicBezTo>
                  <a:cubicBezTo>
                    <a:pt x="0" y="41"/>
                    <a:pt x="8" y="41"/>
                    <a:pt x="9" y="35"/>
                  </a:cubicBezTo>
                  <a:cubicBezTo>
                    <a:pt x="9" y="25"/>
                    <a:pt x="9" y="15"/>
                    <a:pt x="10"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6" name="Freeform 681"/>
            <p:cNvSpPr>
              <a:spLocks/>
            </p:cNvSpPr>
            <p:nvPr/>
          </p:nvSpPr>
          <p:spPr bwMode="auto">
            <a:xfrm>
              <a:off x="5119" y="3759"/>
              <a:ext cx="31" cy="107"/>
            </a:xfrm>
            <a:custGeom>
              <a:avLst/>
              <a:gdLst>
                <a:gd name="T0" fmla="*/ 7 w 17"/>
                <a:gd name="T1" fmla="*/ 6 h 57"/>
                <a:gd name="T2" fmla="*/ 4 w 17"/>
                <a:gd name="T3" fmla="*/ 12 h 57"/>
                <a:gd name="T4" fmla="*/ 4 w 17"/>
                <a:gd name="T5" fmla="*/ 11 h 57"/>
                <a:gd name="T6" fmla="*/ 1 w 17"/>
                <a:gd name="T7" fmla="*/ 12 h 57"/>
                <a:gd name="T8" fmla="*/ 2 w 17"/>
                <a:gd name="T9" fmla="*/ 20 h 57"/>
                <a:gd name="T10" fmla="*/ 6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4" y="12"/>
                  </a:cubicBezTo>
                  <a:cubicBezTo>
                    <a:pt x="4" y="11"/>
                    <a:pt x="4" y="11"/>
                    <a:pt x="4" y="11"/>
                  </a:cubicBezTo>
                  <a:cubicBezTo>
                    <a:pt x="4" y="10"/>
                    <a:pt x="1" y="10"/>
                    <a:pt x="1" y="12"/>
                  </a:cubicBezTo>
                  <a:cubicBezTo>
                    <a:pt x="1" y="15"/>
                    <a:pt x="2" y="17"/>
                    <a:pt x="2" y="20"/>
                  </a:cubicBezTo>
                  <a:cubicBezTo>
                    <a:pt x="0" y="31"/>
                    <a:pt x="1" y="44"/>
                    <a:pt x="6" y="54"/>
                  </a:cubicBezTo>
                  <a:cubicBezTo>
                    <a:pt x="7" y="57"/>
                    <a:pt x="12" y="56"/>
                    <a:pt x="12" y="53"/>
                  </a:cubicBezTo>
                  <a:cubicBezTo>
                    <a:pt x="11" y="39"/>
                    <a:pt x="9" y="23"/>
                    <a:pt x="15" y="10"/>
                  </a:cubicBezTo>
                  <a:cubicBezTo>
                    <a:pt x="17" y="5"/>
                    <a:pt x="9"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7" name="Freeform 682"/>
            <p:cNvSpPr>
              <a:spLocks/>
            </p:cNvSpPr>
            <p:nvPr/>
          </p:nvSpPr>
          <p:spPr bwMode="auto">
            <a:xfrm>
              <a:off x="5084" y="3744"/>
              <a:ext cx="14" cy="69"/>
            </a:xfrm>
            <a:custGeom>
              <a:avLst/>
              <a:gdLst>
                <a:gd name="T0" fmla="*/ 0 w 8"/>
                <a:gd name="T1" fmla="*/ 6 h 37"/>
                <a:gd name="T2" fmla="*/ 1 w 8"/>
                <a:gd name="T3" fmla="*/ 32 h 37"/>
                <a:gd name="T4" fmla="*/ 8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1" y="32"/>
                  </a:cubicBezTo>
                  <a:cubicBezTo>
                    <a:pt x="1" y="37"/>
                    <a:pt x="8" y="37"/>
                    <a:pt x="8"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8" name="Freeform 683"/>
            <p:cNvSpPr>
              <a:spLocks/>
            </p:cNvSpPr>
            <p:nvPr/>
          </p:nvSpPr>
          <p:spPr bwMode="auto">
            <a:xfrm>
              <a:off x="5144" y="3759"/>
              <a:ext cx="27" cy="75"/>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6"/>
                    <a:pt x="0" y="27"/>
                    <a:pt x="4" y="37"/>
                  </a:cubicBezTo>
                  <a:cubicBezTo>
                    <a:pt x="5" y="40"/>
                    <a:pt x="10" y="40"/>
                    <a:pt x="10" y="36"/>
                  </a:cubicBezTo>
                  <a:cubicBezTo>
                    <a:pt x="10" y="28"/>
                    <a:pt x="9" y="18"/>
                    <a:pt x="13" y="10"/>
                  </a:cubicBezTo>
                  <a:cubicBezTo>
                    <a:pt x="15" y="5"/>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89" name="Freeform 684"/>
            <p:cNvSpPr>
              <a:spLocks/>
            </p:cNvSpPr>
            <p:nvPr/>
          </p:nvSpPr>
          <p:spPr bwMode="auto">
            <a:xfrm>
              <a:off x="5185" y="3791"/>
              <a:ext cx="14" cy="58"/>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2" y="31"/>
                    <a:pt x="7"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1" name="Freeform 686"/>
            <p:cNvSpPr>
              <a:spLocks/>
            </p:cNvSpPr>
            <p:nvPr/>
          </p:nvSpPr>
          <p:spPr bwMode="auto">
            <a:xfrm>
              <a:off x="-14" y="3783"/>
              <a:ext cx="5236" cy="53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sp>
          <p:nvSpPr>
            <p:cNvPr id="90" name="Freeform 685"/>
            <p:cNvSpPr>
              <a:spLocks/>
            </p:cNvSpPr>
            <p:nvPr/>
          </p:nvSpPr>
          <p:spPr bwMode="auto">
            <a:xfrm>
              <a:off x="-35" y="4293"/>
              <a:ext cx="5293" cy="106"/>
            </a:xfrm>
            <a:custGeom>
              <a:avLst/>
              <a:gdLst>
                <a:gd name="T0" fmla="*/ 2945 w 2951"/>
                <a:gd name="T1" fmla="*/ 19 h 56"/>
                <a:gd name="T2" fmla="*/ 2927 w 2951"/>
                <a:gd name="T3" fmla="*/ 56 h 56"/>
                <a:gd name="T4" fmla="*/ 25 w 2951"/>
                <a:gd name="T5" fmla="*/ 56 h 56"/>
                <a:gd name="T6" fmla="*/ 6 w 2951"/>
                <a:gd name="T7" fmla="*/ 14 h 56"/>
                <a:gd name="T8" fmla="*/ 5 w 2951"/>
                <a:gd name="T9" fmla="*/ 36 h 56"/>
                <a:gd name="T10" fmla="*/ 25 w 2951"/>
                <a:gd name="T11" fmla="*/ 0 h 56"/>
                <a:gd name="T12" fmla="*/ 2927 w 2951"/>
                <a:gd name="T13" fmla="*/ 0 h 56"/>
                <a:gd name="T14" fmla="*/ 2945 w 2951"/>
                <a:gd name="T15" fmla="*/ 36 h 56"/>
                <a:gd name="T16" fmla="*/ 2945 w 2951"/>
                <a:gd name="T17" fmla="*/ 1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6">
                  <a:moveTo>
                    <a:pt x="2945" y="19"/>
                  </a:moveTo>
                  <a:cubicBezTo>
                    <a:pt x="2945" y="30"/>
                    <a:pt x="2951" y="56"/>
                    <a:pt x="2927" y="56"/>
                  </a:cubicBezTo>
                  <a:cubicBezTo>
                    <a:pt x="25" y="56"/>
                    <a:pt x="25" y="56"/>
                    <a:pt x="25" y="56"/>
                  </a:cubicBezTo>
                  <a:cubicBezTo>
                    <a:pt x="0" y="56"/>
                    <a:pt x="6" y="25"/>
                    <a:pt x="6" y="14"/>
                  </a:cubicBezTo>
                  <a:cubicBezTo>
                    <a:pt x="5" y="36"/>
                    <a:pt x="5" y="36"/>
                    <a:pt x="5" y="36"/>
                  </a:cubicBezTo>
                  <a:cubicBezTo>
                    <a:pt x="5" y="26"/>
                    <a:pt x="14" y="0"/>
                    <a:pt x="25" y="0"/>
                  </a:cubicBezTo>
                  <a:cubicBezTo>
                    <a:pt x="2927" y="0"/>
                    <a:pt x="2927" y="0"/>
                    <a:pt x="2927" y="0"/>
                  </a:cubicBezTo>
                  <a:cubicBezTo>
                    <a:pt x="2938" y="0"/>
                    <a:pt x="2945" y="26"/>
                    <a:pt x="2945" y="36"/>
                  </a:cubicBezTo>
                  <a:lnTo>
                    <a:pt x="2945" y="19"/>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zh-CN" altLang="en-US" sz="2700">
                <a:solidFill>
                  <a:prstClr val="black"/>
                </a:solidFill>
                <a:latin typeface="微软雅黑"/>
                <a:ea typeface="微软雅黑"/>
              </a:endParaRPr>
            </a:p>
          </p:txBody>
        </p:sp>
      </p:grpSp>
      <p:sp>
        <p:nvSpPr>
          <p:cNvPr id="693" name="标题 1">
            <a:extLst>
              <a:ext uri="{FF2B5EF4-FFF2-40B4-BE49-F238E27FC236}">
                <a16:creationId xmlns:a16="http://schemas.microsoft.com/office/drawing/2014/main" id="{6E966B9B-4589-3F4E-8721-77E9AC859320}"/>
              </a:ext>
            </a:extLst>
          </p:cNvPr>
          <p:cNvSpPr txBox="1">
            <a:spLocks/>
          </p:cNvSpPr>
          <p:nvPr/>
        </p:nvSpPr>
        <p:spPr>
          <a:xfrm>
            <a:off x="3904610" y="1006889"/>
            <a:ext cx="10234578" cy="1607345"/>
          </a:xfrm>
          <a:prstGeom prst="rect">
            <a:avLst/>
          </a:prstGeom>
          <a:solidFill>
            <a:schemeClr val="accent6">
              <a:lumMod val="20000"/>
              <a:lumOff val="80000"/>
            </a:schemeClr>
          </a:solidFill>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en-US" altLang="zh-CN" sz="6600" b="1" dirty="0">
                <a:solidFill>
                  <a:srgbClr val="FF0000"/>
                </a:solidFill>
                <a:latin typeface="Times New Roman" panose="02020603050405020304" pitchFamily="18" charset="0"/>
                <a:ea typeface="微软雅黑"/>
                <a:cs typeface="Times New Roman" panose="02020603050405020304" pitchFamily="18" charset="0"/>
              </a:rPr>
              <a:t>4</a:t>
            </a:r>
            <a:r>
              <a:rPr lang="vi-VN" altLang="zh-CN" sz="6600" b="1" dirty="0">
                <a:solidFill>
                  <a:srgbClr val="FF0000"/>
                </a:solidFill>
                <a:latin typeface="Times New Roman" panose="02020603050405020304" pitchFamily="18" charset="0"/>
                <a:ea typeface="微软雅黑"/>
                <a:cs typeface="Times New Roman" panose="02020603050405020304" pitchFamily="18" charset="0"/>
              </a:rPr>
              <a:t>. Biện pháp nghệ thuật</a:t>
            </a:r>
            <a:endParaRPr lang="zh-CN" altLang="en-US" sz="6600" b="1" dirty="0">
              <a:solidFill>
                <a:srgbClr val="FF000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711459477"/>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597954" y="566370"/>
            <a:ext cx="15099246"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6103" y="6948730"/>
            <a:ext cx="2486174" cy="260953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097570">
            <a:off x="14992461" y="7278218"/>
            <a:ext cx="2487924" cy="245626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85768">
            <a:off x="876294" y="735106"/>
            <a:ext cx="1313732" cy="2620774"/>
          </a:xfrm>
          <a:prstGeom prst="rect">
            <a:avLst/>
          </a:prstGeom>
        </p:spPr>
      </p:pic>
      <p:pic>
        <p:nvPicPr>
          <p:cNvPr id="2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35000" y="206426"/>
            <a:ext cx="4724400" cy="581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Google Shape;356;p39"/>
          <p:cNvSpPr/>
          <p:nvPr/>
        </p:nvSpPr>
        <p:spPr>
          <a:xfrm>
            <a:off x="2590800" y="1866900"/>
            <a:ext cx="10199154" cy="6019800"/>
          </a:xfrm>
          <a:prstGeom prst="wedgeEllipseCallout">
            <a:avLst>
              <a:gd name="adj1" fmla="val -20833"/>
              <a:gd name="adj2" fmla="val 62500"/>
            </a:avLst>
          </a:prstGeom>
          <a:solidFill>
            <a:schemeClr val="accent3">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Tác</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giả</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đã</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dùng</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biện</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pháp</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nghệ</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thuật</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gì</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để</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miêu</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tả</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loài</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vật</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trong</a:t>
            </a:r>
            <a:r>
              <a:rPr lang="en-US" sz="4400" b="1" i="0" u="none" strike="noStrike" cap="none" dirty="0">
                <a:solidFill>
                  <a:srgbClr val="FFFFFF"/>
                </a:solidFill>
                <a:latin typeface="Times New Roman"/>
                <a:ea typeface="Times New Roman"/>
                <a:cs typeface="Times New Roman"/>
                <a:sym typeface="Times New Roman"/>
              </a:rPr>
              <a:t> </a:t>
            </a:r>
            <a:r>
              <a:rPr lang="en-US" sz="4400" b="1" i="0" u="none" strike="noStrike" cap="none" dirty="0" err="1">
                <a:solidFill>
                  <a:srgbClr val="FFFFFF"/>
                </a:solidFill>
                <a:latin typeface="Times New Roman"/>
                <a:ea typeface="Times New Roman"/>
                <a:cs typeface="Times New Roman"/>
                <a:sym typeface="Times New Roman"/>
              </a:rPr>
              <a:t>truyện</a:t>
            </a:r>
            <a:r>
              <a:rPr lang="en-US" sz="4400" b="1" dirty="0">
                <a:solidFill>
                  <a:srgbClr val="FFFFFF"/>
                </a:solidFill>
                <a:latin typeface="Times New Roman"/>
                <a:ea typeface="Times New Roman"/>
                <a:cs typeface="Times New Roman"/>
                <a:sym typeface="Times New Roman"/>
              </a:rPr>
              <a:t>?</a:t>
            </a:r>
            <a:endParaRPr sz="4400" b="1" i="0" u="none" strike="noStrike" cap="none" dirty="0">
              <a:solidFill>
                <a:srgbClr val="FFFFFF"/>
              </a:solidFill>
              <a:latin typeface="Times New Roman"/>
              <a:ea typeface="Times New Roman"/>
              <a:cs typeface="Times New Roman"/>
              <a:sym typeface="Times New Roman"/>
            </a:endParaRPr>
          </a:p>
        </p:txBody>
      </p:sp>
      <p:pic>
        <p:nvPicPr>
          <p:cNvPr id="6146" name="Picture 2" descr="C:\Users\LENOVO\Pictures\downloa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58824" y="6094095"/>
            <a:ext cx="4539615" cy="387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7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152400" y="590183"/>
            <a:ext cx="14999575" cy="934400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097570">
            <a:off x="14992461" y="7278218"/>
            <a:ext cx="2487924" cy="245626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85768">
            <a:off x="876294" y="735106"/>
            <a:ext cx="1313732" cy="2620774"/>
          </a:xfrm>
          <a:prstGeom prst="rect">
            <a:avLst/>
          </a:prstGeom>
        </p:spPr>
      </p:pic>
      <p:pic>
        <p:nvPicPr>
          <p:cNvPr id="2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35000" y="206426"/>
            <a:ext cx="4724400" cy="581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Users\LENOVO\Pictures\downloa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58824" y="6094095"/>
            <a:ext cx="4539615" cy="38781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2616935259"/>
              </p:ext>
            </p:extLst>
          </p:nvPr>
        </p:nvGraphicFramePr>
        <p:xfrm>
          <a:off x="1066800" y="2083592"/>
          <a:ext cx="11959807" cy="7098507"/>
        </p:xfrm>
        <a:graphic>
          <a:graphicData uri="http://schemas.openxmlformats.org/drawingml/2006/table">
            <a:tbl>
              <a:tblPr firstRow="1" bandRow="1">
                <a:tableStyleId>{5C22544A-7EE6-4342-B048-85BDC9FD1C3A}</a:tableStyleId>
              </a:tblPr>
              <a:tblGrid>
                <a:gridCol w="3438444">
                  <a:extLst>
                    <a:ext uri="{9D8B030D-6E8A-4147-A177-3AD203B41FA5}">
                      <a16:colId xmlns:a16="http://schemas.microsoft.com/office/drawing/2014/main" val="20000"/>
                    </a:ext>
                  </a:extLst>
                </a:gridCol>
                <a:gridCol w="8521363">
                  <a:extLst>
                    <a:ext uri="{9D8B030D-6E8A-4147-A177-3AD203B41FA5}">
                      <a16:colId xmlns:a16="http://schemas.microsoft.com/office/drawing/2014/main" val="20001"/>
                    </a:ext>
                  </a:extLst>
                </a:gridCol>
              </a:tblGrid>
              <a:tr h="1198449">
                <a:tc>
                  <a:txBody>
                    <a:bodyPr/>
                    <a:lstStyle/>
                    <a:p>
                      <a:pPr algn="ctr"/>
                      <a:r>
                        <a:rPr lang="en-US" sz="3600" dirty="0">
                          <a:latin typeface="Times New Roman" pitchFamily="18" charset="0"/>
                          <a:cs typeface="Times New Roman" pitchFamily="18" charset="0"/>
                        </a:rPr>
                        <a:t>Biện</a:t>
                      </a:r>
                      <a:r>
                        <a:rPr lang="en-US" sz="3600" baseline="0" dirty="0">
                          <a:latin typeface="Times New Roman" pitchFamily="18" charset="0"/>
                          <a:cs typeface="Times New Roman" pitchFamily="18" charset="0"/>
                        </a:rPr>
                        <a:t> pháp nghệ thuật</a:t>
                      </a:r>
                      <a:endParaRPr lang="en-US" sz="3600" dirty="0">
                        <a:latin typeface="Times New Roman" pitchFamily="18" charset="0"/>
                        <a:cs typeface="Times New Roman" pitchFamily="18" charset="0"/>
                      </a:endParaRPr>
                    </a:p>
                  </a:txBody>
                  <a:tcPr/>
                </a:tc>
                <a:tc>
                  <a:txBody>
                    <a:bodyPr/>
                    <a:lstStyle/>
                    <a:p>
                      <a:pPr algn="ctr"/>
                      <a:r>
                        <a:rPr lang="en-US" sz="3600" dirty="0">
                          <a:latin typeface="Times New Roman" pitchFamily="18" charset="0"/>
                          <a:cs typeface="Times New Roman" pitchFamily="18" charset="0"/>
                        </a:rPr>
                        <a:t>Biểu</a:t>
                      </a:r>
                      <a:r>
                        <a:rPr lang="en-US" sz="3600" baseline="0" dirty="0">
                          <a:latin typeface="Times New Roman" pitchFamily="18" charset="0"/>
                          <a:cs typeface="Times New Roman" pitchFamily="18" charset="0"/>
                        </a:rPr>
                        <a:t> hiện qua các từ ngữ</a:t>
                      </a:r>
                      <a:endParaRPr lang="en-US" sz="36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900058">
                <a:tc>
                  <a:txBody>
                    <a:bodyPr/>
                    <a:lstStyle/>
                    <a:p>
                      <a:pPr algn="ctr"/>
                      <a:r>
                        <a:rPr lang="en-US" sz="3600" b="1" dirty="0" err="1">
                          <a:latin typeface="Times New Roman" pitchFamily="18" charset="0"/>
                          <a:cs typeface="Times New Roman" pitchFamily="18" charset="0"/>
                        </a:rPr>
                        <a:t>Nhân</a:t>
                      </a:r>
                      <a:r>
                        <a:rPr lang="en-US" sz="3600" b="1" baseline="0" dirty="0">
                          <a:latin typeface="Times New Roman" pitchFamily="18" charset="0"/>
                          <a:cs typeface="Times New Roman" pitchFamily="18" charset="0"/>
                        </a:rPr>
                        <a:t> </a:t>
                      </a:r>
                      <a:r>
                        <a:rPr lang="en-US" sz="3600" b="1" baseline="0" dirty="0" err="1">
                          <a:latin typeface="Times New Roman" pitchFamily="18" charset="0"/>
                          <a:cs typeface="Times New Roman" pitchFamily="18" charset="0"/>
                        </a:rPr>
                        <a:t>hóa</a:t>
                      </a:r>
                      <a:endParaRPr lang="en-US" sz="3600" b="1" baseline="0" dirty="0">
                        <a:latin typeface="Times New Roman" pitchFamily="18" charset="0"/>
                        <a:cs typeface="Times New Roman" pitchFamily="18" charset="0"/>
                      </a:endParaRPr>
                    </a:p>
                    <a:p>
                      <a:pPr algn="ctr"/>
                      <a:r>
                        <a:rPr lang="en-US" sz="3600" baseline="0" dirty="0">
                          <a:latin typeface="Times New Roman" pitchFamily="18" charset="0"/>
                          <a:cs typeface="Times New Roman" pitchFamily="18" charset="0"/>
                          <a:sym typeface="Wingdings" panose="05000000000000000000" pitchFamily="2" charset="2"/>
                        </a:rPr>
                        <a:t> </a:t>
                      </a:r>
                      <a:r>
                        <a:rPr lang="en-US" sz="3600" baseline="0" dirty="0" err="1">
                          <a:latin typeface="Times New Roman" pitchFamily="18" charset="0"/>
                          <a:cs typeface="Times New Roman" pitchFamily="18" charset="0"/>
                        </a:rPr>
                        <a:t>thế</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giới</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loài</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vật</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sinh</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động</a:t>
                      </a:r>
                      <a:endParaRPr lang="en-US" sz="3600" baseline="0" dirty="0">
                        <a:latin typeface="Times New Roman" pitchFamily="18" charset="0"/>
                        <a:cs typeface="Times New Roman" pitchFamily="18" charset="0"/>
                      </a:endParaRPr>
                    </a:p>
                  </a:txBody>
                  <a:tcPr/>
                </a:tc>
                <a:tc>
                  <a:txBody>
                    <a:bodyPr/>
                    <a:lstStyle/>
                    <a:p>
                      <a:pPr algn="l">
                        <a:lnSpc>
                          <a:spcPct val="150000"/>
                        </a:lnSpc>
                      </a:pPr>
                      <a:r>
                        <a:rPr lang="en-US" sz="3600" b="1" i="0" dirty="0">
                          <a:solidFill>
                            <a:srgbClr val="000000"/>
                          </a:solidFill>
                          <a:effectLst/>
                          <a:latin typeface="Times New Roman"/>
                          <a:ea typeface="Times New Roman"/>
                        </a:rPr>
                        <a:t>- Dùng từ vốn để </a:t>
                      </a:r>
                      <a:r>
                        <a:rPr lang="en-US" sz="3600" b="1" i="0" dirty="0" err="1">
                          <a:solidFill>
                            <a:srgbClr val="000000"/>
                          </a:solidFill>
                          <a:effectLst/>
                          <a:latin typeface="Times New Roman"/>
                          <a:ea typeface="Times New Roman"/>
                        </a:rPr>
                        <a:t>gọi</a:t>
                      </a:r>
                      <a:r>
                        <a:rPr lang="en-US" sz="3600" b="1" i="0" dirty="0">
                          <a:solidFill>
                            <a:srgbClr val="000000"/>
                          </a:solidFill>
                          <a:effectLst/>
                          <a:latin typeface="Times New Roman"/>
                          <a:ea typeface="Times New Roman"/>
                        </a:rPr>
                        <a:t> </a:t>
                      </a:r>
                      <a:r>
                        <a:rPr lang="en-US" sz="3600" b="1" i="0" dirty="0" err="1">
                          <a:solidFill>
                            <a:srgbClr val="000000"/>
                          </a:solidFill>
                          <a:effectLst/>
                          <a:latin typeface="Times New Roman"/>
                          <a:ea typeface="Times New Roman"/>
                        </a:rPr>
                        <a:t>người</a:t>
                      </a:r>
                      <a:r>
                        <a:rPr lang="en-US" sz="3600" b="1" i="0" baseline="0" dirty="0">
                          <a:solidFill>
                            <a:srgbClr val="000000"/>
                          </a:solidFill>
                          <a:effectLst/>
                          <a:latin typeface="Times New Roman"/>
                          <a:ea typeface="Times New Roman"/>
                        </a:rPr>
                        <a:t> </a:t>
                      </a:r>
                      <a:r>
                        <a:rPr lang="en-US" sz="3600" b="1" i="0" dirty="0" err="1">
                          <a:solidFill>
                            <a:srgbClr val="000000"/>
                          </a:solidFill>
                          <a:effectLst/>
                          <a:latin typeface="Times New Roman"/>
                          <a:ea typeface="Times New Roman"/>
                        </a:rPr>
                        <a:t>gọi</a:t>
                      </a:r>
                      <a:r>
                        <a:rPr lang="en-US" sz="3600" b="1" i="0" dirty="0">
                          <a:solidFill>
                            <a:srgbClr val="000000"/>
                          </a:solidFill>
                          <a:effectLst/>
                          <a:latin typeface="Times New Roman"/>
                          <a:ea typeface="Times New Roman"/>
                        </a:rPr>
                        <a:t> vật</a:t>
                      </a:r>
                      <a:r>
                        <a:rPr lang="en-US" sz="3600" b="1" i="1" dirty="0">
                          <a:solidFill>
                            <a:srgbClr val="000000"/>
                          </a:solidFill>
                          <a:effectLst/>
                          <a:latin typeface="Times New Roman"/>
                          <a:ea typeface="Times New Roman"/>
                        </a:rPr>
                        <a:t>: </a:t>
                      </a:r>
                      <a:r>
                        <a:rPr lang="en-US" sz="3600" i="1" dirty="0">
                          <a:solidFill>
                            <a:srgbClr val="000000"/>
                          </a:solidFill>
                          <a:effectLst/>
                          <a:latin typeface="Times New Roman"/>
                          <a:ea typeface="Times New Roman"/>
                        </a:rPr>
                        <a:t>ông khách, trưởng thôn, quý vị…. </a:t>
                      </a:r>
                      <a:endParaRPr lang="en-US" sz="3600" b="1" i="1" dirty="0">
                        <a:solidFill>
                          <a:srgbClr val="000000"/>
                        </a:solidFill>
                        <a:effectLst/>
                        <a:latin typeface="Times New Roman"/>
                        <a:ea typeface="Times New Roman"/>
                      </a:endParaRPr>
                    </a:p>
                    <a:p>
                      <a:pPr algn="just">
                        <a:lnSpc>
                          <a:spcPct val="150000"/>
                        </a:lnSpc>
                        <a:spcAft>
                          <a:spcPts val="0"/>
                        </a:spcAft>
                      </a:pPr>
                      <a:r>
                        <a:rPr lang="en-US" sz="3600" b="1" i="1" dirty="0">
                          <a:solidFill>
                            <a:srgbClr val="000000"/>
                          </a:solidFill>
                          <a:effectLst/>
                          <a:latin typeface="Times New Roman"/>
                          <a:ea typeface="Times New Roman"/>
                        </a:rPr>
                        <a:t>- </a:t>
                      </a:r>
                      <a:r>
                        <a:rPr lang="en-US" sz="3600" b="1" i="0" dirty="0">
                          <a:solidFill>
                            <a:srgbClr val="000000"/>
                          </a:solidFill>
                          <a:effectLst/>
                          <a:latin typeface="Times New Roman"/>
                          <a:ea typeface="Times New Roman"/>
                        </a:rPr>
                        <a:t>Dùng từ vốn để chỉ hoạt động tích chất của người để chỉ tính chất của </a:t>
                      </a:r>
                      <a:r>
                        <a:rPr lang="en-US" sz="3600" b="1" i="0" dirty="0" err="1">
                          <a:solidFill>
                            <a:srgbClr val="000000"/>
                          </a:solidFill>
                          <a:effectLst/>
                          <a:latin typeface="Times New Roman"/>
                          <a:ea typeface="Times New Roman"/>
                        </a:rPr>
                        <a:t>vật</a:t>
                      </a:r>
                      <a:r>
                        <a:rPr lang="en-US" sz="3600" b="1" i="1" dirty="0" err="1">
                          <a:solidFill>
                            <a:srgbClr val="000000"/>
                          </a:solidFill>
                          <a:effectLst/>
                          <a:latin typeface="Times New Roman"/>
                          <a:ea typeface="Times New Roman"/>
                        </a:rPr>
                        <a:t>:</a:t>
                      </a:r>
                      <a:r>
                        <a:rPr lang="en-US" sz="3600" i="1" dirty="0" err="1">
                          <a:solidFill>
                            <a:srgbClr val="000000"/>
                          </a:solidFill>
                          <a:effectLst/>
                          <a:latin typeface="Times New Roman"/>
                          <a:ea typeface="Times New Roman"/>
                        </a:rPr>
                        <a:t>nhã</a:t>
                      </a:r>
                      <a:r>
                        <a:rPr lang="en-US" sz="3600" i="1" dirty="0">
                          <a:solidFill>
                            <a:srgbClr val="000000"/>
                          </a:solidFill>
                          <a:effectLst/>
                          <a:latin typeface="Times New Roman"/>
                          <a:ea typeface="Times New Roman"/>
                        </a:rPr>
                        <a:t> </a:t>
                      </a:r>
                      <a:r>
                        <a:rPr lang="en-US" sz="3600" i="1" dirty="0" err="1">
                          <a:solidFill>
                            <a:srgbClr val="000000"/>
                          </a:solidFill>
                          <a:effectLst/>
                          <a:latin typeface="Times New Roman"/>
                          <a:ea typeface="Times New Roman"/>
                        </a:rPr>
                        <a:t>nhặn</a:t>
                      </a:r>
                      <a:r>
                        <a:rPr lang="en-US" sz="3600" i="1" dirty="0">
                          <a:solidFill>
                            <a:srgbClr val="000000"/>
                          </a:solidFill>
                          <a:effectLst/>
                          <a:latin typeface="Times New Roman"/>
                          <a:ea typeface="Times New Roman"/>
                        </a:rPr>
                        <a:t>, làm ơn, </a:t>
                      </a:r>
                      <a:r>
                        <a:rPr lang="en-US" sz="3600" i="1" dirty="0" err="1">
                          <a:solidFill>
                            <a:srgbClr val="000000"/>
                          </a:solidFill>
                          <a:effectLst/>
                          <a:latin typeface="Times New Roman"/>
                          <a:ea typeface="Times New Roman"/>
                        </a:rPr>
                        <a:t>kể</a:t>
                      </a:r>
                      <a:r>
                        <a:rPr lang="en-US" sz="3600" i="1" dirty="0">
                          <a:solidFill>
                            <a:srgbClr val="000000"/>
                          </a:solidFill>
                          <a:effectLst/>
                          <a:latin typeface="Times New Roman"/>
                          <a:ea typeface="Times New Roman"/>
                        </a:rPr>
                        <a:t>….</a:t>
                      </a:r>
                      <a:endParaRPr lang="en-US" sz="3600" b="1" i="1" dirty="0">
                        <a:solidFill>
                          <a:srgbClr val="000000"/>
                        </a:solidFill>
                        <a:effectLst/>
                        <a:latin typeface="Times New Roman"/>
                        <a:ea typeface="Times New Roman"/>
                      </a:endParaRPr>
                    </a:p>
                    <a:p>
                      <a:pPr algn="l">
                        <a:lnSpc>
                          <a:spcPct val="150000"/>
                        </a:lnSpc>
                      </a:pPr>
                      <a:r>
                        <a:rPr lang="en-US" sz="3600" b="1" i="0" dirty="0">
                          <a:solidFill>
                            <a:srgbClr val="000000"/>
                          </a:solidFill>
                          <a:effectLst/>
                          <a:latin typeface="Times New Roman"/>
                          <a:ea typeface="Times New Roman"/>
                        </a:rPr>
                        <a:t>- Trò chuyện xưng hô với vật như với người:</a:t>
                      </a:r>
                      <a:r>
                        <a:rPr lang="en-US" sz="3600" b="1" i="1" baseline="0" dirty="0">
                          <a:solidFill>
                            <a:srgbClr val="000000"/>
                          </a:solidFill>
                          <a:effectLst/>
                          <a:latin typeface="Times New Roman"/>
                          <a:ea typeface="Times New Roman"/>
                        </a:rPr>
                        <a:t> </a:t>
                      </a:r>
                      <a:r>
                        <a:rPr lang="en-US" sz="3600" i="1" dirty="0">
                          <a:solidFill>
                            <a:srgbClr val="000000"/>
                          </a:solidFill>
                          <a:effectLst/>
                          <a:latin typeface="Times New Roman"/>
                          <a:ea typeface="Times New Roman"/>
                        </a:rPr>
                        <a:t>tôi, bác, vâng, ….</a:t>
                      </a:r>
                      <a:endParaRPr lang="en-US" sz="36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
        <p:nvSpPr>
          <p:cNvPr id="11" name="Rectangle 10"/>
          <p:cNvSpPr/>
          <p:nvPr/>
        </p:nvSpPr>
        <p:spPr>
          <a:xfrm>
            <a:off x="1752601" y="723900"/>
            <a:ext cx="115824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 BIỆN PHÁP NGHỆ THUẬT DƯỢC SỬ DỤNG CHỦ YẾU </a:t>
            </a:r>
          </a:p>
          <a:p>
            <a:pPr algn="ctr"/>
            <a:r>
              <a:rPr lang="en-US" sz="3200" b="1" dirty="0">
                <a:solidFill>
                  <a:srgbClr val="FF0000"/>
                </a:solidFill>
                <a:latin typeface="Times New Roman" pitchFamily="18" charset="0"/>
                <a:cs typeface="Times New Roman" pitchFamily="18" charset="0"/>
              </a:rPr>
              <a:t>TRONG TRUYỆN ĐỒNG THOẠI</a:t>
            </a:r>
          </a:p>
        </p:txBody>
      </p:sp>
      <p:pic>
        <p:nvPicPr>
          <p:cNvPr id="10" name="Picture 7">
            <a:extLst>
              <a:ext uri="{FF2B5EF4-FFF2-40B4-BE49-F238E27FC236}">
                <a16:creationId xmlns:a16="http://schemas.microsoft.com/office/drawing/2014/main" id="{BF484F3C-BC0B-4D6C-9E55-1560179E2B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79009">
            <a:off x="11893033" y="8034340"/>
            <a:ext cx="2045989" cy="2095520"/>
          </a:xfrm>
          <a:prstGeom prst="rect">
            <a:avLst/>
          </a:prstGeom>
        </p:spPr>
      </p:pic>
    </p:spTree>
    <p:extLst>
      <p:ext uri="{BB962C8B-B14F-4D97-AF65-F5344CB8AC3E}">
        <p14:creationId xmlns:p14="http://schemas.microsoft.com/office/powerpoint/2010/main" val="94398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765128" y="566370"/>
            <a:ext cx="14932072"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5128" y="7685086"/>
            <a:ext cx="2486174" cy="260953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097570">
            <a:off x="14992461" y="7278218"/>
            <a:ext cx="2487924" cy="245626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85768">
            <a:off x="876294" y="735106"/>
            <a:ext cx="1313732" cy="2620774"/>
          </a:xfrm>
          <a:prstGeom prst="rect">
            <a:avLst/>
          </a:prstGeom>
        </p:spPr>
      </p:pic>
      <p:pic>
        <p:nvPicPr>
          <p:cNvPr id="2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35000" y="206426"/>
            <a:ext cx="4724400" cy="581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Google Shape;356;p39"/>
          <p:cNvSpPr/>
          <p:nvPr/>
        </p:nvSpPr>
        <p:spPr>
          <a:xfrm>
            <a:off x="3962400" y="1866900"/>
            <a:ext cx="8382000" cy="6019800"/>
          </a:xfrm>
          <a:prstGeom prst="wedgeEllipseCallout">
            <a:avLst>
              <a:gd name="adj1" fmla="val -43197"/>
              <a:gd name="adj2" fmla="val 52627"/>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4400" b="1" dirty="0">
                <a:solidFill>
                  <a:srgbClr val="FFFFFF"/>
                </a:solidFill>
                <a:latin typeface="Times New Roman"/>
                <a:ea typeface="Times New Roman"/>
                <a:cs typeface="Times New Roman"/>
                <a:sym typeface="Times New Roman"/>
              </a:rPr>
              <a:t>Theo </a:t>
            </a:r>
            <a:r>
              <a:rPr lang="en-US" sz="4400" b="1" dirty="0" err="1">
                <a:solidFill>
                  <a:srgbClr val="FFFFFF"/>
                </a:solidFill>
                <a:latin typeface="Times New Roman"/>
                <a:ea typeface="Times New Roman"/>
                <a:cs typeface="Times New Roman"/>
                <a:sym typeface="Times New Roman"/>
              </a:rPr>
              <a:t>em</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vì</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sao</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giọt</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sương</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lại</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làm</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cho</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Bọ</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Dừa</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quyết</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định</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về</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quê</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Trải</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nghiệm</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Bọ</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Dừa</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có</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được</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trong</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đêm</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ấy</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là</a:t>
            </a:r>
            <a:r>
              <a:rPr lang="en-US" sz="4400" b="1" dirty="0">
                <a:solidFill>
                  <a:srgbClr val="FFFFFF"/>
                </a:solidFill>
                <a:latin typeface="Times New Roman"/>
                <a:ea typeface="Times New Roman"/>
                <a:cs typeface="Times New Roman"/>
                <a:sym typeface="Times New Roman"/>
              </a:rPr>
              <a:t> </a:t>
            </a:r>
            <a:r>
              <a:rPr lang="en-US" sz="4400" b="1" dirty="0" err="1">
                <a:solidFill>
                  <a:srgbClr val="FFFFFF"/>
                </a:solidFill>
                <a:latin typeface="Times New Roman"/>
                <a:ea typeface="Times New Roman"/>
                <a:cs typeface="Times New Roman"/>
                <a:sym typeface="Times New Roman"/>
              </a:rPr>
              <a:t>gì</a:t>
            </a:r>
            <a:r>
              <a:rPr lang="en-US" sz="4400" b="1" dirty="0">
                <a:solidFill>
                  <a:srgbClr val="FFFFFF"/>
                </a:solidFill>
                <a:latin typeface="Times New Roman"/>
                <a:ea typeface="Times New Roman"/>
                <a:cs typeface="Times New Roman"/>
                <a:sym typeface="Times New Roman"/>
              </a:rPr>
              <a:t>?</a:t>
            </a:r>
            <a:endParaRPr sz="4400" b="1" i="0" u="none" strike="noStrike" cap="none" dirty="0">
              <a:solidFill>
                <a:srgbClr val="FFFFFF"/>
              </a:solidFill>
              <a:latin typeface="Times New Roman"/>
              <a:ea typeface="Times New Roman"/>
              <a:cs typeface="Times New Roman"/>
              <a:sym typeface="Times New Roman"/>
            </a:endParaRPr>
          </a:p>
        </p:txBody>
      </p:sp>
      <p:pic>
        <p:nvPicPr>
          <p:cNvPr id="6146" name="Picture 2" descr="C:\Users\LENOVO\Pictures\downloa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58824" y="6094095"/>
            <a:ext cx="4539615" cy="387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8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grpSp>
        <p:nvGrpSpPr>
          <p:cNvPr id="2" name="Group 2"/>
          <p:cNvGrpSpPr/>
          <p:nvPr/>
        </p:nvGrpSpPr>
        <p:grpSpPr>
          <a:xfrm>
            <a:off x="1234440" y="1333500"/>
            <a:ext cx="16230600" cy="6334723"/>
            <a:chOff x="0" y="0"/>
            <a:chExt cx="7775248" cy="1966357"/>
          </a:xfrm>
        </p:grpSpPr>
        <p:sp>
          <p:nvSpPr>
            <p:cNvPr id="3" name="Freeform 3"/>
            <p:cNvSpPr/>
            <p:nvPr/>
          </p:nvSpPr>
          <p:spPr>
            <a:xfrm>
              <a:off x="-4213" y="0"/>
              <a:ext cx="7779461" cy="1966357"/>
            </a:xfrm>
            <a:custGeom>
              <a:avLst/>
              <a:gdLst/>
              <a:ahLst/>
              <a:cxnLst/>
              <a:rect l="l" t="t" r="r" b="b"/>
              <a:pathLst>
                <a:path w="7779461" h="1966357">
                  <a:moveTo>
                    <a:pt x="278431" y="16918"/>
                  </a:moveTo>
                  <a:cubicBezTo>
                    <a:pt x="278431" y="16918"/>
                    <a:pt x="604014" y="12258"/>
                    <a:pt x="1008604" y="12454"/>
                  </a:cubicBezTo>
                  <a:cubicBezTo>
                    <a:pt x="6157101" y="12671"/>
                    <a:pt x="7505393" y="0"/>
                    <a:pt x="7505393" y="0"/>
                  </a:cubicBezTo>
                  <a:cubicBezTo>
                    <a:pt x="7572856" y="0"/>
                    <a:pt x="7648794" y="0"/>
                    <a:pt x="7727566" y="85073"/>
                  </a:cubicBezTo>
                  <a:cubicBezTo>
                    <a:pt x="7770545" y="131488"/>
                    <a:pt x="7771613" y="240224"/>
                    <a:pt x="7772018" y="320281"/>
                  </a:cubicBezTo>
                  <a:cubicBezTo>
                    <a:pt x="7772018" y="320281"/>
                    <a:pt x="7770313" y="1004471"/>
                    <a:pt x="7770313" y="1203772"/>
                  </a:cubicBezTo>
                  <a:cubicBezTo>
                    <a:pt x="7770313" y="1417931"/>
                    <a:pt x="7779462" y="1717110"/>
                    <a:pt x="7779462" y="1717110"/>
                  </a:cubicBezTo>
                  <a:cubicBezTo>
                    <a:pt x="7779462" y="1845779"/>
                    <a:pt x="7775292" y="1966357"/>
                    <a:pt x="7522454" y="1958222"/>
                  </a:cubicBezTo>
                  <a:cubicBezTo>
                    <a:pt x="7522454" y="1958222"/>
                    <a:pt x="7145982" y="1937924"/>
                    <a:pt x="6341484" y="1945522"/>
                  </a:cubicBezTo>
                  <a:cubicBezTo>
                    <a:pt x="1994491" y="1953657"/>
                    <a:pt x="304023" y="1966357"/>
                    <a:pt x="304023" y="1966357"/>
                  </a:cubicBezTo>
                  <a:cubicBezTo>
                    <a:pt x="132548" y="1966357"/>
                    <a:pt x="4213" y="1865287"/>
                    <a:pt x="8532" y="1662740"/>
                  </a:cubicBezTo>
                  <a:cubicBezTo>
                    <a:pt x="8532" y="1662740"/>
                    <a:pt x="9630" y="1164199"/>
                    <a:pt x="4815" y="944842"/>
                  </a:cubicBezTo>
                  <a:cubicBezTo>
                    <a:pt x="0" y="663668"/>
                    <a:pt x="25592" y="330596"/>
                    <a:pt x="25592" y="330596"/>
                  </a:cubicBezTo>
                  <a:cubicBezTo>
                    <a:pt x="27224" y="150571"/>
                    <a:pt x="143504" y="16918"/>
                    <a:pt x="278431" y="16918"/>
                  </a:cubicBezTo>
                  <a:close/>
                </a:path>
              </a:pathLst>
            </a:custGeom>
            <a:solidFill>
              <a:srgbClr val="FCE4DE"/>
            </a:solidFill>
          </p:spPr>
        </p:sp>
      </p:grpSp>
      <p:graphicFrame>
        <p:nvGraphicFramePr>
          <p:cNvPr id="15" name="Table 14"/>
          <p:cNvGraphicFramePr>
            <a:graphicFrameLocks noGrp="1"/>
          </p:cNvGraphicFramePr>
          <p:nvPr>
            <p:extLst>
              <p:ext uri="{D42A27DB-BD31-4B8C-83A1-F6EECF244321}">
                <p14:modId xmlns:p14="http://schemas.microsoft.com/office/powerpoint/2010/main" val="2260580459"/>
              </p:ext>
            </p:extLst>
          </p:nvPr>
        </p:nvGraphicFramePr>
        <p:xfrm>
          <a:off x="374074" y="971416"/>
          <a:ext cx="17906999" cy="6696807"/>
        </p:xfrm>
        <a:graphic>
          <a:graphicData uri="http://schemas.openxmlformats.org/drawingml/2006/table">
            <a:tbl>
              <a:tblPr firstRow="1" bandRow="1">
                <a:tableStyleId>{5C22544A-7EE6-4342-B048-85BDC9FD1C3A}</a:tableStyleId>
              </a:tblPr>
              <a:tblGrid>
                <a:gridCol w="5909317">
                  <a:extLst>
                    <a:ext uri="{9D8B030D-6E8A-4147-A177-3AD203B41FA5}">
                      <a16:colId xmlns:a16="http://schemas.microsoft.com/office/drawing/2014/main" val="20000"/>
                    </a:ext>
                  </a:extLst>
                </a:gridCol>
                <a:gridCol w="5998841">
                  <a:extLst>
                    <a:ext uri="{9D8B030D-6E8A-4147-A177-3AD203B41FA5}">
                      <a16:colId xmlns:a16="http://schemas.microsoft.com/office/drawing/2014/main" val="20001"/>
                    </a:ext>
                  </a:extLst>
                </a:gridCol>
                <a:gridCol w="5998841">
                  <a:extLst>
                    <a:ext uri="{9D8B030D-6E8A-4147-A177-3AD203B41FA5}">
                      <a16:colId xmlns:a16="http://schemas.microsoft.com/office/drawing/2014/main" val="20002"/>
                    </a:ext>
                  </a:extLst>
                </a:gridCol>
              </a:tblGrid>
              <a:tr h="1369070">
                <a:tc>
                  <a:txBody>
                    <a:bodyPr/>
                    <a:lstStyle/>
                    <a:p>
                      <a:pPr algn="ctr"/>
                      <a:r>
                        <a:rPr lang="en-US" sz="4000" dirty="0" err="1">
                          <a:latin typeface="Times New Roman" pitchFamily="18" charset="0"/>
                          <a:cs typeface="Times New Roman" pitchFamily="18" charset="0"/>
                        </a:rPr>
                        <a:t>Hoàn</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cảnh</a:t>
                      </a:r>
                      <a:endParaRPr lang="en-US" sz="4000"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itchFamily="18" charset="0"/>
                          <a:cs typeface="Times New Roman" pitchFamily="18" charset="0"/>
                        </a:rPr>
                        <a:t>Lý</a:t>
                      </a:r>
                      <a:r>
                        <a:rPr lang="en-US" sz="4000" baseline="0" dirty="0">
                          <a:latin typeface="Times New Roman" pitchFamily="18" charset="0"/>
                          <a:cs typeface="Times New Roman" pitchFamily="18" charset="0"/>
                        </a:rPr>
                        <a:t> do </a:t>
                      </a:r>
                      <a:r>
                        <a:rPr lang="en-US" sz="4000" baseline="0" dirty="0" err="1">
                          <a:latin typeface="Times New Roman" pitchFamily="18" charset="0"/>
                          <a:cs typeface="Times New Roman" pitchFamily="18" charset="0"/>
                        </a:rPr>
                        <a:t>trở</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về</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quê</a:t>
                      </a:r>
                      <a:endParaRPr lang="en-US" sz="4000" dirty="0">
                        <a:latin typeface="Times New Roman" pitchFamily="18" charset="0"/>
                        <a:cs typeface="Times New Roman" pitchFamily="18" charset="0"/>
                      </a:endParaRPr>
                    </a:p>
                    <a:p>
                      <a:pPr algn="ctr"/>
                      <a:endParaRPr lang="en-US" sz="4000"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itchFamily="18" charset="0"/>
                          <a:cs typeface="Times New Roman" pitchFamily="18" charset="0"/>
                        </a:rPr>
                        <a:t>Trải</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nghiệm</a:t>
                      </a:r>
                      <a:r>
                        <a:rPr lang="en-US" sz="4000" baseline="0"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pPr algn="ctr"/>
                      <a:endParaRPr lang="en-US" sz="40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279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Làm</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ăn</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buôn</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bán</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xa</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quê</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lâu</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ngày</a:t>
                      </a:r>
                      <a:endParaRPr lang="en-US" sz="4000" baseline="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4000" b="0" i="0" kern="1200" dirty="0">
                          <a:solidFill>
                            <a:schemeClr val="dk1"/>
                          </a:solidFill>
                          <a:effectLst/>
                          <a:latin typeface="+mn-lt"/>
                          <a:ea typeface="+mn-ea"/>
                          <a:cs typeface="+mn-cs"/>
                        </a:rPr>
                        <a:t>  </a:t>
                      </a:r>
                      <a:r>
                        <a:rPr lang="en-US" sz="4000" b="0" i="0" kern="1200" dirty="0">
                          <a:solidFill>
                            <a:schemeClr val="dk1"/>
                          </a:solidFill>
                          <a:effectLst/>
                          <a:latin typeface="+mj-lt"/>
                          <a:ea typeface="+mn-ea"/>
                          <a:cs typeface="+mn-cs"/>
                        </a:rPr>
                        <a:t>-</a:t>
                      </a:r>
                      <a:r>
                        <a:rPr lang="en-US" sz="4000" b="0" i="0" kern="1200" baseline="0" dirty="0">
                          <a:solidFill>
                            <a:schemeClr val="dk1"/>
                          </a:solidFill>
                          <a:effectLst/>
                          <a:latin typeface="+mj-lt"/>
                          <a:ea typeface="+mn-ea"/>
                          <a:cs typeface="+mn-cs"/>
                        </a:rPr>
                        <a:t> </a:t>
                      </a:r>
                      <a:r>
                        <a:rPr lang="vi-VN" sz="4000" b="0" i="0" kern="1200" dirty="0">
                          <a:solidFill>
                            <a:schemeClr val="dk1"/>
                          </a:solidFill>
                          <a:effectLst/>
                          <a:latin typeface="+mj-lt"/>
                          <a:ea typeface="+mn-ea"/>
                          <a:cs typeface="+mn-cs"/>
                        </a:rPr>
                        <a:t> </a:t>
                      </a:r>
                      <a:r>
                        <a:rPr lang="en-US" sz="4000" b="0" i="0" kern="1200" dirty="0" err="1">
                          <a:solidFill>
                            <a:schemeClr val="dk1"/>
                          </a:solidFill>
                          <a:effectLst/>
                          <a:latin typeface="Times New Roman" pitchFamily="18" charset="0"/>
                          <a:ea typeface="+mn-ea"/>
                          <a:cs typeface="Times New Roman" pitchFamily="18" charset="0"/>
                        </a:rPr>
                        <a:t>Giọt</a:t>
                      </a:r>
                      <a:r>
                        <a:rPr lang="en-US" sz="4000" b="0" i="0" kern="1200" baseline="0" dirty="0">
                          <a:solidFill>
                            <a:schemeClr val="dk1"/>
                          </a:solidFill>
                          <a:effectLst/>
                          <a:latin typeface="Times New Roman" pitchFamily="18" charset="0"/>
                          <a:ea typeface="+mn-ea"/>
                          <a:cs typeface="Times New Roman" pitchFamily="18" charset="0"/>
                        </a:rPr>
                        <a:t> </a:t>
                      </a:r>
                      <a:r>
                        <a:rPr lang="en-US" sz="4000" b="0" i="0" kern="1200" baseline="0" dirty="0" err="1">
                          <a:solidFill>
                            <a:schemeClr val="dk1"/>
                          </a:solidFill>
                          <a:effectLst/>
                          <a:latin typeface="Times New Roman" pitchFamily="18" charset="0"/>
                          <a:ea typeface="+mn-ea"/>
                          <a:cs typeface="Times New Roman" pitchFamily="18" charset="0"/>
                        </a:rPr>
                        <a:t>sương</a:t>
                      </a:r>
                      <a:r>
                        <a:rPr lang="en-US" sz="4000" b="0" i="0" kern="1200" baseline="0" dirty="0">
                          <a:solidFill>
                            <a:schemeClr val="dk1"/>
                          </a:solidFill>
                          <a:effectLst/>
                          <a:latin typeface="Times New Roman" pitchFamily="18" charset="0"/>
                          <a:ea typeface="+mn-ea"/>
                          <a:cs typeface="Times New Roman" pitchFamily="18" charset="0"/>
                        </a:rPr>
                        <a:t> </a:t>
                      </a:r>
                      <a:r>
                        <a:rPr lang="en-US" sz="4000" b="0" i="0" kern="1200" baseline="0" dirty="0" err="1">
                          <a:solidFill>
                            <a:schemeClr val="dk1"/>
                          </a:solidFill>
                          <a:effectLst/>
                          <a:latin typeface="Times New Roman" pitchFamily="18" charset="0"/>
                          <a:ea typeface="+mn-ea"/>
                          <a:cs typeface="Times New Roman" pitchFamily="18" charset="0"/>
                        </a:rPr>
                        <a:t>rơi</a:t>
                      </a:r>
                      <a:r>
                        <a:rPr lang="en-US" sz="4000" b="0" i="0" kern="1200" baseline="0" dirty="0">
                          <a:solidFill>
                            <a:schemeClr val="dk1"/>
                          </a:solidFill>
                          <a:effectLst/>
                          <a:latin typeface="Times New Roman" pitchFamily="18" charset="0"/>
                          <a:ea typeface="+mn-ea"/>
                          <a:cs typeface="Times New Roman" pitchFamily="18" charset="0"/>
                        </a:rPr>
                        <a:t> </a:t>
                      </a:r>
                      <a:r>
                        <a:rPr lang="en-US" sz="4000" b="0" i="0" kern="1200" baseline="0" dirty="0" err="1">
                          <a:solidFill>
                            <a:schemeClr val="dk1"/>
                          </a:solidFill>
                          <a:effectLst/>
                          <a:latin typeface="Times New Roman" pitchFamily="18" charset="0"/>
                          <a:ea typeface="+mn-ea"/>
                          <a:cs typeface="Times New Roman" pitchFamily="18" charset="0"/>
                        </a:rPr>
                        <a:t>xuống</a:t>
                      </a:r>
                      <a:r>
                        <a:rPr lang="en-US" sz="4000" b="0" i="0" kern="1200" baseline="0" dirty="0">
                          <a:solidFill>
                            <a:schemeClr val="dk1"/>
                          </a:solidFill>
                          <a:effectLst/>
                          <a:latin typeface="Times New Roman" pitchFamily="18" charset="0"/>
                          <a:ea typeface="+mn-ea"/>
                          <a:cs typeface="Times New Roman" pitchFamily="18" charset="0"/>
                        </a:rPr>
                        <a:t>..</a:t>
                      </a:r>
                      <a:r>
                        <a:rPr lang="en-US" sz="4000" b="0" i="0" kern="1200" baseline="0" dirty="0">
                          <a:solidFill>
                            <a:schemeClr val="dk1"/>
                          </a:solidFill>
                          <a:effectLst/>
                          <a:latin typeface="+mj-lt"/>
                          <a:ea typeface="+mn-ea"/>
                          <a:cs typeface="+mn-cs"/>
                        </a:rPr>
                        <a:t> </a:t>
                      </a:r>
                      <a:r>
                        <a:rPr lang="vi-VN" sz="4000" b="0" i="0" kern="1200" dirty="0">
                          <a:solidFill>
                            <a:schemeClr val="dk1"/>
                          </a:solidFill>
                          <a:effectLst/>
                          <a:latin typeface="+mj-lt"/>
                          <a:ea typeface="+mn-ea"/>
                          <a:cs typeface="+mn-cs"/>
                        </a:rPr>
                        <a:t>gợi nhắc</a:t>
                      </a:r>
                      <a:r>
                        <a:rPr lang="en-US" sz="4000" b="0" i="0" kern="1200" baseline="0" dirty="0">
                          <a:solidFill>
                            <a:schemeClr val="dk1"/>
                          </a:solidFill>
                          <a:effectLst/>
                          <a:latin typeface="+mj-lt"/>
                          <a:ea typeface="+mn-ea"/>
                          <a:cs typeface="+mn-cs"/>
                        </a:rPr>
                        <a:t> </a:t>
                      </a:r>
                      <a:r>
                        <a:rPr lang="vi-VN" sz="4000" b="0" i="0" kern="1200" dirty="0">
                          <a:solidFill>
                            <a:schemeClr val="dk1"/>
                          </a:solidFill>
                          <a:effectLst/>
                          <a:latin typeface="+mj-lt"/>
                          <a:ea typeface="+mn-ea"/>
                          <a:cs typeface="+mn-cs"/>
                        </a:rPr>
                        <a:t>hình ảnh quê hương mà bao lâu</a:t>
                      </a:r>
                      <a:r>
                        <a:rPr lang="en-US" sz="4000" b="0" i="0" kern="1200" baseline="0" dirty="0">
                          <a:solidFill>
                            <a:schemeClr val="dk1"/>
                          </a:solidFill>
                          <a:effectLst/>
                          <a:latin typeface="+mj-lt"/>
                          <a:ea typeface="+mn-ea"/>
                          <a:cs typeface="+mn-cs"/>
                        </a:rPr>
                        <a:t> </a:t>
                      </a:r>
                      <a:r>
                        <a:rPr lang="en-US" sz="4000" b="0" i="0" kern="1200" baseline="0" dirty="0">
                          <a:solidFill>
                            <a:schemeClr val="dk1"/>
                          </a:solidFill>
                          <a:effectLst/>
                          <a:latin typeface="Times New Roman" pitchFamily="18" charset="0"/>
                          <a:ea typeface="+mn-ea"/>
                          <a:cs typeface="Times New Roman" pitchFamily="18" charset="0"/>
                        </a:rPr>
                        <a:t>nay </a:t>
                      </a:r>
                      <a:r>
                        <a:rPr lang="en-US" sz="4000" b="0" i="0" kern="1200" baseline="0" dirty="0" err="1">
                          <a:solidFill>
                            <a:schemeClr val="dk1"/>
                          </a:solidFill>
                          <a:effectLst/>
                          <a:latin typeface="Times New Roman" pitchFamily="18" charset="0"/>
                          <a:ea typeface="+mn-ea"/>
                          <a:cs typeface="Times New Roman" pitchFamily="18" charset="0"/>
                        </a:rPr>
                        <a:t>bị</a:t>
                      </a:r>
                      <a:r>
                        <a:rPr lang="en-US" sz="4000" b="0" i="0" kern="1200" baseline="0" dirty="0">
                          <a:solidFill>
                            <a:schemeClr val="dk1"/>
                          </a:solidFill>
                          <a:effectLst/>
                          <a:latin typeface="Times New Roman" pitchFamily="18" charset="0"/>
                          <a:ea typeface="+mn-ea"/>
                          <a:cs typeface="Times New Roman" pitchFamily="18" charset="0"/>
                        </a:rPr>
                        <a:t> </a:t>
                      </a:r>
                      <a:r>
                        <a:rPr lang="vi-VN" sz="4000" b="0" i="0" kern="1200" dirty="0">
                          <a:solidFill>
                            <a:schemeClr val="dk1"/>
                          </a:solidFill>
                          <a:effectLst/>
                          <a:latin typeface="+mj-lt"/>
                          <a:ea typeface="+mn-ea"/>
                          <a:cs typeface="+mn-cs"/>
                        </a:rPr>
                        <a:t>bỏ quên.</a:t>
                      </a:r>
                      <a:endParaRPr lang="en-US" sz="4000" dirty="0">
                        <a:latin typeface="+mj-lt"/>
                        <a:cs typeface="Times New Roman" pitchFamily="18" charset="0"/>
                      </a:endParaRPr>
                    </a:p>
                    <a:p>
                      <a:endParaRPr lang="en-US" sz="4000" dirty="0">
                        <a:latin typeface="Times New Roman" pitchFamily="18" charset="0"/>
                        <a:cs typeface="Times New Roman" pitchFamily="18" charset="0"/>
                      </a:endParaRPr>
                    </a:p>
                  </a:txBody>
                  <a:tcPr/>
                </a:tc>
                <a:tc>
                  <a:txBody>
                    <a:bodyPr/>
                    <a:lstStyle/>
                    <a:p>
                      <a:r>
                        <a:rPr lang="en-US" sz="4000" b="0" i="0" kern="1200" dirty="0">
                          <a:solidFill>
                            <a:schemeClr val="dk1"/>
                          </a:solidFill>
                          <a:effectLst/>
                          <a:latin typeface="+mj-lt"/>
                          <a:ea typeface="+mn-ea"/>
                          <a:cs typeface="+mn-cs"/>
                        </a:rPr>
                        <a:t>- </a:t>
                      </a:r>
                      <a:r>
                        <a:rPr lang="en-US" sz="4000" b="0" i="0" kern="1200" dirty="0">
                          <a:solidFill>
                            <a:schemeClr val="dk1"/>
                          </a:solidFill>
                          <a:effectLst/>
                          <a:latin typeface="Times New Roman" pitchFamily="18" charset="0"/>
                          <a:ea typeface="+mn-ea"/>
                          <a:cs typeface="Times New Roman" pitchFamily="18" charset="0"/>
                        </a:rPr>
                        <a:t>N</a:t>
                      </a:r>
                      <a:r>
                        <a:rPr lang="vi-VN" sz="4000" b="0" i="0" kern="1200" dirty="0">
                          <a:solidFill>
                            <a:schemeClr val="dk1"/>
                          </a:solidFill>
                          <a:effectLst/>
                          <a:latin typeface="+mj-lt"/>
                          <a:ea typeface="+mn-ea"/>
                          <a:cs typeface="+mn-cs"/>
                        </a:rPr>
                        <a:t>gủ ngoài trời</a:t>
                      </a:r>
                      <a:r>
                        <a:rPr lang="en-US" sz="4000" b="0" i="0" kern="1200" dirty="0">
                          <a:solidFill>
                            <a:schemeClr val="dk1"/>
                          </a:solidFill>
                          <a:effectLst/>
                          <a:latin typeface="+mj-lt"/>
                          <a:ea typeface="+mn-ea"/>
                          <a:cs typeface="+mn-cs"/>
                        </a:rPr>
                        <a:t>,</a:t>
                      </a:r>
                      <a:r>
                        <a:rPr lang="en-US" sz="4000" b="0" i="0" kern="1200" baseline="0" dirty="0">
                          <a:solidFill>
                            <a:schemeClr val="dk1"/>
                          </a:solidFill>
                          <a:effectLst/>
                          <a:latin typeface="+mj-lt"/>
                          <a:ea typeface="+mn-ea"/>
                          <a:cs typeface="+mn-cs"/>
                        </a:rPr>
                        <a:t> </a:t>
                      </a:r>
                      <a:r>
                        <a:rPr lang="vi-VN" sz="4000" b="0" i="0" kern="1200" dirty="0">
                          <a:solidFill>
                            <a:schemeClr val="dk1"/>
                          </a:solidFill>
                          <a:effectLst/>
                          <a:latin typeface="+mj-lt"/>
                          <a:ea typeface="+mn-ea"/>
                          <a:cs typeface="+mn-cs"/>
                        </a:rPr>
                        <a:t>có cơ hội được ngắm nhìn trời mây, lắng nghe </a:t>
                      </a:r>
                      <a:r>
                        <a:rPr lang="en-US" sz="4000" b="0" i="0" kern="1200" dirty="0">
                          <a:solidFill>
                            <a:schemeClr val="dk1"/>
                          </a:solidFill>
                          <a:effectLst/>
                          <a:latin typeface="+mj-lt"/>
                          <a:ea typeface="+mn-ea"/>
                          <a:cs typeface="+mn-cs"/>
                        </a:rPr>
                        <a:t>….</a:t>
                      </a:r>
                      <a:r>
                        <a:rPr lang="vi-VN" sz="4000" b="0" i="0" kern="1200" dirty="0">
                          <a:solidFill>
                            <a:schemeClr val="dk1"/>
                          </a:solidFill>
                          <a:effectLst/>
                          <a:latin typeface="+mj-lt"/>
                          <a:ea typeface="+mn-ea"/>
                          <a:cs typeface="+mn-cs"/>
                        </a:rPr>
                        <a:t> tiếng sương rơi.  </a:t>
                      </a:r>
                      <a:endParaRPr lang="en-US" sz="4000" dirty="0">
                        <a:latin typeface="+mj-lt"/>
                        <a:cs typeface="Times New Roman" pitchFamily="18" charset="0"/>
                      </a:endParaRPr>
                    </a:p>
                  </a:txBody>
                  <a:tcPr/>
                </a:tc>
                <a:extLst>
                  <a:ext uri="{0D108BD9-81ED-4DB2-BD59-A6C34878D82A}">
                    <a16:rowId xmlns:a16="http://schemas.microsoft.com/office/drawing/2014/main" val="10001"/>
                  </a:ext>
                </a:extLst>
              </a:tr>
              <a:tr h="2048337">
                <a:tc gridSpan="3">
                  <a:txBody>
                    <a:bodyPr/>
                    <a:lstStyle/>
                    <a:p>
                      <a:r>
                        <a:rPr lang="en-US" sz="4800" b="1" dirty="0">
                          <a:solidFill>
                            <a:srgbClr val="FF0000"/>
                          </a:solidFill>
                          <a:latin typeface="Times New Roman" pitchFamily="18" charset="0"/>
                          <a:cs typeface="Times New Roman" pitchFamily="18" charset="0"/>
                        </a:rPr>
                        <a:t>→ </a:t>
                      </a:r>
                      <a:r>
                        <a:rPr lang="en-US" sz="4800" b="1" baseline="0" dirty="0">
                          <a:solidFill>
                            <a:srgbClr val="FF0000"/>
                          </a:solidFill>
                          <a:latin typeface="Times New Roman" pitchFamily="18" charset="0"/>
                          <a:cs typeface="Times New Roman" pitchFamily="18" charset="0"/>
                        </a:rPr>
                        <a:t> </a:t>
                      </a:r>
                      <a:r>
                        <a:rPr lang="en-US" sz="4800" b="1" baseline="0" dirty="0" err="1">
                          <a:solidFill>
                            <a:srgbClr val="FF0000"/>
                          </a:solidFill>
                          <a:latin typeface="Times New Roman" pitchFamily="18" charset="0"/>
                          <a:cs typeface="Times New Roman" pitchFamily="18" charset="0"/>
                        </a:rPr>
                        <a:t>Nhớ</a:t>
                      </a:r>
                      <a:r>
                        <a:rPr lang="en-US" sz="4800" b="1" baseline="0" dirty="0">
                          <a:solidFill>
                            <a:srgbClr val="FF0000"/>
                          </a:solidFill>
                          <a:latin typeface="Times New Roman" pitchFamily="18" charset="0"/>
                          <a:cs typeface="Times New Roman" pitchFamily="18" charset="0"/>
                        </a:rPr>
                        <a:t> </a:t>
                      </a:r>
                      <a:r>
                        <a:rPr lang="en-US" sz="4800" b="1" baseline="0" dirty="0" err="1">
                          <a:solidFill>
                            <a:srgbClr val="FF0000"/>
                          </a:solidFill>
                          <a:latin typeface="Times New Roman" pitchFamily="18" charset="0"/>
                          <a:cs typeface="Times New Roman" pitchFamily="18" charset="0"/>
                        </a:rPr>
                        <a:t>quê</a:t>
                      </a:r>
                      <a:r>
                        <a:rPr lang="en-US" sz="4800" b="1" baseline="0" dirty="0">
                          <a:solidFill>
                            <a:srgbClr val="FF0000"/>
                          </a:solidFill>
                          <a:latin typeface="Times New Roman" pitchFamily="18" charset="0"/>
                          <a:cs typeface="Times New Roman" pitchFamily="18" charset="0"/>
                        </a:rPr>
                        <a:t> da </a:t>
                      </a:r>
                      <a:r>
                        <a:rPr lang="en-US" sz="4800" b="1" baseline="0" dirty="0" err="1">
                          <a:solidFill>
                            <a:srgbClr val="FF0000"/>
                          </a:solidFill>
                          <a:latin typeface="Times New Roman" pitchFamily="18" charset="0"/>
                          <a:cs typeface="Times New Roman" pitchFamily="18" charset="0"/>
                        </a:rPr>
                        <a:t>diết</a:t>
                      </a:r>
                      <a:endParaRPr lang="en-US" sz="4800" b="1" baseline="0" dirty="0">
                        <a:solidFill>
                          <a:srgbClr val="FF0000"/>
                        </a:solidFill>
                        <a:latin typeface="Times New Roman" pitchFamily="18" charset="0"/>
                        <a:cs typeface="Times New Roman" pitchFamily="18"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pic>
        <p:nvPicPr>
          <p:cNvPr id="1026" name="Picture 2" descr="Sương">
            <a:extLst>
              <a:ext uri="{FF2B5EF4-FFF2-40B4-BE49-F238E27FC236}">
                <a16:creationId xmlns:a16="http://schemas.microsoft.com/office/drawing/2014/main" id="{8297642E-75E5-4EE9-8D79-4FFAFA81F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8047624"/>
            <a:ext cx="6096000" cy="2125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NPHOTO.net Forum">
            <a:extLst>
              <a:ext uri="{FF2B5EF4-FFF2-40B4-BE49-F238E27FC236}">
                <a16:creationId xmlns:a16="http://schemas.microsoft.com/office/drawing/2014/main" id="{8D186A32-35A8-4F3F-A1E0-76B5858FC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8157660"/>
            <a:ext cx="6362700" cy="19388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0" y="699547"/>
            <a:ext cx="14932072" cy="9344006"/>
          </a:xfrm>
          <a:prstGeom prst="rect">
            <a:avLst/>
          </a:prstGeom>
        </p:spPr>
      </p:pic>
      <p:grpSp>
        <p:nvGrpSpPr>
          <p:cNvPr id="3" name="Group 3"/>
          <p:cNvGrpSpPr/>
          <p:nvPr/>
        </p:nvGrpSpPr>
        <p:grpSpPr>
          <a:xfrm>
            <a:off x="1295399" y="1056080"/>
            <a:ext cx="14531833" cy="8202219"/>
            <a:chOff x="0" y="0"/>
            <a:chExt cx="1960938" cy="1925060"/>
          </a:xfrm>
          <a:solidFill>
            <a:schemeClr val="accent5">
              <a:lumMod val="40000"/>
              <a:lumOff val="60000"/>
            </a:schemeClr>
          </a:solidFill>
        </p:grpSpPr>
        <p:sp>
          <p:nvSpPr>
            <p:cNvPr id="4" name="Freeform 4"/>
            <p:cNvSpPr/>
            <p:nvPr/>
          </p:nvSpPr>
          <p:spPr>
            <a:xfrm>
              <a:off x="-4213" y="0"/>
              <a:ext cx="1965151" cy="1925060"/>
            </a:xfrm>
            <a:custGeom>
              <a:avLst/>
              <a:gdLst/>
              <a:ahLst/>
              <a:cxnLst/>
              <a:rect l="l" t="t" r="r" b="b"/>
              <a:pathLst>
                <a:path w="1965151" h="1925060">
                  <a:moveTo>
                    <a:pt x="278431" y="16918"/>
                  </a:moveTo>
                  <a:cubicBezTo>
                    <a:pt x="278431" y="16918"/>
                    <a:pt x="604014" y="12258"/>
                    <a:pt x="905084" y="12454"/>
                  </a:cubicBezTo>
                  <a:cubicBezTo>
                    <a:pt x="1078197" y="12671"/>
                    <a:pt x="1691083" y="0"/>
                    <a:pt x="1691083" y="0"/>
                  </a:cubicBezTo>
                  <a:cubicBezTo>
                    <a:pt x="1758546" y="0"/>
                    <a:pt x="1834483" y="0"/>
                    <a:pt x="1913256" y="85073"/>
                  </a:cubicBezTo>
                  <a:cubicBezTo>
                    <a:pt x="1956234" y="131488"/>
                    <a:pt x="1957302" y="240224"/>
                    <a:pt x="1957708" y="320281"/>
                  </a:cubicBezTo>
                  <a:cubicBezTo>
                    <a:pt x="1957708" y="320281"/>
                    <a:pt x="1956003" y="970303"/>
                    <a:pt x="1956003" y="1162476"/>
                  </a:cubicBezTo>
                  <a:cubicBezTo>
                    <a:pt x="1956003" y="1376634"/>
                    <a:pt x="1965151" y="1675813"/>
                    <a:pt x="1965151" y="1675813"/>
                  </a:cubicBezTo>
                  <a:cubicBezTo>
                    <a:pt x="1965151" y="1804482"/>
                    <a:pt x="1960982" y="1925060"/>
                    <a:pt x="1708144" y="1916925"/>
                  </a:cubicBezTo>
                  <a:cubicBezTo>
                    <a:pt x="1708144" y="1916925"/>
                    <a:pt x="1331671" y="1896627"/>
                    <a:pt x="1084396" y="1904225"/>
                  </a:cubicBezTo>
                  <a:cubicBezTo>
                    <a:pt x="938234" y="1912360"/>
                    <a:pt x="304023" y="1925060"/>
                    <a:pt x="304023" y="1925060"/>
                  </a:cubicBezTo>
                  <a:cubicBezTo>
                    <a:pt x="132548" y="1925060"/>
                    <a:pt x="4213" y="1823991"/>
                    <a:pt x="8532" y="1621443"/>
                  </a:cubicBezTo>
                  <a:cubicBezTo>
                    <a:pt x="8532" y="1621443"/>
                    <a:pt x="9630" y="1122902"/>
                    <a:pt x="4815" y="939024"/>
                  </a:cubicBezTo>
                  <a:cubicBezTo>
                    <a:pt x="0" y="663668"/>
                    <a:pt x="25592" y="330596"/>
                    <a:pt x="25592" y="330596"/>
                  </a:cubicBezTo>
                  <a:cubicBezTo>
                    <a:pt x="27224" y="150571"/>
                    <a:pt x="143504" y="16918"/>
                    <a:pt x="278431" y="16918"/>
                  </a:cubicBezTo>
                  <a:close/>
                </a:path>
              </a:pathLst>
            </a:custGeom>
            <a:grp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27233" y="6751115"/>
            <a:ext cx="2075132" cy="2956794"/>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00116" y="7306147"/>
            <a:ext cx="3293509" cy="1952153"/>
          </a:xfrm>
          <a:prstGeom prst="rect">
            <a:avLst/>
          </a:prstGeom>
        </p:spPr>
      </p:pic>
      <p:sp>
        <p:nvSpPr>
          <p:cNvPr id="17" name="Rectangle 16"/>
          <p:cNvSpPr/>
          <p:nvPr/>
        </p:nvSpPr>
        <p:spPr>
          <a:xfrm>
            <a:off x="4092117" y="1603332"/>
            <a:ext cx="11350672" cy="7080336"/>
          </a:xfrm>
          <a:prstGeom prst="rect">
            <a:avLst/>
          </a:prstGeom>
          <a:solidFill>
            <a:schemeClr val="accent6">
              <a:lumMod val="20000"/>
              <a:lumOff val="8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pPr>
              <a:lnSpc>
                <a:spcPct val="150000"/>
              </a:lnSpc>
            </a:pPr>
            <a:r>
              <a:rPr lang="en-US" sz="4400" dirty="0">
                <a:solidFill>
                  <a:srgbClr val="FF0000"/>
                </a:solidFill>
                <a:latin typeface="Times New Roman" pitchFamily="18" charset="0"/>
                <a:cs typeface="Times New Roman" pitchFamily="18" charset="0"/>
              </a:rPr>
              <a:t> 5/ </a:t>
            </a:r>
            <a:r>
              <a:rPr lang="en-US" sz="4400" b="1" u="sng" dirty="0">
                <a:solidFill>
                  <a:srgbClr val="FF0000"/>
                </a:solidFill>
                <a:latin typeface="Times New Roman" pitchFamily="18" charset="0"/>
                <a:cs typeface="Times New Roman" pitchFamily="18" charset="0"/>
              </a:rPr>
              <a:t>THÔNG ĐIỆP: </a:t>
            </a:r>
          </a:p>
          <a:p>
            <a:pPr>
              <a:lnSpc>
                <a:spcPct val="150000"/>
              </a:lnSpc>
            </a:pPr>
            <a:r>
              <a:rPr lang="en-US" sz="4400" dirty="0">
                <a:solidFill>
                  <a:srgbClr val="0000FF"/>
                </a:solidFill>
                <a:latin typeface="Times New Roman" pitchFamily="18" charset="0"/>
                <a:cs typeface="Times New Roman" pitchFamily="18" charset="0"/>
              </a:rPr>
              <a:t>  - </a:t>
            </a:r>
            <a:r>
              <a:rPr lang="en-US" sz="4400" dirty="0" err="1">
                <a:solidFill>
                  <a:srgbClr val="0000FF"/>
                </a:solidFill>
                <a:latin typeface="Times New Roman" pitchFamily="18" charset="0"/>
                <a:cs typeface="Times New Roman" pitchFamily="18" charset="0"/>
              </a:rPr>
              <a:t>Dù</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chúng</a:t>
            </a:r>
            <a:r>
              <a:rPr lang="en-US" sz="4400" dirty="0">
                <a:solidFill>
                  <a:srgbClr val="0000FF"/>
                </a:solidFill>
                <a:latin typeface="Times New Roman" pitchFamily="18" charset="0"/>
                <a:cs typeface="Times New Roman" pitchFamily="18" charset="0"/>
              </a:rPr>
              <a:t> ta </a:t>
            </a:r>
            <a:r>
              <a:rPr lang="en-US" sz="4400" dirty="0" err="1">
                <a:solidFill>
                  <a:srgbClr val="0000FF"/>
                </a:solidFill>
                <a:latin typeface="Times New Roman" pitchFamily="18" charset="0"/>
                <a:cs typeface="Times New Roman" pitchFamily="18" charset="0"/>
              </a:rPr>
              <a:t>có</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bận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rộn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với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những</a:t>
            </a:r>
            <a:r>
              <a:rPr lang="en-US" sz="4400" dirty="0">
                <a:solidFill>
                  <a:srgbClr val="0000FF"/>
                </a:solidFill>
                <a:latin typeface="Times New Roman" pitchFamily="18" charset="0"/>
                <a:cs typeface="Times New Roman" pitchFamily="18" charset="0"/>
              </a:rPr>
              <a:t> lo </a:t>
            </a:r>
            <a:r>
              <a:rPr lang="en-US" sz="4400" dirty="0" err="1">
                <a:solidFill>
                  <a:srgbClr val="0000FF"/>
                </a:solidFill>
                <a:latin typeface="Times New Roman" pitchFamily="18" charset="0"/>
                <a:cs typeface="Times New Roman" pitchFamily="18" charset="0"/>
              </a:rPr>
              <a:t>toan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trong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cuộc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sống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để</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rồi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có</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những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lúc</a:t>
            </a:r>
            <a:r>
              <a:rPr lang="en-US" sz="4400" dirty="0">
                <a:solidFill>
                  <a:srgbClr val="0000FF"/>
                </a:solidFill>
                <a:latin typeface="Times New Roman" pitchFamily="18" charset="0"/>
                <a:cs typeface="Times New Roman" pitchFamily="18" charset="0"/>
              </a:rPr>
              <a:t> ta </a:t>
            </a:r>
            <a:r>
              <a:rPr lang="en-US" sz="4400" dirty="0" err="1">
                <a:solidFill>
                  <a:srgbClr val="0000FF"/>
                </a:solidFill>
                <a:latin typeface="Times New Roman" pitchFamily="18" charset="0"/>
                <a:cs typeface="Times New Roman" pitchFamily="18" charset="0"/>
              </a:rPr>
              <a:t>vô</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tình</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lãng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quên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nhưng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trong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tâm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hồn</a:t>
            </a:r>
            <a:r>
              <a:rPr lang="en-US" sz="4400" dirty="0">
                <a:solidFill>
                  <a:srgbClr val="0000FF"/>
                </a:solidFill>
                <a:latin typeface="Times New Roman" pitchFamily="18" charset="0"/>
                <a:cs typeface="Times New Roman" pitchFamily="18" charset="0"/>
              </a:rPr>
              <a:t> ta </a:t>
            </a:r>
            <a:r>
              <a:rPr lang="en-US" sz="4400" dirty="0" err="1">
                <a:solidFill>
                  <a:srgbClr val="0000FF"/>
                </a:solidFill>
                <a:latin typeface="Times New Roman" pitchFamily="18" charset="0"/>
                <a:cs typeface="Times New Roman" pitchFamily="18" charset="0"/>
              </a:rPr>
              <a:t>vẫn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luôn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cháy</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bỏng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tình</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yêu</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quê</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hương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tha</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thiết</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Chúng</a:t>
            </a:r>
            <a:r>
              <a:rPr lang="en-US" sz="4400" dirty="0">
                <a:solidFill>
                  <a:srgbClr val="0000FF"/>
                </a:solidFill>
                <a:latin typeface="Times New Roman" pitchFamily="18" charset="0"/>
                <a:cs typeface="Times New Roman" pitchFamily="18" charset="0"/>
              </a:rPr>
              <a:t> ta </a:t>
            </a:r>
            <a:r>
              <a:rPr lang="en-US" sz="4400" dirty="0" err="1">
                <a:solidFill>
                  <a:srgbClr val="0000FF"/>
                </a:solidFill>
                <a:latin typeface="Times New Roman" pitchFamily="18" charset="0"/>
                <a:cs typeface="Times New Roman" pitchFamily="18" charset="0"/>
              </a:rPr>
              <a:t>cần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có</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trách</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nhiệm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với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quê</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hương</a:t>
            </a:r>
            <a:r>
              <a:rPr lang="en-US" sz="4400" b="1"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của</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mình</a:t>
            </a:r>
            <a:r>
              <a:rPr lang="en-US" sz="4400" dirty="0">
                <a:solidFill>
                  <a:srgbClr val="0000FF"/>
                </a:solidFill>
                <a:latin typeface="Times New Roman" pitchFamily="18" charset="0"/>
                <a:cs typeface="Times New Roman" pitchFamily="18" charset="0"/>
              </a:rPr>
              <a:t>.</a:t>
            </a:r>
          </a:p>
          <a:p>
            <a:pPr>
              <a:lnSpc>
                <a:spcPct val="150000"/>
              </a:lnSpc>
            </a:pPr>
            <a:r>
              <a:rPr lang="en-US" sz="4400" dirty="0">
                <a:solidFill>
                  <a:srgbClr val="0000FF"/>
                </a:solidFill>
                <a:latin typeface="Times New Roman" pitchFamily="18" charset="0"/>
                <a:cs typeface="Times New Roman" pitchFamily="18" charset="0"/>
              </a:rPr>
              <a:t> - </a:t>
            </a:r>
            <a:r>
              <a:rPr lang="en-US" sz="4400" dirty="0" err="1">
                <a:solidFill>
                  <a:srgbClr val="0000FF"/>
                </a:solidFill>
                <a:latin typeface="Times New Roman" pitchFamily="18" charset="0"/>
                <a:cs typeface="Times New Roman" pitchFamily="18" charset="0"/>
              </a:rPr>
              <a:t>Hãy</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biết</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trân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trọng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những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giá</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trị</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của</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cuộc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sống</a:t>
            </a:r>
            <a:r>
              <a:rPr lang="en-US" sz="4400" dirty="0">
                <a:solidFill>
                  <a:srgbClr val="0000FF"/>
                </a:solidFill>
                <a:latin typeface="Times New Roman" pitchFamily="18" charset="0"/>
                <a:cs typeface="Times New Roman" pitchFamily="18" charset="0"/>
              </a:rPr>
              <a:t>.</a:t>
            </a:r>
          </a:p>
        </p:txBody>
      </p:sp>
      <p:pic>
        <p:nvPicPr>
          <p:cNvPr id="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85768">
            <a:off x="2851259" y="844471"/>
            <a:ext cx="1313732" cy="2620774"/>
          </a:xfrm>
          <a:prstGeom prst="rect">
            <a:avLst/>
          </a:prstGeom>
        </p:spPr>
      </p:pic>
      <p:sp>
        <p:nvSpPr>
          <p:cNvPr id="9" name="Google Shape;389;p43">
            <a:extLst>
              <a:ext uri="{FF2B5EF4-FFF2-40B4-BE49-F238E27FC236}">
                <a16:creationId xmlns:a16="http://schemas.microsoft.com/office/drawing/2014/main" id="{6887240D-EE44-4DA4-9AAC-5972FFC047E6}"/>
              </a:ext>
            </a:extLst>
          </p:cNvPr>
          <p:cNvSpPr/>
          <p:nvPr/>
        </p:nvSpPr>
        <p:spPr>
          <a:xfrm>
            <a:off x="2323810" y="156861"/>
            <a:ext cx="13494129" cy="996861"/>
          </a:xfrm>
          <a:prstGeom prst="roundRect">
            <a:avLst>
              <a:gd name="adj" fmla="val 16667"/>
            </a:avLst>
          </a:prstGeom>
          <a:solidFill>
            <a:schemeClr val="accent4">
              <a:lumMod val="20000"/>
              <a:lumOff val="8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b="1" dirty="0">
                <a:solidFill>
                  <a:srgbClr val="0C0C0C"/>
                </a:solidFill>
                <a:latin typeface="Times New Roman"/>
                <a:ea typeface="Times New Roman"/>
                <a:cs typeface="Times New Roman"/>
                <a:sym typeface="Times New Roman"/>
              </a:rPr>
              <a:t>  </a:t>
            </a:r>
            <a:r>
              <a:rPr lang="en-US" sz="3200" b="1" dirty="0">
                <a:solidFill>
                  <a:srgbClr val="000000"/>
                </a:solidFill>
                <a:latin typeface="Times New Roman"/>
                <a:ea typeface="Times New Roman"/>
                <a:cs typeface="Times New Roman"/>
                <a:sym typeface="Times New Roman"/>
              </a:rPr>
              <a:t>Qua </a:t>
            </a:r>
            <a:r>
              <a:rPr lang="en-US" sz="3200" b="1" dirty="0" err="1">
                <a:solidFill>
                  <a:srgbClr val="000000"/>
                </a:solidFill>
                <a:latin typeface="Times New Roman"/>
                <a:ea typeface="Times New Roman"/>
                <a:cs typeface="Times New Roman"/>
                <a:sym typeface="Times New Roman"/>
              </a:rPr>
              <a:t>trải</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nghiệm</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của</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Bọ</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Dừa</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tác</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giả</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muốn</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gửi</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đến</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chúng</a:t>
            </a:r>
            <a:r>
              <a:rPr lang="en-US" sz="3200" b="1" dirty="0">
                <a:solidFill>
                  <a:srgbClr val="000000"/>
                </a:solidFill>
                <a:latin typeface="Times New Roman"/>
                <a:ea typeface="Times New Roman"/>
                <a:cs typeface="Times New Roman"/>
                <a:sym typeface="Times New Roman"/>
              </a:rPr>
              <a:t> ta </a:t>
            </a:r>
            <a:r>
              <a:rPr lang="en-US" sz="3200" b="1" dirty="0" err="1">
                <a:solidFill>
                  <a:srgbClr val="000000"/>
                </a:solidFill>
                <a:latin typeface="Times New Roman"/>
                <a:ea typeface="Times New Roman"/>
                <a:cs typeface="Times New Roman"/>
                <a:sym typeface="Times New Roman"/>
              </a:rPr>
              <a:t>thông</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điệp</a:t>
            </a:r>
            <a:r>
              <a:rPr lang="en-US" sz="3200" b="1" dirty="0">
                <a:solidFill>
                  <a:srgbClr val="000000"/>
                </a:solidFill>
                <a:latin typeface="Times New Roman"/>
                <a:ea typeface="Times New Roman"/>
                <a:cs typeface="Times New Roman"/>
                <a:sym typeface="Times New Roman"/>
              </a:rPr>
              <a:t> </a:t>
            </a:r>
            <a:r>
              <a:rPr lang="en-US" sz="3200" b="1" dirty="0" err="1">
                <a:solidFill>
                  <a:srgbClr val="000000"/>
                </a:solidFill>
                <a:latin typeface="Times New Roman"/>
                <a:ea typeface="Times New Roman"/>
                <a:cs typeface="Times New Roman"/>
                <a:sym typeface="Times New Roman"/>
              </a:rPr>
              <a:t>gì</a:t>
            </a:r>
            <a:r>
              <a:rPr lang="en-US" sz="3200" b="1" dirty="0">
                <a:solidFill>
                  <a:srgbClr val="000000"/>
                </a:solidFill>
                <a:latin typeface="Times New Roman"/>
                <a:ea typeface="Times New Roman"/>
                <a:cs typeface="Times New Roman"/>
                <a:sym typeface="Times New Roman"/>
              </a:rPr>
              <a:t>?</a:t>
            </a:r>
          </a:p>
        </p:txBody>
      </p:sp>
    </p:spTree>
    <p:extLst>
      <p:ext uri="{BB962C8B-B14F-4D97-AF65-F5344CB8AC3E}">
        <p14:creationId xmlns:p14="http://schemas.microsoft.com/office/powerpoint/2010/main" val="374930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667000" y="1589435"/>
            <a:ext cx="11834140" cy="791408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37346" y="7273086"/>
            <a:ext cx="3916618" cy="214345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74081">
            <a:off x="14013168" y="6302688"/>
            <a:ext cx="3369446" cy="5513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587799" y="527101"/>
            <a:ext cx="2925579" cy="285110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79009">
            <a:off x="15027595" y="6432062"/>
            <a:ext cx="2045989" cy="2095520"/>
          </a:xfrm>
          <a:prstGeom prst="rect">
            <a:avLst/>
          </a:prstGeom>
        </p:spPr>
      </p:pic>
      <p:sp>
        <p:nvSpPr>
          <p:cNvPr id="9" name="Google Shape;388;p43"/>
          <p:cNvSpPr/>
          <p:nvPr/>
        </p:nvSpPr>
        <p:spPr>
          <a:xfrm>
            <a:off x="6096000" y="1534967"/>
            <a:ext cx="4028258" cy="835378"/>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2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Tổng</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kết</a:t>
            </a:r>
            <a:endParaRPr sz="4000" b="1" dirty="0">
              <a:solidFill>
                <a:srgbClr val="FF0000"/>
              </a:solidFill>
              <a:latin typeface="Times New Roman"/>
              <a:ea typeface="Times New Roman"/>
              <a:cs typeface="Times New Roman"/>
              <a:sym typeface="Times New Roman"/>
            </a:endParaRPr>
          </a:p>
        </p:txBody>
      </p:sp>
      <p:sp>
        <p:nvSpPr>
          <p:cNvPr id="10" name="Google Shape;389;p43"/>
          <p:cNvSpPr/>
          <p:nvPr/>
        </p:nvSpPr>
        <p:spPr>
          <a:xfrm>
            <a:off x="2908111" y="3157895"/>
            <a:ext cx="4637625" cy="5608243"/>
          </a:xfrm>
          <a:prstGeom prst="roundRect">
            <a:avLst>
              <a:gd name="adj" fmla="val 16667"/>
            </a:avLst>
          </a:prstGeom>
          <a:solidFill>
            <a:schemeClr val="bg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dirty="0">
                <a:solidFill>
                  <a:srgbClr val="0C0C0C"/>
                </a:solidFill>
                <a:latin typeface="Times New Roman"/>
                <a:ea typeface="Times New Roman"/>
                <a:cs typeface="Times New Roman"/>
                <a:sym typeface="Times New Roman"/>
              </a:rPr>
              <a:t>         </a:t>
            </a:r>
            <a:r>
              <a:rPr lang="en-US" sz="3200" b="1" dirty="0">
                <a:latin typeface="Times New Roman"/>
                <a:ea typeface="Times New Roman"/>
                <a:cs typeface="Times New Roman"/>
                <a:sym typeface="Times New Roman"/>
              </a:rPr>
              <a:t>NỘI DUNG</a:t>
            </a:r>
          </a:p>
          <a:p>
            <a:pPr marL="0" marR="0" lvl="0" indent="0" algn="just" rtl="0">
              <a:lnSpc>
                <a:spcPct val="115000"/>
              </a:lnSpc>
              <a:spcBef>
                <a:spcPts val="0"/>
              </a:spcBef>
              <a:spcAft>
                <a:spcPts val="0"/>
              </a:spcAft>
              <a:buNone/>
            </a:pPr>
            <a:r>
              <a:rPr lang="en-US" sz="3200" dirty="0">
                <a:solidFill>
                  <a:srgbClr val="000000"/>
                </a:solidFill>
                <a:latin typeface="Times New Roman"/>
                <a:ea typeface="Times New Roman"/>
                <a:cs typeface="Times New Roman"/>
                <a:sym typeface="Times New Roman"/>
              </a:rPr>
              <a:t> Qua </a:t>
            </a:r>
            <a:r>
              <a:rPr lang="en-US" sz="3200" dirty="0" err="1">
                <a:solidFill>
                  <a:srgbClr val="000000"/>
                </a:solidFill>
                <a:latin typeface="Times New Roman"/>
                <a:ea typeface="Times New Roman"/>
                <a:cs typeface="Times New Roman"/>
                <a:sym typeface="Times New Roman"/>
              </a:rPr>
              <a:t>câu</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chuyện</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của</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những</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loài</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vật</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và</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đặc</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biệt</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là</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Bọ</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Dừa</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tác</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giả</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khắc</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họa</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thành</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công</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những</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đặc</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trưng</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của</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loài</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vật</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vừa</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nhắc</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nhở</a:t>
            </a:r>
            <a:r>
              <a:rPr lang="en-US" sz="3200" dirty="0">
                <a:solidFill>
                  <a:srgbClr val="000000"/>
                </a:solidFill>
                <a:latin typeface="Times New Roman"/>
                <a:ea typeface="Times New Roman"/>
                <a:cs typeface="Times New Roman"/>
                <a:sym typeface="Times New Roman"/>
              </a:rPr>
              <a:t> con </a:t>
            </a:r>
            <a:r>
              <a:rPr lang="en-US" sz="3200" dirty="0" err="1">
                <a:solidFill>
                  <a:srgbClr val="000000"/>
                </a:solidFill>
                <a:latin typeface="Times New Roman"/>
                <a:ea typeface="Times New Roman"/>
                <a:cs typeface="Times New Roman"/>
                <a:sym typeface="Times New Roman"/>
              </a:rPr>
              <a:t>người</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đừng</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mải</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vì</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cuộc</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sống</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mà</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quên</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mất</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quê</a:t>
            </a:r>
            <a:r>
              <a:rPr lang="en-US" sz="3200" dirty="0">
                <a:solidFill>
                  <a:srgbClr val="000000"/>
                </a:solidFill>
                <a:latin typeface="Times New Roman"/>
                <a:ea typeface="Times New Roman"/>
                <a:cs typeface="Times New Roman"/>
                <a:sym typeface="Times New Roman"/>
              </a:rPr>
              <a:t> </a:t>
            </a:r>
            <a:r>
              <a:rPr lang="en-US" sz="3200" dirty="0" err="1">
                <a:solidFill>
                  <a:srgbClr val="000000"/>
                </a:solidFill>
                <a:latin typeface="Times New Roman"/>
                <a:ea typeface="Times New Roman"/>
                <a:cs typeface="Times New Roman"/>
                <a:sym typeface="Times New Roman"/>
              </a:rPr>
              <a:t>hương</a:t>
            </a:r>
            <a:r>
              <a:rPr lang="en-US" sz="3200" dirty="0">
                <a:solidFill>
                  <a:srgbClr val="000000"/>
                </a:solidFill>
                <a:latin typeface="Times New Roman"/>
                <a:ea typeface="Times New Roman"/>
                <a:cs typeface="Times New Roman"/>
                <a:sym typeface="Times New Roman"/>
              </a:rPr>
              <a:t>.</a:t>
            </a:r>
            <a:endParaRPr sz="3200" dirty="0">
              <a:solidFill>
                <a:srgbClr val="0C0C0C"/>
              </a:solidFill>
              <a:latin typeface="Times New Roman"/>
              <a:ea typeface="Times New Roman"/>
              <a:cs typeface="Times New Roman"/>
              <a:sym typeface="Times New Roman"/>
            </a:endParaRPr>
          </a:p>
        </p:txBody>
      </p:sp>
      <p:sp>
        <p:nvSpPr>
          <p:cNvPr id="11" name="Google Shape;390;p43"/>
          <p:cNvSpPr/>
          <p:nvPr/>
        </p:nvSpPr>
        <p:spPr>
          <a:xfrm>
            <a:off x="9004108" y="3191769"/>
            <a:ext cx="4788091" cy="5505796"/>
          </a:xfrm>
          <a:prstGeom prst="roundRect">
            <a:avLst>
              <a:gd name="adj" fmla="val 16667"/>
            </a:avLst>
          </a:prstGeom>
          <a:solidFill>
            <a:schemeClr val="bg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b="1" dirty="0">
                <a:solidFill>
                  <a:srgbClr val="0C0C0C"/>
                </a:solidFill>
                <a:latin typeface="Times New Roman"/>
                <a:ea typeface="Times New Roman"/>
                <a:cs typeface="Times New Roman"/>
                <a:sym typeface="Times New Roman"/>
              </a:rPr>
              <a:t>       NGHỆ THUẬT</a:t>
            </a:r>
          </a:p>
          <a:p>
            <a:pPr marL="0" marR="0" lvl="0" indent="0" algn="just" rtl="0">
              <a:lnSpc>
                <a:spcPct val="115000"/>
              </a:lnSpc>
              <a:spcBef>
                <a:spcPts val="0"/>
              </a:spcBef>
              <a:spcAft>
                <a:spcPts val="0"/>
              </a:spcAft>
              <a:buNone/>
            </a:pPr>
            <a:r>
              <a:rPr lang="en-US" sz="3200" dirty="0" err="1">
                <a:solidFill>
                  <a:srgbClr val="0C0C0C"/>
                </a:solidFill>
                <a:latin typeface="Times New Roman"/>
                <a:ea typeface="Times New Roman"/>
                <a:cs typeface="Times New Roman"/>
                <a:sym typeface="Times New Roman"/>
              </a:rPr>
              <a:t>Truyện</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đồng</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thoại</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nhân</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cách</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hóa</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các</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loài</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vật</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kết</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hợp</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các</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biện</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pháp</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tu</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từ</a:t>
            </a:r>
            <a:r>
              <a:rPr lang="en-US" sz="3200" dirty="0">
                <a:solidFill>
                  <a:srgbClr val="0C0C0C"/>
                </a:solidFill>
                <a:latin typeface="Times New Roman"/>
                <a:ea typeface="Times New Roman"/>
                <a:cs typeface="Times New Roman"/>
                <a:sym typeface="Times New Roman"/>
              </a:rPr>
              <a:t> so </a:t>
            </a:r>
            <a:r>
              <a:rPr lang="en-US" sz="3200" dirty="0" err="1">
                <a:solidFill>
                  <a:srgbClr val="0C0C0C"/>
                </a:solidFill>
                <a:latin typeface="Times New Roman"/>
                <a:ea typeface="Times New Roman"/>
                <a:cs typeface="Times New Roman"/>
                <a:sym typeface="Times New Roman"/>
              </a:rPr>
              <a:t>sánh</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liệt</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kê</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điệp</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từ</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Nghệ</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thuật</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miêu</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tả</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loài</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vật</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sinh</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động</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đặc</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sắc</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Ngôn</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ngữ</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chính</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xác</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giàu</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tính</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tạo</a:t>
            </a:r>
            <a:r>
              <a:rPr lang="en-US" sz="3200" dirty="0">
                <a:solidFill>
                  <a:srgbClr val="0C0C0C"/>
                </a:solidFill>
                <a:latin typeface="Times New Roman"/>
                <a:ea typeface="Times New Roman"/>
                <a:cs typeface="Times New Roman"/>
                <a:sym typeface="Times New Roman"/>
              </a:rPr>
              <a:t> </a:t>
            </a:r>
            <a:r>
              <a:rPr lang="en-US" sz="3200" dirty="0" err="1">
                <a:solidFill>
                  <a:srgbClr val="0C0C0C"/>
                </a:solidFill>
                <a:latin typeface="Times New Roman"/>
                <a:ea typeface="Times New Roman"/>
                <a:cs typeface="Times New Roman"/>
                <a:sym typeface="Times New Roman"/>
              </a:rPr>
              <a:t>hình</a:t>
            </a:r>
            <a:r>
              <a:rPr lang="en-US" sz="3200" dirty="0">
                <a:solidFill>
                  <a:srgbClr val="0C0C0C"/>
                </a:solidFill>
                <a:latin typeface="Times New Roman"/>
                <a:ea typeface="Times New Roman"/>
                <a:cs typeface="Times New Roman"/>
                <a:sym typeface="Times New Roman"/>
              </a:rPr>
              <a:t>.</a:t>
            </a:r>
          </a:p>
        </p:txBody>
      </p:sp>
      <p:sp>
        <p:nvSpPr>
          <p:cNvPr id="12" name="Google Shape;393;p43"/>
          <p:cNvSpPr/>
          <p:nvPr/>
        </p:nvSpPr>
        <p:spPr>
          <a:xfrm>
            <a:off x="7620001" y="4809958"/>
            <a:ext cx="1460308" cy="508000"/>
          </a:xfrm>
          <a:prstGeom prst="lef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13" name="Google Shape;391;p43"/>
          <p:cNvCxnSpPr/>
          <p:nvPr/>
        </p:nvCxnSpPr>
        <p:spPr>
          <a:xfrm flipH="1">
            <a:off x="5715000" y="2370345"/>
            <a:ext cx="1371600" cy="712142"/>
          </a:xfrm>
          <a:prstGeom prst="straightConnector1">
            <a:avLst/>
          </a:prstGeom>
          <a:noFill/>
          <a:ln w="9525" cap="flat" cmpd="sng">
            <a:solidFill>
              <a:schemeClr val="accent1"/>
            </a:solidFill>
            <a:prstDash val="solid"/>
            <a:miter lim="800000"/>
            <a:headEnd type="none" w="sm" len="sm"/>
            <a:tailEnd type="stealth" w="med" len="med"/>
          </a:ln>
        </p:spPr>
      </p:cxnSp>
      <p:cxnSp>
        <p:nvCxnSpPr>
          <p:cNvPr id="15" name="Google Shape;391;p43"/>
          <p:cNvCxnSpPr/>
          <p:nvPr/>
        </p:nvCxnSpPr>
        <p:spPr>
          <a:xfrm>
            <a:off x="9296400" y="2350112"/>
            <a:ext cx="1524000" cy="767945"/>
          </a:xfrm>
          <a:prstGeom prst="straightConnector1">
            <a:avLst/>
          </a:prstGeom>
          <a:noFill/>
          <a:ln w="9525" cap="flat" cmpd="sng">
            <a:solidFill>
              <a:schemeClr val="accent1"/>
            </a:solidFill>
            <a:prstDash val="solid"/>
            <a:miter lim="800000"/>
            <a:headEnd type="none" w="sm" len="sm"/>
            <a:tailEnd type="stealth" w="med" len="med"/>
          </a:ln>
        </p:spPr>
      </p:cxnSp>
      <p:sp>
        <p:nvSpPr>
          <p:cNvPr id="19" name="Google Shape;248;p27"/>
          <p:cNvSpPr/>
          <p:nvPr/>
        </p:nvSpPr>
        <p:spPr>
          <a:xfrm>
            <a:off x="2051415" y="366180"/>
            <a:ext cx="2621278" cy="767511"/>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600" b="1" i="0" u="none" strike="noStrike" cap="none" dirty="0">
                <a:solidFill>
                  <a:srgbClr val="FF0000"/>
                </a:solidFill>
                <a:latin typeface="Times New Roman"/>
                <a:ea typeface="Times New Roman"/>
                <a:cs typeface="Times New Roman"/>
                <a:sym typeface="Times New Roman"/>
              </a:rPr>
              <a:t> </a:t>
            </a:r>
            <a:r>
              <a:rPr lang="en-US" sz="3600" b="1" i="0" u="none" strike="noStrike" cap="none" dirty="0" err="1">
                <a:solidFill>
                  <a:srgbClr val="FF0000"/>
                </a:solidFill>
                <a:latin typeface="Times New Roman"/>
                <a:ea typeface="Times New Roman"/>
                <a:cs typeface="Times New Roman"/>
                <a:sym typeface="Times New Roman"/>
              </a:rPr>
              <a:t>Tổng</a:t>
            </a:r>
            <a:r>
              <a:rPr lang="en-US" sz="3600" b="1" i="0" u="none" strike="noStrike" cap="none" dirty="0">
                <a:solidFill>
                  <a:srgbClr val="FF0000"/>
                </a:solidFill>
                <a:latin typeface="Times New Roman"/>
                <a:ea typeface="Times New Roman"/>
                <a:cs typeface="Times New Roman"/>
                <a:sym typeface="Times New Roman"/>
              </a:rPr>
              <a:t> </a:t>
            </a:r>
            <a:r>
              <a:rPr lang="en-US" sz="3600" b="1" i="0" u="none" strike="noStrike" cap="none" dirty="0" err="1">
                <a:solidFill>
                  <a:srgbClr val="FF0000"/>
                </a:solidFill>
                <a:latin typeface="Times New Roman"/>
                <a:ea typeface="Times New Roman"/>
                <a:cs typeface="Times New Roman"/>
                <a:sym typeface="Times New Roman"/>
              </a:rPr>
              <a:t>kết</a:t>
            </a:r>
            <a:endParaRPr sz="3600" b="0" i="0" u="none" strike="noStrike" cap="none" dirty="0">
              <a:solidFill>
                <a:srgbClr val="FF0000"/>
              </a:solidFill>
              <a:latin typeface="Times New Roman"/>
              <a:ea typeface="Times New Roman"/>
              <a:cs typeface="Times New Roman"/>
              <a:sym typeface="Times New Roman"/>
            </a:endParaRPr>
          </a:p>
        </p:txBody>
      </p:sp>
      <p:pic>
        <p:nvPicPr>
          <p:cNvPr id="14"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185768">
            <a:off x="699493" y="144923"/>
            <a:ext cx="1313732" cy="2620774"/>
          </a:xfrm>
          <a:prstGeom prst="rect">
            <a:avLst/>
          </a:prstGeom>
        </p:spPr>
      </p:pic>
    </p:spTree>
    <p:extLst>
      <p:ext uri="{BB962C8B-B14F-4D97-AF65-F5344CB8AC3E}">
        <p14:creationId xmlns:p14="http://schemas.microsoft.com/office/powerpoint/2010/main" val="18650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29743" y="1565724"/>
            <a:ext cx="11834140" cy="791408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37346" y="7273086"/>
            <a:ext cx="3916618" cy="214345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74081">
            <a:off x="14013168" y="6302688"/>
            <a:ext cx="3369446" cy="5513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075840" y="647700"/>
            <a:ext cx="2925579" cy="285110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79009">
            <a:off x="15027595" y="6432062"/>
            <a:ext cx="2045989" cy="2095520"/>
          </a:xfrm>
          <a:prstGeom prst="rect">
            <a:avLst/>
          </a:prstGeom>
        </p:spPr>
      </p:pic>
      <p:sp>
        <p:nvSpPr>
          <p:cNvPr id="8" name="Google Shape;249;p27"/>
          <p:cNvSpPr/>
          <p:nvPr/>
        </p:nvSpPr>
        <p:spPr>
          <a:xfrm>
            <a:off x="1779412" y="412110"/>
            <a:ext cx="5585176" cy="916692"/>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600" b="1" i="0" u="none" strike="noStrike" cap="none">
                <a:solidFill>
                  <a:srgbClr val="FF0000"/>
                </a:solidFill>
                <a:latin typeface="Times New Roman"/>
                <a:ea typeface="Times New Roman"/>
                <a:cs typeface="Times New Roman"/>
                <a:sym typeface="Times New Roman"/>
              </a:rPr>
              <a:t>Luyện tập và vận dụng</a:t>
            </a:r>
            <a:endParaRPr sz="3600" b="0" i="0" u="none" strike="noStrike" cap="none">
              <a:solidFill>
                <a:srgbClr val="FF0000"/>
              </a:solidFill>
              <a:latin typeface="Times New Roman"/>
              <a:ea typeface="Times New Roman"/>
              <a:cs typeface="Times New Roman"/>
              <a:sym typeface="Times New Roman"/>
            </a:endParaRPr>
          </a:p>
        </p:txBody>
      </p:sp>
      <p:sp>
        <p:nvSpPr>
          <p:cNvPr id="9" name="Google Shape;380;p42"/>
          <p:cNvSpPr/>
          <p:nvPr/>
        </p:nvSpPr>
        <p:spPr>
          <a:xfrm>
            <a:off x="4572000" y="2705100"/>
            <a:ext cx="7924800" cy="4774722"/>
          </a:xfrm>
          <a:prstGeom prst="cloudCallout">
            <a:avLst>
              <a:gd name="adj1" fmla="val -34375"/>
              <a:gd name="adj2" fmla="val 71782"/>
            </a:avLst>
          </a:prstGeom>
          <a:solidFill>
            <a:schemeClr val="bg1"/>
          </a:solidFill>
          <a:ln w="9525" cap="flat" cmpd="sng">
            <a:solidFill>
              <a:schemeClr val="dk1"/>
            </a:solidFill>
            <a:prstDash val="solid"/>
            <a:round/>
            <a:headEnd type="none" w="sm" len="sm"/>
            <a:tailEnd type="none" w="sm" len="sm"/>
          </a:ln>
        </p:spPr>
        <p:txBody>
          <a:bodyPr spcFirstLastPara="1" wrap="square" lIns="137138" tIns="68550" rIns="137138" bIns="68550" anchor="t" anchorCtr="0">
            <a:noAutofit/>
          </a:bodyPr>
          <a:lstStyle/>
          <a:p>
            <a:pPr>
              <a:lnSpc>
                <a:spcPct val="115000"/>
              </a:lnSpc>
            </a:pPr>
            <a:r>
              <a:rPr lang="en-US" sz="4200" dirty="0">
                <a:solidFill>
                  <a:srgbClr val="FFFFFF"/>
                </a:solidFill>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Hãy</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vẽ</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lại</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sơ</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đồ</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tư</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duy</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về</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đặc</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điểm</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của</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truyện</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đồng</a:t>
            </a:r>
            <a:r>
              <a:rPr lang="en-US" sz="4400" b="1" dirty="0">
                <a:latin typeface="Times New Roman"/>
                <a:ea typeface="Times New Roman"/>
                <a:cs typeface="Times New Roman"/>
                <a:sym typeface="Times New Roman"/>
              </a:rPr>
              <a:t> </a:t>
            </a:r>
            <a:r>
              <a:rPr lang="en-US" sz="4400" b="1" dirty="0" err="1">
                <a:latin typeface="Times New Roman"/>
                <a:ea typeface="Times New Roman"/>
                <a:cs typeface="Times New Roman"/>
                <a:sym typeface="Times New Roman"/>
              </a:rPr>
              <a:t>thoại</a:t>
            </a:r>
            <a:r>
              <a:rPr lang="en-US" sz="4400" b="1" dirty="0">
                <a:latin typeface="Times New Roman"/>
                <a:ea typeface="Times New Roman"/>
                <a:cs typeface="Times New Roman"/>
                <a:sym typeface="Times New Roman"/>
              </a:rPr>
              <a:t>?</a:t>
            </a:r>
            <a:endParaRPr sz="4400" b="1" dirty="0">
              <a:latin typeface="Times New Roman"/>
              <a:ea typeface="Times New Roman"/>
              <a:cs typeface="Times New Roman"/>
              <a:sym typeface="Times New Roman"/>
            </a:endParaRPr>
          </a:p>
        </p:txBody>
      </p:sp>
      <p:pic>
        <p:nvPicPr>
          <p:cNvPr id="10"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185768">
            <a:off x="699493" y="144923"/>
            <a:ext cx="1313732" cy="2620774"/>
          </a:xfrm>
          <a:prstGeom prst="rect">
            <a:avLst/>
          </a:prstGeom>
        </p:spPr>
      </p:pic>
    </p:spTree>
    <p:extLst>
      <p:ext uri="{BB962C8B-B14F-4D97-AF65-F5344CB8AC3E}">
        <p14:creationId xmlns:p14="http://schemas.microsoft.com/office/powerpoint/2010/main" val="941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7" y="7058025"/>
            <a:ext cx="4867274" cy="217884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7" y="5326857"/>
            <a:ext cx="5073650" cy="2195513"/>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977" y="5603082"/>
            <a:ext cx="5835650" cy="217884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7976" y="6450807"/>
            <a:ext cx="5257800" cy="179784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5622132"/>
            <a:ext cx="57658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2351" y="3683795"/>
            <a:ext cx="5673726"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1676" y="2369345"/>
            <a:ext cx="5305424" cy="1764506"/>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1695451"/>
            <a:ext cx="5489576" cy="245507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4400" y="3338513"/>
            <a:ext cx="4841876" cy="33718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300288"/>
            <a:ext cx="6273800" cy="16430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4301" y="1002507"/>
            <a:ext cx="5305426" cy="216217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5427" y="2438401"/>
            <a:ext cx="4587874" cy="425529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96100" y="4998245"/>
            <a:ext cx="4473576" cy="2386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73800" y="342900"/>
            <a:ext cx="6908800" cy="1143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pPr algn="ctr"/>
            <a:r>
              <a:rPr lang="en-US" sz="3200" b="1" dirty="0">
                <a:solidFill>
                  <a:srgbClr val="FF0000"/>
                </a:solidFill>
                <a:latin typeface="Times New Roman" pitchFamily="18" charset="0"/>
                <a:cs typeface="Times New Roman" pitchFamily="18" charset="0"/>
              </a:rPr>
              <a:t>SƠ ĐỒ TỪ DUY THỂ LOẠI TRUYỆN ĐỒNG THOẠI</a:t>
            </a:r>
          </a:p>
        </p:txBody>
      </p:sp>
    </p:spTree>
    <p:extLst>
      <p:ext uri="{BB962C8B-B14F-4D97-AF65-F5344CB8AC3E}">
        <p14:creationId xmlns:p14="http://schemas.microsoft.com/office/powerpoint/2010/main" val="608859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righ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righ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righ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grpSp>
        <p:nvGrpSpPr>
          <p:cNvPr id="7" name="Group 7"/>
          <p:cNvGrpSpPr/>
          <p:nvPr/>
        </p:nvGrpSpPr>
        <p:grpSpPr>
          <a:xfrm>
            <a:off x="4616202" y="3662083"/>
            <a:ext cx="8996541" cy="4034594"/>
            <a:chOff x="89095" y="-79587"/>
            <a:chExt cx="11995388" cy="5379460"/>
          </a:xfrm>
        </p:grpSpPr>
        <p:sp>
          <p:nvSpPr>
            <p:cNvPr id="8" name="TextBox 8"/>
            <p:cNvSpPr txBox="1"/>
            <p:nvPr/>
          </p:nvSpPr>
          <p:spPr>
            <a:xfrm>
              <a:off x="1940911" y="4559242"/>
              <a:ext cx="8291756" cy="740631"/>
            </a:xfrm>
            <a:prstGeom prst="rect">
              <a:avLst/>
            </a:prstGeom>
          </p:spPr>
          <p:txBody>
            <a:bodyPr lIns="0" tIns="0" rIns="0" bIns="0" rtlCol="0" anchor="t">
              <a:spAutoFit/>
            </a:bodyPr>
            <a:lstStyle/>
            <a:p>
              <a:pPr algn="ctr">
                <a:lnSpc>
                  <a:spcPts val="4654"/>
                </a:lnSpc>
              </a:pPr>
              <a:endParaRPr lang="en-US" sz="3324" dirty="0">
                <a:solidFill>
                  <a:srgbClr val="663E2C"/>
                </a:solidFill>
                <a:latin typeface="Questrial"/>
              </a:endParaRPr>
            </a:p>
          </p:txBody>
        </p:sp>
        <p:sp>
          <p:nvSpPr>
            <p:cNvPr id="9" name="TextBox 9"/>
            <p:cNvSpPr txBox="1"/>
            <p:nvPr/>
          </p:nvSpPr>
          <p:spPr>
            <a:xfrm>
              <a:off x="89095" y="-79587"/>
              <a:ext cx="11995388" cy="791841"/>
            </a:xfrm>
            <a:prstGeom prst="rect">
              <a:avLst/>
            </a:prstGeom>
          </p:spPr>
          <p:txBody>
            <a:bodyPr lIns="0" tIns="0" rIns="0" bIns="0" rtlCol="0" anchor="t">
              <a:spAutoFit/>
            </a:bodyPr>
            <a:lstStyle/>
            <a:p>
              <a:pPr algn="ctr">
                <a:lnSpc>
                  <a:spcPts val="5040"/>
                </a:lnSpc>
              </a:pPr>
              <a:endParaRPr lang="en-US" sz="3600" dirty="0">
                <a:solidFill>
                  <a:srgbClr val="663E2C"/>
                </a:solidFill>
                <a:latin typeface="Questrial"/>
              </a:endParaRPr>
            </a:p>
          </p:txBody>
        </p:sp>
      </p:grpSp>
      <p:sp>
        <p:nvSpPr>
          <p:cNvPr id="14" name="Rectangle 13"/>
          <p:cNvSpPr/>
          <p:nvPr/>
        </p:nvSpPr>
        <p:spPr>
          <a:xfrm>
            <a:off x="2819400" y="617236"/>
            <a:ext cx="146304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00FF"/>
                </a:solidFill>
                <a:latin typeface="Times New Roman" pitchFamily="18" charset="0"/>
                <a:cs typeface="Times New Roman" pitchFamily="18" charset="0"/>
              </a:rPr>
              <a:t>BÀI 4: NHỮNG TRẢI NGHIỆM TRONG ĐỜI </a:t>
            </a:r>
            <a:r>
              <a:rPr lang="en-US" sz="5400" dirty="0">
                <a:solidFill>
                  <a:srgbClr val="0000FF"/>
                </a:solidFill>
                <a:latin typeface="Times New Roman" pitchFamily="18" charset="0"/>
                <a:cs typeface="Times New Roman" pitchFamily="18" charset="0"/>
              </a:rPr>
              <a:t> </a:t>
            </a:r>
          </a:p>
        </p:txBody>
      </p:sp>
      <p:sp>
        <p:nvSpPr>
          <p:cNvPr id="15" name="Rectangle 14"/>
          <p:cNvSpPr/>
          <p:nvPr/>
        </p:nvSpPr>
        <p:spPr>
          <a:xfrm>
            <a:off x="3124200" y="1916033"/>
            <a:ext cx="12771120" cy="1471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u="sng" dirty="0" err="1">
                <a:solidFill>
                  <a:srgbClr val="FF0000"/>
                </a:solidFill>
                <a:latin typeface="Times New Roman" pitchFamily="18" charset="0"/>
                <a:cs typeface="Times New Roman" pitchFamily="18" charset="0"/>
              </a:rPr>
              <a:t>Văn</a:t>
            </a:r>
            <a:r>
              <a:rPr lang="en-US" sz="6000" b="1" u="sng" dirty="0">
                <a:solidFill>
                  <a:srgbClr val="FF0000"/>
                </a:solidFill>
                <a:latin typeface="Times New Roman" pitchFamily="18" charset="0"/>
                <a:cs typeface="Times New Roman" pitchFamily="18" charset="0"/>
              </a:rPr>
              <a:t> </a:t>
            </a:r>
            <a:r>
              <a:rPr lang="en-US" sz="6000" b="1" u="sng" dirty="0" err="1">
                <a:solidFill>
                  <a:srgbClr val="FF0000"/>
                </a:solidFill>
                <a:latin typeface="Times New Roman" pitchFamily="18" charset="0"/>
                <a:cs typeface="Times New Roman" pitchFamily="18" charset="0"/>
              </a:rPr>
              <a:t>bản</a:t>
            </a:r>
            <a:r>
              <a:rPr lang="en-US" sz="6000" b="1" u="sng" dirty="0">
                <a:solidFill>
                  <a:srgbClr val="FF0000"/>
                </a:solidFill>
                <a:latin typeface="Times New Roman" pitchFamily="18" charset="0"/>
                <a:cs typeface="Times New Roman" pitchFamily="18" charset="0"/>
              </a:rPr>
              <a:t> </a:t>
            </a:r>
            <a:r>
              <a:rPr lang="en-US" sz="6000" b="1" dirty="0">
                <a:solidFill>
                  <a:srgbClr val="FF0000"/>
                </a:solidFill>
                <a:latin typeface="Times New Roman" pitchFamily="18" charset="0"/>
                <a:cs typeface="Times New Roman" pitchFamily="18" charset="0"/>
              </a:rPr>
              <a:t>: GIỌT SƯƠNG ĐÊM</a:t>
            </a:r>
          </a:p>
          <a:p>
            <a:pPr algn="ctr"/>
            <a:r>
              <a:rPr lang="en-US" sz="2800" b="1" dirty="0">
                <a:solidFill>
                  <a:srgbClr val="FF0000"/>
                </a:solidFill>
                <a:latin typeface="Times New Roman" pitchFamily="18" charset="0"/>
                <a:cs typeface="Times New Roman" pitchFamily="18" charset="0"/>
              </a:rPr>
              <a:t>                                                                   </a:t>
            </a: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Trần</a:t>
            </a: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Đức</a:t>
            </a: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Tiến</a:t>
            </a:r>
            <a:r>
              <a:rPr lang="en-US" sz="5400" b="1" dirty="0">
                <a:solidFill>
                  <a:schemeClr val="tx1"/>
                </a:solidFill>
                <a:latin typeface="Times New Roman" pitchFamily="18" charset="0"/>
                <a:cs typeface="Times New Roman" pitchFamily="18" charset="0"/>
              </a:rPr>
              <a:t> )</a:t>
            </a:r>
          </a:p>
        </p:txBody>
      </p:sp>
      <p:pic>
        <p:nvPicPr>
          <p:cNvPr id="1026" name="Picture 2" descr="C:\Users\LENOVO\Pictures\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996321"/>
            <a:ext cx="5212332" cy="42897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hape, icon, circle&#10;&#10;Description automatically generated">
            <a:extLst>
              <a:ext uri="{FF2B5EF4-FFF2-40B4-BE49-F238E27FC236}">
                <a16:creationId xmlns:a16="http://schemas.microsoft.com/office/drawing/2014/main" id="{E5D4A4E7-D300-4E2D-BA9A-8A2F5596A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92619">
            <a:off x="11084698" y="5337387"/>
            <a:ext cx="716728" cy="953832"/>
          </a:xfrm>
          <a:prstGeom prst="rect">
            <a:avLst/>
          </a:prstGeom>
        </p:spPr>
      </p:pic>
      <p:pic>
        <p:nvPicPr>
          <p:cNvPr id="2050" name="Picture 2" descr="Soạn Giọt sương đêm - Ngữ văn 6 Tập 1 Chân trời sáng tạo - VnDoc.com">
            <a:extLst>
              <a:ext uri="{FF2B5EF4-FFF2-40B4-BE49-F238E27FC236}">
                <a16:creationId xmlns:a16="http://schemas.microsoft.com/office/drawing/2014/main" id="{F9EE946D-16BB-499A-9BD9-6D279A885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398" y="6333313"/>
            <a:ext cx="5882136" cy="33191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giọt sương đẹp">
            <a:extLst>
              <a:ext uri="{FF2B5EF4-FFF2-40B4-BE49-F238E27FC236}">
                <a16:creationId xmlns:a16="http://schemas.microsoft.com/office/drawing/2014/main" id="{90504289-4CD1-4E95-9C06-6D2B0A9AB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9600" y="7141204"/>
            <a:ext cx="6019800" cy="30583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37346" y="870457"/>
            <a:ext cx="15626654" cy="854608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37346" y="7273086"/>
            <a:ext cx="3916618" cy="214345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74081">
            <a:off x="14013168" y="6302688"/>
            <a:ext cx="3369446" cy="5513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916300" y="266948"/>
            <a:ext cx="2925579" cy="285110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79009">
            <a:off x="15027595" y="6432062"/>
            <a:ext cx="2045989" cy="2095520"/>
          </a:xfrm>
          <a:prstGeom prst="rect">
            <a:avLst/>
          </a:prstGeom>
        </p:spPr>
      </p:pic>
      <p:sp>
        <p:nvSpPr>
          <p:cNvPr id="8" name="Google Shape;452;p50"/>
          <p:cNvSpPr/>
          <p:nvPr/>
        </p:nvSpPr>
        <p:spPr>
          <a:xfrm>
            <a:off x="3352800" y="2290001"/>
            <a:ext cx="11201400" cy="2396299"/>
          </a:xfrm>
          <a:prstGeom prst="rect">
            <a:avLst/>
          </a:prstGeom>
          <a:solidFill>
            <a:schemeClr val="accent3">
              <a:lumMod val="50000"/>
            </a:schemeClr>
          </a:solidFill>
          <a:ln w="9525" cap="flat" cmpd="sng">
            <a:solidFill>
              <a:srgbClr val="00FFF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vi-VN" sz="3600" dirty="0">
                <a:solidFill>
                  <a:schemeClr val="bg1"/>
                </a:solidFill>
                <a:latin typeface="+mj-lt"/>
              </a:rPr>
              <a:t>Câu chuyện kết thúc mở: bằng việc Thằn Lằn đến kể cho cụ giáo Cóc nghe về việc </a:t>
            </a:r>
            <a:r>
              <a:rPr lang="en-US" sz="3600" dirty="0">
                <a:solidFill>
                  <a:schemeClr val="bg1"/>
                </a:solidFill>
                <a:latin typeface="+mj-lt"/>
              </a:rPr>
              <a:t>B</a:t>
            </a:r>
            <a:r>
              <a:rPr lang="vi-VN" sz="3600" dirty="0">
                <a:solidFill>
                  <a:schemeClr val="bg1"/>
                </a:solidFill>
                <a:latin typeface="+mj-lt"/>
              </a:rPr>
              <a:t>ọ Dừa mất ngủ, và lời nhận xét của cụ giáo: “Ấy đấy, chú thấy chưa. Có khi người ta thức trắng chỉ vì một giọt sương”.</a:t>
            </a:r>
            <a:endParaRPr lang="en-US" sz="3600" dirty="0">
              <a:solidFill>
                <a:schemeClr val="bg1"/>
              </a:solidFill>
              <a:latin typeface="+mj-lt"/>
            </a:endParaRPr>
          </a:p>
        </p:txBody>
      </p:sp>
      <p:sp>
        <p:nvSpPr>
          <p:cNvPr id="3" name="Rectangle 2"/>
          <p:cNvSpPr/>
          <p:nvPr/>
        </p:nvSpPr>
        <p:spPr>
          <a:xfrm>
            <a:off x="3581400" y="5424208"/>
            <a:ext cx="10782483" cy="1754326"/>
          </a:xfrm>
          <a:prstGeom prst="rect">
            <a:avLst/>
          </a:prstGeom>
          <a:solidFill>
            <a:schemeClr val="bg1"/>
          </a:solidFill>
        </p:spPr>
        <p:txBody>
          <a:bodyPr wrap="square">
            <a:spAutoFit/>
          </a:bodyPr>
          <a:lstStyle/>
          <a:p>
            <a:pPr lvl="0" algn="ct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Nếu là em, em sẽ kết thúc câu chuyện này như thế nào? Hãy viết một cái kết mới cho câu chuyện</a:t>
            </a:r>
            <a:r>
              <a:rPr lang="vi-VN" sz="3600" b="1" dirty="0"/>
              <a:t>.</a:t>
            </a:r>
          </a:p>
          <a:p>
            <a:pPr lvl="0" algn="ctr"/>
            <a:endParaRPr lang="vi-VN" sz="3600" dirty="0">
              <a:cs typeface="Times New Roman" pitchFamily="18" charset="0"/>
            </a:endParaRPr>
          </a:p>
        </p:txBody>
      </p:sp>
    </p:spTree>
    <p:extLst>
      <p:ext uri="{BB962C8B-B14F-4D97-AF65-F5344CB8AC3E}">
        <p14:creationId xmlns:p14="http://schemas.microsoft.com/office/powerpoint/2010/main" val="372056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95655" y="1502463"/>
            <a:ext cx="11834140" cy="7914081"/>
          </a:xfrm>
          <a:prstGeom prst="rect">
            <a:avLst/>
          </a:prstGeom>
        </p:spPr>
        <p:style>
          <a:lnRef idx="1">
            <a:schemeClr val="accent1"/>
          </a:lnRef>
          <a:fillRef idx="2">
            <a:schemeClr val="accent1"/>
          </a:fillRef>
          <a:effectRef idx="1">
            <a:schemeClr val="accent1"/>
          </a:effectRef>
          <a:fontRef idx="minor">
            <a:schemeClr val="dk1"/>
          </a:fontRef>
        </p:style>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37346" y="7273086"/>
            <a:ext cx="3916618" cy="214345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74081">
            <a:off x="14013168" y="6302688"/>
            <a:ext cx="3369446" cy="5513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868400" y="266948"/>
            <a:ext cx="2925579" cy="285110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79009">
            <a:off x="15027595" y="6432062"/>
            <a:ext cx="2045989" cy="2095520"/>
          </a:xfrm>
          <a:prstGeom prst="rect">
            <a:avLst/>
          </a:prstGeom>
        </p:spPr>
      </p:pic>
      <p:sp>
        <p:nvSpPr>
          <p:cNvPr id="8" name="Google Shape;452;p50"/>
          <p:cNvSpPr/>
          <p:nvPr/>
        </p:nvSpPr>
        <p:spPr>
          <a:xfrm>
            <a:off x="5038090" y="2290001"/>
            <a:ext cx="7611109" cy="838200"/>
          </a:xfrm>
          <a:prstGeom prst="rect">
            <a:avLst/>
          </a:prstGeom>
          <a:solidFill>
            <a:schemeClr val="bg1"/>
          </a:solidFill>
          <a:ln w="9525" cap="flat" cmpd="sng">
            <a:solidFill>
              <a:srgbClr val="00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FF0000"/>
                </a:solidFill>
                <a:latin typeface="Times New Roman" pitchFamily="18" charset="0"/>
                <a:ea typeface="Calibri"/>
                <a:cs typeface="Times New Roman" pitchFamily="18" charset="0"/>
                <a:sym typeface="Calibri"/>
              </a:rPr>
              <a:t>HƯỚNG DẪN HỌC TẬP VỀ NHÀ</a:t>
            </a:r>
            <a:endParaRPr sz="2000" dirty="0">
              <a:solidFill>
                <a:srgbClr val="FF0000"/>
              </a:solidFill>
              <a:latin typeface="Times New Roman" pitchFamily="18" charset="0"/>
              <a:cs typeface="Times New Roman" pitchFamily="18" charset="0"/>
            </a:endParaRPr>
          </a:p>
        </p:txBody>
      </p:sp>
      <p:sp>
        <p:nvSpPr>
          <p:cNvPr id="9" name="Rectangle 8"/>
          <p:cNvSpPr/>
          <p:nvPr/>
        </p:nvSpPr>
        <p:spPr>
          <a:xfrm>
            <a:off x="4621729" y="3161102"/>
            <a:ext cx="8763000" cy="3111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pPr marL="457200" indent="-457200">
              <a:buFontTx/>
              <a:buChar char="-"/>
            </a:pPr>
            <a:endParaRPr lang="en-US" sz="3600" b="1" dirty="0">
              <a:solidFill>
                <a:schemeClr val="tx1"/>
              </a:solidFill>
              <a:latin typeface="Times New Roman" pitchFamily="18" charset="0"/>
              <a:cs typeface="Times New Roman" pitchFamily="18" charset="0"/>
            </a:endParaRPr>
          </a:p>
          <a:p>
            <a:pPr marL="457200" indent="-457200">
              <a:buFontTx/>
              <a:buChar char="-"/>
            </a:pPr>
            <a:endParaRPr lang="en-US" sz="3600" b="1" dirty="0">
              <a:solidFill>
                <a:schemeClr val="tx1"/>
              </a:solidFill>
              <a:latin typeface="Times New Roman" pitchFamily="18" charset="0"/>
              <a:cs typeface="Times New Roman" pitchFamily="18" charset="0"/>
            </a:endParaRPr>
          </a:p>
          <a:p>
            <a:pPr marL="457200" indent="-457200">
              <a:buFontTx/>
              <a:buChar char="-"/>
            </a:pPr>
            <a:r>
              <a:rPr lang="en-US" sz="3600" b="1" dirty="0" err="1">
                <a:solidFill>
                  <a:schemeClr val="tx1"/>
                </a:solidFill>
                <a:latin typeface="Times New Roman" pitchFamily="18" charset="0"/>
                <a:cs typeface="Times New Roman" pitchFamily="18" charset="0"/>
              </a:rPr>
              <a:t>Nắm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chắc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thể</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loại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truyện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đồng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thoại</a:t>
            </a:r>
            <a:r>
              <a:rPr lang="en-US" sz="3600" b="1" dirty="0">
                <a:solidFill>
                  <a:schemeClr val="tx1"/>
                </a:solidFill>
                <a:latin typeface="Times New Roman" pitchFamily="18" charset="0"/>
                <a:cs typeface="Times New Roman" pitchFamily="18" charset="0"/>
              </a:rPr>
              <a:t> </a:t>
            </a:r>
          </a:p>
          <a:p>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Chuẩn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bị</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bài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đọc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kết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nối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chủ</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điểm</a:t>
            </a:r>
            <a:r>
              <a:rPr lang="en-US" sz="3600" b="1" dirty="0">
                <a:solidFill>
                  <a:schemeClr val="tx1"/>
                </a:solidFill>
                <a:latin typeface="Times New Roman" pitchFamily="18" charset="0"/>
                <a:cs typeface="Times New Roman" pitchFamily="18" charset="0"/>
              </a:rPr>
              <a:t> T/94</a:t>
            </a:r>
          </a:p>
          <a:p>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Trả</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lời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các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câu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hỏi</a:t>
            </a:r>
            <a:r>
              <a:rPr lang="en-US" sz="3600" b="1" dirty="0">
                <a:solidFill>
                  <a:schemeClr val="tx1"/>
                </a:solidFill>
                <a:latin typeface="Times New Roman" pitchFamily="18" charset="0"/>
                <a:cs typeface="Times New Roman" pitchFamily="18" charset="0"/>
              </a:rPr>
              <a:t> ở </a:t>
            </a:r>
            <a:r>
              <a:rPr lang="en-US" sz="3600" b="1" dirty="0" err="1">
                <a:solidFill>
                  <a:schemeClr val="tx1"/>
                </a:solidFill>
                <a:latin typeface="Times New Roman" pitchFamily="18" charset="0"/>
                <a:cs typeface="Times New Roman" pitchFamily="18" charset="0"/>
              </a:rPr>
              <a:t>sgk</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trang</a:t>
            </a:r>
            <a:r>
              <a:rPr lang="en-US" sz="3600" b="1" dirty="0">
                <a:solidFill>
                  <a:schemeClr val="tx1"/>
                </a:solidFill>
                <a:latin typeface="Times New Roman" pitchFamily="18" charset="0"/>
                <a:cs typeface="Times New Roman" pitchFamily="18" charset="0"/>
              </a:rPr>
              <a:t> 96.</a:t>
            </a:r>
          </a:p>
          <a:p>
            <a:endParaRPr lang="en-US" sz="3600" b="1" dirty="0">
              <a:solidFill>
                <a:schemeClr val="tx1"/>
              </a:solidFill>
              <a:latin typeface="Times New Roman" pitchFamily="18" charset="0"/>
              <a:cs typeface="Times New Roman" pitchFamily="18" charset="0"/>
            </a:endParaRPr>
          </a:p>
          <a:p>
            <a:pPr marL="457200" indent="-457200" algn="ctr">
              <a:buFontTx/>
              <a:buChar char="-"/>
            </a:pPr>
            <a:endParaRPr lang="en-US" sz="36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51"/>
          <p:cNvPicPr preferRelativeResize="0"/>
          <p:nvPr/>
        </p:nvPicPr>
        <p:blipFill rotWithShape="1">
          <a:blip r:embed="rId3">
            <a:alphaModFix/>
          </a:blip>
          <a:srcRect l="23640" t="23111" r="7000" b="10519"/>
          <a:stretch/>
        </p:blipFill>
        <p:spPr>
          <a:xfrm>
            <a:off x="0" y="0"/>
            <a:ext cx="18288000" cy="10287000"/>
          </a:xfrm>
          <a:prstGeom prst="rect">
            <a:avLst/>
          </a:prstGeom>
          <a:noFill/>
          <a:ln>
            <a:noFill/>
          </a:ln>
        </p:spPr>
      </p:pic>
      <p:pic>
        <p:nvPicPr>
          <p:cNvPr id="465" name="Google Shape;465;p51"/>
          <p:cNvPicPr preferRelativeResize="0"/>
          <p:nvPr/>
        </p:nvPicPr>
        <p:blipFill rotWithShape="1">
          <a:blip r:embed="rId4">
            <a:alphaModFix/>
          </a:blip>
          <a:srcRect l="22909" t="20364" r="6455" b="9817"/>
          <a:stretch/>
        </p:blipFill>
        <p:spPr>
          <a:xfrm>
            <a:off x="-1" y="0"/>
            <a:ext cx="18502316" cy="10287000"/>
          </a:xfrm>
          <a:prstGeom prst="rect">
            <a:avLst/>
          </a:prstGeom>
          <a:noFill/>
          <a:ln>
            <a:noFill/>
          </a:ln>
        </p:spPr>
      </p:pic>
      <p:sp>
        <p:nvSpPr>
          <p:cNvPr id="466" name="Google Shape;466;p51"/>
          <p:cNvSpPr/>
          <p:nvPr/>
        </p:nvSpPr>
        <p:spPr>
          <a:xfrm rot="10800000">
            <a:off x="15664979" y="1"/>
            <a:ext cx="2677886" cy="1902620"/>
          </a:xfrm>
          <a:prstGeom prst="triangle">
            <a:avLst>
              <a:gd name="adj" fmla="val 0"/>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2700">
              <a:solidFill>
                <a:schemeClr val="dk1"/>
              </a:solidFill>
              <a:latin typeface="Calibri"/>
              <a:ea typeface="Calibri"/>
              <a:cs typeface="Calibri"/>
              <a:sym typeface="Calibri"/>
            </a:endParaRPr>
          </a:p>
        </p:txBody>
      </p:sp>
      <p:sp>
        <p:nvSpPr>
          <p:cNvPr id="467" name="Google Shape;467;p51"/>
          <p:cNvSpPr/>
          <p:nvPr/>
        </p:nvSpPr>
        <p:spPr>
          <a:xfrm rot="10800000" flipH="1">
            <a:off x="0" y="-2"/>
            <a:ext cx="2796639" cy="1852551"/>
          </a:xfrm>
          <a:prstGeom prst="triangle">
            <a:avLst>
              <a:gd name="adj" fmla="val 0"/>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2700">
              <a:solidFill>
                <a:schemeClr val="dk1"/>
              </a:solidFill>
              <a:latin typeface="Calibri"/>
              <a:ea typeface="Calibri"/>
              <a:cs typeface="Calibri"/>
              <a:sym typeface="Calibri"/>
            </a:endParaRPr>
          </a:p>
        </p:txBody>
      </p:sp>
      <p:sp>
        <p:nvSpPr>
          <p:cNvPr id="468" name="Google Shape;468;p51"/>
          <p:cNvSpPr txBox="1"/>
          <p:nvPr/>
        </p:nvSpPr>
        <p:spPr>
          <a:xfrm>
            <a:off x="2725275" y="1762240"/>
            <a:ext cx="14161437" cy="1661933"/>
          </a:xfrm>
          <a:prstGeom prst="rect">
            <a:avLst/>
          </a:prstGeom>
          <a:noFill/>
          <a:ln>
            <a:noFill/>
          </a:ln>
        </p:spPr>
        <p:txBody>
          <a:bodyPr spcFirstLastPara="1" wrap="square" lIns="137138" tIns="68550" rIns="137138" bIns="68550" anchor="t" anchorCtr="0">
            <a:spAutoFit/>
          </a:bodyPr>
          <a:lstStyle/>
          <a:p>
            <a:pPr algn="ctr"/>
            <a:r>
              <a:rPr lang="en-US" sz="9900" b="1" i="1" dirty="0" err="1">
                <a:solidFill>
                  <a:srgbClr val="0000FF"/>
                </a:solidFill>
                <a:latin typeface="Times New Roman"/>
                <a:ea typeface="Times New Roman"/>
                <a:cs typeface="Times New Roman"/>
                <a:sym typeface="Times New Roman"/>
              </a:rPr>
              <a:t>Chúc</a:t>
            </a:r>
            <a:r>
              <a:rPr lang="en-US" sz="9900" b="1" i="1" dirty="0">
                <a:solidFill>
                  <a:srgbClr val="0000FF"/>
                </a:solidFill>
                <a:latin typeface="Times New Roman"/>
                <a:ea typeface="Times New Roman"/>
                <a:cs typeface="Times New Roman"/>
                <a:sym typeface="Times New Roman"/>
              </a:rPr>
              <a:t> </a:t>
            </a:r>
            <a:r>
              <a:rPr lang="en-US" sz="9900" b="1" i="1" dirty="0" err="1">
                <a:solidFill>
                  <a:srgbClr val="0000FF"/>
                </a:solidFill>
                <a:latin typeface="Times New Roman"/>
                <a:ea typeface="Times New Roman"/>
                <a:cs typeface="Times New Roman"/>
                <a:sym typeface="Times New Roman"/>
              </a:rPr>
              <a:t>các</a:t>
            </a:r>
            <a:r>
              <a:rPr lang="en-US" sz="9900" b="1" i="1" dirty="0">
                <a:solidFill>
                  <a:srgbClr val="0000FF"/>
                </a:solidFill>
                <a:latin typeface="Times New Roman"/>
                <a:ea typeface="Times New Roman"/>
                <a:cs typeface="Times New Roman"/>
                <a:sym typeface="Times New Roman"/>
              </a:rPr>
              <a:t> </a:t>
            </a:r>
            <a:r>
              <a:rPr lang="en-US" sz="9900" b="1" i="1" dirty="0" err="1">
                <a:solidFill>
                  <a:srgbClr val="0000FF"/>
                </a:solidFill>
                <a:latin typeface="Times New Roman"/>
                <a:ea typeface="Times New Roman"/>
                <a:cs typeface="Times New Roman"/>
                <a:sym typeface="Times New Roman"/>
              </a:rPr>
              <a:t>em</a:t>
            </a:r>
            <a:r>
              <a:rPr lang="en-US" sz="9900" b="1" i="1" dirty="0">
                <a:solidFill>
                  <a:srgbClr val="0000FF"/>
                </a:solidFill>
                <a:latin typeface="Times New Roman"/>
                <a:ea typeface="Times New Roman"/>
                <a:cs typeface="Times New Roman"/>
                <a:sym typeface="Times New Roman"/>
              </a:rPr>
              <a:t> </a:t>
            </a:r>
            <a:r>
              <a:rPr lang="en-US" sz="9900" b="1" i="1" dirty="0" err="1">
                <a:solidFill>
                  <a:srgbClr val="0000FF"/>
                </a:solidFill>
                <a:latin typeface="Times New Roman"/>
                <a:ea typeface="Times New Roman"/>
                <a:cs typeface="Times New Roman"/>
                <a:sym typeface="Times New Roman"/>
              </a:rPr>
              <a:t>học</a:t>
            </a:r>
            <a:r>
              <a:rPr lang="en-US" sz="9900" b="1" i="1" dirty="0">
                <a:solidFill>
                  <a:srgbClr val="0000FF"/>
                </a:solidFill>
                <a:latin typeface="Times New Roman"/>
                <a:ea typeface="Times New Roman"/>
                <a:cs typeface="Times New Roman"/>
                <a:sym typeface="Times New Roman"/>
              </a:rPr>
              <a:t> </a:t>
            </a:r>
            <a:r>
              <a:rPr lang="en-US" sz="9900" b="1" i="1" dirty="0" err="1">
                <a:solidFill>
                  <a:srgbClr val="0000FF"/>
                </a:solidFill>
                <a:latin typeface="Times New Roman"/>
                <a:ea typeface="Times New Roman"/>
                <a:cs typeface="Times New Roman"/>
                <a:sym typeface="Times New Roman"/>
              </a:rPr>
              <a:t>tốt</a:t>
            </a:r>
            <a:r>
              <a:rPr lang="en-US" sz="9900" b="1" i="1" dirty="0">
                <a:solidFill>
                  <a:srgbClr val="0000FF"/>
                </a:solidFill>
                <a:latin typeface="Times New Roman"/>
                <a:ea typeface="Times New Roman"/>
                <a:cs typeface="Times New Roman"/>
                <a:sym typeface="Times New Roman"/>
              </a:rPr>
              <a:t>!</a:t>
            </a:r>
            <a:endParaRPr sz="9900" b="1" i="1" dirty="0">
              <a:solidFill>
                <a:srgbClr val="0000FF"/>
              </a:solidFill>
              <a:latin typeface="Times New Roman"/>
              <a:ea typeface="Times New Roman"/>
              <a:cs typeface="Times New Roman"/>
              <a:sym typeface="Times New Roman"/>
            </a:endParaRPr>
          </a:p>
        </p:txBody>
      </p:sp>
      <p:pic>
        <p:nvPicPr>
          <p:cNvPr id="469" name="Google Shape;469;p51"/>
          <p:cNvPicPr preferRelativeResize="0"/>
          <p:nvPr/>
        </p:nvPicPr>
        <p:blipFill rotWithShape="1">
          <a:blip r:embed="rId5">
            <a:alphaModFix/>
          </a:blip>
          <a:srcRect/>
          <a:stretch/>
        </p:blipFill>
        <p:spPr>
          <a:xfrm>
            <a:off x="593997" y="4021638"/>
            <a:ext cx="6780579" cy="6780579"/>
          </a:xfrm>
          <a:prstGeom prst="rect">
            <a:avLst/>
          </a:prstGeom>
          <a:noFill/>
          <a:ln>
            <a:noFill/>
          </a:ln>
        </p:spPr>
      </p:pic>
      <p:pic>
        <p:nvPicPr>
          <p:cNvPr id="470" name="Google Shape;470;p51"/>
          <p:cNvPicPr preferRelativeResize="0"/>
          <p:nvPr/>
        </p:nvPicPr>
        <p:blipFill rotWithShape="1">
          <a:blip r:embed="rId5">
            <a:alphaModFix/>
          </a:blip>
          <a:srcRect/>
          <a:stretch/>
        </p:blipFill>
        <p:spPr>
          <a:xfrm>
            <a:off x="11011629" y="3929604"/>
            <a:ext cx="6780579" cy="6780579"/>
          </a:xfrm>
          <a:prstGeom prst="rect">
            <a:avLst/>
          </a:prstGeom>
          <a:noFill/>
          <a:ln>
            <a:noFill/>
          </a:ln>
        </p:spPr>
      </p:pic>
    </p:spTree>
    <p:extLst>
      <p:ext uri="{BB962C8B-B14F-4D97-AF65-F5344CB8AC3E}">
        <p14:creationId xmlns:p14="http://schemas.microsoft.com/office/powerpoint/2010/main" val="30639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5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10" name="Picture 9" descr="22858PICdbgea5Gz679dY_PIC2018.png">
            <a:extLst>
              <a:ext uri="{FF2B5EF4-FFF2-40B4-BE49-F238E27FC236}">
                <a16:creationId xmlns:a16="http://schemas.microsoft.com/office/drawing/2014/main" id="{75A4C4F1-4D09-A64D-9079-6CFFDB61EF37}"/>
              </a:ext>
            </a:extLst>
          </p:cNvPr>
          <p:cNvPicPr>
            <a:picLocks noChangeAspect="1"/>
          </p:cNvPicPr>
          <p:nvPr/>
        </p:nvPicPr>
        <p:blipFill>
          <a:blip r:embed="rId2" cstate="print"/>
          <a:stretch>
            <a:fillRect/>
          </a:stretch>
        </p:blipFill>
        <p:spPr>
          <a:xfrm flipH="1">
            <a:off x="331064" y="3170418"/>
            <a:ext cx="5700572" cy="4876800"/>
          </a:xfrm>
          <a:prstGeom prst="rect">
            <a:avLst/>
          </a:prstGeom>
        </p:spPr>
      </p:pic>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47594">
            <a:off x="14675688" y="6348066"/>
            <a:ext cx="2303334" cy="2778145"/>
          </a:xfrm>
          <a:prstGeom prst="rect">
            <a:avLst/>
          </a:prstGeom>
        </p:spPr>
      </p:pic>
      <p:sp>
        <p:nvSpPr>
          <p:cNvPr id="12" name="云形标注 6">
            <a:extLst>
              <a:ext uri="{FF2B5EF4-FFF2-40B4-BE49-F238E27FC236}">
                <a16:creationId xmlns:a16="http://schemas.microsoft.com/office/drawing/2014/main" id="{D2DB91F9-2687-1E42-8671-DD1AD62AD9E6}"/>
              </a:ext>
            </a:extLst>
          </p:cNvPr>
          <p:cNvSpPr/>
          <p:nvPr/>
        </p:nvSpPr>
        <p:spPr>
          <a:xfrm>
            <a:off x="5410200" y="2239782"/>
            <a:ext cx="7162800" cy="5497355"/>
          </a:xfrm>
          <a:prstGeom prst="cloudCallout">
            <a:avLst>
              <a:gd name="adj1" fmla="val 44970"/>
              <a:gd name="adj2" fmla="val 83511"/>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US" altLang="zh-CN" sz="4400" b="1" i="1" dirty="0" err="1">
                <a:solidFill>
                  <a:schemeClr val="tx1"/>
                </a:solidFill>
                <a:latin typeface="Times New Roman" pitchFamily="18" charset="0"/>
                <a:cs typeface="Times New Roman" pitchFamily="18" charset="0"/>
                <a:sym typeface="+mn-lt"/>
              </a:rPr>
              <a:t>Em</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đã</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từng</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thấy</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bọ</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dừa</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chưa</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Em</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đã</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biết</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gì</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về</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tập</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tính</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của</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bọ</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dừa</a:t>
            </a:r>
            <a:r>
              <a:rPr lang="en-US" altLang="zh-CN" sz="4400" b="1" i="1" dirty="0">
                <a:solidFill>
                  <a:schemeClr val="tx1"/>
                </a:solidFill>
                <a:latin typeface="Times New Roman" pitchFamily="18" charset="0"/>
                <a:cs typeface="Times New Roman" pitchFamily="18" charset="0"/>
                <a:sym typeface="+mn-lt"/>
              </a:rPr>
              <a:t>?</a:t>
            </a:r>
          </a:p>
        </p:txBody>
      </p:sp>
      <p:pic>
        <p:nvPicPr>
          <p:cNvPr id="15" name="Picture 2" descr="C:\Users\LENOVO\Pictures\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63600" y="716965"/>
            <a:ext cx="4191000" cy="461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85768">
            <a:off x="230184" y="715372"/>
            <a:ext cx="1313732" cy="2656444"/>
          </a:xfrm>
          <a:prstGeom prst="rect">
            <a:avLst/>
          </a:prstGeom>
        </p:spPr>
      </p:pic>
      <p:grpSp>
        <p:nvGrpSpPr>
          <p:cNvPr id="9" name="Group 8">
            <a:extLst>
              <a:ext uri="{FF2B5EF4-FFF2-40B4-BE49-F238E27FC236}">
                <a16:creationId xmlns:a16="http://schemas.microsoft.com/office/drawing/2014/main" id="{3A39931D-F872-4712-9633-6B901A7A9AF2}"/>
              </a:ext>
            </a:extLst>
          </p:cNvPr>
          <p:cNvGrpSpPr/>
          <p:nvPr/>
        </p:nvGrpSpPr>
        <p:grpSpPr>
          <a:xfrm>
            <a:off x="1524000" y="2935"/>
            <a:ext cx="8698050" cy="1742210"/>
            <a:chOff x="3231000" y="133927"/>
            <a:chExt cx="5798700" cy="1161473"/>
          </a:xfrm>
        </p:grpSpPr>
        <p:grpSp>
          <p:nvGrpSpPr>
            <p:cNvPr id="13" name="Group 12">
              <a:extLst>
                <a:ext uri="{FF2B5EF4-FFF2-40B4-BE49-F238E27FC236}">
                  <a16:creationId xmlns:a16="http://schemas.microsoft.com/office/drawing/2014/main" id="{057C16D5-6FA7-42B2-910F-0616CF311B68}"/>
                </a:ext>
              </a:extLst>
            </p:cNvPr>
            <p:cNvGrpSpPr/>
            <p:nvPr/>
          </p:nvGrpSpPr>
          <p:grpSpPr>
            <a:xfrm>
              <a:off x="3238500" y="304800"/>
              <a:ext cx="5791200" cy="990600"/>
              <a:chOff x="3238500" y="304800"/>
              <a:chExt cx="5791200" cy="990600"/>
            </a:xfrm>
          </p:grpSpPr>
          <p:sp>
            <p:nvSpPr>
              <p:cNvPr id="17" name="Rectangle 16">
                <a:extLst>
                  <a:ext uri="{FF2B5EF4-FFF2-40B4-BE49-F238E27FC236}">
                    <a16:creationId xmlns:a16="http://schemas.microsoft.com/office/drawing/2014/main" id="{DF8354D5-B488-461A-B798-E20C9998AE72}"/>
                  </a:ext>
                </a:extLst>
              </p:cNvPr>
              <p:cNvSpPr/>
              <p:nvPr/>
            </p:nvSpPr>
            <p:spPr>
              <a:xfrm>
                <a:off x="3790950" y="304800"/>
                <a:ext cx="5238750" cy="990600"/>
              </a:xfrm>
              <a:prstGeom prst="rect">
                <a:avLst/>
              </a:prstGeom>
              <a:solidFill>
                <a:srgbClr val="FFFF00"/>
              </a:solidFill>
              <a:ln w="12700" cap="flat" cmpd="sng" algn="ctr">
                <a:solidFill>
                  <a:srgbClr val="E7E6E6">
                    <a:lumMod val="90000"/>
                  </a:srgbClr>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ĐỌC</a:t>
                </a:r>
                <a:endParaRPr kumimoji="0" lang="x-none" sz="5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Oval 17">
                <a:extLst>
                  <a:ext uri="{FF2B5EF4-FFF2-40B4-BE49-F238E27FC236}">
                    <a16:creationId xmlns:a16="http://schemas.microsoft.com/office/drawing/2014/main" id="{5E44E72F-9068-4B61-BFC4-585D0DDF08B3}"/>
                  </a:ext>
                </a:extLst>
              </p:cNvPr>
              <p:cNvSpPr/>
              <p:nvPr/>
            </p:nvSpPr>
            <p:spPr>
              <a:xfrm>
                <a:off x="3238500" y="304800"/>
                <a:ext cx="1104900" cy="990600"/>
              </a:xfrm>
              <a:prstGeom prst="ellipse">
                <a:avLst/>
              </a:prstGeom>
              <a:solidFill>
                <a:srgbClr val="70AD47">
                  <a:lumMod val="20000"/>
                  <a:lumOff val="80000"/>
                </a:srgbClr>
              </a:solidFill>
              <a:ln w="57150" cap="flat" cmpd="sng" algn="ctr">
                <a:solidFill>
                  <a:srgbClr val="E7E6E6">
                    <a:lumMod val="25000"/>
                  </a:srgbClr>
                </a:solidFill>
                <a:prstDash val="solid"/>
                <a:miter lim="800000"/>
              </a:ln>
              <a:effectLst/>
            </p:spPr>
            <p:txBody>
              <a:bodyPr rtlCol="0" anchor="t"/>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x-none" sz="825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4" name="Oval 13">
              <a:extLst>
                <a:ext uri="{FF2B5EF4-FFF2-40B4-BE49-F238E27FC236}">
                  <a16:creationId xmlns:a16="http://schemas.microsoft.com/office/drawing/2014/main" id="{6BB07755-F7FD-4388-8007-62295E1C90E4}"/>
                </a:ext>
              </a:extLst>
            </p:cNvPr>
            <p:cNvSpPr/>
            <p:nvPr/>
          </p:nvSpPr>
          <p:spPr>
            <a:xfrm>
              <a:off x="3231000" y="133927"/>
              <a:ext cx="1104900" cy="990600"/>
            </a:xfrm>
            <a:prstGeom prst="ellipse">
              <a:avLst/>
            </a:prstGeom>
            <a:noFill/>
            <a:ln w="57150" cap="flat" cmpd="sng" algn="ctr">
              <a:noFill/>
              <a:prstDash val="solid"/>
              <a:miter lim="800000"/>
            </a:ln>
            <a:effectLst/>
          </p:spPr>
          <p:txBody>
            <a:bodyPr rtlCol="0" anchor="t"/>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825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endParaRPr kumimoji="0" lang="x-none" sz="825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90500"/>
            <a:ext cx="16459200" cy="1066800"/>
          </a:xfrm>
          <a:ln>
            <a:solidFill>
              <a:schemeClr val="tx1"/>
            </a:solidFill>
          </a:ln>
        </p:spPr>
        <p:txBody>
          <a:bodyPr>
            <a:normAutofit/>
          </a:bodyPr>
          <a:lstStyle/>
          <a:p>
            <a:r>
              <a:rPr lang="en-US" sz="5400" b="1" dirty="0" err="1">
                <a:solidFill>
                  <a:srgbClr val="FF0000"/>
                </a:solidFill>
                <a:latin typeface="Times New Roman" pitchFamily="18" charset="0"/>
                <a:cs typeface="Times New Roman" pitchFamily="18" charset="0"/>
              </a:rPr>
              <a:t>Bọ</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dừa</a:t>
            </a:r>
            <a:r>
              <a:rPr lang="en-US" sz="5400" b="1" dirty="0">
                <a:solidFill>
                  <a:srgbClr val="FF0000"/>
                </a:solidFill>
                <a:latin typeface="Times New Roman" pitchFamily="18" charset="0"/>
                <a:cs typeface="Times New Roman" pitchFamily="18" charset="0"/>
              </a:rPr>
              <a:t> trong tự nhiên</a:t>
            </a:r>
          </a:p>
        </p:txBody>
      </p:sp>
      <p:pic>
        <p:nvPicPr>
          <p:cNvPr id="4" name="Bọ Rù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H="1" flipV="1">
            <a:off x="838200" y="1638297"/>
            <a:ext cx="16992600" cy="8001001"/>
          </a:xfrm>
          <a:prstGeom prst="rect">
            <a:avLst/>
          </a:prstGeom>
          <a:ln>
            <a:solidFill>
              <a:schemeClr val="tx1"/>
            </a:solidFill>
          </a:ln>
        </p:spPr>
      </p:pic>
    </p:spTree>
    <p:extLst>
      <p:ext uri="{BB962C8B-B14F-4D97-AF65-F5344CB8AC3E}">
        <p14:creationId xmlns:p14="http://schemas.microsoft.com/office/powerpoint/2010/main" val="3244237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152400" y="495300"/>
            <a:ext cx="17602200" cy="10134600"/>
          </a:xfrm>
          <a:prstGeom prst="rect">
            <a:avLst/>
          </a:prstGeom>
        </p:spPr>
      </p:pic>
      <p:pic>
        <p:nvPicPr>
          <p:cNvPr id="10" name="Picture 9" descr="22858PICdbgea5Gz679dY_PIC2018.png">
            <a:extLst>
              <a:ext uri="{FF2B5EF4-FFF2-40B4-BE49-F238E27FC236}">
                <a16:creationId xmlns:a16="http://schemas.microsoft.com/office/drawing/2014/main" id="{75A4C4F1-4D09-A64D-9079-6CFFDB61EF37}"/>
              </a:ext>
            </a:extLst>
          </p:cNvPr>
          <p:cNvPicPr>
            <a:picLocks noChangeAspect="1"/>
          </p:cNvPicPr>
          <p:nvPr/>
        </p:nvPicPr>
        <p:blipFill>
          <a:blip r:embed="rId4" cstate="print"/>
          <a:stretch>
            <a:fillRect/>
          </a:stretch>
        </p:blipFill>
        <p:spPr>
          <a:xfrm flipH="1">
            <a:off x="-533400" y="4993727"/>
            <a:ext cx="5700572" cy="4876800"/>
          </a:xfrm>
          <a:prstGeom prst="rect">
            <a:avLst/>
          </a:prstGeom>
        </p:spPr>
      </p:pic>
      <p:pic>
        <p:nvPicPr>
          <p:cNvPr id="1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47594">
            <a:off x="14496199" y="145386"/>
            <a:ext cx="2303334" cy="2778145"/>
          </a:xfrm>
          <a:prstGeom prst="rect">
            <a:avLst/>
          </a:prstGeom>
        </p:spPr>
      </p:pic>
      <p:sp>
        <p:nvSpPr>
          <p:cNvPr id="14" name="云形标注 6">
            <a:extLst>
              <a:ext uri="{FF2B5EF4-FFF2-40B4-BE49-F238E27FC236}">
                <a16:creationId xmlns:a16="http://schemas.microsoft.com/office/drawing/2014/main" id="{D2DB91F9-2687-1E42-8671-DD1AD62AD9E6}"/>
              </a:ext>
            </a:extLst>
          </p:cNvPr>
          <p:cNvSpPr/>
          <p:nvPr/>
        </p:nvSpPr>
        <p:spPr>
          <a:xfrm>
            <a:off x="5334000" y="1790700"/>
            <a:ext cx="9677399" cy="6477000"/>
          </a:xfrm>
          <a:prstGeom prst="cloudCallout">
            <a:avLst>
              <a:gd name="adj1" fmla="val 44970"/>
              <a:gd name="adj2" fmla="val 83511"/>
            </a:avLst>
          </a:prstGeom>
          <a:solidFill>
            <a:schemeClr val="accent6">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just"/>
            <a:r>
              <a:rPr lang="en-US" altLang="zh-CN" sz="4400" b="1" i="1" dirty="0" err="1">
                <a:solidFill>
                  <a:schemeClr val="tx1"/>
                </a:solidFill>
                <a:latin typeface="Times New Roman" pitchFamily="18" charset="0"/>
                <a:cs typeface="Times New Roman" pitchFamily="18" charset="0"/>
                <a:sym typeface="+mn-lt"/>
              </a:rPr>
              <a:t>Đã</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bao</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giờ</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có</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một</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sự</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việc</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bất</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ngờ</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xảy</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ra</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khiến</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em</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thay</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đổi</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quyết</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định</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của</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mình</a:t>
            </a:r>
            <a:r>
              <a:rPr lang="en-US" altLang="zh-CN" sz="4400" b="1" i="1" dirty="0">
                <a:solidFill>
                  <a:schemeClr val="tx1"/>
                </a:solidFill>
                <a:latin typeface="Times New Roman" pitchFamily="18" charset="0"/>
                <a:cs typeface="Times New Roman" pitchFamily="18" charset="0"/>
                <a:sym typeface="+mn-lt"/>
              </a:rPr>
              <a:t>? Chia </a:t>
            </a:r>
            <a:r>
              <a:rPr lang="en-US" altLang="zh-CN" sz="4400" b="1" i="1" dirty="0" err="1">
                <a:solidFill>
                  <a:schemeClr val="tx1"/>
                </a:solidFill>
                <a:latin typeface="Times New Roman" pitchFamily="18" charset="0"/>
                <a:cs typeface="Times New Roman" pitchFamily="18" charset="0"/>
                <a:sym typeface="+mn-lt"/>
              </a:rPr>
              <a:t>sẻ</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với</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các</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bạn</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về</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trải</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nghiệm</a:t>
            </a:r>
            <a:r>
              <a:rPr lang="en-US" altLang="zh-CN" sz="4400" b="1" i="1" dirty="0">
                <a:solidFill>
                  <a:schemeClr val="tx1"/>
                </a:solidFill>
                <a:latin typeface="Times New Roman" pitchFamily="18" charset="0"/>
                <a:cs typeface="Times New Roman" pitchFamily="18" charset="0"/>
                <a:sym typeface="+mn-lt"/>
              </a:rPr>
              <a:t> </a:t>
            </a:r>
            <a:r>
              <a:rPr lang="en-US" altLang="zh-CN" sz="4400" b="1" i="1" dirty="0" err="1">
                <a:solidFill>
                  <a:schemeClr val="tx1"/>
                </a:solidFill>
                <a:latin typeface="Times New Roman" pitchFamily="18" charset="0"/>
                <a:cs typeface="Times New Roman" pitchFamily="18" charset="0"/>
                <a:sym typeface="+mn-lt"/>
              </a:rPr>
              <a:t>này</a:t>
            </a:r>
            <a:r>
              <a:rPr lang="en-US" altLang="zh-CN" sz="4400" b="1" i="1" dirty="0">
                <a:solidFill>
                  <a:schemeClr val="tx1"/>
                </a:solidFill>
                <a:latin typeface="Times New Roman" pitchFamily="18" charset="0"/>
                <a:cs typeface="Times New Roman" pitchFamily="18" charset="0"/>
                <a:sym typeface="+mn-lt"/>
              </a:rPr>
              <a:t>?</a:t>
            </a:r>
          </a:p>
        </p:txBody>
      </p:sp>
      <p:pic>
        <p:nvPicPr>
          <p:cNvPr id="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44675">
            <a:off x="14750059" y="5010122"/>
            <a:ext cx="2154596" cy="5021305"/>
          </a:xfrm>
          <a:prstGeom prst="rect">
            <a:avLst/>
          </a:prstGeom>
        </p:spPr>
      </p:pic>
    </p:spTree>
    <p:extLst>
      <p:ext uri="{BB962C8B-B14F-4D97-AF65-F5344CB8AC3E}">
        <p14:creationId xmlns:p14="http://schemas.microsoft.com/office/powerpoint/2010/main" val="2044120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标题 1"/>
          <p:cNvSpPr txBox="1">
            <a:spLocks/>
          </p:cNvSpPr>
          <p:nvPr/>
        </p:nvSpPr>
        <p:spPr>
          <a:xfrm>
            <a:off x="1593669" y="212123"/>
            <a:ext cx="9144000" cy="160734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defRPr/>
            </a:pPr>
            <a:r>
              <a:rPr lang="en-US" altLang="zh-CN" sz="8250" b="1" dirty="0">
                <a:solidFill>
                  <a:prstClr val="black"/>
                </a:solidFill>
                <a:latin typeface="Times New Roman" panose="02020603050405020304" pitchFamily="18" charset="0"/>
                <a:ea typeface="微软雅黑"/>
                <a:cs typeface="Times New Roman" panose="02020603050405020304" pitchFamily="18" charset="0"/>
              </a:rPr>
              <a:t> ĐỌC:</a:t>
            </a:r>
            <a:endParaRPr lang="zh-CN" altLang="en-US" sz="8250" b="1"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3" name="Rectangle 2"/>
          <p:cNvSpPr/>
          <p:nvPr/>
        </p:nvSpPr>
        <p:spPr>
          <a:xfrm>
            <a:off x="1593669" y="1819468"/>
            <a:ext cx="9144000" cy="3283591"/>
          </a:xfrm>
          <a:prstGeom prst="rect">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defTabSz="1371600">
              <a:lnSpc>
                <a:spcPct val="150000"/>
              </a:lnSpc>
            </a:pPr>
            <a:r>
              <a:rPr lang="en-US" sz="4800" b="1" kern="100" dirty="0">
                <a:solidFill>
                  <a:prstClr val="black"/>
                </a:solidFill>
                <a:latin typeface="Times New Roman" panose="02020603050405020304" pitchFamily="18" charset="0"/>
                <a:ea typeface="SimSun" panose="02010600030101010101" pitchFamily="2" charset="-122"/>
              </a:rPr>
              <a:t>- HS </a:t>
            </a:r>
            <a:r>
              <a:rPr lang="en-US" sz="4800" b="1" kern="100" dirty="0" err="1">
                <a:solidFill>
                  <a:prstClr val="black"/>
                </a:solidFill>
                <a:latin typeface="Times New Roman" panose="02020603050405020304" pitchFamily="18" charset="0"/>
                <a:ea typeface="SimSun" panose="02010600030101010101" pitchFamily="2" charset="-122"/>
              </a:rPr>
              <a:t>biết</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cách</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đọc</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thầm</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trả</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lời</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được</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các</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câu</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hỏi</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theo</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dõi</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suy</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luận</a:t>
            </a:r>
            <a:endParaRPr lang="en-US" sz="4800" b="1" kern="100" dirty="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1593669" y="5149224"/>
            <a:ext cx="9144000" cy="4391587"/>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just" defTabSz="1371600">
              <a:lnSpc>
                <a:spcPct val="150000"/>
              </a:lnSpc>
            </a:pPr>
            <a:r>
              <a:rPr lang="en-US" sz="4800" b="1" kern="100" dirty="0">
                <a:solidFill>
                  <a:prstClr val="black"/>
                </a:solidFill>
                <a:latin typeface="Times New Roman" panose="02020603050405020304" pitchFamily="18" charset="0"/>
                <a:ea typeface="SimSun" panose="02010600030101010101" pitchFamily="2" charset="-122"/>
              </a:rPr>
              <a:t>- HS </a:t>
            </a:r>
            <a:r>
              <a:rPr lang="en-US" sz="4800" b="1" kern="100" dirty="0" err="1">
                <a:solidFill>
                  <a:prstClr val="black"/>
                </a:solidFill>
                <a:latin typeface="Times New Roman" panose="02020603050405020304" pitchFamily="18" charset="0"/>
                <a:ea typeface="SimSun" panose="02010600030101010101" pitchFamily="2" charset="-122"/>
              </a:rPr>
              <a:t>biết</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cách</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đọc</a:t>
            </a:r>
            <a:r>
              <a:rPr lang="en-US" sz="4800" b="1" kern="100" dirty="0">
                <a:solidFill>
                  <a:prstClr val="black"/>
                </a:solidFill>
                <a:latin typeface="Times New Roman" panose="02020603050405020304" pitchFamily="18" charset="0"/>
                <a:ea typeface="SimSun" panose="02010600030101010101" pitchFamily="2" charset="-122"/>
              </a:rPr>
              <a:t> to, </a:t>
            </a:r>
            <a:r>
              <a:rPr lang="en-US" sz="4800" b="1" kern="100" dirty="0" err="1">
                <a:solidFill>
                  <a:prstClr val="black"/>
                </a:solidFill>
                <a:latin typeface="Times New Roman" panose="02020603050405020304" pitchFamily="18" charset="0"/>
                <a:ea typeface="SimSun" panose="02010600030101010101" pitchFamily="2" charset="-122"/>
              </a:rPr>
              <a:t>trôi</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chảy</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phù</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hợp</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về</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tốc</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độ</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đọc</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phân</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biệt</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được</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lời</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người</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kể</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chuyện</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và</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lời</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nhân</a:t>
            </a:r>
            <a:r>
              <a:rPr lang="en-US" sz="4800" b="1" kern="100" dirty="0">
                <a:solidFill>
                  <a:prstClr val="black"/>
                </a:solidFill>
                <a:latin typeface="Times New Roman" panose="02020603050405020304" pitchFamily="18" charset="0"/>
                <a:ea typeface="SimSun" panose="02010600030101010101" pitchFamily="2" charset="-122"/>
              </a:rPr>
              <a:t> </a:t>
            </a:r>
            <a:r>
              <a:rPr lang="en-US" sz="4800" b="1" kern="100" dirty="0" err="1">
                <a:solidFill>
                  <a:prstClr val="black"/>
                </a:solidFill>
                <a:latin typeface="Times New Roman" panose="02020603050405020304" pitchFamily="18" charset="0"/>
                <a:ea typeface="SimSun" panose="02010600030101010101" pitchFamily="2" charset="-122"/>
              </a:rPr>
              <a:t>vật</a:t>
            </a:r>
            <a:endParaRPr lang="en-US" sz="4800" b="1" kern="100" dirty="0">
              <a:solidFill>
                <a:prstClr val="black"/>
              </a:solidFill>
              <a:latin typeface="Times New Roman" panose="02020603050405020304" pitchFamily="18" charset="0"/>
              <a:ea typeface="SimSun" panose="02010600030101010101" pitchFamily="2" charset="-122"/>
            </a:endParaRPr>
          </a:p>
        </p:txBody>
      </p:sp>
      <p:pic>
        <p:nvPicPr>
          <p:cNvPr id="5" name="Picture 2" descr="selective focus photograph of ladybug on white petaled flower plant">
            <a:extLst>
              <a:ext uri="{FF2B5EF4-FFF2-40B4-BE49-F238E27FC236}">
                <a16:creationId xmlns:a16="http://schemas.microsoft.com/office/drawing/2014/main" id="{22F7D98F-7C73-4A9D-A1EA-5DE9FD2C1D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15"/>
          <a:stretch/>
        </p:blipFill>
        <p:spPr bwMode="auto">
          <a:xfrm>
            <a:off x="10820400" y="212123"/>
            <a:ext cx="7162800" cy="932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164837"/>
      </p:ext>
    </p:extLst>
  </p:cSld>
  <p:clrMapOvr>
    <a:masterClrMapping/>
  </p:clrMapOvr>
  <p:transition spd="slow"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296102" y="701040"/>
            <a:ext cx="17991897" cy="93440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6103" y="6948730"/>
            <a:ext cx="2486174" cy="2609534"/>
          </a:xfrm>
          <a:prstGeom prst="rect">
            <a:avLst/>
          </a:prstGeom>
        </p:spPr>
      </p:pic>
      <p:sp>
        <p:nvSpPr>
          <p:cNvPr id="13" name="Google Shape;264;p29"/>
          <p:cNvSpPr/>
          <p:nvPr/>
        </p:nvSpPr>
        <p:spPr>
          <a:xfrm>
            <a:off x="1677377" y="3848100"/>
            <a:ext cx="2209800" cy="767511"/>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ctr" rtl="0">
              <a:lnSpc>
                <a:spcPct val="115000"/>
              </a:lnSpc>
              <a:spcBef>
                <a:spcPts val="0"/>
              </a:spcBef>
              <a:spcAft>
                <a:spcPts val="0"/>
              </a:spcAft>
              <a:buClr>
                <a:srgbClr val="000000"/>
              </a:buClr>
              <a:buSzPts val="3200"/>
              <a:buFont typeface="Times New Roman"/>
              <a:buNone/>
            </a:pPr>
            <a:r>
              <a:rPr lang="en-US" sz="4000" b="1" i="0" u="none" strike="noStrike" cap="none" dirty="0" err="1">
                <a:solidFill>
                  <a:srgbClr val="FF0000"/>
                </a:solidFill>
                <a:latin typeface="Times New Roman"/>
                <a:ea typeface="Times New Roman"/>
                <a:cs typeface="Times New Roman"/>
                <a:sym typeface="Times New Roman"/>
              </a:rPr>
              <a:t>Tác</a:t>
            </a:r>
            <a:r>
              <a:rPr lang="en-US" sz="4000" b="1" i="0" u="none" strike="noStrike" cap="none" dirty="0">
                <a:solidFill>
                  <a:srgbClr val="FF0000"/>
                </a:solidFill>
                <a:latin typeface="Times New Roman"/>
                <a:ea typeface="Times New Roman"/>
                <a:cs typeface="Times New Roman"/>
                <a:sym typeface="Times New Roman"/>
              </a:rPr>
              <a:t> </a:t>
            </a:r>
            <a:r>
              <a:rPr lang="en-US" sz="4000" b="1" i="0" u="none" strike="noStrike" cap="none" dirty="0" err="1">
                <a:solidFill>
                  <a:srgbClr val="FF0000"/>
                </a:solidFill>
                <a:latin typeface="Times New Roman"/>
                <a:ea typeface="Times New Roman"/>
                <a:cs typeface="Times New Roman"/>
                <a:sym typeface="Times New Roman"/>
              </a:rPr>
              <a:t>giả</a:t>
            </a:r>
            <a:endParaRPr sz="4000" b="0" i="0" u="none" strike="noStrike" cap="none" dirty="0">
              <a:solidFill>
                <a:srgbClr val="FF0000"/>
              </a:solidFill>
              <a:latin typeface="Times New Roman"/>
              <a:ea typeface="Times New Roman"/>
              <a:cs typeface="Times New Roman"/>
              <a:sym typeface="Times New Roman"/>
            </a:endParaRPr>
          </a:p>
        </p:txBody>
      </p:sp>
      <p:pic>
        <p:nvPicPr>
          <p:cNvPr id="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0" y="206426"/>
            <a:ext cx="4724400" cy="581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4114800" y="2324100"/>
            <a:ext cx="8991600" cy="5105400"/>
          </a:xfrm>
          <a:prstGeom prst="rect">
            <a:avLst/>
          </a:prstGeom>
          <a:solidFill>
            <a:schemeClr val="tx2">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457200" indent="-457200">
              <a:buFontTx/>
              <a:buChar char="-"/>
            </a:pPr>
            <a:endParaRPr lang="en-US" sz="3600" dirty="0">
              <a:solidFill>
                <a:schemeClr val="tx1"/>
              </a:solidFill>
              <a:latin typeface="Times New Roman" pitchFamily="18" charset="0"/>
              <a:cs typeface="Times New Roman" pitchFamily="18" charset="0"/>
            </a:endParaRPr>
          </a:p>
          <a:p>
            <a:pPr marL="457200" indent="-457200">
              <a:buFontTx/>
              <a:buChar char="-"/>
            </a:pPr>
            <a:r>
              <a:rPr lang="en-US" sz="3600" dirty="0" err="1">
                <a:solidFill>
                  <a:schemeClr val="tx1"/>
                </a:solidFill>
                <a:latin typeface="Times New Roman" pitchFamily="18" charset="0"/>
                <a:cs typeface="Times New Roman" pitchFamily="18" charset="0"/>
              </a:rPr>
              <a:t>Trần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Đức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Tiến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sinh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năm</a:t>
            </a:r>
            <a:r>
              <a:rPr lang="en-US" sz="3600" dirty="0">
                <a:solidFill>
                  <a:schemeClr val="tx1"/>
                </a:solidFill>
                <a:latin typeface="Times New Roman" pitchFamily="18" charset="0"/>
                <a:cs typeface="Times New Roman" pitchFamily="18" charset="0"/>
              </a:rPr>
              <a:t>: 1953</a:t>
            </a:r>
          </a:p>
          <a:p>
            <a:pPr marL="457200" indent="-457200">
              <a:buFontTx/>
              <a:buChar char="-"/>
            </a:pPr>
            <a:r>
              <a:rPr lang="en-US" sz="3600" dirty="0" err="1">
                <a:solidFill>
                  <a:schemeClr val="tx1"/>
                </a:solidFill>
                <a:latin typeface="Times New Roman" pitchFamily="18" charset="0"/>
                <a:cs typeface="Times New Roman" pitchFamily="18" charset="0"/>
              </a:rPr>
              <a:t>Quê</a:t>
            </a:r>
            <a:r>
              <a:rPr lang="en-US" sz="3600" dirty="0">
                <a:solidFill>
                  <a:schemeClr val="tx1"/>
                </a:solidFill>
                <a:latin typeface="Times New Roman" pitchFamily="18" charset="0"/>
                <a:cs typeface="Times New Roman" pitchFamily="18" charset="0"/>
              </a:rPr>
              <a:t> : làng Cao Đà, xã Nhân </a:t>
            </a:r>
            <a:r>
              <a:rPr lang="en-US" sz="3600" dirty="0" err="1">
                <a:solidFill>
                  <a:schemeClr val="tx1"/>
                </a:solidFill>
                <a:latin typeface="Times New Roman" pitchFamily="18" charset="0"/>
                <a:cs typeface="Times New Roman" pitchFamily="18" charset="0"/>
              </a:rPr>
              <a:t>Mỹ</a:t>
            </a:r>
            <a:r>
              <a:rPr lang="en-US" sz="3600" dirty="0">
                <a:solidFill>
                  <a:schemeClr val="tx1"/>
                </a:solidFill>
                <a:latin typeface="Times New Roman" pitchFamily="18" charset="0"/>
                <a:cs typeface="Times New Roman" pitchFamily="18" charset="0"/>
              </a:rPr>
              <a:t>, huyện Lý Nhân, tỉnh </a:t>
            </a:r>
            <a:r>
              <a:rPr lang="en-US" sz="3600" dirty="0" err="1">
                <a:solidFill>
                  <a:schemeClr val="tx1"/>
                </a:solidFill>
                <a:latin typeface="Times New Roman" pitchFamily="18" charset="0"/>
                <a:cs typeface="Times New Roman" pitchFamily="18" charset="0"/>
              </a:rPr>
              <a:t>Hà</a:t>
            </a:r>
            <a:r>
              <a:rPr lang="en-US" sz="3600" dirty="0">
                <a:solidFill>
                  <a:schemeClr val="tx1"/>
                </a:solidFill>
                <a:latin typeface="Times New Roman" pitchFamily="18" charset="0"/>
                <a:cs typeface="Times New Roman" pitchFamily="18" charset="0"/>
              </a:rPr>
              <a:t> Nam</a:t>
            </a:r>
          </a:p>
          <a:p>
            <a:pPr marL="457200" indent="-457200">
              <a:buFontTx/>
              <a:buChar char="-"/>
            </a:pPr>
            <a:r>
              <a:rPr lang="en-US" sz="3600" dirty="0" err="1">
                <a:solidFill>
                  <a:schemeClr val="tx1"/>
                </a:solidFill>
                <a:latin typeface="Times New Roman" pitchFamily="18" charset="0"/>
                <a:cs typeface="Times New Roman" pitchFamily="18" charset="0"/>
              </a:rPr>
              <a:t>Ông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viết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nhiều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tác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phẩm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thiếu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nhi</a:t>
            </a:r>
            <a:endParaRPr lang="en-US" sz="3600" dirty="0">
              <a:solidFill>
                <a:schemeClr val="tx1"/>
              </a:solidFill>
              <a:latin typeface="Times New Roman" pitchFamily="18" charset="0"/>
              <a:cs typeface="Times New Roman" pitchFamily="18" charset="0"/>
            </a:endParaRPr>
          </a:p>
          <a:p>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Truyện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đồng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thoại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ông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mang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nét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tinh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tế</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hồn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nhiên</a:t>
            </a:r>
            <a:r>
              <a:rPr lang="en-US" sz="3600" dirty="0">
                <a:solidFill>
                  <a:schemeClr val="tx1"/>
                </a:solidFill>
                <a:latin typeface="Times New Roman" pitchFamily="18" charset="0"/>
                <a:cs typeface="Times New Roman" pitchFamily="18" charset="0"/>
              </a:rPr>
              <a:t>.</a:t>
            </a:r>
          </a:p>
          <a:p>
            <a:pPr marL="457200" indent="-457200">
              <a:buFontTx/>
              <a:buChar char="-"/>
            </a:pPr>
            <a:endParaRPr lang="en-US" sz="3600"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C6728AF0-1CF1-464C-91D4-2489CC3D78AA}"/>
              </a:ext>
            </a:extLst>
          </p:cNvPr>
          <p:cNvPicPr>
            <a:picLocks noChangeAspect="1"/>
          </p:cNvPicPr>
          <p:nvPr/>
        </p:nvPicPr>
        <p:blipFill>
          <a:blip r:embed="rId7"/>
          <a:stretch>
            <a:fillRect/>
          </a:stretch>
        </p:blipFill>
        <p:spPr>
          <a:xfrm>
            <a:off x="13716000" y="6018871"/>
            <a:ext cx="3734591" cy="35670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0" name="Group 9">
            <a:extLst>
              <a:ext uri="{FF2B5EF4-FFF2-40B4-BE49-F238E27FC236}">
                <a16:creationId xmlns:a16="http://schemas.microsoft.com/office/drawing/2014/main" id="{591ED897-1550-4B2B-B073-E728B14AD52F}"/>
              </a:ext>
            </a:extLst>
          </p:cNvPr>
          <p:cNvGrpSpPr/>
          <p:nvPr/>
        </p:nvGrpSpPr>
        <p:grpSpPr>
          <a:xfrm>
            <a:off x="-37171" y="119353"/>
            <a:ext cx="12689448" cy="1717965"/>
            <a:chOff x="3209506" y="150090"/>
            <a:chExt cx="5644059" cy="1145310"/>
          </a:xfrm>
        </p:grpSpPr>
        <p:grpSp>
          <p:nvGrpSpPr>
            <p:cNvPr id="11" name="Group 10">
              <a:extLst>
                <a:ext uri="{FF2B5EF4-FFF2-40B4-BE49-F238E27FC236}">
                  <a16:creationId xmlns:a16="http://schemas.microsoft.com/office/drawing/2014/main" id="{0A6A9CE6-5BA6-49E9-BFFE-6F04BC82297C}"/>
                </a:ext>
              </a:extLst>
            </p:cNvPr>
            <p:cNvGrpSpPr/>
            <p:nvPr/>
          </p:nvGrpSpPr>
          <p:grpSpPr>
            <a:xfrm>
              <a:off x="3409707" y="304800"/>
              <a:ext cx="5443858" cy="990600"/>
              <a:chOff x="3409707" y="304800"/>
              <a:chExt cx="5443858" cy="990600"/>
            </a:xfrm>
          </p:grpSpPr>
          <p:sp>
            <p:nvSpPr>
              <p:cNvPr id="14" name="Rectangle 13">
                <a:extLst>
                  <a:ext uri="{FF2B5EF4-FFF2-40B4-BE49-F238E27FC236}">
                    <a16:creationId xmlns:a16="http://schemas.microsoft.com/office/drawing/2014/main" id="{1E60F15C-E5B8-46BD-92DF-DFF9B0DFC3EF}"/>
                  </a:ext>
                </a:extLst>
              </p:cNvPr>
              <p:cNvSpPr/>
              <p:nvPr/>
            </p:nvSpPr>
            <p:spPr>
              <a:xfrm>
                <a:off x="3790950" y="304800"/>
                <a:ext cx="5062615" cy="990600"/>
              </a:xfrm>
              <a:prstGeom prst="rect">
                <a:avLst/>
              </a:prstGeom>
              <a:solidFill>
                <a:srgbClr val="FFFF00"/>
              </a:solidFill>
              <a:ln w="12700" cap="flat" cmpd="sng" algn="ctr">
                <a:solidFill>
                  <a:srgbClr val="E7E6E6">
                    <a:lumMod val="90000"/>
                  </a:srgbClr>
                </a:solidFill>
                <a:prstDash val="solid"/>
                <a:miter lim="800000"/>
              </a:ln>
              <a:effectLst/>
            </p:spPr>
            <p:txBody>
              <a:bodyPr rtlCol="0" anchor="ctr"/>
              <a:lstStyle/>
              <a:p>
                <a:pPr marL="0" marR="0" lvl="0" indent="0" algn="r" defTabSz="13716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TRẢI NGHIỆM CÙNG VĂN BẢN</a:t>
                </a:r>
                <a:endParaRPr kumimoji="0" lang="x-none" sz="5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Oval 14">
                <a:extLst>
                  <a:ext uri="{FF2B5EF4-FFF2-40B4-BE49-F238E27FC236}">
                    <a16:creationId xmlns:a16="http://schemas.microsoft.com/office/drawing/2014/main" id="{1F84EC0F-346B-4DC8-B189-2D9A94979C00}"/>
                  </a:ext>
                </a:extLst>
              </p:cNvPr>
              <p:cNvSpPr/>
              <p:nvPr/>
            </p:nvSpPr>
            <p:spPr>
              <a:xfrm>
                <a:off x="3409707" y="304800"/>
                <a:ext cx="708662" cy="990600"/>
              </a:xfrm>
              <a:prstGeom prst="ellipse">
                <a:avLst/>
              </a:prstGeom>
              <a:solidFill>
                <a:srgbClr val="70AD47">
                  <a:lumMod val="20000"/>
                  <a:lumOff val="80000"/>
                </a:srgbClr>
              </a:solidFill>
              <a:ln w="57150" cap="flat" cmpd="sng" algn="ctr">
                <a:solidFill>
                  <a:srgbClr val="E7E6E6">
                    <a:lumMod val="25000"/>
                  </a:srgbClr>
                </a:solidFill>
                <a:prstDash val="solid"/>
                <a:miter lim="800000"/>
              </a:ln>
              <a:effectLst/>
            </p:spPr>
            <p:txBody>
              <a:bodyPr rtlCol="0" anchor="t"/>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x-none" sz="825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2" name="Oval 11">
              <a:extLst>
                <a:ext uri="{FF2B5EF4-FFF2-40B4-BE49-F238E27FC236}">
                  <a16:creationId xmlns:a16="http://schemas.microsoft.com/office/drawing/2014/main" id="{418112EC-0F54-4195-9C37-004D32874E4E}"/>
                </a:ext>
              </a:extLst>
            </p:cNvPr>
            <p:cNvSpPr/>
            <p:nvPr/>
          </p:nvSpPr>
          <p:spPr>
            <a:xfrm>
              <a:off x="3209506" y="150090"/>
              <a:ext cx="1104900" cy="990600"/>
            </a:xfrm>
            <a:prstGeom prst="ellipse">
              <a:avLst/>
            </a:prstGeom>
            <a:noFill/>
            <a:ln w="57150" cap="flat" cmpd="sng" algn="ctr">
              <a:noFill/>
              <a:prstDash val="solid"/>
              <a:miter lim="800000"/>
            </a:ln>
            <a:effectLst/>
          </p:spPr>
          <p:txBody>
            <a:bodyPr rtlCol="0" anchor="t"/>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825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endParaRPr kumimoji="0" lang="x-none" sz="825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419900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1"/>
                                          </p:val>
                                        </p:tav>
                                        <p:tav tm="100000">
                                          <p:val>
                                            <p:strVal val="#ppt_y"/>
                                          </p:val>
                                        </p:tav>
                                      </p:tavLst>
                                    </p:anim>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9357"/>
          <a:stretch>
            <a:fillRect/>
          </a:stretch>
        </p:blipFill>
        <p:spPr>
          <a:xfrm flipH="1">
            <a:off x="251067" y="266700"/>
            <a:ext cx="17785863" cy="9233075"/>
          </a:xfrm>
          <a:prstGeom prst="rect">
            <a:avLst/>
          </a:prstGeom>
        </p:spPr>
      </p:pic>
      <p:pic>
        <p:nvPicPr>
          <p:cNvPr id="10" name="Picture 9" descr="22858PICdbgea5Gz679dY_PIC2018.png">
            <a:extLst>
              <a:ext uri="{FF2B5EF4-FFF2-40B4-BE49-F238E27FC236}">
                <a16:creationId xmlns:a16="http://schemas.microsoft.com/office/drawing/2014/main" id="{75A4C4F1-4D09-A64D-9079-6CFFDB61EF37}"/>
              </a:ext>
            </a:extLst>
          </p:cNvPr>
          <p:cNvPicPr>
            <a:picLocks noChangeAspect="1"/>
          </p:cNvPicPr>
          <p:nvPr/>
        </p:nvPicPr>
        <p:blipFill>
          <a:blip r:embed="rId4" cstate="print"/>
          <a:stretch>
            <a:fillRect/>
          </a:stretch>
        </p:blipFill>
        <p:spPr>
          <a:xfrm flipH="1">
            <a:off x="122004" y="1958128"/>
            <a:ext cx="4786172" cy="5850218"/>
          </a:xfrm>
          <a:prstGeom prst="rect">
            <a:avLst/>
          </a:prstGeom>
        </p:spPr>
      </p:pic>
      <p:pic>
        <p:nvPicPr>
          <p:cNvPr id="1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47594">
            <a:off x="15562998" y="6729067"/>
            <a:ext cx="2303334" cy="2778145"/>
          </a:xfrm>
          <a:prstGeom prst="rect">
            <a:avLst/>
          </a:prstGeom>
        </p:spPr>
      </p:pic>
      <p:pic>
        <p:nvPicPr>
          <p:cNvPr id="6" name="Picture 5" descr="Xóm Bờ Giậu (Tái Bản 2019) ebook pdf - Hay Đọ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2486" y="1257300"/>
            <a:ext cx="4007714" cy="3962401"/>
          </a:xfrm>
          <a:prstGeom prst="rect">
            <a:avLst/>
          </a:prstGeom>
          <a:noFill/>
          <a:ln>
            <a:solidFill>
              <a:schemeClr val="tx1"/>
            </a:solidFill>
          </a:ln>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0" y="1036141"/>
            <a:ext cx="3429000" cy="40962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Làm Mèo | Tiki"/>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2400" y="5549987"/>
            <a:ext cx="3977234" cy="4272454"/>
          </a:xfrm>
          <a:prstGeom prst="rect">
            <a:avLst/>
          </a:prstGeom>
          <a:noFill/>
          <a:ln>
            <a:solidFill>
              <a:schemeClr val="tx1"/>
            </a:solidFill>
          </a:ln>
        </p:spPr>
      </p:pic>
      <p:pic>
        <p:nvPicPr>
          <p:cNvPr id="9"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4368" y="5549987"/>
            <a:ext cx="3429000" cy="42724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562600" y="279072"/>
            <a:ext cx="8866210" cy="769441"/>
          </a:xfrm>
          <a:prstGeom prst="rect">
            <a:avLst/>
          </a:prstGeom>
          <a:solidFill>
            <a:schemeClr val="accent6">
              <a:lumMod val="20000"/>
              <a:lumOff val="80000"/>
            </a:schemeClr>
          </a:solidFill>
        </p:spPr>
        <p:txBody>
          <a:bodyPr wrap="none">
            <a:spAutoFit/>
          </a:bodyPr>
          <a:lstStyle/>
          <a:p>
            <a:pPr algn="ctr"/>
            <a:r>
              <a:rPr lang="en-US" sz="4400" b="1" dirty="0" err="1">
                <a:solidFill>
                  <a:srgbClr val="FF0000"/>
                </a:solidFill>
                <a:latin typeface="Times New Roman" pitchFamily="18" charset="0"/>
                <a:cs typeface="Times New Roman" pitchFamily="18" charset="0"/>
              </a:rPr>
              <a:t>Một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số</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tác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phẩm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của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Trần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Đức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Tiến</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0934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英语ppt定制要求">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TotalTime>
  <Words>1435</Words>
  <Application>Microsoft Office PowerPoint</Application>
  <PresentationFormat>Custom</PresentationFormat>
  <Paragraphs>110</Paragraphs>
  <Slides>32</Slides>
  <Notes>5</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SimSun</vt:lpstr>
      <vt:lpstr>微软雅黑</vt:lpstr>
      <vt:lpstr>Arial</vt:lpstr>
      <vt:lpstr>SimSun</vt:lpstr>
      <vt:lpstr>Wingdings</vt:lpstr>
      <vt:lpstr>Questrial</vt:lpstr>
      <vt:lpstr>Times New Roman</vt:lpstr>
      <vt:lpstr>Calibri Light</vt:lpstr>
      <vt:lpstr>Calibri</vt:lpstr>
      <vt:lpstr>Office Theme</vt:lpstr>
      <vt:lpstr>Office 主题​​</vt:lpstr>
      <vt:lpstr>1_Office Theme</vt:lpstr>
      <vt:lpstr>PowerPoint Presentation</vt:lpstr>
      <vt:lpstr>PowerPoint Presentation</vt:lpstr>
      <vt:lpstr>PowerPoint Presentation</vt:lpstr>
      <vt:lpstr>PowerPoint Presentation</vt:lpstr>
      <vt:lpstr>Bọ dừa trong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Ngôi kể , lời kể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Vàng Hồng và Xanh dương Dụng cụ Học tập Giới thiệu bản thân Bản thuyết trình Giáo dục</dc:title>
  <dc:creator>LENOVO</dc:creator>
  <cp:lastModifiedBy>HP</cp:lastModifiedBy>
  <cp:revision>300</cp:revision>
  <dcterms:created xsi:type="dcterms:W3CDTF">2006-08-16T00:00:00Z</dcterms:created>
  <dcterms:modified xsi:type="dcterms:W3CDTF">2021-11-29T01:50:06Z</dcterms:modified>
  <dc:identifier>DAEtXPltoYs</dc:identifier>
</cp:coreProperties>
</file>