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57" r:id="rId2"/>
    <p:sldId id="311" r:id="rId3"/>
    <p:sldId id="312" r:id="rId4"/>
    <p:sldId id="313" r:id="rId5"/>
    <p:sldId id="314" r:id="rId6"/>
    <p:sldId id="286" r:id="rId7"/>
    <p:sldId id="259" r:id="rId8"/>
    <p:sldId id="256" r:id="rId9"/>
    <p:sldId id="260" r:id="rId10"/>
    <p:sldId id="287" r:id="rId11"/>
    <p:sldId id="288" r:id="rId12"/>
    <p:sldId id="264" r:id="rId13"/>
    <p:sldId id="265" r:id="rId14"/>
    <p:sldId id="267" r:id="rId15"/>
    <p:sldId id="269" r:id="rId16"/>
    <p:sldId id="270" r:id="rId17"/>
    <p:sldId id="292" r:id="rId18"/>
    <p:sldId id="295" r:id="rId19"/>
    <p:sldId id="293" r:id="rId20"/>
    <p:sldId id="294" r:id="rId21"/>
    <p:sldId id="296" r:id="rId22"/>
    <p:sldId id="298" r:id="rId23"/>
    <p:sldId id="299" r:id="rId24"/>
    <p:sldId id="300" r:id="rId25"/>
    <p:sldId id="301" r:id="rId26"/>
    <p:sldId id="315" r:id="rId27"/>
    <p:sldId id="305" r:id="rId28"/>
    <p:sldId id="306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02" autoAdjust="0"/>
  </p:normalViewPr>
  <p:slideViewPr>
    <p:cSldViewPr>
      <p:cViewPr>
        <p:scale>
          <a:sx n="40" d="100"/>
          <a:sy n="40" d="100"/>
        </p:scale>
        <p:origin x="-2020" y="-6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91C38-0FFE-4502-AFE3-3431C12F37B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8C7A-E017-4758-9FF3-DADFBFB5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FEC6-2FA0-4342-9775-07FF49545D3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83EE-1359-400C-AFE8-E67AFB88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797" y="914400"/>
            <a:ext cx="7543800" cy="57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THCS HUỲNH VĂN NGHỆ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342584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ONLINE 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GIÁO DỤC CÔNG DÂN LỚP 7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2021 - 2022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 Template Children School Cartoon B Dragonfly Free 26316 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 Template Children School Cartoon B Dragonfly Free 26316 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892"/>
            <a:ext cx="8839200" cy="67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werpoint Template Children School Cartoon B Dragonfly Free 26316 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29745"/>
            <a:ext cx="4419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2667000"/>
            <a:ext cx="8486002" cy="36983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b="1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Gợi</a:t>
            </a:r>
            <a:r>
              <a:rPr lang="en-US" sz="2600" b="1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ý: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Rô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-be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muốn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giữ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lời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hứa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nghĩ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rằng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nghèo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mà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dối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coi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thường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dự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xúc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mất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lòng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tin ở minh.</a:t>
            </a:r>
            <a:endParaRPr lang="en-US" sz="26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595" y="1408670"/>
            <a:ext cx="80010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pt-BR" alt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pt-BR" alt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Rô-be lại nhờ em mình là Sác-lây đến trả lại tiền cho người mua diêm - tác giả câu chuyện?</a:t>
            </a:r>
            <a:r>
              <a:rPr lang="pt-BR" altLang="en-US" sz="25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endParaRPr lang="en-US" altLang="en-US" sz="2500" b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werpoint Template Children School Cartoon B Dragonfly Free 26316 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29745"/>
            <a:ext cx="4419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40" y="1981200"/>
            <a:ext cx="8285205" cy="3149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400" b="1" dirty="0" err="1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Gợi</a:t>
            </a:r>
            <a:r>
              <a:rPr lang="en-US" sz="2400" b="1" dirty="0" smtClean="0"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ý: </a:t>
            </a:r>
            <a:endParaRPr lang="en-US" sz="2400" b="1" dirty="0">
              <a:latin typeface="Times New Roman" pitchFamily="18" charset="0"/>
              <a:ea typeface="Courier New" panose="02070309020205020404" pitchFamily="49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Rô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-be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trách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nhiệm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-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Giữ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đúng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lời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hứa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và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thực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hiện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lời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hứa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bằng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bất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cứ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giá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-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Biết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tôn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trọng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mình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và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người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khác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</a:pP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=&gt;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Rô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-be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ẩn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chứa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một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tâm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hồn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vô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cùng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cao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600" dirty="0" err="1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thượng</a:t>
            </a:r>
            <a:r>
              <a:rPr lang="en-US" sz="2600" dirty="0" smtClean="0">
                <a:latin typeface="Times New Roman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vi-VN" sz="2600" dirty="0" smtClean="0">
              <a:latin typeface="Times New Roman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595" y="1318588"/>
            <a:ext cx="8313007" cy="600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-be?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10200"/>
            <a:ext cx="472440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62000" y="5069023"/>
            <a:ext cx="2362200" cy="1769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7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1" y="914400"/>
            <a:ext cx="5486400" cy="742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656911"/>
            <a:ext cx="65532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3233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8288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xmlns="" id="{891E4C2F-491B-43F9-972D-049E69B2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18669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14864"/>
            <a:ext cx="67056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0"/>
            <a:ext cx="66294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376136"/>
            <a:ext cx="67056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114800"/>
            <a:ext cx="67056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luộm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6412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4"/>
          <p:cNvSpPr/>
          <p:nvPr/>
        </p:nvSpPr>
        <p:spPr bwMode="auto">
          <a:xfrm>
            <a:off x="602347" y="332848"/>
            <a:ext cx="4281705" cy="1596182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lumMod val="87000"/>
                </a:sysClr>
              </a:gs>
              <a:gs pos="0">
                <a:srgbClr val="4F81BD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53"/>
          <p:cNvSpPr txBox="1"/>
          <p:nvPr/>
        </p:nvSpPr>
        <p:spPr bwMode="auto">
          <a:xfrm>
            <a:off x="1056194" y="685800"/>
            <a:ext cx="49092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22"/>
          <p:cNvSpPr/>
          <p:nvPr/>
        </p:nvSpPr>
        <p:spPr bwMode="auto">
          <a:xfrm flipH="1">
            <a:off x="76200" y="2396960"/>
            <a:ext cx="2514483" cy="3699042"/>
          </a:xfrm>
          <a:custGeom>
            <a:avLst/>
            <a:gdLst/>
            <a:ahLst/>
            <a:cxnLst/>
            <a:rect l="l" t="t" r="r" b="b"/>
            <a:pathLst>
              <a:path w="2497259" h="3942526">
                <a:moveTo>
                  <a:pt x="2497259" y="0"/>
                </a:moveTo>
                <a:lnTo>
                  <a:pt x="2497259" y="3869706"/>
                </a:lnTo>
                <a:cubicBezTo>
                  <a:pt x="2497259" y="3909923"/>
                  <a:pt x="2464656" y="3942526"/>
                  <a:pt x="2424439" y="3942526"/>
                </a:cubicBezTo>
                <a:lnTo>
                  <a:pt x="72820" y="3942526"/>
                </a:lnTo>
                <a:cubicBezTo>
                  <a:pt x="32603" y="3942526"/>
                  <a:pt x="0" y="3909923"/>
                  <a:pt x="0" y="3869706"/>
                </a:cubicBezTo>
                <a:lnTo>
                  <a:pt x="0" y="13087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177800" dist="38100" dir="5400000" algn="t" rotWithShape="0">
              <a:prstClr val="black">
                <a:alpha val="20000"/>
              </a:prstClr>
            </a:outerShdw>
          </a:effectLst>
        </p:spPr>
        <p:txBody>
          <a:bodyPr tIns="18288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5" name="Chevron 1"/>
          <p:cNvSpPr/>
          <p:nvPr/>
        </p:nvSpPr>
        <p:spPr bwMode="auto">
          <a:xfrm flipH="1">
            <a:off x="374873" y="2590801"/>
            <a:ext cx="1883797" cy="588486"/>
          </a:xfrm>
          <a:prstGeom prst="chevron">
            <a:avLst>
              <a:gd name="adj" fmla="val 34040"/>
            </a:avLst>
          </a:prstGeom>
          <a:gradFill rotWithShape="1">
            <a:gsLst>
              <a:gs pos="0">
                <a:srgbClr val="FFC000">
                  <a:lumMod val="75000"/>
                </a:srgbClr>
              </a:gs>
              <a:gs pos="80000">
                <a:srgbClr val="FFC000">
                  <a:lumMod val="97000"/>
                </a:srgbClr>
              </a:gs>
              <a:gs pos="100000">
                <a:srgbClr val="FFC000">
                  <a:lumMod val="98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prstClr val="white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1</a:t>
            </a:r>
            <a:endParaRPr lang="en-US" sz="3200" b="1" kern="0" dirty="0">
              <a:solidFill>
                <a:prstClr val="white"/>
              </a:solidFill>
              <a:effectLst>
                <a:outerShdw blurRad="762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7" name="Round Same Side Corner Rectangle 22"/>
          <p:cNvSpPr/>
          <p:nvPr/>
        </p:nvSpPr>
        <p:spPr bwMode="auto">
          <a:xfrm>
            <a:off x="2743200" y="2396960"/>
            <a:ext cx="2950004" cy="3699042"/>
          </a:xfrm>
          <a:custGeom>
            <a:avLst/>
            <a:gdLst/>
            <a:ahLst/>
            <a:cxnLst/>
            <a:rect l="l" t="t" r="r" b="b"/>
            <a:pathLst>
              <a:path w="2497259" h="3942526">
                <a:moveTo>
                  <a:pt x="2497259" y="0"/>
                </a:moveTo>
                <a:lnTo>
                  <a:pt x="2497259" y="3869706"/>
                </a:lnTo>
                <a:cubicBezTo>
                  <a:pt x="2497259" y="3909923"/>
                  <a:pt x="2464656" y="3942526"/>
                  <a:pt x="2424439" y="3942526"/>
                </a:cubicBezTo>
                <a:lnTo>
                  <a:pt x="72820" y="3942526"/>
                </a:lnTo>
                <a:cubicBezTo>
                  <a:pt x="32603" y="3942526"/>
                  <a:pt x="0" y="3909923"/>
                  <a:pt x="0" y="3869706"/>
                </a:cubicBezTo>
                <a:lnTo>
                  <a:pt x="0" y="13087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18900000" scaled="1"/>
            <a:tileRect/>
          </a:gradFill>
          <a:ln w="28575" cap="flat" cmpd="sng" algn="ctr">
            <a:solidFill>
              <a:srgbClr val="C0165F"/>
            </a:solidFill>
            <a:prstDash val="solid"/>
          </a:ln>
          <a:effectLst>
            <a:outerShdw blurRad="177800" dist="38100" dir="5400000" algn="t" rotWithShape="0">
              <a:prstClr val="black">
                <a:alpha val="20000"/>
              </a:prstClr>
            </a:outerShdw>
          </a:effectLst>
        </p:spPr>
        <p:txBody>
          <a:bodyPr tIns="18288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8" name="Hexagon 26"/>
          <p:cNvSpPr/>
          <p:nvPr/>
        </p:nvSpPr>
        <p:spPr bwMode="auto">
          <a:xfrm>
            <a:off x="3429000" y="2547387"/>
            <a:ext cx="1968686" cy="452152"/>
          </a:xfrm>
          <a:prstGeom prst="hexagon">
            <a:avLst>
              <a:gd name="adj" fmla="val 31838"/>
              <a:gd name="vf" fmla="val 115470"/>
            </a:avLst>
          </a:prstGeom>
          <a:gradFill rotWithShape="1">
            <a:gsLst>
              <a:gs pos="0">
                <a:srgbClr val="D7196A">
                  <a:lumMod val="88000"/>
                </a:srgbClr>
              </a:gs>
              <a:gs pos="80000">
                <a:srgbClr val="D7196A">
                  <a:lumMod val="90000"/>
                  <a:lumOff val="10000"/>
                </a:srgbClr>
              </a:gs>
              <a:gs pos="100000">
                <a:srgbClr val="D7196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prstClr val="white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2</a:t>
            </a:r>
            <a:endParaRPr lang="en-US" sz="3200" b="1" kern="0" dirty="0">
              <a:solidFill>
                <a:prstClr val="white"/>
              </a:solidFill>
              <a:effectLst>
                <a:outerShdw blurRad="762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10" name="Round Same Side Corner Rectangle 22"/>
          <p:cNvSpPr/>
          <p:nvPr/>
        </p:nvSpPr>
        <p:spPr bwMode="auto">
          <a:xfrm>
            <a:off x="5965396" y="2396960"/>
            <a:ext cx="2950004" cy="3699042"/>
          </a:xfrm>
          <a:custGeom>
            <a:avLst/>
            <a:gdLst/>
            <a:ahLst/>
            <a:cxnLst/>
            <a:rect l="l" t="t" r="r" b="b"/>
            <a:pathLst>
              <a:path w="2497259" h="3942526">
                <a:moveTo>
                  <a:pt x="2497259" y="0"/>
                </a:moveTo>
                <a:lnTo>
                  <a:pt x="2497259" y="3869706"/>
                </a:lnTo>
                <a:cubicBezTo>
                  <a:pt x="2497259" y="3909923"/>
                  <a:pt x="2464656" y="3942526"/>
                  <a:pt x="2424439" y="3942526"/>
                </a:cubicBezTo>
                <a:lnTo>
                  <a:pt x="72820" y="3942526"/>
                </a:lnTo>
                <a:cubicBezTo>
                  <a:pt x="32603" y="3942526"/>
                  <a:pt x="0" y="3909923"/>
                  <a:pt x="0" y="3869706"/>
                </a:cubicBezTo>
                <a:lnTo>
                  <a:pt x="0" y="13087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18900000" scaled="1"/>
            <a:tileRect/>
          </a:gra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177800" dist="38100" dir="5400000" algn="t" rotWithShape="0">
              <a:prstClr val="black">
                <a:alpha val="20000"/>
              </a:prstClr>
            </a:outerShdw>
          </a:effectLst>
        </p:spPr>
        <p:txBody>
          <a:bodyPr tIns="18288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11" name="Chevron 29"/>
          <p:cNvSpPr/>
          <p:nvPr/>
        </p:nvSpPr>
        <p:spPr bwMode="auto">
          <a:xfrm>
            <a:off x="6545311" y="2476757"/>
            <a:ext cx="1790173" cy="593412"/>
          </a:xfrm>
          <a:prstGeom prst="chevron">
            <a:avLst>
              <a:gd name="adj" fmla="val 34040"/>
            </a:avLst>
          </a:prstGeom>
          <a:gradFill rotWithShape="1">
            <a:gsLst>
              <a:gs pos="0">
                <a:srgbClr val="00B0F0">
                  <a:lumMod val="71000"/>
                </a:srgbClr>
              </a:gs>
              <a:gs pos="80000">
                <a:srgbClr val="00B0F0">
                  <a:lumMod val="99000"/>
                  <a:lumOff val="1000"/>
                </a:srgbClr>
              </a:gs>
              <a:gs pos="100000">
                <a:srgbClr val="00B0F0">
                  <a:lumMod val="67000"/>
                  <a:lumOff val="33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3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-210558" y="3321388"/>
            <a:ext cx="2953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kern="0" dirty="0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Cư </a:t>
            </a:r>
            <a:r>
              <a:rPr lang="vi-VN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xử đàng hoàng, đúng mực;</a:t>
            </a:r>
            <a:endParaRPr lang="en-US" sz="3200" kern="0" dirty="0">
              <a:latin typeface="Times New Roman" pitchFamily="18" charset="0"/>
              <a:ea typeface="AR Maokai Heavy Big5" panose="020B0609010101010101" pitchFamily="49" charset="-120"/>
              <a:cs typeface="Times New Roman" pitchFamily="18" charset="0"/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2800324" y="2895600"/>
            <a:ext cx="2882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Biết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giữ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lời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hứa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và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luôn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làm</a:t>
            </a:r>
            <a:r>
              <a:rPr lang="en-US" sz="3200" kern="0" dirty="0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………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nhiệm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vụ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của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mình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;</a:t>
            </a:r>
          </a:p>
        </p:txBody>
      </p:sp>
      <p:sp>
        <p:nvSpPr>
          <p:cNvPr id="18" name="Hình chữ nhật 17"/>
          <p:cNvSpPr/>
          <p:nvPr/>
        </p:nvSpPr>
        <p:spPr>
          <a:xfrm>
            <a:off x="5938623" y="2969277"/>
            <a:ext cx="2882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Không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để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…………….… </a:t>
            </a:r>
            <a:r>
              <a:rPr lang="en-US" sz="3200" kern="0" dirty="0" err="1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phải</a:t>
            </a:r>
            <a:r>
              <a:rPr lang="en-US" sz="3200" kern="0" dirty="0" smtClean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nhắc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nhở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chê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trách</a:t>
            </a:r>
            <a:r>
              <a:rPr lang="en-US" sz="3200" kern="0" dirty="0"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7843" y="4419094"/>
            <a:ext cx="1494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ea typeface="AR Maokai Heavy Big5" panose="020B0609010101010101" pitchFamily="49" charset="-120"/>
                <a:cs typeface="Times New Roman" pitchFamily="18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971" y="3758625"/>
            <a:ext cx="221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2" grpId="0"/>
      <p:bldP spid="17" grpId="0"/>
      <p:bldP spid="18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38200"/>
            <a:ext cx="5486400" cy="742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641" y="1676400"/>
            <a:ext cx="662940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ất định đừng đánh rơi lòng tự trọng...Nhất định đừng đánh rơi lòng tự  trọng... | Quotes, Post,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632" y="685800"/>
            <a:ext cx="3962400" cy="57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573" y="2895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9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ự trọng - tạp chí Từ bi â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8"/>
          <a:stretch/>
        </p:blipFill>
        <p:spPr bwMode="auto">
          <a:xfrm>
            <a:off x="4119" y="685800"/>
            <a:ext cx="9144000" cy="58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75437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9800" y="3962400"/>
            <a:ext cx="2138395" cy="2138395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304800" y="4331050"/>
            <a:ext cx="2362200" cy="1769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6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4D1C98-E652-43DA-A2BE-3B3F595E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" y="304800"/>
            <a:ext cx="9211733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80010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33400"/>
            <a:ext cx="5486400" cy="742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7543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9800" y="3962400"/>
            <a:ext cx="2138395" cy="2138395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304800" y="4331050"/>
            <a:ext cx="2362200" cy="1769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7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86" y="1752600"/>
            <a:ext cx="7543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1651" y="4343400"/>
            <a:ext cx="2138395" cy="21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86" y="1752600"/>
            <a:ext cx="7543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A.X.Pu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-Skin)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1651" y="4343400"/>
            <a:ext cx="2138395" cy="21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6195"/>
          <a:stretch/>
        </p:blipFill>
        <p:spPr bwMode="auto">
          <a:xfrm>
            <a:off x="-10297" y="536028"/>
            <a:ext cx="9154297" cy="589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620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3401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LUYỆN TẬP: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694" y="0"/>
            <a:ext cx="7994204" cy="1133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8458200" cy="5401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019656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(1), (2)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" y="0"/>
            <a:ext cx="915759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196" y="304800"/>
            <a:ext cx="80772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747439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,…..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632" y="685800"/>
            <a:ext cx="3962400" cy="57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21379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396" y="1530236"/>
            <a:ext cx="7924800" cy="487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nhễ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sờn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749" y="1676400"/>
            <a:ext cx="7882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551" y="762000"/>
            <a:ext cx="670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44219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K12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SGK/ 12,13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632" y="685800"/>
            <a:ext cx="3962400" cy="57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848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95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632" y="685800"/>
            <a:ext cx="3962400" cy="57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930803"/>
            <a:ext cx="7848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895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vi-VN" sz="2800" dirty="0" smtClean="0">
                <a:latin typeface="+mj-lt"/>
              </a:rPr>
              <a:t>Giả </a:t>
            </a:r>
            <a:r>
              <a:rPr lang="vi-VN" sz="2800" dirty="0">
                <a:latin typeface="+mj-lt"/>
              </a:rPr>
              <a:t>vờ ốm để không phải đi </a:t>
            </a:r>
            <a:r>
              <a:rPr lang="vi-VN" sz="2800" dirty="0" smtClean="0">
                <a:latin typeface="+mj-lt"/>
              </a:rPr>
              <a:t>học.</a:t>
            </a:r>
            <a:endParaRPr lang="en-US" sz="2800" dirty="0" smtClean="0"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vi-VN" sz="2800" dirty="0" smtClean="0">
                <a:latin typeface="+mj-lt"/>
              </a:rPr>
              <a:t>Nói </a:t>
            </a:r>
            <a:r>
              <a:rPr lang="vi-VN" sz="2800" dirty="0">
                <a:latin typeface="+mj-lt"/>
              </a:rPr>
              <a:t>dối mẹ để đi chơi </a:t>
            </a:r>
            <a:r>
              <a:rPr lang="vi-VN" sz="2800" dirty="0" smtClean="0">
                <a:latin typeface="+mj-lt"/>
              </a:rPr>
              <a:t>game.</a:t>
            </a:r>
            <a:endParaRPr lang="en-US" sz="2800" dirty="0" smtClean="0"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vi-VN" sz="2800" dirty="0" smtClean="0">
                <a:latin typeface="+mj-lt"/>
              </a:rPr>
              <a:t>Tung </a:t>
            </a:r>
            <a:r>
              <a:rPr lang="vi-VN" sz="2800" dirty="0">
                <a:latin typeface="+mj-lt"/>
              </a:rPr>
              <a:t>tin bịa đặt nói xấu bạn trên </a:t>
            </a:r>
            <a:r>
              <a:rPr lang="vi-VN" sz="2800" dirty="0" smtClean="0">
                <a:latin typeface="+mj-lt"/>
              </a:rPr>
              <a:t>facebook.</a:t>
            </a:r>
            <a:endParaRPr lang="en-US" sz="2800" dirty="0" smtClean="0"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69460"/>
            <a:ext cx="7543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TỰ TRỌNG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4366" y="4324189"/>
            <a:ext cx="2519395" cy="25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" y="0"/>
            <a:ext cx="91575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533400"/>
            <a:ext cx="5486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103" y="1981200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43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903793-C4B5-4F21-AFD1-573F1A8B0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2" t="4820"/>
          <a:stretch/>
        </p:blipFill>
        <p:spPr>
          <a:xfrm>
            <a:off x="3352800" y="2743200"/>
            <a:ext cx="2590800" cy="278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47800" y="1066800"/>
            <a:ext cx="5943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8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 Template Children School Cartoon B Dragonfly Free 26316 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984"/>
            <a:ext cx="8915400" cy="149737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" y="1600200"/>
            <a:ext cx="8907162" cy="52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1382</Words>
  <Application>Microsoft Office PowerPoint</Application>
  <PresentationFormat>On-screen Show (4:3)</PresentationFormat>
  <Paragraphs>131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ANHTHU</dc:creator>
  <cp:lastModifiedBy>ANHTHU</cp:lastModifiedBy>
  <cp:revision>34</cp:revision>
  <dcterms:created xsi:type="dcterms:W3CDTF">2021-09-16T04:00:30Z</dcterms:created>
  <dcterms:modified xsi:type="dcterms:W3CDTF">2021-09-26T00:22:52Z</dcterms:modified>
</cp:coreProperties>
</file>