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315" r:id="rId3"/>
    <p:sldId id="256" r:id="rId4"/>
    <p:sldId id="431" r:id="rId5"/>
    <p:sldId id="572" r:id="rId6"/>
    <p:sldId id="458" r:id="rId7"/>
    <p:sldId id="342" r:id="rId8"/>
    <p:sldId id="444" r:id="rId9"/>
    <p:sldId id="445" r:id="rId10"/>
    <p:sldId id="446" r:id="rId11"/>
    <p:sldId id="447" r:id="rId12"/>
    <p:sldId id="448" r:id="rId13"/>
    <p:sldId id="336" r:id="rId14"/>
    <p:sldId id="460" r:id="rId15"/>
    <p:sldId id="337" r:id="rId16"/>
    <p:sldId id="374" r:id="rId17"/>
    <p:sldId id="454" r:id="rId18"/>
    <p:sldId id="375" r:id="rId19"/>
    <p:sldId id="352" r:id="rId20"/>
    <p:sldId id="350" r:id="rId21"/>
    <p:sldId id="296" r:id="rId22"/>
    <p:sldId id="307" r:id="rId23"/>
    <p:sldId id="308" r:id="rId24"/>
    <p:sldId id="340" r:id="rId25"/>
    <p:sldId id="540" r:id="rId26"/>
    <p:sldId id="571" r:id="rId27"/>
    <p:sldId id="570" r:id="rId28"/>
    <p:sldId id="456" r:id="rId29"/>
    <p:sldId id="416" r:id="rId30"/>
    <p:sldId id="399" r:id="rId31"/>
    <p:sldId id="382" r:id="rId32"/>
    <p:sldId id="395" r:id="rId33"/>
    <p:sldId id="388" r:id="rId34"/>
    <p:sldId id="390" r:id="rId35"/>
    <p:sldId id="392" r:id="rId36"/>
    <p:sldId id="393" r:id="rId37"/>
    <p:sldId id="397" r:id="rId38"/>
    <p:sldId id="563" r:id="rId39"/>
    <p:sldId id="565" r:id="rId40"/>
    <p:sldId id="566" r:id="rId41"/>
    <p:sldId id="567" r:id="rId42"/>
    <p:sldId id="568" r:id="rId43"/>
    <p:sldId id="569" r:id="rId44"/>
    <p:sldId id="573" r:id="rId45"/>
    <p:sldId id="437" r:id="rId46"/>
    <p:sldId id="438" r:id="rId47"/>
    <p:sldId id="39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g Nguyen Manh" initials="HNM" lastIdx="1" clrIdx="0">
    <p:extLst>
      <p:ext uri="{19B8F6BF-5375-455C-9EA6-DF929625EA0E}">
        <p15:presenceInfo xmlns:p15="http://schemas.microsoft.com/office/powerpoint/2012/main" userId="8e8bc87a24eaf0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CC"/>
    <a:srgbClr val="0066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50E7FD-A75D-427A-B0E8-0CC61E3D00C3}" type="datetimeFigureOut">
              <a:rPr lang="en-US" smtClean="0"/>
              <a:pPr/>
              <a:t>9/10/2021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541C49-05E8-45AC-ADAF-AD97EC4D9A62}" type="slidenum">
              <a:rPr lang="en-US" smtClean="0"/>
              <a:pPr/>
              <a:t>‹#›</a:t>
            </a:fld>
            <a:endParaRPr lang="en-US"/>
          </a:p>
        </p:txBody>
      </p:sp>
    </p:spTree>
    <p:extLst>
      <p:ext uri="{BB962C8B-B14F-4D97-AF65-F5344CB8AC3E}">
        <p14:creationId xmlns:p14="http://schemas.microsoft.com/office/powerpoint/2010/main" val="471143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541C49-05E8-45AC-ADAF-AD97EC4D9A62}" type="slidenum">
              <a:rPr lang="en-US" smtClean="0"/>
              <a:pPr/>
              <a:t>24</a:t>
            </a:fld>
            <a:endParaRPr lang="en-US"/>
          </a:p>
        </p:txBody>
      </p:sp>
    </p:spTree>
    <p:extLst>
      <p:ext uri="{BB962C8B-B14F-4D97-AF65-F5344CB8AC3E}">
        <p14:creationId xmlns:p14="http://schemas.microsoft.com/office/powerpoint/2010/main" val="347626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541C49-05E8-45AC-ADAF-AD97EC4D9A62}" type="slidenum">
              <a:rPr lang="en-US" smtClean="0"/>
              <a:pPr/>
              <a:t>25</a:t>
            </a:fld>
            <a:endParaRPr lang="en-US"/>
          </a:p>
        </p:txBody>
      </p:sp>
    </p:spTree>
    <p:extLst>
      <p:ext uri="{BB962C8B-B14F-4D97-AF65-F5344CB8AC3E}">
        <p14:creationId xmlns:p14="http://schemas.microsoft.com/office/powerpoint/2010/main" val="167176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541C49-05E8-45AC-ADAF-AD97EC4D9A62}" type="slidenum">
              <a:rPr lang="en-US" smtClean="0"/>
              <a:pPr/>
              <a:t>36</a:t>
            </a:fld>
            <a:endParaRPr lang="en-US"/>
          </a:p>
        </p:txBody>
      </p:sp>
    </p:spTree>
    <p:extLst>
      <p:ext uri="{BB962C8B-B14F-4D97-AF65-F5344CB8AC3E}">
        <p14:creationId xmlns:p14="http://schemas.microsoft.com/office/powerpoint/2010/main" val="395210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7D0010-3F59-49DA-9140-6A4A84E09B31}"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3092986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D0010-3F59-49DA-9140-6A4A84E09B31}"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273785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D0010-3F59-49DA-9140-6A4A84E09B31}"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1403923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C885-0301-487B-BE34-6D2F9415CE0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6FB6FA6-98C0-4B64-93DC-75E9A79A0E8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56E33F-DB0C-4BEB-BC3C-23DD511CC413}"/>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5" name="Footer Placeholder 4">
            <a:extLst>
              <a:ext uri="{FF2B5EF4-FFF2-40B4-BE49-F238E27FC236}">
                <a16:creationId xmlns:a16="http://schemas.microsoft.com/office/drawing/2014/main" id="{EA8D4DCB-03E7-426E-BCF6-B490B008D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B1FD8-7626-4C0F-877D-E5BB0FDFC82D}"/>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13072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EC93-B2AD-48FD-BE9C-496CBA94A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E0738A-7C5F-4F24-9B70-9B3123A9EB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1DDE6-5ED9-486C-B644-EAA6A52326BC}"/>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5" name="Footer Placeholder 4">
            <a:extLst>
              <a:ext uri="{FF2B5EF4-FFF2-40B4-BE49-F238E27FC236}">
                <a16:creationId xmlns:a16="http://schemas.microsoft.com/office/drawing/2014/main" id="{7271D8EA-C1F2-429D-9E17-C799A38E1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1C5AC-F985-433F-A782-06EAB44C8E32}"/>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656827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29C2-AF08-4B85-B6AC-A73325D820A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37595B1-FD83-4E70-9624-86D9540CE7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7227C0-D718-4FDF-A718-148632D83EA6}"/>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5" name="Footer Placeholder 4">
            <a:extLst>
              <a:ext uri="{FF2B5EF4-FFF2-40B4-BE49-F238E27FC236}">
                <a16:creationId xmlns:a16="http://schemas.microsoft.com/office/drawing/2014/main" id="{7A798161-5FCD-4A77-9E87-58746AD6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619CD-A4B9-4A1A-B985-E0AB4B232B85}"/>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91724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01E8-0F51-4E46-8CD7-D24C0E1B7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39AF3-85B7-4D03-A7C9-9D8C4ECA1E1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0A744E-8C63-4D56-AB02-0301684D628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266FC-90C1-4C8F-B9F2-7B84C4C2517C}"/>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6" name="Footer Placeholder 5">
            <a:extLst>
              <a:ext uri="{FF2B5EF4-FFF2-40B4-BE49-F238E27FC236}">
                <a16:creationId xmlns:a16="http://schemas.microsoft.com/office/drawing/2014/main" id="{62DEC6C6-965F-4AE7-944E-BE94F4174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E7101-04D7-446E-BDD1-B763AD1CB6D4}"/>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529977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67A0-BB9E-4742-940B-29DC0587A2A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A07F8-8B9C-4405-BBA7-8F373F6D43C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8D38D1B-977D-4347-A48B-CE8FBAB0544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CC37F-6B0B-473F-96B6-5FA574051F8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411B962-A767-4F49-9106-2846FCB50BB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F50272-0972-41F9-AB0F-85A380A2EC69}"/>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8" name="Footer Placeholder 7">
            <a:extLst>
              <a:ext uri="{FF2B5EF4-FFF2-40B4-BE49-F238E27FC236}">
                <a16:creationId xmlns:a16="http://schemas.microsoft.com/office/drawing/2014/main" id="{DD7886AD-C97F-4AD0-9F9A-9E8522C5E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4368AE-4FE7-4FE8-86FF-F550F338F1E3}"/>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218448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B018-A7CF-43D8-9773-AB5A447932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80AF12-60BD-4025-BBA7-CE2C79241379}"/>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4" name="Footer Placeholder 3">
            <a:extLst>
              <a:ext uri="{FF2B5EF4-FFF2-40B4-BE49-F238E27FC236}">
                <a16:creationId xmlns:a16="http://schemas.microsoft.com/office/drawing/2014/main" id="{DC3B907E-C533-4877-B9AF-CDC21E989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5F22F-AA13-4938-8B8D-0FF4051DD4F8}"/>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571488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12A90-DE27-497B-BF34-7B2681C9AAA8}"/>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3" name="Footer Placeholder 2">
            <a:extLst>
              <a:ext uri="{FF2B5EF4-FFF2-40B4-BE49-F238E27FC236}">
                <a16:creationId xmlns:a16="http://schemas.microsoft.com/office/drawing/2014/main" id="{43EEDD60-0F22-4DC5-AABC-7925C1CCE8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3E495-F1E1-4C27-9EB8-B5482B3F5007}"/>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1842154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12EE-C445-48BC-BBFA-8FBC04BC32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9ABFEC-FA78-4FF9-B878-BA00B1C8C29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9CA7CE-1951-4CD6-966D-88547A61AF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133CDB1-E13F-4B2C-A965-A8CA10C3F6C9}"/>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6" name="Footer Placeholder 5">
            <a:extLst>
              <a:ext uri="{FF2B5EF4-FFF2-40B4-BE49-F238E27FC236}">
                <a16:creationId xmlns:a16="http://schemas.microsoft.com/office/drawing/2014/main" id="{ECA48D95-757A-49B6-A947-6D57EA62B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66149-7010-4CA4-9B1B-CEECD2576B71}"/>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89768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D0010-3F59-49DA-9140-6A4A84E09B31}"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765115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1264-21A0-40B9-85E2-4CB9CD0C234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BD5FD45-10F4-41A1-A853-F35221CC0DF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6F36E9-8CA1-4DBD-94EF-F719D59A0CF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C0E231C-65CC-4B88-A131-AD39E1060170}"/>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6" name="Footer Placeholder 5">
            <a:extLst>
              <a:ext uri="{FF2B5EF4-FFF2-40B4-BE49-F238E27FC236}">
                <a16:creationId xmlns:a16="http://schemas.microsoft.com/office/drawing/2014/main" id="{C4596D6B-1A60-4906-AA0C-11C790DB1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FAF22-3776-4B14-A2AD-57ACEB21B1A6}"/>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34651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297E5-966F-4FE9-900B-466AAF66C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921051-D0E9-4794-901B-C0DB889E17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1D697-B85A-4B0A-8E3E-7A288C4D9EBE}"/>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5" name="Footer Placeholder 4">
            <a:extLst>
              <a:ext uri="{FF2B5EF4-FFF2-40B4-BE49-F238E27FC236}">
                <a16:creationId xmlns:a16="http://schemas.microsoft.com/office/drawing/2014/main" id="{817352A5-90D0-4F12-9CE7-E0796FF83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79875-4B2D-4A07-A70B-AD0C93014EB3}"/>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962037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48782-2C59-44FC-92AC-32734E22E9F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8C6320-BA91-40E0-AE59-3D58EAE0B18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B1CD3-2312-4C53-92AD-D07F80C872A8}"/>
              </a:ext>
            </a:extLst>
          </p:cNvPr>
          <p:cNvSpPr>
            <a:spLocks noGrp="1"/>
          </p:cNvSpPr>
          <p:nvPr>
            <p:ph type="dt" sz="half" idx="10"/>
          </p:nvPr>
        </p:nvSpPr>
        <p:spPr/>
        <p:txBody>
          <a:bodyPr/>
          <a:lstStyle/>
          <a:p>
            <a:fld id="{D4C4C31C-4F91-4E1B-B44F-EAFC3053EA9F}" type="datetimeFigureOut">
              <a:rPr lang="en-US" smtClean="0"/>
              <a:t>9/10/2021</a:t>
            </a:fld>
            <a:endParaRPr lang="en-US"/>
          </a:p>
        </p:txBody>
      </p:sp>
      <p:sp>
        <p:nvSpPr>
          <p:cNvPr id="5" name="Footer Placeholder 4">
            <a:extLst>
              <a:ext uri="{FF2B5EF4-FFF2-40B4-BE49-F238E27FC236}">
                <a16:creationId xmlns:a16="http://schemas.microsoft.com/office/drawing/2014/main" id="{FEC1D46D-B4E7-4FD1-9C08-576BEE0BE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3D32D-A578-4DCE-ABC3-1DE9099AF82D}"/>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59918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D0010-3F59-49DA-9140-6A4A84E09B31}"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45659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7D0010-3F59-49DA-9140-6A4A84E09B31}"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127039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7D0010-3F59-49DA-9140-6A4A84E09B31}" type="datetimeFigureOut">
              <a:rPr lang="en-US" smtClean="0"/>
              <a:pPr/>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4293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D0010-3F59-49DA-9140-6A4A84E09B31}" type="datetimeFigureOut">
              <a:rPr lang="en-US" smtClean="0"/>
              <a:pPr/>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327653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D0010-3F59-49DA-9140-6A4A84E09B31}" type="datetimeFigureOut">
              <a:rPr lang="en-US" smtClean="0"/>
              <a:pPr/>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198137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D0010-3F59-49DA-9140-6A4A84E09B31}"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391594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D0010-3F59-49DA-9140-6A4A84E09B31}"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C0CD-B9C7-49F8-BB7B-AC095C60E954}" type="slidenum">
              <a:rPr lang="en-US" smtClean="0"/>
              <a:pPr/>
              <a:t>‹#›</a:t>
            </a:fld>
            <a:endParaRPr lang="en-US"/>
          </a:p>
        </p:txBody>
      </p:sp>
    </p:spTree>
    <p:extLst>
      <p:ext uri="{BB962C8B-B14F-4D97-AF65-F5344CB8AC3E}">
        <p14:creationId xmlns:p14="http://schemas.microsoft.com/office/powerpoint/2010/main" val="760353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D0010-3F59-49DA-9140-6A4A84E09B31}" type="datetimeFigureOut">
              <a:rPr lang="en-US" smtClean="0"/>
              <a:pPr/>
              <a:t>9/10/2021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BC0CD-B9C7-49F8-BB7B-AC095C60E954}" type="slidenum">
              <a:rPr lang="en-US" smtClean="0"/>
              <a:pPr/>
              <a:t>‹#›</a:t>
            </a:fld>
            <a:endParaRPr lang="en-US"/>
          </a:p>
        </p:txBody>
      </p:sp>
    </p:spTree>
    <p:extLst>
      <p:ext uri="{BB962C8B-B14F-4D97-AF65-F5344CB8AC3E}">
        <p14:creationId xmlns:p14="http://schemas.microsoft.com/office/powerpoint/2010/main" val="1165697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70AB6F-03A5-4335-91BD-801BA7410BC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C4AD70-3C68-4F14-A64F-341763108E7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EFB8B-B3A4-4399-AAFE-515B0CD142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4C4C31C-4F91-4E1B-B44F-EAFC3053EA9F}" type="datetimeFigureOut">
              <a:rPr lang="en-US" smtClean="0"/>
              <a:t>9/10/2021</a:t>
            </a:fld>
            <a:endParaRPr lang="en-US"/>
          </a:p>
        </p:txBody>
      </p:sp>
      <p:sp>
        <p:nvSpPr>
          <p:cNvPr id="5" name="Footer Placeholder 4">
            <a:extLst>
              <a:ext uri="{FF2B5EF4-FFF2-40B4-BE49-F238E27FC236}">
                <a16:creationId xmlns:a16="http://schemas.microsoft.com/office/drawing/2014/main" id="{39896BD0-357B-4111-8A19-90B890A48F9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7C66EF-F188-4A04-8924-FE0DF4CF5AE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ABE2A3-6FFE-40C9-878E-6AA22F763C7A}" type="slidenum">
              <a:rPr lang="en-US" smtClean="0"/>
              <a:t>‹#›</a:t>
            </a:fld>
            <a:endParaRPr lang="en-US"/>
          </a:p>
        </p:txBody>
      </p:sp>
    </p:spTree>
    <p:extLst>
      <p:ext uri="{BB962C8B-B14F-4D97-AF65-F5344CB8AC3E}">
        <p14:creationId xmlns:p14="http://schemas.microsoft.com/office/powerpoint/2010/main" val="872449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6AE18A-54B8-4F45-AD6B-F3A76230D097}"/>
              </a:ext>
            </a:extLst>
          </p:cNvPr>
          <p:cNvPicPr>
            <a:picLocks noChangeAspect="1"/>
          </p:cNvPicPr>
          <p:nvPr/>
        </p:nvPicPr>
        <p:blipFill>
          <a:blip r:embed="rId2"/>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C12219E2-65D9-487D-9C9D-0F52C91D34A6}"/>
              </a:ext>
            </a:extLst>
          </p:cNvPr>
          <p:cNvSpPr txBox="1"/>
          <p:nvPr/>
        </p:nvSpPr>
        <p:spPr>
          <a:xfrm>
            <a:off x="1461460" y="1423674"/>
            <a:ext cx="5789135" cy="1061829"/>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BÀI DẠY ONLINE</a:t>
            </a:r>
          </a:p>
          <a:p>
            <a:pPr algn="ctr"/>
            <a:r>
              <a:rPr lang="en-US" sz="2700" b="1" dirty="0">
                <a:solidFill>
                  <a:srgbClr val="002060"/>
                </a:solidFill>
                <a:latin typeface="Times New Roman" panose="02020603050405020304" pitchFamily="18" charset="0"/>
                <a:cs typeface="Times New Roman" panose="02020603050405020304" pitchFamily="18" charset="0"/>
              </a:rPr>
              <a:t>NĂM HỌC 2021 - 2022</a:t>
            </a:r>
          </a:p>
        </p:txBody>
      </p:sp>
      <p:sp>
        <p:nvSpPr>
          <p:cNvPr id="7" name="TextBox 6">
            <a:extLst>
              <a:ext uri="{FF2B5EF4-FFF2-40B4-BE49-F238E27FC236}">
                <a16:creationId xmlns:a16="http://schemas.microsoft.com/office/drawing/2014/main" id="{78423D06-BD87-4CBE-8CD1-E5ED33FE5178}"/>
              </a:ext>
            </a:extLst>
          </p:cNvPr>
          <p:cNvSpPr txBox="1"/>
          <p:nvPr/>
        </p:nvSpPr>
        <p:spPr>
          <a:xfrm>
            <a:off x="1259174" y="2828836"/>
            <a:ext cx="6918042" cy="122341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MÔN GIÁO DỤC CÔNG DÂN</a:t>
            </a:r>
          </a:p>
          <a:p>
            <a:pPr algn="ctr"/>
            <a:r>
              <a:rPr lang="en-US" sz="4050" b="1" dirty="0">
                <a:solidFill>
                  <a:srgbClr val="00B050"/>
                </a:solidFill>
                <a:latin typeface="Times New Roman" panose="02020603050405020304" pitchFamily="18" charset="0"/>
                <a:cs typeface="Times New Roman" panose="02020603050405020304" pitchFamily="18" charset="0"/>
              </a:rPr>
              <a:t>LỚP: 9</a:t>
            </a:r>
          </a:p>
        </p:txBody>
      </p:sp>
    </p:spTree>
    <p:extLst>
      <p:ext uri="{BB962C8B-B14F-4D97-AF65-F5344CB8AC3E}">
        <p14:creationId xmlns:p14="http://schemas.microsoft.com/office/powerpoint/2010/main" val="360971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EC0DB0-C0C0-4BB3-A08E-780EFCFF8B17}"/>
              </a:ext>
            </a:extLst>
          </p:cNvPr>
          <p:cNvSpPr>
            <a:spLocks noGrp="1"/>
          </p:cNvSpPr>
          <p:nvPr>
            <p:ph idx="1"/>
          </p:nvPr>
        </p:nvSpPr>
        <p:spPr>
          <a:xfrm>
            <a:off x="457200" y="764704"/>
            <a:ext cx="8229600" cy="5328592"/>
          </a:xfrm>
        </p:spPr>
        <p:txBody>
          <a:bodyPr>
            <a:noAutofit/>
          </a:bodyPr>
          <a:lstStyle/>
          <a:p>
            <a:pPr marL="0" indent="0" algn="just">
              <a:buNone/>
            </a:pPr>
            <a:r>
              <a:rPr kumimoji="0" lang="vi-VN" sz="3600" b="0" i="0" u="none" strike="noStrike" kern="1200" cap="none" spc="0" normalizeH="0" baseline="0" noProof="0" dirty="0">
                <a:ln>
                  <a:noFill/>
                </a:ln>
                <a:solidFill>
                  <a:srgbClr val="353535"/>
                </a:solidFill>
                <a:effectLst/>
                <a:uLnTx/>
                <a:uFillTx/>
                <a:latin typeface="Times New Roman" panose="02020603050405020304" pitchFamily="18" charset="0"/>
                <a:cs typeface="Times New Roman" panose="02020603050405020304" pitchFamily="18" charset="0"/>
              </a:rPr>
              <a:t>Ở mỗi doanh nghiệp, khi không khí dân chủ được khơi dậy, chủ doanh nghiệp biết lắng nghe tâm tư, nguyện vọng, đề xuất kiến nghị của người lao động, biết đồng cảm, sẻ chia, sẽ hình thành những tập thể lao động sáng tạo, biết đồng cam cộng khổ, cùng nhau vượt khó khăn, tạo ra năng suất, chất lượng, hiệu quả lao động cao gấp nhiều lần</a:t>
            </a:r>
            <a:r>
              <a:rPr kumimoji="0" lang="en-GB" sz="3600" b="0" i="0" u="none" strike="noStrike" kern="1200" cap="none" spc="0" normalizeH="0" baseline="0" noProof="0" dirty="0">
                <a:ln>
                  <a:noFill/>
                </a:ln>
                <a:solidFill>
                  <a:srgbClr val="353535"/>
                </a:solidFill>
                <a:effectLst/>
                <a:uLnTx/>
                <a:uFillTx/>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3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86E924-83DF-4398-A463-6EE6095D26A8}"/>
              </a:ext>
            </a:extLst>
          </p:cNvPr>
          <p:cNvSpPr>
            <a:spLocks noGrp="1"/>
          </p:cNvSpPr>
          <p:nvPr>
            <p:ph idx="1"/>
          </p:nvPr>
        </p:nvSpPr>
        <p:spPr>
          <a:xfrm>
            <a:off x="457200" y="1600201"/>
            <a:ext cx="8229600" cy="3124944"/>
          </a:xfrm>
        </p:spPr>
        <p:txBody>
          <a:bodyPr>
            <a:normAutofit/>
          </a:bodyPr>
          <a:lstStyle/>
          <a:p>
            <a:pPr marL="0" indent="0" algn="just">
              <a:buNone/>
            </a:pPr>
            <a:r>
              <a:rPr kumimoji="0" lang="vi-VN" sz="3600" b="0" i="0" u="none" strike="noStrike" kern="1200" cap="none" spc="0" normalizeH="0" baseline="0" noProof="0" dirty="0">
                <a:ln>
                  <a:noFill/>
                </a:ln>
                <a:solidFill>
                  <a:srgbClr val="353535"/>
                </a:solidFill>
                <a:effectLst/>
                <a:uLnTx/>
                <a:uFillTx/>
                <a:latin typeface="Times New Roman" panose="02020603050405020304" pitchFamily="18" charset="0"/>
                <a:cs typeface="Times New Roman" panose="02020603050405020304" pitchFamily="18" charset="0"/>
              </a:rPr>
              <a:t>Và ngược lại, nơi nào thiếu dân chủ, chỉ áp đặt và mệnh lệnh, thì nơi đó sẽ thiếu sức sống, bằng mặt không bằng lòng, mất đoàn kết, bè phái, công việc không thể đạt hiệu quả cao</a:t>
            </a:r>
            <a:r>
              <a:rPr kumimoji="0" lang="en-GB" sz="3600" b="0" i="0" u="none" strike="noStrike" kern="1200" cap="none" spc="0" normalizeH="0" baseline="0" noProof="0" dirty="0">
                <a:ln>
                  <a:noFill/>
                </a:ln>
                <a:solidFill>
                  <a:srgbClr val="353535"/>
                </a:solidFill>
                <a:effectLst/>
                <a:uLnTx/>
                <a:uFillTx/>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30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FB33F7-DEBE-40BA-94FA-A7C4F96E7A97}"/>
              </a:ext>
            </a:extLst>
          </p:cNvPr>
          <p:cNvSpPr txBox="1"/>
          <p:nvPr/>
        </p:nvSpPr>
        <p:spPr>
          <a:xfrm>
            <a:off x="179512" y="0"/>
            <a:ext cx="8784975"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BÀI 3. DÂN CHỦ VÀ KỈ LUẬT</a:t>
            </a:r>
          </a:p>
          <a:p>
            <a:pPr algn="ct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2CC0067E-C16B-48DE-B76F-C0AC7811AA33}"/>
              </a:ext>
            </a:extLst>
          </p:cNvPr>
          <p:cNvSpPr txBox="1"/>
          <p:nvPr/>
        </p:nvSpPr>
        <p:spPr>
          <a:xfrm>
            <a:off x="431590" y="1228397"/>
            <a:ext cx="8388882" cy="1200329"/>
          </a:xfrm>
          <a:prstGeom prst="rect">
            <a:avLst/>
          </a:prstGeom>
          <a:noFill/>
        </p:spPr>
        <p:txBody>
          <a:bodyPr wrap="square" rtlCol="0">
            <a:spAutoFit/>
          </a:bodyPr>
          <a:lstStyle/>
          <a:p>
            <a:pPr marL="1028700" indent="-1028700">
              <a:buAutoNum type="romanUcPeriod"/>
            </a:pPr>
            <a:r>
              <a:rPr lang="en-US" sz="3600" b="1" dirty="0">
                <a:solidFill>
                  <a:srgbClr val="0000FF"/>
                </a:solidFill>
                <a:latin typeface="Times New Roman" panose="02020603050405020304" pitchFamily="18" charset="0"/>
                <a:cs typeface="Times New Roman" panose="02020603050405020304" pitchFamily="18" charset="0"/>
              </a:rPr>
              <a:t>ĐẶT VẤN ĐỀ</a:t>
            </a:r>
          </a:p>
          <a:p>
            <a:pPr marL="1028700" indent="-1028700">
              <a:buAutoNum type="romanUcPeriod"/>
            </a:pPr>
            <a:r>
              <a:rPr lang="en-US" sz="3600" b="1" dirty="0">
                <a:solidFill>
                  <a:srgbClr val="0000FF"/>
                </a:solidFill>
                <a:latin typeface="Times New Roman" panose="02020603050405020304" pitchFamily="18" charset="0"/>
                <a:cs typeface="Times New Roman" panose="02020603050405020304" pitchFamily="18" charset="0"/>
              </a:rPr>
              <a:t>NỘI DUNG BÀI HỌC</a:t>
            </a:r>
          </a:p>
        </p:txBody>
      </p:sp>
      <p:sp>
        <p:nvSpPr>
          <p:cNvPr id="7" name="Content Placeholder 2">
            <a:extLst>
              <a:ext uri="{FF2B5EF4-FFF2-40B4-BE49-F238E27FC236}">
                <a16:creationId xmlns:a16="http://schemas.microsoft.com/office/drawing/2014/main" id="{03A3E370-24CF-4586-8AC2-9AD4DDE178BB}"/>
              </a:ext>
            </a:extLst>
          </p:cNvPr>
          <p:cNvSpPr>
            <a:spLocks noGrp="1"/>
          </p:cNvSpPr>
          <p:nvPr>
            <p:ph idx="1"/>
          </p:nvPr>
        </p:nvSpPr>
        <p:spPr>
          <a:xfrm>
            <a:off x="0" y="3140968"/>
            <a:ext cx="8915400" cy="4525963"/>
          </a:xfrm>
        </p:spPr>
        <p:txBody>
          <a:bodyPr>
            <a:noAutofit/>
          </a:bodyPr>
          <a:lstStyle/>
          <a:p>
            <a:pPr algn="just">
              <a:spcBef>
                <a:spcPts val="0"/>
              </a:spcBef>
              <a:buFontTx/>
              <a:buChar char="-"/>
            </a:pP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ra </a:t>
            </a:r>
            <a:r>
              <a:rPr lang="en-US" sz="3600" b="1" dirty="0" err="1">
                <a:latin typeface="Times New Roman" pitchFamily="18" charset="0"/>
                <a:cs typeface="Times New Roman" pitchFamily="18" charset="0"/>
              </a:rPr>
              <a:t>sự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nhận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thức</a:t>
            </a:r>
            <a:r>
              <a:rPr lang="en-US" sz="3600" b="1" dirty="0">
                <a:latin typeface="Times New Roman" pitchFamily="18" charset="0"/>
                <a:cs typeface="Times New Roman" pitchFamily="18" charset="0"/>
              </a:rPr>
              <a:t>, ý </a:t>
            </a:r>
            <a:r>
              <a:rPr lang="en-US" sz="3600" b="1" dirty="0" err="1">
                <a:latin typeface="Times New Roman" pitchFamily="18" charset="0"/>
                <a:cs typeface="Times New Roman" pitchFamily="18" charset="0"/>
              </a:rPr>
              <a:t>chí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a:t>
            </a:r>
          </a:p>
          <a:p>
            <a:pPr algn="just">
              <a:spcBef>
                <a:spcPts val="0"/>
              </a:spcBef>
              <a:buFontTx/>
              <a:buChar char="-"/>
            </a:pP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mọi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triển</a:t>
            </a:r>
            <a:r>
              <a:rPr lang="en-US" sz="3600" b="1" dirty="0">
                <a:latin typeface="Times New Roman" pitchFamily="18" charset="0"/>
                <a:cs typeface="Times New Roman" pitchFamily="18" charset="0"/>
              </a:rPr>
              <a:t>.</a:t>
            </a:r>
          </a:p>
          <a:p>
            <a:pPr algn="just">
              <a:spcBef>
                <a:spcPts val="0"/>
              </a:spcBef>
              <a:buFontTx/>
              <a:buChar char="-"/>
            </a:pPr>
            <a:r>
              <a:rPr lang="en-US" sz="3600" b="1" dirty="0" err="1">
                <a:latin typeface="Times New Roman" pitchFamily="18" charset="0"/>
                <a:cs typeface="Times New Roman" pitchFamily="18" charset="0"/>
              </a:rPr>
              <a:t>Xây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quan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hệ</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tốt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đẹp</a:t>
            </a:r>
            <a:r>
              <a:rPr lang="en-US" sz="3600" b="1" dirty="0">
                <a:latin typeface="Times New Roman" pitchFamily="18" charset="0"/>
                <a:cs typeface="Times New Roman" pitchFamily="18" charset="0"/>
              </a:rPr>
              <a:t>.</a:t>
            </a:r>
          </a:p>
          <a:p>
            <a:pPr algn="just">
              <a:spcBef>
                <a:spcPts val="0"/>
              </a:spcBef>
              <a:buFontTx/>
              <a:buChar char="-"/>
            </a:pPr>
            <a:r>
              <a:rPr lang="en-US" sz="3600" b="1" dirty="0" err="1">
                <a:latin typeface="Times New Roman" pitchFamily="18" charset="0"/>
                <a:cs typeface="Times New Roman" pitchFamily="18" charset="0"/>
              </a:rPr>
              <a:t>Nâng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hiệu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lượng</a:t>
            </a:r>
            <a:r>
              <a:rPr lang="en-US" sz="3600" b="1" dirty="0">
                <a:latin typeface="Times New Roman" pitchFamily="18" charset="0"/>
                <a:cs typeface="Times New Roman" pitchFamily="18" charset="0"/>
              </a:rPr>
              <a:t> lao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tổ</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tốt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hội</a:t>
            </a:r>
            <a:r>
              <a:rPr lang="en-US" sz="3600" b="1" dirty="0">
                <a:latin typeface="Times New Roman" pitchFamily="18" charset="0"/>
                <a:cs typeface="Times New Roman" pitchFamily="18" charset="0"/>
              </a:rPr>
              <a:t>.</a:t>
            </a:r>
          </a:p>
        </p:txBody>
      </p:sp>
      <p:sp>
        <p:nvSpPr>
          <p:cNvPr id="8" name="Title 1">
            <a:extLst>
              <a:ext uri="{FF2B5EF4-FFF2-40B4-BE49-F238E27FC236}">
                <a16:creationId xmlns:a16="http://schemas.microsoft.com/office/drawing/2014/main" id="{B261AA03-9386-45D0-8543-FA329EB70C4A}"/>
              </a:ext>
            </a:extLst>
          </p:cNvPr>
          <p:cNvSpPr>
            <a:spLocks noGrp="1"/>
          </p:cNvSpPr>
          <p:nvPr>
            <p:ph type="title"/>
          </p:nvPr>
        </p:nvSpPr>
        <p:spPr>
          <a:xfrm>
            <a:off x="38100" y="2320905"/>
            <a:ext cx="9067800" cy="1143000"/>
          </a:xfrm>
        </p:spPr>
        <p:txBody>
          <a:bodyPr>
            <a:normAutofit/>
          </a:bodyPr>
          <a:lstStyle/>
          <a:p>
            <a:r>
              <a:rPr lang="en-US" sz="3600" b="1" dirty="0">
                <a:solidFill>
                  <a:srgbClr val="0070C0"/>
                </a:solidFill>
                <a:latin typeface="Times New Roman" pitchFamily="18" charset="0"/>
                <a:cs typeface="Times New Roman" pitchFamily="18" charset="0"/>
              </a:rPr>
              <a:t>3. Ý </a:t>
            </a:r>
            <a:r>
              <a:rPr lang="en-US" sz="3600" b="1" dirty="0" err="1">
                <a:solidFill>
                  <a:srgbClr val="0070C0"/>
                </a:solidFill>
                <a:latin typeface="Times New Roman" pitchFamily="18" charset="0"/>
                <a:cs typeface="Times New Roman" pitchFamily="18" charset="0"/>
              </a:rPr>
              <a:t>nghĩa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thực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hiện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dân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chủ</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kỉ</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luật</a:t>
            </a:r>
            <a:r>
              <a:rPr lang="en-US" sz="36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0420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ÙA GIÁC LÂM: Dấu &amp;quot;Hỏi Ngã&amp;quot; Trong Văn C﻿hương ﻿Việt Nam">
            <a:extLst>
              <a:ext uri="{FF2B5EF4-FFF2-40B4-BE49-F238E27FC236}">
                <a16:creationId xmlns:a16="http://schemas.microsoft.com/office/drawing/2014/main" id="{4125586E-59F3-414C-A56D-A653E99AD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2736303" cy="451079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7C24377-A234-4068-B253-7FE72E72FFAB}"/>
              </a:ext>
            </a:extLst>
          </p:cNvPr>
          <p:cNvSpPr/>
          <p:nvPr/>
        </p:nvSpPr>
        <p:spPr>
          <a:xfrm>
            <a:off x="4067944" y="1196752"/>
            <a:ext cx="4608512" cy="2952328"/>
          </a:xfrm>
          <a:prstGeom prst="wedgeEllipseCallout">
            <a:avLst>
              <a:gd name="adj1" fmla="val -64816"/>
              <a:gd name="adj2" fmla="val -11158"/>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4158418-DDD1-4A96-9780-7100689BDF87}"/>
              </a:ext>
            </a:extLst>
          </p:cNvPr>
          <p:cNvSpPr txBox="1"/>
          <p:nvPr/>
        </p:nvSpPr>
        <p:spPr>
          <a:xfrm>
            <a:off x="4572000" y="1848306"/>
            <a:ext cx="3437520"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èn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68823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FB33F7-DEBE-40BA-94FA-A7C4F96E7A97}"/>
              </a:ext>
            </a:extLst>
          </p:cNvPr>
          <p:cNvSpPr txBox="1"/>
          <p:nvPr/>
        </p:nvSpPr>
        <p:spPr>
          <a:xfrm>
            <a:off x="73109" y="68493"/>
            <a:ext cx="8856983"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BÀI 3. DÂN CHỦ VÀ KỈ LUẬT</a:t>
            </a:r>
          </a:p>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2CC0067E-C16B-48DE-B76F-C0AC7811AA33}"/>
              </a:ext>
            </a:extLst>
          </p:cNvPr>
          <p:cNvSpPr txBox="1"/>
          <p:nvPr/>
        </p:nvSpPr>
        <p:spPr>
          <a:xfrm>
            <a:off x="431590" y="1228397"/>
            <a:ext cx="8388882" cy="1200329"/>
          </a:xfrm>
          <a:prstGeom prst="rect">
            <a:avLst/>
          </a:prstGeom>
          <a:noFill/>
        </p:spPr>
        <p:txBody>
          <a:bodyPr wrap="square" rtlCol="0">
            <a:spAutoFit/>
          </a:bodyPr>
          <a:lstStyle/>
          <a:p>
            <a:pPr marL="1028700" indent="-1028700">
              <a:buAutoNum type="romanUcPeriod"/>
            </a:pPr>
            <a:r>
              <a:rPr lang="en-US" sz="3600" b="1" dirty="0">
                <a:solidFill>
                  <a:srgbClr val="0000FF"/>
                </a:solidFill>
                <a:latin typeface="Times New Roman" panose="02020603050405020304" pitchFamily="18" charset="0"/>
                <a:cs typeface="Times New Roman" panose="02020603050405020304" pitchFamily="18" charset="0"/>
              </a:rPr>
              <a:t>ĐẶT VẤN ĐỀ</a:t>
            </a:r>
          </a:p>
          <a:p>
            <a:pPr marL="1028700" indent="-1028700">
              <a:buAutoNum type="romanUcPeriod"/>
            </a:pPr>
            <a:r>
              <a:rPr lang="en-US" sz="3600" b="1" dirty="0">
                <a:solidFill>
                  <a:srgbClr val="0000FF"/>
                </a:solidFill>
                <a:latin typeface="Times New Roman" panose="02020603050405020304" pitchFamily="18" charset="0"/>
                <a:cs typeface="Times New Roman" panose="02020603050405020304" pitchFamily="18" charset="0"/>
              </a:rPr>
              <a:t>NỘI DUNG BÀI HỌC</a:t>
            </a:r>
          </a:p>
        </p:txBody>
      </p:sp>
      <p:sp>
        <p:nvSpPr>
          <p:cNvPr id="8" name="Title 1">
            <a:extLst>
              <a:ext uri="{FF2B5EF4-FFF2-40B4-BE49-F238E27FC236}">
                <a16:creationId xmlns:a16="http://schemas.microsoft.com/office/drawing/2014/main" id="{B261AA03-9386-45D0-8543-FA329EB70C4A}"/>
              </a:ext>
            </a:extLst>
          </p:cNvPr>
          <p:cNvSpPr>
            <a:spLocks noGrp="1"/>
          </p:cNvSpPr>
          <p:nvPr>
            <p:ph type="title"/>
          </p:nvPr>
        </p:nvSpPr>
        <p:spPr>
          <a:xfrm>
            <a:off x="256728" y="2320905"/>
            <a:ext cx="9067800" cy="1143000"/>
          </a:xfrm>
        </p:spPr>
        <p:txBody>
          <a:bodyPr>
            <a:normAutofit/>
          </a:bodyPr>
          <a:lstStyle/>
          <a:p>
            <a:pPr algn="l"/>
            <a:r>
              <a:rPr lang="en-US" sz="3600" b="1" dirty="0">
                <a:solidFill>
                  <a:srgbClr val="0070C0"/>
                </a:solidFill>
                <a:latin typeface="Times New Roman" pitchFamily="18" charset="0"/>
                <a:cs typeface="Times New Roman" pitchFamily="18" charset="0"/>
              </a:rPr>
              <a:t>4. </a:t>
            </a:r>
            <a:r>
              <a:rPr lang="en-US" sz="3600" b="1" dirty="0" err="1">
                <a:solidFill>
                  <a:srgbClr val="0070C0"/>
                </a:solidFill>
                <a:latin typeface="Times New Roman" pitchFamily="18" charset="0"/>
                <a:cs typeface="Times New Roman" pitchFamily="18" charset="0"/>
              </a:rPr>
              <a:t>Rèn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luyện</a:t>
            </a:r>
            <a:endParaRPr lang="en-US" sz="3600" b="1" dirty="0">
              <a:solidFill>
                <a:srgbClr val="0070C0"/>
              </a:solidFill>
              <a:latin typeface="Times New Roman" pitchFamily="18" charset="0"/>
              <a:cs typeface="Times New Roman" pitchFamily="18" charset="0"/>
            </a:endParaRPr>
          </a:p>
        </p:txBody>
      </p:sp>
      <p:sp>
        <p:nvSpPr>
          <p:cNvPr id="9" name="Content Placeholder 2">
            <a:extLst>
              <a:ext uri="{FF2B5EF4-FFF2-40B4-BE49-F238E27FC236}">
                <a16:creationId xmlns:a16="http://schemas.microsoft.com/office/drawing/2014/main" id="{5A7FD866-726D-4D5A-9C6E-E5A70DFA2E22}"/>
              </a:ext>
            </a:extLst>
          </p:cNvPr>
          <p:cNvSpPr>
            <a:spLocks noGrp="1"/>
          </p:cNvSpPr>
          <p:nvPr>
            <p:ph idx="1"/>
          </p:nvPr>
        </p:nvSpPr>
        <p:spPr>
          <a:xfrm>
            <a:off x="96591" y="3140968"/>
            <a:ext cx="8915400" cy="3366120"/>
          </a:xfrm>
        </p:spPr>
        <p:txBody>
          <a:bodyPr>
            <a:noAutofit/>
          </a:bodyPr>
          <a:lstStyle/>
          <a:p>
            <a:pPr algn="just">
              <a:spcBef>
                <a:spcPts val="0"/>
              </a:spcBef>
              <a:buFontTx/>
              <a:buChar char="-"/>
            </a:pPr>
            <a:r>
              <a:rPr lang="en-US" sz="3600" b="1" dirty="0" err="1">
                <a:latin typeface="Times New Roman" pitchFamily="18" charset="0"/>
                <a:cs typeface="Times New Roman" pitchFamily="18" charset="0"/>
              </a:rPr>
              <a:t>Tự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kỉ</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luật</a:t>
            </a:r>
            <a:endParaRPr lang="en-US" sz="3600" b="1" dirty="0">
              <a:latin typeface="Times New Roman" pitchFamily="18" charset="0"/>
              <a:cs typeface="Times New Roman" pitchFamily="18" charset="0"/>
            </a:endParaRPr>
          </a:p>
          <a:p>
            <a:pPr algn="just">
              <a:spcBef>
                <a:spcPts val="0"/>
              </a:spcBef>
              <a:buFontTx/>
              <a:buChar char="-"/>
            </a:pPr>
            <a:r>
              <a:rPr lang="en-US" sz="3600" b="1" dirty="0" err="1">
                <a:latin typeface="Times New Roman" pitchFamily="18" charset="0"/>
                <a:cs typeface="Times New Roman" pitchFamily="18" charset="0"/>
              </a:rPr>
              <a:t>Phê</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góp</a:t>
            </a:r>
            <a:r>
              <a:rPr lang="en-US" sz="3600" b="1" dirty="0">
                <a:latin typeface="Times New Roman" pitchFamily="18" charset="0"/>
                <a:cs typeface="Times New Roman" pitchFamily="18" charset="0"/>
              </a:rPr>
              <a:t> ý </a:t>
            </a:r>
            <a:r>
              <a:rPr lang="en-US" sz="3600" b="1" dirty="0" err="1">
                <a:latin typeface="Times New Roman" pitchFamily="18" charset="0"/>
                <a:cs typeface="Times New Roman" pitchFamily="18" charset="0"/>
              </a:rPr>
              <a:t>những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hành</a:t>
            </a:r>
            <a:r>
              <a:rPr lang="en-US" sz="3600" b="1" dirty="0">
                <a:latin typeface="Times New Roman" pitchFamily="18" charset="0"/>
                <a:cs typeface="Times New Roman" pitchFamily="18" charset="0"/>
              </a:rPr>
              <a:t> vi </a:t>
            </a:r>
            <a:r>
              <a:rPr lang="en-US" sz="3600" b="1" dirty="0" err="1">
                <a:latin typeface="Times New Roman" pitchFamily="18" charset="0"/>
                <a:cs typeface="Times New Roman" pitchFamily="18" charset="0"/>
              </a:rPr>
              <a:t>vi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phạm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chủ</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kỉ</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luật</a:t>
            </a:r>
            <a:endParaRPr lang="en-US" sz="3600" b="1" dirty="0">
              <a:latin typeface="Times New Roman" pitchFamily="18" charset="0"/>
              <a:cs typeface="Times New Roman" pitchFamily="18" charset="0"/>
            </a:endParaRPr>
          </a:p>
          <a:p>
            <a:pPr algn="just">
              <a:spcBef>
                <a:spcPts val="0"/>
              </a:spcBef>
              <a:buFontTx/>
              <a:buChar char="-"/>
            </a:pPr>
            <a:r>
              <a:rPr lang="en-US" sz="3600" b="1" dirty="0" err="1">
                <a:latin typeface="Times New Roman" pitchFamily="18" charset="0"/>
                <a:cs typeface="Times New Roman" pitchFamily="18" charset="0"/>
              </a:rPr>
              <a:t>Nhà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tổ</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phải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nhiệm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mọi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chủ</a:t>
            </a:r>
            <a:r>
              <a:rPr 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266254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67227-1DCF-46A0-B597-D732B92ABDD5}"/>
              </a:ext>
            </a:extLst>
          </p:cNvPr>
          <p:cNvSpPr>
            <a:spLocks noGrp="1"/>
          </p:cNvSpPr>
          <p:nvPr>
            <p:ph idx="1"/>
          </p:nvPr>
        </p:nvSpPr>
        <p:spPr/>
        <p:txBody>
          <a:bodyPr/>
          <a:lstStyle/>
          <a:p>
            <a:pPr marL="0" indent="0" algn="just">
              <a:buNone/>
            </a:pPr>
            <a:r>
              <a:rPr lang="en-GB" b="0" i="0" dirty="0">
                <a:solidFill>
                  <a:srgbClr val="333333"/>
                </a:solidFill>
                <a:effectLst/>
                <a:latin typeface="Times New Roman" panose="02020603050405020304" pitchFamily="18" charset="0"/>
                <a:cs typeface="Times New Roman" panose="02020603050405020304" pitchFamily="18" charset="0"/>
              </a:rPr>
              <a:t>Theo </a:t>
            </a:r>
            <a:r>
              <a:rPr lang="en-GB" b="0" i="0" dirty="0" err="1">
                <a:solidFill>
                  <a:srgbClr val="333333"/>
                </a:solidFill>
                <a:effectLst/>
                <a:latin typeface="Times New Roman" panose="02020603050405020304" pitchFamily="18" charset="0"/>
                <a:cs typeface="Times New Roman" panose="02020603050405020304" pitchFamily="18" charset="0"/>
              </a:rPr>
              <a:t>Chủ</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tịch</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Hồ</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Chí</a:t>
            </a:r>
            <a:r>
              <a:rPr lang="en-GB" b="0" i="0" dirty="0">
                <a:solidFill>
                  <a:srgbClr val="333333"/>
                </a:solidFill>
                <a:effectLst/>
                <a:latin typeface="Times New Roman" panose="02020603050405020304" pitchFamily="18" charset="0"/>
                <a:cs typeface="Times New Roman" panose="02020603050405020304" pitchFamily="18" charset="0"/>
              </a:rPr>
              <a:t> Minh: “</a:t>
            </a:r>
            <a:r>
              <a:rPr lang="en-GB" b="0" i="0" dirty="0" err="1">
                <a:solidFill>
                  <a:srgbClr val="333333"/>
                </a:solidFill>
                <a:effectLst/>
                <a:latin typeface="Times New Roman" panose="02020603050405020304" pitchFamily="18" charset="0"/>
                <a:cs typeface="Times New Roman" panose="02020603050405020304" pitchFamily="18" charset="0"/>
              </a:rPr>
              <a:t>Sức</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mạnh</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vô</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địch</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của</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Đảng</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là</a:t>
            </a:r>
            <a:r>
              <a:rPr lang="en-GB" b="0" i="0" dirty="0">
                <a:solidFill>
                  <a:srgbClr val="333333"/>
                </a:solidFill>
                <a:effectLst/>
                <a:latin typeface="Times New Roman" panose="02020603050405020304" pitchFamily="18" charset="0"/>
                <a:cs typeface="Times New Roman" panose="02020603050405020304" pitchFamily="18" charset="0"/>
              </a:rPr>
              <a:t> ở </a:t>
            </a:r>
            <a:r>
              <a:rPr lang="en-GB" b="0" i="0" dirty="0" err="1">
                <a:solidFill>
                  <a:srgbClr val="333333"/>
                </a:solidFill>
                <a:effectLst/>
                <a:latin typeface="Times New Roman" panose="02020603050405020304" pitchFamily="18" charset="0"/>
                <a:cs typeface="Times New Roman" panose="02020603050405020304" pitchFamily="18" charset="0"/>
              </a:rPr>
              <a:t>tinh</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thần</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kỷ</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luật</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tự</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giác</a:t>
            </a:r>
            <a:r>
              <a:rPr lang="en-GB" b="0" i="0" dirty="0">
                <a:solidFill>
                  <a:srgbClr val="333333"/>
                </a:solidFill>
                <a:effectLst/>
                <a:latin typeface="Times New Roman" panose="02020603050405020304" pitchFamily="18" charset="0"/>
                <a:cs typeface="Times New Roman" panose="02020603050405020304" pitchFamily="18" charset="0"/>
              </a:rPr>
              <a:t>, ý </a:t>
            </a:r>
            <a:r>
              <a:rPr lang="en-GB" b="0" i="0" dirty="0" err="1">
                <a:solidFill>
                  <a:srgbClr val="333333"/>
                </a:solidFill>
                <a:effectLst/>
                <a:latin typeface="Times New Roman" panose="02020603050405020304" pitchFamily="18" charset="0"/>
                <a:cs typeface="Times New Roman" panose="02020603050405020304" pitchFamily="18" charset="0"/>
              </a:rPr>
              <a:t>thức</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tổ</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chức</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nghiêm</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chỉnh</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của</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cán</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bộ</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đảng</a:t>
            </a:r>
            <a:r>
              <a:rPr lang="en-GB" b="0" i="0" dirty="0">
                <a:solidFill>
                  <a:srgbClr val="333333"/>
                </a:solidFill>
                <a:effectLst/>
                <a:latin typeface="Times New Roman" panose="02020603050405020304" pitchFamily="18" charset="0"/>
                <a:cs typeface="Times New Roman" panose="02020603050405020304" pitchFamily="18" charset="0"/>
              </a:rPr>
              <a:t> </a:t>
            </a:r>
            <a:r>
              <a:rPr lang="en-GB" b="0" i="0" dirty="0" err="1">
                <a:solidFill>
                  <a:srgbClr val="333333"/>
                </a:solidFill>
                <a:effectLst/>
                <a:latin typeface="Times New Roman" panose="02020603050405020304" pitchFamily="18" charset="0"/>
                <a:cs typeface="Times New Roman" panose="02020603050405020304" pitchFamily="18" charset="0"/>
              </a:rPr>
              <a:t>viên</a:t>
            </a:r>
            <a:r>
              <a:rPr lang="en-GB" b="0" i="0" dirty="0">
                <a:solidFill>
                  <a:srgbClr val="333333"/>
                </a:solidFill>
                <a:effectLst/>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460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ÙA GIÁC LÂM: Dấu &amp;quot;Hỏi Ngã&amp;quot; Trong Văn C﻿hương ﻿Việt Nam">
            <a:extLst>
              <a:ext uri="{FF2B5EF4-FFF2-40B4-BE49-F238E27FC236}">
                <a16:creationId xmlns:a16="http://schemas.microsoft.com/office/drawing/2014/main" id="{4125586E-59F3-414C-A56D-A653E99AD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05" y="1196752"/>
            <a:ext cx="2736303" cy="451079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7C24377-A234-4068-B253-7FE72E72FFAB}"/>
              </a:ext>
            </a:extLst>
          </p:cNvPr>
          <p:cNvSpPr/>
          <p:nvPr/>
        </p:nvSpPr>
        <p:spPr>
          <a:xfrm>
            <a:off x="4067944" y="1196752"/>
            <a:ext cx="4608512" cy="3384376"/>
          </a:xfrm>
          <a:prstGeom prst="wedgeEllipseCallout">
            <a:avLst>
              <a:gd name="adj1" fmla="val -64816"/>
              <a:gd name="adj2" fmla="val -11158"/>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4158418-DDD1-4A96-9780-7100689BDF87}"/>
              </a:ext>
            </a:extLst>
          </p:cNvPr>
          <p:cNvSpPr txBox="1"/>
          <p:nvPr/>
        </p:nvSpPr>
        <p:spPr>
          <a:xfrm>
            <a:off x="5004048" y="1596278"/>
            <a:ext cx="3005472" cy="258532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5059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BF5D-E879-45AC-9396-7F9FC9748724}"/>
              </a:ext>
            </a:extLst>
          </p:cNvPr>
          <p:cNvSpPr>
            <a:spLocks noGrp="1"/>
          </p:cNvSpPr>
          <p:nvPr>
            <p:ph type="title"/>
          </p:nvPr>
        </p:nvSpPr>
        <p:spPr/>
        <p:txBody>
          <a:bodyPr/>
          <a:lstStyle/>
          <a:p>
            <a:endParaRPr lang="en-GB"/>
          </a:p>
        </p:txBody>
      </p:sp>
      <p:pic>
        <p:nvPicPr>
          <p:cNvPr id="1026" name="Picture 2">
            <a:extLst>
              <a:ext uri="{FF2B5EF4-FFF2-40B4-BE49-F238E27FC236}">
                <a16:creationId xmlns:a16="http://schemas.microsoft.com/office/drawing/2014/main" id="{66B6A9B0-C9CC-471D-8F90-0F04FC13AF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04664"/>
            <a:ext cx="8229600"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9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91BAF-B741-4F7A-AABC-2D2AA8CA48D6}"/>
              </a:ext>
            </a:extLst>
          </p:cNvPr>
          <p:cNvPicPr>
            <a:picLocks noChangeAspect="1"/>
          </p:cNvPicPr>
          <p:nvPr/>
        </p:nvPicPr>
        <p:blipFill>
          <a:blip r:embed="rId2"/>
          <a:stretch>
            <a:fillRect/>
          </a:stretch>
        </p:blipFill>
        <p:spPr>
          <a:xfrm>
            <a:off x="395536" y="232938"/>
            <a:ext cx="8280920" cy="5616624"/>
          </a:xfrm>
          <a:prstGeom prst="rect">
            <a:avLst/>
          </a:prstGeom>
        </p:spPr>
      </p:pic>
    </p:spTree>
    <p:extLst>
      <p:ext uri="{BB962C8B-B14F-4D97-AF65-F5344CB8AC3E}">
        <p14:creationId xmlns:p14="http://schemas.microsoft.com/office/powerpoint/2010/main" val="206982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7F1B79-A8DA-411C-89EA-E249D2673F66}"/>
              </a:ext>
            </a:extLst>
          </p:cNvPr>
          <p:cNvPicPr>
            <a:picLocks noChangeAspect="1"/>
          </p:cNvPicPr>
          <p:nvPr/>
        </p:nvPicPr>
        <p:blipFill>
          <a:blip r:embed="rId2"/>
          <a:stretch>
            <a:fillRect/>
          </a:stretch>
        </p:blipFill>
        <p:spPr>
          <a:xfrm>
            <a:off x="611560" y="332656"/>
            <a:ext cx="7920880" cy="5616623"/>
          </a:xfrm>
          <a:prstGeom prst="rect">
            <a:avLst/>
          </a:prstGeom>
        </p:spPr>
      </p:pic>
    </p:spTree>
    <p:extLst>
      <p:ext uri="{BB962C8B-B14F-4D97-AF65-F5344CB8AC3E}">
        <p14:creationId xmlns:p14="http://schemas.microsoft.com/office/powerpoint/2010/main" val="141744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63A1E-5EF1-4B23-88F1-3C7790100CF2}"/>
              </a:ext>
            </a:extLst>
          </p:cNvPr>
          <p:cNvPicPr>
            <a:picLocks noChangeAspect="1"/>
          </p:cNvPicPr>
          <p:nvPr/>
        </p:nvPicPr>
        <p:blipFill>
          <a:blip r:embed="rId2"/>
          <a:stretch>
            <a:fillRect/>
          </a:stretch>
        </p:blipFill>
        <p:spPr>
          <a:xfrm>
            <a:off x="0" y="-115895"/>
            <a:ext cx="9144000" cy="6957392"/>
          </a:xfrm>
          <a:prstGeom prst="rect">
            <a:avLst/>
          </a:prstGeom>
        </p:spPr>
      </p:pic>
      <p:sp>
        <p:nvSpPr>
          <p:cNvPr id="3" name="TextBox 2">
            <a:extLst>
              <a:ext uri="{FF2B5EF4-FFF2-40B4-BE49-F238E27FC236}">
                <a16:creationId xmlns:a16="http://schemas.microsoft.com/office/drawing/2014/main" id="{9441A3C9-5C1F-4D83-B41F-B5034E7BD889}"/>
              </a:ext>
            </a:extLst>
          </p:cNvPr>
          <p:cNvSpPr txBox="1"/>
          <p:nvPr/>
        </p:nvSpPr>
        <p:spPr>
          <a:xfrm>
            <a:off x="1331640" y="1700808"/>
            <a:ext cx="6408712" cy="2354491"/>
          </a:xfrm>
          <a:prstGeom prst="rect">
            <a:avLst/>
          </a:prstGeom>
          <a:noFill/>
        </p:spPr>
        <p:txBody>
          <a:bodyPr wrap="square" rtlCol="0">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MÔN GDCD 9</a:t>
            </a:r>
          </a:p>
          <a:p>
            <a:pPr algn="ctr"/>
            <a:r>
              <a:rPr lang="en-US" sz="2700" b="1" dirty="0" err="1">
                <a:latin typeface="Times New Roman" panose="02020603050405020304" pitchFamily="18" charset="0"/>
                <a:cs typeface="Times New Roman" panose="02020603050405020304" pitchFamily="18" charset="0"/>
              </a:rPr>
              <a:t>Tiết</a:t>
            </a:r>
            <a:r>
              <a:rPr lang="en-US" sz="2700" b="1" dirty="0">
                <a:latin typeface="Times New Roman" panose="02020603050405020304" pitchFamily="18" charset="0"/>
                <a:cs typeface="Times New Roman" panose="02020603050405020304" pitchFamily="18" charset="0"/>
              </a:rPr>
              <a:t> 6 – </a:t>
            </a:r>
            <a:r>
              <a:rPr lang="en-US" sz="2700" b="1" dirty="0" err="1">
                <a:latin typeface="Times New Roman" panose="02020603050405020304" pitchFamily="18" charset="0"/>
                <a:cs typeface="Times New Roman" panose="02020603050405020304" pitchFamily="18" charset="0"/>
              </a:rPr>
              <a:t>Bài</a:t>
            </a:r>
            <a:r>
              <a:rPr lang="en-US" sz="2700" b="1" dirty="0">
                <a:latin typeface="Times New Roman" panose="02020603050405020304" pitchFamily="18" charset="0"/>
                <a:cs typeface="Times New Roman" panose="02020603050405020304" pitchFamily="18" charset="0"/>
              </a:rPr>
              <a:t> 3</a:t>
            </a:r>
          </a:p>
          <a:p>
            <a:pPr algn="ctr"/>
            <a:r>
              <a:rPr lang="en-US" sz="4500" b="1" dirty="0">
                <a:solidFill>
                  <a:srgbClr val="FF0000"/>
                </a:solidFill>
                <a:latin typeface="Times New Roman" panose="02020603050405020304" pitchFamily="18" charset="0"/>
                <a:cs typeface="Times New Roman" panose="02020603050405020304" pitchFamily="18" charset="0"/>
              </a:rPr>
              <a:t>DÂN CHỦ VÀ KỈ LUẬT</a:t>
            </a:r>
          </a:p>
          <a:p>
            <a:pPr algn="ctr"/>
            <a:r>
              <a:rPr lang="en-US" sz="4500" b="1" dirty="0">
                <a:solidFill>
                  <a:srgbClr val="FF0000"/>
                </a:solidFill>
                <a:latin typeface="Times New Roman" panose="02020603050405020304" pitchFamily="18" charset="0"/>
                <a:cs typeface="Times New Roman" panose="02020603050405020304" pitchFamily="18" charset="0"/>
              </a:rPr>
              <a:t>(</a:t>
            </a:r>
            <a:r>
              <a:rPr lang="en-US" sz="4500" b="1" dirty="0" err="1">
                <a:solidFill>
                  <a:srgbClr val="FF0000"/>
                </a:solidFill>
                <a:latin typeface="Times New Roman" panose="02020603050405020304" pitchFamily="18" charset="0"/>
                <a:cs typeface="Times New Roman" panose="02020603050405020304" pitchFamily="18" charset="0"/>
              </a:rPr>
              <a:t>Tiết</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dạy</a:t>
            </a:r>
            <a:r>
              <a:rPr lang="en-US" sz="4500" b="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00771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kinhtetrunguong.vn/content/uploads/images/thumbs/000215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32656"/>
            <a:ext cx="5832647" cy="479125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75857" y="5059050"/>
            <a:ext cx="5832647"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thông</a:t>
            </a:r>
            <a:r>
              <a:rPr lang="en-US" sz="3600" b="1" dirty="0">
                <a:latin typeface="Times New Roman" pitchFamily="18" charset="0"/>
                <a:cs typeface="Times New Roman" pitchFamily="18" charset="0"/>
              </a:rPr>
              <a:t> tin</a:t>
            </a:r>
          </a:p>
          <a:p>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tự</a:t>
            </a:r>
            <a:r>
              <a:rPr lang="en-US" sz="3600" b="1" dirty="0">
                <a:latin typeface="Times New Roman" pitchFamily="18" charset="0"/>
                <a:cs typeface="Times New Roman" pitchFamily="18" charset="0"/>
              </a:rPr>
              <a:t> do </a:t>
            </a:r>
            <a:r>
              <a:rPr lang="en-US" sz="3600" b="1" dirty="0" err="1">
                <a:latin typeface="Times New Roman" pitchFamily="18" charset="0"/>
                <a:cs typeface="Times New Roman" pitchFamily="18" charset="0"/>
              </a:rPr>
              <a:t>báo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chí</a:t>
            </a:r>
            <a:endParaRPr lang="en-US" sz="3600" b="1" dirty="0">
              <a:latin typeface="Times New Roman" pitchFamily="18" charset="0"/>
              <a:cs typeface="Times New Roman" pitchFamily="18" charset="0"/>
            </a:endParaRPr>
          </a:p>
          <a:p>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tự</a:t>
            </a:r>
            <a:r>
              <a:rPr lang="en-US" sz="3600" b="1" dirty="0">
                <a:latin typeface="Times New Roman" pitchFamily="18" charset="0"/>
                <a:cs typeface="Times New Roman" pitchFamily="18" charset="0"/>
              </a:rPr>
              <a:t> do </a:t>
            </a:r>
            <a:r>
              <a:rPr lang="en-US" sz="3600" b="1" dirty="0" err="1">
                <a:latin typeface="Times New Roman" pitchFamily="18" charset="0"/>
                <a:cs typeface="Times New Roman" pitchFamily="18" charset="0"/>
              </a:rPr>
              <a:t>ngôn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luận</a:t>
            </a:r>
            <a:endParaRPr lang="en-US" sz="3600" b="1" dirty="0">
              <a:latin typeface="Times New Roman" pitchFamily="18" charset="0"/>
              <a:cs typeface="Times New Roman" pitchFamily="18" charset="0"/>
            </a:endParaRPr>
          </a:p>
        </p:txBody>
      </p:sp>
      <p:sp>
        <p:nvSpPr>
          <p:cNvPr id="13" name="TextBox 12"/>
          <p:cNvSpPr txBox="1"/>
          <p:nvPr/>
        </p:nvSpPr>
        <p:spPr>
          <a:xfrm>
            <a:off x="35497" y="2209800"/>
            <a:ext cx="3039615" cy="830997"/>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4800" dirty="0">
                <a:latin typeface="Times New Roman" pitchFamily="18" charset="0"/>
                <a:cs typeface="Times New Roman" pitchFamily="18" charset="0"/>
              </a:rPr>
              <a:t>DÂN BIẾT</a:t>
            </a:r>
          </a:p>
        </p:txBody>
      </p:sp>
      <p:sp>
        <p:nvSpPr>
          <p:cNvPr id="15" name="TextBox 14"/>
          <p:cNvSpPr txBox="1"/>
          <p:nvPr/>
        </p:nvSpPr>
        <p:spPr>
          <a:xfrm>
            <a:off x="35496" y="3207603"/>
            <a:ext cx="3039615"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800" dirty="0">
                <a:latin typeface="Times New Roman" pitchFamily="18" charset="0"/>
                <a:cs typeface="Times New Roman" pitchFamily="18" charset="0"/>
              </a:rPr>
              <a:t>DÂN BÀN</a:t>
            </a:r>
          </a:p>
        </p:txBody>
      </p:sp>
    </p:spTree>
    <p:extLst>
      <p:ext uri="{BB962C8B-B14F-4D97-AF65-F5344CB8AC3E}">
        <p14:creationId xmlns:p14="http://schemas.microsoft.com/office/powerpoint/2010/main" val="268569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d.f5.photo.zdn.vn/upload/original/2011/05/23/18/52/13061515611087018554_574_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853" y="-11460"/>
            <a:ext cx="6064651" cy="5099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uyengiao.vn/Uploads2010/hoangminhthe/hoct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681" y="0"/>
            <a:ext cx="6064651" cy="50819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92354" y="5724545"/>
            <a:ext cx="601316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200" b="1" dirty="0" err="1">
                <a:latin typeface="Times New Roman" pitchFamily="18" charset="0"/>
                <a:cs typeface="Times New Roman" pitchFamily="18" charset="0"/>
              </a:rPr>
              <a:t>Quyền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vụ</a:t>
            </a:r>
            <a:r>
              <a:rPr lang="en-US" sz="3200" b="1" dirty="0">
                <a:latin typeface="Times New Roman" pitchFamily="18" charset="0"/>
                <a:cs typeface="Times New Roman" pitchFamily="18" charset="0"/>
              </a:rPr>
              <a:t> lao </a:t>
            </a:r>
            <a:r>
              <a:rPr lang="en-US" sz="3200" b="1" dirty="0" err="1">
                <a:latin typeface="Times New Roman" pitchFamily="18" charset="0"/>
                <a:cs typeface="Times New Roman" pitchFamily="18" charset="0"/>
              </a:rPr>
              <a:t>động</a:t>
            </a:r>
            <a:endParaRPr lang="en-US" sz="3200" b="1" dirty="0">
              <a:latin typeface="Times New Roman" pitchFamily="18" charset="0"/>
              <a:cs typeface="Times New Roman" pitchFamily="18" charset="0"/>
            </a:endParaRPr>
          </a:p>
        </p:txBody>
      </p:sp>
      <p:sp>
        <p:nvSpPr>
          <p:cNvPr id="18" name="TextBox 17"/>
          <p:cNvSpPr txBox="1"/>
          <p:nvPr/>
        </p:nvSpPr>
        <p:spPr>
          <a:xfrm>
            <a:off x="-36512" y="2209800"/>
            <a:ext cx="3038011" cy="830997"/>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4800" dirty="0">
                <a:latin typeface="Times New Roman" pitchFamily="18" charset="0"/>
                <a:cs typeface="Times New Roman" pitchFamily="18" charset="0"/>
              </a:rPr>
              <a:t>DÂN LÀM</a:t>
            </a:r>
          </a:p>
        </p:txBody>
      </p:sp>
      <p:sp>
        <p:nvSpPr>
          <p:cNvPr id="8" name="TextBox 7">
            <a:extLst>
              <a:ext uri="{FF2B5EF4-FFF2-40B4-BE49-F238E27FC236}">
                <a16:creationId xmlns:a16="http://schemas.microsoft.com/office/drawing/2014/main" id="{94AB9742-D080-4778-90C8-4759524E938A}"/>
              </a:ext>
            </a:extLst>
          </p:cNvPr>
          <p:cNvSpPr txBox="1"/>
          <p:nvPr/>
        </p:nvSpPr>
        <p:spPr>
          <a:xfrm>
            <a:off x="3089373" y="5085184"/>
            <a:ext cx="601316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200" b="1" dirty="0" err="1">
                <a:latin typeface="Times New Roman" pitchFamily="18" charset="0"/>
                <a:cs typeface="Times New Roman" pitchFamily="18" charset="0"/>
              </a:rPr>
              <a:t>Quyền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bầu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cử</a:t>
            </a:r>
            <a:endParaRPr lang="en-US" sz="3200" b="1"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4BB5B4D-8BFE-49C1-A733-BC1F68493A4A}"/>
              </a:ext>
            </a:extLst>
          </p:cNvPr>
          <p:cNvSpPr txBox="1"/>
          <p:nvPr/>
        </p:nvSpPr>
        <p:spPr>
          <a:xfrm>
            <a:off x="3095335" y="6326086"/>
            <a:ext cx="601316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200" b="1" dirty="0" err="1">
                <a:latin typeface="Times New Roman" pitchFamily="18" charset="0"/>
                <a:cs typeface="Times New Roman" pitchFamily="18" charset="0"/>
              </a:rPr>
              <a:t>Quyền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quốc</a:t>
            </a:r>
            <a:r>
              <a:rPr lang="en-US" sz="3200" b="1" dirty="0">
                <a:latin typeface="Times New Roman" pitchFamily="18" charset="0"/>
                <a:cs typeface="Times New Roman" pitchFamily="18" charset="0"/>
              </a:rPr>
              <a:t> </a:t>
            </a:r>
          </a:p>
        </p:txBody>
      </p:sp>
      <p:pic>
        <p:nvPicPr>
          <p:cNvPr id="24580" name="Picture 4" descr="Không thể phủ nhận thành quả trong phòng, chống dịch COVID-19 của Việt Nam">
            <a:extLst>
              <a:ext uri="{FF2B5EF4-FFF2-40B4-BE49-F238E27FC236}">
                <a16:creationId xmlns:a16="http://schemas.microsoft.com/office/drawing/2014/main" id="{188E2E18-A479-464C-9AF8-9C764F0D9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852" y="19367"/>
            <a:ext cx="6113517"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28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24580"/>
                                        </p:tgtEl>
                                        <p:attrNameLst>
                                          <p:attrName>style.visibility</p:attrName>
                                        </p:attrNameLst>
                                      </p:cBhvr>
                                      <p:to>
                                        <p:strVal val="visible"/>
                                      </p:to>
                                    </p:set>
                                    <p:animEffect transition="in" filter="barn(inVertical)">
                                      <p:cBhvr>
                                        <p:cTn id="31"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holongkhanh.files.wordpress.com/2009/11/khieunaitoca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216" y="76200"/>
            <a:ext cx="5905584" cy="5334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descr="http://www.dbndhanoi.gov.vn/Portals/9/news/KN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216" y="95071"/>
            <a:ext cx="5905584" cy="5331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915816" y="5562600"/>
            <a:ext cx="6179282"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khiếu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cáo</a:t>
            </a:r>
            <a:endParaRPr lang="en-US" sz="3600" b="1" dirty="0">
              <a:latin typeface="Times New Roman" pitchFamily="18" charset="0"/>
              <a:cs typeface="Times New Roman" pitchFamily="18" charset="0"/>
            </a:endParaRPr>
          </a:p>
          <a:p>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tự</a:t>
            </a:r>
            <a:r>
              <a:rPr lang="en-US" sz="3600" b="1" dirty="0">
                <a:latin typeface="Times New Roman" pitchFamily="18" charset="0"/>
                <a:cs typeface="Times New Roman" pitchFamily="18" charset="0"/>
              </a:rPr>
              <a:t> do </a:t>
            </a:r>
            <a:r>
              <a:rPr lang="en-US" sz="3600" b="1" dirty="0" err="1">
                <a:latin typeface="Times New Roman" pitchFamily="18" charset="0"/>
                <a:cs typeface="Times New Roman" pitchFamily="18" charset="0"/>
              </a:rPr>
              <a:t>ngôn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luận</a:t>
            </a:r>
            <a:endParaRPr lang="en-US" sz="3600" b="1" dirty="0">
              <a:latin typeface="Times New Roman" pitchFamily="18" charset="0"/>
              <a:cs typeface="Times New Roman" pitchFamily="18" charset="0"/>
            </a:endParaRPr>
          </a:p>
        </p:txBody>
      </p:sp>
      <p:sp>
        <p:nvSpPr>
          <p:cNvPr id="18" name="TextBox 17"/>
          <p:cNvSpPr txBox="1"/>
          <p:nvPr/>
        </p:nvSpPr>
        <p:spPr>
          <a:xfrm>
            <a:off x="31102" y="1556792"/>
            <a:ext cx="3131114" cy="156966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4800" dirty="0">
                <a:latin typeface="Times New Roman" pitchFamily="18" charset="0"/>
                <a:cs typeface="Times New Roman" pitchFamily="18" charset="0"/>
              </a:rPr>
              <a:t>DÂN </a:t>
            </a:r>
          </a:p>
          <a:p>
            <a:pPr algn="ctr"/>
            <a:r>
              <a:rPr lang="en-US" sz="4800" dirty="0">
                <a:latin typeface="Times New Roman" pitchFamily="18" charset="0"/>
                <a:cs typeface="Times New Roman" pitchFamily="18" charset="0"/>
              </a:rPr>
              <a:t>KIỂM TRA</a:t>
            </a:r>
          </a:p>
        </p:txBody>
      </p:sp>
      <p:sp>
        <p:nvSpPr>
          <p:cNvPr id="6" name="TextBox 5">
            <a:extLst>
              <a:ext uri="{FF2B5EF4-FFF2-40B4-BE49-F238E27FC236}">
                <a16:creationId xmlns:a16="http://schemas.microsoft.com/office/drawing/2014/main" id="{8EF2C18A-520B-45B3-8024-574A6E9A0E86}"/>
              </a:ext>
            </a:extLst>
          </p:cNvPr>
          <p:cNvSpPr txBox="1"/>
          <p:nvPr/>
        </p:nvSpPr>
        <p:spPr>
          <a:xfrm>
            <a:off x="-5544" y="3218059"/>
            <a:ext cx="3142207" cy="156966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4800" dirty="0">
                <a:latin typeface="Times New Roman" pitchFamily="18" charset="0"/>
                <a:cs typeface="Times New Roman" pitchFamily="18" charset="0"/>
              </a:rPr>
              <a:t>DÂN </a:t>
            </a:r>
          </a:p>
          <a:p>
            <a:pPr algn="ctr"/>
            <a:r>
              <a:rPr lang="en-US" sz="4800" dirty="0">
                <a:latin typeface="Times New Roman" pitchFamily="18" charset="0"/>
                <a:cs typeface="Times New Roman" pitchFamily="18" charset="0"/>
              </a:rPr>
              <a:t>GIÁM SÁT</a:t>
            </a:r>
          </a:p>
        </p:txBody>
      </p:sp>
    </p:spTree>
    <p:extLst>
      <p:ext uri="{BB962C8B-B14F-4D97-AF65-F5344CB8AC3E}">
        <p14:creationId xmlns:p14="http://schemas.microsoft.com/office/powerpoint/2010/main" val="263183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Vận dụng tư tưởng Hồ Chí Minh vào xây dựng chính sách Người có công và an  sinh xã hội ở Việt Nam hiện nay Ngày cập nhật 26/09/2016 Tư tưởng Hồ Chí  Minh về chính sách người có công và an sinh xã hội được Hồ Chí Minh đề ra  ngay từ những ngày ...">
            <a:extLst>
              <a:ext uri="{FF2B5EF4-FFF2-40B4-BE49-F238E27FC236}">
                <a16:creationId xmlns:a16="http://schemas.microsoft.com/office/drawing/2014/main" id="{6ED9EAC0-E25E-457A-B808-C112910C8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144" y="620688"/>
            <a:ext cx="7287344" cy="5400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07C3B7-3E81-4981-B7DD-AE5E61233BA4}"/>
              </a:ext>
            </a:extLst>
          </p:cNvPr>
          <p:cNvSpPr txBox="1"/>
          <p:nvPr/>
        </p:nvSpPr>
        <p:spPr>
          <a:xfrm>
            <a:off x="31102" y="2209800"/>
            <a:ext cx="2092626" cy="193899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000" dirty="0">
                <a:latin typeface="Times New Roman" pitchFamily="18" charset="0"/>
                <a:cs typeface="Times New Roman" pitchFamily="18" charset="0"/>
              </a:rPr>
              <a:t>DÂN </a:t>
            </a:r>
          </a:p>
          <a:p>
            <a:pPr algn="ctr"/>
            <a:r>
              <a:rPr lang="en-US" sz="4000" dirty="0">
                <a:latin typeface="Times New Roman" pitchFamily="18" charset="0"/>
                <a:cs typeface="Times New Roman" pitchFamily="18" charset="0"/>
              </a:rPr>
              <a:t>THỤ</a:t>
            </a:r>
          </a:p>
          <a:p>
            <a:pPr algn="ctr"/>
            <a:r>
              <a:rPr lang="en-US" sz="4000" dirty="0">
                <a:latin typeface="Times New Roman" pitchFamily="18" charset="0"/>
                <a:cs typeface="Times New Roman" pitchFamily="18" charset="0"/>
              </a:rPr>
              <a:t>HƯỞNG</a:t>
            </a:r>
          </a:p>
        </p:txBody>
      </p:sp>
    </p:spTree>
    <p:extLst>
      <p:ext uri="{BB962C8B-B14F-4D97-AF65-F5344CB8AC3E}">
        <p14:creationId xmlns:p14="http://schemas.microsoft.com/office/powerpoint/2010/main" val="30201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0484"/>
                                        </p:tgtEl>
                                        <p:attrNameLst>
                                          <p:attrName>style.visibility</p:attrName>
                                        </p:attrNameLst>
                                      </p:cBhvr>
                                      <p:to>
                                        <p:strVal val="visible"/>
                                      </p:to>
                                    </p:set>
                                    <p:animEffect transition="in" filter="wipe(down)">
                                      <p:cBhvr>
                                        <p:cTn id="10"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3A9BAC7-0BD6-441C-B319-404CFD8E3C86}"/>
              </a:ext>
            </a:extLst>
          </p:cNvPr>
          <p:cNvSpPr>
            <a:spLocks noGrp="1" noChangeArrowheads="1"/>
          </p:cNvSpPr>
          <p:nvPr>
            <p:ph type="title"/>
          </p:nvPr>
        </p:nvSpPr>
        <p:spPr/>
        <p:txBody>
          <a:bodyPr/>
          <a:lstStyle/>
          <a:p>
            <a:endParaRPr lang="vi-VN" altLang="vi-VN"/>
          </a:p>
        </p:txBody>
      </p:sp>
      <p:pic>
        <p:nvPicPr>
          <p:cNvPr id="77827" name="Picture 2">
            <a:extLst>
              <a:ext uri="{FF2B5EF4-FFF2-40B4-BE49-F238E27FC236}">
                <a16:creationId xmlns:a16="http://schemas.microsoft.com/office/drawing/2014/main" id="{AB4D37C1-1175-4A4F-9EA6-7BC9E8FE8E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512" y="274638"/>
            <a:ext cx="4104456" cy="4954562"/>
          </a:xfrm>
          <a:noFill/>
        </p:spPr>
      </p:pic>
      <p:sp>
        <p:nvSpPr>
          <p:cNvPr id="2" name="TextBox 1">
            <a:extLst>
              <a:ext uri="{FF2B5EF4-FFF2-40B4-BE49-F238E27FC236}">
                <a16:creationId xmlns:a16="http://schemas.microsoft.com/office/drawing/2014/main" id="{9C6FE95B-5C54-4C51-856C-B82B2C0E5960}"/>
              </a:ext>
            </a:extLst>
          </p:cNvPr>
          <p:cNvSpPr txBox="1"/>
          <p:nvPr/>
        </p:nvSpPr>
        <p:spPr>
          <a:xfrm>
            <a:off x="457200" y="5373216"/>
            <a:ext cx="8507288"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Tổ</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chức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giao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lưu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trực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tuyến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tạo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điều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kiện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a:t>
            </a:r>
          </a:p>
          <a:p>
            <a:pPr algn="ctr"/>
            <a:r>
              <a:rPr lang="en-GB" sz="2400" b="1" dirty="0" err="1">
                <a:latin typeface="Times New Roman" panose="02020603050405020304" pitchFamily="18" charset="0"/>
                <a:cs typeface="Times New Roman" panose="02020603050405020304" pitchFamily="18" charset="0"/>
              </a:rPr>
              <a:t>tham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góp</a:t>
            </a:r>
            <a:r>
              <a:rPr lang="en-GB" sz="2400" b="1" dirty="0">
                <a:latin typeface="Times New Roman" panose="02020603050405020304" pitchFamily="18" charset="0"/>
                <a:cs typeface="Times New Roman" panose="02020603050405020304" pitchFamily="18" charset="0"/>
              </a:rPr>
              <a:t> ý </a:t>
            </a:r>
            <a:r>
              <a:rPr lang="en-GB" sz="2400" b="1" dirty="0" err="1">
                <a:latin typeface="Times New Roman" panose="02020603050405020304" pitchFamily="18" charset="0"/>
                <a:cs typeface="Times New Roman" panose="02020603050405020304" pitchFamily="18" charset="0"/>
              </a:rPr>
              <a:t>dự</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Hiến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pháp</a:t>
            </a:r>
            <a:r>
              <a:rPr lang="en-GB" sz="2400" b="1" dirty="0">
                <a:latin typeface="Times New Roman" panose="02020603050405020304" pitchFamily="18" charset="0"/>
                <a:cs typeface="Times New Roman" panose="02020603050405020304" pitchFamily="18" charset="0"/>
              </a:rPr>
              <a:t> 2013,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dự</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luật</a:t>
            </a:r>
            <a:r>
              <a:rPr lang="en-GB" sz="24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6BD101D5-A8AE-4257-BF38-0098D7A01DFA}"/>
              </a:ext>
            </a:extLst>
          </p:cNvPr>
          <p:cNvPicPr>
            <a:picLocks noChangeAspect="1"/>
          </p:cNvPicPr>
          <p:nvPr/>
        </p:nvPicPr>
        <p:blipFill>
          <a:blip r:embed="rId4"/>
          <a:stretch>
            <a:fillRect/>
          </a:stretch>
        </p:blipFill>
        <p:spPr>
          <a:xfrm>
            <a:off x="4283969" y="282775"/>
            <a:ext cx="4176464" cy="494642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uật Trưng Cầu Ý Dân">
            <a:extLst>
              <a:ext uri="{FF2B5EF4-FFF2-40B4-BE49-F238E27FC236}">
                <a16:creationId xmlns:a16="http://schemas.microsoft.com/office/drawing/2014/main" id="{9CB48931-1CA8-4637-8B31-40C222A12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4392488" cy="5760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4 vấn đề cần trưng cầu ý dân">
            <a:extLst>
              <a:ext uri="{FF2B5EF4-FFF2-40B4-BE49-F238E27FC236}">
                <a16:creationId xmlns:a16="http://schemas.microsoft.com/office/drawing/2014/main" id="{A0650F1B-9D1B-4E37-9959-24622C244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88640"/>
            <a:ext cx="4104456" cy="5760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5D4F8C-7870-498D-9FB9-BA4E6AC3FACC}"/>
              </a:ext>
            </a:extLst>
          </p:cNvPr>
          <p:cNvSpPr txBox="1"/>
          <p:nvPr/>
        </p:nvSpPr>
        <p:spPr>
          <a:xfrm>
            <a:off x="359532" y="6013002"/>
            <a:ext cx="8568952" cy="830997"/>
          </a:xfrm>
          <a:prstGeom prst="rect">
            <a:avLst/>
          </a:prstGeom>
          <a:noFill/>
        </p:spPr>
        <p:txBody>
          <a:bodyPr wrap="square" rtlCol="0">
            <a:spAutoFit/>
          </a:bodyPr>
          <a:lstStyle/>
          <a:p>
            <a:pPr algn="ctr"/>
            <a:r>
              <a:rPr lang="en-GB" sz="2400" b="1" dirty="0">
                <a:latin typeface="Times New Roman" panose="02020603050405020304" pitchFamily="18" charset="0"/>
                <a:cs typeface="Times New Roman" panose="02020603050405020304" pitchFamily="18" charset="0"/>
              </a:rPr>
              <a:t>Ban </a:t>
            </a:r>
            <a:r>
              <a:rPr lang="en-GB" sz="2400" b="1" dirty="0" err="1">
                <a:latin typeface="Times New Roman" panose="02020603050405020304" pitchFamily="18" charset="0"/>
                <a:cs typeface="Times New Roman" panose="02020603050405020304" pitchFamily="18" charset="0"/>
              </a:rPr>
              <a:t>hành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luật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Trưng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cầu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ý </a:t>
            </a:r>
            <a:r>
              <a:rPr lang="en-GB" sz="2400" b="1" dirty="0" err="1">
                <a:latin typeface="Times New Roman" panose="02020603050405020304" pitchFamily="18" charset="0"/>
                <a:cs typeface="Times New Roman" panose="02020603050405020304" pitchFamily="18" charset="0"/>
              </a:rPr>
              <a:t>nhằm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phát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huy</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chủ</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quyền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chủ</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nhân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142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ành vi bị cấm khi tiếp công dân của cơ quan nhà nước">
            <a:extLst>
              <a:ext uri="{FF2B5EF4-FFF2-40B4-BE49-F238E27FC236}">
                <a16:creationId xmlns:a16="http://schemas.microsoft.com/office/drawing/2014/main" id="{B401D3E7-1809-42FB-936F-F61B2C8D4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6632"/>
            <a:ext cx="4176464"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E66C6E-0E75-4B0D-983B-89ED9DA70D4A}"/>
              </a:ext>
            </a:extLst>
          </p:cNvPr>
          <p:cNvSpPr txBox="1"/>
          <p:nvPr/>
        </p:nvSpPr>
        <p:spPr>
          <a:xfrm>
            <a:off x="395537" y="5805264"/>
            <a:ext cx="7920880" cy="646331"/>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Ban </a:t>
            </a:r>
            <a:r>
              <a:rPr lang="en-GB" sz="3600" b="1" dirty="0" err="1">
                <a:latin typeface="Times New Roman" panose="02020603050405020304" pitchFamily="18" charset="0"/>
                <a:cs typeface="Times New Roman" panose="02020603050405020304" pitchFamily="18" charset="0"/>
              </a:rPr>
              <a:t>hành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Luật</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tiếp</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công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dân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năm</a:t>
            </a:r>
            <a:r>
              <a:rPr lang="en-GB" sz="3600" b="1" dirty="0">
                <a:latin typeface="Times New Roman" panose="02020603050405020304" pitchFamily="18" charset="0"/>
                <a:cs typeface="Times New Roman" panose="02020603050405020304" pitchFamily="18" charset="0"/>
              </a:rPr>
              <a:t> 2013</a:t>
            </a:r>
          </a:p>
        </p:txBody>
      </p:sp>
      <p:pic>
        <p:nvPicPr>
          <p:cNvPr id="3" name="Picture 2">
            <a:extLst>
              <a:ext uri="{FF2B5EF4-FFF2-40B4-BE49-F238E27FC236}">
                <a16:creationId xmlns:a16="http://schemas.microsoft.com/office/drawing/2014/main" id="{0EF6E17B-8822-4FE6-AA6A-BCF944FE44A5}"/>
              </a:ext>
            </a:extLst>
          </p:cNvPr>
          <p:cNvPicPr>
            <a:picLocks noChangeAspect="1"/>
          </p:cNvPicPr>
          <p:nvPr/>
        </p:nvPicPr>
        <p:blipFill>
          <a:blip r:embed="rId3"/>
          <a:stretch>
            <a:fillRect/>
          </a:stretch>
        </p:blipFill>
        <p:spPr>
          <a:xfrm>
            <a:off x="4572000" y="116632"/>
            <a:ext cx="4176464" cy="5328592"/>
          </a:xfrm>
          <a:prstGeom prst="rect">
            <a:avLst/>
          </a:prstGeom>
        </p:spPr>
      </p:pic>
    </p:spTree>
    <p:extLst>
      <p:ext uri="{BB962C8B-B14F-4D97-AF65-F5344CB8AC3E}">
        <p14:creationId xmlns:p14="http://schemas.microsoft.com/office/powerpoint/2010/main" val="337672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127B42-9A5A-4C65-AF4F-9D4AA46DB2F2}"/>
              </a:ext>
            </a:extLst>
          </p:cNvPr>
          <p:cNvPicPr>
            <a:picLocks noChangeAspect="1"/>
          </p:cNvPicPr>
          <p:nvPr/>
        </p:nvPicPr>
        <p:blipFill>
          <a:blip r:embed="rId2"/>
          <a:stretch>
            <a:fillRect/>
          </a:stretch>
        </p:blipFill>
        <p:spPr>
          <a:xfrm>
            <a:off x="611560" y="404664"/>
            <a:ext cx="7560840" cy="4896544"/>
          </a:xfrm>
          <a:prstGeom prst="rect">
            <a:avLst/>
          </a:prstGeom>
        </p:spPr>
      </p:pic>
      <p:sp>
        <p:nvSpPr>
          <p:cNvPr id="3" name="TextBox 2">
            <a:extLst>
              <a:ext uri="{FF2B5EF4-FFF2-40B4-BE49-F238E27FC236}">
                <a16:creationId xmlns:a16="http://schemas.microsoft.com/office/drawing/2014/main" id="{715AA2F4-19D4-4B92-ABD4-44907BB1A7F7}"/>
              </a:ext>
            </a:extLst>
          </p:cNvPr>
          <p:cNvSpPr txBox="1"/>
          <p:nvPr/>
        </p:nvSpPr>
        <p:spPr>
          <a:xfrm>
            <a:off x="1979712" y="5877272"/>
            <a:ext cx="5256584" cy="461665"/>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Tổ</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chức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tìm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hiểu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luật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trẻ</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2016</a:t>
            </a:r>
          </a:p>
        </p:txBody>
      </p:sp>
    </p:spTree>
    <p:extLst>
      <p:ext uri="{BB962C8B-B14F-4D97-AF65-F5344CB8AC3E}">
        <p14:creationId xmlns:p14="http://schemas.microsoft.com/office/powerpoint/2010/main" val="106423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EC7428BC-4CD7-429D-9D34-159325FA975B}"/>
              </a:ext>
            </a:extLst>
          </p:cNvPr>
          <p:cNvSpPr>
            <a:spLocks noGrp="1"/>
          </p:cNvSpPr>
          <p:nvPr>
            <p:ph type="title"/>
          </p:nvPr>
        </p:nvSpPr>
        <p:spPr/>
        <p:txBody>
          <a:bodyPr/>
          <a:lstStyle/>
          <a:p>
            <a:endParaRPr lang="vi-VN" altLang="vi-VN"/>
          </a:p>
        </p:txBody>
      </p:sp>
      <p:sp>
        <p:nvSpPr>
          <p:cNvPr id="38915" name="Content Placeholder 2">
            <a:extLst>
              <a:ext uri="{FF2B5EF4-FFF2-40B4-BE49-F238E27FC236}">
                <a16:creationId xmlns:a16="http://schemas.microsoft.com/office/drawing/2014/main" id="{CC3D5BC0-4FB3-4006-9DE0-95171DAF0440}"/>
              </a:ext>
            </a:extLst>
          </p:cNvPr>
          <p:cNvSpPr>
            <a:spLocks noGrp="1"/>
          </p:cNvSpPr>
          <p:nvPr>
            <p:ph idx="1"/>
          </p:nvPr>
        </p:nvSpPr>
        <p:spPr/>
        <p:txBody>
          <a:bodyPr/>
          <a:lstStyle/>
          <a:p>
            <a:endParaRPr lang="vi-VN" altLang="vi-VN"/>
          </a:p>
        </p:txBody>
      </p:sp>
      <p:pic>
        <p:nvPicPr>
          <p:cNvPr id="38916" name="Picture 2">
            <a:extLst>
              <a:ext uri="{FF2B5EF4-FFF2-40B4-BE49-F238E27FC236}">
                <a16:creationId xmlns:a16="http://schemas.microsoft.com/office/drawing/2014/main" id="{D3E07ED1-21E7-4BF3-84CB-9DD65F2D8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83874"/>
            <a:ext cx="86106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E2CC9B0-1BB2-4591-8B27-F25406C88463}"/>
              </a:ext>
            </a:extLst>
          </p:cNvPr>
          <p:cNvSpPr txBox="1"/>
          <p:nvPr/>
        </p:nvSpPr>
        <p:spPr>
          <a:xfrm>
            <a:off x="457200" y="6381328"/>
            <a:ext cx="8534400" cy="461665"/>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Tạo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điều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kiện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xem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truyền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đóng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góp</a:t>
            </a:r>
            <a:r>
              <a:rPr lang="en-GB" sz="2400" b="1" dirty="0">
                <a:latin typeface="Times New Roman" panose="02020603050405020304" pitchFamily="18" charset="0"/>
                <a:cs typeface="Times New Roman" panose="02020603050405020304" pitchFamily="18" charset="0"/>
              </a:rPr>
              <a:t> ý </a:t>
            </a:r>
            <a:r>
              <a:rPr lang="en-GB" sz="2400" b="1" dirty="0" err="1">
                <a:latin typeface="Times New Roman" panose="02020603050405020304" pitchFamily="18" charset="0"/>
                <a:cs typeface="Times New Roman" panose="02020603050405020304" pitchFamily="18" charset="0"/>
              </a:rPr>
              <a:t>kiến</a:t>
            </a:r>
            <a:endParaRPr lang="en-GB"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388E-9F9B-4149-9709-C48A6FF2EF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E00AB8-F779-4DEC-B94C-9824582F9E0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4B8DB43-CC56-49B4-8D23-442DB3D32409}"/>
              </a:ext>
            </a:extLst>
          </p:cNvPr>
          <p:cNvPicPr>
            <a:picLocks noChangeAspect="1"/>
          </p:cNvPicPr>
          <p:nvPr/>
        </p:nvPicPr>
        <p:blipFill>
          <a:blip r:embed="rId2"/>
          <a:stretch>
            <a:fillRect/>
          </a:stretch>
        </p:blipFill>
        <p:spPr>
          <a:xfrm>
            <a:off x="457200" y="274638"/>
            <a:ext cx="8229599" cy="5530625"/>
          </a:xfrm>
          <a:prstGeom prst="rect">
            <a:avLst/>
          </a:prstGeom>
        </p:spPr>
      </p:pic>
    </p:spTree>
    <p:extLst>
      <p:ext uri="{BB962C8B-B14F-4D97-AF65-F5344CB8AC3E}">
        <p14:creationId xmlns:p14="http://schemas.microsoft.com/office/powerpoint/2010/main" val="3229058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062FFA-E7F8-42E8-98DA-758B9BC9A1E9}"/>
              </a:ext>
            </a:extLst>
          </p:cNvPr>
          <p:cNvPicPr>
            <a:picLocks noChangeAspect="1"/>
          </p:cNvPicPr>
          <p:nvPr/>
        </p:nvPicPr>
        <p:blipFill>
          <a:blip r:embed="rId2"/>
          <a:stretch>
            <a:fillRect/>
          </a:stretch>
        </p:blipFill>
        <p:spPr>
          <a:xfrm>
            <a:off x="0" y="0"/>
            <a:ext cx="9135252" cy="6783764"/>
          </a:xfrm>
          <a:prstGeom prst="rect">
            <a:avLst/>
          </a:prstGeom>
        </p:spPr>
      </p:pic>
      <p:sp>
        <p:nvSpPr>
          <p:cNvPr id="4" name="TextBox 3">
            <a:extLst>
              <a:ext uri="{FF2B5EF4-FFF2-40B4-BE49-F238E27FC236}">
                <a16:creationId xmlns:a16="http://schemas.microsoft.com/office/drawing/2014/main" id="{1123C47A-232E-45A7-AB57-F356E668BF57}"/>
              </a:ext>
            </a:extLst>
          </p:cNvPr>
          <p:cNvSpPr txBox="1"/>
          <p:nvPr/>
        </p:nvSpPr>
        <p:spPr>
          <a:xfrm>
            <a:off x="103130" y="140861"/>
            <a:ext cx="892899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3. DÂN CHỦ VÀ KỈ LUẬT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sp>
        <p:nvSpPr>
          <p:cNvPr id="5" name="TextBox 4">
            <a:extLst>
              <a:ext uri="{FF2B5EF4-FFF2-40B4-BE49-F238E27FC236}">
                <a16:creationId xmlns:a16="http://schemas.microsoft.com/office/drawing/2014/main" id="{1D6DBF06-ED71-4045-AA4E-BF107E4A4B07}"/>
              </a:ext>
            </a:extLst>
          </p:cNvPr>
          <p:cNvSpPr txBox="1"/>
          <p:nvPr/>
        </p:nvSpPr>
        <p:spPr>
          <a:xfrm>
            <a:off x="631730" y="1629644"/>
            <a:ext cx="7871792" cy="3970318"/>
          </a:xfrm>
          <a:prstGeom prst="rect">
            <a:avLst/>
          </a:prstGeom>
          <a:noFill/>
        </p:spPr>
        <p:txBody>
          <a:bodyPr wrap="square" rtlCol="0">
            <a:spAutoFit/>
          </a:bodyPr>
          <a:lstStyle/>
          <a:p>
            <a:pPr marL="771525" marR="0" lvl="0" indent="-771525" algn="l" defTabSz="914400" rtl="0" eaLnBrk="1" fontAlgn="auto" latinLnBrk="0" hangingPunct="1">
              <a:lnSpc>
                <a:spcPct val="100000"/>
              </a:lnSpc>
              <a:spcBef>
                <a:spcPts val="0"/>
              </a:spcBef>
              <a:spcAft>
                <a:spcPts val="0"/>
              </a:spcAft>
              <a:buClrTx/>
              <a:buSzTx/>
              <a:buFontTx/>
              <a:buAutoNum type="romanUcPeriod"/>
              <a:tabLst/>
              <a:defRPr/>
            </a:pP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ĐẶT VẤN ĐỀ</a:t>
            </a:r>
          </a:p>
          <a:p>
            <a:pPr marL="771525" marR="0" lvl="0" indent="-771525" algn="l" defTabSz="914400" rtl="0" eaLnBrk="1" fontAlgn="auto" latinLnBrk="0" hangingPunct="1">
              <a:lnSpc>
                <a:spcPct val="100000"/>
              </a:lnSpc>
              <a:spcBef>
                <a:spcPts val="0"/>
              </a:spcBef>
              <a:spcAft>
                <a:spcPts val="0"/>
              </a:spcAft>
              <a:buClrTx/>
              <a:buSzTx/>
              <a:buFontTx/>
              <a:buAutoNum type="romanUcPeriod"/>
              <a:tabLst/>
              <a:defRPr/>
            </a:pP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NỘI DUNG BÀI HỌC</a:t>
            </a:r>
          </a:p>
          <a:p>
            <a:pPr marL="685800" marR="0" lvl="0" indent="-68580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85800" marR="0" lvl="0" indent="-68580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85800" marR="0" lvl="0" indent="-68580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Ý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nghĩa</a:t>
            </a:r>
            <a:endPar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685800" marR="0" lvl="0" indent="-68580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Rèn</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luyện</a:t>
            </a:r>
            <a:endPar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III. LUYỆN TẬP</a:t>
            </a:r>
          </a:p>
        </p:txBody>
      </p:sp>
      <p:sp>
        <p:nvSpPr>
          <p:cNvPr id="2" name="Right Brace 1">
            <a:extLst>
              <a:ext uri="{FF2B5EF4-FFF2-40B4-BE49-F238E27FC236}">
                <a16:creationId xmlns:a16="http://schemas.microsoft.com/office/drawing/2014/main" id="{10FF2EC0-A15D-41DE-AEEF-1682683C827F}"/>
              </a:ext>
            </a:extLst>
          </p:cNvPr>
          <p:cNvSpPr/>
          <p:nvPr/>
        </p:nvSpPr>
        <p:spPr>
          <a:xfrm>
            <a:off x="5076056" y="4005064"/>
            <a:ext cx="432048" cy="1337931"/>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A7005515-F2C3-48FA-BA9B-9569D5D49BC9}"/>
              </a:ext>
            </a:extLst>
          </p:cNvPr>
          <p:cNvSpPr txBox="1"/>
          <p:nvPr/>
        </p:nvSpPr>
        <p:spPr>
          <a:xfrm>
            <a:off x="5637661" y="4443196"/>
            <a:ext cx="1368152" cy="46166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TIẾT 2</a:t>
            </a:r>
          </a:p>
        </p:txBody>
      </p:sp>
    </p:spTree>
    <p:extLst>
      <p:ext uri="{BB962C8B-B14F-4D97-AF65-F5344CB8AC3E}">
        <p14:creationId xmlns:p14="http://schemas.microsoft.com/office/powerpoint/2010/main" val="2337587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8199-4FDE-45D8-B414-8C60241F78BC}"/>
              </a:ext>
            </a:extLst>
          </p:cNvPr>
          <p:cNvSpPr>
            <a:spLocks noGrp="1"/>
          </p:cNvSpPr>
          <p:nvPr>
            <p:ph type="title"/>
          </p:nvPr>
        </p:nvSpPr>
        <p:spPr/>
        <p:txBody>
          <a:bodyPr/>
          <a:lstStyle/>
          <a:p>
            <a:endParaRPr lang="en-GB"/>
          </a:p>
        </p:txBody>
      </p:sp>
      <p:pic>
        <p:nvPicPr>
          <p:cNvPr id="5122" name="Picture 2" descr="Đối thoại, lắng nghe và giải quyết kịp thời những kiến nghị của người dân,  doanh nghiệp">
            <a:extLst>
              <a:ext uri="{FF2B5EF4-FFF2-40B4-BE49-F238E27FC236}">
                <a16:creationId xmlns:a16="http://schemas.microsoft.com/office/drawing/2014/main" id="{8FF69E4D-DDFA-4B7E-B294-C93B8300BC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663" y="404664"/>
            <a:ext cx="762267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6139A6-9385-4F0C-8D02-C180333799B4}"/>
              </a:ext>
            </a:extLst>
          </p:cNvPr>
          <p:cNvSpPr txBox="1"/>
          <p:nvPr/>
        </p:nvSpPr>
        <p:spPr>
          <a:xfrm>
            <a:off x="323528" y="5445224"/>
            <a:ext cx="7920880"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Đảng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bộ</a:t>
            </a:r>
            <a:r>
              <a:rPr lang="en-GB" sz="2400" b="1" dirty="0">
                <a:latin typeface="Times New Roman" panose="02020603050405020304" pitchFamily="18" charset="0"/>
                <a:cs typeface="Times New Roman" panose="02020603050405020304" pitchFamily="18" charset="0"/>
              </a:rPr>
              <a:t> TP </a:t>
            </a:r>
            <a:r>
              <a:rPr lang="en-GB" sz="2400" b="1" dirty="0" err="1">
                <a:latin typeface="Times New Roman" panose="02020603050405020304" pitchFamily="18" charset="0"/>
                <a:cs typeface="Times New Roman" panose="02020603050405020304" pitchFamily="18" charset="0"/>
              </a:rPr>
              <a:t>Hồ</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Chí</a:t>
            </a:r>
            <a:r>
              <a:rPr lang="en-GB" sz="2400" b="1" dirty="0">
                <a:latin typeface="Times New Roman" panose="02020603050405020304" pitchFamily="18" charset="0"/>
                <a:cs typeface="Times New Roman" panose="02020603050405020304" pitchFamily="18" charset="0"/>
              </a:rPr>
              <a:t> Minh </a:t>
            </a:r>
            <a:r>
              <a:rPr lang="en-GB" sz="2400" b="1" dirty="0" err="1">
                <a:latin typeface="Times New Roman" panose="02020603050405020304" pitchFamily="18" charset="0"/>
                <a:cs typeface="Times New Roman" panose="02020603050405020304" pitchFamily="18" charset="0"/>
              </a:rPr>
              <a:t>đối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thoại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nghe</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giải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quyết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kịp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kiến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nghị</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doanh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nghiệp</a:t>
            </a:r>
            <a:r>
              <a:rPr lang="en-GB"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1062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6509-47B3-4FBC-A80B-31C5ED1D4C0A}"/>
              </a:ext>
            </a:extLst>
          </p:cNvPr>
          <p:cNvSpPr>
            <a:spLocks noGrp="1"/>
          </p:cNvSpPr>
          <p:nvPr>
            <p:ph type="title"/>
          </p:nvPr>
        </p:nvSpPr>
        <p:spPr/>
        <p:txBody>
          <a:bodyPr/>
          <a:lstStyle/>
          <a:p>
            <a:endParaRPr lang="en-GB"/>
          </a:p>
        </p:txBody>
      </p:sp>
      <p:pic>
        <p:nvPicPr>
          <p:cNvPr id="6146" name="Picture 2" descr="Bộ Y tế khuyến cáo 3 việc cần tránh giúp giảm nguy cơ mắc COVID-19">
            <a:extLst>
              <a:ext uri="{FF2B5EF4-FFF2-40B4-BE49-F238E27FC236}">
                <a16:creationId xmlns:a16="http://schemas.microsoft.com/office/drawing/2014/main" id="{C94DA9B9-8E7E-46EA-BF2C-C1235B0E6A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74638"/>
            <a:ext cx="7200800" cy="538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81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FB0-39E8-4D02-AEE5-57F9178F4F1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1D926C80-61CF-470F-B34F-F6E58EFAC027}"/>
              </a:ext>
            </a:extLst>
          </p:cNvPr>
          <p:cNvPicPr>
            <a:picLocks noGrp="1" noChangeAspect="1"/>
          </p:cNvPicPr>
          <p:nvPr>
            <p:ph idx="1"/>
          </p:nvPr>
        </p:nvPicPr>
        <p:blipFill>
          <a:blip r:embed="rId2"/>
          <a:stretch>
            <a:fillRect/>
          </a:stretch>
        </p:blipFill>
        <p:spPr>
          <a:xfrm>
            <a:off x="611560" y="188640"/>
            <a:ext cx="8075239" cy="5904656"/>
          </a:xfrm>
          <a:prstGeom prst="rect">
            <a:avLst/>
          </a:prstGeom>
        </p:spPr>
      </p:pic>
      <p:sp>
        <p:nvSpPr>
          <p:cNvPr id="3" name="TextBox 2">
            <a:extLst>
              <a:ext uri="{FF2B5EF4-FFF2-40B4-BE49-F238E27FC236}">
                <a16:creationId xmlns:a16="http://schemas.microsoft.com/office/drawing/2014/main" id="{236A160B-DC96-4E3C-BB74-C821E4F0F072}"/>
              </a:ext>
            </a:extLst>
          </p:cNvPr>
          <p:cNvSpPr txBox="1"/>
          <p:nvPr/>
        </p:nvSpPr>
        <p:spPr>
          <a:xfrm>
            <a:off x="971600" y="6237312"/>
            <a:ext cx="7344816" cy="369332"/>
          </a:xfrm>
          <a:prstGeom prst="rect">
            <a:avLst/>
          </a:prstGeom>
          <a:noFill/>
        </p:spPr>
        <p:txBody>
          <a:bodyPr wrap="square" rtlCol="0">
            <a:spAutoFit/>
          </a:bodyPr>
          <a:lstStyle/>
          <a:p>
            <a:pPr algn="ctr"/>
            <a:r>
              <a:rPr lang="en-GB" b="1" dirty="0">
                <a:latin typeface="Times New Roman" panose="02020603050405020304" pitchFamily="18" charset="0"/>
                <a:cs typeface="Times New Roman" panose="02020603050405020304" pitchFamily="18" charset="0"/>
              </a:rPr>
              <a:t>THIẾT LẬP ĐƯỜNG DÂY NÓNG LẮNG NGHE Ý KIẾN NGƯỜI DÂN</a:t>
            </a:r>
          </a:p>
        </p:txBody>
      </p:sp>
    </p:spTree>
    <p:extLst>
      <p:ext uri="{BB962C8B-B14F-4D97-AF65-F5344CB8AC3E}">
        <p14:creationId xmlns:p14="http://schemas.microsoft.com/office/powerpoint/2010/main" val="2044217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CB58-2D4D-42FE-8D7B-82C4A315785D}"/>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2784BFF-87ED-4D4D-B8D9-F89FA6190B40}"/>
              </a:ext>
            </a:extLst>
          </p:cNvPr>
          <p:cNvPicPr>
            <a:picLocks noGrp="1" noChangeAspect="1"/>
          </p:cNvPicPr>
          <p:nvPr>
            <p:ph idx="1"/>
          </p:nvPr>
        </p:nvPicPr>
        <p:blipFill>
          <a:blip r:embed="rId2"/>
          <a:stretch>
            <a:fillRect/>
          </a:stretch>
        </p:blipFill>
        <p:spPr>
          <a:xfrm>
            <a:off x="457200" y="404664"/>
            <a:ext cx="8229600" cy="5220642"/>
          </a:xfrm>
          <a:prstGeom prst="rect">
            <a:avLst/>
          </a:prstGeom>
        </p:spPr>
      </p:pic>
    </p:spTree>
    <p:extLst>
      <p:ext uri="{BB962C8B-B14F-4D97-AF65-F5344CB8AC3E}">
        <p14:creationId xmlns:p14="http://schemas.microsoft.com/office/powerpoint/2010/main" val="146657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3519-90A7-41A1-AA4D-0780C4D8B11B}"/>
              </a:ext>
            </a:extLst>
          </p:cNvPr>
          <p:cNvSpPr>
            <a:spLocks noGrp="1"/>
          </p:cNvSpPr>
          <p:nvPr>
            <p:ph type="title"/>
          </p:nvPr>
        </p:nvSpPr>
        <p:spPr/>
        <p:txBody>
          <a:bodyPr/>
          <a:lstStyle/>
          <a:p>
            <a:endParaRPr lang="en-GB"/>
          </a:p>
        </p:txBody>
      </p:sp>
      <p:pic>
        <p:nvPicPr>
          <p:cNvPr id="4098" name="Picture 2" descr="Gò Vấp lập đường dây nóng tiếp nhận thông tin COVID-19 qua Zalo| Video  AloBacsi - YouTube">
            <a:extLst>
              <a:ext uri="{FF2B5EF4-FFF2-40B4-BE49-F238E27FC236}">
                <a16:creationId xmlns:a16="http://schemas.microsoft.com/office/drawing/2014/main" id="{82A297E8-3897-4F61-AEAE-729B805782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274638"/>
            <a:ext cx="8046156" cy="5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934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32A1-7A08-4024-8AD7-4AEF7B746C2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B83D227-45BE-4E61-8B6F-4A225A7E300E}"/>
              </a:ext>
            </a:extLst>
          </p:cNvPr>
          <p:cNvPicPr>
            <a:picLocks noGrp="1" noChangeAspect="1"/>
          </p:cNvPicPr>
          <p:nvPr>
            <p:ph idx="1"/>
          </p:nvPr>
        </p:nvPicPr>
        <p:blipFill>
          <a:blip r:embed="rId2"/>
          <a:stretch>
            <a:fillRect/>
          </a:stretch>
        </p:blipFill>
        <p:spPr>
          <a:xfrm>
            <a:off x="385192" y="274638"/>
            <a:ext cx="8373616" cy="5544616"/>
          </a:xfrm>
          <a:prstGeom prst="rect">
            <a:avLst/>
          </a:prstGeom>
        </p:spPr>
      </p:pic>
    </p:spTree>
    <p:extLst>
      <p:ext uri="{BB962C8B-B14F-4D97-AF65-F5344CB8AC3E}">
        <p14:creationId xmlns:p14="http://schemas.microsoft.com/office/powerpoint/2010/main" val="3128082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35DA-D543-4753-B667-1063CE213824}"/>
              </a:ext>
            </a:extLst>
          </p:cNvPr>
          <p:cNvSpPr>
            <a:spLocks noGrp="1"/>
          </p:cNvSpPr>
          <p:nvPr>
            <p:ph type="title"/>
          </p:nvPr>
        </p:nvSpPr>
        <p:spPr/>
        <p:txBody>
          <a:bodyPr/>
          <a:lstStyle/>
          <a:p>
            <a:endParaRPr lang="en-GB"/>
          </a:p>
        </p:txBody>
      </p:sp>
      <p:pic>
        <p:nvPicPr>
          <p:cNvPr id="8194" name="Picture 2" descr="HỆ THỐNG ĐƯỜNG DÂY NÓNG QUẬN GÒ VẤP PHẢN ÁNH THÔNG TIN DỊCH BỆNH COVID-19 |  TT Y tế Quận Gò Vấp">
            <a:extLst>
              <a:ext uri="{FF2B5EF4-FFF2-40B4-BE49-F238E27FC236}">
                <a16:creationId xmlns:a16="http://schemas.microsoft.com/office/drawing/2014/main" id="{DB40287A-7B17-47BB-B176-952A49C100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7664" y="44624"/>
            <a:ext cx="5832647" cy="58326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3EE603-9EC2-4994-8ACA-322ADA273BB1}"/>
              </a:ext>
            </a:extLst>
          </p:cNvPr>
          <p:cNvSpPr txBox="1"/>
          <p:nvPr/>
        </p:nvSpPr>
        <p:spPr>
          <a:xfrm>
            <a:off x="539552" y="5915896"/>
            <a:ext cx="8229600" cy="954107"/>
          </a:xfrm>
          <a:prstGeom prst="rect">
            <a:avLst/>
          </a:prstGeom>
          <a:noFill/>
        </p:spPr>
        <p:txBody>
          <a:bodyPr wrap="square" rtlCol="0">
            <a:spAutoFit/>
          </a:bodyPr>
          <a:lstStyle/>
          <a:p>
            <a:pPr algn="ctr"/>
            <a:r>
              <a:rPr lang="en-GB" sz="2800" b="1" dirty="0" err="1">
                <a:latin typeface="Times New Roman" panose="02020603050405020304" pitchFamily="18" charset="0"/>
                <a:cs typeface="Times New Roman" panose="02020603050405020304" pitchFamily="18" charset="0"/>
              </a:rPr>
              <a:t>Cung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cấp</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đường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dây</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nóng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trạm</a:t>
            </a:r>
            <a:r>
              <a:rPr lang="en-GB" sz="2800" b="1" dirty="0">
                <a:latin typeface="Times New Roman" panose="02020603050405020304" pitchFamily="18" charset="0"/>
                <a:cs typeface="Times New Roman" panose="02020603050405020304" pitchFamily="18" charset="0"/>
              </a:rPr>
              <a:t> Y </a:t>
            </a:r>
            <a:r>
              <a:rPr lang="en-GB" sz="2800" b="1" dirty="0" err="1">
                <a:latin typeface="Times New Roman" panose="02020603050405020304" pitchFamily="18" charset="0"/>
                <a:cs typeface="Times New Roman" panose="02020603050405020304" pitchFamily="18" charset="0"/>
              </a:rPr>
              <a:t>tế</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các</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phường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cho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nhân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dân</a:t>
            </a:r>
            <a:endParaRPr lang="en-GB"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430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F1FB-5748-48C6-BACC-8BD29F43E02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93B24AC-F951-4D94-85DB-4E94ED8620D9}"/>
              </a:ext>
            </a:extLst>
          </p:cNvPr>
          <p:cNvPicPr>
            <a:picLocks noGrp="1" noChangeAspect="1"/>
          </p:cNvPicPr>
          <p:nvPr>
            <p:ph idx="1"/>
          </p:nvPr>
        </p:nvPicPr>
        <p:blipFill>
          <a:blip r:embed="rId2"/>
          <a:stretch>
            <a:fillRect/>
          </a:stretch>
        </p:blipFill>
        <p:spPr>
          <a:xfrm>
            <a:off x="107504" y="274638"/>
            <a:ext cx="3960440" cy="5530625"/>
          </a:xfrm>
          <a:prstGeom prst="rect">
            <a:avLst/>
          </a:prstGeom>
        </p:spPr>
      </p:pic>
      <p:sp>
        <p:nvSpPr>
          <p:cNvPr id="3" name="TextBox 2">
            <a:extLst>
              <a:ext uri="{FF2B5EF4-FFF2-40B4-BE49-F238E27FC236}">
                <a16:creationId xmlns:a16="http://schemas.microsoft.com/office/drawing/2014/main" id="{88F60CDA-9575-42E6-9434-9215650043D1}"/>
              </a:ext>
            </a:extLst>
          </p:cNvPr>
          <p:cNvSpPr txBox="1"/>
          <p:nvPr/>
        </p:nvSpPr>
        <p:spPr>
          <a:xfrm>
            <a:off x="107505" y="5805263"/>
            <a:ext cx="8441346" cy="461665"/>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Tổ</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chức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diễn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đàn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trẻ</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tạo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điều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kiện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trẻ</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tham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gia</a:t>
            </a:r>
            <a:r>
              <a:rPr lang="en-GB" sz="2400" b="1"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FDAA5C0E-2E1B-46D8-8B81-AA9AADC36FA4}"/>
              </a:ext>
            </a:extLst>
          </p:cNvPr>
          <p:cNvPicPr>
            <a:picLocks noChangeAspect="1"/>
          </p:cNvPicPr>
          <p:nvPr/>
        </p:nvPicPr>
        <p:blipFill>
          <a:blip r:embed="rId3"/>
          <a:stretch>
            <a:fillRect/>
          </a:stretch>
        </p:blipFill>
        <p:spPr>
          <a:xfrm>
            <a:off x="4433695" y="274638"/>
            <a:ext cx="4115156" cy="5530625"/>
          </a:xfrm>
          <a:prstGeom prst="rect">
            <a:avLst/>
          </a:prstGeom>
        </p:spPr>
      </p:pic>
    </p:spTree>
    <p:extLst>
      <p:ext uri="{BB962C8B-B14F-4D97-AF65-F5344CB8AC3E}">
        <p14:creationId xmlns:p14="http://schemas.microsoft.com/office/powerpoint/2010/main" val="2718939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6C73-DFBB-461C-8676-A53236861C8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A4C223A-466E-498E-BAF7-A46926AB3636}"/>
              </a:ext>
            </a:extLst>
          </p:cNvPr>
          <p:cNvPicPr>
            <a:picLocks noGrp="1" noChangeAspect="1"/>
          </p:cNvPicPr>
          <p:nvPr>
            <p:ph idx="1"/>
          </p:nvPr>
        </p:nvPicPr>
        <p:blipFill>
          <a:blip r:embed="rId2"/>
          <a:stretch>
            <a:fillRect/>
          </a:stretch>
        </p:blipFill>
        <p:spPr>
          <a:xfrm>
            <a:off x="251520" y="274638"/>
            <a:ext cx="8740080" cy="5674642"/>
          </a:xfrm>
          <a:prstGeom prst="rect">
            <a:avLst/>
          </a:prstGeom>
        </p:spPr>
      </p:pic>
      <p:sp>
        <p:nvSpPr>
          <p:cNvPr id="5" name="TextBox 4">
            <a:extLst>
              <a:ext uri="{FF2B5EF4-FFF2-40B4-BE49-F238E27FC236}">
                <a16:creationId xmlns:a16="http://schemas.microsoft.com/office/drawing/2014/main" id="{5D283CEF-CD50-4488-B0C6-CC197D2B56B1}"/>
              </a:ext>
            </a:extLst>
          </p:cNvPr>
          <p:cNvSpPr txBox="1"/>
          <p:nvPr/>
        </p:nvSpPr>
        <p:spPr>
          <a:xfrm>
            <a:off x="457200" y="6237312"/>
            <a:ext cx="7859216" cy="369332"/>
          </a:xfrm>
          <a:prstGeom prst="rect">
            <a:avLst/>
          </a:prstGeom>
          <a:noFill/>
        </p:spPr>
        <p:txBody>
          <a:bodyPr wrap="square" rtlCol="0">
            <a:spAutoFit/>
          </a:bodyPr>
          <a:lstStyle/>
          <a:p>
            <a:pPr algn="ctr"/>
            <a:r>
              <a:rPr lang="en-GB" b="1" dirty="0" err="1">
                <a:latin typeface="Times New Roman" panose="02020603050405020304" pitchFamily="18" charset="0"/>
                <a:cs typeface="Times New Roman" panose="02020603050405020304" pitchFamily="18" charset="0"/>
              </a:rPr>
              <a:t>Tổ</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chức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gặp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gỡ</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đối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thoại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giữa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lãnh</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đạo</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Thành</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phố</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với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thiếu</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nhi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năm</a:t>
            </a:r>
            <a:r>
              <a:rPr lang="en-GB" b="1" dirty="0">
                <a:latin typeface="Times New Roman" panose="02020603050405020304" pitchFamily="18" charset="0"/>
                <a:cs typeface="Times New Roman" panose="02020603050405020304" pitchFamily="18" charset="0"/>
              </a:rPr>
              <a:t> 2019</a:t>
            </a:r>
          </a:p>
        </p:txBody>
      </p:sp>
    </p:spTree>
    <p:extLst>
      <p:ext uri="{BB962C8B-B14F-4D97-AF65-F5344CB8AC3E}">
        <p14:creationId xmlns:p14="http://schemas.microsoft.com/office/powerpoint/2010/main" val="1767398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142E595A-25C3-4760-83CE-5B5D4F7C576C}"/>
              </a:ext>
            </a:extLst>
          </p:cNvPr>
          <p:cNvSpPr>
            <a:spLocks noGrp="1" noChangeArrowheads="1"/>
          </p:cNvSpPr>
          <p:nvPr>
            <p:ph type="title"/>
          </p:nvPr>
        </p:nvSpPr>
        <p:spPr/>
        <p:txBody>
          <a:bodyPr/>
          <a:lstStyle/>
          <a:p>
            <a:endParaRPr lang="vi-VN" altLang="en-US"/>
          </a:p>
        </p:txBody>
      </p:sp>
      <p:pic>
        <p:nvPicPr>
          <p:cNvPr id="81924" name="Picture 2">
            <a:extLst>
              <a:ext uri="{FF2B5EF4-FFF2-40B4-BE49-F238E27FC236}">
                <a16:creationId xmlns:a16="http://schemas.microsoft.com/office/drawing/2014/main" id="{EEA96D9D-A99A-442A-99C8-1F8C11ABE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384"/>
            <a:ext cx="8305800" cy="541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5" name="TextBox 3">
            <a:extLst>
              <a:ext uri="{FF2B5EF4-FFF2-40B4-BE49-F238E27FC236}">
                <a16:creationId xmlns:a16="http://schemas.microsoft.com/office/drawing/2014/main" id="{4F0298F2-EDFC-4053-927E-FE76E5AA2C19}"/>
              </a:ext>
            </a:extLst>
          </p:cNvPr>
          <p:cNvSpPr txBox="1">
            <a:spLocks noChangeArrowheads="1"/>
          </p:cNvSpPr>
          <p:nvPr/>
        </p:nvSpPr>
        <p:spPr bwMode="auto">
          <a:xfrm>
            <a:off x="533400" y="5391684"/>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NI-Times" pitchFamily="2" charset="0"/>
                <a:cs typeface="Arial" panose="020B0604020202020204" pitchFamily="34" charset="0"/>
              </a:defRPr>
            </a:lvl1pPr>
            <a:lvl2pPr marL="742950" indent="-285750">
              <a:spcBef>
                <a:spcPct val="20000"/>
              </a:spcBef>
              <a:buChar char="–"/>
              <a:defRPr sz="2800">
                <a:solidFill>
                  <a:schemeClr val="tx1"/>
                </a:solidFill>
                <a:latin typeface="VNI-Times" pitchFamily="2" charset="0"/>
                <a:cs typeface="Arial" panose="020B0604020202020204" pitchFamily="34" charset="0"/>
              </a:defRPr>
            </a:lvl2pPr>
            <a:lvl3pPr marL="1143000" indent="-228600">
              <a:spcBef>
                <a:spcPct val="20000"/>
              </a:spcBef>
              <a:buChar char="•"/>
              <a:defRPr sz="2800">
                <a:solidFill>
                  <a:schemeClr val="tx1"/>
                </a:solidFill>
                <a:latin typeface="VNI-Times" pitchFamily="2" charset="0"/>
                <a:cs typeface="Arial" panose="020B0604020202020204" pitchFamily="34" charset="0"/>
              </a:defRPr>
            </a:lvl3pPr>
            <a:lvl4pPr marL="1600200" indent="-228600">
              <a:spcBef>
                <a:spcPct val="20000"/>
              </a:spcBef>
              <a:buChar char="–"/>
              <a:defRPr sz="2800">
                <a:solidFill>
                  <a:schemeClr val="tx1"/>
                </a:solidFill>
                <a:latin typeface="VNI-Times" pitchFamily="2" charset="0"/>
                <a:cs typeface="Arial" panose="020B0604020202020204" pitchFamily="34" charset="0"/>
              </a:defRPr>
            </a:lvl4pPr>
            <a:lvl5pPr marL="2057400" indent="-228600">
              <a:spcBef>
                <a:spcPct val="20000"/>
              </a:spcBef>
              <a:buChar char="»"/>
              <a:defRPr sz="2800">
                <a:solidFill>
                  <a:schemeClr val="tx1"/>
                </a:solidFill>
                <a:latin typeface="VNI-Times" pitchFamily="2"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VNI-Times" pitchFamily="2"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VNI-Times" pitchFamily="2"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VNI-Times" pitchFamily="2"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VNI-Times" pitchFamily="2" charset="0"/>
                <a:cs typeface="Arial" panose="020B0604020202020204" pitchFamily="34" charset="0"/>
              </a:defRPr>
            </a:lvl9pPr>
          </a:lstStyle>
          <a:p>
            <a:pPr algn="ctr" eaLnBrk="1" hangingPunct="1">
              <a:spcBef>
                <a:spcPct val="0"/>
              </a:spcBef>
              <a:buFontTx/>
              <a:buNone/>
            </a:pPr>
            <a:r>
              <a:rPr lang="vi-VN" altLang="en-US" sz="3200" dirty="0">
                <a:latin typeface="Times New Roman" panose="02020603050405020304" pitchFamily="18" charset="0"/>
                <a:cs typeface="Times New Roman" panose="02020603050405020304" pitchFamily="18" charset="0"/>
              </a:rPr>
              <a:t>Thiếu nhi đã gửi nhiều «tâm thư» đến lãnh đạo Thành phố</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trong</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cuộc</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gặp</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gỡ</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đối</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thoại</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với</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lãnh</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đạo</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thành</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phố</a:t>
            </a:r>
            <a:r>
              <a:rPr lang="en-GB" altLang="en-US" sz="3200" dirty="0">
                <a:latin typeface="Times New Roman" panose="02020603050405020304" pitchFamily="18" charset="0"/>
                <a:cs typeface="Times New Roman" panose="02020603050405020304" pitchFamily="18" charset="0"/>
              </a:rPr>
              <a:t> </a:t>
            </a:r>
            <a:r>
              <a:rPr lang="en-GB" altLang="en-US" sz="3200" dirty="0" err="1">
                <a:latin typeface="Times New Roman" panose="02020603050405020304" pitchFamily="18" charset="0"/>
                <a:cs typeface="Times New Roman" panose="02020603050405020304" pitchFamily="18" charset="0"/>
              </a:rPr>
              <a:t>năm</a:t>
            </a:r>
            <a:r>
              <a:rPr lang="en-GB" altLang="en-US" sz="3200" dirty="0">
                <a:latin typeface="Times New Roman" panose="02020603050405020304" pitchFamily="18" charset="0"/>
                <a:cs typeface="Times New Roman" panose="02020603050405020304" pitchFamily="18" charset="0"/>
              </a:rPr>
              <a:t> 2018</a:t>
            </a:r>
            <a:endParaRPr lang="vi-V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885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7DBC9-3216-4326-91BA-C19849D2905A}"/>
              </a:ext>
            </a:extLst>
          </p:cNvPr>
          <p:cNvPicPr>
            <a:picLocks noChangeAspect="1"/>
          </p:cNvPicPr>
          <p:nvPr/>
        </p:nvPicPr>
        <p:blipFill rotWithShape="1">
          <a:blip r:embed="rId2"/>
          <a:srcRect b="7978"/>
          <a:stretch/>
        </p:blipFill>
        <p:spPr>
          <a:xfrm>
            <a:off x="0" y="0"/>
            <a:ext cx="9144000" cy="6858000"/>
          </a:xfrm>
          <a:prstGeom prst="rect">
            <a:avLst/>
          </a:prstGeom>
        </p:spPr>
      </p:pic>
      <p:sp>
        <p:nvSpPr>
          <p:cNvPr id="7" name="Cloud 6">
            <a:extLst>
              <a:ext uri="{FF2B5EF4-FFF2-40B4-BE49-F238E27FC236}">
                <a16:creationId xmlns:a16="http://schemas.microsoft.com/office/drawing/2014/main" id="{2BC67948-FCA2-4CC7-95A6-EA0FD878D5C1}"/>
              </a:ext>
            </a:extLst>
          </p:cNvPr>
          <p:cNvSpPr/>
          <p:nvPr/>
        </p:nvSpPr>
        <p:spPr>
          <a:xfrm>
            <a:off x="1171107" y="1183287"/>
            <a:ext cx="6801787" cy="391243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endParaRPr lang="en-US" sz="2700" b="1" dirty="0">
              <a:solidFill>
                <a:srgbClr val="0000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D40E6A-B4E1-4AE5-AEE7-0A525BC1D5DF}"/>
              </a:ext>
            </a:extLst>
          </p:cNvPr>
          <p:cNvSpPr txBox="1"/>
          <p:nvPr/>
        </p:nvSpPr>
        <p:spPr>
          <a:xfrm>
            <a:off x="2123728" y="1916832"/>
            <a:ext cx="5616624" cy="230832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NỘI DUNG BÀI HỌC:</a:t>
            </a:r>
          </a:p>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Rèn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luyện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92676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3FB5-9824-4492-A224-E133E89478C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9668A81-3254-456F-85F7-48AE65AD48FD}"/>
              </a:ext>
            </a:extLst>
          </p:cNvPr>
          <p:cNvPicPr>
            <a:picLocks noGrp="1" noChangeAspect="1"/>
          </p:cNvPicPr>
          <p:nvPr>
            <p:ph idx="1"/>
          </p:nvPr>
        </p:nvPicPr>
        <p:blipFill>
          <a:blip r:embed="rId2"/>
          <a:stretch>
            <a:fillRect/>
          </a:stretch>
        </p:blipFill>
        <p:spPr>
          <a:xfrm>
            <a:off x="53752" y="0"/>
            <a:ext cx="9036496" cy="5589240"/>
          </a:xfrm>
          <a:prstGeom prst="rect">
            <a:avLst/>
          </a:prstGeom>
        </p:spPr>
      </p:pic>
      <p:sp>
        <p:nvSpPr>
          <p:cNvPr id="5" name="TextBox 4">
            <a:extLst>
              <a:ext uri="{FF2B5EF4-FFF2-40B4-BE49-F238E27FC236}">
                <a16:creationId xmlns:a16="http://schemas.microsoft.com/office/drawing/2014/main" id="{5FBFD877-B8F6-464F-BFB8-7DBFE5C6FF5C}"/>
              </a:ext>
            </a:extLst>
          </p:cNvPr>
          <p:cNvSpPr txBox="1"/>
          <p:nvPr/>
        </p:nvSpPr>
        <p:spPr>
          <a:xfrm>
            <a:off x="179512" y="6021288"/>
            <a:ext cx="8784976" cy="646331"/>
          </a:xfrm>
          <a:prstGeom prst="rect">
            <a:avLst/>
          </a:prstGeom>
          <a:noFill/>
        </p:spPr>
        <p:txBody>
          <a:bodyPr wrap="square" rtlCol="0">
            <a:spAutoFit/>
          </a:bodyPr>
          <a:lstStyle/>
          <a:p>
            <a:pPr algn="ctr"/>
            <a:r>
              <a:rPr lang="en-GB" b="1" dirty="0" err="1">
                <a:latin typeface="Times New Roman" panose="02020603050405020304" pitchFamily="18" charset="0"/>
                <a:cs typeface="Times New Roman" panose="02020603050405020304" pitchFamily="18" charset="0"/>
              </a:rPr>
              <a:t>Hội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nghị</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gặp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gỡ</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đối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thoại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giữa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lãnh</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đạo</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ngành</a:t>
            </a:r>
            <a:r>
              <a:rPr lang="en-GB" b="1" dirty="0">
                <a:latin typeface="Times New Roman" panose="02020603050405020304" pitchFamily="18" charset="0"/>
                <a:cs typeface="Times New Roman" panose="02020603050405020304" pitchFamily="18" charset="0"/>
              </a:rPr>
              <a:t> GD&amp;ĐT </a:t>
            </a:r>
            <a:r>
              <a:rPr lang="en-GB" b="1" dirty="0" err="1">
                <a:latin typeface="Times New Roman" panose="02020603050405020304" pitchFamily="18" charset="0"/>
                <a:cs typeface="Times New Roman" panose="02020603050405020304" pitchFamily="18" charset="0"/>
              </a:rPr>
              <a:t>quận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Gò</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Vấp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với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các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em</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học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sinh</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tiểu</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học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và</a:t>
            </a:r>
            <a:r>
              <a:rPr lang="en-GB" b="1" dirty="0">
                <a:latin typeface="Times New Roman" panose="02020603050405020304" pitchFamily="18" charset="0"/>
                <a:cs typeface="Times New Roman" panose="02020603050405020304" pitchFamily="18" charset="0"/>
              </a:rPr>
              <a:t> THCS </a:t>
            </a:r>
            <a:r>
              <a:rPr lang="en-GB" b="1" dirty="0" err="1">
                <a:latin typeface="Times New Roman" panose="02020603050405020304" pitchFamily="18" charset="0"/>
                <a:cs typeface="Times New Roman" panose="02020603050405020304" pitchFamily="18" charset="0"/>
              </a:rPr>
              <a:t>năm</a:t>
            </a:r>
            <a:r>
              <a:rPr lang="en-GB" b="1" dirty="0">
                <a:latin typeface="Times New Roman" panose="02020603050405020304" pitchFamily="18" charset="0"/>
                <a:cs typeface="Times New Roman" panose="02020603050405020304" pitchFamily="18" charset="0"/>
              </a:rPr>
              <a:t> 2020</a:t>
            </a:r>
          </a:p>
        </p:txBody>
      </p:sp>
    </p:spTree>
    <p:extLst>
      <p:ext uri="{BB962C8B-B14F-4D97-AF65-F5344CB8AC3E}">
        <p14:creationId xmlns:p14="http://schemas.microsoft.com/office/powerpoint/2010/main" val="3615278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323AD1F7-FB0A-42D2-8A43-88E499E83763}"/>
              </a:ext>
            </a:extLst>
          </p:cNvPr>
          <p:cNvSpPr>
            <a:spLocks noChangeArrowheads="1"/>
          </p:cNvSpPr>
          <p:nvPr/>
        </p:nvSpPr>
        <p:spPr bwMode="auto">
          <a:xfrm>
            <a:off x="107504" y="587727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a:latin typeface="Times New Roman" panose="02020603050405020304" pitchFamily="18" charset="0"/>
                <a:cs typeface="Times New Roman" panose="02020603050405020304" pitchFamily="18" charset="0"/>
              </a:rPr>
              <a:t>BGH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tham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đội</a:t>
            </a:r>
            <a:r>
              <a:rPr lang="en-US" altLang="en-US" sz="2800" b="1" dirty="0">
                <a:latin typeface="Times New Roman" panose="02020603050405020304" pitchFamily="18" charset="0"/>
                <a:cs typeface="Times New Roman" panose="02020603050405020304" pitchFamily="18" charset="0"/>
              </a:rPr>
              <a:t> </a:t>
            </a:r>
          </a:p>
          <a:p>
            <a:pPr algn="ctr">
              <a:spcBef>
                <a:spcPct val="0"/>
              </a:spcBef>
              <a:buFontTx/>
              <a:buNone/>
            </a:pPr>
            <a:r>
              <a:rPr lang="en-US" altLang="en-US" sz="2800" b="1" dirty="0" err="1">
                <a:latin typeface="Times New Roman" panose="02020603050405020304" pitchFamily="18" charset="0"/>
                <a:cs typeface="Times New Roman" panose="02020603050405020304" pitchFamily="18" charset="0"/>
              </a:rPr>
              <a:t>nhiệm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kỳ</a:t>
            </a:r>
            <a:r>
              <a:rPr lang="en-US" altLang="en-US" sz="2800" b="1" dirty="0">
                <a:latin typeface="Times New Roman" panose="02020603050405020304" pitchFamily="18" charset="0"/>
                <a:cs typeface="Times New Roman" panose="02020603050405020304" pitchFamily="18" charset="0"/>
              </a:rPr>
              <a:t> 2020 – 2021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nghe</a:t>
            </a:r>
            <a:r>
              <a:rPr lang="en-US" altLang="en-US" sz="2800" b="1" dirty="0">
                <a:latin typeface="Times New Roman" panose="02020603050405020304" pitchFamily="18" charset="0"/>
                <a:cs typeface="Times New Roman" panose="02020603050405020304" pitchFamily="18" charset="0"/>
              </a:rPr>
              <a:t> ý </a:t>
            </a:r>
            <a:r>
              <a:rPr lang="en-US" altLang="en-US" sz="2800" b="1" dirty="0" err="1">
                <a:latin typeface="Times New Roman" panose="02020603050405020304" pitchFamily="18" charset="0"/>
                <a:cs typeface="Times New Roman" panose="02020603050405020304" pitchFamily="18" charset="0"/>
              </a:rPr>
              <a:t>kiến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viên</a:t>
            </a:r>
            <a:endParaRPr lang="en-US" altLang="en-US" sz="4000" b="1" dirty="0">
              <a:latin typeface="Times New Roman" panose="02020603050405020304" pitchFamily="18" charset="0"/>
              <a:cs typeface="Times New Roman" panose="02020603050405020304" pitchFamily="18" charset="0"/>
            </a:endParaRPr>
          </a:p>
        </p:txBody>
      </p:sp>
      <p:pic>
        <p:nvPicPr>
          <p:cNvPr id="44035" name="Picture 1">
            <a:extLst>
              <a:ext uri="{FF2B5EF4-FFF2-40B4-BE49-F238E27FC236}">
                <a16:creationId xmlns:a16="http://schemas.microsoft.com/office/drawing/2014/main" id="{09F43754-97FF-4EC8-8605-6C1377C2C0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913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ình ảnh có thể có: 3 người, mọi người đang đứng và mọi người trên sân khấu">
            <a:extLst>
              <a:ext uri="{FF2B5EF4-FFF2-40B4-BE49-F238E27FC236}">
                <a16:creationId xmlns:a16="http://schemas.microsoft.com/office/drawing/2014/main" id="{227FA24D-66A7-410F-A295-0D0B13B01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567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
            <a:extLst>
              <a:ext uri="{FF2B5EF4-FFF2-40B4-BE49-F238E27FC236}">
                <a16:creationId xmlns:a16="http://schemas.microsoft.com/office/drawing/2014/main" id="{D04F4D76-11EE-4F86-A394-553E836F18F9}"/>
              </a:ext>
            </a:extLst>
          </p:cNvPr>
          <p:cNvSpPr>
            <a:spLocks noChangeArrowheads="1"/>
          </p:cNvSpPr>
          <p:nvPr/>
        </p:nvSpPr>
        <p:spPr bwMode="auto">
          <a:xfrm>
            <a:off x="107504" y="5958565"/>
            <a:ext cx="90364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rgbClr val="3333CC"/>
                </a:solidFill>
                <a:latin typeface="Times New Roman" panose="02020603050405020304" pitchFamily="18" charset="0"/>
                <a:cs typeface="Times New Roman" panose="02020603050405020304" pitchFamily="18" charset="0"/>
              </a:rPr>
              <a:t>Nhà</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trường</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tổ</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chức</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đối</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thoại</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giữa</a:t>
            </a:r>
            <a:r>
              <a:rPr lang="en-US" altLang="en-US" sz="2800" b="1" dirty="0">
                <a:solidFill>
                  <a:srgbClr val="3333CC"/>
                </a:solidFill>
                <a:latin typeface="Times New Roman" panose="02020603050405020304" pitchFamily="18" charset="0"/>
                <a:cs typeface="Times New Roman" panose="02020603050405020304" pitchFamily="18" charset="0"/>
              </a:rPr>
              <a:t> BGH </a:t>
            </a:r>
            <a:r>
              <a:rPr lang="en-US" altLang="en-US" sz="2800" b="1" dirty="0" err="1">
                <a:solidFill>
                  <a:srgbClr val="3333CC"/>
                </a:solidFill>
                <a:latin typeface="Times New Roman" panose="02020603050405020304" pitchFamily="18" charset="0"/>
                <a:cs typeface="Times New Roman" panose="02020603050405020304" pitchFamily="18" charset="0"/>
              </a:rPr>
              <a:t>và</a:t>
            </a:r>
            <a:r>
              <a:rPr lang="en-US" altLang="en-US" sz="2800" b="1" dirty="0">
                <a:solidFill>
                  <a:srgbClr val="3333CC"/>
                </a:solidFill>
                <a:latin typeface="Times New Roman" panose="02020603050405020304" pitchFamily="18" charset="0"/>
                <a:cs typeface="Times New Roman" panose="02020603050405020304" pitchFamily="18" charset="0"/>
              </a:rPr>
              <a:t> HS, </a:t>
            </a:r>
            <a:r>
              <a:rPr lang="en-US" altLang="en-US" sz="2800" b="1" dirty="0" err="1">
                <a:solidFill>
                  <a:srgbClr val="3333CC"/>
                </a:solidFill>
                <a:latin typeface="Times New Roman" panose="02020603050405020304" pitchFamily="18" charset="0"/>
                <a:cs typeface="Times New Roman" panose="02020603050405020304" pitchFamily="18" charset="0"/>
              </a:rPr>
              <a:t>lắng</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nghe</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tiếng</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nói</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học</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sinh</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đầu</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năm</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học</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mới</a:t>
            </a:r>
            <a:endParaRPr lang="en-US" altLang="en-US" sz="4000" b="1"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208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7DBC9-3216-4326-91BA-C19849D2905A}"/>
              </a:ext>
            </a:extLst>
          </p:cNvPr>
          <p:cNvPicPr>
            <a:picLocks noChangeAspect="1"/>
          </p:cNvPicPr>
          <p:nvPr/>
        </p:nvPicPr>
        <p:blipFill rotWithShape="1">
          <a:blip r:embed="rId2"/>
          <a:srcRect b="7978"/>
          <a:stretch/>
        </p:blipFill>
        <p:spPr>
          <a:xfrm>
            <a:off x="0" y="0"/>
            <a:ext cx="9144000" cy="6858000"/>
          </a:xfrm>
          <a:prstGeom prst="rect">
            <a:avLst/>
          </a:prstGeom>
        </p:spPr>
      </p:pic>
      <p:sp>
        <p:nvSpPr>
          <p:cNvPr id="7" name="Cloud 6">
            <a:extLst>
              <a:ext uri="{FF2B5EF4-FFF2-40B4-BE49-F238E27FC236}">
                <a16:creationId xmlns:a16="http://schemas.microsoft.com/office/drawing/2014/main" id="{2BC67948-FCA2-4CC7-95A6-EA0FD878D5C1}"/>
              </a:ext>
            </a:extLst>
          </p:cNvPr>
          <p:cNvSpPr/>
          <p:nvPr/>
        </p:nvSpPr>
        <p:spPr>
          <a:xfrm>
            <a:off x="1171107" y="1183287"/>
            <a:ext cx="6801787" cy="391243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endParaRPr lang="en-US" sz="2700" b="1" dirty="0">
              <a:solidFill>
                <a:srgbClr val="0000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D40E6A-B4E1-4AE5-AEE7-0A525BC1D5DF}"/>
              </a:ext>
            </a:extLst>
          </p:cNvPr>
          <p:cNvSpPr txBox="1"/>
          <p:nvPr/>
        </p:nvSpPr>
        <p:spPr>
          <a:xfrm>
            <a:off x="2267744" y="2362959"/>
            <a:ext cx="4608512" cy="76944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III. LUYỆN TẬP</a:t>
            </a:r>
          </a:p>
        </p:txBody>
      </p:sp>
    </p:spTree>
    <p:extLst>
      <p:ext uri="{BB962C8B-B14F-4D97-AF65-F5344CB8AC3E}">
        <p14:creationId xmlns:p14="http://schemas.microsoft.com/office/powerpoint/2010/main" val="110907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38EB6-00B6-419C-A570-C286D3E3BB87}"/>
              </a:ext>
            </a:extLst>
          </p:cNvPr>
          <p:cNvSpPr>
            <a:spLocks noGrp="1"/>
          </p:cNvSpPr>
          <p:nvPr>
            <p:ph type="title"/>
          </p:nvPr>
        </p:nvSpPr>
        <p:spPr>
          <a:xfrm>
            <a:off x="457200" y="8519"/>
            <a:ext cx="8229600" cy="1143000"/>
          </a:xfrm>
        </p:spPr>
        <p:txBody>
          <a:bodyPr>
            <a:normAutofit/>
          </a:bodyPr>
          <a:lstStyle/>
          <a:p>
            <a:pPr algn="l"/>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III. LUYỆN TẬP</a:t>
            </a:r>
            <a:endParaRPr lang="en-GB" sz="4000" dirty="0">
              <a:solidFill>
                <a:srgbClr val="FF0000"/>
              </a:solidFill>
            </a:endParaRPr>
          </a:p>
        </p:txBody>
      </p:sp>
      <p:sp>
        <p:nvSpPr>
          <p:cNvPr id="3" name="Content Placeholder 2">
            <a:extLst>
              <a:ext uri="{FF2B5EF4-FFF2-40B4-BE49-F238E27FC236}">
                <a16:creationId xmlns:a16="http://schemas.microsoft.com/office/drawing/2014/main" id="{96DEE684-98BF-4A5B-AE27-5E9D6E69AB67}"/>
              </a:ext>
            </a:extLst>
          </p:cNvPr>
          <p:cNvSpPr>
            <a:spLocks noGrp="1"/>
          </p:cNvSpPr>
          <p:nvPr>
            <p:ph idx="1"/>
          </p:nvPr>
        </p:nvSpPr>
        <p:spPr>
          <a:xfrm>
            <a:off x="179512" y="980728"/>
            <a:ext cx="8784976" cy="4525963"/>
          </a:xfrm>
        </p:spPr>
        <p:txBody>
          <a:bodyPr>
            <a:noAutofit/>
          </a:bodyPr>
          <a:lstStyle/>
          <a:p>
            <a:pPr marL="0" indent="0" algn="just">
              <a:buNone/>
            </a:pPr>
            <a:r>
              <a:rPr lang="vi-VN" sz="2600" b="1" i="1" dirty="0">
                <a:solidFill>
                  <a:srgbClr val="0000FF"/>
                </a:solidFill>
                <a:effectLst/>
                <a:latin typeface="Times New Roman" panose="02020603050405020304" pitchFamily="18" charset="0"/>
                <a:cs typeface="Times New Roman" panose="02020603050405020304" pitchFamily="18" charset="0"/>
              </a:rPr>
              <a:t>Bài 1 (</a:t>
            </a:r>
            <a:r>
              <a:rPr lang="en-US" sz="2600" b="1" i="1" dirty="0" err="1">
                <a:solidFill>
                  <a:srgbClr val="0000FF"/>
                </a:solidFill>
                <a:effectLst/>
                <a:latin typeface="Times New Roman" panose="02020603050405020304" pitchFamily="18" charset="0"/>
                <a:cs typeface="Times New Roman" panose="02020603050405020304" pitchFamily="18" charset="0"/>
              </a:rPr>
              <a:t>sgk</a:t>
            </a:r>
            <a:r>
              <a:rPr lang="en-US" sz="2600" b="1" i="1" dirty="0">
                <a:solidFill>
                  <a:srgbClr val="0000FF"/>
                </a:solidFill>
                <a:effectLst/>
                <a:latin typeface="Times New Roman" panose="02020603050405020304" pitchFamily="18" charset="0"/>
                <a:cs typeface="Times New Roman" panose="02020603050405020304" pitchFamily="18" charset="0"/>
              </a:rPr>
              <a:t> </a:t>
            </a:r>
            <a:r>
              <a:rPr lang="vi-VN" sz="2600" b="1" i="1" dirty="0">
                <a:solidFill>
                  <a:srgbClr val="0000FF"/>
                </a:solidFill>
                <a:effectLst/>
                <a:latin typeface="Times New Roman" panose="02020603050405020304" pitchFamily="18" charset="0"/>
                <a:cs typeface="Times New Roman" panose="02020603050405020304" pitchFamily="18" charset="0"/>
              </a:rPr>
              <a:t>trang 11): Theo em, những việc làm nào sau đây có nội dung thể hiện tính dân chủ ? Vì sao ?</a:t>
            </a:r>
          </a:p>
          <a:p>
            <a:pPr marL="0" indent="0" algn="just">
              <a:buNone/>
            </a:pPr>
            <a:r>
              <a:rPr lang="vi-VN" sz="2600" b="1" i="0" dirty="0">
                <a:solidFill>
                  <a:srgbClr val="000000"/>
                </a:solidFill>
                <a:effectLst/>
                <a:latin typeface="Times New Roman" panose="02020603050405020304" pitchFamily="18" charset="0"/>
                <a:cs typeface="Times New Roman" panose="02020603050405020304" pitchFamily="18" charset="0"/>
              </a:rPr>
              <a:t>a) Nhà trường tổ chức cho học sinh học tập nội quy của trường ; học sinh được thảo luận và thống nhất thực hiện nội quy ;</a:t>
            </a:r>
          </a:p>
          <a:p>
            <a:pPr marL="0" indent="0" algn="just">
              <a:buNone/>
            </a:pPr>
            <a:r>
              <a:rPr lang="vi-VN" sz="2600" b="1" i="0" dirty="0">
                <a:solidFill>
                  <a:srgbClr val="000000"/>
                </a:solidFill>
                <a:effectLst/>
                <a:latin typeface="Times New Roman" panose="02020603050405020304" pitchFamily="18" charset="0"/>
                <a:cs typeface="Times New Roman" panose="02020603050405020304" pitchFamily="18" charset="0"/>
              </a:rPr>
              <a:t>b) Ông Bính - tổ trưởng tổ dân phố - quyết định mỗi gia đình nộp 5.000 đồng để làm quỹ thăm hỏi những gia đình gặp khó khăn ;</a:t>
            </a:r>
          </a:p>
          <a:p>
            <a:pPr marL="0" indent="0" algn="just">
              <a:buNone/>
            </a:pPr>
            <a:r>
              <a:rPr lang="vi-VN" sz="2600" b="1" i="0" dirty="0">
                <a:solidFill>
                  <a:srgbClr val="000000"/>
                </a:solidFill>
                <a:effectLst/>
                <a:latin typeface="Times New Roman" panose="02020603050405020304" pitchFamily="18" charset="0"/>
                <a:cs typeface="Times New Roman" panose="02020603050405020304" pitchFamily="18" charset="0"/>
              </a:rPr>
              <a:t>c) </a:t>
            </a:r>
            <a:r>
              <a:rPr lang="en-US" sz="2600" b="1" i="0" dirty="0">
                <a:solidFill>
                  <a:srgbClr val="000000"/>
                </a:solidFill>
                <a:effectLst/>
                <a:latin typeface="Times New Roman" panose="02020603050405020304" pitchFamily="18" charset="0"/>
                <a:cs typeface="Times New Roman" panose="02020603050405020304" pitchFamily="18" charset="0"/>
              </a:rPr>
              <a:t> </a:t>
            </a:r>
            <a:r>
              <a:rPr lang="vi-VN" sz="2600" b="1" i="0" dirty="0">
                <a:solidFill>
                  <a:srgbClr val="000000"/>
                </a:solidFill>
                <a:effectLst/>
                <a:latin typeface="Times New Roman" panose="02020603050405020304" pitchFamily="18" charset="0"/>
                <a:cs typeface="Times New Roman" panose="02020603050405020304" pitchFamily="18" charset="0"/>
              </a:rPr>
              <a:t>Nam đến trường dự sinh hoạt chi đoàn theo kế hoạch ;</a:t>
            </a:r>
          </a:p>
          <a:p>
            <a:pPr marL="0" indent="0" algn="just">
              <a:buNone/>
            </a:pPr>
            <a:r>
              <a:rPr lang="vi-VN" sz="2600" b="1" i="0" dirty="0">
                <a:solidFill>
                  <a:srgbClr val="000000"/>
                </a:solidFill>
                <a:effectLst/>
                <a:latin typeface="Times New Roman" panose="02020603050405020304" pitchFamily="18" charset="0"/>
                <a:cs typeface="Times New Roman" panose="02020603050405020304" pitchFamily="18" charset="0"/>
              </a:rPr>
              <a:t>d) Thầy chủ nhiệm giao cho Hùng điều khiển buổi sinh hoạt lớp cuối tuần, mọi người đã tích cực phát biểu ý kiến ;</a:t>
            </a:r>
          </a:p>
          <a:p>
            <a:pPr marL="0" indent="0" algn="just">
              <a:buNone/>
            </a:pPr>
            <a:r>
              <a:rPr lang="vi-VN" sz="2600" b="1" i="0" dirty="0">
                <a:solidFill>
                  <a:srgbClr val="000000"/>
                </a:solidFill>
                <a:effectLst/>
                <a:latin typeface="Times New Roman" panose="02020603050405020304" pitchFamily="18" charset="0"/>
                <a:cs typeface="Times New Roman" panose="02020603050405020304" pitchFamily="18" charset="0"/>
              </a:rPr>
              <a:t>đ) Trong một trận đấu bóng, các cầu thủ xô xát với nhau trên sân cỏ, không tuân theo quyết định của trọng tài.</a:t>
            </a:r>
          </a:p>
          <a:p>
            <a:endParaRPr lang="en-GB" sz="2600" b="1" dirty="0"/>
          </a:p>
        </p:txBody>
      </p:sp>
      <p:sp>
        <p:nvSpPr>
          <p:cNvPr id="5" name="Oval 4">
            <a:extLst>
              <a:ext uri="{FF2B5EF4-FFF2-40B4-BE49-F238E27FC236}">
                <a16:creationId xmlns:a16="http://schemas.microsoft.com/office/drawing/2014/main" id="{80A2A880-F536-45EE-876B-1FCEAEE86B29}"/>
              </a:ext>
            </a:extLst>
          </p:cNvPr>
          <p:cNvSpPr/>
          <p:nvPr/>
        </p:nvSpPr>
        <p:spPr>
          <a:xfrm>
            <a:off x="134482" y="1916935"/>
            <a:ext cx="477078" cy="4306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FE043F86-34F0-4879-8DAA-2D2CA9ECDD51}"/>
              </a:ext>
            </a:extLst>
          </p:cNvPr>
          <p:cNvSpPr/>
          <p:nvPr/>
        </p:nvSpPr>
        <p:spPr>
          <a:xfrm>
            <a:off x="141581" y="4484583"/>
            <a:ext cx="477078" cy="4306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EC2E9D13-43FC-454E-96B5-7192F3E478D0}"/>
              </a:ext>
            </a:extLst>
          </p:cNvPr>
          <p:cNvSpPr/>
          <p:nvPr/>
        </p:nvSpPr>
        <p:spPr>
          <a:xfrm>
            <a:off x="134482" y="4941168"/>
            <a:ext cx="477078" cy="4306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722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0ABF-5DDC-4005-B59A-F9F431ABBAB3}"/>
              </a:ext>
            </a:extLst>
          </p:cNvPr>
          <p:cNvSpPr>
            <a:spLocks noGrp="1"/>
          </p:cNvSpPr>
          <p:nvPr>
            <p:ph type="title"/>
          </p:nvPr>
        </p:nvSpPr>
        <p:spPr>
          <a:xfrm>
            <a:off x="457200" y="110063"/>
            <a:ext cx="8229600" cy="1143000"/>
          </a:xfrm>
        </p:spPr>
        <p:txBody>
          <a:bodyPr>
            <a:normAutofit/>
          </a:bodyPr>
          <a:lstStyle/>
          <a:p>
            <a:pPr algn="l"/>
            <a:r>
              <a:rPr kumimoji="0" lang="en-GB"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III. LUYỆN TẬP</a:t>
            </a:r>
            <a:endParaRPr lang="en-GB" sz="4000" dirty="0">
              <a:solidFill>
                <a:srgbClr val="FF0000"/>
              </a:solidFill>
            </a:endParaRPr>
          </a:p>
        </p:txBody>
      </p:sp>
      <p:sp>
        <p:nvSpPr>
          <p:cNvPr id="3" name="Content Placeholder 2">
            <a:extLst>
              <a:ext uri="{FF2B5EF4-FFF2-40B4-BE49-F238E27FC236}">
                <a16:creationId xmlns:a16="http://schemas.microsoft.com/office/drawing/2014/main" id="{F5ADF589-8555-4F84-8C9E-611E5CA1D800}"/>
              </a:ext>
            </a:extLst>
          </p:cNvPr>
          <p:cNvSpPr>
            <a:spLocks noGrp="1"/>
          </p:cNvSpPr>
          <p:nvPr>
            <p:ph idx="1"/>
          </p:nvPr>
        </p:nvSpPr>
        <p:spPr>
          <a:xfrm>
            <a:off x="193551" y="1268760"/>
            <a:ext cx="8784976" cy="1828800"/>
          </a:xfrm>
        </p:spPr>
        <p:txBody>
          <a:bodyPr>
            <a:normAutofit/>
          </a:bodyPr>
          <a:lstStyle/>
          <a:p>
            <a:pPr marL="0" indent="0" algn="just">
              <a:buNone/>
            </a:pPr>
            <a:r>
              <a:rPr lang="vi-VN" b="1" i="1" dirty="0">
                <a:solidFill>
                  <a:srgbClr val="0000FF"/>
                </a:solidFill>
                <a:effectLst/>
                <a:latin typeface="Times New Roman" panose="02020603050405020304" pitchFamily="18" charset="0"/>
                <a:cs typeface="Times New Roman" panose="02020603050405020304" pitchFamily="18" charset="0"/>
              </a:rPr>
              <a:t>Bài 2 (trang 11 sgk G</a:t>
            </a:r>
            <a:r>
              <a:rPr lang="en-GB" b="1" i="1" dirty="0">
                <a:solidFill>
                  <a:srgbClr val="0000FF"/>
                </a:solidFill>
                <a:latin typeface="Times New Roman" panose="02020603050405020304" pitchFamily="18" charset="0"/>
                <a:cs typeface="Times New Roman" panose="02020603050405020304" pitchFamily="18" charset="0"/>
              </a:rPr>
              <a:t>DCD</a:t>
            </a:r>
            <a:r>
              <a:rPr lang="vi-VN" b="1" i="1" dirty="0">
                <a:solidFill>
                  <a:srgbClr val="0000FF"/>
                </a:solidFill>
                <a:effectLst/>
                <a:latin typeface="Times New Roman" panose="02020603050405020304" pitchFamily="18" charset="0"/>
                <a:cs typeface="Times New Roman" panose="02020603050405020304" pitchFamily="18" charset="0"/>
              </a:rPr>
              <a:t> 9):</a:t>
            </a:r>
            <a:endParaRPr lang="en-GB" b="1" i="1" dirty="0">
              <a:solidFill>
                <a:srgbClr val="0000FF"/>
              </a:solidFill>
              <a:effectLst/>
              <a:latin typeface="Times New Roman" panose="02020603050405020304" pitchFamily="18" charset="0"/>
              <a:cs typeface="Times New Roman" panose="02020603050405020304" pitchFamily="18" charset="0"/>
            </a:endParaRPr>
          </a:p>
          <a:p>
            <a:pPr marL="0" indent="0" algn="just">
              <a:buNone/>
            </a:pPr>
            <a:r>
              <a:rPr lang="vi-VN" b="0" i="0" dirty="0">
                <a:solidFill>
                  <a:srgbClr val="0000FF"/>
                </a:solidFill>
                <a:effectLst/>
                <a:latin typeface="Times New Roman" panose="02020603050405020304" pitchFamily="18" charset="0"/>
                <a:cs typeface="Times New Roman" panose="02020603050405020304" pitchFamily="18" charset="0"/>
              </a:rPr>
              <a:t> </a:t>
            </a:r>
            <a:r>
              <a:rPr lang="vi-VN" b="0" i="0" dirty="0">
                <a:effectLst/>
                <a:latin typeface="Times New Roman" panose="02020603050405020304" pitchFamily="18" charset="0"/>
                <a:cs typeface="Times New Roman" panose="02020603050405020304" pitchFamily="18" charset="0"/>
              </a:rPr>
              <a:t>Hãy kể lại một việc làm của em về thực hiện tốt dân chủ và tôn trọng kỉ luật của nhà trường.</a:t>
            </a:r>
            <a:endParaRPr lang="en-US" b="0" i="0" dirty="0">
              <a:effectLst/>
              <a:latin typeface="Times New Roman" panose="02020603050405020304" pitchFamily="18" charset="0"/>
              <a:cs typeface="Times New Roman" panose="02020603050405020304" pitchFamily="18" charset="0"/>
            </a:endParaRPr>
          </a:p>
          <a:p>
            <a:pPr marL="0" indent="0" algn="just">
              <a:buNone/>
            </a:pPr>
            <a:endParaRPr lang="en-GB"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49AE9F64-F378-4E02-AACC-21E57735C7D0}"/>
              </a:ext>
            </a:extLst>
          </p:cNvPr>
          <p:cNvSpPr txBox="1">
            <a:spLocks/>
          </p:cNvSpPr>
          <p:nvPr/>
        </p:nvSpPr>
        <p:spPr>
          <a:xfrm>
            <a:off x="193551" y="2996952"/>
            <a:ext cx="8784976" cy="281225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b="1" i="1" dirty="0" err="1">
                <a:solidFill>
                  <a:srgbClr val="0000FF"/>
                </a:solidFill>
                <a:latin typeface="Times New Roman" panose="02020603050405020304" pitchFamily="18" charset="0"/>
                <a:cs typeface="Times New Roman" panose="02020603050405020304" pitchFamily="18" charset="0"/>
              </a:rPr>
              <a:t>Bài</a:t>
            </a:r>
            <a:r>
              <a:rPr lang="en-US" b="1" i="1" dirty="0">
                <a:solidFill>
                  <a:srgbClr val="0000FF"/>
                </a:solidFill>
                <a:latin typeface="Times New Roman" panose="02020603050405020304" pitchFamily="18" charset="0"/>
                <a:cs typeface="Times New Roman" panose="02020603050405020304" pitchFamily="18" charset="0"/>
              </a:rPr>
              <a:t> 3</a:t>
            </a:r>
            <a:r>
              <a:rPr lang="en-US" dirty="0">
                <a:solidFill>
                  <a:srgbClr val="0000FF"/>
                </a:solidFill>
                <a:latin typeface="Times New Roman" panose="02020603050405020304" pitchFamily="18" charset="0"/>
                <a:cs typeface="Times New Roman" panose="02020603050405020304" pitchFamily="18" charset="0"/>
              </a:rPr>
              <a:t> </a:t>
            </a:r>
            <a:r>
              <a:rPr lang="vi-VN" b="1" i="1" dirty="0">
                <a:solidFill>
                  <a:srgbClr val="0000FF"/>
                </a:solidFill>
                <a:latin typeface="Times New Roman" panose="02020603050405020304" pitchFamily="18" charset="0"/>
                <a:cs typeface="Times New Roman" panose="02020603050405020304" pitchFamily="18" charset="0"/>
              </a:rPr>
              <a:t>(trang 11 sgk G</a:t>
            </a:r>
            <a:r>
              <a:rPr lang="en-GB" b="1" i="1" dirty="0">
                <a:solidFill>
                  <a:srgbClr val="0000FF"/>
                </a:solidFill>
                <a:latin typeface="Times New Roman" panose="02020603050405020304" pitchFamily="18" charset="0"/>
                <a:cs typeface="Times New Roman" panose="02020603050405020304" pitchFamily="18" charset="0"/>
              </a:rPr>
              <a:t>DCD</a:t>
            </a:r>
            <a:r>
              <a:rPr lang="vi-VN" b="1" i="1" dirty="0">
                <a:solidFill>
                  <a:srgbClr val="0000FF"/>
                </a:solidFill>
                <a:latin typeface="Times New Roman" panose="02020603050405020304" pitchFamily="18" charset="0"/>
                <a:cs typeface="Times New Roman" panose="02020603050405020304" pitchFamily="18" charset="0"/>
              </a:rPr>
              <a:t> 9):</a:t>
            </a:r>
            <a:r>
              <a:rPr lang="en-US" b="1" i="1" dirty="0">
                <a:solidFill>
                  <a:srgbClr val="0000FF"/>
                </a:solidFill>
                <a:latin typeface="Times New Roman" panose="02020603050405020304" pitchFamily="18" charset="0"/>
                <a:cs typeface="Times New Roman" panose="02020603050405020304" pitchFamily="18" charset="0"/>
              </a:rPr>
              <a:t> </a:t>
            </a:r>
            <a:r>
              <a:rPr lang="en-US" b="1" i="1" dirty="0" err="1">
                <a:solidFill>
                  <a:srgbClr val="0000FF"/>
                </a:solidFill>
                <a:latin typeface="Times New Roman" panose="02020603050405020304" pitchFamily="18" charset="0"/>
                <a:cs typeface="Times New Roman" panose="02020603050405020304" pitchFamily="18" charset="0"/>
              </a:rPr>
              <a:t>giảm</a:t>
            </a:r>
            <a:r>
              <a:rPr lang="en-US" b="1" i="1" dirty="0">
                <a:solidFill>
                  <a:srgbClr val="0000FF"/>
                </a:solidFill>
                <a:latin typeface="Times New Roman" panose="02020603050405020304" pitchFamily="18" charset="0"/>
                <a:cs typeface="Times New Roman" panose="02020603050405020304" pitchFamily="18" charset="0"/>
              </a:rPr>
              <a:t> </a:t>
            </a:r>
            <a:r>
              <a:rPr lang="en-US" b="1" i="1" dirty="0" err="1">
                <a:solidFill>
                  <a:srgbClr val="0000FF"/>
                </a:solidFill>
                <a:latin typeface="Times New Roman" panose="02020603050405020304" pitchFamily="18" charset="0"/>
                <a:cs typeface="Times New Roman" panose="02020603050405020304" pitchFamily="18" charset="0"/>
              </a:rPr>
              <a:t>tải</a:t>
            </a:r>
            <a:r>
              <a:rPr lang="en-US" b="1" i="1" dirty="0">
                <a:solidFill>
                  <a:srgbClr val="0000FF"/>
                </a:solidFill>
                <a:latin typeface="Times New Roman" panose="02020603050405020304" pitchFamily="18" charset="0"/>
                <a:cs typeface="Times New Roman" panose="02020603050405020304" pitchFamily="18" charset="0"/>
              </a:rPr>
              <a:t>.</a:t>
            </a:r>
            <a:endParaRPr lang="en-US" dirty="0">
              <a:solidFill>
                <a:srgbClr val="0000FF"/>
              </a:solidFill>
              <a:latin typeface="Times New Roman" panose="02020603050405020304" pitchFamily="18" charset="0"/>
              <a:cs typeface="Times New Roman" panose="02020603050405020304" pitchFamily="18" charset="0"/>
            </a:endParaRPr>
          </a:p>
          <a:p>
            <a:pPr marL="0" indent="0" algn="just">
              <a:buFont typeface="Arial" pitchFamily="34" charset="0"/>
              <a:buNone/>
            </a:pPr>
            <a:endParaRPr lang="en-GB" b="1" i="1" dirty="0">
              <a:solidFill>
                <a:srgbClr val="0000FF"/>
              </a:solidFill>
              <a:latin typeface="Times New Roman" panose="02020603050405020304" pitchFamily="18" charset="0"/>
              <a:cs typeface="Times New Roman" panose="02020603050405020304" pitchFamily="18" charset="0"/>
            </a:endParaRPr>
          </a:p>
          <a:p>
            <a:pPr marL="0" indent="0" algn="just">
              <a:buFont typeface="Arial" pitchFamily="34" charset="0"/>
              <a:buNone/>
            </a:pPr>
            <a:r>
              <a:rPr lang="vi-VN" b="1" i="1" dirty="0">
                <a:solidFill>
                  <a:srgbClr val="0000FF"/>
                </a:solidFill>
                <a:latin typeface="Times New Roman" panose="02020603050405020304" pitchFamily="18" charset="0"/>
                <a:cs typeface="Times New Roman" panose="02020603050405020304" pitchFamily="18" charset="0"/>
              </a:rPr>
              <a:t>Bài 4 (trang 11 sgk </a:t>
            </a:r>
            <a:r>
              <a:rPr lang="en-GB" b="1" i="1" dirty="0">
                <a:solidFill>
                  <a:srgbClr val="0000FF"/>
                </a:solidFill>
                <a:latin typeface="Times New Roman" panose="02020603050405020304" pitchFamily="18" charset="0"/>
                <a:cs typeface="Times New Roman" panose="02020603050405020304" pitchFamily="18" charset="0"/>
              </a:rPr>
              <a:t>GDCD </a:t>
            </a:r>
            <a:r>
              <a:rPr lang="vi-VN" b="1" i="1" dirty="0">
                <a:solidFill>
                  <a:srgbClr val="0000FF"/>
                </a:solidFill>
                <a:latin typeface="Times New Roman" panose="02020603050405020304" pitchFamily="18" charset="0"/>
                <a:cs typeface="Times New Roman" panose="02020603050405020304" pitchFamily="18" charset="0"/>
              </a:rPr>
              <a:t>9):</a:t>
            </a:r>
            <a:r>
              <a:rPr lang="vi-VN" i="1" dirty="0">
                <a:solidFill>
                  <a:srgbClr val="FF0000"/>
                </a:solidFill>
                <a:latin typeface="Times New Roman" panose="02020603050405020304" pitchFamily="18" charset="0"/>
                <a:cs typeface="Times New Roman" panose="02020603050405020304" pitchFamily="18" charset="0"/>
              </a:rPr>
              <a:t> </a:t>
            </a:r>
            <a:endParaRPr lang="en-GB" i="1" dirty="0">
              <a:solidFill>
                <a:srgbClr val="FF0000"/>
              </a:solidFill>
              <a:latin typeface="Times New Roman" panose="02020603050405020304" pitchFamily="18" charset="0"/>
              <a:cs typeface="Times New Roman" panose="02020603050405020304" pitchFamily="18" charset="0"/>
            </a:endParaRPr>
          </a:p>
          <a:p>
            <a:pPr marL="0" indent="0" algn="just">
              <a:buFont typeface="Arial" pitchFamily="34" charset="0"/>
              <a:buNone/>
            </a:pPr>
            <a:r>
              <a:rPr lang="vi-VN" dirty="0">
                <a:latin typeface="Times New Roman" panose="02020603050405020304" pitchFamily="18" charset="0"/>
                <a:cs typeface="Times New Roman" panose="02020603050405020304" pitchFamily="18" charset="0"/>
              </a:rPr>
              <a:t>Theo em, để thực hiện tốt dân chủ và kỉ luật trong nhà trường, học sinh chúng ta cần phải làm gì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46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08B1-2FC2-48A3-86A4-48BC5F73EC2C}"/>
              </a:ext>
            </a:extLst>
          </p:cNvPr>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20000"/>
              </a:spcBef>
              <a:spcAft>
                <a:spcPts val="0"/>
              </a:spcAft>
              <a:tabLst/>
              <a:defRPr/>
            </a:pPr>
            <a:br>
              <a:rPr kumimoji="0" lang="en-GB" sz="30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vi-VN" sz="31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GB" sz="31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GB" sz="31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tập</a:t>
            </a:r>
            <a:r>
              <a:rPr kumimoji="0" lang="en-GB" sz="31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4 (</a:t>
            </a:r>
            <a:r>
              <a:rPr kumimoji="0" lang="en-GB" sz="31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trang</a:t>
            </a:r>
            <a:r>
              <a:rPr kumimoji="0" lang="en-GB" sz="31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11 </a:t>
            </a:r>
            <a:r>
              <a:rPr kumimoji="0" lang="en-GB" sz="31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sgk</a:t>
            </a:r>
            <a:r>
              <a:rPr kumimoji="0" lang="en-GB" sz="31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GDCD 9):</a:t>
            </a:r>
            <a:br>
              <a:rPr kumimoji="0" lang="en-GB" sz="31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vi-VN" sz="31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Theo em, để thực hiện tốt dân chủ và kỉ luật trong nhà trường, học sinh chúng ta cần phải làm gì </a:t>
            </a:r>
            <a:r>
              <a:rPr kumimoji="0" lang="vi-VN" sz="3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b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GB" sz="3100" dirty="0"/>
          </a:p>
        </p:txBody>
      </p:sp>
      <p:sp>
        <p:nvSpPr>
          <p:cNvPr id="3" name="Content Placeholder 2">
            <a:extLst>
              <a:ext uri="{FF2B5EF4-FFF2-40B4-BE49-F238E27FC236}">
                <a16:creationId xmlns:a16="http://schemas.microsoft.com/office/drawing/2014/main" id="{BD978F9A-5DE8-43DB-B20C-1F91314E15C1}"/>
              </a:ext>
            </a:extLst>
          </p:cNvPr>
          <p:cNvSpPr>
            <a:spLocks noGrp="1"/>
          </p:cNvSpPr>
          <p:nvPr>
            <p:ph idx="1"/>
          </p:nvPr>
        </p:nvSpPr>
        <p:spPr/>
        <p:txBody>
          <a:bodyPr>
            <a:normAutofit fontScale="92500" lnSpcReduction="10000"/>
          </a:bodyPr>
          <a:lstStyle/>
          <a:p>
            <a:pPr marL="0" indent="0" algn="just">
              <a:buNone/>
            </a:pP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Tự</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giác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chấp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hành</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kỉ</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luật</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của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trường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lớp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và</a:t>
            </a:r>
            <a:r>
              <a:rPr lang="en-GB" b="1" dirty="0">
                <a:latin typeface="Times New Roman" panose="02020603050405020304" pitchFamily="18" charset="0"/>
                <a:cs typeface="Times New Roman" panose="02020603050405020304" pitchFamily="18" charset="0"/>
              </a:rPr>
              <a:t> ở </a:t>
            </a:r>
            <a:r>
              <a:rPr lang="en-GB" b="1" dirty="0" err="1">
                <a:latin typeface="Times New Roman" panose="02020603050405020304" pitchFamily="18" charset="0"/>
                <a:cs typeface="Times New Roman" panose="02020603050405020304" pitchFamily="18" charset="0"/>
              </a:rPr>
              <a:t>nơi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công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cộng</a:t>
            </a:r>
            <a:r>
              <a:rPr lang="en-GB" b="1" dirty="0">
                <a:latin typeface="Times New Roman" panose="02020603050405020304" pitchFamily="18" charset="0"/>
                <a:cs typeface="Times New Roman" panose="02020603050405020304" pitchFamily="18" charset="0"/>
              </a:rPr>
              <a:t>.</a:t>
            </a:r>
          </a:p>
          <a:p>
            <a:pPr marL="0" indent="0" algn="just">
              <a:buNone/>
            </a:pP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Tích</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cực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tham</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gia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phát</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biểu</a:t>
            </a:r>
            <a:r>
              <a:rPr lang="en-GB" b="1" dirty="0">
                <a:latin typeface="Times New Roman" panose="02020603050405020304" pitchFamily="18" charset="0"/>
                <a:cs typeface="Times New Roman" panose="02020603050405020304" pitchFamily="18" charset="0"/>
              </a:rPr>
              <a:t> ý </a:t>
            </a:r>
            <a:r>
              <a:rPr lang="en-GB" b="1" dirty="0" err="1">
                <a:latin typeface="Times New Roman" panose="02020603050405020304" pitchFamily="18" charset="0"/>
                <a:cs typeface="Times New Roman" panose="02020603050405020304" pitchFamily="18" charset="0"/>
              </a:rPr>
              <a:t>kiến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để</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xây</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dựng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tập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thể</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lớp</a:t>
            </a:r>
            <a:r>
              <a:rPr lang="en-GB" b="1" dirty="0">
                <a:latin typeface="Times New Roman" panose="02020603050405020304" pitchFamily="18" charset="0"/>
                <a:cs typeface="Times New Roman" panose="02020603050405020304" pitchFamily="18" charset="0"/>
              </a:rPr>
              <a:t>.</a:t>
            </a:r>
          </a:p>
          <a:p>
            <a:pPr marL="0" indent="0" algn="just">
              <a:buNone/>
            </a:pP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Ủng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hộ</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những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hành</a:t>
            </a:r>
            <a:r>
              <a:rPr lang="en-GB" b="1" dirty="0">
                <a:latin typeface="Times New Roman" panose="02020603050405020304" pitchFamily="18" charset="0"/>
                <a:cs typeface="Times New Roman" panose="02020603050405020304" pitchFamily="18" charset="0"/>
              </a:rPr>
              <a:t> vi </a:t>
            </a:r>
            <a:r>
              <a:rPr lang="en-GB" b="1" dirty="0" err="1">
                <a:latin typeface="Times New Roman" panose="02020603050405020304" pitchFamily="18" charset="0"/>
                <a:cs typeface="Times New Roman" panose="02020603050405020304" pitchFamily="18" charset="0"/>
              </a:rPr>
              <a:t>thể</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hiện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tính</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dân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chủ</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và</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tôn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trọng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kỉ</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luật</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Phê</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phán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những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hành</a:t>
            </a:r>
            <a:r>
              <a:rPr lang="en-GB" b="1" dirty="0">
                <a:latin typeface="Times New Roman" panose="02020603050405020304" pitchFamily="18" charset="0"/>
                <a:cs typeface="Times New Roman" panose="02020603050405020304" pitchFamily="18" charset="0"/>
              </a:rPr>
              <a:t> vi </a:t>
            </a:r>
            <a:r>
              <a:rPr lang="en-GB" b="1" dirty="0" err="1">
                <a:latin typeface="Times New Roman" panose="02020603050405020304" pitchFamily="18" charset="0"/>
                <a:cs typeface="Times New Roman" panose="02020603050405020304" pitchFamily="18" charset="0"/>
              </a:rPr>
              <a:t>thể</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hiện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sự</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thiếu</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dân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chủ</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và</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coi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thường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kỉ</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luật</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của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tập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thể</a:t>
            </a:r>
            <a:r>
              <a:rPr lang="en-GB" b="1" dirty="0">
                <a:latin typeface="Times New Roman" panose="02020603050405020304" pitchFamily="18" charset="0"/>
                <a:cs typeface="Times New Roman" panose="02020603050405020304" pitchFamily="18" charset="0"/>
              </a:rPr>
              <a:t>.</a:t>
            </a:r>
          </a:p>
          <a:p>
            <a:pPr marL="0" indent="0" algn="just">
              <a:buNone/>
            </a:pP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Dân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chủ</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nhưng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cần</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có</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tổ</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chức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có</a:t>
            </a:r>
            <a:r>
              <a:rPr lang="en-GB" b="1" dirty="0">
                <a:latin typeface="Times New Roman" panose="02020603050405020304" pitchFamily="18" charset="0"/>
                <a:cs typeface="Times New Roman" panose="02020603050405020304" pitchFamily="18" charset="0"/>
              </a:rPr>
              <a:t> ý </a:t>
            </a:r>
            <a:r>
              <a:rPr lang="en-GB" b="1" dirty="0" err="1">
                <a:latin typeface="Times New Roman" panose="02020603050405020304" pitchFamily="18" charset="0"/>
                <a:cs typeface="Times New Roman" panose="02020603050405020304" pitchFamily="18" charset="0"/>
              </a:rPr>
              <a:t>thức</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xây</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dựng</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tập</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thể</a:t>
            </a:r>
            <a:r>
              <a:rPr lang="en-GB"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352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ÙA GIÁC LÂM: Dấu &amp;quot;Hỏi Ngã&amp;quot; Trong Văn C﻿hương ﻿Việt Nam">
            <a:extLst>
              <a:ext uri="{FF2B5EF4-FFF2-40B4-BE49-F238E27FC236}">
                <a16:creationId xmlns:a16="http://schemas.microsoft.com/office/drawing/2014/main" id="{4125586E-59F3-414C-A56D-A653E99AD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05" y="1162570"/>
            <a:ext cx="2736303" cy="451079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7C24377-A234-4068-B253-7FE72E72FFAB}"/>
              </a:ext>
            </a:extLst>
          </p:cNvPr>
          <p:cNvSpPr/>
          <p:nvPr/>
        </p:nvSpPr>
        <p:spPr>
          <a:xfrm>
            <a:off x="4067944" y="1196752"/>
            <a:ext cx="4608512" cy="2952328"/>
          </a:xfrm>
          <a:prstGeom prst="wedgeEllipseCallout">
            <a:avLst>
              <a:gd name="adj1" fmla="val -64816"/>
              <a:gd name="adj2" fmla="val -11158"/>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4158418-DDD1-4A96-9780-7100689BDF87}"/>
              </a:ext>
            </a:extLst>
          </p:cNvPr>
          <p:cNvSpPr txBox="1"/>
          <p:nvPr/>
        </p:nvSpPr>
        <p:spPr>
          <a:xfrm>
            <a:off x="4572000" y="1848306"/>
            <a:ext cx="3437520"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7937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6200" y="1676400"/>
          <a:ext cx="4343400" cy="944880"/>
        </p:xfrm>
        <a:graphic>
          <a:graphicData uri="http://schemas.openxmlformats.org/drawingml/2006/table">
            <a:tbl>
              <a:tblPr firstRow="1" bandRow="1">
                <a:tableStyleId>{616DA210-FB5B-4158-B5E0-FEB733F419BA}</a:tableStyleId>
              </a:tblPr>
              <a:tblGrid>
                <a:gridCol w="4343400">
                  <a:extLst>
                    <a:ext uri="{9D8B030D-6E8A-4147-A177-3AD203B41FA5}">
                      <a16:colId xmlns:a16="http://schemas.microsoft.com/office/drawing/2014/main" val="20000"/>
                    </a:ext>
                  </a:extLst>
                </a:gridCol>
              </a:tblGrid>
              <a:tr h="370840">
                <a:tc>
                  <a:txBody>
                    <a:bodyPr/>
                    <a:lstStyle/>
                    <a:p>
                      <a:pPr algn="ctr"/>
                      <a:r>
                        <a:rPr lang="en-US" sz="2800" dirty="0">
                          <a:latin typeface="Cambria" pitchFamily="18" charset="0"/>
                          <a:cs typeface="Arial" pitchFamily="34" charset="0"/>
                        </a:rPr>
                        <a:t>Ai </a:t>
                      </a:r>
                      <a:r>
                        <a:rPr lang="en-US" sz="2800" dirty="0" err="1">
                          <a:latin typeface="Cambria" pitchFamily="18" charset="0"/>
                          <a:cs typeface="Arial" pitchFamily="34" charset="0"/>
                        </a:rPr>
                        <a:t>muốn</a:t>
                      </a:r>
                      <a:r>
                        <a:rPr lang="en-US" sz="2800" baseline="0" dirty="0">
                          <a:latin typeface="Cambria" pitchFamily="18" charset="0"/>
                          <a:cs typeface="Arial" pitchFamily="34" charset="0"/>
                        </a:rPr>
                        <a:t> </a:t>
                      </a:r>
                      <a:r>
                        <a:rPr lang="en-US" sz="2800" dirty="0" err="1">
                          <a:latin typeface="Cambria" pitchFamily="18" charset="0"/>
                          <a:cs typeface="Arial" pitchFamily="34" charset="0"/>
                        </a:rPr>
                        <a:t>nói</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gì</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thì</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nói</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muốn</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làm</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gì</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thì</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làm</a:t>
                      </a:r>
                      <a:endParaRPr lang="en-US" sz="2800" dirty="0">
                        <a:latin typeface="Cambria" pitchFamily="18" charset="0"/>
                        <a:cs typeface="Arial" pitchFamily="34" charset="0"/>
                      </a:endParaRPr>
                    </a:p>
                  </a:txBody>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76200" y="5643578"/>
          <a:ext cx="4343400" cy="944880"/>
        </p:xfrm>
        <a:graphic>
          <a:graphicData uri="http://schemas.openxmlformats.org/drawingml/2006/table">
            <a:tbl>
              <a:tblPr firstRow="1" bandRow="1">
                <a:tableStyleId>{616DA210-FB5B-4158-B5E0-FEB733F419BA}</a:tableStyleId>
              </a:tblPr>
              <a:tblGrid>
                <a:gridCol w="4343400">
                  <a:extLst>
                    <a:ext uri="{9D8B030D-6E8A-4147-A177-3AD203B41FA5}">
                      <a16:colId xmlns:a16="http://schemas.microsoft.com/office/drawing/2014/main" val="20000"/>
                    </a:ext>
                  </a:extLst>
                </a:gridCol>
              </a:tblGrid>
              <a:tr h="370840">
                <a:tc>
                  <a:txBody>
                    <a:bodyPr/>
                    <a:lstStyle/>
                    <a:p>
                      <a:pPr algn="ctr"/>
                      <a:r>
                        <a:rPr lang="en-US" sz="2800" dirty="0" err="1">
                          <a:latin typeface="Cambria" pitchFamily="18" charset="0"/>
                          <a:cs typeface="Arial" pitchFamily="34" charset="0"/>
                        </a:rPr>
                        <a:t>Không</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đạt</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hiệu</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quả</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trong</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công</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việc</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chung</a:t>
                      </a:r>
                      <a:endParaRPr lang="en-US" sz="2800" dirty="0">
                        <a:latin typeface="Cambria" pitchFamily="18" charset="0"/>
                        <a:cs typeface="Arial" pitchFamily="34" charset="0"/>
                      </a:endParaRPr>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76200" y="3139440"/>
          <a:ext cx="4343400" cy="518160"/>
        </p:xfrm>
        <a:graphic>
          <a:graphicData uri="http://schemas.openxmlformats.org/drawingml/2006/table">
            <a:tbl>
              <a:tblPr firstRow="1" bandRow="1">
                <a:tableStyleId>{616DA210-FB5B-4158-B5E0-FEB733F419BA}</a:tableStyleId>
              </a:tblPr>
              <a:tblGrid>
                <a:gridCol w="4343400">
                  <a:extLst>
                    <a:ext uri="{9D8B030D-6E8A-4147-A177-3AD203B41FA5}">
                      <a16:colId xmlns:a16="http://schemas.microsoft.com/office/drawing/2014/main" val="20000"/>
                    </a:ext>
                  </a:extLst>
                </a:gridCol>
              </a:tblGrid>
              <a:tr h="370840">
                <a:tc>
                  <a:txBody>
                    <a:bodyPr/>
                    <a:lstStyle/>
                    <a:p>
                      <a:pPr algn="ctr"/>
                      <a:r>
                        <a:rPr lang="en-US" sz="2800" dirty="0" err="1">
                          <a:latin typeface="Cambria" pitchFamily="18" charset="0"/>
                          <a:cs typeface="Arial" pitchFamily="34" charset="0"/>
                        </a:rPr>
                        <a:t>Mất</a:t>
                      </a:r>
                      <a:r>
                        <a:rPr lang="en-US" sz="2800" dirty="0">
                          <a:latin typeface="Cambria" pitchFamily="18" charset="0"/>
                          <a:cs typeface="Arial" pitchFamily="34" charset="0"/>
                        </a:rPr>
                        <a:t> </a:t>
                      </a:r>
                      <a:r>
                        <a:rPr lang="en-US" sz="2800" dirty="0" err="1">
                          <a:latin typeface="Cambria" pitchFamily="18" charset="0"/>
                          <a:cs typeface="Arial" pitchFamily="34" charset="0"/>
                        </a:rPr>
                        <a:t>trật</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tự</a:t>
                      </a:r>
                      <a:r>
                        <a:rPr lang="en-US" sz="2800" baseline="0" dirty="0">
                          <a:latin typeface="Cambria" pitchFamily="18" charset="0"/>
                          <a:cs typeface="Arial" pitchFamily="34" charset="0"/>
                        </a:rPr>
                        <a:t>, </a:t>
                      </a:r>
                      <a:r>
                        <a:rPr lang="en-US" sz="2800" dirty="0" err="1">
                          <a:latin typeface="Cambria" pitchFamily="18" charset="0"/>
                          <a:cs typeface="Arial" pitchFamily="34" charset="0"/>
                        </a:rPr>
                        <a:t>hỗn</a:t>
                      </a:r>
                      <a:r>
                        <a:rPr lang="en-US" sz="2800" dirty="0">
                          <a:latin typeface="Cambria" pitchFamily="18" charset="0"/>
                          <a:cs typeface="Arial" pitchFamily="34" charset="0"/>
                        </a:rPr>
                        <a:t> </a:t>
                      </a:r>
                      <a:r>
                        <a:rPr lang="en-US" sz="2800" dirty="0" err="1">
                          <a:latin typeface="Cambria" pitchFamily="18" charset="0"/>
                          <a:cs typeface="Arial" pitchFamily="34" charset="0"/>
                        </a:rPr>
                        <a:t>loạn</a:t>
                      </a:r>
                      <a:endParaRPr lang="en-US" sz="2800" dirty="0">
                        <a:latin typeface="Cambria" pitchFamily="18" charset="0"/>
                        <a:cs typeface="Arial" pitchFamily="34" charset="0"/>
                      </a:endParaRP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71406" y="4214818"/>
          <a:ext cx="4343400" cy="944880"/>
        </p:xfrm>
        <a:graphic>
          <a:graphicData uri="http://schemas.openxmlformats.org/drawingml/2006/table">
            <a:tbl>
              <a:tblPr firstRow="1" bandRow="1">
                <a:tableStyleId>{5940675A-B579-460E-94D1-54222C63F5DA}</a:tableStyleId>
              </a:tblPr>
              <a:tblGrid>
                <a:gridCol w="4343400">
                  <a:extLst>
                    <a:ext uri="{9D8B030D-6E8A-4147-A177-3AD203B41FA5}">
                      <a16:colId xmlns:a16="http://schemas.microsoft.com/office/drawing/2014/main" val="20000"/>
                    </a:ext>
                  </a:extLst>
                </a:gridCol>
              </a:tblGrid>
              <a:tr h="370840">
                <a:tc>
                  <a:txBody>
                    <a:bodyPr/>
                    <a:lstStyle/>
                    <a:p>
                      <a:pPr algn="ctr"/>
                      <a:r>
                        <a:rPr lang="en-US" sz="2800" b="1" dirty="0" err="1">
                          <a:latin typeface="Cambria" pitchFamily="18" charset="0"/>
                          <a:cs typeface="Arial" pitchFamily="34" charset="0"/>
                        </a:rPr>
                        <a:t>Không</a:t>
                      </a:r>
                      <a:r>
                        <a:rPr lang="en-US" sz="2800" b="1" baseline="0" dirty="0">
                          <a:latin typeface="Cambria" pitchFamily="18" charset="0"/>
                          <a:cs typeface="Arial" pitchFamily="34" charset="0"/>
                        </a:rPr>
                        <a:t> </a:t>
                      </a:r>
                      <a:r>
                        <a:rPr lang="en-US" sz="2800" b="1" baseline="0" dirty="0" err="1">
                          <a:latin typeface="Cambria" pitchFamily="18" charset="0"/>
                          <a:cs typeface="Arial" pitchFamily="34" charset="0"/>
                        </a:rPr>
                        <a:t>thể</a:t>
                      </a:r>
                      <a:r>
                        <a:rPr lang="en-US" sz="2800" b="1" baseline="0" dirty="0">
                          <a:latin typeface="Cambria" pitchFamily="18" charset="0"/>
                          <a:cs typeface="Arial" pitchFamily="34" charset="0"/>
                        </a:rPr>
                        <a:t> </a:t>
                      </a:r>
                      <a:r>
                        <a:rPr lang="en-US" sz="2800" b="1" baseline="0" dirty="0" err="1">
                          <a:latin typeface="Cambria" pitchFamily="18" charset="0"/>
                          <a:cs typeface="Arial" pitchFamily="34" charset="0"/>
                        </a:rPr>
                        <a:t>thực</a:t>
                      </a:r>
                      <a:r>
                        <a:rPr lang="en-US" sz="2800" b="1" baseline="0" dirty="0">
                          <a:latin typeface="Cambria" pitchFamily="18" charset="0"/>
                          <a:cs typeface="Arial" pitchFamily="34" charset="0"/>
                        </a:rPr>
                        <a:t> </a:t>
                      </a:r>
                      <a:r>
                        <a:rPr lang="en-US" sz="2800" b="1" baseline="0" dirty="0" err="1">
                          <a:latin typeface="Cambria" pitchFamily="18" charset="0"/>
                          <a:cs typeface="Arial" pitchFamily="34" charset="0"/>
                        </a:rPr>
                        <a:t>hiện</a:t>
                      </a:r>
                      <a:r>
                        <a:rPr lang="en-US" sz="2800" b="1" baseline="0" dirty="0">
                          <a:latin typeface="Cambria" pitchFamily="18" charset="0"/>
                          <a:cs typeface="Arial" pitchFamily="34" charset="0"/>
                        </a:rPr>
                        <a:t> </a:t>
                      </a:r>
                      <a:r>
                        <a:rPr lang="en-US" sz="2800" b="1" baseline="0" dirty="0" err="1">
                          <a:latin typeface="Cambria" pitchFamily="18" charset="0"/>
                          <a:cs typeface="Arial" pitchFamily="34" charset="0"/>
                        </a:rPr>
                        <a:t>tốt</a:t>
                      </a:r>
                      <a:r>
                        <a:rPr lang="en-US" sz="2800" b="1" baseline="0" dirty="0">
                          <a:latin typeface="Cambria" pitchFamily="18" charset="0"/>
                          <a:cs typeface="Arial" pitchFamily="34" charset="0"/>
                        </a:rPr>
                        <a:t> </a:t>
                      </a:r>
                      <a:r>
                        <a:rPr lang="en-US" sz="2800" b="1" baseline="0" dirty="0" err="1">
                          <a:latin typeface="Cambria" pitchFamily="18" charset="0"/>
                          <a:cs typeface="Arial" pitchFamily="34" charset="0"/>
                        </a:rPr>
                        <a:t>quyền</a:t>
                      </a:r>
                      <a:r>
                        <a:rPr lang="en-US" sz="2800" b="1" baseline="0" dirty="0">
                          <a:latin typeface="Cambria" pitchFamily="18" charset="0"/>
                          <a:cs typeface="Arial" pitchFamily="34" charset="0"/>
                        </a:rPr>
                        <a:t> </a:t>
                      </a:r>
                      <a:r>
                        <a:rPr lang="en-US" sz="2800" b="1" baseline="0" dirty="0" err="1">
                          <a:latin typeface="Cambria" pitchFamily="18" charset="0"/>
                          <a:cs typeface="Arial" pitchFamily="34" charset="0"/>
                        </a:rPr>
                        <a:t>dân</a:t>
                      </a:r>
                      <a:r>
                        <a:rPr lang="en-US" sz="2800" b="1" baseline="0" dirty="0">
                          <a:latin typeface="Cambria" pitchFamily="18" charset="0"/>
                          <a:cs typeface="Arial" pitchFamily="34" charset="0"/>
                        </a:rPr>
                        <a:t> </a:t>
                      </a:r>
                      <a:r>
                        <a:rPr lang="en-US" sz="2800" b="1" baseline="0" dirty="0" err="1">
                          <a:latin typeface="Cambria" pitchFamily="18" charset="0"/>
                          <a:cs typeface="Arial" pitchFamily="34" charset="0"/>
                        </a:rPr>
                        <a:t>chủ</a:t>
                      </a:r>
                      <a:endParaRPr lang="en-US" sz="2800" b="1" dirty="0">
                        <a:latin typeface="Cambria" pitchFamily="18" charset="0"/>
                        <a:cs typeface="Arial" pitchFamily="34" charset="0"/>
                      </a:endParaRP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4724400" y="1676400"/>
          <a:ext cx="4343400" cy="1097280"/>
        </p:xfrm>
        <a:graphic>
          <a:graphicData uri="http://schemas.openxmlformats.org/drawingml/2006/table">
            <a:tbl>
              <a:tblPr firstRow="1" bandRow="1">
                <a:tableStyleId>{5DA37D80-6434-44D0-A028-1B22A696006F}</a:tableStyleId>
              </a:tblPr>
              <a:tblGrid>
                <a:gridCol w="4343400">
                  <a:extLst>
                    <a:ext uri="{9D8B030D-6E8A-4147-A177-3AD203B41FA5}">
                      <a16:colId xmlns:a16="http://schemas.microsoft.com/office/drawing/2014/main" val="20000"/>
                    </a:ext>
                  </a:extLst>
                </a:gridCol>
              </a:tblGrid>
              <a:tr h="1097280">
                <a:tc>
                  <a:txBody>
                    <a:bodyPr/>
                    <a:lstStyle/>
                    <a:p>
                      <a:pPr algn="ctr"/>
                      <a:r>
                        <a:rPr lang="en-US" sz="3200" dirty="0" err="1">
                          <a:latin typeface="Times New Roman" pitchFamily="18" charset="0"/>
                          <a:cs typeface="Times New Roman" pitchFamily="18" charset="0"/>
                        </a:rPr>
                        <a:t>Mọi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tuân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theo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những</a:t>
                      </a:r>
                      <a:r>
                        <a:rPr lang="en-US" sz="3200" baseline="0" dirty="0">
                          <a:latin typeface="Times New Roman" pitchFamily="18" charset="0"/>
                          <a:cs typeface="Times New Roman" pitchFamily="18" charset="0"/>
                        </a:rPr>
                        <a:t> qui </a:t>
                      </a:r>
                      <a:r>
                        <a:rPr lang="en-US" sz="3200" baseline="0" dirty="0" err="1">
                          <a:latin typeface="Times New Roman" pitchFamily="18" charset="0"/>
                          <a:cs typeface="Times New Roman" pitchFamily="18" charset="0"/>
                        </a:rPr>
                        <a:t>định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chung</a:t>
                      </a:r>
                      <a:endParaRPr lang="en-US" sz="3200" dirty="0">
                        <a:latin typeface="Times New Roman" pitchFamily="18" charset="0"/>
                        <a:cs typeface="Times New Roman" pitchFamily="18" charset="0"/>
                      </a:endParaRPr>
                    </a:p>
                  </a:txBody>
                  <a:tcPr>
                    <a:lnL w="38100" cap="flat" cmpd="sng" algn="ctr">
                      <a:solidFill>
                        <a:schemeClr val="accent2"/>
                      </a:solidFill>
                      <a:prstDash val="solid"/>
                      <a:round/>
                      <a:headEnd type="none" w="med" len="med"/>
                      <a:tailEnd type="none" w="med" len="med"/>
                    </a:lnL>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
        <p:nvSpPr>
          <p:cNvPr id="5" name="Down Arrow 4"/>
          <p:cNvSpPr/>
          <p:nvPr/>
        </p:nvSpPr>
        <p:spPr>
          <a:xfrm>
            <a:off x="2209800" y="990600"/>
            <a:ext cx="152400" cy="609600"/>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Down Arrow 10"/>
          <p:cNvSpPr/>
          <p:nvPr/>
        </p:nvSpPr>
        <p:spPr>
          <a:xfrm>
            <a:off x="2209800" y="3733800"/>
            <a:ext cx="152400" cy="381000"/>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Down Arrow 11"/>
          <p:cNvSpPr/>
          <p:nvPr/>
        </p:nvSpPr>
        <p:spPr>
          <a:xfrm>
            <a:off x="2209800" y="5181600"/>
            <a:ext cx="152400" cy="381000"/>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Down Arrow 12"/>
          <p:cNvSpPr/>
          <p:nvPr/>
        </p:nvSpPr>
        <p:spPr>
          <a:xfrm>
            <a:off x="2209800" y="2743200"/>
            <a:ext cx="152400" cy="381000"/>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aphicFrame>
        <p:nvGraphicFramePr>
          <p:cNvPr id="14" name="Table 13"/>
          <p:cNvGraphicFramePr>
            <a:graphicFrameLocks noGrp="1"/>
          </p:cNvGraphicFramePr>
          <p:nvPr/>
        </p:nvGraphicFramePr>
        <p:xfrm>
          <a:off x="4724400" y="3124200"/>
          <a:ext cx="4343400" cy="579120"/>
        </p:xfrm>
        <a:graphic>
          <a:graphicData uri="http://schemas.openxmlformats.org/drawingml/2006/table">
            <a:tbl>
              <a:tblPr firstRow="1" bandRow="1">
                <a:tableStyleId>{5DA37D80-6434-44D0-A028-1B22A696006F}</a:tableStyleId>
              </a:tblPr>
              <a:tblGrid>
                <a:gridCol w="4343400">
                  <a:extLst>
                    <a:ext uri="{9D8B030D-6E8A-4147-A177-3AD203B41FA5}">
                      <a16:colId xmlns:a16="http://schemas.microsoft.com/office/drawing/2014/main" val="20000"/>
                    </a:ext>
                  </a:extLst>
                </a:gridCol>
              </a:tblGrid>
              <a:tr h="370840">
                <a:tc>
                  <a:txBody>
                    <a:bodyPr/>
                    <a:lstStyle/>
                    <a:p>
                      <a:pPr algn="ctr"/>
                      <a:r>
                        <a:rPr lang="en-US" sz="3200" dirty="0" err="1">
                          <a:latin typeface="Times New Roman" pitchFamily="18" charset="0"/>
                          <a:cs typeface="Times New Roman" pitchFamily="18" charset="0"/>
                        </a:rPr>
                        <a:t>Thống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động</a:t>
                      </a:r>
                      <a:endParaRPr lang="en-US" sz="3200" dirty="0">
                        <a:latin typeface="Times New Roman" pitchFamily="18" charset="0"/>
                        <a:cs typeface="Times New Roman"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nvGraphicFramePr>
        <p:xfrm>
          <a:off x="4724400" y="4114800"/>
          <a:ext cx="4343400" cy="1066800"/>
        </p:xfrm>
        <a:graphic>
          <a:graphicData uri="http://schemas.openxmlformats.org/drawingml/2006/table">
            <a:tbl>
              <a:tblPr firstRow="1" bandRow="1">
                <a:tableStyleId>{5DA37D80-6434-44D0-A028-1B22A696006F}</a:tableStyleId>
              </a:tblPr>
              <a:tblGrid>
                <a:gridCol w="4343400">
                  <a:extLst>
                    <a:ext uri="{9D8B030D-6E8A-4147-A177-3AD203B41FA5}">
                      <a16:colId xmlns:a16="http://schemas.microsoft.com/office/drawing/2014/main" val="20000"/>
                    </a:ext>
                  </a:extLst>
                </a:gridCol>
              </a:tblGrid>
              <a:tr h="370840">
                <a:tc>
                  <a:txBody>
                    <a:bodyPr/>
                    <a:lstStyle/>
                    <a:p>
                      <a:pPr algn="ct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hội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để</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mọi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người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triển</a:t>
                      </a:r>
                      <a:endParaRPr lang="en-US" sz="3200" dirty="0">
                        <a:latin typeface="Times New Roman" pitchFamily="18" charset="0"/>
                        <a:cs typeface="Times New Roman"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4724400" y="5562600"/>
          <a:ext cx="4343400" cy="1066800"/>
        </p:xfrm>
        <a:graphic>
          <a:graphicData uri="http://schemas.openxmlformats.org/drawingml/2006/table">
            <a:tbl>
              <a:tblPr firstRow="1" bandRow="1">
                <a:tableStyleId>{5DA37D80-6434-44D0-A028-1B22A696006F}</a:tableStyleId>
              </a:tblPr>
              <a:tblGrid>
                <a:gridCol w="4343400">
                  <a:extLst>
                    <a:ext uri="{9D8B030D-6E8A-4147-A177-3AD203B41FA5}">
                      <a16:colId xmlns:a16="http://schemas.microsoft.com/office/drawing/2014/main" val="20000"/>
                    </a:ext>
                  </a:extLst>
                </a:gridCol>
              </a:tblGrid>
              <a:tr h="370840">
                <a:tc>
                  <a:txBody>
                    <a:bodyPr/>
                    <a:lstStyle/>
                    <a:p>
                      <a:pPr algn="ctr"/>
                      <a:r>
                        <a:rPr lang="en-US" sz="3200" dirty="0" err="1">
                          <a:latin typeface="Times New Roman" pitchFamily="18" charset="0"/>
                          <a:cs typeface="Times New Roman" pitchFamily="18" charset="0"/>
                        </a:rPr>
                        <a:t>Nâng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việc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chung</a:t>
                      </a:r>
                      <a:endParaRPr lang="en-US" sz="3200" dirty="0">
                        <a:latin typeface="Times New Roman" pitchFamily="18" charset="0"/>
                        <a:cs typeface="Times New Roman"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297600755"/>
              </p:ext>
            </p:extLst>
          </p:nvPr>
        </p:nvGraphicFramePr>
        <p:xfrm>
          <a:off x="76200" y="259080"/>
          <a:ext cx="4343400" cy="579120"/>
        </p:xfrm>
        <a:graphic>
          <a:graphicData uri="http://schemas.openxmlformats.org/drawingml/2006/table">
            <a:tbl>
              <a:tblPr firstRow="1" bandRow="1">
                <a:tableStyleId>{8EC20E35-A176-4012-BC5E-935CFFF8708E}</a:tableStyleId>
              </a:tblPr>
              <a:tblGrid>
                <a:gridCol w="4343400">
                  <a:extLst>
                    <a:ext uri="{9D8B030D-6E8A-4147-A177-3AD203B41FA5}">
                      <a16:colId xmlns:a16="http://schemas.microsoft.com/office/drawing/2014/main" val="20000"/>
                    </a:ext>
                  </a:extLst>
                </a:gridCol>
              </a:tblGrid>
              <a:tr h="579120">
                <a:tc>
                  <a:txBody>
                    <a:bodyPr/>
                    <a:lstStyle/>
                    <a:p>
                      <a:pPr algn="ctr"/>
                      <a:r>
                        <a:rPr lang="en-US" sz="2800" dirty="0" err="1">
                          <a:latin typeface="Cambria" pitchFamily="18" charset="0"/>
                          <a:cs typeface="Arial" pitchFamily="34" charset="0"/>
                        </a:rPr>
                        <a:t>Dân</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chủ</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không</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kỉ</a:t>
                      </a:r>
                      <a:r>
                        <a:rPr lang="en-US" sz="2800" baseline="0" dirty="0">
                          <a:latin typeface="Cambria" pitchFamily="18" charset="0"/>
                          <a:cs typeface="Arial" pitchFamily="34" charset="0"/>
                        </a:rPr>
                        <a:t> </a:t>
                      </a:r>
                      <a:r>
                        <a:rPr lang="en-US" sz="2800" baseline="0" dirty="0" err="1">
                          <a:latin typeface="Cambria" pitchFamily="18" charset="0"/>
                          <a:cs typeface="Arial" pitchFamily="34" charset="0"/>
                        </a:rPr>
                        <a:t>luật</a:t>
                      </a:r>
                      <a:endParaRPr lang="en-US" sz="2800" dirty="0">
                        <a:latin typeface="Cambria" pitchFamily="18" charset="0"/>
                        <a:cs typeface="Arial" pitchFamily="34" charset="0"/>
                      </a:endParaRPr>
                    </a:p>
                  </a:txBody>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715062137"/>
              </p:ext>
            </p:extLst>
          </p:nvPr>
        </p:nvGraphicFramePr>
        <p:xfrm>
          <a:off x="4724400" y="259080"/>
          <a:ext cx="4343400" cy="579120"/>
        </p:xfrm>
        <a:graphic>
          <a:graphicData uri="http://schemas.openxmlformats.org/drawingml/2006/table">
            <a:tbl>
              <a:tblPr firstRow="1" bandRow="1">
                <a:tableStyleId>{72833802-FEF1-4C79-8D5D-14CF1EAF98D9}</a:tableStyleId>
              </a:tblPr>
              <a:tblGrid>
                <a:gridCol w="4343400">
                  <a:extLst>
                    <a:ext uri="{9D8B030D-6E8A-4147-A177-3AD203B41FA5}">
                      <a16:colId xmlns:a16="http://schemas.microsoft.com/office/drawing/2014/main" val="20000"/>
                    </a:ext>
                  </a:extLst>
                </a:gridCol>
              </a:tblGrid>
              <a:tr h="370840">
                <a:tc>
                  <a:txBody>
                    <a:bodyPr/>
                    <a:lstStyle/>
                    <a:p>
                      <a:pPr algn="ctr"/>
                      <a:r>
                        <a:rPr lang="en-US" sz="3200" dirty="0" err="1">
                          <a:latin typeface="Times New Roman" pitchFamily="18" charset="0"/>
                          <a:cs typeface="Times New Roman" pitchFamily="18" charset="0"/>
                        </a:rPr>
                        <a:t>Dân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chủ</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có</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kỉ</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luật</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bl>
          </a:graphicData>
        </a:graphic>
      </p:graphicFrame>
      <p:sp>
        <p:nvSpPr>
          <p:cNvPr id="19" name="Down Arrow 18"/>
          <p:cNvSpPr/>
          <p:nvPr/>
        </p:nvSpPr>
        <p:spPr>
          <a:xfrm>
            <a:off x="6858000" y="990600"/>
            <a:ext cx="152400" cy="609600"/>
          </a:xfrm>
          <a:prstGeom prst="downArrow">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 name="Down Arrow 19"/>
          <p:cNvSpPr/>
          <p:nvPr/>
        </p:nvSpPr>
        <p:spPr>
          <a:xfrm>
            <a:off x="6858000" y="2743200"/>
            <a:ext cx="152400" cy="381000"/>
          </a:xfrm>
          <a:prstGeom prst="downArrow">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Down Arrow 20"/>
          <p:cNvSpPr/>
          <p:nvPr/>
        </p:nvSpPr>
        <p:spPr>
          <a:xfrm>
            <a:off x="6858000" y="5181600"/>
            <a:ext cx="152400" cy="381000"/>
          </a:xfrm>
          <a:prstGeom prst="downArrow">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Down Arrow 21"/>
          <p:cNvSpPr/>
          <p:nvPr/>
        </p:nvSpPr>
        <p:spPr>
          <a:xfrm>
            <a:off x="6858000" y="3733800"/>
            <a:ext cx="152400" cy="381000"/>
          </a:xfrm>
          <a:prstGeom prst="downArrow">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440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75747-04CC-4213-9F88-875FD2774344}"/>
              </a:ext>
            </a:extLst>
          </p:cNvPr>
          <p:cNvSpPr>
            <a:spLocks noGrp="1"/>
          </p:cNvSpPr>
          <p:nvPr>
            <p:ph idx="1"/>
          </p:nvPr>
        </p:nvSpPr>
        <p:spPr>
          <a:xfrm>
            <a:off x="457200" y="1600201"/>
            <a:ext cx="8229600" cy="3196952"/>
          </a:xfrm>
        </p:spPr>
        <p:txBody>
          <a:bodyPr>
            <a:normAutofit/>
          </a:bodyPr>
          <a:lstStyle/>
          <a:p>
            <a:pPr marL="0" indent="0" algn="just">
              <a:buNone/>
            </a:pPr>
            <a:r>
              <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nông thôn, khi dân chủ được phát huy, thì mỗi nhà, mỗi người đều được bàn bạc, thấu hiểu để thực hiện tốt công việc chung, tình làng nghĩa xóm gắn bó bền chặt, chia sẻ, giúp đỡ nhau trong đời sống hằng ngày</a:t>
            </a:r>
            <a:r>
              <a:rPr kumimoji="0" lang="en-GB"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lang="en-GB"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8607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D2AD1E-50DD-47CB-B037-1D8ADE34930F}"/>
              </a:ext>
            </a:extLst>
          </p:cNvPr>
          <p:cNvSpPr>
            <a:spLocks noGrp="1"/>
          </p:cNvSpPr>
          <p:nvPr>
            <p:ph idx="1"/>
          </p:nvPr>
        </p:nvSpPr>
        <p:spPr>
          <a:xfrm>
            <a:off x="457200" y="1600201"/>
            <a:ext cx="8229600" cy="2476872"/>
          </a:xfrm>
        </p:spPr>
        <p:txBody>
          <a:bodyPr>
            <a:normAutofit/>
          </a:bodyPr>
          <a:lstStyle/>
          <a:p>
            <a:pPr marL="0" indent="0" algn="just">
              <a:buNone/>
            </a:pPr>
            <a:r>
              <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khu phố, phát huy tốt dân chủ, người dân tham gia hiến kế, cùng xây dựng môi trường sống văn hóa, thân thiện, thì sẽ có những khu phố văn minh</a:t>
            </a:r>
            <a:r>
              <a:rPr kumimoji="0" lang="en-GB"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lang="en-GB"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681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DD537F-C792-4DF7-8137-8D84839FAE44}"/>
              </a:ext>
            </a:extLst>
          </p:cNvPr>
          <p:cNvSpPr>
            <a:spLocks noGrp="1"/>
          </p:cNvSpPr>
          <p:nvPr>
            <p:ph idx="1"/>
          </p:nvPr>
        </p:nvSpPr>
        <p:spPr>
          <a:xfrm>
            <a:off x="457200" y="1600201"/>
            <a:ext cx="8229600" cy="2908920"/>
          </a:xfrm>
        </p:spPr>
        <p:txBody>
          <a:bodyPr>
            <a:normAutofit/>
          </a:bodyPr>
          <a:lstStyle/>
          <a:p>
            <a:pPr marL="0" indent="0" algn="just">
              <a:buNone/>
            </a:pPr>
            <a:r>
              <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từng cơ quan, đơn vị, nơi nào phát huy tốt dân chủ, nơi đó chắc chắn sẽ có tập thể đoàn kết, thống nhất, hoàn thành tốt nhiệm vụ chính trị, chuyên môn, mỗi thành viên trong tập thể đều gắn bó, chia sẻ</a:t>
            </a:r>
            <a:r>
              <a:rPr kumimoji="0" lang="en-GB"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lang="en-GB"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438403"/>
      </p:ext>
    </p:extLst>
  </p:cSld>
  <p:clrMapOvr>
    <a:masterClrMapping/>
  </p:clrMapOvr>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3212</TotalTime>
  <Words>1359</Words>
  <Application>Microsoft Office PowerPoint</Application>
  <PresentationFormat>On-screen Show (4:3)</PresentationFormat>
  <Paragraphs>115</Paragraphs>
  <Slides>46</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Ý nghĩa của thực hiện dân chủ và kỉ luật:</vt:lpstr>
      <vt:lpstr>PowerPoint Presentation</vt:lpstr>
      <vt:lpstr>4. Rèn luyện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LUYỆN TẬP</vt:lpstr>
      <vt:lpstr>III. LUYỆN TẬP</vt:lpstr>
      <vt:lpstr> Bài tập 4 (trang 11 sgk GDCD 9): Theo em, để thực hiện tốt dân chủ và kỉ luật trong nhà trường, học sinh chúng ta cần phải làm gì ? </vt:lpstr>
    </vt:vector>
  </TitlesOfParts>
  <Company>NhuDuc - 0983974627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WindowsXP Professional SP3</dc:creator>
  <cp:lastModifiedBy>Lê  Trọng Tâm</cp:lastModifiedBy>
  <cp:revision>184</cp:revision>
  <dcterms:created xsi:type="dcterms:W3CDTF">2015-08-19T08:35:26Z</dcterms:created>
  <dcterms:modified xsi:type="dcterms:W3CDTF">2021-10-09T10:19:17Z</dcterms:modified>
</cp:coreProperties>
</file>