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4.xml" ContentType="application/vnd.openxmlformats-officedocument.presentationml.tags+xml"/>
  <Override PartName="/ppt/notesSlides/notesSlide6.xml" ContentType="application/vnd.openxmlformats-officedocument.presentationml.notesSlide+xml"/>
  <Override PartName="/ppt/tags/tag5.xml" ContentType="application/vnd.openxmlformats-officedocument.presentationml.tags+xml"/>
  <Override PartName="/ppt/notesSlides/notesSlide7.xml" ContentType="application/vnd.openxmlformats-officedocument.presentationml.notesSlide+xml"/>
  <Override PartName="/ppt/tags/tag6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22"/>
  </p:notesMasterIdLst>
  <p:sldIdLst>
    <p:sldId id="256" r:id="rId2"/>
    <p:sldId id="257" r:id="rId3"/>
    <p:sldId id="258" r:id="rId4"/>
    <p:sldId id="280" r:id="rId5"/>
    <p:sldId id="282" r:id="rId6"/>
    <p:sldId id="284" r:id="rId7"/>
    <p:sldId id="285" r:id="rId8"/>
    <p:sldId id="262" r:id="rId9"/>
    <p:sldId id="287" r:id="rId10"/>
    <p:sldId id="288" r:id="rId11"/>
    <p:sldId id="289" r:id="rId12"/>
    <p:sldId id="295" r:id="rId13"/>
    <p:sldId id="296" r:id="rId14"/>
    <p:sldId id="297" r:id="rId15"/>
    <p:sldId id="290" r:id="rId16"/>
    <p:sldId id="291" r:id="rId17"/>
    <p:sldId id="292" r:id="rId18"/>
    <p:sldId id="293" r:id="rId19"/>
    <p:sldId id="294" r:id="rId20"/>
    <p:sldId id="276" r:id="rId21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4E14589A-0F63-45F3-9D9D-CFEE42C4392E}">
  <a:tblStyle styleId="{4E14589A-0F63-45F3-9D9D-CFEE42C4392E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F24F4CB8-6AE2-48F6-9F4B-D025107CD057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7" d="100"/>
          <a:sy n="77" d="100"/>
        </p:scale>
        <p:origin x="-354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 varScale="1">
        <p:scale>
          <a:sx n="57" d="100"/>
          <a:sy n="57" d="100"/>
        </p:scale>
        <p:origin x="-2742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0396044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" name="Google Shape;213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" name="Google Shape;225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9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9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audio" Target="../media/media1.wav"/><Relationship Id="rId7" Type="http://schemas.openxmlformats.org/officeDocument/2006/relationships/image" Target="../media/image2.jpg"/><Relationship Id="rId2" Type="http://schemas.microsoft.com/office/2007/relationships/media" Target="../media/media1.wav"/><Relationship Id="rId1" Type="http://schemas.openxmlformats.org/officeDocument/2006/relationships/tags" Target="../tags/tag1.xml"/><Relationship Id="rId6" Type="http://schemas.openxmlformats.org/officeDocument/2006/relationships/image" Target="../media/image1.png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media2.wav"/><Relationship Id="rId2" Type="http://schemas.microsoft.com/office/2007/relationships/media" Target="../media/media2.wav"/><Relationship Id="rId1" Type="http://schemas.openxmlformats.org/officeDocument/2006/relationships/tags" Target="../tags/tag2.xml"/><Relationship Id="rId6" Type="http://schemas.openxmlformats.org/officeDocument/2006/relationships/image" Target="../media/image3.png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6.wav"/><Relationship Id="rId1" Type="http://schemas.microsoft.com/office/2007/relationships/media" Target="../media/media6.wav"/><Relationship Id="rId6" Type="http://schemas.openxmlformats.org/officeDocument/2006/relationships/image" Target="../media/image3.png"/><Relationship Id="rId5" Type="http://schemas.openxmlformats.org/officeDocument/2006/relationships/image" Target="../media/image10.gif"/><Relationship Id="rId4" Type="http://schemas.openxmlformats.org/officeDocument/2006/relationships/image" Target="../media/image9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media3.wav"/><Relationship Id="rId7" Type="http://schemas.openxmlformats.org/officeDocument/2006/relationships/image" Target="../media/image3.png"/><Relationship Id="rId2" Type="http://schemas.microsoft.com/office/2007/relationships/media" Target="../media/media3.wav"/><Relationship Id="rId1" Type="http://schemas.openxmlformats.org/officeDocument/2006/relationships/tags" Target="../tags/tag3.xml"/><Relationship Id="rId6" Type="http://schemas.openxmlformats.org/officeDocument/2006/relationships/image" Target="../media/image4.jpg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media4.wav"/><Relationship Id="rId2" Type="http://schemas.microsoft.com/office/2007/relationships/media" Target="../media/media4.wav"/><Relationship Id="rId1" Type="http://schemas.openxmlformats.org/officeDocument/2006/relationships/tags" Target="../tags/tag4.xml"/><Relationship Id="rId6" Type="http://schemas.openxmlformats.org/officeDocument/2006/relationships/image" Target="../media/image3.png"/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media4.wav"/><Relationship Id="rId7" Type="http://schemas.openxmlformats.org/officeDocument/2006/relationships/image" Target="../media/image3.png"/><Relationship Id="rId2" Type="http://schemas.microsoft.com/office/2007/relationships/media" Target="../media/media4.wav"/><Relationship Id="rId1" Type="http://schemas.openxmlformats.org/officeDocument/2006/relationships/tags" Target="../tags/tag5.xml"/><Relationship Id="rId6" Type="http://schemas.openxmlformats.org/officeDocument/2006/relationships/image" Target="../media/image5.gif"/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media5.wav"/><Relationship Id="rId7" Type="http://schemas.openxmlformats.org/officeDocument/2006/relationships/image" Target="../media/image3.png"/><Relationship Id="rId2" Type="http://schemas.microsoft.com/office/2007/relationships/media" Target="../media/media5.wav"/><Relationship Id="rId1" Type="http://schemas.openxmlformats.org/officeDocument/2006/relationships/tags" Target="../tags/tag6.xml"/><Relationship Id="rId6" Type="http://schemas.openxmlformats.org/officeDocument/2006/relationships/image" Target="../media/image6.jpg"/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 txBox="1"/>
          <p:nvPr/>
        </p:nvSpPr>
        <p:spPr>
          <a:xfrm>
            <a:off x="1" y="1447800"/>
            <a:ext cx="12229582" cy="1261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CHỦ ĐỀ: NHÀ Ở (</a:t>
            </a:r>
            <a:r>
              <a:rPr lang="en-US" sz="36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tt</a:t>
            </a:r>
            <a:r>
              <a:rPr lang="en-US" sz="36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A. </a:t>
            </a:r>
            <a:r>
              <a:rPr lang="en-US" sz="4000" b="1" i="0" u="none" strike="noStrike" cap="non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NGÔI NHÀ THÔNG MINH</a:t>
            </a:r>
            <a:endParaRPr b="1" dirty="0">
              <a:solidFill>
                <a:srgbClr val="FF0000"/>
              </a:solidFill>
            </a:endParaRPr>
          </a:p>
        </p:txBody>
      </p:sp>
      <p:pic>
        <p:nvPicPr>
          <p:cNvPr id="85" name="Google Shape;85;p1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548044" y="2895600"/>
            <a:ext cx="6643956" cy="3962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3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0" y="2895600"/>
            <a:ext cx="5486404" cy="3994990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13"/>
          <p:cNvSpPr txBox="1"/>
          <p:nvPr/>
        </p:nvSpPr>
        <p:spPr>
          <a:xfrm>
            <a:off x="1219199" y="251795"/>
            <a:ext cx="9992139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PHÒNG GIÁO DỤC ĐÀO TẠO QUẬN GÒ VẤP</a:t>
            </a:r>
            <a:endParaRPr dirty="0">
              <a:solidFill>
                <a:srgbClr val="0000CC"/>
              </a:solidFill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MÔN CÔNG NGHỆ LỚP 6</a:t>
            </a:r>
            <a:endParaRPr dirty="0">
              <a:solidFill>
                <a:srgbClr val="0000CC"/>
              </a:solidFill>
            </a:endParaRPr>
          </a:p>
        </p:txBody>
      </p:sp>
      <p:pic>
        <p:nvPicPr>
          <p:cNvPr id="8" name="Audio 7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Google Shape;151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71800" y="13253"/>
            <a:ext cx="5334000" cy="3313043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20"/>
          <p:cNvSpPr txBox="1"/>
          <p:nvPr/>
        </p:nvSpPr>
        <p:spPr>
          <a:xfrm>
            <a:off x="125895" y="4249585"/>
            <a:ext cx="11963400" cy="2554505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</a:t>
            </a:r>
            <a:r>
              <a:rPr lang="en-US" sz="3200" b="1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Việc</a:t>
            </a:r>
            <a:r>
              <a:rPr lang="en-US" sz="3200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giám</a:t>
            </a:r>
            <a:r>
              <a:rPr lang="en-US" sz="3200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sát</a:t>
            </a:r>
            <a:r>
              <a:rPr lang="en-US" sz="3200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hoạt</a:t>
            </a:r>
            <a:r>
              <a:rPr lang="en-US" sz="3200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động</a:t>
            </a:r>
            <a:r>
              <a:rPr lang="en-US" sz="3200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của</a:t>
            </a:r>
            <a:r>
              <a:rPr lang="en-US" sz="3200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các</a:t>
            </a:r>
            <a:r>
              <a:rPr lang="en-US" sz="3200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đồ</a:t>
            </a:r>
            <a:r>
              <a:rPr lang="en-US" sz="3200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dùng</a:t>
            </a:r>
            <a:r>
              <a:rPr lang="en-US" sz="3200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điện</a:t>
            </a:r>
            <a:r>
              <a:rPr lang="en-US" sz="3200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trong</a:t>
            </a:r>
            <a:r>
              <a:rPr lang="en-US" sz="3200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nhà</a:t>
            </a:r>
            <a:r>
              <a:rPr lang="en-US" sz="3200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bằng</a:t>
            </a:r>
            <a:r>
              <a:rPr lang="en-US" sz="3200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điện</a:t>
            </a:r>
            <a:r>
              <a:rPr lang="en-US" sz="3200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thoại</a:t>
            </a:r>
            <a:r>
              <a:rPr lang="en-US" sz="3200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thông</a:t>
            </a:r>
            <a:r>
              <a:rPr lang="en-US" sz="3200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minh </a:t>
            </a:r>
            <a:r>
              <a:rPr lang="en-US" sz="3200" b="1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giúp</a:t>
            </a:r>
            <a:r>
              <a:rPr lang="en-US" sz="3200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người</a:t>
            </a:r>
            <a:r>
              <a:rPr lang="en-US" sz="3200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sử</a:t>
            </a:r>
            <a:r>
              <a:rPr lang="en-US" sz="3200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dụng</a:t>
            </a:r>
            <a:r>
              <a:rPr lang="en-US" sz="3200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có</a:t>
            </a:r>
            <a:r>
              <a:rPr lang="en-US" sz="3200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thể</a:t>
            </a:r>
            <a:r>
              <a:rPr lang="en-US" sz="3200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giám</a:t>
            </a:r>
            <a:r>
              <a:rPr lang="en-US" sz="3200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sát</a:t>
            </a:r>
            <a:r>
              <a:rPr lang="en-US" sz="3200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ngôi</a:t>
            </a:r>
            <a:r>
              <a:rPr lang="en-US" sz="3200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nhà</a:t>
            </a:r>
            <a:r>
              <a:rPr lang="en-US" sz="3200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ở </a:t>
            </a:r>
            <a:r>
              <a:rPr lang="en-US" sz="3200" b="1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mọi</a:t>
            </a:r>
            <a:r>
              <a:rPr lang="en-US" sz="3200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lúc</a:t>
            </a:r>
            <a:r>
              <a:rPr lang="en-US" sz="3200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3200" b="1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mọi</a:t>
            </a:r>
            <a:r>
              <a:rPr lang="en-US" sz="3200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nơi</a:t>
            </a:r>
            <a:r>
              <a:rPr lang="en-US" sz="3200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3200" b="1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phát</a:t>
            </a:r>
            <a:r>
              <a:rPr lang="en-US" sz="3200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hiện</a:t>
            </a:r>
            <a:r>
              <a:rPr lang="en-US" sz="3200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tình</a:t>
            </a:r>
            <a:r>
              <a:rPr lang="en-US" sz="3200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trạng</a:t>
            </a:r>
            <a:r>
              <a:rPr lang="en-US" sz="3200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bất</a:t>
            </a:r>
            <a:r>
              <a:rPr lang="en-US" sz="3200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thường</a:t>
            </a:r>
            <a:r>
              <a:rPr lang="en-US" sz="3200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của</a:t>
            </a:r>
            <a:r>
              <a:rPr lang="en-US" sz="3200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các</a:t>
            </a:r>
            <a:r>
              <a:rPr lang="en-US" sz="3200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đồ</a:t>
            </a:r>
            <a:r>
              <a:rPr lang="en-US" sz="3200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dùng</a:t>
            </a:r>
            <a:r>
              <a:rPr lang="en-US" sz="3200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3200" b="1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các</a:t>
            </a:r>
            <a:r>
              <a:rPr lang="en-US" sz="3200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hiện</a:t>
            </a:r>
            <a:r>
              <a:rPr lang="en-US" sz="3200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tượng</a:t>
            </a:r>
            <a:r>
              <a:rPr lang="en-US" sz="3200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lạ</a:t>
            </a:r>
            <a:r>
              <a:rPr lang="en-US" sz="3200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,... </a:t>
            </a:r>
            <a:r>
              <a:rPr lang="en-US" sz="3200" b="1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kịp</a:t>
            </a:r>
            <a:r>
              <a:rPr lang="en-US" sz="3200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thời</a:t>
            </a:r>
            <a:r>
              <a:rPr lang="en-US" sz="3200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có</a:t>
            </a:r>
            <a:r>
              <a:rPr lang="en-US" sz="3200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biện</a:t>
            </a:r>
            <a:r>
              <a:rPr lang="en-US" sz="3200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pháp</a:t>
            </a:r>
            <a:r>
              <a:rPr lang="en-US" sz="3200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ngăn</a:t>
            </a:r>
            <a:r>
              <a:rPr lang="en-US" sz="3200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chặn</a:t>
            </a:r>
            <a:r>
              <a:rPr lang="en-US" sz="3200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sự</a:t>
            </a:r>
            <a:r>
              <a:rPr lang="en-US" sz="3200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cố</a:t>
            </a:r>
            <a:r>
              <a:rPr lang="en-US" sz="3200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xảy</a:t>
            </a:r>
            <a:r>
              <a:rPr lang="en-US" sz="3200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ra.</a:t>
            </a:r>
            <a:r>
              <a:rPr lang="en-US" sz="3200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3200" b="1" dirty="0">
              <a:solidFill>
                <a:schemeClr val="tx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3" name="Google Shape;153;p20"/>
          <p:cNvSpPr txBox="1"/>
          <p:nvPr/>
        </p:nvSpPr>
        <p:spPr>
          <a:xfrm>
            <a:off x="109330" y="3326296"/>
            <a:ext cx="11963400" cy="923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 b="1" u="sng" dirty="0" err="1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Câu</a:t>
            </a:r>
            <a:r>
              <a:rPr lang="en-US" sz="2700" b="1" u="sng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700" b="1" u="sng" dirty="0" err="1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hỏi</a:t>
            </a:r>
            <a:r>
              <a:rPr lang="en-US" sz="2700" b="1" u="sng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2</a:t>
            </a:r>
            <a:r>
              <a:rPr lang="en-US" sz="2700" b="1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</a:t>
            </a:r>
            <a:r>
              <a:rPr lang="en-US" sz="2700" b="1" dirty="0" err="1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Việc</a:t>
            </a:r>
            <a:r>
              <a:rPr lang="en-US" sz="2700" b="1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700" b="1" dirty="0" err="1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giám</a:t>
            </a:r>
            <a:r>
              <a:rPr lang="en-US" sz="2700" b="1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700" b="1" dirty="0" err="1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sát</a:t>
            </a:r>
            <a:r>
              <a:rPr lang="en-US" sz="2700" b="1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700" b="1" dirty="0" err="1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hoạt</a:t>
            </a:r>
            <a:r>
              <a:rPr lang="en-US" sz="2700" b="1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700" b="1" dirty="0" err="1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động</a:t>
            </a:r>
            <a:r>
              <a:rPr lang="en-US" sz="2700" b="1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700" b="1" dirty="0" err="1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của</a:t>
            </a:r>
            <a:r>
              <a:rPr lang="en-US" sz="2700" b="1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700" b="1" dirty="0" err="1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các</a:t>
            </a:r>
            <a:r>
              <a:rPr lang="en-US" sz="2700" b="1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700" b="1" dirty="0" err="1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đồ</a:t>
            </a:r>
            <a:r>
              <a:rPr lang="en-US" sz="2700" b="1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700" b="1" dirty="0" err="1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dùng</a:t>
            </a:r>
            <a:r>
              <a:rPr lang="en-US" sz="2700" b="1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700" b="1" dirty="0" err="1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điện</a:t>
            </a:r>
            <a:r>
              <a:rPr lang="en-US" sz="2700" b="1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700" b="1" dirty="0" err="1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trong</a:t>
            </a:r>
            <a:r>
              <a:rPr lang="en-US" sz="2700" b="1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700" b="1" dirty="0" err="1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nhà</a:t>
            </a:r>
            <a:r>
              <a:rPr lang="en-US" sz="2700" b="1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700" b="1" dirty="0" err="1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bằng</a:t>
            </a:r>
            <a:r>
              <a:rPr lang="en-US" sz="2700" b="1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700" b="1" dirty="0" err="1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điện</a:t>
            </a:r>
            <a:r>
              <a:rPr lang="en-US" sz="2700" b="1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700" b="1" dirty="0" err="1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thoại</a:t>
            </a:r>
            <a:r>
              <a:rPr lang="en-US" sz="2700" b="1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700" b="1" dirty="0" err="1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thông</a:t>
            </a:r>
            <a:r>
              <a:rPr lang="en-US" sz="2700" b="1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minh </a:t>
            </a:r>
            <a:r>
              <a:rPr lang="en-US" sz="2700" b="1" dirty="0" err="1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có</a:t>
            </a:r>
            <a:r>
              <a:rPr lang="en-US" sz="2700" b="1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700" b="1" dirty="0" err="1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thể</a:t>
            </a:r>
            <a:r>
              <a:rPr lang="en-US" sz="2700" b="1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r>
              <a:rPr lang="en-US" sz="2700" b="1" dirty="0" err="1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giúp</a:t>
            </a:r>
            <a:r>
              <a:rPr lang="en-US" sz="2700" b="1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700" b="1" dirty="0" err="1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ích</a:t>
            </a:r>
            <a:r>
              <a:rPr lang="en-US" sz="2700" b="1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700" b="1" dirty="0" err="1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cho</a:t>
            </a:r>
            <a:r>
              <a:rPr lang="en-US" sz="2700" b="1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con </a:t>
            </a:r>
            <a:r>
              <a:rPr lang="en-US" sz="2700" b="1" dirty="0" err="1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người</a:t>
            </a:r>
            <a:r>
              <a:rPr lang="en-US" sz="2700" b="1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700" b="1" dirty="0" err="1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trong</a:t>
            </a:r>
            <a:r>
              <a:rPr lang="en-US" sz="2700" b="1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700" b="1" dirty="0" err="1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những</a:t>
            </a:r>
            <a:r>
              <a:rPr lang="en-US" sz="2700" b="1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700" b="1" dirty="0" err="1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trường</a:t>
            </a:r>
            <a:r>
              <a:rPr lang="en-US" sz="2700" b="1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700" b="1" dirty="0" err="1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hợp</a:t>
            </a:r>
            <a:r>
              <a:rPr lang="en-US" sz="2700" b="1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700" b="1" dirty="0" err="1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nào</a:t>
            </a:r>
            <a:r>
              <a:rPr lang="en-US" sz="2700" b="1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?</a:t>
            </a:r>
            <a:endParaRPr sz="2700" b="1" dirty="0">
              <a:solidFill>
                <a:srgbClr val="0000C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853771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Google Shape;158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14600" y="0"/>
            <a:ext cx="6705599" cy="4227493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p21"/>
          <p:cNvSpPr txBox="1"/>
          <p:nvPr/>
        </p:nvSpPr>
        <p:spPr>
          <a:xfrm>
            <a:off x="152400" y="5181600"/>
            <a:ext cx="11963400" cy="1569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</a:t>
            </a:r>
            <a:r>
              <a:rPr lang="en-US" sz="3200" b="1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Việc</a:t>
            </a:r>
            <a:r>
              <a:rPr lang="en-US" sz="3200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sử</a:t>
            </a:r>
            <a:r>
              <a:rPr lang="en-US" sz="3200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dụng</a:t>
            </a:r>
            <a:r>
              <a:rPr lang="en-US" sz="3200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hệ</a:t>
            </a:r>
            <a:r>
              <a:rPr lang="en-US" sz="3200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thống</a:t>
            </a:r>
            <a:r>
              <a:rPr lang="en-US" sz="3200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đón</a:t>
            </a:r>
            <a:r>
              <a:rPr lang="en-US" sz="3200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gió</a:t>
            </a:r>
            <a:r>
              <a:rPr lang="en-US" sz="3200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và</a:t>
            </a:r>
            <a:r>
              <a:rPr lang="en-US" sz="3200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r>
              <a:rPr lang="en-US" sz="3200" b="1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ánh</a:t>
            </a:r>
            <a:r>
              <a:rPr lang="en-US" sz="3200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sáng</a:t>
            </a:r>
            <a:r>
              <a:rPr lang="en-US" sz="3200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mặt</a:t>
            </a:r>
            <a:r>
              <a:rPr lang="en-US" sz="3200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trời</a:t>
            </a:r>
            <a:r>
              <a:rPr lang="en-US" sz="3200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giúp</a:t>
            </a:r>
            <a:r>
              <a:rPr lang="en-US" sz="3200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ngôi</a:t>
            </a:r>
            <a:r>
              <a:rPr lang="en-US" sz="3200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nhà</a:t>
            </a:r>
            <a:r>
              <a:rPr lang="en-US" sz="3200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thông</a:t>
            </a:r>
            <a:r>
              <a:rPr lang="en-US" sz="3200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minh </a:t>
            </a:r>
            <a:r>
              <a:rPr lang="en-US" sz="3200" b="1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có</a:t>
            </a:r>
            <a:r>
              <a:rPr lang="en-US" sz="3200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ưu</a:t>
            </a:r>
            <a:r>
              <a:rPr lang="en-US" sz="3200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điểm</a:t>
            </a:r>
            <a:r>
              <a:rPr lang="en-US" sz="3200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là</a:t>
            </a:r>
            <a:r>
              <a:rPr lang="en-US" sz="3200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tiết</a:t>
            </a:r>
            <a:r>
              <a:rPr lang="en-US" sz="3200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kiệm</a:t>
            </a:r>
            <a:r>
              <a:rPr lang="en-US" sz="3200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năng</a:t>
            </a:r>
            <a:r>
              <a:rPr lang="en-US" sz="3200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lượng</a:t>
            </a:r>
            <a:r>
              <a:rPr lang="en-US" sz="3200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hơn</a:t>
            </a:r>
            <a:r>
              <a:rPr lang="en-US" sz="3200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so </a:t>
            </a:r>
            <a:r>
              <a:rPr lang="en-US" sz="3200" b="1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với</a:t>
            </a:r>
            <a:r>
              <a:rPr lang="en-US" sz="3200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ngôi</a:t>
            </a:r>
            <a:r>
              <a:rPr lang="en-US" sz="3200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nhà</a:t>
            </a:r>
            <a:r>
              <a:rPr lang="en-US" sz="3200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thông</a:t>
            </a:r>
            <a:r>
              <a:rPr lang="en-US" sz="3200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thường</a:t>
            </a:r>
            <a:r>
              <a:rPr lang="en-US" sz="3200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sz="3200" b="1" dirty="0">
              <a:solidFill>
                <a:schemeClr val="tx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0" name="Google Shape;160;p21"/>
          <p:cNvSpPr txBox="1"/>
          <p:nvPr/>
        </p:nvSpPr>
        <p:spPr>
          <a:xfrm>
            <a:off x="152400" y="4227493"/>
            <a:ext cx="11963400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u="sng" dirty="0" err="1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Câu</a:t>
            </a:r>
            <a:r>
              <a:rPr lang="en-US" sz="2800" b="1" u="sng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u="sng" dirty="0" err="1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hỏi</a:t>
            </a:r>
            <a:r>
              <a:rPr lang="en-US" sz="2800" b="1" u="sng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3</a:t>
            </a:r>
            <a:r>
              <a:rPr lang="en-US" sz="2800" b="1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</a:t>
            </a:r>
            <a:r>
              <a:rPr lang="en-US" sz="2800" b="1" dirty="0" err="1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Việc</a:t>
            </a:r>
            <a:r>
              <a:rPr lang="en-US" sz="2800" b="1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sử</a:t>
            </a:r>
            <a:r>
              <a:rPr lang="en-US" sz="2800" b="1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dụng</a:t>
            </a:r>
            <a:r>
              <a:rPr lang="en-US" sz="2800" b="1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hệ</a:t>
            </a:r>
            <a:r>
              <a:rPr lang="en-US" sz="2800" b="1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thống</a:t>
            </a:r>
            <a:r>
              <a:rPr lang="en-US" sz="2800" b="1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đón</a:t>
            </a:r>
            <a:r>
              <a:rPr lang="en-US" sz="2800" b="1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gió</a:t>
            </a:r>
            <a:r>
              <a:rPr lang="en-US" sz="2800" b="1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và</a:t>
            </a:r>
            <a:r>
              <a:rPr lang="en-US" sz="2800" b="1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r>
              <a:rPr lang="en-US" sz="2800" b="1" dirty="0" err="1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ánh</a:t>
            </a:r>
            <a:r>
              <a:rPr lang="en-US" sz="2800" b="1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sáng</a:t>
            </a:r>
            <a:r>
              <a:rPr lang="en-US" sz="2800" b="1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mặt</a:t>
            </a:r>
            <a:r>
              <a:rPr lang="en-US" sz="2800" b="1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trời</a:t>
            </a:r>
            <a:r>
              <a:rPr lang="en-US" sz="2800" b="1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giúp</a:t>
            </a:r>
            <a:r>
              <a:rPr lang="en-US" sz="2800" b="1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ngôi</a:t>
            </a:r>
            <a:r>
              <a:rPr lang="en-US" sz="2800" b="1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nhà</a:t>
            </a:r>
            <a:r>
              <a:rPr lang="en-US" sz="2800" b="1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thông</a:t>
            </a:r>
            <a:r>
              <a:rPr lang="en-US" sz="2800" b="1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minh </a:t>
            </a:r>
            <a:r>
              <a:rPr lang="en-US" sz="2800" b="1" dirty="0" err="1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có</a:t>
            </a:r>
            <a:r>
              <a:rPr lang="en-US" sz="2800" b="1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ưu</a:t>
            </a:r>
            <a:r>
              <a:rPr lang="en-US" sz="2800" b="1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điểm</a:t>
            </a:r>
            <a:r>
              <a:rPr lang="en-US" sz="2800" b="1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gì</a:t>
            </a:r>
            <a:r>
              <a:rPr lang="en-US" sz="2800" b="1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so </a:t>
            </a:r>
            <a:r>
              <a:rPr lang="en-US" sz="2800" b="1" dirty="0" err="1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với</a:t>
            </a:r>
            <a:r>
              <a:rPr lang="en-US" sz="2800" b="1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ngôi</a:t>
            </a:r>
            <a:r>
              <a:rPr lang="en-US" sz="2800" b="1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nhà</a:t>
            </a:r>
            <a:r>
              <a:rPr lang="en-US" sz="2800" b="1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thông</a:t>
            </a:r>
            <a:r>
              <a:rPr lang="en-US" sz="2800" b="1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thường</a:t>
            </a:r>
            <a:r>
              <a:rPr lang="en-US" sz="2800" b="1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?</a:t>
            </a:r>
            <a:endParaRPr sz="2800" b="1" dirty="0">
              <a:solidFill>
                <a:srgbClr val="0000C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736628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B76D30C-5DB1-4776-9D34-B2A3CBDE17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Google Shape;168;p22">
            <a:extLst>
              <a:ext uri="{FF2B5EF4-FFF2-40B4-BE49-F238E27FC236}">
                <a16:creationId xmlns:a16="http://schemas.microsoft.com/office/drawing/2014/main" xmlns="" id="{8C292197-6099-4F4A-B4E3-76788F111EC7}"/>
              </a:ext>
            </a:extLst>
          </p:cNvPr>
          <p:cNvSpPr txBox="1"/>
          <p:nvPr/>
        </p:nvSpPr>
        <p:spPr>
          <a:xfrm>
            <a:off x="314830" y="1818838"/>
            <a:ext cx="11608904" cy="35393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-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Tiện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ích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: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có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hệ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thống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………………………….….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của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ngôi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nhà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………………….. 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theo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chương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trình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cài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đặt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sẵn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.</a:t>
            </a:r>
            <a:endParaRPr sz="3200" b="1" dirty="0">
              <a:solidFill>
                <a:schemeClr val="tx1"/>
              </a:solidFill>
              <a:latin typeface="Times New Roman" pitchFamily="18" charset="0"/>
              <a:ea typeface="Times New Roman"/>
              <a:cs typeface="Times New Roman" pitchFamily="18" charset="0"/>
              <a:sym typeface="Times New Roman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- An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ninh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, an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toàn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: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có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thể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………..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ngôi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nhà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và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……………...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…………….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trong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nhà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t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ừ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xa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bằng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 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……………….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trên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 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…………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hoặc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máy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tính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xách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tay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.</a:t>
            </a:r>
            <a:endParaRPr sz="3200" b="1" dirty="0">
              <a:solidFill>
                <a:schemeClr val="tx1"/>
              </a:solidFill>
              <a:latin typeface="Times New Roman" pitchFamily="18" charset="0"/>
              <a:ea typeface="Calibri"/>
              <a:cs typeface="Times New Roman" pitchFamily="18" charset="0"/>
              <a:sym typeface="Calibri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-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Tiết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kiệm</a:t>
            </a:r>
            <a:r>
              <a:rPr lang="en-US" sz="3200" b="1" i="1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năng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lượng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: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tận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dụng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tối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đa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năng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lượng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từ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…………….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và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…………………..</a:t>
            </a:r>
            <a:endParaRPr sz="3200" dirty="0">
              <a:solidFill>
                <a:schemeClr val="tx1"/>
              </a:solidFill>
              <a:latin typeface="Times New Roman" pitchFamily="18" charset="0"/>
              <a:ea typeface="Times New Roman"/>
              <a:cs typeface="Times New Roman" pitchFamily="18" charset="0"/>
              <a:sym typeface="Times New Roman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B00D1DCF-0052-4832-A113-8CB5B6954C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1077218"/>
          </a:xfrm>
          <a:prstGeom prst="rect">
            <a:avLst/>
          </a:prstGeom>
          <a:gradFill rotWithShape="1">
            <a:gsLst>
              <a:gs pos="0">
                <a:srgbClr val="99FF33"/>
              </a:gs>
              <a:gs pos="50000">
                <a:schemeClr val="bg1"/>
              </a:gs>
              <a:gs pos="100000">
                <a:srgbClr val="99FF33"/>
              </a:gs>
            </a:gsLst>
            <a:lin ang="5400000" scaled="1"/>
          </a:gradFill>
          <a:ln w="28575">
            <a:solidFill>
              <a:srgbClr val="FF0066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lvl="0" algn="ctr"/>
            <a:r>
              <a:rPr lang="en-US" sz="32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CHỦ ĐỀ: NHÀ Ở (</a:t>
            </a:r>
            <a:r>
              <a:rPr lang="en-US" sz="32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tt</a:t>
            </a:r>
            <a:r>
              <a:rPr lang="en-US" sz="32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</a:t>
            </a:r>
          </a:p>
          <a:p>
            <a:pPr lvl="0" algn="ctr"/>
            <a:r>
              <a:rPr lang="en-US" sz="32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A. NGÔI NHÀ THÔNG MINH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6" name="Google Shape;139;p18">
            <a:extLst>
              <a:ext uri="{FF2B5EF4-FFF2-40B4-BE49-F238E27FC236}">
                <a16:creationId xmlns:a16="http://schemas.microsoft.com/office/drawing/2014/main" xmlns="" id="{697FBF60-A7B0-449B-A344-44B8FC2B492B}"/>
              </a:ext>
            </a:extLst>
          </p:cNvPr>
          <p:cNvSpPr txBox="1"/>
          <p:nvPr/>
        </p:nvSpPr>
        <p:spPr>
          <a:xfrm>
            <a:off x="36534" y="1219200"/>
            <a:ext cx="11887200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2. </a:t>
            </a:r>
            <a:r>
              <a:rPr lang="en-US" sz="32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Đặc</a:t>
            </a:r>
            <a:r>
              <a:rPr lang="en-US" sz="32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điểm</a:t>
            </a:r>
            <a:r>
              <a:rPr lang="en-US" sz="32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của</a:t>
            </a:r>
            <a:r>
              <a:rPr lang="en-US" sz="32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ngôi</a:t>
            </a:r>
            <a:r>
              <a:rPr lang="en-US" sz="32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nhà</a:t>
            </a:r>
            <a:r>
              <a:rPr lang="en-US" sz="32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thông</a:t>
            </a:r>
            <a:r>
              <a:rPr lang="en-US" sz="32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minh:</a:t>
            </a:r>
            <a:endParaRPr dirty="0">
              <a:solidFill>
                <a:srgbClr val="FF0000"/>
              </a:solidFill>
            </a:endParaRPr>
          </a:p>
        </p:txBody>
      </p:sp>
      <p:pic>
        <p:nvPicPr>
          <p:cNvPr id="7" name="Picture 6" descr="Book-09-june">
            <a:extLst>
              <a:ext uri="{FF2B5EF4-FFF2-40B4-BE49-F238E27FC236}">
                <a16:creationId xmlns:a16="http://schemas.microsoft.com/office/drawing/2014/main" xmlns="" id="{AF886776-DF8C-47EB-9693-E265F3E094A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5458" y="5229226"/>
            <a:ext cx="1866900" cy="1628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Google Shape;136;p18">
            <a:extLst>
              <a:ext uri="{FF2B5EF4-FFF2-40B4-BE49-F238E27FC236}">
                <a16:creationId xmlns:a16="http://schemas.microsoft.com/office/drawing/2014/main" xmlns="" id="{839D9D5C-93F6-4E20-95E7-3CDB1C32D5F6}"/>
              </a:ext>
            </a:extLst>
          </p:cNvPr>
          <p:cNvSpPr txBox="1"/>
          <p:nvPr/>
        </p:nvSpPr>
        <p:spPr>
          <a:xfrm>
            <a:off x="318143" y="2282653"/>
            <a:ext cx="3352800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>
              <a:buClr>
                <a:schemeClr val="accent1"/>
              </a:buClr>
              <a:buSzPts val="2800"/>
            </a:pP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Times New Roman"/>
              </a:rPr>
              <a:t>tự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Times New Roman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Times New Roman"/>
              </a:rPr>
              <a:t>động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Times New Roman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Times New Roman"/>
              </a:rPr>
              <a:t>hoạt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Times New Roman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Times New Roman"/>
              </a:rPr>
              <a:t>động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Times New Roman"/>
              </a:rPr>
              <a:t>   </a:t>
            </a:r>
            <a:endParaRPr lang="vi-VN" sz="32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Google Shape;136;p18">
            <a:extLst>
              <a:ext uri="{FF2B5EF4-FFF2-40B4-BE49-F238E27FC236}">
                <a16:creationId xmlns:a16="http://schemas.microsoft.com/office/drawing/2014/main" xmlns="" id="{02916087-CFEF-4AEE-B046-2683F316EC1B}"/>
              </a:ext>
            </a:extLst>
          </p:cNvPr>
          <p:cNvSpPr txBox="1"/>
          <p:nvPr/>
        </p:nvSpPr>
        <p:spPr>
          <a:xfrm>
            <a:off x="5370443" y="2780777"/>
            <a:ext cx="1828800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>
              <a:buClr>
                <a:schemeClr val="accent1"/>
              </a:buClr>
              <a:buSzPts val="2800"/>
            </a:pP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Times New Roman"/>
              </a:rPr>
              <a:t>giám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Times New Roman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Times New Roman"/>
              </a:rPr>
              <a:t>sát</a:t>
            </a:r>
            <a:endParaRPr lang="vi-VN" sz="32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Google Shape;136;p18">
            <a:extLst>
              <a:ext uri="{FF2B5EF4-FFF2-40B4-BE49-F238E27FC236}">
                <a16:creationId xmlns:a16="http://schemas.microsoft.com/office/drawing/2014/main" xmlns="" id="{8AB67BB5-5E5F-492B-8527-22AC88EB2062}"/>
              </a:ext>
            </a:extLst>
          </p:cNvPr>
          <p:cNvSpPr txBox="1"/>
          <p:nvPr/>
        </p:nvSpPr>
        <p:spPr>
          <a:xfrm>
            <a:off x="9294426" y="2806739"/>
            <a:ext cx="2718670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>
              <a:buClr>
                <a:schemeClr val="accent1"/>
              </a:buClr>
              <a:buSzPts val="2800"/>
            </a:pP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Times New Roman"/>
              </a:rPr>
              <a:t>điều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Times New Roman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Times New Roman"/>
              </a:rPr>
              <a:t>khiển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Times New Roman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Times New Roman"/>
              </a:rPr>
              <a:t>các</a:t>
            </a:r>
            <a:endParaRPr lang="vi-VN" sz="32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Google Shape;136;p18">
            <a:extLst>
              <a:ext uri="{FF2B5EF4-FFF2-40B4-BE49-F238E27FC236}">
                <a16:creationId xmlns:a16="http://schemas.microsoft.com/office/drawing/2014/main" xmlns="" id="{9EA4E537-7B20-496E-B0DE-B029E26F7D2B}"/>
              </a:ext>
            </a:extLst>
          </p:cNvPr>
          <p:cNvSpPr txBox="1"/>
          <p:nvPr/>
        </p:nvSpPr>
        <p:spPr>
          <a:xfrm>
            <a:off x="314830" y="3296165"/>
            <a:ext cx="2566270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>
              <a:buClr>
                <a:schemeClr val="accent1"/>
              </a:buClr>
              <a:buSzPts val="2800"/>
            </a:pP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Times New Roman"/>
              </a:rPr>
              <a:t>đồ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Times New Roman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Times New Roman"/>
              </a:rPr>
              <a:t>dùng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Times New Roman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Times New Roman"/>
              </a:rPr>
              <a:t>điện</a:t>
            </a:r>
            <a:endParaRPr lang="vi-VN" sz="32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Google Shape;136;p18">
            <a:extLst>
              <a:ext uri="{FF2B5EF4-FFF2-40B4-BE49-F238E27FC236}">
                <a16:creationId xmlns:a16="http://schemas.microsoft.com/office/drawing/2014/main" xmlns="" id="{8DC8C0D3-3C2F-4DC9-A17A-E293F1E27D42}"/>
              </a:ext>
            </a:extLst>
          </p:cNvPr>
          <p:cNvSpPr txBox="1"/>
          <p:nvPr/>
        </p:nvSpPr>
        <p:spPr>
          <a:xfrm>
            <a:off x="7772400" y="3296164"/>
            <a:ext cx="3352800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>
              <a:buClr>
                <a:schemeClr val="accent1"/>
              </a:buClr>
              <a:buSzPts val="2800"/>
            </a:pP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Times New Roman"/>
              </a:rPr>
              <a:t>phần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Times New Roman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Times New Roman"/>
              </a:rPr>
              <a:t>mềm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Times New Roman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Times New Roman"/>
              </a:rPr>
              <a:t>cài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Times New Roman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Times New Roman"/>
              </a:rPr>
              <a:t>đặt</a:t>
            </a:r>
            <a:endParaRPr lang="vi-VN" sz="32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Google Shape;136;p18">
            <a:extLst>
              <a:ext uri="{FF2B5EF4-FFF2-40B4-BE49-F238E27FC236}">
                <a16:creationId xmlns:a16="http://schemas.microsoft.com/office/drawing/2014/main" xmlns="" id="{F776ACA3-6BC2-4AAB-82BA-F26DC9020DA4}"/>
              </a:ext>
            </a:extLst>
          </p:cNvPr>
          <p:cNvSpPr txBox="1"/>
          <p:nvPr/>
        </p:nvSpPr>
        <p:spPr>
          <a:xfrm>
            <a:off x="152400" y="3768533"/>
            <a:ext cx="1981200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>
              <a:buClr>
                <a:schemeClr val="accent1"/>
              </a:buClr>
              <a:buSzPts val="2800"/>
            </a:pP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Times New Roman"/>
              </a:rPr>
              <a:t>điện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Times New Roman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Times New Roman"/>
              </a:rPr>
              <a:t>thoại</a:t>
            </a:r>
            <a:endParaRPr lang="vi-VN" sz="32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Google Shape;136;p18">
            <a:extLst>
              <a:ext uri="{FF2B5EF4-FFF2-40B4-BE49-F238E27FC236}">
                <a16:creationId xmlns:a16="http://schemas.microsoft.com/office/drawing/2014/main" xmlns="" id="{91B7E2E2-25DC-45CC-B032-A3DB92F601C4}"/>
              </a:ext>
            </a:extLst>
          </p:cNvPr>
          <p:cNvSpPr txBox="1"/>
          <p:nvPr/>
        </p:nvSpPr>
        <p:spPr>
          <a:xfrm>
            <a:off x="314830" y="4756781"/>
            <a:ext cx="2286000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>
              <a:buClr>
                <a:schemeClr val="accent1"/>
              </a:buClr>
              <a:buSzPts val="2800"/>
            </a:pP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Times New Roman"/>
              </a:rPr>
              <a:t>gió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Times New Roman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Times New Roman"/>
              </a:rPr>
              <a:t>tự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Times New Roman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Times New Roman"/>
              </a:rPr>
              <a:t>nhiên</a:t>
            </a:r>
            <a:endParaRPr lang="vi-VN" sz="32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Google Shape;136;p18">
            <a:extLst>
              <a:ext uri="{FF2B5EF4-FFF2-40B4-BE49-F238E27FC236}">
                <a16:creationId xmlns:a16="http://schemas.microsoft.com/office/drawing/2014/main" xmlns="" id="{1F8092A0-9155-4F1B-8DCB-DFF1791D2605}"/>
              </a:ext>
            </a:extLst>
          </p:cNvPr>
          <p:cNvSpPr txBox="1"/>
          <p:nvPr/>
        </p:nvSpPr>
        <p:spPr>
          <a:xfrm>
            <a:off x="2945296" y="4756780"/>
            <a:ext cx="3379304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>
              <a:buClr>
                <a:schemeClr val="accent1"/>
              </a:buClr>
              <a:buSzPts val="2800"/>
            </a:pP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Times New Roman"/>
              </a:rPr>
              <a:t>ánh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Times New Roman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Times New Roman"/>
              </a:rPr>
              <a:t>sáng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Times New Roman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Times New Roman"/>
              </a:rPr>
              <a:t>mặt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Times New Roman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Times New Roman"/>
              </a:rPr>
              <a:t>trời</a:t>
            </a:r>
            <a:endParaRPr lang="vi-VN" sz="32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Google Shape;136;p18">
            <a:extLst>
              <a:ext uri="{FF2B5EF4-FFF2-40B4-BE49-F238E27FC236}">
                <a16:creationId xmlns:a16="http://schemas.microsoft.com/office/drawing/2014/main" xmlns="" id="{E5E3690A-6B2B-4DBE-BEBB-7E7A993B9546}"/>
              </a:ext>
            </a:extLst>
          </p:cNvPr>
          <p:cNvSpPr txBox="1"/>
          <p:nvPr/>
        </p:nvSpPr>
        <p:spPr>
          <a:xfrm>
            <a:off x="4419600" y="1822117"/>
            <a:ext cx="5257800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>
              <a:buClr>
                <a:schemeClr val="accent1"/>
              </a:buClr>
              <a:buSzPts val="2800"/>
            </a:pP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Times New Roman"/>
              </a:rPr>
              <a:t>điều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Times New Roman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Times New Roman"/>
              </a:rPr>
              <a:t>khiển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Times New Roman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Times New Roman"/>
              </a:rPr>
              <a:t>các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Times New Roman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Times New Roman"/>
              </a:rPr>
              <a:t>đồ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Times New Roman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Times New Roman"/>
              </a:rPr>
              <a:t>dùng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Times New Roman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Times New Roman"/>
              </a:rPr>
              <a:t>điện</a:t>
            </a:r>
            <a:endParaRPr lang="vi-VN" sz="32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5097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68;p22">
            <a:extLst>
              <a:ext uri="{FF2B5EF4-FFF2-40B4-BE49-F238E27FC236}">
                <a16:creationId xmlns:a16="http://schemas.microsoft.com/office/drawing/2014/main" xmlns="" id="{8C292197-6099-4F4A-B4E3-76788F111EC7}"/>
              </a:ext>
            </a:extLst>
          </p:cNvPr>
          <p:cNvSpPr txBox="1"/>
          <p:nvPr/>
        </p:nvSpPr>
        <p:spPr>
          <a:xfrm>
            <a:off x="314830" y="1818836"/>
            <a:ext cx="11608904" cy="35393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just"/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-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Tiện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ích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: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có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hệ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thống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Times New Roman"/>
              </a:rPr>
              <a:t>điều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Times New Roman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Times New Roman"/>
              </a:rPr>
              <a:t>khiển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Times New Roman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Times New Roman"/>
              </a:rPr>
              <a:t>các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Times New Roman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Times New Roman"/>
              </a:rPr>
              <a:t>đồ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Times New Roman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Times New Roman"/>
              </a:rPr>
              <a:t>dùng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Times New Roman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Times New Roman"/>
              </a:rPr>
              <a:t>điện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của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ngôi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nhà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tự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động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hoạt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động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theo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chương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trình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cài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đặt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sẵn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.</a:t>
            </a:r>
            <a:endParaRPr sz="3200" b="1" dirty="0">
              <a:solidFill>
                <a:schemeClr val="tx1"/>
              </a:solidFill>
              <a:latin typeface="Times New Roman" pitchFamily="18" charset="0"/>
              <a:ea typeface="Times New Roman"/>
              <a:cs typeface="Times New Roman" pitchFamily="18" charset="0"/>
              <a:sym typeface="Times New Roman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- An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ninh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, an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toàn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: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có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thể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giám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sát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ngôi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nhà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và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điều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khiển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các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đồ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dùng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điện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trong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nhà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t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ừ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xa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bằng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phần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mềm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cài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đặt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trên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điện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thoại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hoặc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máy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tính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xách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tay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.</a:t>
            </a:r>
            <a:endParaRPr sz="3200" b="1" dirty="0">
              <a:solidFill>
                <a:schemeClr val="tx1"/>
              </a:solidFill>
              <a:latin typeface="Times New Roman" pitchFamily="18" charset="0"/>
              <a:ea typeface="Calibri"/>
              <a:cs typeface="Times New Roman" pitchFamily="18" charset="0"/>
              <a:sym typeface="Calibri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-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Tiết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kiệm</a:t>
            </a:r>
            <a:r>
              <a:rPr lang="en-US" sz="3200" b="1" i="1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năng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lượng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: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tận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dụng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tối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đa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năng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lượng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từ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gió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tự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nhiên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và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ánh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sáng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mặt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trời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.</a:t>
            </a:r>
            <a:endParaRPr sz="3200" b="1" dirty="0">
              <a:solidFill>
                <a:schemeClr val="tx1"/>
              </a:solidFill>
              <a:latin typeface="Times New Roman" pitchFamily="18" charset="0"/>
              <a:ea typeface="Times New Roman"/>
              <a:cs typeface="Times New Roman" pitchFamily="18" charset="0"/>
              <a:sym typeface="Times New Roman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B00D1DCF-0052-4832-A113-8CB5B6954C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1077218"/>
          </a:xfrm>
          <a:prstGeom prst="rect">
            <a:avLst/>
          </a:prstGeom>
          <a:gradFill rotWithShape="1">
            <a:gsLst>
              <a:gs pos="0">
                <a:srgbClr val="99FF33"/>
              </a:gs>
              <a:gs pos="50000">
                <a:schemeClr val="bg1"/>
              </a:gs>
              <a:gs pos="100000">
                <a:srgbClr val="99FF33"/>
              </a:gs>
            </a:gsLst>
            <a:lin ang="5400000" scaled="1"/>
          </a:gradFill>
          <a:ln w="28575">
            <a:solidFill>
              <a:srgbClr val="FF0066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lvl="0" algn="ctr"/>
            <a:r>
              <a:rPr lang="en-US" sz="32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CHỦ ĐỀ: NHÀ Ở (</a:t>
            </a:r>
            <a:r>
              <a:rPr lang="en-US" sz="32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tt</a:t>
            </a:r>
            <a:r>
              <a:rPr lang="en-US" sz="32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</a:t>
            </a:r>
          </a:p>
          <a:p>
            <a:pPr lvl="0" algn="ctr"/>
            <a:r>
              <a:rPr lang="en-US" sz="32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A. NGÔI NHÀ THÔNG MINH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6" name="Google Shape;139;p18">
            <a:extLst>
              <a:ext uri="{FF2B5EF4-FFF2-40B4-BE49-F238E27FC236}">
                <a16:creationId xmlns:a16="http://schemas.microsoft.com/office/drawing/2014/main" xmlns="" id="{697FBF60-A7B0-449B-A344-44B8FC2B492B}"/>
              </a:ext>
            </a:extLst>
          </p:cNvPr>
          <p:cNvSpPr txBox="1"/>
          <p:nvPr/>
        </p:nvSpPr>
        <p:spPr>
          <a:xfrm>
            <a:off x="36534" y="1219200"/>
            <a:ext cx="11887200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2. </a:t>
            </a:r>
            <a:r>
              <a:rPr lang="en-US" sz="32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Đặc</a:t>
            </a:r>
            <a:r>
              <a:rPr lang="en-US" sz="32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điểm</a:t>
            </a:r>
            <a:r>
              <a:rPr lang="en-US" sz="32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của</a:t>
            </a:r>
            <a:r>
              <a:rPr lang="en-US" sz="32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ngôi</a:t>
            </a:r>
            <a:r>
              <a:rPr lang="en-US" sz="32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nhà</a:t>
            </a:r>
            <a:r>
              <a:rPr lang="en-US" sz="32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thông</a:t>
            </a:r>
            <a:r>
              <a:rPr lang="en-US" sz="32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minh:</a:t>
            </a:r>
            <a:endParaRPr dirty="0">
              <a:solidFill>
                <a:srgbClr val="FF0000"/>
              </a:solidFill>
            </a:endParaRPr>
          </a:p>
        </p:txBody>
      </p:sp>
      <p:pic>
        <p:nvPicPr>
          <p:cNvPr id="7" name="Picture 6" descr="Book-09-june">
            <a:extLst>
              <a:ext uri="{FF2B5EF4-FFF2-40B4-BE49-F238E27FC236}">
                <a16:creationId xmlns:a16="http://schemas.microsoft.com/office/drawing/2014/main" xmlns="" id="{AF886776-DF8C-47EB-9693-E265F3E094A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5458" y="5229226"/>
            <a:ext cx="1866900" cy="1628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9218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7" name="Google Shape;177;p23"/>
          <p:cNvCxnSpPr/>
          <p:nvPr/>
        </p:nvCxnSpPr>
        <p:spPr>
          <a:xfrm>
            <a:off x="7409142" y="1636355"/>
            <a:ext cx="0" cy="687678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78" name="Google Shape;178;p23"/>
          <p:cNvCxnSpPr/>
          <p:nvPr/>
        </p:nvCxnSpPr>
        <p:spPr>
          <a:xfrm>
            <a:off x="7421178" y="2324033"/>
            <a:ext cx="591515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79" name="Google Shape;179;p23"/>
          <p:cNvCxnSpPr/>
          <p:nvPr/>
        </p:nvCxnSpPr>
        <p:spPr>
          <a:xfrm>
            <a:off x="3503590" y="3300680"/>
            <a:ext cx="0" cy="1510346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80" name="Google Shape;180;p23"/>
          <p:cNvCxnSpPr/>
          <p:nvPr/>
        </p:nvCxnSpPr>
        <p:spPr>
          <a:xfrm>
            <a:off x="3503590" y="4777880"/>
            <a:ext cx="763769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81" name="Google Shape;181;p23"/>
          <p:cNvCxnSpPr/>
          <p:nvPr/>
        </p:nvCxnSpPr>
        <p:spPr>
          <a:xfrm>
            <a:off x="7438381" y="5959276"/>
            <a:ext cx="655426" cy="1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82" name="Google Shape;182;p23"/>
          <p:cNvCxnSpPr/>
          <p:nvPr/>
        </p:nvCxnSpPr>
        <p:spPr>
          <a:xfrm>
            <a:off x="7418693" y="4790478"/>
            <a:ext cx="0" cy="1159564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83" name="Google Shape;183;p23"/>
          <p:cNvCxnSpPr/>
          <p:nvPr/>
        </p:nvCxnSpPr>
        <p:spPr>
          <a:xfrm>
            <a:off x="7446158" y="4802464"/>
            <a:ext cx="639873" cy="8562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84" name="Google Shape;184;p23"/>
          <p:cNvSpPr txBox="1"/>
          <p:nvPr/>
        </p:nvSpPr>
        <p:spPr>
          <a:xfrm>
            <a:off x="4303655" y="1374745"/>
            <a:ext cx="2506060" cy="523220"/>
          </a:xfrm>
          <a:prstGeom prst="rect">
            <a:avLst/>
          </a:prstGeom>
          <a:solidFill>
            <a:srgbClr val="F7CAAC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C55A1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Khái niệm</a:t>
            </a:r>
            <a:endParaRPr sz="2800" b="1">
              <a:solidFill>
                <a:srgbClr val="C55A1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85" name="Google Shape;185;p23"/>
          <p:cNvSpPr txBox="1"/>
          <p:nvPr/>
        </p:nvSpPr>
        <p:spPr>
          <a:xfrm>
            <a:off x="530103" y="2856280"/>
            <a:ext cx="2211843" cy="986850"/>
          </a:xfrm>
          <a:prstGeom prst="rect">
            <a:avLst/>
          </a:prstGeom>
          <a:solidFill>
            <a:srgbClr val="FFFF00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Ngôi nhà thông minh</a:t>
            </a:r>
            <a:endParaRPr sz="2800" b="1">
              <a:solidFill>
                <a:srgbClr val="00B05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86" name="Google Shape;186;p23"/>
          <p:cNvSpPr txBox="1"/>
          <p:nvPr/>
        </p:nvSpPr>
        <p:spPr>
          <a:xfrm>
            <a:off x="8039196" y="468522"/>
            <a:ext cx="3821499" cy="954107"/>
          </a:xfrm>
          <a:prstGeom prst="rect">
            <a:avLst/>
          </a:prstGeom>
          <a:solidFill>
            <a:srgbClr val="FFF2CC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 err="1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Trang</a:t>
            </a:r>
            <a:r>
              <a:rPr lang="en-US" sz="2800" b="1" dirty="0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bị</a:t>
            </a:r>
            <a:r>
              <a:rPr lang="en-US" sz="2800" b="1" dirty="0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hệ</a:t>
            </a:r>
            <a:r>
              <a:rPr lang="en-US" sz="2800" b="1" dirty="0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thống</a:t>
            </a:r>
            <a:r>
              <a:rPr lang="en-US" sz="2800" b="1" dirty="0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điều</a:t>
            </a:r>
            <a:r>
              <a:rPr lang="en-US" sz="2800" b="1" dirty="0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khiển</a:t>
            </a:r>
            <a:r>
              <a:rPr lang="en-US" sz="2800" b="1" dirty="0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tự</a:t>
            </a:r>
            <a:r>
              <a:rPr lang="en-US" sz="2800" b="1" dirty="0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động</a:t>
            </a:r>
            <a:r>
              <a:rPr lang="en-US" sz="2800" b="1" dirty="0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b="1" dirty="0"/>
          </a:p>
        </p:txBody>
      </p:sp>
      <p:sp>
        <p:nvSpPr>
          <p:cNvPr id="187" name="Google Shape;187;p23"/>
          <p:cNvSpPr txBox="1"/>
          <p:nvPr/>
        </p:nvSpPr>
        <p:spPr>
          <a:xfrm>
            <a:off x="4280162" y="4554939"/>
            <a:ext cx="2510122" cy="523220"/>
          </a:xfrm>
          <a:prstGeom prst="rect">
            <a:avLst/>
          </a:prstGeom>
          <a:solidFill>
            <a:srgbClr val="F7CAAC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C55A1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Đặc điểm</a:t>
            </a:r>
            <a:endParaRPr sz="2800" b="1">
              <a:solidFill>
                <a:srgbClr val="C55A1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88" name="Google Shape;188;p23"/>
          <p:cNvSpPr txBox="1"/>
          <p:nvPr/>
        </p:nvSpPr>
        <p:spPr>
          <a:xfrm>
            <a:off x="8059906" y="1590434"/>
            <a:ext cx="3821499" cy="1384995"/>
          </a:xfrm>
          <a:prstGeom prst="rect">
            <a:avLst/>
          </a:prstGeom>
          <a:solidFill>
            <a:srgbClr val="FFF2CC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 err="1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Các</a:t>
            </a:r>
            <a:r>
              <a:rPr lang="en-US" sz="2800" b="1" dirty="0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r>
              <a:rPr lang="en-US" sz="2800" b="1" dirty="0" err="1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thiết</a:t>
            </a:r>
            <a:r>
              <a:rPr lang="en-US" sz="2800" b="1" dirty="0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bị</a:t>
            </a:r>
            <a:r>
              <a:rPr lang="en-US" sz="2800" b="1" dirty="0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2800" b="1" dirty="0" err="1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đồ</a:t>
            </a:r>
            <a:r>
              <a:rPr lang="en-US" sz="2800" b="1" dirty="0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dùng</a:t>
            </a:r>
            <a:r>
              <a:rPr lang="en-US" sz="2800" b="1" dirty="0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tự</a:t>
            </a:r>
            <a:r>
              <a:rPr lang="en-US" sz="2800" b="1" dirty="0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động</a:t>
            </a:r>
            <a:r>
              <a:rPr lang="en-US" sz="2800" b="1" dirty="0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hoạt</a:t>
            </a:r>
            <a:r>
              <a:rPr lang="en-US" sz="2800" b="1" dirty="0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động</a:t>
            </a:r>
            <a:r>
              <a:rPr lang="en-US" sz="2800" b="1" dirty="0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r>
              <a:rPr lang="en-US" sz="2800" b="1" dirty="0" err="1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theo</a:t>
            </a:r>
            <a:r>
              <a:rPr lang="en-US" sz="2800" b="1" dirty="0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ý  </a:t>
            </a:r>
            <a:r>
              <a:rPr lang="en-US" sz="2800" b="1" dirty="0" err="1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người</a:t>
            </a:r>
            <a:r>
              <a:rPr lang="en-US" sz="2800" b="1" dirty="0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sử</a:t>
            </a:r>
            <a:r>
              <a:rPr lang="en-US" sz="2800" b="1" dirty="0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dụng</a:t>
            </a:r>
            <a:r>
              <a:rPr lang="en-US" sz="2800" b="1" dirty="0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b="1" dirty="0"/>
          </a:p>
        </p:txBody>
      </p:sp>
      <p:sp>
        <p:nvSpPr>
          <p:cNvPr id="189" name="Google Shape;189;p23"/>
          <p:cNvSpPr txBox="1"/>
          <p:nvPr/>
        </p:nvSpPr>
        <p:spPr>
          <a:xfrm>
            <a:off x="8065701" y="3416910"/>
            <a:ext cx="3834750" cy="523220"/>
          </a:xfrm>
          <a:prstGeom prst="rect">
            <a:avLst/>
          </a:prstGeom>
          <a:solidFill>
            <a:srgbClr val="FFF2CC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 err="1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Tiện</a:t>
            </a:r>
            <a:r>
              <a:rPr lang="en-US" sz="2800" b="1" dirty="0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ích</a:t>
            </a:r>
            <a:endParaRPr sz="2800" b="1" dirty="0">
              <a:solidFill>
                <a:schemeClr val="accen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0" name="Google Shape;190;p23"/>
          <p:cNvSpPr txBox="1"/>
          <p:nvPr/>
        </p:nvSpPr>
        <p:spPr>
          <a:xfrm>
            <a:off x="8135908" y="4562938"/>
            <a:ext cx="3821499" cy="523220"/>
          </a:xfrm>
          <a:prstGeom prst="rect">
            <a:avLst/>
          </a:prstGeom>
          <a:solidFill>
            <a:srgbClr val="FFF2CC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 </a:t>
            </a:r>
            <a:r>
              <a:rPr lang="en-US" sz="2800" b="1" dirty="0" err="1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ninh</a:t>
            </a:r>
            <a:r>
              <a:rPr lang="en-US" sz="2800" b="1" dirty="0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an </a:t>
            </a:r>
            <a:r>
              <a:rPr lang="en-US" sz="2800" b="1" dirty="0" err="1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toàn</a:t>
            </a:r>
            <a:endParaRPr sz="2800" b="1" dirty="0">
              <a:solidFill>
                <a:schemeClr val="accen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1" name="Google Shape;191;p23"/>
          <p:cNvSpPr txBox="1"/>
          <p:nvPr/>
        </p:nvSpPr>
        <p:spPr>
          <a:xfrm>
            <a:off x="8077748" y="5660283"/>
            <a:ext cx="3821499" cy="523220"/>
          </a:xfrm>
          <a:prstGeom prst="rect">
            <a:avLst/>
          </a:prstGeom>
          <a:solidFill>
            <a:srgbClr val="FFF2CC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 err="1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Tiết</a:t>
            </a:r>
            <a:r>
              <a:rPr lang="en-US" sz="2800" b="1" dirty="0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kiệm</a:t>
            </a:r>
            <a:r>
              <a:rPr lang="en-US" sz="2800" b="1" dirty="0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năng</a:t>
            </a:r>
            <a:r>
              <a:rPr lang="en-US" sz="2800" b="1" dirty="0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lượng</a:t>
            </a:r>
            <a:endParaRPr sz="2800" b="1" dirty="0">
              <a:solidFill>
                <a:schemeClr val="accen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192" name="Google Shape;192;p23"/>
          <p:cNvCxnSpPr/>
          <p:nvPr/>
        </p:nvCxnSpPr>
        <p:spPr>
          <a:xfrm>
            <a:off x="3503590" y="1641649"/>
            <a:ext cx="0" cy="165155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93" name="Google Shape;193;p23"/>
          <p:cNvCxnSpPr/>
          <p:nvPr/>
        </p:nvCxnSpPr>
        <p:spPr>
          <a:xfrm>
            <a:off x="3505715" y="1641649"/>
            <a:ext cx="763769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94" name="Google Shape;194;p23"/>
          <p:cNvCxnSpPr/>
          <p:nvPr/>
        </p:nvCxnSpPr>
        <p:spPr>
          <a:xfrm>
            <a:off x="2741946" y="3293199"/>
            <a:ext cx="763769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95" name="Google Shape;195;p23"/>
          <p:cNvCxnSpPr/>
          <p:nvPr/>
        </p:nvCxnSpPr>
        <p:spPr>
          <a:xfrm>
            <a:off x="7416088" y="956450"/>
            <a:ext cx="591515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96" name="Google Shape;196;p23"/>
          <p:cNvCxnSpPr/>
          <p:nvPr/>
        </p:nvCxnSpPr>
        <p:spPr>
          <a:xfrm>
            <a:off x="6813566" y="1636355"/>
            <a:ext cx="591515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97" name="Google Shape;197;p23"/>
          <p:cNvCxnSpPr/>
          <p:nvPr/>
        </p:nvCxnSpPr>
        <p:spPr>
          <a:xfrm>
            <a:off x="7409142" y="948677"/>
            <a:ext cx="0" cy="687678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98" name="Google Shape;198;p23"/>
          <p:cNvCxnSpPr/>
          <p:nvPr/>
        </p:nvCxnSpPr>
        <p:spPr>
          <a:xfrm>
            <a:off x="7416769" y="3618316"/>
            <a:ext cx="0" cy="1159564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99" name="Google Shape;199;p23"/>
          <p:cNvCxnSpPr/>
          <p:nvPr/>
        </p:nvCxnSpPr>
        <p:spPr>
          <a:xfrm>
            <a:off x="6802719" y="4783516"/>
            <a:ext cx="639873" cy="8562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00" name="Google Shape;200;p23"/>
          <p:cNvCxnSpPr/>
          <p:nvPr/>
        </p:nvCxnSpPr>
        <p:spPr>
          <a:xfrm>
            <a:off x="7433833" y="3600200"/>
            <a:ext cx="639873" cy="8562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3239143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000"/>
                            </p:stCondLst>
                            <p:childTnLst>
                              <p:par>
                                <p:cTn id="7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5" name="Google Shape;215;p26"/>
          <p:cNvGraphicFramePr/>
          <p:nvPr>
            <p:extLst>
              <p:ext uri="{D42A27DB-BD31-4B8C-83A1-F6EECF244321}">
                <p14:modId xmlns:p14="http://schemas.microsoft.com/office/powerpoint/2010/main" val="1696505490"/>
              </p:ext>
            </p:extLst>
          </p:nvPr>
        </p:nvGraphicFramePr>
        <p:xfrm>
          <a:off x="636100" y="1599089"/>
          <a:ext cx="10919800" cy="5161650"/>
        </p:xfrm>
        <a:graphic>
          <a:graphicData uri="http://schemas.openxmlformats.org/drawingml/2006/table">
            <a:tbl>
              <a:tblPr>
                <a:noFill/>
                <a:tableStyleId>{F24F4CB8-6AE2-48F6-9F4B-D025107CD057}</a:tableStyleId>
              </a:tblPr>
              <a:tblGrid>
                <a:gridCol w="3936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5964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1797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56375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94807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528650">
                <a:tc row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b="1" u="none" strike="noStrike" cap="none" dirty="0">
                          <a:solidFill>
                            <a:srgbClr val="0000CC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STT</a:t>
                      </a:r>
                      <a:endParaRPr dirty="0">
                        <a:solidFill>
                          <a:srgbClr val="0000CC"/>
                        </a:solidFill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b="1" u="none" strike="noStrike" cap="none" dirty="0" err="1">
                          <a:solidFill>
                            <a:srgbClr val="0000CC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Dấu</a:t>
                      </a:r>
                      <a:r>
                        <a:rPr lang="en-US" sz="2800" b="1" u="none" strike="noStrike" cap="none" dirty="0">
                          <a:solidFill>
                            <a:srgbClr val="0000CC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2800" b="1" u="none" strike="noStrike" cap="none" dirty="0" err="1">
                          <a:solidFill>
                            <a:srgbClr val="0000CC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hiệu</a:t>
                      </a:r>
                      <a:endParaRPr sz="2800" b="1" u="none" strike="noStrike" cap="none" dirty="0">
                        <a:solidFill>
                          <a:srgbClr val="0000CC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b="1" u="none" strike="noStrike" cap="none">
                          <a:solidFill>
                            <a:srgbClr val="0000CC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Đặc điểm</a:t>
                      </a:r>
                      <a:endParaRPr sz="2800" b="1" u="none" strike="noStrike" cap="none">
                        <a:solidFill>
                          <a:srgbClr val="0000CC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b="1" u="none" strike="noStrike" cap="none" dirty="0" err="1">
                          <a:solidFill>
                            <a:srgbClr val="0000CC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Tiện</a:t>
                      </a:r>
                      <a:r>
                        <a:rPr lang="en-US" sz="2800" b="1" u="none" strike="noStrike" cap="none" dirty="0">
                          <a:solidFill>
                            <a:srgbClr val="0000CC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2800" b="1" u="none" strike="noStrike" cap="none" dirty="0" err="1">
                          <a:solidFill>
                            <a:srgbClr val="0000CC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ích</a:t>
                      </a:r>
                      <a:endParaRPr sz="2800" b="1" dirty="0">
                        <a:solidFill>
                          <a:srgbClr val="0000CC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b="1" dirty="0">
                          <a:solidFill>
                            <a:srgbClr val="0000CC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An </a:t>
                      </a:r>
                      <a:r>
                        <a:rPr lang="en-US" sz="2800" b="1" dirty="0" err="1">
                          <a:solidFill>
                            <a:srgbClr val="0000CC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ninh</a:t>
                      </a:r>
                      <a:r>
                        <a:rPr lang="en-US" sz="2800" b="1" dirty="0">
                          <a:solidFill>
                            <a:srgbClr val="0000CC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, an </a:t>
                      </a:r>
                      <a:r>
                        <a:rPr lang="en-US" sz="2800" b="1" dirty="0" err="1">
                          <a:solidFill>
                            <a:srgbClr val="0000CC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toàn</a:t>
                      </a:r>
                      <a:endParaRPr sz="2800" b="1" dirty="0">
                        <a:solidFill>
                          <a:srgbClr val="0000CC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b="1" dirty="0" err="1">
                          <a:solidFill>
                            <a:srgbClr val="0000CC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Tiết</a:t>
                      </a:r>
                      <a:r>
                        <a:rPr lang="en-US" sz="2800" b="1" dirty="0">
                          <a:solidFill>
                            <a:srgbClr val="0000CC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00CC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kiệm</a:t>
                      </a:r>
                      <a:r>
                        <a:rPr lang="en-US" sz="2800" b="1" dirty="0">
                          <a:solidFill>
                            <a:srgbClr val="0000CC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00CC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năng</a:t>
                      </a:r>
                      <a:r>
                        <a:rPr lang="en-US" sz="2800" b="1" dirty="0">
                          <a:solidFill>
                            <a:srgbClr val="0000CC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00CC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lượng</a:t>
                      </a:r>
                      <a:endParaRPr sz="2800" b="1" dirty="0">
                        <a:solidFill>
                          <a:srgbClr val="0000CC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</a:t>
                      </a:r>
                      <a:endParaRPr b="1" dirty="0">
                        <a:solidFill>
                          <a:schemeClr val="tx1"/>
                        </a:solidFill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2800"/>
                        <a:buFont typeface="Times New Roman"/>
                        <a:buNone/>
                      </a:pPr>
                      <a:r>
                        <a:rPr lang="en-US" sz="2800" b="1" dirty="0" err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Người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đi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đến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, </a:t>
                      </a:r>
                      <a:r>
                        <a:rPr lang="en-US" sz="2800" b="1" dirty="0" err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đèn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tự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động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bật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lên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; </a:t>
                      </a:r>
                      <a:r>
                        <a:rPr lang="en-US" sz="2800" b="1" dirty="0" err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khi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không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có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người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, </a:t>
                      </a:r>
                      <a:r>
                        <a:rPr lang="en-US" sz="2800" b="1" dirty="0" err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đèn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tự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động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tắt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.</a:t>
                      </a:r>
                      <a:endParaRPr sz="28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800">
                        <a:solidFill>
                          <a:schemeClr val="accen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800">
                        <a:solidFill>
                          <a:schemeClr val="accen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800" dirty="0">
                        <a:solidFill>
                          <a:schemeClr val="accen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</a:t>
                      </a:r>
                      <a:endParaRPr b="1" dirty="0">
                        <a:solidFill>
                          <a:schemeClr val="tx1"/>
                        </a:solidFill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2800"/>
                        <a:buFont typeface="Times New Roman"/>
                        <a:buNone/>
                      </a:pPr>
                      <a:r>
                        <a:rPr lang="en-US" sz="2800" b="1" dirty="0" err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Có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màn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hình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hiển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thị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hình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ảnh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của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khách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ở </a:t>
                      </a:r>
                      <a:r>
                        <a:rPr lang="en-US" sz="2800" b="1" dirty="0" err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cửa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ra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vào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.</a:t>
                      </a:r>
                      <a:endParaRPr sz="28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800" dirty="0">
                        <a:solidFill>
                          <a:schemeClr val="accen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800">
                        <a:solidFill>
                          <a:schemeClr val="accen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800" dirty="0">
                        <a:solidFill>
                          <a:schemeClr val="accen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</a:t>
                      </a:r>
                      <a:endParaRPr b="1" dirty="0">
                        <a:solidFill>
                          <a:schemeClr val="tx1"/>
                        </a:solidFill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2800"/>
                        <a:buFont typeface="Times New Roman"/>
                        <a:buNone/>
                      </a:pPr>
                      <a:r>
                        <a:rPr lang="en-US" sz="2800" b="1" dirty="0" err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Đúng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7 </a:t>
                      </a:r>
                      <a:r>
                        <a:rPr lang="en-US" sz="2800" b="1" dirty="0" err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giờ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sáng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, </a:t>
                      </a:r>
                      <a:r>
                        <a:rPr lang="en-US" sz="2800" b="1" dirty="0" err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rèm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cửa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tự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động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kéo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ra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để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ánh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sáng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mặt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trời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chiếu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vào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nhà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.</a:t>
                      </a:r>
                      <a:endParaRPr sz="28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800">
                        <a:solidFill>
                          <a:schemeClr val="accen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800" dirty="0">
                        <a:solidFill>
                          <a:schemeClr val="accen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800" dirty="0">
                        <a:solidFill>
                          <a:schemeClr val="accen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216" name="Google Shape;216;p26"/>
          <p:cNvSpPr txBox="1"/>
          <p:nvPr/>
        </p:nvSpPr>
        <p:spPr>
          <a:xfrm>
            <a:off x="361122" y="609331"/>
            <a:ext cx="11383618" cy="954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u="sng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Bài</a:t>
            </a:r>
            <a:r>
              <a:rPr lang="en-US" sz="2800" b="1" u="sng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tập</a:t>
            </a:r>
            <a:r>
              <a:rPr lang="en-US" sz="2800" b="1" u="sng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1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Em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hãy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cho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biết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các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dấu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hiệu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dưới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đây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thể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hiện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đặc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điểm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nào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của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ngôi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nhà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thông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minh?</a:t>
            </a:r>
            <a:endParaRPr sz="1800" b="1" dirty="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17" name="Google Shape;217;p26"/>
          <p:cNvSpPr txBox="1"/>
          <p:nvPr/>
        </p:nvSpPr>
        <p:spPr>
          <a:xfrm>
            <a:off x="7096535" y="3105337"/>
            <a:ext cx="556591" cy="800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x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8" name="Google Shape;218;p26"/>
          <p:cNvSpPr txBox="1"/>
          <p:nvPr/>
        </p:nvSpPr>
        <p:spPr>
          <a:xfrm>
            <a:off x="10048458" y="3105337"/>
            <a:ext cx="556591" cy="800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x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9" name="Google Shape;219;p26"/>
          <p:cNvSpPr txBox="1"/>
          <p:nvPr/>
        </p:nvSpPr>
        <p:spPr>
          <a:xfrm>
            <a:off x="8547651" y="4481961"/>
            <a:ext cx="556591" cy="800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x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0" name="Google Shape;220;p26"/>
          <p:cNvSpPr txBox="1"/>
          <p:nvPr/>
        </p:nvSpPr>
        <p:spPr>
          <a:xfrm>
            <a:off x="10210800" y="5507659"/>
            <a:ext cx="556591" cy="800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x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1" name="Google Shape;221;p26"/>
          <p:cNvSpPr txBox="1"/>
          <p:nvPr/>
        </p:nvSpPr>
        <p:spPr>
          <a:xfrm>
            <a:off x="7142912" y="5535514"/>
            <a:ext cx="556591" cy="800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x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2" name="Google Shape;222;p26"/>
          <p:cNvSpPr txBox="1"/>
          <p:nvPr/>
        </p:nvSpPr>
        <p:spPr>
          <a:xfrm>
            <a:off x="7096535" y="4450005"/>
            <a:ext cx="556591" cy="800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x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0" y="0"/>
            <a:ext cx="12192000" cy="584775"/>
          </a:xfrm>
          <a:prstGeom prst="rect">
            <a:avLst/>
          </a:prstGeom>
          <a:gradFill rotWithShape="1">
            <a:gsLst>
              <a:gs pos="0">
                <a:srgbClr val="99FF33"/>
              </a:gs>
              <a:gs pos="50000">
                <a:schemeClr val="bg1"/>
              </a:gs>
              <a:gs pos="100000">
                <a:srgbClr val="99FF33"/>
              </a:gs>
            </a:gsLst>
            <a:lin ang="5400000" scaled="1"/>
          </a:gradFill>
          <a:ln w="28575">
            <a:solidFill>
              <a:srgbClr val="FF0066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lvl="0" algn="ctr"/>
            <a:r>
              <a:rPr lang="en-US" sz="32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BÀI TẬP</a:t>
            </a:r>
          </a:p>
        </p:txBody>
      </p:sp>
    </p:spTree>
    <p:extLst>
      <p:ext uri="{BB962C8B-B14F-4D97-AF65-F5344CB8AC3E}">
        <p14:creationId xmlns:p14="http://schemas.microsoft.com/office/powerpoint/2010/main" val="1256798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7" name="Google Shape;227;p27"/>
          <p:cNvGraphicFramePr/>
          <p:nvPr>
            <p:extLst>
              <p:ext uri="{D42A27DB-BD31-4B8C-83A1-F6EECF244321}">
                <p14:modId xmlns:p14="http://schemas.microsoft.com/office/powerpoint/2010/main" val="2277078270"/>
              </p:ext>
            </p:extLst>
          </p:nvPr>
        </p:nvGraphicFramePr>
        <p:xfrm>
          <a:off x="641066" y="774985"/>
          <a:ext cx="10644825" cy="5242620"/>
        </p:xfrm>
        <a:graphic>
          <a:graphicData uri="http://schemas.openxmlformats.org/drawingml/2006/table">
            <a:tbl>
              <a:tblPr>
                <a:noFill/>
                <a:tableStyleId>{F24F4CB8-6AE2-48F6-9F4B-D025107CD057}</a:tableStyleId>
              </a:tblPr>
              <a:tblGrid>
                <a:gridCol w="4042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1551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5472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01432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284425">
                <a:tc row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b="1" dirty="0">
                          <a:solidFill>
                            <a:srgbClr val="0000CC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STT</a:t>
                      </a:r>
                      <a:endParaRPr dirty="0">
                        <a:solidFill>
                          <a:srgbClr val="0000CC"/>
                        </a:solidFill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b="1" dirty="0" err="1">
                          <a:solidFill>
                            <a:srgbClr val="0000CC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Dấu</a:t>
                      </a:r>
                      <a:r>
                        <a:rPr lang="en-US" sz="2800" b="1" dirty="0">
                          <a:solidFill>
                            <a:srgbClr val="0000CC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00CC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hiệu</a:t>
                      </a:r>
                      <a:endParaRPr sz="2800" b="1" dirty="0">
                        <a:solidFill>
                          <a:srgbClr val="0000CC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b="1">
                          <a:solidFill>
                            <a:srgbClr val="0000CC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Đặc điểm</a:t>
                      </a:r>
                      <a:endParaRPr sz="2800" b="1">
                        <a:solidFill>
                          <a:srgbClr val="0000CC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b="1" dirty="0" err="1">
                          <a:solidFill>
                            <a:srgbClr val="0000CC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Tiện</a:t>
                      </a:r>
                      <a:r>
                        <a:rPr lang="en-US" sz="2800" b="1" dirty="0">
                          <a:solidFill>
                            <a:srgbClr val="0000CC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00CC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ích</a:t>
                      </a:r>
                      <a:endParaRPr sz="2800" b="1" dirty="0">
                        <a:solidFill>
                          <a:srgbClr val="0000CC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b="1" dirty="0">
                          <a:solidFill>
                            <a:srgbClr val="0000CC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An </a:t>
                      </a:r>
                      <a:r>
                        <a:rPr lang="en-US" sz="2800" b="1" dirty="0" err="1">
                          <a:solidFill>
                            <a:srgbClr val="0000CC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ninh</a:t>
                      </a:r>
                      <a:r>
                        <a:rPr lang="en-US" sz="2800" b="1" dirty="0">
                          <a:solidFill>
                            <a:srgbClr val="0000CC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, an </a:t>
                      </a:r>
                      <a:r>
                        <a:rPr lang="en-US" sz="2800" b="1" dirty="0" err="1">
                          <a:solidFill>
                            <a:srgbClr val="0000CC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toàn</a:t>
                      </a:r>
                      <a:endParaRPr sz="2800" b="1" dirty="0">
                        <a:solidFill>
                          <a:srgbClr val="0000CC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b="1" dirty="0" err="1">
                          <a:solidFill>
                            <a:srgbClr val="0000CC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Tiết</a:t>
                      </a:r>
                      <a:r>
                        <a:rPr lang="en-US" sz="2800" b="1" dirty="0">
                          <a:solidFill>
                            <a:srgbClr val="0000CC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00CC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kiệm</a:t>
                      </a:r>
                      <a:r>
                        <a:rPr lang="en-US" sz="2800" b="1" dirty="0">
                          <a:solidFill>
                            <a:srgbClr val="0000CC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00CC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năng</a:t>
                      </a:r>
                      <a:r>
                        <a:rPr lang="en-US" sz="2800" b="1" dirty="0">
                          <a:solidFill>
                            <a:srgbClr val="0000CC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00CC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lượng</a:t>
                      </a:r>
                      <a:endParaRPr sz="2800" b="1" dirty="0">
                        <a:solidFill>
                          <a:srgbClr val="0000CC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</a:t>
                      </a:r>
                      <a:endParaRPr b="1" dirty="0">
                        <a:solidFill>
                          <a:schemeClr val="tx1"/>
                        </a:solidFill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b="1" dirty="0" err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Có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hệ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thống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điều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khiển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từ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xa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để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cửa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tự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động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mở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.</a:t>
                      </a:r>
                      <a:endParaRPr sz="28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800" dirty="0">
                        <a:solidFill>
                          <a:schemeClr val="accen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800">
                        <a:solidFill>
                          <a:schemeClr val="accen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800">
                        <a:solidFill>
                          <a:schemeClr val="accen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</a:t>
                      </a:r>
                      <a:endParaRPr b="1" dirty="0">
                        <a:solidFill>
                          <a:schemeClr val="tx1"/>
                        </a:solidFill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b="1" dirty="0" err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Khi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xuất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hiện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khói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hoặc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lửa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, </a:t>
                      </a:r>
                      <a:r>
                        <a:rPr lang="en-US" sz="2800" b="1" dirty="0" err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tín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hiệu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báo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cháy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phát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ra.</a:t>
                      </a:r>
                      <a:endParaRPr sz="28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800" dirty="0">
                        <a:solidFill>
                          <a:schemeClr val="accen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800" dirty="0">
                        <a:solidFill>
                          <a:schemeClr val="accen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800" dirty="0">
                        <a:solidFill>
                          <a:schemeClr val="accen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6</a:t>
                      </a:r>
                      <a:endParaRPr b="1" dirty="0">
                        <a:solidFill>
                          <a:schemeClr val="tx1"/>
                        </a:solidFill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b="1" dirty="0" err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Tivi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tự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động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mở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những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chương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trình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mà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chủ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nhà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yêu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thích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.</a:t>
                      </a:r>
                      <a:endParaRPr sz="28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800">
                        <a:solidFill>
                          <a:schemeClr val="accen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800" dirty="0">
                        <a:solidFill>
                          <a:schemeClr val="accen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800">
                        <a:solidFill>
                          <a:schemeClr val="accen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b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7</a:t>
                      </a:r>
                      <a:endParaRPr b="1">
                        <a:solidFill>
                          <a:schemeClr val="tx1"/>
                        </a:solidFill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2800"/>
                        <a:buFont typeface="Times New Roman"/>
                        <a:buNone/>
                      </a:pPr>
                      <a:r>
                        <a:rPr lang="en-US" sz="2800" b="1" dirty="0" err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Cửa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tự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động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mở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bằng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cảm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ứng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vân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tay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.</a:t>
                      </a:r>
                      <a:endParaRPr sz="28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800">
                        <a:solidFill>
                          <a:schemeClr val="accen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800">
                        <a:solidFill>
                          <a:schemeClr val="accen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800" dirty="0">
                        <a:solidFill>
                          <a:schemeClr val="accen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228" name="Google Shape;228;p27"/>
          <p:cNvSpPr txBox="1"/>
          <p:nvPr/>
        </p:nvSpPr>
        <p:spPr>
          <a:xfrm>
            <a:off x="6758603" y="2488258"/>
            <a:ext cx="556591" cy="800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x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9" name="Google Shape;229;p27"/>
          <p:cNvSpPr txBox="1"/>
          <p:nvPr/>
        </p:nvSpPr>
        <p:spPr>
          <a:xfrm>
            <a:off x="6758602" y="4330649"/>
            <a:ext cx="556591" cy="800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x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0" name="Google Shape;230;p27"/>
          <p:cNvSpPr txBox="1"/>
          <p:nvPr/>
        </p:nvSpPr>
        <p:spPr>
          <a:xfrm>
            <a:off x="6758602" y="5273272"/>
            <a:ext cx="556591" cy="800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x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1" name="Google Shape;231;p27"/>
          <p:cNvSpPr txBox="1"/>
          <p:nvPr/>
        </p:nvSpPr>
        <p:spPr>
          <a:xfrm>
            <a:off x="8348866" y="5282796"/>
            <a:ext cx="556591" cy="800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x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2" name="Google Shape;232;p27"/>
          <p:cNvSpPr txBox="1"/>
          <p:nvPr/>
        </p:nvSpPr>
        <p:spPr>
          <a:xfrm>
            <a:off x="8348868" y="3420016"/>
            <a:ext cx="556591" cy="800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x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3" name="Google Shape;233;p27"/>
          <p:cNvSpPr txBox="1"/>
          <p:nvPr/>
        </p:nvSpPr>
        <p:spPr>
          <a:xfrm>
            <a:off x="8348865" y="2488258"/>
            <a:ext cx="556591" cy="800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x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359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8" grpId="0"/>
      <p:bldP spid="229" grpId="0"/>
      <p:bldP spid="230" grpId="0"/>
      <p:bldP spid="231" grpId="0"/>
      <p:bldP spid="232" grpId="0"/>
      <p:bldP spid="23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57314" y="990600"/>
            <a:ext cx="11903351" cy="4031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en-US" sz="3200" b="1" dirty="0" err="1">
                <a:solidFill>
                  <a:srgbClr val="2603BD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b="1" dirty="0">
                <a:solidFill>
                  <a:srgbClr val="2603BD"/>
                </a:solidFill>
                <a:latin typeface="Times New Roman" pitchFamily="18" charset="0"/>
                <a:cs typeface="Times New Roman" pitchFamily="18" charset="0"/>
              </a:rPr>
              <a:t> 1. </a:t>
            </a:r>
            <a:r>
              <a:rPr lang="en-US" sz="3200" b="1" dirty="0" err="1">
                <a:solidFill>
                  <a:srgbClr val="2603BD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3200" b="1" dirty="0">
                <a:solidFill>
                  <a:srgbClr val="2603B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2603BD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3200" b="1" dirty="0">
                <a:solidFill>
                  <a:srgbClr val="2603B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2603BD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b="1" dirty="0">
                <a:solidFill>
                  <a:srgbClr val="2603B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2603BD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200" b="1" dirty="0">
                <a:solidFill>
                  <a:srgbClr val="2603B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2603BD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3200" b="1" dirty="0">
                <a:solidFill>
                  <a:srgbClr val="2603B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2603BD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b="1" dirty="0">
                <a:solidFill>
                  <a:srgbClr val="2603B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2603BD"/>
                </a:solidFill>
                <a:latin typeface="Times New Roman" pitchFamily="18" charset="0"/>
                <a:cs typeface="Times New Roman" pitchFamily="18" charset="0"/>
              </a:rPr>
              <a:t>ngôi</a:t>
            </a:r>
            <a:r>
              <a:rPr lang="en-US" sz="3200" b="1" dirty="0">
                <a:solidFill>
                  <a:srgbClr val="2603B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2603BD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200" b="1" dirty="0">
                <a:solidFill>
                  <a:srgbClr val="2603B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2603BD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3200" b="1" dirty="0">
                <a:solidFill>
                  <a:srgbClr val="2603BD"/>
                </a:solidFill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sz="3200" b="1" dirty="0" err="1">
                <a:solidFill>
                  <a:srgbClr val="2603BD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dirty="0">
                <a:solidFill>
                  <a:srgbClr val="2603B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2603BD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3200" b="1" dirty="0">
                <a:solidFill>
                  <a:srgbClr val="2603BD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dirty="0">
              <a:solidFill>
                <a:srgbClr val="2603BD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Ngôi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vụ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Ngôi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khiển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bán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Ngôi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xây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dựng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D.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Ngôi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đắt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57315" y="1"/>
            <a:ext cx="12137813" cy="658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altLang="en-US" sz="32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altLang="en-US" sz="32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altLang="en-US" sz="32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trắc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5" name="Google Shape;136;p18"/>
          <p:cNvSpPr txBox="1"/>
          <p:nvPr/>
        </p:nvSpPr>
        <p:spPr>
          <a:xfrm>
            <a:off x="73465" y="2467947"/>
            <a:ext cx="11887200" cy="107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just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Ngôi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khiển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bán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24299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85452" y="152401"/>
            <a:ext cx="11903349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en-US" sz="3200" b="1" dirty="0" err="1">
                <a:solidFill>
                  <a:srgbClr val="2603BD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b="1" dirty="0">
                <a:solidFill>
                  <a:srgbClr val="2603BD"/>
                </a:solidFill>
                <a:latin typeface="Times New Roman" pitchFamily="18" charset="0"/>
                <a:cs typeface="Times New Roman" pitchFamily="18" charset="0"/>
              </a:rPr>
              <a:t> 2. </a:t>
            </a:r>
            <a:r>
              <a:rPr lang="en-US" sz="3200" b="1" dirty="0" err="1">
                <a:solidFill>
                  <a:srgbClr val="2603BD"/>
                </a:solidFill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3200" b="1" dirty="0">
                <a:solidFill>
                  <a:srgbClr val="2603B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2603BD"/>
                </a:solidFill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sz="3200" b="1" dirty="0">
                <a:solidFill>
                  <a:srgbClr val="2603BD"/>
                </a:solidFill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3200" b="1" dirty="0" err="1">
                <a:solidFill>
                  <a:srgbClr val="2603BD"/>
                </a:solidFill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3200" b="1" dirty="0">
                <a:solidFill>
                  <a:srgbClr val="2603B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2603BD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200" b="1" dirty="0">
                <a:solidFill>
                  <a:srgbClr val="2603B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2603BD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b="1" dirty="0">
                <a:solidFill>
                  <a:srgbClr val="2603B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2603BD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200" b="1" dirty="0">
                <a:solidFill>
                  <a:srgbClr val="2603B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2603BD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3200" b="1" dirty="0">
                <a:solidFill>
                  <a:srgbClr val="2603B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2603BD"/>
                </a:solidFill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3200" b="1" dirty="0">
                <a:solidFill>
                  <a:srgbClr val="2603B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2603BD"/>
                </a:solidFill>
                <a:latin typeface="Times New Roman" pitchFamily="18" charset="0"/>
                <a:cs typeface="Times New Roman" pitchFamily="18" charset="0"/>
              </a:rPr>
              <a:t>ngôi</a:t>
            </a:r>
            <a:r>
              <a:rPr lang="en-US" sz="3200" b="1" dirty="0">
                <a:solidFill>
                  <a:srgbClr val="2603B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2603BD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200" b="1" dirty="0">
                <a:solidFill>
                  <a:srgbClr val="2603B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2603BD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3200" b="1" dirty="0">
                <a:solidFill>
                  <a:srgbClr val="2603BD"/>
                </a:solidFill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sz="3200" b="1" dirty="0" err="1">
                <a:solidFill>
                  <a:srgbClr val="2603BD"/>
                </a:solidFill>
                <a:latin typeface="Times New Roman" pitchFamily="18" charset="0"/>
                <a:cs typeface="Times New Roman" pitchFamily="18" charset="0"/>
              </a:rPr>
              <a:t>trở</a:t>
            </a:r>
            <a:r>
              <a:rPr lang="en-US" sz="3200" b="1" dirty="0">
                <a:solidFill>
                  <a:srgbClr val="2603B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2603BD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3200" b="1" dirty="0">
                <a:solidFill>
                  <a:srgbClr val="2603B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2603BD"/>
                </a:solidFill>
                <a:latin typeface="Times New Roman" pitchFamily="18" charset="0"/>
                <a:cs typeface="Times New Roman" pitchFamily="18" charset="0"/>
              </a:rPr>
              <a:t>tiện</a:t>
            </a:r>
            <a:r>
              <a:rPr lang="en-US" sz="3200" b="1" dirty="0">
                <a:solidFill>
                  <a:srgbClr val="2603B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2603BD"/>
                </a:solidFill>
                <a:latin typeface="Times New Roman" pitchFamily="18" charset="0"/>
                <a:cs typeface="Times New Roman" pitchFamily="18" charset="0"/>
              </a:rPr>
              <a:t>ích</a:t>
            </a:r>
            <a:r>
              <a:rPr lang="en-US" sz="3200" b="1" dirty="0">
                <a:solidFill>
                  <a:srgbClr val="2603B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2603BD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b="1" dirty="0">
                <a:solidFill>
                  <a:srgbClr val="2603B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2603BD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b="1" dirty="0">
                <a:solidFill>
                  <a:srgbClr val="2603B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2603BD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3200" b="1" dirty="0">
                <a:solidFill>
                  <a:srgbClr val="2603B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2603BD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200" b="1" dirty="0">
                <a:solidFill>
                  <a:srgbClr val="2603BD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just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camera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khiển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chương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cài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sẵn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D.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Tất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" name="Google Shape;136;p18"/>
          <p:cNvSpPr txBox="1"/>
          <p:nvPr/>
        </p:nvSpPr>
        <p:spPr>
          <a:xfrm>
            <a:off x="93526" y="2093603"/>
            <a:ext cx="11887200" cy="107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just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khiển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chương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cài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sẵn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2521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203200" y="0"/>
            <a:ext cx="11991928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en-US" sz="3200" b="1" dirty="0" err="1">
                <a:solidFill>
                  <a:srgbClr val="2603BD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b="1" dirty="0">
                <a:solidFill>
                  <a:srgbClr val="2603BD"/>
                </a:solidFill>
                <a:latin typeface="Times New Roman" pitchFamily="18" charset="0"/>
                <a:cs typeface="Times New Roman" pitchFamily="18" charset="0"/>
              </a:rPr>
              <a:t> 3. </a:t>
            </a:r>
            <a:r>
              <a:rPr lang="en-US" sz="3200" b="1" dirty="0" err="1">
                <a:solidFill>
                  <a:srgbClr val="2603BD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200" b="1" dirty="0">
                <a:solidFill>
                  <a:srgbClr val="2603B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2603BD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200" b="1" dirty="0">
                <a:solidFill>
                  <a:srgbClr val="2603B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2603BD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b="1" dirty="0">
                <a:solidFill>
                  <a:srgbClr val="2603B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2603BD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200" b="1" dirty="0">
                <a:solidFill>
                  <a:srgbClr val="2603B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2603BD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3200" b="1" dirty="0">
                <a:solidFill>
                  <a:srgbClr val="2603B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2603BD"/>
                </a:solidFill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sz="3200" b="1" dirty="0">
                <a:solidFill>
                  <a:srgbClr val="2603B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2603BD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200" b="1" dirty="0">
                <a:solidFill>
                  <a:srgbClr val="2603B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2603BD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b="1" dirty="0">
                <a:solidFill>
                  <a:srgbClr val="2603B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2603BD"/>
                </a:solidFill>
                <a:latin typeface="Times New Roman" pitchFamily="18" charset="0"/>
                <a:cs typeface="Times New Roman" pitchFamily="18" charset="0"/>
              </a:rPr>
              <a:t>ngôi</a:t>
            </a:r>
            <a:r>
              <a:rPr lang="en-US" sz="3200" b="1" dirty="0">
                <a:solidFill>
                  <a:srgbClr val="2603B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2603BD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200" b="1" dirty="0">
                <a:solidFill>
                  <a:srgbClr val="2603B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2603BD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3200" b="1" dirty="0">
                <a:solidFill>
                  <a:srgbClr val="2603BD"/>
                </a:solidFill>
                <a:latin typeface="Times New Roman" pitchFamily="18" charset="0"/>
                <a:cs typeface="Times New Roman" pitchFamily="18" charset="0"/>
              </a:rPr>
              <a:t> minh?</a:t>
            </a:r>
            <a:endParaRPr lang="en-US" sz="3200" dirty="0">
              <a:solidFill>
                <a:srgbClr val="2603BD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A. Ổ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khóa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chìa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khóa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Quạt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tắt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tắc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C. TV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nối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thoại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di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D.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Bếp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ga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tắt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trực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" name="Google Shape;238;p28"/>
          <p:cNvSpPr txBox="1"/>
          <p:nvPr/>
        </p:nvSpPr>
        <p:spPr>
          <a:xfrm>
            <a:off x="203200" y="2743200"/>
            <a:ext cx="11887200" cy="107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u="sng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Bài</a:t>
            </a:r>
            <a:r>
              <a:rPr lang="en-US" sz="3200" b="1" u="sng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u="sng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tập</a:t>
            </a:r>
            <a:r>
              <a:rPr lang="en-US" sz="3200" b="1" u="sng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3</a:t>
            </a:r>
            <a:r>
              <a:rPr lang="en-US" sz="32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</a:t>
            </a:r>
            <a:r>
              <a:rPr lang="en-US" sz="3200" b="1" dirty="0" err="1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Em</a:t>
            </a:r>
            <a:r>
              <a:rPr lang="en-US" sz="3200" b="1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hãy</a:t>
            </a:r>
            <a:r>
              <a:rPr lang="en-US" sz="3200" b="1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mô</a:t>
            </a:r>
            <a:r>
              <a:rPr lang="en-US" sz="3200" b="1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tả</a:t>
            </a:r>
            <a:r>
              <a:rPr lang="en-US" sz="3200" b="1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những</a:t>
            </a:r>
            <a:r>
              <a:rPr lang="en-US" sz="3200" b="1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đồ</a:t>
            </a:r>
            <a:r>
              <a:rPr lang="en-US" sz="3200" b="1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dùng</a:t>
            </a:r>
            <a:r>
              <a:rPr lang="en-US" sz="3200" b="1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thể</a:t>
            </a:r>
            <a:r>
              <a:rPr lang="en-US" sz="3200" b="1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hiện</a:t>
            </a:r>
            <a:r>
              <a:rPr lang="en-US" sz="3200" b="1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đặc</a:t>
            </a:r>
            <a:r>
              <a:rPr lang="en-US" sz="3200" b="1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điểm</a:t>
            </a:r>
            <a:r>
              <a:rPr lang="en-US" sz="3200" b="1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của</a:t>
            </a:r>
            <a:r>
              <a:rPr lang="en-US" sz="3200" b="1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ngôi</a:t>
            </a:r>
            <a:r>
              <a:rPr lang="en-US" sz="3200" b="1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nhà</a:t>
            </a:r>
            <a:r>
              <a:rPr lang="en-US" sz="3200" b="1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thông</a:t>
            </a:r>
            <a:r>
              <a:rPr lang="en-US" sz="3200" b="1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minh </a:t>
            </a:r>
            <a:r>
              <a:rPr lang="en-US" sz="3200" b="1" dirty="0" err="1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mà</a:t>
            </a:r>
            <a:r>
              <a:rPr lang="en-US" sz="3200" b="1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em</a:t>
            </a:r>
            <a:r>
              <a:rPr lang="en-US" sz="3200" b="1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đã</a:t>
            </a:r>
            <a:r>
              <a:rPr lang="en-US" sz="3200" b="1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từng</a:t>
            </a:r>
            <a:r>
              <a:rPr lang="en-US" sz="3200" b="1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trông</a:t>
            </a:r>
            <a:r>
              <a:rPr lang="en-US" sz="3200" b="1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thấy</a:t>
            </a:r>
            <a:r>
              <a:rPr lang="en-US" sz="3200" b="1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hoặc</a:t>
            </a:r>
            <a:r>
              <a:rPr lang="en-US" sz="3200" b="1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sử</a:t>
            </a:r>
            <a:r>
              <a:rPr lang="en-US" sz="3200" b="1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dụng</a:t>
            </a:r>
            <a:r>
              <a:rPr lang="en-US" sz="3200" b="1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dirty="0">
              <a:solidFill>
                <a:srgbClr val="0000CC"/>
              </a:solidFill>
            </a:endParaRPr>
          </a:p>
        </p:txBody>
      </p:sp>
      <p:sp>
        <p:nvSpPr>
          <p:cNvPr id="4" name="Google Shape;136;p18"/>
          <p:cNvSpPr txBox="1"/>
          <p:nvPr/>
        </p:nvSpPr>
        <p:spPr>
          <a:xfrm>
            <a:off x="203200" y="1482448"/>
            <a:ext cx="11887200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just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C. TV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nối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thoại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di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68102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4"/>
          <p:cNvSpPr txBox="1"/>
          <p:nvPr/>
        </p:nvSpPr>
        <p:spPr>
          <a:xfrm>
            <a:off x="898577" y="1292474"/>
            <a:ext cx="6883219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1. </a:t>
            </a:r>
            <a:r>
              <a:rPr lang="en-US" sz="3200" b="1" dirty="0" err="1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Khái</a:t>
            </a:r>
            <a:r>
              <a:rPr lang="en-US" sz="3200" b="1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niệm</a:t>
            </a:r>
            <a:r>
              <a:rPr lang="en-US" sz="3200" b="1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ngôi</a:t>
            </a:r>
            <a:r>
              <a:rPr lang="en-US" sz="3200" b="1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nhà</a:t>
            </a:r>
            <a:r>
              <a:rPr lang="en-US" sz="3200" b="1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thông</a:t>
            </a:r>
            <a:r>
              <a:rPr lang="en-US" sz="3200" b="1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minh.</a:t>
            </a:r>
            <a:endParaRPr sz="3200" b="1" dirty="0">
              <a:solidFill>
                <a:srgbClr val="0000C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5" name="Google Shape;95;p14"/>
          <p:cNvSpPr txBox="1"/>
          <p:nvPr/>
        </p:nvSpPr>
        <p:spPr>
          <a:xfrm>
            <a:off x="898577" y="2062298"/>
            <a:ext cx="11039062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2. </a:t>
            </a:r>
            <a:r>
              <a:rPr lang="en-US" sz="3200" b="1" dirty="0" err="1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Đặc</a:t>
            </a:r>
            <a:r>
              <a:rPr lang="en-US" sz="3200" b="1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điểm</a:t>
            </a:r>
            <a:r>
              <a:rPr lang="en-US" sz="3200" b="1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của</a:t>
            </a:r>
            <a:r>
              <a:rPr lang="en-US" sz="3200" b="1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ngôi</a:t>
            </a:r>
            <a:r>
              <a:rPr lang="en-US" sz="3200" b="1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nhà</a:t>
            </a:r>
            <a:r>
              <a:rPr lang="en-US" sz="3200" b="1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thông</a:t>
            </a:r>
            <a:r>
              <a:rPr lang="en-US" sz="3200" b="1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minh.</a:t>
            </a:r>
            <a:endParaRPr sz="3200" b="1" dirty="0">
              <a:solidFill>
                <a:srgbClr val="0000C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Rectangle 9"/>
          <p:cNvSpPr>
            <a:spLocks noChangeArrowheads="1"/>
          </p:cNvSpPr>
          <p:nvPr/>
        </p:nvSpPr>
        <p:spPr bwMode="auto">
          <a:xfrm>
            <a:off x="0" y="19107"/>
            <a:ext cx="12192000" cy="1200329"/>
          </a:xfrm>
          <a:prstGeom prst="rect">
            <a:avLst/>
          </a:prstGeom>
          <a:gradFill rotWithShape="1">
            <a:gsLst>
              <a:gs pos="0">
                <a:srgbClr val="99FF33"/>
              </a:gs>
              <a:gs pos="50000">
                <a:schemeClr val="bg1"/>
              </a:gs>
              <a:gs pos="100000">
                <a:srgbClr val="99FF33"/>
              </a:gs>
            </a:gsLst>
            <a:lin ang="5400000" scaled="1"/>
          </a:gradFill>
          <a:ln w="28575">
            <a:solidFill>
              <a:srgbClr val="FF0066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lvl="0" algn="ctr"/>
            <a:r>
              <a:rPr lang="en-US" sz="36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CHỦ ĐỀ: NHÀ Ở (</a:t>
            </a:r>
            <a:r>
              <a:rPr lang="en-US" sz="36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tt</a:t>
            </a:r>
            <a:r>
              <a:rPr lang="en-US" sz="36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</a:t>
            </a:r>
          </a:p>
          <a:p>
            <a:pPr lvl="0" algn="ctr"/>
            <a:r>
              <a:rPr lang="en-US" sz="36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A. NGÔI NHÀ THÔNG MINH</a:t>
            </a:r>
            <a:endParaRPr lang="en-US" sz="3600" b="1" dirty="0">
              <a:solidFill>
                <a:srgbClr val="FF0000"/>
              </a:solidFill>
            </a:endParaRPr>
          </a:p>
        </p:txBody>
      </p:sp>
      <p:pic>
        <p:nvPicPr>
          <p:cNvPr id="9" name="Audio 8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WordArt 5"/>
          <p:cNvSpPr>
            <a:spLocks noChangeArrowheads="1" noChangeShapeType="1" noTextEdit="1"/>
          </p:cNvSpPr>
          <p:nvPr/>
        </p:nvSpPr>
        <p:spPr bwMode="auto">
          <a:xfrm>
            <a:off x="865717" y="1752600"/>
            <a:ext cx="10401300" cy="3429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TopRight"/>
              <a:lightRig rig="legacyFlat3" dir="b"/>
            </a:scene3d>
            <a:sp3d extrusionH="430200" prstMaterial="legacyMatte">
              <a:extrusionClr>
                <a:srgbClr val="FFFFFF"/>
              </a:extrusionClr>
              <a:contourClr>
                <a:srgbClr val="FFFFFF"/>
              </a:contourClr>
            </a:sp3d>
          </a:bodyPr>
          <a:lstStyle/>
          <a:p>
            <a:pPr algn="ctr"/>
            <a:r>
              <a:rPr lang="en-US" sz="3600" b="1" kern="10">
                <a:ln w="9525">
                  <a:round/>
                  <a:headEnd/>
                  <a:tailEnd/>
                </a:ln>
                <a:blipFill dpi="0" rotWithShape="0">
                  <a:blip r:embed="rId4"/>
                  <a:srcRect/>
                  <a:stretch>
                    <a:fillRect/>
                  </a:stretch>
                </a:blipFill>
                <a:latin typeface="Times New Roman" panose="02020603050405020304" pitchFamily="18" charset="0"/>
                <a:cs typeface="Times New Roman" panose="02020603050405020304" pitchFamily="18" charset="0"/>
              </a:rPr>
              <a:t>Chân thành cảm ơn các em </a:t>
            </a:r>
          </a:p>
          <a:p>
            <a:pPr algn="ctr"/>
            <a:r>
              <a:rPr lang="en-US" sz="3600" b="1" kern="10">
                <a:ln w="9525">
                  <a:round/>
                  <a:headEnd/>
                  <a:tailEnd/>
                </a:ln>
                <a:blipFill dpi="0" rotWithShape="0">
                  <a:blip r:embed="rId4"/>
                  <a:srcRect/>
                  <a:stretch>
                    <a:fillRect/>
                  </a:stretch>
                </a:blipFill>
                <a:latin typeface="Times New Roman" panose="02020603050405020304" pitchFamily="18" charset="0"/>
                <a:cs typeface="Times New Roman" panose="02020603050405020304" pitchFamily="18" charset="0"/>
              </a:rPr>
              <a:t>học sinh đã theo dõi và lắng nghe</a:t>
            </a:r>
          </a:p>
        </p:txBody>
      </p:sp>
      <p:pic>
        <p:nvPicPr>
          <p:cNvPr id="28675" name="Picture 6" descr="blumen-pflanzen11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201" y="533400"/>
            <a:ext cx="1265767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6" name="Picture 7" descr="blumen-pflanzen11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6801" y="457200"/>
            <a:ext cx="1265767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2575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059"/>
    </mc:Choice>
    <mc:Fallback xmlns="">
      <p:transition spd="slow" advTm="22059"/>
    </mc:Fallback>
  </mc:AlternateContent>
  <p:timing>
    <p:tnLst>
      <p:par>
        <p:cTn id="1" dur="indefinite" restart="never" nodeType="tmRoot">
          <p:childTnLst>
            <p:audio isNarration="1">
              <p:cMediaNode vol="80000" showWhenStopped="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Google Shape;100;p1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93228" y="595895"/>
            <a:ext cx="10264224" cy="526433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0" name="Google Shape;110;p15"/>
          <p:cNvCxnSpPr/>
          <p:nvPr/>
        </p:nvCxnSpPr>
        <p:spPr>
          <a:xfrm>
            <a:off x="6918489" y="4094065"/>
            <a:ext cx="3518674" cy="145403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11" name="Google Shape;111;p15"/>
          <p:cNvCxnSpPr/>
          <p:nvPr/>
        </p:nvCxnSpPr>
        <p:spPr>
          <a:xfrm flipH="1">
            <a:off x="3205641" y="5615103"/>
            <a:ext cx="2241398" cy="547453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12" name="Google Shape;112;p15"/>
          <p:cNvCxnSpPr/>
          <p:nvPr/>
        </p:nvCxnSpPr>
        <p:spPr>
          <a:xfrm flipV="1">
            <a:off x="5925340" y="2751841"/>
            <a:ext cx="3825302" cy="1427474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13" name="Google Shape;113;p15"/>
          <p:cNvCxnSpPr/>
          <p:nvPr/>
        </p:nvCxnSpPr>
        <p:spPr>
          <a:xfrm flipH="1">
            <a:off x="1215739" y="3962400"/>
            <a:ext cx="2746662" cy="129540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14" name="Google Shape;114;p15"/>
          <p:cNvCxnSpPr/>
          <p:nvPr/>
        </p:nvCxnSpPr>
        <p:spPr>
          <a:xfrm flipH="1" flipV="1">
            <a:off x="1440346" y="646290"/>
            <a:ext cx="2885994" cy="1512864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15" name="Google Shape;115;p15"/>
          <p:cNvCxnSpPr/>
          <p:nvPr/>
        </p:nvCxnSpPr>
        <p:spPr>
          <a:xfrm flipH="1" flipV="1">
            <a:off x="4326340" y="658321"/>
            <a:ext cx="1611075" cy="1337061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16" name="Google Shape;116;p15"/>
          <p:cNvCxnSpPr/>
          <p:nvPr/>
        </p:nvCxnSpPr>
        <p:spPr>
          <a:xfrm flipH="1" flipV="1">
            <a:off x="1181100" y="2562753"/>
            <a:ext cx="518492" cy="1757959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17" name="Google Shape;117;p15"/>
          <p:cNvCxnSpPr/>
          <p:nvPr/>
        </p:nvCxnSpPr>
        <p:spPr>
          <a:xfrm flipV="1">
            <a:off x="7525851" y="1553399"/>
            <a:ext cx="2714523" cy="273602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18" name="Google Shape;118;p15"/>
          <p:cNvCxnSpPr/>
          <p:nvPr/>
        </p:nvCxnSpPr>
        <p:spPr>
          <a:xfrm flipH="1" flipV="1">
            <a:off x="8242333" y="646290"/>
            <a:ext cx="240254" cy="2500838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19" name="Google Shape;119;p15"/>
          <p:cNvCxnSpPr/>
          <p:nvPr/>
        </p:nvCxnSpPr>
        <p:spPr>
          <a:xfrm flipH="1" flipV="1">
            <a:off x="8229600" y="646290"/>
            <a:ext cx="448226" cy="57291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2" name="Google Shape;187;p23"/>
          <p:cNvSpPr txBox="1"/>
          <p:nvPr/>
        </p:nvSpPr>
        <p:spPr>
          <a:xfrm>
            <a:off x="2512909" y="6162556"/>
            <a:ext cx="1814475" cy="646290"/>
          </a:xfrm>
          <a:prstGeom prst="rect">
            <a:avLst/>
          </a:prstGeom>
          <a:solidFill>
            <a:srgbClr val="F7CAAC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/>
            <a:r>
              <a:rPr lang="en-US" sz="3600" b="1" dirty="0">
                <a:solidFill>
                  <a:srgbClr val="FF0000"/>
                </a:solidFill>
                <a:latin typeface="+mj-lt"/>
                <a:ea typeface="Times New Roman"/>
                <a:cs typeface="Times New Roman"/>
                <a:sym typeface="Times New Roman"/>
              </a:rPr>
              <a:t>(</a:t>
            </a:r>
            <a:r>
              <a:rPr lang="vi-VN" sz="3600" b="1" dirty="0">
                <a:solidFill>
                  <a:srgbClr val="FF0000"/>
                </a:solidFill>
                <a:latin typeface="+mj-lt"/>
                <a:ea typeface="Times New Roman"/>
                <a:cs typeface="Times New Roman"/>
                <a:sym typeface="Times New Roman"/>
              </a:rPr>
              <a:t>2</a:t>
            </a:r>
            <a:r>
              <a:rPr lang="en-US" sz="3600" b="1" dirty="0">
                <a:solidFill>
                  <a:srgbClr val="FF0000"/>
                </a:solidFill>
                <a:latin typeface="+mj-lt"/>
                <a:ea typeface="Times New Roman"/>
                <a:cs typeface="Times New Roman"/>
                <a:sym typeface="Times New Roman"/>
              </a:rPr>
              <a:t>)</a:t>
            </a:r>
            <a:endParaRPr lang="vi-VN" sz="3600" b="1" dirty="0">
              <a:solidFill>
                <a:schemeClr val="tx1"/>
              </a:solidFill>
              <a:latin typeface="+mj-lt"/>
              <a:ea typeface="Calibri"/>
              <a:cs typeface="Calibri"/>
              <a:sym typeface="Calibri"/>
            </a:endParaRPr>
          </a:p>
        </p:txBody>
      </p:sp>
      <p:sp>
        <p:nvSpPr>
          <p:cNvPr id="24" name="Google Shape;187;p23"/>
          <p:cNvSpPr txBox="1"/>
          <p:nvPr/>
        </p:nvSpPr>
        <p:spPr>
          <a:xfrm>
            <a:off x="10240375" y="5340107"/>
            <a:ext cx="1458934" cy="646290"/>
          </a:xfrm>
          <a:prstGeom prst="rect">
            <a:avLst/>
          </a:prstGeom>
          <a:solidFill>
            <a:srgbClr val="F7CAAC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/>
            <a:r>
              <a:rPr lang="en-US" sz="36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(1)</a:t>
            </a:r>
            <a:endParaRPr lang="vi-VN" sz="3600" b="1" dirty="0">
              <a:solidFill>
                <a:schemeClr val="tx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9" name="Google Shape;187;p23"/>
          <p:cNvSpPr txBox="1"/>
          <p:nvPr/>
        </p:nvSpPr>
        <p:spPr>
          <a:xfrm>
            <a:off x="0" y="5016962"/>
            <a:ext cx="1232215" cy="646290"/>
          </a:xfrm>
          <a:prstGeom prst="rect">
            <a:avLst/>
          </a:prstGeom>
          <a:solidFill>
            <a:srgbClr val="F7CAAC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/>
            <a:r>
              <a:rPr lang="en-US" sz="36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</a:t>
            </a:r>
            <a:r>
              <a:rPr lang="vi-VN" sz="36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</a:t>
            </a:r>
            <a:r>
              <a:rPr lang="en-US" sz="36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</a:t>
            </a:r>
            <a:endParaRPr lang="vi-VN" sz="3600" b="1" dirty="0">
              <a:solidFill>
                <a:schemeClr val="tx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3" name="Google Shape;187;p23"/>
          <p:cNvSpPr txBox="1"/>
          <p:nvPr/>
        </p:nvSpPr>
        <p:spPr>
          <a:xfrm>
            <a:off x="381000" y="-16221"/>
            <a:ext cx="1600200" cy="646290"/>
          </a:xfrm>
          <a:prstGeom prst="rect">
            <a:avLst/>
          </a:prstGeom>
          <a:solidFill>
            <a:srgbClr val="F7CAAC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(5)</a:t>
            </a:r>
            <a:endParaRPr lang="vi-VN" sz="3600" b="1" dirty="0">
              <a:solidFill>
                <a:schemeClr val="tx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5" name="Google Shape;187;p23"/>
          <p:cNvSpPr txBox="1"/>
          <p:nvPr/>
        </p:nvSpPr>
        <p:spPr>
          <a:xfrm>
            <a:off x="2971800" y="12031"/>
            <a:ext cx="1600200" cy="646290"/>
          </a:xfrm>
          <a:prstGeom prst="rect">
            <a:avLst/>
          </a:prstGeom>
          <a:solidFill>
            <a:srgbClr val="F7CAAC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/>
            <a:r>
              <a:rPr lang="en-US" sz="36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(6)</a:t>
            </a:r>
            <a:endParaRPr lang="vi-VN" sz="3600" b="1" dirty="0">
              <a:solidFill>
                <a:schemeClr val="tx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7" name="Google Shape;187;p23"/>
          <p:cNvSpPr txBox="1"/>
          <p:nvPr/>
        </p:nvSpPr>
        <p:spPr>
          <a:xfrm>
            <a:off x="10240374" y="1143000"/>
            <a:ext cx="1366033" cy="646290"/>
          </a:xfrm>
          <a:prstGeom prst="rect">
            <a:avLst/>
          </a:prstGeom>
          <a:solidFill>
            <a:srgbClr val="F7CAAC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/>
            <a:r>
              <a:rPr lang="en-US" sz="36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(7)</a:t>
            </a:r>
            <a:endParaRPr lang="vi-VN" sz="3600" b="1" dirty="0">
              <a:solidFill>
                <a:schemeClr val="tx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9" name="Google Shape;187;p23"/>
          <p:cNvSpPr txBox="1"/>
          <p:nvPr/>
        </p:nvSpPr>
        <p:spPr>
          <a:xfrm>
            <a:off x="9750642" y="2520071"/>
            <a:ext cx="1306810" cy="646290"/>
          </a:xfrm>
          <a:prstGeom prst="rect">
            <a:avLst/>
          </a:prstGeom>
          <a:solidFill>
            <a:srgbClr val="F7CAAC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(3)</a:t>
            </a:r>
            <a:endParaRPr lang="vi-VN" sz="3600" b="1" dirty="0">
              <a:solidFill>
                <a:schemeClr val="tx1"/>
              </a:solidFill>
              <a:latin typeface="+mj-lt"/>
              <a:ea typeface="Calibri"/>
              <a:cs typeface="Calibri"/>
              <a:sym typeface="Calibri"/>
            </a:endParaRPr>
          </a:p>
        </p:txBody>
      </p:sp>
      <p:sp>
        <p:nvSpPr>
          <p:cNvPr id="41" name="Google Shape;187;p23"/>
          <p:cNvSpPr txBox="1"/>
          <p:nvPr/>
        </p:nvSpPr>
        <p:spPr>
          <a:xfrm>
            <a:off x="7752467" y="0"/>
            <a:ext cx="1371600" cy="646290"/>
          </a:xfrm>
          <a:prstGeom prst="rect">
            <a:avLst/>
          </a:prstGeom>
          <a:solidFill>
            <a:srgbClr val="F7CAAC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/>
            <a:r>
              <a:rPr lang="en-US" sz="36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(8)</a:t>
            </a:r>
            <a:endParaRPr lang="vi-VN" sz="3600" b="1" dirty="0">
              <a:solidFill>
                <a:schemeClr val="tx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2" name="Google Shape;187;p23"/>
          <p:cNvSpPr txBox="1"/>
          <p:nvPr/>
        </p:nvSpPr>
        <p:spPr>
          <a:xfrm>
            <a:off x="381000" y="1916463"/>
            <a:ext cx="1669479" cy="646290"/>
          </a:xfrm>
          <a:prstGeom prst="rect">
            <a:avLst/>
          </a:prstGeom>
          <a:solidFill>
            <a:srgbClr val="F7CAAC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(9)</a:t>
            </a:r>
            <a:endParaRPr lang="vi-VN" sz="3600" b="1" dirty="0">
              <a:solidFill>
                <a:schemeClr val="tx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8" name="Audio 17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4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  <p:bldLst>
      <p:bldP spid="22" grpId="0" animBg="1"/>
      <p:bldP spid="24" grpId="0" animBg="1"/>
      <p:bldP spid="29" grpId="0" animBg="1"/>
      <p:bldP spid="33" grpId="0" animBg="1"/>
      <p:bldP spid="35" grpId="0" animBg="1"/>
      <p:bldP spid="37" grpId="0" animBg="1"/>
      <p:bldP spid="39" grpId="0" animBg="1"/>
      <p:bldP spid="41" grpId="0" animBg="1"/>
      <p:bldP spid="4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Google Shape;100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3228" y="595895"/>
            <a:ext cx="10264224" cy="526433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0" name="Google Shape;110;p15"/>
          <p:cNvCxnSpPr/>
          <p:nvPr/>
        </p:nvCxnSpPr>
        <p:spPr>
          <a:xfrm>
            <a:off x="7211434" y="4320711"/>
            <a:ext cx="2618366" cy="1124746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11" name="Google Shape;111;p15"/>
          <p:cNvCxnSpPr/>
          <p:nvPr/>
        </p:nvCxnSpPr>
        <p:spPr>
          <a:xfrm flipH="1">
            <a:off x="3205641" y="5615103"/>
            <a:ext cx="2241398" cy="547453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12" name="Google Shape;112;p15"/>
          <p:cNvCxnSpPr/>
          <p:nvPr/>
        </p:nvCxnSpPr>
        <p:spPr>
          <a:xfrm flipV="1">
            <a:off x="5925340" y="2751841"/>
            <a:ext cx="3825302" cy="1427474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13" name="Google Shape;113;p15"/>
          <p:cNvCxnSpPr/>
          <p:nvPr/>
        </p:nvCxnSpPr>
        <p:spPr>
          <a:xfrm flipH="1">
            <a:off x="1626063" y="3962400"/>
            <a:ext cx="2336337" cy="1483057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14" name="Google Shape;114;p15"/>
          <p:cNvCxnSpPr/>
          <p:nvPr/>
        </p:nvCxnSpPr>
        <p:spPr>
          <a:xfrm flipH="1" flipV="1">
            <a:off x="1981200" y="1143000"/>
            <a:ext cx="2345140" cy="1016154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15" name="Google Shape;115;p15"/>
          <p:cNvCxnSpPr/>
          <p:nvPr/>
        </p:nvCxnSpPr>
        <p:spPr>
          <a:xfrm rot="10800000">
            <a:off x="4753971" y="790108"/>
            <a:ext cx="1183444" cy="1205273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16" name="Google Shape;116;p15"/>
          <p:cNvCxnSpPr/>
          <p:nvPr/>
        </p:nvCxnSpPr>
        <p:spPr>
          <a:xfrm flipH="1" flipV="1">
            <a:off x="1181100" y="3228060"/>
            <a:ext cx="518492" cy="1092652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17" name="Google Shape;117;p15"/>
          <p:cNvCxnSpPr/>
          <p:nvPr/>
        </p:nvCxnSpPr>
        <p:spPr>
          <a:xfrm flipV="1">
            <a:off x="7525851" y="1744723"/>
            <a:ext cx="2303949" cy="82278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18" name="Google Shape;118;p15"/>
          <p:cNvCxnSpPr/>
          <p:nvPr/>
        </p:nvCxnSpPr>
        <p:spPr>
          <a:xfrm rot="10800000">
            <a:off x="8318830" y="839075"/>
            <a:ext cx="240253" cy="228114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19" name="Google Shape;119;p15"/>
          <p:cNvCxnSpPr/>
          <p:nvPr/>
        </p:nvCxnSpPr>
        <p:spPr>
          <a:xfrm flipH="1" flipV="1">
            <a:off x="8320730" y="816498"/>
            <a:ext cx="357095" cy="402702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2" name="Google Shape;187;p23"/>
          <p:cNvSpPr txBox="1"/>
          <p:nvPr/>
        </p:nvSpPr>
        <p:spPr>
          <a:xfrm>
            <a:off x="2511865" y="6045090"/>
            <a:ext cx="4803336" cy="830956"/>
          </a:xfrm>
          <a:prstGeom prst="rect">
            <a:avLst/>
          </a:prstGeom>
          <a:solidFill>
            <a:srgbClr val="F7CAAC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en-US" sz="2400" b="1" dirty="0">
                <a:solidFill>
                  <a:srgbClr val="FF0000"/>
                </a:solidFill>
                <a:latin typeface="+mj-lt"/>
                <a:ea typeface="Times New Roman"/>
                <a:cs typeface="Times New Roman"/>
                <a:sym typeface="Times New Roman"/>
              </a:rPr>
              <a:t>(</a:t>
            </a:r>
            <a:r>
              <a:rPr lang="vi-VN" sz="2400" b="1" dirty="0">
                <a:solidFill>
                  <a:srgbClr val="FF0000"/>
                </a:solidFill>
                <a:latin typeface="+mj-lt"/>
                <a:ea typeface="Times New Roman"/>
                <a:cs typeface="Times New Roman"/>
                <a:sym typeface="Times New Roman"/>
              </a:rPr>
              <a:t>2</a:t>
            </a:r>
            <a:r>
              <a:rPr lang="en-US" sz="2400" b="1" dirty="0">
                <a:solidFill>
                  <a:srgbClr val="FF0000"/>
                </a:solidFill>
                <a:latin typeface="+mj-lt"/>
                <a:ea typeface="Times New Roman"/>
                <a:cs typeface="Times New Roman"/>
                <a:sym typeface="Times New Roman"/>
              </a:rPr>
              <a:t>)</a:t>
            </a:r>
            <a:r>
              <a:rPr lang="vi-VN" sz="2400" b="1" dirty="0">
                <a:solidFill>
                  <a:srgbClr val="FF0000"/>
                </a:solidFill>
                <a:latin typeface="+mj-lt"/>
                <a:ea typeface="Calibri"/>
                <a:cs typeface="Calibri"/>
                <a:sym typeface="Calibri"/>
              </a:rPr>
              <a:t> </a:t>
            </a:r>
            <a:r>
              <a:rPr lang="vi-VN" sz="2400" b="1" dirty="0">
                <a:solidFill>
                  <a:schemeClr val="tx1"/>
                </a:solidFill>
                <a:latin typeface="+mj-lt"/>
                <a:ea typeface="Calibri"/>
                <a:cs typeface="Calibri"/>
                <a:sym typeface="Calibri"/>
              </a:rPr>
              <a:t>Chuông báo và thiết bị nhận diện khuôn mặt để mở cửa tự động</a:t>
            </a:r>
          </a:p>
        </p:txBody>
      </p:sp>
      <p:sp>
        <p:nvSpPr>
          <p:cNvPr id="24" name="Google Shape;187;p23"/>
          <p:cNvSpPr txBox="1"/>
          <p:nvPr/>
        </p:nvSpPr>
        <p:spPr>
          <a:xfrm>
            <a:off x="9230204" y="5451596"/>
            <a:ext cx="2958838" cy="1200288"/>
          </a:xfrm>
          <a:prstGeom prst="rect">
            <a:avLst/>
          </a:prstGeom>
          <a:solidFill>
            <a:srgbClr val="F7CAAC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just"/>
            <a:r>
              <a:rPr lang="en-US" sz="24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(1) </a:t>
            </a:r>
            <a:r>
              <a:rPr lang="vi-VN" sz="2400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Hệ thống điều khiển kết nối với các thiết bị trong nhà</a:t>
            </a:r>
          </a:p>
        </p:txBody>
      </p:sp>
      <p:sp>
        <p:nvSpPr>
          <p:cNvPr id="29" name="Google Shape;187;p23"/>
          <p:cNvSpPr txBox="1"/>
          <p:nvPr/>
        </p:nvSpPr>
        <p:spPr>
          <a:xfrm>
            <a:off x="-16476" y="5434176"/>
            <a:ext cx="1752600" cy="1200288"/>
          </a:xfrm>
          <a:prstGeom prst="rect">
            <a:avLst/>
          </a:prstGeom>
          <a:solidFill>
            <a:srgbClr val="F7CAAC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just"/>
            <a:r>
              <a:rPr lang="en-US" sz="24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</a:t>
            </a:r>
            <a:r>
              <a:rPr lang="vi-VN" sz="24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</a:t>
            </a:r>
            <a:r>
              <a:rPr lang="en-US" sz="24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</a:t>
            </a:r>
            <a:r>
              <a:rPr lang="en-US" sz="2400" b="1" dirty="0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vi-VN" sz="2400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Đồ dùng nhà bếp tắt</a:t>
            </a:r>
            <a:r>
              <a:rPr lang="en-US" sz="2400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/</a:t>
            </a:r>
            <a:r>
              <a:rPr lang="vi-VN" sz="2400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mở tự động</a:t>
            </a:r>
          </a:p>
        </p:txBody>
      </p:sp>
      <p:sp>
        <p:nvSpPr>
          <p:cNvPr id="33" name="Google Shape;187;p23"/>
          <p:cNvSpPr txBox="1"/>
          <p:nvPr/>
        </p:nvSpPr>
        <p:spPr>
          <a:xfrm>
            <a:off x="381000" y="-16221"/>
            <a:ext cx="1600200" cy="1569620"/>
          </a:xfrm>
          <a:prstGeom prst="rect">
            <a:avLst/>
          </a:prstGeom>
          <a:solidFill>
            <a:srgbClr val="F7CAAC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just"/>
            <a:r>
              <a:rPr lang="en-US" sz="24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(5)</a:t>
            </a:r>
            <a:r>
              <a:rPr lang="en-US" sz="2400" b="1" dirty="0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vi-VN" sz="2400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Đèn chiếu sáng tắt/mở tự động</a:t>
            </a:r>
          </a:p>
        </p:txBody>
      </p:sp>
      <p:sp>
        <p:nvSpPr>
          <p:cNvPr id="35" name="Google Shape;187;p23"/>
          <p:cNvSpPr txBox="1"/>
          <p:nvPr/>
        </p:nvSpPr>
        <p:spPr>
          <a:xfrm>
            <a:off x="2191540" y="12031"/>
            <a:ext cx="3733800" cy="830956"/>
          </a:xfrm>
          <a:prstGeom prst="rect">
            <a:avLst/>
          </a:prstGeom>
          <a:solidFill>
            <a:srgbClr val="F7CAAC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just"/>
            <a:r>
              <a:rPr lang="en-US" sz="24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(6)</a:t>
            </a:r>
            <a:r>
              <a:rPr lang="en-US" sz="2400" b="1" dirty="0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vi-VN" sz="2400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Hệ thống kiểm soát an ninh tự động</a:t>
            </a:r>
          </a:p>
        </p:txBody>
      </p:sp>
      <p:sp>
        <p:nvSpPr>
          <p:cNvPr id="37" name="Google Shape;187;p23"/>
          <p:cNvSpPr txBox="1"/>
          <p:nvPr/>
        </p:nvSpPr>
        <p:spPr>
          <a:xfrm>
            <a:off x="9853808" y="1143000"/>
            <a:ext cx="1752600" cy="1200288"/>
          </a:xfrm>
          <a:prstGeom prst="rect">
            <a:avLst/>
          </a:prstGeom>
          <a:solidFill>
            <a:srgbClr val="F7CAAC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just"/>
            <a:r>
              <a:rPr lang="en-US" sz="24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(7)</a:t>
            </a:r>
            <a:r>
              <a:rPr lang="en-US" sz="2400" b="1" dirty="0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vi-VN" sz="2400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Thiết bị giải trí tắt</a:t>
            </a:r>
            <a:r>
              <a:rPr lang="en-US" sz="2400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/</a:t>
            </a:r>
            <a:r>
              <a:rPr lang="vi-VN" sz="2400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mở tự động</a:t>
            </a:r>
          </a:p>
        </p:txBody>
      </p:sp>
      <p:sp>
        <p:nvSpPr>
          <p:cNvPr id="39" name="Google Shape;187;p23"/>
          <p:cNvSpPr txBox="1"/>
          <p:nvPr/>
        </p:nvSpPr>
        <p:spPr>
          <a:xfrm>
            <a:off x="9750642" y="2520071"/>
            <a:ext cx="2438400" cy="1200288"/>
          </a:xfrm>
          <a:prstGeom prst="rect">
            <a:avLst/>
          </a:prstGeom>
          <a:solidFill>
            <a:srgbClr val="F7CAAC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just"/>
            <a:r>
              <a:rPr lang="en-US" sz="24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(3)</a:t>
            </a:r>
            <a:r>
              <a:rPr lang="en-US" sz="2400" b="1" dirty="0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vi-VN" sz="2400" b="1" dirty="0">
                <a:solidFill>
                  <a:schemeClr val="tx1"/>
                </a:solidFill>
                <a:latin typeface="+mj-lt"/>
                <a:ea typeface="Calibri"/>
                <a:cs typeface="Calibri"/>
                <a:sym typeface="Calibri"/>
              </a:rPr>
              <a:t>Máy điều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hòa</a:t>
            </a:r>
            <a:r>
              <a:rPr lang="vi-VN" sz="2400" b="1" dirty="0">
                <a:solidFill>
                  <a:schemeClr val="tx1"/>
                </a:solidFill>
                <a:latin typeface="+mj-lt"/>
                <a:ea typeface="Calibri"/>
                <a:cs typeface="Calibri"/>
                <a:sym typeface="Calibri"/>
              </a:rPr>
              <a:t> nhiệt độ tắt/mở tự động</a:t>
            </a:r>
          </a:p>
        </p:txBody>
      </p:sp>
      <p:sp>
        <p:nvSpPr>
          <p:cNvPr id="41" name="Google Shape;187;p23"/>
          <p:cNvSpPr txBox="1"/>
          <p:nvPr/>
        </p:nvSpPr>
        <p:spPr>
          <a:xfrm>
            <a:off x="8101208" y="-8785"/>
            <a:ext cx="3505200" cy="830956"/>
          </a:xfrm>
          <a:prstGeom prst="rect">
            <a:avLst/>
          </a:prstGeom>
          <a:solidFill>
            <a:srgbClr val="F7CAAC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en-US" sz="24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(8)</a:t>
            </a:r>
            <a:r>
              <a:rPr lang="en-US" sz="2400" b="1" dirty="0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vi-VN" sz="2400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Tận dụng năng lượng mặt trời và gió tự nhiên</a:t>
            </a:r>
          </a:p>
        </p:txBody>
      </p:sp>
      <p:sp>
        <p:nvSpPr>
          <p:cNvPr id="42" name="Google Shape;187;p23"/>
          <p:cNvSpPr txBox="1"/>
          <p:nvPr/>
        </p:nvSpPr>
        <p:spPr>
          <a:xfrm>
            <a:off x="-43416" y="1651077"/>
            <a:ext cx="2555281" cy="1569620"/>
          </a:xfrm>
          <a:prstGeom prst="rect">
            <a:avLst/>
          </a:prstGeom>
          <a:solidFill>
            <a:srgbClr val="F7CAAC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just"/>
            <a:r>
              <a:rPr lang="en-US" sz="24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(9)</a:t>
            </a:r>
            <a:r>
              <a:rPr lang="en-US" sz="2400" b="1" dirty="0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vi-VN" sz="2400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Điều khiển các thiết bị trong nhà bằng điện thoại, máy tính bảng</a:t>
            </a:r>
          </a:p>
        </p:txBody>
      </p:sp>
    </p:spTree>
    <p:extLst>
      <p:ext uri="{BB962C8B-B14F-4D97-AF65-F5344CB8AC3E}">
        <p14:creationId xmlns:p14="http://schemas.microsoft.com/office/powerpoint/2010/main" val="2423845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4" grpId="0" animBg="1"/>
      <p:bldP spid="29" grpId="0" animBg="1"/>
      <p:bldP spid="33" grpId="0" animBg="1"/>
      <p:bldP spid="35" grpId="0" animBg="1"/>
      <p:bldP spid="37" grpId="0" animBg="1"/>
      <p:bldP spid="39" grpId="0" animBg="1"/>
      <p:bldP spid="41" grpId="0" animBg="1"/>
      <p:bldP spid="4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7"/>
          <p:cNvSpPr txBox="1"/>
          <p:nvPr/>
        </p:nvSpPr>
        <p:spPr>
          <a:xfrm>
            <a:off x="76200" y="0"/>
            <a:ext cx="12039600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u="sng" dirty="0" err="1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Câu</a:t>
            </a:r>
            <a:r>
              <a:rPr lang="en-US" sz="3200" b="1" u="sng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u="sng" dirty="0" err="1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hỏi</a:t>
            </a:r>
            <a:r>
              <a:rPr lang="en-US" sz="3200" b="1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</a:t>
            </a:r>
            <a:r>
              <a:rPr lang="en-US" sz="3200" b="1" dirty="0" err="1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Dựa</a:t>
            </a:r>
            <a:r>
              <a:rPr lang="en-US" sz="3200" b="1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trên</a:t>
            </a:r>
            <a:r>
              <a:rPr lang="en-US" sz="3200" b="1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hình</a:t>
            </a:r>
            <a:r>
              <a:rPr lang="en-US" sz="3200" b="1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ảnh</a:t>
            </a:r>
            <a:r>
              <a:rPr lang="en-US" sz="3200" b="1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vừa</a:t>
            </a:r>
            <a:r>
              <a:rPr lang="en-US" sz="3200" b="1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xem</a:t>
            </a:r>
            <a:r>
              <a:rPr lang="en-US" sz="3200" b="1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3200" b="1" dirty="0" err="1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em</a:t>
            </a:r>
            <a:r>
              <a:rPr lang="en-US" sz="3200" b="1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hãy</a:t>
            </a:r>
            <a:r>
              <a:rPr lang="en-US" sz="3200" b="1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nêu</a:t>
            </a:r>
            <a:r>
              <a:rPr lang="en-US" sz="3200" b="1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điểm</a:t>
            </a:r>
            <a:r>
              <a:rPr lang="en-US" sz="3200" b="1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khác</a:t>
            </a:r>
            <a:r>
              <a:rPr lang="en-US" sz="3200" b="1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nhau</a:t>
            </a:r>
            <a:r>
              <a:rPr lang="en-US" sz="3200" b="1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giữa</a:t>
            </a:r>
            <a:r>
              <a:rPr lang="en-US" sz="3200" b="1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r>
              <a:rPr lang="en-US" sz="3200" b="1" dirty="0" err="1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ngôi</a:t>
            </a:r>
            <a:r>
              <a:rPr lang="en-US" sz="3200" b="1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nhà</a:t>
            </a:r>
            <a:r>
              <a:rPr lang="en-US" sz="3200" b="1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thông</a:t>
            </a:r>
            <a:r>
              <a:rPr lang="en-US" sz="3200" b="1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minh so </a:t>
            </a:r>
            <a:r>
              <a:rPr lang="en-US" sz="3200" b="1" dirty="0" err="1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với</a:t>
            </a:r>
            <a:r>
              <a:rPr lang="en-US" sz="3200" b="1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ngôi</a:t>
            </a:r>
            <a:r>
              <a:rPr lang="en-US" sz="3200" b="1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nhà</a:t>
            </a:r>
            <a:r>
              <a:rPr lang="en-US" sz="3200" b="1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thông</a:t>
            </a:r>
            <a:r>
              <a:rPr lang="en-US" sz="3200" b="1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thường</a:t>
            </a:r>
            <a:r>
              <a:rPr lang="en-US" sz="3200" b="1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dirty="0">
              <a:solidFill>
                <a:srgbClr val="0000CC"/>
              </a:solidFill>
            </a:endParaRPr>
          </a:p>
        </p:txBody>
      </p:sp>
      <p:graphicFrame>
        <p:nvGraphicFramePr>
          <p:cNvPr id="130" name="Google Shape;130;p17"/>
          <p:cNvGraphicFramePr/>
          <p:nvPr>
            <p:extLst>
              <p:ext uri="{D42A27DB-BD31-4B8C-83A1-F6EECF244321}">
                <p14:modId xmlns:p14="http://schemas.microsoft.com/office/powerpoint/2010/main" val="1418347109"/>
              </p:ext>
            </p:extLst>
          </p:nvPr>
        </p:nvGraphicFramePr>
        <p:xfrm>
          <a:off x="121106" y="1100409"/>
          <a:ext cx="11949788" cy="5147991"/>
        </p:xfrm>
        <a:graphic>
          <a:graphicData uri="http://schemas.openxmlformats.org/drawingml/2006/table">
            <a:tbl>
              <a:tblPr firstRow="1" bandRow="1">
                <a:noFill/>
                <a:tableStyleId>{4E14589A-0F63-45F3-9D9D-CFEE42C4392E}</a:tableStyleId>
              </a:tblPr>
              <a:tblGrid>
                <a:gridCol w="584006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10971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873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b="1" u="none" strike="noStrike" cap="none" dirty="0" err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Ngôi</a:t>
                      </a:r>
                      <a:r>
                        <a:rPr lang="en-US" sz="2800" b="1" u="none" strike="noStrike" cap="none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2800" b="1" u="none" strike="noStrike" cap="none" dirty="0" err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nhà</a:t>
                      </a:r>
                      <a:r>
                        <a:rPr lang="en-US" sz="2800" b="1" u="none" strike="noStrike" cap="none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2800" b="1" u="none" strike="noStrike" cap="none" dirty="0" err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thông</a:t>
                      </a:r>
                      <a:r>
                        <a:rPr lang="en-US" sz="2800" b="1" u="none" strike="noStrike" cap="none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minh</a:t>
                      </a:r>
                      <a:endParaRPr sz="2800" u="none" strike="noStrike" cap="none" dirty="0">
                        <a:solidFill>
                          <a:srgbClr val="FF0000"/>
                        </a:solidFill>
                      </a:endParaRPr>
                    </a:p>
                  </a:txBody>
                  <a:tcPr marL="100575" marR="100575" marT="45725" marB="45725"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b="1" u="none" strike="noStrike" cap="none" dirty="0" err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Ngôi</a:t>
                      </a:r>
                      <a:r>
                        <a:rPr lang="en-US" sz="2800" b="1" u="none" strike="noStrike" cap="none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2800" b="1" u="none" strike="noStrike" cap="none" dirty="0" err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nhà</a:t>
                      </a:r>
                      <a:r>
                        <a:rPr lang="en-US" sz="2800" b="1" u="none" strike="noStrike" cap="none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2800" b="1" u="none" strike="noStrike" cap="none" dirty="0" err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thông</a:t>
                      </a:r>
                      <a:r>
                        <a:rPr lang="en-US" sz="2800" b="1" u="none" strike="noStrike" cap="none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2800" b="1" u="none" strike="noStrike" cap="none" dirty="0" err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thường</a:t>
                      </a:r>
                      <a:endParaRPr sz="2800" u="none" strike="noStrike" cap="none" dirty="0">
                        <a:solidFill>
                          <a:srgbClr val="FF0000"/>
                        </a:solidFill>
                      </a:endParaRPr>
                    </a:p>
                  </a:txBody>
                  <a:tcPr marL="100575" marR="100575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629821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2800"/>
                        <a:buFontTx/>
                        <a:buNone/>
                      </a:pPr>
                      <a:r>
                        <a:rPr lang="en-US" sz="3200" b="1" u="none" strike="noStrike" cap="none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  <a:sym typeface="Times New Roman"/>
                        </a:rPr>
                        <a:t>- </a:t>
                      </a:r>
                      <a:r>
                        <a:rPr lang="en-US" sz="3200" b="1" u="none" strike="noStrike" cap="none" dirty="0" err="1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  <a:sym typeface="Times New Roman"/>
                        </a:rPr>
                        <a:t>Điều</a:t>
                      </a:r>
                      <a:r>
                        <a:rPr lang="en-US" sz="3200" b="1" u="none" strike="noStrike" cap="none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  <a:sym typeface="Times New Roman"/>
                        </a:rPr>
                        <a:t> </a:t>
                      </a:r>
                      <a:r>
                        <a:rPr lang="en-US" sz="3200" b="1" u="none" strike="noStrike" cap="none" dirty="0" err="1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  <a:sym typeface="Times New Roman"/>
                        </a:rPr>
                        <a:t>khiển</a:t>
                      </a:r>
                      <a:r>
                        <a:rPr lang="en-US" sz="3200" b="1" u="none" strike="noStrike" cap="none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  <a:sym typeface="Times New Roman"/>
                        </a:rPr>
                        <a:t> </a:t>
                      </a:r>
                      <a:r>
                        <a:rPr lang="en-US" sz="3200" b="1" u="none" strike="noStrike" cap="none" dirty="0" err="1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  <a:sym typeface="Times New Roman"/>
                        </a:rPr>
                        <a:t>các</a:t>
                      </a:r>
                      <a:r>
                        <a:rPr lang="en-US" sz="3200" b="1" u="none" strike="noStrike" cap="none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  <a:sym typeface="Times New Roman"/>
                        </a:rPr>
                        <a:t> </a:t>
                      </a:r>
                      <a:r>
                        <a:rPr lang="en-US" sz="3200" b="1" u="none" strike="noStrike" cap="none" dirty="0" err="1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  <a:sym typeface="Times New Roman"/>
                        </a:rPr>
                        <a:t>thiết</a:t>
                      </a:r>
                      <a:r>
                        <a:rPr lang="en-US" sz="3200" b="1" u="none" strike="noStrike" cap="none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  <a:sym typeface="Times New Roman"/>
                        </a:rPr>
                        <a:t> </a:t>
                      </a:r>
                      <a:r>
                        <a:rPr lang="en-US" sz="3200" b="1" u="none" strike="noStrike" cap="none" dirty="0" err="1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  <a:sym typeface="Times New Roman"/>
                        </a:rPr>
                        <a:t>bị</a:t>
                      </a:r>
                      <a:r>
                        <a:rPr lang="en-US" sz="3200" b="1" u="none" strike="noStrike" cap="none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  <a:sym typeface="Times New Roman"/>
                        </a:rPr>
                        <a:t> </a:t>
                      </a:r>
                      <a:r>
                        <a:rPr lang="en-US" sz="3200" b="1" u="none" strike="noStrike" cap="none" dirty="0" err="1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  <a:sym typeface="Times New Roman"/>
                        </a:rPr>
                        <a:t>trong</a:t>
                      </a:r>
                      <a:r>
                        <a:rPr lang="en-US" sz="3200" b="1" u="none" strike="noStrike" cap="none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  <a:sym typeface="Times New Roman"/>
                        </a:rPr>
                        <a:t> </a:t>
                      </a:r>
                      <a:r>
                        <a:rPr lang="en-US" sz="3200" b="1" u="none" strike="noStrike" cap="none" dirty="0" err="1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  <a:sym typeface="Times New Roman"/>
                        </a:rPr>
                        <a:t>nhà</a:t>
                      </a:r>
                      <a:r>
                        <a:rPr lang="en-US" sz="3200" b="1" u="none" strike="noStrike" cap="none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  <a:sym typeface="Times New Roman"/>
                        </a:rPr>
                        <a:t> </a:t>
                      </a:r>
                      <a:r>
                        <a:rPr lang="en-US" sz="3200" b="1" u="none" strike="noStrike" cap="none" dirty="0" err="1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  <a:sym typeface="Times New Roman"/>
                        </a:rPr>
                        <a:t>bằng</a:t>
                      </a:r>
                      <a:r>
                        <a:rPr lang="en-US" sz="3200" b="1" u="none" strike="noStrike" cap="none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  <a:sym typeface="Times New Roman"/>
                        </a:rPr>
                        <a:t> </a:t>
                      </a:r>
                      <a:r>
                        <a:rPr lang="en-US" sz="3200" b="1" u="none" strike="noStrike" cap="none" dirty="0" err="1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  <a:sym typeface="Times New Roman"/>
                        </a:rPr>
                        <a:t>điện</a:t>
                      </a:r>
                      <a:r>
                        <a:rPr lang="en-US" sz="3200" b="1" u="none" strike="noStrike" cap="none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  <a:sym typeface="Times New Roman"/>
                        </a:rPr>
                        <a:t> </a:t>
                      </a:r>
                      <a:r>
                        <a:rPr lang="en-US" sz="3200" b="1" u="none" strike="noStrike" cap="none" dirty="0" err="1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  <a:sym typeface="Times New Roman"/>
                        </a:rPr>
                        <a:t>thoại</a:t>
                      </a:r>
                      <a:r>
                        <a:rPr lang="en-US" sz="3200" b="1" u="none" strike="noStrike" cap="none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  <a:sym typeface="Times New Roman"/>
                        </a:rPr>
                        <a:t>, </a:t>
                      </a:r>
                      <a:r>
                        <a:rPr lang="en-US" sz="3200" b="1" u="none" strike="noStrike" cap="none" dirty="0" err="1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  <a:sym typeface="Times New Roman"/>
                        </a:rPr>
                        <a:t>máy</a:t>
                      </a:r>
                      <a:r>
                        <a:rPr lang="en-US" sz="3200" b="1" u="none" strike="noStrike" cap="none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  <a:sym typeface="Times New Roman"/>
                        </a:rPr>
                        <a:t> </a:t>
                      </a:r>
                      <a:r>
                        <a:rPr lang="en-US" sz="3200" b="1" u="none" strike="noStrike" cap="none" dirty="0" err="1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  <a:sym typeface="Times New Roman"/>
                        </a:rPr>
                        <a:t>tính</a:t>
                      </a:r>
                      <a:r>
                        <a:rPr lang="en-US" sz="3200" b="1" u="none" strike="noStrike" cap="none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  <a:sym typeface="Times New Roman"/>
                        </a:rPr>
                        <a:t> </a:t>
                      </a:r>
                      <a:r>
                        <a:rPr lang="en-US" sz="3200" b="1" u="none" strike="noStrike" cap="none" dirty="0" err="1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  <a:sym typeface="Times New Roman"/>
                        </a:rPr>
                        <a:t>bảng</a:t>
                      </a:r>
                      <a:r>
                        <a:rPr lang="en-US" sz="3200" b="1" u="none" strike="noStrike" cap="none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  <a:sym typeface="Times New Roman"/>
                        </a:rPr>
                        <a:t>.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2800"/>
                        <a:buFontTx/>
                        <a:buNone/>
                        <a:tabLst/>
                        <a:defRPr/>
                      </a:pPr>
                      <a:endParaRPr lang="en-US" sz="3200" b="1" u="none" strike="noStrike" cap="none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  <a:sym typeface="Times New Roman"/>
                      </a:endParaRPr>
                    </a:p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2800"/>
                        <a:buFont typeface="Times New Roman"/>
                        <a:buNone/>
                      </a:pPr>
                      <a:endParaRPr lang="en-US" sz="3200" b="1" u="none" strike="noStrike" cap="none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  <a:sym typeface="Times New Roman"/>
                      </a:endParaRPr>
                    </a:p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2800"/>
                        <a:buFont typeface="Times New Roman"/>
                        <a:buNone/>
                      </a:pPr>
                      <a:endParaRPr lang="en-US" sz="3200" b="1" u="none" strike="noStrike" cap="none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  <a:sym typeface="Times New Roman"/>
                      </a:endParaRPr>
                    </a:p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2800"/>
                        <a:buFont typeface="Times New Roman"/>
                        <a:buNone/>
                      </a:pPr>
                      <a:endParaRPr lang="en-US" sz="3200" b="1" u="none" strike="noStrike" cap="none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  <a:sym typeface="Times New Roman"/>
                      </a:endParaRPr>
                    </a:p>
                  </a:txBody>
                  <a:tcPr marL="100575" marR="100575" marT="45725" marB="45725"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2800"/>
                        <a:buFont typeface="Times New Roman"/>
                        <a:buNone/>
                        <a:tabLst/>
                        <a:defRPr/>
                      </a:pPr>
                      <a:r>
                        <a:rPr lang="en-US" sz="3200" b="1" u="none" strike="noStrike" cap="none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  <a:sym typeface="Times New Roman"/>
                        </a:rPr>
                        <a:t>-</a:t>
                      </a:r>
                      <a:r>
                        <a:rPr lang="en-US" sz="3200" b="1" u="none" strike="noStrike" cap="none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  <a:sym typeface="Times New Roman"/>
                        </a:rPr>
                        <a:t> </a:t>
                      </a:r>
                      <a:r>
                        <a:rPr lang="en-US" sz="3200" b="1" u="none" strike="noStrike" cap="none" dirty="0" err="1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  <a:sym typeface="Times New Roman"/>
                        </a:rPr>
                        <a:t>Điều</a:t>
                      </a:r>
                      <a:r>
                        <a:rPr lang="en-US" sz="3200" b="1" u="none" strike="noStrike" cap="none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  <a:sym typeface="Times New Roman"/>
                        </a:rPr>
                        <a:t> </a:t>
                      </a:r>
                      <a:r>
                        <a:rPr lang="en-US" sz="3200" b="1" u="none" strike="noStrike" cap="none" dirty="0" err="1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  <a:sym typeface="Times New Roman"/>
                        </a:rPr>
                        <a:t>khiển</a:t>
                      </a:r>
                      <a:r>
                        <a:rPr lang="en-US" sz="3200" b="1" u="none" strike="noStrike" cap="none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  <a:sym typeface="Times New Roman"/>
                        </a:rPr>
                        <a:t> </a:t>
                      </a:r>
                      <a:r>
                        <a:rPr lang="en-US" sz="3200" b="1" u="none" strike="noStrike" cap="none" dirty="0" err="1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  <a:sym typeface="Times New Roman"/>
                        </a:rPr>
                        <a:t>các</a:t>
                      </a:r>
                      <a:r>
                        <a:rPr lang="en-US" sz="3200" b="1" u="none" strike="noStrike" cap="none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  <a:sym typeface="Times New Roman"/>
                        </a:rPr>
                        <a:t> </a:t>
                      </a:r>
                      <a:r>
                        <a:rPr lang="en-US" sz="3200" b="1" u="none" strike="noStrike" cap="none" dirty="0" err="1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  <a:sym typeface="Times New Roman"/>
                        </a:rPr>
                        <a:t>thiết</a:t>
                      </a:r>
                      <a:r>
                        <a:rPr lang="en-US" sz="3200" b="1" u="none" strike="noStrike" cap="none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  <a:sym typeface="Times New Roman"/>
                        </a:rPr>
                        <a:t> </a:t>
                      </a:r>
                      <a:r>
                        <a:rPr lang="en-US" sz="3200" b="1" u="none" strike="noStrike" cap="none" dirty="0" err="1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  <a:sym typeface="Times New Roman"/>
                        </a:rPr>
                        <a:t>bị</a:t>
                      </a:r>
                      <a:r>
                        <a:rPr lang="en-US" sz="3200" b="1" u="none" strike="noStrike" cap="none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  <a:sym typeface="Times New Roman"/>
                        </a:rPr>
                        <a:t> </a:t>
                      </a:r>
                      <a:r>
                        <a:rPr lang="en-US" sz="3200" b="1" u="none" strike="noStrike" cap="none" dirty="0" err="1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  <a:sym typeface="Times New Roman"/>
                        </a:rPr>
                        <a:t>trong</a:t>
                      </a:r>
                      <a:r>
                        <a:rPr lang="en-US" sz="3200" b="1" u="none" strike="noStrike" cap="none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  <a:sym typeface="Times New Roman"/>
                        </a:rPr>
                        <a:t> </a:t>
                      </a:r>
                      <a:r>
                        <a:rPr lang="en-US" sz="3200" b="1" u="none" strike="noStrike" cap="none" dirty="0" err="1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  <a:sym typeface="Times New Roman"/>
                        </a:rPr>
                        <a:t>nhà</a:t>
                      </a:r>
                      <a:r>
                        <a:rPr lang="en-US" sz="3200" b="1" u="none" strike="noStrike" cap="none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  <a:sym typeface="Times New Roman"/>
                        </a:rPr>
                        <a:t> </a:t>
                      </a:r>
                      <a:r>
                        <a:rPr lang="en-US" sz="3200" b="1" u="none" strike="noStrike" cap="none" dirty="0" err="1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  <a:sym typeface="Times New Roman"/>
                        </a:rPr>
                        <a:t>bằng</a:t>
                      </a:r>
                      <a:r>
                        <a:rPr lang="en-US" sz="3200" b="1" u="none" strike="noStrike" cap="none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  <a:sym typeface="Times New Roman"/>
                        </a:rPr>
                        <a:t> </a:t>
                      </a:r>
                      <a:r>
                        <a:rPr lang="en-US" sz="3200" b="1" u="none" strike="noStrike" cap="none" dirty="0" err="1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  <a:sym typeface="Times New Roman"/>
                        </a:rPr>
                        <a:t>các</a:t>
                      </a:r>
                      <a:r>
                        <a:rPr lang="en-US" sz="3200" b="1" u="none" strike="noStrike" cap="none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  <a:sym typeface="Times New Roman"/>
                        </a:rPr>
                        <a:t> </a:t>
                      </a:r>
                      <a:r>
                        <a:rPr lang="en-US" sz="3200" b="1" u="none" strike="noStrike" cap="none" dirty="0" err="1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  <a:sym typeface="Times New Roman"/>
                        </a:rPr>
                        <a:t>công</a:t>
                      </a:r>
                      <a:r>
                        <a:rPr lang="en-US" sz="3200" b="1" u="none" strike="noStrike" cap="none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  <a:sym typeface="Times New Roman"/>
                        </a:rPr>
                        <a:t> </a:t>
                      </a:r>
                      <a:r>
                        <a:rPr lang="en-US" sz="3200" b="1" u="none" strike="noStrike" cap="none" dirty="0" err="1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  <a:sym typeface="Times New Roman"/>
                        </a:rPr>
                        <a:t>tắc</a:t>
                      </a:r>
                      <a:r>
                        <a:rPr lang="en-US" sz="3200" b="1" u="none" strike="noStrike" cap="none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  <a:sym typeface="Times New Roman"/>
                        </a:rPr>
                        <a:t>, </a:t>
                      </a:r>
                      <a:r>
                        <a:rPr lang="en-US" sz="3200" b="1" u="none" strike="noStrike" cap="none" dirty="0" err="1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  <a:sym typeface="Times New Roman"/>
                        </a:rPr>
                        <a:t>nút</a:t>
                      </a:r>
                      <a:r>
                        <a:rPr lang="en-US" sz="3200" b="1" u="none" strike="noStrike" cap="none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  <a:sym typeface="Times New Roman"/>
                        </a:rPr>
                        <a:t> </a:t>
                      </a:r>
                      <a:r>
                        <a:rPr lang="en-US" sz="3200" b="1" u="none" strike="noStrike" cap="none" dirty="0" err="1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  <a:sym typeface="Times New Roman"/>
                        </a:rPr>
                        <a:t>tắt</a:t>
                      </a:r>
                      <a:r>
                        <a:rPr lang="en-US" sz="3200" b="1" u="none" strike="noStrike" cap="none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  <a:sym typeface="Times New Roman"/>
                        </a:rPr>
                        <a:t>/</a:t>
                      </a:r>
                      <a:r>
                        <a:rPr lang="en-US" sz="3200" b="1" u="none" strike="noStrike" cap="none" dirty="0" err="1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  <a:sym typeface="Times New Roman"/>
                        </a:rPr>
                        <a:t>mở</a:t>
                      </a:r>
                      <a:r>
                        <a:rPr lang="en-US" sz="3200" b="1" u="none" strike="noStrike" cap="none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  <a:sym typeface="Times New Roman"/>
                        </a:rPr>
                        <a:t> </a:t>
                      </a:r>
                      <a:r>
                        <a:rPr lang="en-US" sz="3200" b="1" u="none" strike="noStrike" cap="none" dirty="0" err="1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  <a:sym typeface="Times New Roman"/>
                        </a:rPr>
                        <a:t>của</a:t>
                      </a:r>
                      <a:r>
                        <a:rPr lang="en-US" sz="3200" b="1" u="none" strike="noStrike" cap="none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  <a:sym typeface="Times New Roman"/>
                        </a:rPr>
                        <a:t> </a:t>
                      </a:r>
                      <a:r>
                        <a:rPr lang="en-US" sz="3200" b="1" u="none" strike="noStrike" cap="none" dirty="0" err="1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  <a:sym typeface="Times New Roman"/>
                        </a:rPr>
                        <a:t>chính</a:t>
                      </a:r>
                      <a:r>
                        <a:rPr lang="en-US" sz="3200" b="1" u="none" strike="noStrike" cap="none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  <a:sym typeface="Times New Roman"/>
                        </a:rPr>
                        <a:t> </a:t>
                      </a:r>
                      <a:r>
                        <a:rPr lang="en-US" sz="3200" b="1" u="none" strike="noStrike" cap="none" dirty="0" err="1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  <a:sym typeface="Times New Roman"/>
                        </a:rPr>
                        <a:t>thiết</a:t>
                      </a:r>
                      <a:r>
                        <a:rPr lang="en-US" sz="3200" b="1" u="none" strike="noStrike" cap="none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  <a:sym typeface="Times New Roman"/>
                        </a:rPr>
                        <a:t> </a:t>
                      </a:r>
                      <a:r>
                        <a:rPr lang="en-US" sz="3200" b="1" u="none" strike="noStrike" cap="none" dirty="0" err="1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  <a:sym typeface="Times New Roman"/>
                        </a:rPr>
                        <a:t>bị</a:t>
                      </a:r>
                      <a:r>
                        <a:rPr lang="en-US" sz="3200" b="1" u="none" strike="noStrike" cap="none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  <a:sym typeface="Times New Roman"/>
                        </a:rPr>
                        <a:t>.</a:t>
                      </a:r>
                    </a:p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2800"/>
                        <a:buFont typeface="Times New Roman"/>
                        <a:buNone/>
                      </a:pPr>
                      <a:endParaRPr lang="en-US" sz="3200" b="1" u="none" strike="noStrike" cap="none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  <a:sym typeface="Times New Roman"/>
                      </a:endParaRPr>
                    </a:p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2800"/>
                        <a:buFont typeface="Times New Roman"/>
                        <a:buNone/>
                      </a:pPr>
                      <a:endParaRPr lang="en-US" sz="3200" b="1" u="none" strike="noStrike" cap="none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  <a:sym typeface="Times New Roman"/>
                      </a:endParaRPr>
                    </a:p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2800"/>
                        <a:buFont typeface="Times New Roman"/>
                        <a:buNone/>
                      </a:pPr>
                      <a:endParaRPr lang="en-US" sz="3200" b="1" u="none" strike="noStrike" cap="none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  <a:sym typeface="Times New Roman"/>
                      </a:endParaRPr>
                    </a:p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2800"/>
                        <a:buFont typeface="Times New Roman"/>
                        <a:buNone/>
                      </a:pPr>
                      <a:endParaRPr lang="en-US" sz="3200" b="1" u="none" strike="noStrike" cap="none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  <a:sym typeface="Times New Roman"/>
                      </a:endParaRPr>
                    </a:p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Calibri"/>
                        <a:buNone/>
                      </a:pPr>
                      <a:endParaRPr sz="3200" b="1" u="none" strike="noStrike" cap="none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  <a:sym typeface="Times New Roman"/>
                      </a:endParaRPr>
                    </a:p>
                  </a:txBody>
                  <a:tcPr marL="100575" marR="100575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4" name="Google Shape;136;p18"/>
          <p:cNvSpPr txBox="1"/>
          <p:nvPr/>
        </p:nvSpPr>
        <p:spPr>
          <a:xfrm>
            <a:off x="109330" y="3352800"/>
            <a:ext cx="5867400" cy="1569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just">
              <a:buClr>
                <a:schemeClr val="accent1"/>
              </a:buClr>
              <a:buSzPts val="2800"/>
              <a:defRPr/>
            </a:pPr>
            <a:r>
              <a:rPr lang="vi-VN" sz="3200" b="1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- Có hệ thống điều khiển kết nối với các thiết bị (đồ dùng) trong nhà.</a:t>
            </a:r>
            <a:endParaRPr lang="vi-VN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Google Shape;136;p18"/>
          <p:cNvSpPr txBox="1"/>
          <p:nvPr/>
        </p:nvSpPr>
        <p:spPr>
          <a:xfrm>
            <a:off x="5976730" y="3333947"/>
            <a:ext cx="6033053" cy="1569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just">
              <a:buClr>
                <a:schemeClr val="accent1"/>
              </a:buClr>
              <a:buSzPts val="2800"/>
            </a:pPr>
            <a:r>
              <a:rPr lang="vi-VN" sz="3200" b="1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- Không có hệ thống điều khiển kết nối với các thiết bị (đồ dùng) trong nhà.</a:t>
            </a:r>
            <a:endParaRPr lang="vi-VN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Google Shape;136;p18"/>
          <p:cNvSpPr txBox="1"/>
          <p:nvPr/>
        </p:nvSpPr>
        <p:spPr>
          <a:xfrm>
            <a:off x="139146" y="5181600"/>
            <a:ext cx="5867400" cy="107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just">
              <a:buClr>
                <a:schemeClr val="accent1"/>
              </a:buClr>
              <a:buSzPts val="2800"/>
            </a:pPr>
            <a:r>
              <a:rPr lang="vi-VN" sz="3200" b="1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- Các thiết bị (đồ dùng) trong nhà có thể tự động hoạt động.</a:t>
            </a:r>
            <a:endParaRPr lang="vi-VN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Google Shape;136;p18"/>
          <p:cNvSpPr txBox="1"/>
          <p:nvPr/>
        </p:nvSpPr>
        <p:spPr>
          <a:xfrm>
            <a:off x="5976730" y="5181600"/>
            <a:ext cx="6033053" cy="107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just">
              <a:buClr>
                <a:schemeClr val="accent1"/>
              </a:buClr>
              <a:buSzPts val="2800"/>
            </a:pPr>
            <a:r>
              <a:rPr lang="vi-VN" sz="3200" b="1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- Các thiết bị (đồ dùng) trong nhà không tự động hoạt động.</a:t>
            </a:r>
            <a:endParaRPr lang="vi-VN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3056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8"/>
          <p:cNvSpPr txBox="1"/>
          <p:nvPr/>
        </p:nvSpPr>
        <p:spPr>
          <a:xfrm>
            <a:off x="304800" y="1389747"/>
            <a:ext cx="11677934" cy="28622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just"/>
            <a:r>
              <a:rPr lang="en-US" sz="36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1. </a:t>
            </a:r>
            <a:r>
              <a:rPr lang="en-US" sz="36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Khái</a:t>
            </a:r>
            <a:r>
              <a:rPr lang="en-US" sz="36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niệm</a:t>
            </a:r>
            <a:r>
              <a:rPr lang="en-US" sz="36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ngôi</a:t>
            </a:r>
            <a:r>
              <a:rPr lang="en-US" sz="36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nhà</a:t>
            </a:r>
            <a:r>
              <a:rPr lang="en-US" sz="36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thông</a:t>
            </a:r>
            <a:r>
              <a:rPr lang="en-US" sz="36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minh:</a:t>
            </a: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</a:t>
            </a:r>
            <a:r>
              <a:rPr lang="en-US" sz="3600" b="1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Ngôi</a:t>
            </a:r>
            <a:r>
              <a:rPr lang="en-US" sz="3600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nhà</a:t>
            </a:r>
            <a:r>
              <a:rPr lang="en-US" sz="3600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thông</a:t>
            </a:r>
            <a:r>
              <a:rPr lang="en-US" sz="3600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minh </a:t>
            </a:r>
            <a:r>
              <a:rPr lang="en-US" sz="3600" b="1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là</a:t>
            </a:r>
            <a:r>
              <a:rPr lang="en-US" sz="3600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ngôi</a:t>
            </a:r>
            <a:r>
              <a:rPr lang="en-US" sz="3600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nhà</a:t>
            </a:r>
            <a:r>
              <a:rPr lang="en-US" sz="3600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được</a:t>
            </a:r>
            <a:r>
              <a:rPr lang="en-US" sz="3600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trang</a:t>
            </a:r>
            <a:r>
              <a:rPr lang="en-US" sz="3600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bị</a:t>
            </a:r>
            <a:r>
              <a:rPr lang="en-US" sz="3600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………………………………</a:t>
            </a:r>
            <a:r>
              <a:rPr lang="en-US" sz="3600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hoặc</a:t>
            </a:r>
            <a:r>
              <a:rPr lang="en-US" sz="3600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……………</a:t>
            </a:r>
            <a:r>
              <a:rPr lang="en-US" sz="3600" b="1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để</a:t>
            </a:r>
            <a:r>
              <a:rPr lang="en-US" sz="3600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các</a:t>
            </a:r>
            <a:r>
              <a:rPr lang="en-US" sz="3600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thiết</a:t>
            </a:r>
            <a:r>
              <a:rPr lang="en-US" sz="3600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bị</a:t>
            </a:r>
            <a:r>
              <a:rPr lang="en-US" sz="3600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3600" b="1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đồ</a:t>
            </a:r>
            <a:r>
              <a:rPr lang="en-US" sz="3600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dùng</a:t>
            </a:r>
            <a:r>
              <a:rPr lang="en-US" sz="3600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trong</a:t>
            </a:r>
            <a:r>
              <a:rPr lang="en-US" sz="3600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nhà</a:t>
            </a:r>
            <a:r>
              <a:rPr lang="en-US" sz="3600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có</a:t>
            </a:r>
            <a:r>
              <a:rPr lang="en-US" sz="3600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thể</a:t>
            </a:r>
            <a:r>
              <a:rPr lang="en-US" sz="3600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………………..…</a:t>
            </a:r>
            <a:r>
              <a:rPr lang="en-US" sz="3600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theo</a:t>
            </a:r>
            <a:r>
              <a:rPr lang="en-US" sz="3600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ý </a:t>
            </a:r>
            <a:r>
              <a:rPr lang="en-US" sz="3600" b="1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muốn</a:t>
            </a:r>
            <a:r>
              <a:rPr lang="en-US" sz="3600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của</a:t>
            </a:r>
            <a:r>
              <a:rPr lang="en-US" sz="3600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người</a:t>
            </a:r>
            <a:r>
              <a:rPr lang="en-US" sz="3600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sử</a:t>
            </a:r>
            <a:r>
              <a:rPr lang="en-US" sz="3600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dụng</a:t>
            </a:r>
            <a:r>
              <a:rPr lang="en-US" sz="3600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sz="3600" b="1" dirty="0">
              <a:solidFill>
                <a:schemeClr val="tx1"/>
              </a:solidFill>
            </a:endParaRPr>
          </a:p>
        </p:txBody>
      </p:sp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27140" y="0"/>
            <a:ext cx="12192000" cy="1200329"/>
          </a:xfrm>
          <a:prstGeom prst="rect">
            <a:avLst/>
          </a:prstGeom>
          <a:gradFill rotWithShape="1">
            <a:gsLst>
              <a:gs pos="0">
                <a:srgbClr val="99FF33"/>
              </a:gs>
              <a:gs pos="50000">
                <a:schemeClr val="bg1"/>
              </a:gs>
              <a:gs pos="100000">
                <a:srgbClr val="99FF33"/>
              </a:gs>
            </a:gsLst>
            <a:lin ang="5400000" scaled="1"/>
          </a:gradFill>
          <a:ln w="28575">
            <a:solidFill>
              <a:srgbClr val="FF0066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lvl="0" algn="ctr"/>
            <a:r>
              <a:rPr lang="en-US" sz="36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CHỦ ĐỀ: NHÀ Ở (</a:t>
            </a:r>
            <a:r>
              <a:rPr lang="en-US" sz="36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tt</a:t>
            </a:r>
            <a:r>
              <a:rPr lang="en-US" sz="36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</a:t>
            </a:r>
          </a:p>
          <a:p>
            <a:pPr lvl="0" algn="ctr"/>
            <a:r>
              <a:rPr lang="en-US" sz="36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A. NGÔI NHÀ THÔNG MINH</a:t>
            </a:r>
            <a:endParaRPr lang="en-US" sz="3600" b="1" dirty="0">
              <a:solidFill>
                <a:srgbClr val="FF0000"/>
              </a:solidFill>
            </a:endParaRP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  <p:sp>
        <p:nvSpPr>
          <p:cNvPr id="6" name="Google Shape;136;p18"/>
          <p:cNvSpPr txBox="1"/>
          <p:nvPr/>
        </p:nvSpPr>
        <p:spPr>
          <a:xfrm>
            <a:off x="304800" y="2497743"/>
            <a:ext cx="5791200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>
              <a:buClr>
                <a:schemeClr val="accent1"/>
              </a:buClr>
              <a:buSzPts val="2800"/>
            </a:pP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Times New Roman"/>
              </a:rPr>
              <a:t>hệ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Times New Roman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Times New Roman"/>
              </a:rPr>
              <a:t>thống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Times New Roman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Times New Roman"/>
              </a:rPr>
              <a:t>điều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Times New Roman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Times New Roman"/>
              </a:rPr>
              <a:t>khiển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Times New Roman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Times New Roman"/>
              </a:rPr>
              <a:t>tự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Times New Roman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Times New Roman"/>
              </a:rPr>
              <a:t>động</a:t>
            </a:r>
            <a:endParaRPr lang="vi-VN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Google Shape;136;p18"/>
          <p:cNvSpPr txBox="1"/>
          <p:nvPr/>
        </p:nvSpPr>
        <p:spPr>
          <a:xfrm>
            <a:off x="6858000" y="2497743"/>
            <a:ext cx="2667000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>
              <a:buClr>
                <a:schemeClr val="accent1"/>
              </a:buClr>
              <a:buSzPts val="2800"/>
            </a:pP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Times New Roman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Times New Roman"/>
              </a:rPr>
              <a:t>bán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Times New Roman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Times New Roman"/>
              </a:rPr>
              <a:t>tự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Times New Roman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Times New Roman"/>
              </a:rPr>
              <a:t>động</a:t>
            </a:r>
            <a:endParaRPr lang="vi-VN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Google Shape;136;p18"/>
          <p:cNvSpPr txBox="1"/>
          <p:nvPr/>
        </p:nvSpPr>
        <p:spPr>
          <a:xfrm>
            <a:off x="6705600" y="3048000"/>
            <a:ext cx="3886200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>
              <a:buClr>
                <a:schemeClr val="accent1"/>
              </a:buClr>
              <a:buSzPts val="2800"/>
            </a:pP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Times New Roman"/>
              </a:rPr>
              <a:t>tự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Times New Roman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Times New Roman"/>
              </a:rPr>
              <a:t>động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Times New Roman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Times New Roman"/>
              </a:rPr>
              <a:t>hoạt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Times New Roman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Times New Roman"/>
              </a:rPr>
              <a:t>động</a:t>
            </a:r>
            <a:endParaRPr lang="vi-VN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82237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6" grpId="0"/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8"/>
          <p:cNvSpPr txBox="1"/>
          <p:nvPr/>
        </p:nvSpPr>
        <p:spPr>
          <a:xfrm>
            <a:off x="304800" y="1389747"/>
            <a:ext cx="11677934" cy="28622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just"/>
            <a:r>
              <a:rPr lang="en-US" sz="36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1. </a:t>
            </a:r>
            <a:r>
              <a:rPr lang="en-US" sz="36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Khái</a:t>
            </a:r>
            <a:r>
              <a:rPr lang="en-US" sz="36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niệm</a:t>
            </a:r>
            <a:r>
              <a:rPr lang="en-US" sz="36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ngôi</a:t>
            </a:r>
            <a:r>
              <a:rPr lang="en-US" sz="36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nhà</a:t>
            </a:r>
            <a:r>
              <a:rPr lang="en-US" sz="36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thông</a:t>
            </a:r>
            <a:r>
              <a:rPr lang="en-US" sz="36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minh:</a:t>
            </a: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</a:t>
            </a:r>
            <a:r>
              <a:rPr lang="en-US" sz="3600" b="1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Ngôi</a:t>
            </a:r>
            <a:r>
              <a:rPr lang="en-US" sz="3600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nhà</a:t>
            </a:r>
            <a:r>
              <a:rPr lang="en-US" sz="3600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thông</a:t>
            </a:r>
            <a:r>
              <a:rPr lang="en-US" sz="3600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minh </a:t>
            </a:r>
            <a:r>
              <a:rPr lang="en-US" sz="3600" b="1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là</a:t>
            </a:r>
            <a:r>
              <a:rPr lang="en-US" sz="3600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ngôi</a:t>
            </a:r>
            <a:r>
              <a:rPr lang="en-US" sz="3600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nhà</a:t>
            </a:r>
            <a:r>
              <a:rPr lang="en-US" sz="3600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được</a:t>
            </a:r>
            <a:r>
              <a:rPr lang="en-US" sz="3600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trang</a:t>
            </a:r>
            <a:r>
              <a:rPr lang="en-US" sz="3600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bị</a:t>
            </a:r>
            <a:r>
              <a:rPr lang="en-US" sz="3600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hệ</a:t>
            </a:r>
            <a:r>
              <a:rPr lang="en-US" sz="3600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thống</a:t>
            </a:r>
            <a:r>
              <a:rPr lang="en-US" sz="3600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điều</a:t>
            </a:r>
            <a:r>
              <a:rPr lang="en-US" sz="3600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khiển</a:t>
            </a:r>
            <a:r>
              <a:rPr lang="en-US" sz="3600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tự</a:t>
            </a:r>
            <a:r>
              <a:rPr lang="en-US" sz="3600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động</a:t>
            </a:r>
            <a:r>
              <a:rPr lang="en-US" sz="3600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hoặc</a:t>
            </a:r>
            <a:r>
              <a:rPr lang="en-US" sz="3600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bán</a:t>
            </a:r>
            <a:r>
              <a:rPr lang="en-US" sz="3600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tự</a:t>
            </a:r>
            <a:r>
              <a:rPr lang="en-US" sz="3600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động</a:t>
            </a:r>
            <a:r>
              <a:rPr lang="en-US" sz="3600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để</a:t>
            </a:r>
            <a:r>
              <a:rPr lang="en-US" sz="3600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các</a:t>
            </a:r>
            <a:r>
              <a:rPr lang="en-US" sz="3600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thiết</a:t>
            </a:r>
            <a:r>
              <a:rPr lang="en-US" sz="3600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bị</a:t>
            </a:r>
            <a:r>
              <a:rPr lang="en-US" sz="3600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3600" b="1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đồ</a:t>
            </a:r>
            <a:r>
              <a:rPr lang="en-US" sz="3600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dùng</a:t>
            </a:r>
            <a:r>
              <a:rPr lang="en-US" sz="3600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trong</a:t>
            </a:r>
            <a:r>
              <a:rPr lang="en-US" sz="3600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nhà</a:t>
            </a:r>
            <a:r>
              <a:rPr lang="en-US" sz="3600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có</a:t>
            </a:r>
            <a:r>
              <a:rPr lang="en-US" sz="3600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thể</a:t>
            </a:r>
            <a:r>
              <a:rPr lang="en-US" sz="3600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tự</a:t>
            </a:r>
            <a:r>
              <a:rPr lang="en-US" sz="3600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động</a:t>
            </a:r>
            <a:r>
              <a:rPr lang="en-US" sz="3600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hoạt</a:t>
            </a:r>
            <a:r>
              <a:rPr lang="en-US" sz="3600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động</a:t>
            </a:r>
            <a:r>
              <a:rPr lang="en-US" sz="3600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theo</a:t>
            </a:r>
            <a:r>
              <a:rPr lang="en-US" sz="3600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ý </a:t>
            </a:r>
            <a:r>
              <a:rPr lang="en-US" sz="3600" b="1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muốn</a:t>
            </a:r>
            <a:r>
              <a:rPr lang="en-US" sz="3600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của</a:t>
            </a:r>
            <a:r>
              <a:rPr lang="en-US" sz="3600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người</a:t>
            </a:r>
            <a:r>
              <a:rPr lang="en-US" sz="3600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sử</a:t>
            </a:r>
            <a:r>
              <a:rPr lang="en-US" sz="3600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dụng</a:t>
            </a:r>
            <a:r>
              <a:rPr lang="en-US" sz="3600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sz="3600" b="1" dirty="0">
              <a:solidFill>
                <a:schemeClr val="tx1"/>
              </a:solidFill>
            </a:endParaRPr>
          </a:p>
        </p:txBody>
      </p:sp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27140" y="0"/>
            <a:ext cx="12192000" cy="1200329"/>
          </a:xfrm>
          <a:prstGeom prst="rect">
            <a:avLst/>
          </a:prstGeom>
          <a:gradFill rotWithShape="1">
            <a:gsLst>
              <a:gs pos="0">
                <a:srgbClr val="99FF33"/>
              </a:gs>
              <a:gs pos="50000">
                <a:schemeClr val="bg1"/>
              </a:gs>
              <a:gs pos="100000">
                <a:srgbClr val="99FF33"/>
              </a:gs>
            </a:gsLst>
            <a:lin ang="5400000" scaled="1"/>
          </a:gradFill>
          <a:ln w="28575">
            <a:solidFill>
              <a:srgbClr val="FF0066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lvl="0" algn="ctr"/>
            <a:r>
              <a:rPr lang="en-US" sz="36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CHỦ ĐỀ: NHÀ Ở (</a:t>
            </a:r>
            <a:r>
              <a:rPr lang="en-US" sz="36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tt</a:t>
            </a:r>
            <a:r>
              <a:rPr lang="en-US" sz="36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</a:t>
            </a:r>
          </a:p>
          <a:p>
            <a:pPr lvl="0" algn="ctr"/>
            <a:r>
              <a:rPr lang="en-US" sz="36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A. NGÔI NHÀ THÔNG MINH</a:t>
            </a:r>
            <a:endParaRPr lang="en-US" sz="3600" b="1" dirty="0">
              <a:solidFill>
                <a:srgbClr val="FF0000"/>
              </a:solidFill>
            </a:endParaRPr>
          </a:p>
        </p:txBody>
      </p:sp>
      <p:pic>
        <p:nvPicPr>
          <p:cNvPr id="4" name="Picture 3" descr="Book-09-june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0" y="4391026"/>
            <a:ext cx="1866900" cy="1628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16990824"/>
      </p:ext>
    </p:extLst>
  </p:cSld>
  <p:clrMapOvr>
    <a:masterClrMapping/>
  </p:clrMapOvr>
  <p:timing>
    <p:tnLst>
      <p:par>
        <p:cTn id="1" dur="indefinite" restart="never" nodeType="tmRoot">
          <p:childTnLst>
            <p:audio isNarration="1">
              <p:cMediaNode vol="80000" showWhenStopped="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Google Shape;144;p1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0" y="1803935"/>
            <a:ext cx="7162800" cy="5046451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19"/>
          <p:cNvSpPr txBox="1"/>
          <p:nvPr/>
        </p:nvSpPr>
        <p:spPr>
          <a:xfrm>
            <a:off x="7543800" y="2590800"/>
            <a:ext cx="4419600" cy="22467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u="sng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Câu</a:t>
            </a:r>
            <a:r>
              <a:rPr lang="en-US" sz="2800" b="1" u="sng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u="sng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hỏi</a:t>
            </a:r>
            <a:r>
              <a:rPr lang="en-US" sz="2800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</a:t>
            </a:r>
            <a:r>
              <a:rPr lang="en-US" sz="2800" b="1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Hệ</a:t>
            </a:r>
            <a:r>
              <a:rPr lang="en-US" sz="2800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thống</a:t>
            </a:r>
            <a:r>
              <a:rPr lang="en-US" sz="2800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điều</a:t>
            </a:r>
            <a:r>
              <a:rPr lang="en-US" sz="2800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khiển</a:t>
            </a:r>
            <a:r>
              <a:rPr lang="en-US" sz="2800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và</a:t>
            </a:r>
            <a:r>
              <a:rPr lang="en-US" sz="2800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các</a:t>
            </a:r>
            <a:r>
              <a:rPr lang="en-US" sz="2800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đồ</a:t>
            </a:r>
            <a:r>
              <a:rPr lang="en-US" sz="2800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dùng</a:t>
            </a:r>
            <a:r>
              <a:rPr lang="en-US" sz="2800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điện</a:t>
            </a:r>
            <a:r>
              <a:rPr lang="en-US" sz="2800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tự</a:t>
            </a:r>
            <a:r>
              <a:rPr lang="en-US" sz="2800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động</a:t>
            </a:r>
            <a:r>
              <a:rPr lang="en-US" sz="2800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trong</a:t>
            </a:r>
            <a:r>
              <a:rPr lang="en-US" sz="2800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ngôi</a:t>
            </a:r>
            <a:r>
              <a:rPr lang="en-US" sz="2800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nhà</a:t>
            </a:r>
            <a:r>
              <a:rPr lang="en-US" sz="2800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thông</a:t>
            </a:r>
            <a:r>
              <a:rPr lang="en-US" sz="2800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minh </a:t>
            </a:r>
            <a:r>
              <a:rPr lang="en-US" sz="2800" b="1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giúp</a:t>
            </a:r>
            <a:r>
              <a:rPr lang="en-US" sz="2800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ích</a:t>
            </a:r>
            <a:r>
              <a:rPr lang="en-US" sz="2800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gì</a:t>
            </a:r>
            <a:r>
              <a:rPr lang="en-US" sz="2800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cho</a:t>
            </a:r>
            <a:r>
              <a:rPr lang="en-US" sz="2800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con </a:t>
            </a:r>
            <a:r>
              <a:rPr lang="en-US" sz="2800" b="1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người</a:t>
            </a:r>
            <a:r>
              <a:rPr lang="en-US" sz="2800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?</a:t>
            </a:r>
            <a:endParaRPr sz="2800" b="1" dirty="0">
              <a:solidFill>
                <a:schemeClr val="tx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" name="Google Shape;139;p18"/>
          <p:cNvSpPr txBox="1"/>
          <p:nvPr/>
        </p:nvSpPr>
        <p:spPr>
          <a:xfrm>
            <a:off x="36534" y="1219200"/>
            <a:ext cx="11887200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2. </a:t>
            </a:r>
            <a:r>
              <a:rPr lang="en-US" sz="32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Đặc</a:t>
            </a:r>
            <a:r>
              <a:rPr lang="en-US" sz="32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điểm</a:t>
            </a:r>
            <a:r>
              <a:rPr lang="en-US" sz="32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của</a:t>
            </a:r>
            <a:r>
              <a:rPr lang="en-US" sz="32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ngôi</a:t>
            </a:r>
            <a:r>
              <a:rPr lang="en-US" sz="32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nhà</a:t>
            </a:r>
            <a:r>
              <a:rPr lang="en-US" sz="32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thông</a:t>
            </a:r>
            <a:r>
              <a:rPr lang="en-US" sz="32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minh:</a:t>
            </a:r>
            <a:endParaRPr dirty="0">
              <a:solidFill>
                <a:srgbClr val="FF0000"/>
              </a:solidFill>
            </a:endParaRPr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0" y="19107"/>
            <a:ext cx="12192000" cy="1077218"/>
          </a:xfrm>
          <a:prstGeom prst="rect">
            <a:avLst/>
          </a:prstGeom>
          <a:gradFill rotWithShape="1">
            <a:gsLst>
              <a:gs pos="0">
                <a:srgbClr val="99FF33"/>
              </a:gs>
              <a:gs pos="50000">
                <a:schemeClr val="bg1"/>
              </a:gs>
              <a:gs pos="100000">
                <a:srgbClr val="99FF33"/>
              </a:gs>
            </a:gsLst>
            <a:lin ang="5400000" scaled="1"/>
          </a:gradFill>
          <a:ln w="28575">
            <a:solidFill>
              <a:srgbClr val="FF0066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lvl="0" algn="ctr"/>
            <a:r>
              <a:rPr lang="en-US" sz="32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CHỦ ĐỀ: NHÀ Ở (</a:t>
            </a:r>
            <a:r>
              <a:rPr lang="en-US" sz="32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tt</a:t>
            </a:r>
            <a:r>
              <a:rPr lang="en-US" sz="32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</a:t>
            </a:r>
          </a:p>
          <a:p>
            <a:pPr lvl="0" algn="ctr"/>
            <a:r>
              <a:rPr lang="en-US" sz="32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A. NGÔI NHÀ THÔNG MINH</a:t>
            </a:r>
            <a:endParaRPr lang="en-US" sz="3200" b="1" dirty="0">
              <a:solidFill>
                <a:srgbClr val="FF0000"/>
              </a:solidFill>
            </a:endParaRP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1314"/>
    </mc:Choice>
    <mc:Fallback xmlns="">
      <p:transition spd="slow" advTm="51314"/>
    </mc:Fallback>
  </mc:AlternateContent>
  <p:timing>
    <p:tnLst>
      <p:par>
        <p:cTn id="1" dur="indefinite" restart="never" nodeType="tmRoot">
          <p:childTnLst>
            <p:audio isNarration="1">
              <p:cMediaNode vol="80000" showWhenStopped="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Google Shape;144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19399" y="26504"/>
            <a:ext cx="6096001" cy="3859696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19"/>
          <p:cNvSpPr txBox="1"/>
          <p:nvPr/>
        </p:nvSpPr>
        <p:spPr>
          <a:xfrm>
            <a:off x="188843" y="4992707"/>
            <a:ext cx="11963400" cy="1569620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</a:t>
            </a:r>
            <a:r>
              <a:rPr lang="en-US" sz="3200" b="1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Hệ</a:t>
            </a:r>
            <a:r>
              <a:rPr lang="en-US" sz="3200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thống</a:t>
            </a:r>
            <a:r>
              <a:rPr lang="en-US" sz="3200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điều</a:t>
            </a:r>
            <a:r>
              <a:rPr lang="en-US" sz="3200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khiển</a:t>
            </a:r>
            <a:r>
              <a:rPr lang="en-US" sz="3200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và</a:t>
            </a:r>
            <a:r>
              <a:rPr lang="en-US" sz="3200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các</a:t>
            </a:r>
            <a:r>
              <a:rPr lang="en-US" sz="3200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đồ</a:t>
            </a:r>
            <a:r>
              <a:rPr lang="en-US" sz="3200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dùng</a:t>
            </a:r>
            <a:r>
              <a:rPr lang="en-US" sz="3200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điện</a:t>
            </a:r>
            <a:r>
              <a:rPr lang="en-US" sz="3200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tự</a:t>
            </a:r>
            <a:r>
              <a:rPr lang="en-US" sz="3200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động</a:t>
            </a:r>
            <a:r>
              <a:rPr lang="en-US" sz="3200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trong</a:t>
            </a:r>
            <a:r>
              <a:rPr lang="en-US" sz="3200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ngôi</a:t>
            </a:r>
            <a:r>
              <a:rPr lang="en-US" sz="3200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nhà</a:t>
            </a:r>
            <a:r>
              <a:rPr lang="en-US" sz="3200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thông</a:t>
            </a:r>
            <a:r>
              <a:rPr lang="en-US" sz="3200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minh </a:t>
            </a:r>
            <a:r>
              <a:rPr lang="en-US" sz="3200" b="1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giúp</a:t>
            </a:r>
            <a:r>
              <a:rPr lang="en-US" sz="3200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chủ</a:t>
            </a:r>
            <a:r>
              <a:rPr lang="en-US" sz="3200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nhà</a:t>
            </a:r>
            <a:r>
              <a:rPr lang="en-US" sz="3200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tắt</a:t>
            </a:r>
            <a:r>
              <a:rPr lang="en-US" sz="3200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/ </a:t>
            </a:r>
            <a:r>
              <a:rPr lang="en-US" sz="3200" b="1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mở</a:t>
            </a:r>
            <a:r>
              <a:rPr lang="en-US" sz="3200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khóa</a:t>
            </a:r>
            <a:r>
              <a:rPr lang="en-US" sz="3200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tự</a:t>
            </a:r>
            <a:r>
              <a:rPr lang="en-US" sz="3200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động</a:t>
            </a:r>
            <a:r>
              <a:rPr lang="en-US" sz="3200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các</a:t>
            </a:r>
            <a:r>
              <a:rPr lang="en-US" sz="3200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đồ</a:t>
            </a:r>
            <a:r>
              <a:rPr lang="en-US" sz="3200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dùng</a:t>
            </a:r>
            <a:r>
              <a:rPr lang="en-US" sz="3200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 </a:t>
            </a:r>
            <a:r>
              <a:rPr lang="en-US" sz="3200" b="1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mà</a:t>
            </a:r>
            <a:r>
              <a:rPr lang="en-US" sz="3200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không</a:t>
            </a:r>
            <a:r>
              <a:rPr lang="en-US" sz="3200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cần</a:t>
            </a:r>
            <a:r>
              <a:rPr lang="en-US" sz="3200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tác</a:t>
            </a:r>
            <a:r>
              <a:rPr lang="en-US" sz="3200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động</a:t>
            </a:r>
            <a:r>
              <a:rPr lang="en-US" sz="3200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trực</a:t>
            </a:r>
            <a:r>
              <a:rPr lang="en-US" sz="3200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tiếp</a:t>
            </a:r>
            <a:r>
              <a:rPr lang="en-US" sz="3200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lên</a:t>
            </a:r>
            <a:r>
              <a:rPr lang="en-US" sz="3200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đồ</a:t>
            </a:r>
            <a:r>
              <a:rPr lang="en-US" sz="3200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dùng</a:t>
            </a:r>
            <a:r>
              <a:rPr lang="en-US" sz="3200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sz="3200" b="1" dirty="0">
              <a:solidFill>
                <a:schemeClr val="tx1"/>
              </a:solidFill>
            </a:endParaRPr>
          </a:p>
        </p:txBody>
      </p:sp>
      <p:sp>
        <p:nvSpPr>
          <p:cNvPr id="146" name="Google Shape;146;p19"/>
          <p:cNvSpPr txBox="1"/>
          <p:nvPr/>
        </p:nvSpPr>
        <p:spPr>
          <a:xfrm>
            <a:off x="152400" y="4038600"/>
            <a:ext cx="11963400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u="sng" dirty="0" err="1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Câu</a:t>
            </a:r>
            <a:r>
              <a:rPr lang="en-US" sz="2800" b="1" u="sng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u="sng" dirty="0" err="1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hỏi</a:t>
            </a:r>
            <a:r>
              <a:rPr lang="en-US" sz="2800" b="1" u="sng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1</a:t>
            </a:r>
            <a:r>
              <a:rPr lang="en-US" sz="2800" b="1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</a:t>
            </a:r>
            <a:r>
              <a:rPr lang="en-US" sz="2800" b="1" dirty="0" err="1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Hệ</a:t>
            </a:r>
            <a:r>
              <a:rPr lang="en-US" sz="2800" b="1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thống</a:t>
            </a:r>
            <a:r>
              <a:rPr lang="en-US" sz="2800" b="1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điều</a:t>
            </a:r>
            <a:r>
              <a:rPr lang="en-US" sz="2800" b="1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khiển</a:t>
            </a:r>
            <a:r>
              <a:rPr lang="en-US" sz="2800" b="1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và</a:t>
            </a:r>
            <a:r>
              <a:rPr lang="en-US" sz="2800" b="1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các</a:t>
            </a:r>
            <a:r>
              <a:rPr lang="en-US" sz="2800" b="1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đồ</a:t>
            </a:r>
            <a:r>
              <a:rPr lang="en-US" sz="2800" b="1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dùng</a:t>
            </a:r>
            <a:r>
              <a:rPr lang="en-US" sz="2800" b="1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điện</a:t>
            </a:r>
            <a:r>
              <a:rPr lang="en-US" sz="2800" b="1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tự</a:t>
            </a:r>
            <a:r>
              <a:rPr lang="en-US" sz="2800" b="1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động</a:t>
            </a:r>
            <a:r>
              <a:rPr lang="en-US" sz="2800" b="1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trong</a:t>
            </a:r>
            <a:r>
              <a:rPr lang="en-US" sz="2800" b="1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ngôi</a:t>
            </a:r>
            <a:r>
              <a:rPr lang="en-US" sz="2800" b="1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nhà</a:t>
            </a:r>
            <a:r>
              <a:rPr lang="en-US" sz="2800" b="1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thông</a:t>
            </a:r>
            <a:r>
              <a:rPr lang="en-US" sz="2800" b="1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minh </a:t>
            </a:r>
            <a:r>
              <a:rPr lang="en-US" sz="2800" b="1" dirty="0" err="1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giúp</a:t>
            </a:r>
            <a:r>
              <a:rPr lang="en-US" sz="2800" b="1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ích</a:t>
            </a:r>
            <a:r>
              <a:rPr lang="en-US" sz="2800" b="1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gì</a:t>
            </a:r>
            <a:r>
              <a:rPr lang="en-US" sz="2800" b="1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cho</a:t>
            </a:r>
            <a:r>
              <a:rPr lang="en-US" sz="2800" b="1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con </a:t>
            </a:r>
            <a:r>
              <a:rPr lang="en-US" sz="2800" b="1" dirty="0" err="1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người</a:t>
            </a:r>
            <a:r>
              <a:rPr lang="en-US" sz="2800" b="1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?</a:t>
            </a:r>
            <a:endParaRPr sz="2800" b="1" dirty="0">
              <a:solidFill>
                <a:srgbClr val="0000C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254909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5|3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8.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8.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7"/>
</p:tagLst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835</TotalTime>
  <Words>1376</Words>
  <Application>Microsoft Office PowerPoint</Application>
  <PresentationFormat>Custom</PresentationFormat>
  <Paragraphs>152</Paragraphs>
  <Slides>20</Slides>
  <Notes>14</Notes>
  <HiddenSlides>0</HiddenSlides>
  <MMClips>7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Windows User</cp:lastModifiedBy>
  <cp:revision>61</cp:revision>
  <dcterms:modified xsi:type="dcterms:W3CDTF">2021-10-05T01:04:27Z</dcterms:modified>
</cp:coreProperties>
</file>