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99" r:id="rId3"/>
  </p:sldMasterIdLst>
  <p:notesMasterIdLst>
    <p:notesMasterId r:id="rId22"/>
  </p:notesMasterIdLst>
  <p:sldIdLst>
    <p:sldId id="258" r:id="rId4"/>
    <p:sldId id="288" r:id="rId5"/>
    <p:sldId id="291" r:id="rId6"/>
    <p:sldId id="289" r:id="rId7"/>
    <p:sldId id="260" r:id="rId8"/>
    <p:sldId id="296" r:id="rId9"/>
    <p:sldId id="292" r:id="rId10"/>
    <p:sldId id="287" r:id="rId11"/>
    <p:sldId id="293" r:id="rId12"/>
    <p:sldId id="266" r:id="rId13"/>
    <p:sldId id="265" r:id="rId14"/>
    <p:sldId id="275" r:id="rId15"/>
    <p:sldId id="282" r:id="rId16"/>
    <p:sldId id="294" r:id="rId17"/>
    <p:sldId id="283" r:id="rId18"/>
    <p:sldId id="280" r:id="rId19"/>
    <p:sldId id="281" r:id="rId20"/>
    <p:sldId id="26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00FF00"/>
    <a:srgbClr val="FFCC66"/>
    <a:srgbClr val="FF99FF"/>
    <a:srgbClr val="006600"/>
    <a:srgbClr val="FFFFFF"/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>
        <p:scale>
          <a:sx n="72" d="100"/>
          <a:sy n="72" d="100"/>
        </p:scale>
        <p:origin x="-708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C60423-96FB-4EED-AA0C-8CD97CD61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50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EF32E4-65FA-4B86-BD71-BFC5C83330B5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2E26701-A294-41AA-A4DD-585F942BEA8B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27E051-92AB-4EB1-B696-766D2013A7A1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30342FE-E529-409C-AF05-0558C6C70623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US" sz="1200">
              <a:latin typeface="+mn-lt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37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12386D-5B8F-41CA-B77A-6194026C65F3}" type="slidenum">
              <a:rPr lang="en-US" smtClean="0"/>
              <a:pPr eaLnBrk="1" hangingPunct="1"/>
              <a:t>15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A522995-265B-4B04-B48C-F3C6118B459C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en-US" sz="1200">
              <a:latin typeface="+mn-lt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5FA3DC-DDC9-4CB5-BF89-E70279CD6785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F753374-CE5E-4410-A55E-34E06C2FFCE2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US" sz="1200">
              <a:latin typeface="+mn-lt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3F86A9-4CCF-4877-BC53-190E4486F513}" type="slidenum">
              <a:rPr lang="en-US" smtClean="0"/>
              <a:pPr eaLnBrk="1" hangingPunct="1"/>
              <a:t>17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B26EB8F-6A03-4120-B620-8392577ECA87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1200">
              <a:latin typeface="+mn-lt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E7318E-C4EA-4A11-8035-4701163F6B23}" type="slidenum">
              <a:rPr lang="en-US" smtClean="0"/>
              <a:pPr eaLnBrk="1" hangingPunct="1"/>
              <a:t>18</a:t>
            </a:fld>
            <a:endParaRPr lang="en-US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D20C0B3-F23E-4B47-8E8B-9EF207EE8AFA}" type="slidenum">
              <a:rPr lang="en-US" sz="1200"/>
              <a:pPr algn="r" eaLnBrk="1" hangingPunct="1"/>
              <a:t>18</a:t>
            </a:fld>
            <a:endParaRPr lang="en-US" sz="120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1D0A58-1DBE-41CA-87ED-A16168F0B32B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E4549F0-22F2-4007-B572-8C1B4F828D5B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21D254-F1BD-41A7-9B40-F035B2FE72C4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18B569B-2EC7-4279-9AFD-F0505B2DE2D7}" type="slidenum">
              <a:rPr lang="en-US" sz="1200"/>
              <a:pPr algn="r" eaLnBrk="1" hangingPunct="1"/>
              <a:t>4</a:t>
            </a:fld>
            <a:endParaRPr lang="en-US" sz="120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ED1380-3209-436C-AB89-6C9ECB54A4AB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CD1EBE4-2007-4071-AF4B-1089C1508CC4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latin typeface="+mn-lt"/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F5C039-8FEA-4F0F-A0F2-1D3F14775389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3BAFFF3-5909-423F-BD97-40C4C71600FF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>
              <a:latin typeface="+mn-lt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B7DBA1-40E1-4EE6-B6FD-7B94CB247DE0}" type="slidenum">
              <a:rPr lang="en-US" smtClean="0"/>
              <a:pPr eaLnBrk="1" hangingPunct="1"/>
              <a:t>10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0DF6448-BA22-44CB-9B54-4E3059A2B07A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200">
              <a:latin typeface="+mn-lt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E1C3F1-C88D-40A4-8BEC-8642E2F907BF}" type="slidenum">
              <a:rPr lang="en-US" smtClean="0"/>
              <a:pPr eaLnBrk="1" hangingPunct="1"/>
              <a:t>11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3C5D966-11BB-46EB-9711-0AF492F85A3B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sz="1200">
              <a:latin typeface="+mn-lt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878688-E917-4665-AE0E-150F25FC2701}" type="slidenum">
              <a:rPr lang="en-US" smtClean="0"/>
              <a:pPr eaLnBrk="1" hangingPunct="1"/>
              <a:t>12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22C26E8-BDCC-457E-95C9-89495222D7E9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200">
              <a:latin typeface="+mn-lt"/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27E051-92AB-4EB1-B696-766D2013A7A1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30342FE-E529-409C-AF05-0558C6C70623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sz="1200">
              <a:latin typeface="+mn-lt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A977-8D1C-4796-9F5C-E9F32918C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9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9BE29-9C01-4D21-9D7F-56EE00EC9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6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60BCE-B2BC-4A3A-90CB-7F2E72020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93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4E8FC-A79B-48F5-8573-AE8C62837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34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349EB-A1FE-4302-809C-B510F32B0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76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3B316-25CC-4066-8EFC-C8CA9471D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1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84F36-65F0-4ACA-9B38-E4B5D1923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95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45328-ECDD-4C94-B152-ABC4F36B6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8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28420-EE93-4008-BCD3-59617F53E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09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11288-3BD2-4C91-813F-425739CA4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7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DBF5D-421B-4E77-AB7C-530A4027F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2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10D4D-5C6D-4F01-BF9B-754140C96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96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0783A-5D8A-44FA-8D63-C74028FC1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215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D11CB-D255-44B2-B244-8AED86AF6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29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36549-3510-4B43-A235-72DD54C70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46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9A977-8D1C-4796-9F5C-E9F32918CD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10D4D-5C6D-4F01-BF9B-754140C965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D9C03-3E05-4113-8BB5-54481E5D3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30196-F8B4-4838-B8B1-3415B7F4A0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FCAEE-8E5B-446A-A475-C50CA1974B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ECEBF2-380F-437B-A429-4690333867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9BD8D-E31D-4342-99CF-746F44AA72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D9C03-3E05-4113-8BB5-54481E5D3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374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6DF75-2045-45A1-BF40-E54FC57F2F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EBFD1-4A45-47A5-8D95-2F444ABE6C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9BE29-9C01-4D21-9D7F-56EE00EC9C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560BCE-B2BC-4A3A-90CB-7F2E720201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0196-F8B4-4838-B8B1-3415B7F4A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6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FCAEE-8E5B-446A-A475-C50CA1974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6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CEBF2-380F-437B-A429-46903338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5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9BD8D-E31D-4342-99CF-746F44AA7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6DF75-2045-45A1-BF40-E54FC57F2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EBFD1-4A45-47A5-8D95-2F444ABE6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7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277D72E-27FD-4B9F-9F7A-3A6CCBD7C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Title Placeholder 4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3379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79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79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79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79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0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1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2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2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2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2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2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2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2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82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2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3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4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5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6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7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8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89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0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1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2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3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4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5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6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7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8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399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400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3401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E5BF448-BA24-4588-97C1-BBAF4B513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01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01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9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1CA067-4B5F-44E1-BB16-AB7F15B874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1520" y="476077"/>
            <a:ext cx="21605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002060"/>
                </a:solidFill>
              </a:rPr>
              <a:t>BÀI 2: </a:t>
            </a:r>
          </a:p>
        </p:txBody>
      </p:sp>
      <p:pic>
        <p:nvPicPr>
          <p:cNvPr id="1026" name="Picture 2" descr="Top những ngôn ngữ lập trình phần mềm tốt nhất - Phần mềm miễn ph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84984"/>
            <a:ext cx="7143750" cy="32575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412776"/>
            <a:ext cx="835292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0000"/>
                </a:solidFill>
              </a:rPr>
              <a:t>LÀM QUEN </a:t>
            </a:r>
            <a:r>
              <a:rPr lang="en-US" sz="4000" b="1" dirty="0" smtClean="0">
                <a:solidFill>
                  <a:srgbClr val="FF0000"/>
                </a:solidFill>
              </a:rPr>
              <a:t>VỚI </a:t>
            </a:r>
            <a:r>
              <a:rPr lang="en-US" sz="4000" b="1" dirty="0">
                <a:solidFill>
                  <a:srgbClr val="FF0000"/>
                </a:solidFill>
              </a:rPr>
              <a:t>CHƯƠNG TRÌNH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0000"/>
                </a:solidFill>
              </a:rPr>
              <a:t> VÀ NGÔN NGỮ LẬP TRÌNH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44017" y="4365104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rgbClr val="006600"/>
                </a:solidFill>
              </a:rPr>
              <a:t>Ví</a:t>
            </a:r>
            <a:r>
              <a:rPr lang="en-US" sz="2800" b="1" i="1" dirty="0">
                <a:solidFill>
                  <a:srgbClr val="006600"/>
                </a:solidFill>
              </a:rPr>
              <a:t> </a:t>
            </a:r>
            <a:r>
              <a:rPr lang="en-US" sz="2800" b="1" i="1" dirty="0" err="1">
                <a:solidFill>
                  <a:srgbClr val="006600"/>
                </a:solidFill>
              </a:rPr>
              <a:t>dụ</a:t>
            </a:r>
            <a:r>
              <a:rPr lang="en-US" sz="2800" b="1" i="1" dirty="0">
                <a:solidFill>
                  <a:srgbClr val="006600"/>
                </a:solidFill>
              </a:rPr>
              <a:t>: </a:t>
            </a:r>
            <a:r>
              <a:rPr lang="en-US" sz="2800" b="1" i="1" dirty="0" err="1">
                <a:solidFill>
                  <a:srgbClr val="006600"/>
                </a:solidFill>
              </a:rPr>
              <a:t>tamgiac</a:t>
            </a:r>
            <a:r>
              <a:rPr lang="en-US" sz="2800" b="1" i="1" dirty="0">
                <a:solidFill>
                  <a:srgbClr val="006600"/>
                </a:solidFill>
              </a:rPr>
              <a:t>, </a:t>
            </a:r>
            <a:r>
              <a:rPr lang="en-US" sz="2800" b="1" i="1" dirty="0" err="1">
                <a:solidFill>
                  <a:srgbClr val="006600"/>
                </a:solidFill>
              </a:rPr>
              <a:t>CT_Vidu</a:t>
            </a:r>
            <a:r>
              <a:rPr lang="en-US" sz="2800" b="1" i="1" dirty="0">
                <a:solidFill>
                  <a:srgbClr val="006600"/>
                </a:solidFill>
              </a:rPr>
              <a:t>, </a:t>
            </a:r>
            <a:r>
              <a:rPr lang="en-US" sz="2800" b="1" i="1" dirty="0" err="1">
                <a:solidFill>
                  <a:srgbClr val="006600"/>
                </a:solidFill>
              </a:rPr>
              <a:t>baitap</a:t>
            </a:r>
            <a:r>
              <a:rPr lang="en-US" sz="2800" b="1" i="1" dirty="0">
                <a:solidFill>
                  <a:srgbClr val="006600"/>
                </a:solidFill>
              </a:rPr>
              <a:t>, </a:t>
            </a:r>
            <a:r>
              <a:rPr lang="en-US" sz="2800" b="1" i="1" dirty="0" err="1">
                <a:solidFill>
                  <a:srgbClr val="006600"/>
                </a:solidFill>
              </a:rPr>
              <a:t>sohoc</a:t>
            </a:r>
            <a:r>
              <a:rPr lang="en-US" sz="2800" b="1" i="1" dirty="0">
                <a:solidFill>
                  <a:srgbClr val="006600"/>
                </a:solidFill>
              </a:rPr>
              <a:t>, BT1, BT2…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899592" y="332656"/>
            <a:ext cx="8099425" cy="1008063"/>
          </a:xfrm>
          <a:prstGeom prst="cloudCallout">
            <a:avLst>
              <a:gd name="adj1" fmla="val -52144"/>
              <a:gd name="adj2" fmla="val 127296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200" b="1" i="1" dirty="0" err="1" smtClean="0">
                <a:solidFill>
                  <a:srgbClr val="000066"/>
                </a:solidFill>
              </a:rPr>
              <a:t>Tên</a:t>
            </a:r>
            <a:r>
              <a:rPr lang="en-US" sz="3200" b="1" i="1" dirty="0" smtClean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là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gì</a:t>
            </a:r>
            <a:r>
              <a:rPr lang="en-US" sz="3200" b="1" i="1" dirty="0">
                <a:solidFill>
                  <a:srgbClr val="000066"/>
                </a:solidFill>
              </a:rPr>
              <a:t>?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-8452" y="2398663"/>
            <a:ext cx="9180513" cy="1200329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9999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ym typeface="Wingdings" panose="05000000000000000000" pitchFamily="2" charset="2"/>
              </a:rPr>
              <a:t> </a:t>
            </a:r>
            <a:r>
              <a:rPr lang="en-US" sz="3600" b="1" dirty="0" err="1" smtClean="0"/>
              <a:t>Tên</a:t>
            </a:r>
            <a:r>
              <a:rPr lang="en-US" sz="3600" b="1" dirty="0" smtClean="0"/>
              <a:t> do </a:t>
            </a:r>
            <a:r>
              <a:rPr lang="en-US" sz="3600" b="1" dirty="0" err="1" smtClean="0"/>
              <a:t>người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lập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trình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đặt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các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đối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tượng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đại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lượng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trong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chương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trình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1" grpId="0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684213" y="260350"/>
            <a:ext cx="8208962" cy="1439863"/>
          </a:xfrm>
          <a:prstGeom prst="cloudCallout">
            <a:avLst>
              <a:gd name="adj1" fmla="val -58472"/>
              <a:gd name="adj2" fmla="val 131255"/>
            </a:avLst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200" b="1" i="1" dirty="0" err="1">
                <a:solidFill>
                  <a:srgbClr val="000066"/>
                </a:solidFill>
              </a:rPr>
              <a:t>Quy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tắc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đặt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tên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trong</a:t>
            </a:r>
            <a:r>
              <a:rPr lang="en-US" sz="3200" b="1" i="1" dirty="0">
                <a:solidFill>
                  <a:srgbClr val="000066"/>
                </a:solidFill>
              </a:rPr>
              <a:t> Pascal </a:t>
            </a:r>
            <a:r>
              <a:rPr lang="en-US" sz="3200" b="1" i="1" dirty="0" err="1">
                <a:solidFill>
                  <a:srgbClr val="000066"/>
                </a:solidFill>
              </a:rPr>
              <a:t>như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thế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nào</a:t>
            </a:r>
            <a:r>
              <a:rPr lang="en-US" sz="3200" b="1" i="1" dirty="0">
                <a:solidFill>
                  <a:srgbClr val="000066"/>
                </a:solidFill>
              </a:rPr>
              <a:t>?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350" y="1916113"/>
            <a:ext cx="9137650" cy="4772025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prstShdw prst="shdw17" dist="17961" dir="2700000">
              <a:srgbClr val="7A997A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99"/>
                </a:solidFill>
                <a:sym typeface="Wingdings" panose="05000000000000000000" pitchFamily="2" charset="2"/>
              </a:rPr>
              <a:t> </a:t>
            </a:r>
            <a:r>
              <a:rPr lang="en-US" sz="3200" b="1" dirty="0" err="1" smtClean="0">
                <a:solidFill>
                  <a:srgbClr val="000099"/>
                </a:solidFill>
              </a:rPr>
              <a:t>Quy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tắc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đặt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tên</a:t>
            </a:r>
            <a:r>
              <a:rPr lang="en-US" sz="3200" b="1" dirty="0">
                <a:solidFill>
                  <a:srgbClr val="000099"/>
                </a:solidFill>
              </a:rPr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Không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được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bắt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đầu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bằng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số</a:t>
            </a:r>
            <a:endParaRPr lang="en-US" sz="3200" b="1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Không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được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chứa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dấu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cách</a:t>
            </a:r>
            <a:r>
              <a:rPr lang="en-US" sz="3200" b="1" dirty="0">
                <a:solidFill>
                  <a:srgbClr val="000099"/>
                </a:solidFill>
              </a:rPr>
              <a:t> (</a:t>
            </a:r>
            <a:r>
              <a:rPr lang="en-US" sz="3200" b="1" dirty="0" err="1">
                <a:solidFill>
                  <a:srgbClr val="000099"/>
                </a:solidFill>
              </a:rPr>
              <a:t>kí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tự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trống</a:t>
            </a:r>
            <a:r>
              <a:rPr lang="en-US" sz="3200" b="1" dirty="0">
                <a:solidFill>
                  <a:srgbClr val="000099"/>
                </a:solidFill>
              </a:rPr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Tên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đặt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ngắn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gọn</a:t>
            </a:r>
            <a:r>
              <a:rPr lang="en-US" sz="3200" b="1" dirty="0">
                <a:solidFill>
                  <a:srgbClr val="000099"/>
                </a:solidFill>
              </a:rPr>
              <a:t>, </a:t>
            </a:r>
            <a:r>
              <a:rPr lang="en-US" sz="3200" b="1" dirty="0" err="1">
                <a:solidFill>
                  <a:srgbClr val="000099"/>
                </a:solidFill>
              </a:rPr>
              <a:t>dễ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nhớ</a:t>
            </a:r>
            <a:r>
              <a:rPr lang="en-US" sz="3200" b="1" dirty="0">
                <a:solidFill>
                  <a:srgbClr val="000099"/>
                </a:solidFill>
              </a:rPr>
              <a:t>, </a:t>
            </a:r>
            <a:r>
              <a:rPr lang="en-US" sz="3200" b="1" dirty="0" err="1">
                <a:solidFill>
                  <a:srgbClr val="000099"/>
                </a:solidFill>
              </a:rPr>
              <a:t>dễ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hiểu</a:t>
            </a:r>
            <a:endParaRPr lang="en-US" sz="3200" b="1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Tên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khác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nhau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tương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ứng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với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những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đại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lượng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khác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nhau</a:t>
            </a:r>
            <a:endParaRPr lang="en-US" sz="3200" b="1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Tên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không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được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trùng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với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từ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khóa</a:t>
            </a:r>
            <a:r>
              <a:rPr lang="en-US" sz="3200" b="1" dirty="0">
                <a:solidFill>
                  <a:srgbClr val="000099"/>
                </a:solidFill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40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3175" y="765175"/>
            <a:ext cx="9144000" cy="9461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99"/>
                </a:solidFill>
                <a:sym typeface="Wingdings" panose="05000000000000000000" pitchFamily="2" charset="2"/>
              </a:rPr>
              <a:t> </a:t>
            </a:r>
            <a:r>
              <a:rPr lang="en-US" sz="2800" b="1" dirty="0" err="1" smtClean="0">
                <a:solidFill>
                  <a:srgbClr val="000099"/>
                </a:solidFill>
              </a:rPr>
              <a:t>Một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chương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trình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được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viết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bằng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ngôn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ngữ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lập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trình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có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cấu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trúc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0099"/>
                </a:solidFill>
              </a:rPr>
              <a:t>: 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0" y="1895475"/>
            <a:ext cx="3656013" cy="579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800000"/>
                </a:solidFill>
              </a:rPr>
              <a:t>[&lt;</a:t>
            </a:r>
            <a:r>
              <a:rPr lang="en-US" sz="3200" b="1" dirty="0" err="1">
                <a:solidFill>
                  <a:srgbClr val="800000"/>
                </a:solidFill>
              </a:rPr>
              <a:t>phần</a:t>
            </a:r>
            <a:r>
              <a:rPr lang="en-US" sz="3200" b="1" dirty="0">
                <a:solidFill>
                  <a:srgbClr val="800000"/>
                </a:solidFill>
              </a:rPr>
              <a:t> </a:t>
            </a:r>
            <a:r>
              <a:rPr lang="en-US" sz="3200" b="1" dirty="0" err="1">
                <a:solidFill>
                  <a:srgbClr val="800000"/>
                </a:solidFill>
              </a:rPr>
              <a:t>khai</a:t>
            </a:r>
            <a:r>
              <a:rPr lang="en-US" sz="3200" b="1" dirty="0">
                <a:solidFill>
                  <a:srgbClr val="800000"/>
                </a:solidFill>
              </a:rPr>
              <a:t> </a:t>
            </a:r>
            <a:r>
              <a:rPr lang="en-US" sz="3200" b="1" dirty="0" err="1">
                <a:solidFill>
                  <a:srgbClr val="800000"/>
                </a:solidFill>
              </a:rPr>
              <a:t>báo</a:t>
            </a:r>
            <a:r>
              <a:rPr lang="en-US" sz="3200" b="1" dirty="0">
                <a:solidFill>
                  <a:srgbClr val="800000"/>
                </a:solidFill>
              </a:rPr>
              <a:t>&gt;]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4925" y="4616450"/>
            <a:ext cx="5545138" cy="5794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800000"/>
                </a:solidFill>
              </a:rPr>
              <a:t>[&lt;</a:t>
            </a:r>
            <a:r>
              <a:rPr lang="en-US" sz="3200" b="1" dirty="0" err="1">
                <a:solidFill>
                  <a:srgbClr val="800000"/>
                </a:solidFill>
              </a:rPr>
              <a:t>phần</a:t>
            </a:r>
            <a:r>
              <a:rPr lang="en-US" sz="3200" b="1" dirty="0">
                <a:solidFill>
                  <a:srgbClr val="800000"/>
                </a:solidFill>
              </a:rPr>
              <a:t> </a:t>
            </a:r>
            <a:r>
              <a:rPr lang="en-US" sz="3200" b="1" dirty="0" err="1">
                <a:solidFill>
                  <a:srgbClr val="800000"/>
                </a:solidFill>
              </a:rPr>
              <a:t>thân</a:t>
            </a:r>
            <a:r>
              <a:rPr lang="en-US" sz="3200" b="1" dirty="0">
                <a:solidFill>
                  <a:srgbClr val="800000"/>
                </a:solidFill>
              </a:rPr>
              <a:t> </a:t>
            </a:r>
            <a:r>
              <a:rPr lang="en-US" sz="3200" b="1" dirty="0" err="1">
                <a:solidFill>
                  <a:srgbClr val="800000"/>
                </a:solidFill>
              </a:rPr>
              <a:t>chương</a:t>
            </a:r>
            <a:r>
              <a:rPr lang="en-US" sz="3200" b="1" dirty="0">
                <a:solidFill>
                  <a:srgbClr val="800000"/>
                </a:solidFill>
              </a:rPr>
              <a:t> </a:t>
            </a:r>
            <a:r>
              <a:rPr lang="en-US" sz="3200" b="1" dirty="0" err="1">
                <a:solidFill>
                  <a:srgbClr val="800000"/>
                </a:solidFill>
              </a:rPr>
              <a:t>trình</a:t>
            </a:r>
            <a:r>
              <a:rPr lang="en-US" sz="3200" b="1" dirty="0">
                <a:solidFill>
                  <a:srgbClr val="800000"/>
                </a:solidFill>
              </a:rPr>
              <a:t>&gt;]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4925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 smtClean="0">
                <a:solidFill>
                  <a:srgbClr val="FF0066"/>
                </a:solidFill>
              </a:rPr>
              <a:t>3. CẤU </a:t>
            </a:r>
            <a:r>
              <a:rPr lang="en-US" sz="3200" b="1" dirty="0">
                <a:solidFill>
                  <a:srgbClr val="FF0066"/>
                </a:solidFill>
              </a:rPr>
              <a:t>TRÚC CHUNG CỦA CHƯƠNG TRÌNH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3708400" y="1912938"/>
            <a:ext cx="5430838" cy="5794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err="1">
                <a:solidFill>
                  <a:srgbClr val="000099"/>
                </a:solidFill>
              </a:rPr>
              <a:t>Khai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báo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tên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chương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trình</a:t>
            </a:r>
            <a:r>
              <a:rPr lang="en-US" sz="3200" b="1" dirty="0">
                <a:solidFill>
                  <a:srgbClr val="000099"/>
                </a:solidFill>
              </a:rPr>
              <a:t>;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3708400" y="2562225"/>
            <a:ext cx="4533900" cy="5794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99"/>
                </a:solidFill>
              </a:rPr>
              <a:t>Khai báo các thư viện;</a:t>
            </a: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3708400" y="3209925"/>
            <a:ext cx="2978150" cy="5794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99"/>
                </a:solidFill>
              </a:rPr>
              <a:t>Khai báo biến;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34925" y="5264150"/>
            <a:ext cx="5473700" cy="1066800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prstShdw prst="shdw17" dist="17961" dir="2700000">
              <a:srgbClr val="7A997A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660033"/>
                </a:solidFill>
              </a:rPr>
              <a:t>Gồm các câu lệnh mà máy tính cần thực hiện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5785993" y="4608945"/>
            <a:ext cx="3353245" cy="20526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660033"/>
                </a:solidFill>
              </a:rPr>
              <a:t>Begin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660033"/>
                </a:solidFill>
              </a:rPr>
              <a:t>     [&lt;</a:t>
            </a:r>
            <a:r>
              <a:rPr lang="en-US" sz="3200" b="1" i="1" dirty="0" err="1">
                <a:solidFill>
                  <a:srgbClr val="660033"/>
                </a:solidFill>
              </a:rPr>
              <a:t>dãy</a:t>
            </a:r>
            <a:r>
              <a:rPr lang="en-US" sz="3200" b="1" i="1" dirty="0">
                <a:solidFill>
                  <a:srgbClr val="660033"/>
                </a:solidFill>
              </a:rPr>
              <a:t> </a:t>
            </a:r>
            <a:r>
              <a:rPr lang="en-US" sz="3200" b="1" i="1" dirty="0" err="1">
                <a:solidFill>
                  <a:srgbClr val="660033"/>
                </a:solidFill>
              </a:rPr>
              <a:t>lệnh</a:t>
            </a:r>
            <a:r>
              <a:rPr lang="en-US" sz="3200" b="1" dirty="0">
                <a:solidFill>
                  <a:srgbClr val="660033"/>
                </a:solidFill>
              </a:rPr>
              <a:t>&gt;]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660033"/>
                </a:solidFill>
              </a:rPr>
              <a:t>End.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95700" y="3857625"/>
            <a:ext cx="3141663" cy="584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99"/>
                </a:solidFill>
              </a:rPr>
              <a:t>Khai báo hằng;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120"/>
                            </p:stCondLst>
                            <p:childTnLst>
                              <p:par>
                                <p:cTn id="1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075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075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/>
      <p:bldP spid="107525" grpId="0" animBg="1"/>
      <p:bldP spid="107526" grpId="0" animBg="1"/>
      <p:bldP spid="107528" grpId="0" animBg="1"/>
      <p:bldP spid="107529" grpId="0" animBg="1"/>
      <p:bldP spid="107531" grpId="0" animBg="1"/>
      <p:bldP spid="107532" grpId="0" animBg="1"/>
      <p:bldP spid="107533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Brace 1"/>
          <p:cNvSpPr/>
          <p:nvPr/>
        </p:nvSpPr>
        <p:spPr>
          <a:xfrm>
            <a:off x="3203848" y="2635171"/>
            <a:ext cx="576064" cy="721821"/>
          </a:xfrm>
          <a:prstGeom prst="leftBrace">
            <a:avLst>
              <a:gd name="adj1" fmla="val 8333"/>
              <a:gd name="adj2" fmla="val 5256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3220972" y="3501008"/>
            <a:ext cx="576064" cy="1404065"/>
          </a:xfrm>
          <a:prstGeom prst="leftBrace">
            <a:avLst>
              <a:gd name="adj1" fmla="val 8333"/>
              <a:gd name="adj2" fmla="val 5256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6512" y="2638653"/>
            <a:ext cx="324036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Phần</a:t>
            </a:r>
            <a:r>
              <a:rPr lang="en-US" sz="3600" dirty="0" smtClean="0"/>
              <a:t> </a:t>
            </a:r>
            <a:r>
              <a:rPr lang="en-US" sz="3600" dirty="0" err="1" smtClean="0"/>
              <a:t>khai</a:t>
            </a:r>
            <a:r>
              <a:rPr lang="en-US" sz="3600" dirty="0" smtClean="0"/>
              <a:t> </a:t>
            </a:r>
            <a:r>
              <a:rPr lang="en-US" sz="3600" dirty="0" err="1" smtClean="0"/>
              <a:t>báo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47774" y="3668831"/>
            <a:ext cx="2884066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Phần</a:t>
            </a:r>
            <a:r>
              <a:rPr lang="en-US" sz="3600" dirty="0" smtClean="0"/>
              <a:t> </a:t>
            </a:r>
            <a:r>
              <a:rPr lang="en-US" sz="3600" dirty="0" err="1" smtClean="0"/>
              <a:t>thân</a:t>
            </a:r>
            <a:r>
              <a:rPr lang="en-US" sz="3600" dirty="0" smtClean="0"/>
              <a:t> </a:t>
            </a:r>
            <a:r>
              <a:rPr lang="en-US" sz="3600" dirty="0" err="1" smtClean="0"/>
              <a:t>chương</a:t>
            </a:r>
            <a:r>
              <a:rPr lang="en-US" sz="3600" dirty="0" smtClean="0"/>
              <a:t> </a:t>
            </a:r>
            <a:r>
              <a:rPr lang="en-US" sz="3600" dirty="0" err="1" smtClean="0"/>
              <a:t>trình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084475"/>
            <a:ext cx="5319805" cy="4360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4925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 smtClean="0">
                <a:solidFill>
                  <a:srgbClr val="FF0066"/>
                </a:solidFill>
              </a:rPr>
              <a:t>3. CẤU </a:t>
            </a:r>
            <a:r>
              <a:rPr lang="en-US" sz="3200" b="1" dirty="0">
                <a:solidFill>
                  <a:srgbClr val="FF0066"/>
                </a:solidFill>
              </a:rPr>
              <a:t>TRÚC CHUNG CỦA CHƯƠNG TRÌNH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5794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000099"/>
                </a:solidFill>
              </a:rPr>
              <a:t>Soạn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thảo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chương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trình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0066"/>
                </a:solidFill>
              </a:rPr>
              <a:t> 4.VÍ DỤ VỀ NGÔN NGỮ LẬP TRÌNH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504" y="1339625"/>
            <a:ext cx="3600400" cy="43936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Program </a:t>
            </a:r>
            <a:r>
              <a:rPr lang="en-US" sz="2800" dirty="0" err="1" smtClean="0"/>
              <a:t>CT_Dau_tien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Uses </a:t>
            </a:r>
            <a:r>
              <a:rPr lang="en-US" sz="2800" dirty="0" err="1" smtClean="0"/>
              <a:t>crt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Begin 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Writeln</a:t>
            </a:r>
            <a:r>
              <a:rPr lang="en-US" sz="2800" dirty="0" smtClean="0"/>
              <a:t>(‘Chao </a:t>
            </a:r>
            <a:r>
              <a:rPr lang="en-US" sz="2800" dirty="0" err="1" smtClean="0"/>
              <a:t>cac</a:t>
            </a:r>
            <a:r>
              <a:rPr lang="en-US" sz="2800" dirty="0" smtClean="0"/>
              <a:t> ban’);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err="1" smtClean="0"/>
              <a:t>Rreadln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End.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3707904" y="3429000"/>
            <a:ext cx="1293090" cy="43204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994" y="1339625"/>
            <a:ext cx="4163462" cy="417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79773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209"/>
            <a:ext cx="6156176" cy="3857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000099"/>
                </a:solidFill>
                <a:sym typeface="Wingdings" panose="05000000000000000000" pitchFamily="2" charset="2"/>
              </a:rPr>
              <a:t></a:t>
            </a:r>
            <a:r>
              <a:rPr lang="en-US" sz="3200" b="1" dirty="0" err="1" smtClean="0">
                <a:solidFill>
                  <a:srgbClr val="000099"/>
                </a:solidFill>
              </a:rPr>
              <a:t>Nhấn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tổ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hợp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phím</a:t>
            </a:r>
            <a:r>
              <a:rPr lang="en-US" sz="3200" b="1" dirty="0">
                <a:solidFill>
                  <a:srgbClr val="000099"/>
                </a:solidFill>
              </a:rPr>
              <a:t> Alt+F9 </a:t>
            </a:r>
            <a:r>
              <a:rPr lang="en-US" sz="3200" b="1" dirty="0" err="1">
                <a:solidFill>
                  <a:srgbClr val="000099"/>
                </a:solidFill>
              </a:rPr>
              <a:t>dịch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chương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trình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4932040" y="2546710"/>
            <a:ext cx="4392488" cy="4469144"/>
          </a:xfrm>
          <a:prstGeom prst="cloudCallout">
            <a:avLst>
              <a:gd name="adj1" fmla="val -43040"/>
              <a:gd name="adj2" fmla="val -75005"/>
            </a:avLst>
          </a:prstGeom>
          <a:solidFill>
            <a:schemeClr val="bg2">
              <a:lumMod val="90000"/>
            </a:schemeClr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600" i="1" dirty="0" err="1" smtClean="0">
                <a:solidFill>
                  <a:srgbClr val="000000"/>
                </a:solidFill>
              </a:rPr>
              <a:t>Để</a:t>
            </a:r>
            <a:r>
              <a:rPr lang="en-US" sz="3600" i="1" dirty="0" smtClean="0">
                <a:solidFill>
                  <a:srgbClr val="000000"/>
                </a:solidFill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</a:rPr>
              <a:t>dịch</a:t>
            </a:r>
            <a:r>
              <a:rPr lang="en-US" sz="3600" i="1" dirty="0" smtClean="0">
                <a:solidFill>
                  <a:srgbClr val="000000"/>
                </a:solidFill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</a:rPr>
              <a:t>chương</a:t>
            </a:r>
            <a:r>
              <a:rPr lang="en-US" sz="3600" i="1" dirty="0" smtClean="0">
                <a:solidFill>
                  <a:srgbClr val="000000"/>
                </a:solidFill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</a:rPr>
              <a:t>trình</a:t>
            </a:r>
            <a:r>
              <a:rPr lang="en-US" sz="3600" i="1" dirty="0" smtClean="0">
                <a:solidFill>
                  <a:srgbClr val="000000"/>
                </a:solidFill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</a:rPr>
              <a:t>chúng</a:t>
            </a:r>
            <a:r>
              <a:rPr lang="en-US" sz="3600" i="1" dirty="0" smtClean="0">
                <a:solidFill>
                  <a:srgbClr val="000000"/>
                </a:solidFill>
              </a:rPr>
              <a:t> </a:t>
            </a:r>
            <a:r>
              <a:rPr lang="en-US" sz="3600" i="1" dirty="0">
                <a:solidFill>
                  <a:srgbClr val="000000"/>
                </a:solidFill>
              </a:rPr>
              <a:t>ta </a:t>
            </a:r>
            <a:r>
              <a:rPr lang="en-US" sz="3600" i="1" dirty="0" err="1">
                <a:solidFill>
                  <a:srgbClr val="000000"/>
                </a:solidFill>
              </a:rPr>
              <a:t>cần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thực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hiện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thao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tác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nào</a:t>
            </a:r>
            <a:r>
              <a:rPr lang="en-US" sz="3600" i="1" dirty="0">
                <a:solidFill>
                  <a:srgbClr val="000000"/>
                </a:solidFill>
              </a:rPr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369" y="3933056"/>
            <a:ext cx="6711262" cy="241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47854" y="261610"/>
            <a:ext cx="91440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000099"/>
                </a:solidFill>
                <a:sym typeface="Wingdings" panose="05000000000000000000" pitchFamily="2" charset="2"/>
              </a:rPr>
              <a:t></a:t>
            </a:r>
            <a:r>
              <a:rPr lang="en-US" sz="2800" b="1" dirty="0" err="1" smtClean="0">
                <a:solidFill>
                  <a:srgbClr val="000099"/>
                </a:solidFill>
              </a:rPr>
              <a:t>Nhấn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tổ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hợp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phím</a:t>
            </a:r>
            <a:r>
              <a:rPr lang="en-US" sz="2800" b="1" dirty="0">
                <a:solidFill>
                  <a:srgbClr val="000099"/>
                </a:solidFill>
              </a:rPr>
              <a:t> Ctrl+F9 </a:t>
            </a:r>
            <a:r>
              <a:rPr lang="en-US" sz="2800" b="1" dirty="0" err="1">
                <a:solidFill>
                  <a:srgbClr val="000099"/>
                </a:solidFill>
              </a:rPr>
              <a:t>chạy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chương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trình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415726" y="2609140"/>
            <a:ext cx="5418436" cy="4248472"/>
          </a:xfrm>
          <a:prstGeom prst="cloudCallout">
            <a:avLst>
              <a:gd name="adj1" fmla="val -66424"/>
              <a:gd name="adj2" fmla="val -66970"/>
            </a:avLst>
          </a:prstGeom>
          <a:solidFill>
            <a:schemeClr val="bg2">
              <a:lumMod val="90000"/>
            </a:schemeClr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600" i="1" dirty="0" err="1" smtClean="0">
                <a:solidFill>
                  <a:srgbClr val="000000"/>
                </a:solidFill>
              </a:rPr>
              <a:t>Để</a:t>
            </a:r>
            <a:r>
              <a:rPr lang="en-US" sz="3600" i="1" dirty="0" smtClean="0">
                <a:solidFill>
                  <a:srgbClr val="000000"/>
                </a:solidFill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</a:rPr>
              <a:t>chạy</a:t>
            </a:r>
            <a:r>
              <a:rPr lang="en-US" sz="3600" i="1" dirty="0" smtClean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chương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trình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ra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kết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quả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thì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chúng</a:t>
            </a:r>
            <a:r>
              <a:rPr lang="en-US" sz="3600" i="1" dirty="0">
                <a:solidFill>
                  <a:srgbClr val="000000"/>
                </a:solidFill>
              </a:rPr>
              <a:t> ta </a:t>
            </a:r>
            <a:r>
              <a:rPr lang="en-US" sz="3600" i="1" dirty="0" err="1">
                <a:solidFill>
                  <a:srgbClr val="000000"/>
                </a:solidFill>
              </a:rPr>
              <a:t>cần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thực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hiện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thao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tác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3600" i="1" dirty="0" err="1">
                <a:solidFill>
                  <a:srgbClr val="000000"/>
                </a:solidFill>
              </a:rPr>
              <a:t>nào</a:t>
            </a:r>
            <a:r>
              <a:rPr lang="en-US" sz="3600" i="1" dirty="0">
                <a:solidFill>
                  <a:srgbClr val="000000"/>
                </a:solidFill>
              </a:rPr>
              <a:t>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9" y="1077218"/>
            <a:ext cx="9122041" cy="476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Administrator\Documents\LÀM QUEN VỚI CHƯƠNG TRÌNH VÀ NGÔN NGỮ LẬP TRÌNH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251950" cy="696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544" y="404664"/>
            <a:ext cx="1512168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1205398">
            <a:off x="0" y="2204864"/>
            <a:ext cx="2483768" cy="1944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9960689">
            <a:off x="772475" y="4322613"/>
            <a:ext cx="2483768" cy="1944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7180245">
            <a:off x="5850481" y="3771653"/>
            <a:ext cx="3427045" cy="3130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20924187">
            <a:off x="2417545" y="5528839"/>
            <a:ext cx="3935597" cy="118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5732925">
            <a:off x="5063197" y="1007100"/>
            <a:ext cx="3427045" cy="1510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5502587">
            <a:off x="7057677" y="256184"/>
            <a:ext cx="2277771" cy="18244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6913597">
            <a:off x="7745382" y="2311222"/>
            <a:ext cx="1515123" cy="1599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DẶN DÒ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611188" y="1844675"/>
            <a:ext cx="75247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FF00"/>
                </a:solidFill>
              </a:rPr>
              <a:t>1. Xem lại bài giảng.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FF00"/>
                </a:solidFill>
              </a:rPr>
              <a:t>2. Nghiên cứu và Trả lời câu hỏi 1, 2, 3, 4, 5 trang 14 _ sách giáo khoa.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95288" y="934692"/>
            <a:ext cx="66976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1" dirty="0" err="1">
                <a:solidFill>
                  <a:srgbClr val="FF0000"/>
                </a:solidFill>
              </a:rPr>
              <a:t>Nội</a:t>
            </a:r>
            <a:r>
              <a:rPr lang="en-US" sz="4800" b="1" dirty="0">
                <a:solidFill>
                  <a:srgbClr val="FF0000"/>
                </a:solidFill>
              </a:rPr>
              <a:t> dung </a:t>
            </a:r>
            <a:r>
              <a:rPr lang="en-US" sz="4800" b="1" dirty="0" err="1" smtClean="0">
                <a:solidFill>
                  <a:srgbClr val="FF0000"/>
                </a:solidFill>
              </a:rPr>
              <a:t>bài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học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95288" y="2492896"/>
            <a:ext cx="7993136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b="1" dirty="0" err="1">
                <a:solidFill>
                  <a:srgbClr val="002060"/>
                </a:solidFill>
              </a:rPr>
              <a:t>Ngôn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ngữ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lập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trình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gồm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những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gì</a:t>
            </a:r>
            <a:r>
              <a:rPr lang="en-US" sz="3200" b="1" dirty="0">
                <a:solidFill>
                  <a:srgbClr val="002060"/>
                </a:solidFill>
              </a:rPr>
              <a:t>?</a:t>
            </a:r>
          </a:p>
          <a:p>
            <a:pPr marL="514350" indent="-51435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b="1" dirty="0" err="1">
                <a:solidFill>
                  <a:srgbClr val="002060"/>
                </a:solidFill>
              </a:rPr>
              <a:t>Từ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khóa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và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tên</a:t>
            </a:r>
            <a:endParaRPr lang="en-US" sz="3200" b="1" dirty="0">
              <a:solidFill>
                <a:srgbClr val="002060"/>
              </a:solidFill>
            </a:endParaRPr>
          </a:p>
          <a:p>
            <a:pPr marL="514350" indent="-51435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b="1" dirty="0" err="1">
                <a:solidFill>
                  <a:srgbClr val="002060"/>
                </a:solidFill>
              </a:rPr>
              <a:t>Cấu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trúc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chung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của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chương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trình</a:t>
            </a:r>
            <a:endParaRPr lang="en-US" sz="3200" b="1" dirty="0">
              <a:solidFill>
                <a:srgbClr val="002060"/>
              </a:solidFill>
            </a:endParaRPr>
          </a:p>
          <a:p>
            <a:pPr marL="514350" indent="-514350" eaLnBrk="0" hangingPunct="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b="1" dirty="0" err="1">
                <a:solidFill>
                  <a:srgbClr val="002060"/>
                </a:solidFill>
              </a:rPr>
              <a:t>Ví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dụ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về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ngôn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ngữ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lập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trình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-23800" y="548680"/>
            <a:ext cx="9144000" cy="64611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1.NGÔN NGỮ LẬP TRÌNH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95536" y="1988840"/>
            <a:ext cx="3600400" cy="3600400"/>
          </a:xfrm>
          <a:prstGeom prst="round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</a:rPr>
              <a:t>Ngôn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ngữ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lập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trình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là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gì</a:t>
            </a:r>
            <a:r>
              <a:rPr lang="en-US" sz="4400" b="1" dirty="0" smtClean="0">
                <a:solidFill>
                  <a:schemeClr val="tx1"/>
                </a:solidFill>
              </a:rPr>
              <a:t>?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92080" y="2060848"/>
            <a:ext cx="3600400" cy="3600400"/>
          </a:xfrm>
          <a:prstGeom prst="round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</a:rPr>
              <a:t>Là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ngôn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ngữ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dùng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để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viết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các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chương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trình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995936" y="3573016"/>
            <a:ext cx="1368152" cy="432048"/>
          </a:xfrm>
          <a:prstGeom prst="rightArrow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7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980728"/>
            <a:ext cx="7200800" cy="10081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99319" y="1068859"/>
            <a:ext cx="73453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48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Ngôn</a:t>
            </a:r>
            <a:r>
              <a:rPr lang="en-US" sz="48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ngữ</a:t>
            </a:r>
            <a:r>
              <a:rPr lang="en-US" sz="48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lập</a:t>
            </a:r>
            <a:r>
              <a:rPr lang="en-US" sz="48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trình</a:t>
            </a:r>
            <a:r>
              <a:rPr lang="en-US" sz="48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gồm</a:t>
            </a:r>
            <a:r>
              <a:rPr lang="en-US" sz="48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endParaRPr lang="en-US" sz="4800" b="1" dirty="0">
              <a:solidFill>
                <a:srgbClr val="00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3032619"/>
            <a:ext cx="2592288" cy="2808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Bảng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chữ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cái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0072" y="2996952"/>
            <a:ext cx="2592288" cy="2808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Các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quy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tắc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để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viết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các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câu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lệnh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2675414">
            <a:off x="2767616" y="1839807"/>
            <a:ext cx="360040" cy="1390395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9304904">
            <a:off x="5387437" y="1821849"/>
            <a:ext cx="360040" cy="1390395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23800" y="47195"/>
            <a:ext cx="9144000" cy="64611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1.NGÔN NGỮ LẬP TRÌNH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5" grpId="0" animBg="1"/>
      <p:bldP spid="10" grpId="0" animBg="1"/>
      <p:bldP spid="8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6350" y="404664"/>
            <a:ext cx="50768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</a:rPr>
              <a:t>a. BẢNG CHỮ CÁI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563340"/>
              </p:ext>
            </p:extLst>
          </p:nvPr>
        </p:nvGraphicFramePr>
        <p:xfrm>
          <a:off x="6350" y="981075"/>
          <a:ext cx="9144000" cy="5303836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323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636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7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Loại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tự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Biểu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diễn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tự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Mã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ASCII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tự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cái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in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hoa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‘A’..’Z’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65..90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3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 tự chữ cái thường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‘a’..’z’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97..122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 tự chữ số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‘0’..’9’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48..57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 tự dấu cách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‘  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 tự gạch dưới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‘_’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 tự các phép toán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‘+’, ‘-’, ‘*’, ‘/’, ‘=‘, ‘&lt;‘, ‘&gt;’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 tự dấu ngoặc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‘(‘, ‘)’, ‘{‘, ‘}’, ‘[‘, ‘]’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Kí tự khác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Dấu chấm ‘.’ dấu phẩy ‘,’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823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Dấu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chấm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‘:’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dấu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chấm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phẩy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‘;’, ‘’’, ‘@’, ‘^’, ‘$’, ‘#’, ‘&amp;’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5086" y="684076"/>
            <a:ext cx="50768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quy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tắc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418763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91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724" y="1318320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ym typeface="Wingdings" panose="05000000000000000000" pitchFamily="2" charset="2"/>
              </a:rPr>
              <a:t> </a:t>
            </a:r>
            <a:r>
              <a:rPr lang="en-US" sz="3200" dirty="0" err="1" smtClean="0">
                <a:sym typeface="Wingdings" panose="05000000000000000000" pitchFamily="2" charset="2"/>
              </a:rPr>
              <a:t>Ngôn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ngữ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lập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trình</a:t>
            </a:r>
            <a:r>
              <a:rPr lang="en-US" sz="3200" dirty="0" smtClean="0">
                <a:sym typeface="Wingdings" panose="05000000000000000000" pitchFamily="2" charset="2"/>
              </a:rPr>
              <a:t> (NNLT) </a:t>
            </a:r>
            <a:r>
              <a:rPr lang="en-US" sz="3200" dirty="0" err="1" smtClean="0">
                <a:sym typeface="Wingdings" panose="05000000000000000000" pitchFamily="2" charset="2"/>
              </a:rPr>
              <a:t>gồm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bảng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chữ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cái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và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các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quy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tắc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để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viết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các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câu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lệnh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có</a:t>
            </a:r>
            <a:r>
              <a:rPr lang="en-US" sz="3200" dirty="0" smtClean="0">
                <a:sym typeface="Wingdings" panose="05000000000000000000" pitchFamily="2" charset="2"/>
              </a:rPr>
              <a:t> ý </a:t>
            </a:r>
            <a:r>
              <a:rPr lang="en-US" sz="3200" dirty="0" err="1" smtClean="0">
                <a:sym typeface="Wingdings" panose="05000000000000000000" pitchFamily="2" charset="2"/>
              </a:rPr>
              <a:t>nghĩa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xác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định</a:t>
            </a:r>
            <a:r>
              <a:rPr lang="en-US" sz="3200" dirty="0" smtClean="0">
                <a:sym typeface="Wingdings" panose="05000000000000000000" pitchFamily="2" charset="2"/>
              </a:rPr>
              <a:t>, </a:t>
            </a:r>
            <a:r>
              <a:rPr lang="en-US" sz="3200" dirty="0" err="1" smtClean="0">
                <a:sym typeface="Wingdings" panose="05000000000000000000" pitchFamily="2" charset="2"/>
              </a:rPr>
              <a:t>cách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bố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trí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các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câu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lệnh</a:t>
            </a:r>
            <a:r>
              <a:rPr lang="en-US" sz="3200" dirty="0" smtClean="0">
                <a:sym typeface="Wingdings" panose="05000000000000000000" pitchFamily="2" charset="2"/>
              </a:rPr>
              <a:t>,… </a:t>
            </a:r>
            <a:r>
              <a:rPr lang="en-US" sz="3200" dirty="0" err="1" smtClean="0">
                <a:sym typeface="Wingdings" panose="05000000000000000000" pitchFamily="2" charset="2"/>
              </a:rPr>
              <a:t>sao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cho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có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thể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tạo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thành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một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chương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trình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hoàn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chỉnh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và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thực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hiện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được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trên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máy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tính</a:t>
            </a:r>
            <a:r>
              <a:rPr lang="en-US" sz="3200" dirty="0" smtClean="0">
                <a:sym typeface="Wingdings" panose="05000000000000000000" pitchFamily="2" charset="2"/>
              </a:rPr>
              <a:t>.</a:t>
            </a:r>
            <a:endParaRPr lang="en-US" sz="32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-23800" y="593776"/>
            <a:ext cx="9144000" cy="64611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1.NGÔN NGỮ LẬP TRÌNH</a:t>
            </a:r>
          </a:p>
        </p:txBody>
      </p:sp>
    </p:spTree>
    <p:extLst>
      <p:ext uri="{BB962C8B-B14F-4D97-AF65-F5344CB8AC3E}">
        <p14:creationId xmlns:p14="http://schemas.microsoft.com/office/powerpoint/2010/main" val="377840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899592" y="1268760"/>
            <a:ext cx="8099425" cy="1008063"/>
          </a:xfrm>
          <a:prstGeom prst="cloudCallout">
            <a:avLst>
              <a:gd name="adj1" fmla="val -52144"/>
              <a:gd name="adj2" fmla="val 127296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200" b="1" i="1" dirty="0" err="1">
                <a:solidFill>
                  <a:srgbClr val="000066"/>
                </a:solidFill>
              </a:rPr>
              <a:t>Từ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khóa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là</a:t>
            </a:r>
            <a:r>
              <a:rPr lang="en-US" sz="3200" b="1" i="1" dirty="0">
                <a:solidFill>
                  <a:srgbClr val="000066"/>
                </a:solidFill>
              </a:rPr>
              <a:t> </a:t>
            </a:r>
            <a:r>
              <a:rPr lang="en-US" sz="3200" b="1" i="1" dirty="0" err="1">
                <a:solidFill>
                  <a:srgbClr val="000066"/>
                </a:solidFill>
              </a:rPr>
              <a:t>gì</a:t>
            </a:r>
            <a:r>
              <a:rPr lang="en-US" sz="3200" b="1" i="1" dirty="0">
                <a:solidFill>
                  <a:srgbClr val="000066"/>
                </a:solidFill>
              </a:rPr>
              <a:t>?</a:t>
            </a:r>
          </a:p>
        </p:txBody>
      </p:sp>
      <p:sp>
        <p:nvSpPr>
          <p:cNvPr id="142350" name="Text Box 14"/>
          <p:cNvSpPr txBox="1">
            <a:spLocks noChangeArrowheads="1"/>
          </p:cNvSpPr>
          <p:nvPr/>
        </p:nvSpPr>
        <p:spPr bwMode="auto">
          <a:xfrm>
            <a:off x="-36513" y="2708920"/>
            <a:ext cx="9180513" cy="2308324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9999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ym typeface="Wingdings" panose="05000000000000000000" pitchFamily="2" charset="2"/>
              </a:rPr>
              <a:t> </a:t>
            </a:r>
            <a:r>
              <a:rPr lang="en-US" sz="3600" b="1" dirty="0" err="1" smtClean="0"/>
              <a:t>Là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những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từ</a:t>
            </a:r>
            <a:r>
              <a:rPr lang="en-US" sz="3600" b="1" dirty="0" smtClean="0"/>
              <a:t> </a:t>
            </a:r>
            <a:r>
              <a:rPr lang="en-US" sz="3600" b="1" dirty="0" err="1"/>
              <a:t>dành</a:t>
            </a:r>
            <a:r>
              <a:rPr lang="en-US" sz="3600" b="1" dirty="0"/>
              <a:t> </a:t>
            </a:r>
            <a:r>
              <a:rPr lang="en-US" sz="3600" b="1" dirty="0" err="1" smtClean="0"/>
              <a:t>riêng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không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được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dùng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các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từ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khóa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này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bất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kì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mục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đích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nào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khác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ngoài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mục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đích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dụng</a:t>
            </a:r>
            <a:r>
              <a:rPr lang="en-US" sz="3600" b="1" dirty="0" smtClean="0"/>
              <a:t> do </a:t>
            </a:r>
            <a:r>
              <a:rPr lang="en-US" sz="3600" b="1" dirty="0" err="1" smtClean="0"/>
              <a:t>ngôn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ngữ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lập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trình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quy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định</a:t>
            </a:r>
            <a:endParaRPr lang="en-US" sz="3600" b="1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04460"/>
            <a:ext cx="9144000" cy="64611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0066"/>
                </a:solidFill>
              </a:rPr>
              <a:t> </a:t>
            </a:r>
            <a:r>
              <a:rPr lang="en-US" sz="3600" b="1" dirty="0" smtClean="0">
                <a:solidFill>
                  <a:srgbClr val="FF0066"/>
                </a:solidFill>
              </a:rPr>
              <a:t>2. </a:t>
            </a:r>
            <a:r>
              <a:rPr lang="en-US" sz="3600" b="1" dirty="0">
                <a:solidFill>
                  <a:srgbClr val="FF0066"/>
                </a:solidFill>
              </a:rPr>
              <a:t>TỪ KHOÁ</a:t>
            </a:r>
            <a:endParaRPr lang="en-US" sz="3600" b="1" dirty="0">
              <a:solidFill>
                <a:srgbClr val="FF0066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23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04" y="476672"/>
            <a:ext cx="89644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ym typeface="Wingdings" panose="05000000000000000000" pitchFamily="2" charset="2"/>
              </a:rPr>
              <a:t>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khóa</a:t>
            </a:r>
            <a:r>
              <a:rPr lang="en-US" sz="3200" dirty="0" smtClean="0"/>
              <a:t> </a:t>
            </a:r>
            <a:r>
              <a:rPr lang="en-US" sz="3200" dirty="0" err="1" smtClean="0"/>
              <a:t>trong</a:t>
            </a:r>
            <a:r>
              <a:rPr lang="en-US" sz="3200" dirty="0" smtClean="0"/>
              <a:t> Pascal:</a:t>
            </a: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3200" dirty="0" smtClean="0">
                <a:sym typeface="Wingdings" panose="05000000000000000000" pitchFamily="2" charset="2"/>
              </a:rPr>
              <a:t>Program: </a:t>
            </a:r>
            <a:r>
              <a:rPr lang="en-US" sz="3200" dirty="0" err="1" smtClean="0">
                <a:sym typeface="Wingdings" panose="05000000000000000000" pitchFamily="2" charset="2"/>
              </a:rPr>
              <a:t>Khai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báo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tên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chương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trình</a:t>
            </a:r>
            <a:endParaRPr lang="en-US" sz="3200" dirty="0" smtClean="0">
              <a:sym typeface="Wingdings" panose="05000000000000000000" pitchFamily="2" charset="2"/>
            </a:endParaRP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3200" dirty="0" smtClean="0">
                <a:sym typeface="Wingdings" panose="05000000000000000000" pitchFamily="2" charset="2"/>
              </a:rPr>
              <a:t>Uses: </a:t>
            </a:r>
            <a:r>
              <a:rPr lang="en-US" sz="3200" dirty="0" err="1" smtClean="0">
                <a:sym typeface="Wingdings" panose="05000000000000000000" pitchFamily="2" charset="2"/>
              </a:rPr>
              <a:t>Khai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báo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thư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viện</a:t>
            </a:r>
            <a:endParaRPr lang="en-US" sz="3200" dirty="0" smtClean="0">
              <a:sym typeface="Wingdings" panose="05000000000000000000" pitchFamily="2" charset="2"/>
            </a:endParaRP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3200" dirty="0" err="1" smtClean="0">
                <a:sym typeface="Wingdings" panose="05000000000000000000" pitchFamily="2" charset="2"/>
              </a:rPr>
              <a:t>Var</a:t>
            </a:r>
            <a:r>
              <a:rPr lang="en-US" sz="3200" dirty="0" smtClean="0">
                <a:sym typeface="Wingdings" panose="05000000000000000000" pitchFamily="2" charset="2"/>
              </a:rPr>
              <a:t>: </a:t>
            </a:r>
            <a:r>
              <a:rPr lang="en-US" sz="3200" dirty="0" err="1" smtClean="0">
                <a:sym typeface="Wingdings" panose="05000000000000000000" pitchFamily="2" charset="2"/>
              </a:rPr>
              <a:t>Khai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báo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biến</a:t>
            </a:r>
            <a:endParaRPr lang="en-US" sz="3200" dirty="0" smtClean="0">
              <a:sym typeface="Wingdings" panose="05000000000000000000" pitchFamily="2" charset="2"/>
            </a:endParaRP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3200" dirty="0" smtClean="0">
                <a:sym typeface="Wingdings" panose="05000000000000000000" pitchFamily="2" charset="2"/>
              </a:rPr>
              <a:t>Begin: </a:t>
            </a:r>
            <a:r>
              <a:rPr lang="en-US" sz="3200" dirty="0" err="1" smtClean="0">
                <a:sym typeface="Wingdings" panose="05000000000000000000" pitchFamily="2" charset="2"/>
              </a:rPr>
              <a:t>Bắt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đầu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phần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thân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của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chương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trình</a:t>
            </a:r>
            <a:endParaRPr lang="en-US" sz="3200" dirty="0" smtClean="0">
              <a:sym typeface="Wingdings" panose="05000000000000000000" pitchFamily="2" charset="2"/>
            </a:endParaRPr>
          </a:p>
          <a:p>
            <a:pPr marL="1028700" lvl="1" indent="-571500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3200" dirty="0" smtClean="0">
                <a:sym typeface="Wingdings" panose="05000000000000000000" pitchFamily="2" charset="2"/>
              </a:rPr>
              <a:t>End: </a:t>
            </a:r>
            <a:r>
              <a:rPr lang="en-US" sz="3200" dirty="0" err="1" smtClean="0">
                <a:sym typeface="Wingdings" panose="05000000000000000000" pitchFamily="2" charset="2"/>
              </a:rPr>
              <a:t>Kết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thúc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phần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thân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của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chương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trình</a:t>
            </a:r>
            <a:endParaRPr lang="en-US" sz="3200" dirty="0" smtClean="0"/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60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5.5|1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2.3|7.7|47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2.5|21.1|4.9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 1">
      <a:dk1>
        <a:srgbClr val="444D26"/>
      </a:dk1>
      <a:lt1>
        <a:srgbClr val="FFFFFF"/>
      </a:lt1>
      <a:dk2>
        <a:srgbClr val="000000"/>
      </a:dk2>
      <a:lt2>
        <a:srgbClr val="FEFAC9"/>
      </a:lt2>
      <a:accent1>
        <a:srgbClr val="A5B592"/>
      </a:accent1>
      <a:accent2>
        <a:srgbClr val="F3A447"/>
      </a:accent2>
      <a:accent3>
        <a:srgbClr val="AAAAAA"/>
      </a:accent3>
      <a:accent4>
        <a:srgbClr val="DADADA"/>
      </a:accent4>
      <a:accent5>
        <a:srgbClr val="CFD7C7"/>
      </a:accent5>
      <a:accent6>
        <a:srgbClr val="DC943F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per 1">
        <a:dk1>
          <a:srgbClr val="444D26"/>
        </a:dk1>
        <a:lt1>
          <a:srgbClr val="FFFFFF"/>
        </a:lt1>
        <a:dk2>
          <a:srgbClr val="000000"/>
        </a:dk2>
        <a:lt2>
          <a:srgbClr val="FEFAC9"/>
        </a:lt2>
        <a:accent1>
          <a:srgbClr val="A5B592"/>
        </a:accent1>
        <a:accent2>
          <a:srgbClr val="F3A447"/>
        </a:accent2>
        <a:accent3>
          <a:srgbClr val="AAAAAA"/>
        </a:accent3>
        <a:accent4>
          <a:srgbClr val="DADADA"/>
        </a:accent4>
        <a:accent5>
          <a:srgbClr val="CFD7C7"/>
        </a:accent5>
        <a:accent6>
          <a:srgbClr val="DC943F"/>
        </a:accent6>
        <a:hlink>
          <a:srgbClr val="8E58B6"/>
        </a:hlink>
        <a:folHlink>
          <a:srgbClr val="7F6F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</TotalTime>
  <Words>679</Words>
  <Application>Microsoft Office PowerPoint</Application>
  <PresentationFormat>On-screen Show (4:3)</PresentationFormat>
  <Paragraphs>120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Paper</vt:lpstr>
      <vt:lpstr>Digital Dots</vt:lpstr>
      <vt:lpstr>Clarity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</vt:vector>
  </TitlesOfParts>
  <Company>Hoang Dung Co.,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 quen voi chuong trinh va ngon ngu lap trinh</dc:title>
  <dc:creator>Dang Huu Hoang</dc:creator>
  <dc:description>Tin 8</dc:description>
  <cp:lastModifiedBy>PC</cp:lastModifiedBy>
  <cp:revision>98</cp:revision>
  <dcterms:created xsi:type="dcterms:W3CDTF">2007-08-16T14:08:14Z</dcterms:created>
  <dcterms:modified xsi:type="dcterms:W3CDTF">2021-09-13T09:31:55Z</dcterms:modified>
</cp:coreProperties>
</file>