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ink/inkAction2.xml" ContentType="application/vnd.ms-office.inkAction+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4" r:id="rId4"/>
    <p:sldId id="286" r:id="rId5"/>
    <p:sldId id="272" r:id="rId6"/>
    <p:sldId id="296" r:id="rId7"/>
    <p:sldId id="278" r:id="rId8"/>
    <p:sldId id="279" r:id="rId9"/>
    <p:sldId id="280" r:id="rId10"/>
    <p:sldId id="260" r:id="rId11"/>
    <p:sldId id="284" r:id="rId12"/>
    <p:sldId id="297" r:id="rId13"/>
    <p:sldId id="262" r:id="rId14"/>
    <p:sldId id="277" r:id="rId15"/>
    <p:sldId id="287" r:id="rId16"/>
    <p:sldId id="288" r:id="rId17"/>
    <p:sldId id="291" r:id="rId18"/>
    <p:sldId id="294" r:id="rId19"/>
    <p:sldId id="293" r:id="rId20"/>
    <p:sldId id="295" r:id="rId21"/>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9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61" d="100"/>
          <a:sy n="61" d="100"/>
        </p:scale>
        <p:origin x="-90"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30" Type="http://schemas.microsoft.com/office/2015/10/relationships/revisionInfo" Target="revisionInfo.xml"/></Relationship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8-22T08:21:18.778"/>
    </inkml:context>
    <inkml:brush xml:id="br0">
      <inkml:brushProperty name="width" value="0.05292" units="cm"/>
      <inkml:brushProperty name="height" value="0.05292" units="cm"/>
      <inkml:brushProperty name="color" value="#FF0000"/>
    </inkml:brush>
  </inkml:definitions>
  <iact:action type="add" startTime="38615">
    <iact:property name="dataType"/>
    <iact:actionData xml:id="d0">
      <inkml:trace xmlns:inkml="http://www.w3.org/2003/InkML" xml:id="stk0" contextRef="#ctx0" brushRef="#br0">20267 11395 0,'35'0'82,"1"17"-75,69 19 4,-16-36-7,34 0 4,142 17 12,-1-17 14,-246 0-1,52 0 3,-17 0-22,-35 0 0,0 0-11,-1 0 12,54 0 6,-53 0-8</inkml:trace>
    </iact:actionData>
  </iact:action>
  <iact:action type="add" startTime="43543">
    <iact:property name="dataType"/>
    <iact:actionData xml:id="d1">
      <inkml:trace xmlns:inkml="http://www.w3.org/2003/InkML" xml:id="stk1" contextRef="#ctx0" brushRef="#br0">15240 13370 0,'18'0'81,"17"0"-74,0 0 0,-17 0 1,-1 0 0,54 0 1,0 0 7,123 0 19,-124 0-3,-35 0 0,-17 0-11,0 0 37,17 0-38,-17 0-2</inkml:trace>
    </iact:actionData>
  </iact:action>
</iact:action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Cambria" panose="020405030504060302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F116CF-69C9-4E6A-A83B-DA13D44E88A5}"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5197-9F9D-43BD-BE03-0B765C8E9167}"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8" name="TextBox 7"/>
          <p:cNvSpPr txBox="1"/>
          <p:nvPr/>
        </p:nvSpPr>
        <p:spPr>
          <a:xfrm>
            <a:off x="381000" y="228600"/>
            <a:ext cx="2667000" cy="1015663"/>
          </a:xfrm>
          <a:prstGeom prst="rect">
            <a:avLst/>
          </a:prstGeom>
          <a:noFill/>
        </p:spPr>
        <p:txBody>
          <a:bodyPr wrap="square" rtlCol="0">
            <a:spAutoFit/>
          </a:bodyPr>
          <a:lstStyle/>
          <a:p>
            <a:r>
              <a:rPr lang="en-US" sz="6000" b="1" smtClean="0">
                <a:solidFill>
                  <a:schemeClr val="bg1"/>
                </a:solidFill>
                <a:latin typeface="UTM Helve" pitchFamily="18" charset="0"/>
              </a:rPr>
              <a:t>LỚP</a:t>
            </a:r>
            <a:r>
              <a:rPr lang="en-US" sz="6000" b="1" baseline="0" smtClean="0">
                <a:solidFill>
                  <a:schemeClr val="bg1"/>
                </a:solidFill>
                <a:latin typeface="UTM Helve" pitchFamily="18" charset="0"/>
              </a:rPr>
              <a:t> 7</a:t>
            </a:r>
            <a:endParaRPr lang="en-US" sz="6000" b="1" dirty="0">
              <a:solidFill>
                <a:schemeClr val="bg1"/>
              </a:solidFill>
              <a:latin typeface="UTM Helve" pitchFamily="18" charset="0"/>
            </a:endParaRPr>
          </a:p>
        </p:txBody>
      </p:sp>
    </p:spTree>
    <p:extLst>
      <p:ext uri="{BB962C8B-B14F-4D97-AF65-F5344CB8AC3E}">
        <p14:creationId xmlns:p14="http://schemas.microsoft.com/office/powerpoint/2010/main" val="2926187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116CF-69C9-4E6A-A83B-DA13D44E88A5}"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869609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116CF-69C9-4E6A-A83B-DA13D44E88A5}"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37836651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116CF-69C9-4E6A-A83B-DA13D44E88A5}"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16630419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F116CF-69C9-4E6A-A83B-DA13D44E88A5}"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3464583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116CF-69C9-4E6A-A83B-DA13D44E88A5}"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5196173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F116CF-69C9-4E6A-A83B-DA13D44E88A5}"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525909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F116CF-69C9-4E6A-A83B-DA13D44E88A5}"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1141671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F116CF-69C9-4E6A-A83B-DA13D44E88A5}"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1460879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239000" cy="1325563"/>
          </a:xfrm>
        </p:spPr>
        <p:txBody>
          <a:bodyPr>
            <a:normAutofit/>
          </a:bodyPr>
          <a:lstStyle>
            <a:lvl1pPr>
              <a:defRPr sz="30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F116CF-69C9-4E6A-A83B-DA13D44E88A5}"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3169840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116CF-69C9-4E6A-A83B-DA13D44E88A5}"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2514740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F116CF-69C9-4E6A-A83B-DA13D44E88A5}"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1474899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116CF-69C9-4E6A-A83B-DA13D44E88A5}"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5197-9F9D-43BD-BE03-0B765C8E9167}" type="slidenum">
              <a:rPr lang="en-US" smtClean="0"/>
              <a:t>‹#›</a:t>
            </a:fld>
            <a:endParaRPr lang="en-US"/>
          </a:p>
        </p:txBody>
      </p:sp>
    </p:spTree>
    <p:extLst>
      <p:ext uri="{BB962C8B-B14F-4D97-AF65-F5344CB8AC3E}">
        <p14:creationId xmlns:p14="http://schemas.microsoft.com/office/powerpoint/2010/main" val="1080241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40983"/>
          </a:xfrm>
          <a:prstGeom prst="rect">
            <a:avLst/>
          </a:prstGeom>
        </p:spPr>
      </p:pic>
      <p:sp>
        <p:nvSpPr>
          <p:cNvPr id="2" name="Title Placeholder 1"/>
          <p:cNvSpPr>
            <a:spLocks noGrp="1"/>
          </p:cNvSpPr>
          <p:nvPr>
            <p:ph type="title"/>
          </p:nvPr>
        </p:nvSpPr>
        <p:spPr>
          <a:xfrm>
            <a:off x="228600" y="365126"/>
            <a:ext cx="73152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5F116CF-69C9-4E6A-A83B-DA13D44E88A5}" type="datetimeFigureOut">
              <a:rPr lang="en-US" smtClean="0"/>
              <a:t>9/13/2021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B25197-9F9D-43BD-BE03-0B765C8E9167}" type="slidenum">
              <a:rPr lang="en-US" smtClean="0"/>
              <a:t>‹#›</a:t>
            </a:fld>
            <a:endParaRPr lang="en-US"/>
          </a:p>
        </p:txBody>
      </p:sp>
      <p:sp>
        <p:nvSpPr>
          <p:cNvPr id="9" name="Oval 8"/>
          <p:cNvSpPr/>
          <p:nvPr userDrawn="1"/>
        </p:nvSpPr>
        <p:spPr>
          <a:xfrm>
            <a:off x="7450791" y="320252"/>
            <a:ext cx="1371600" cy="12938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smtClean="0"/>
              <a:t>LỚP</a:t>
            </a:r>
            <a:r>
              <a:rPr lang="en-US" sz="2800" b="1" baseline="0" smtClean="0"/>
              <a:t> 7</a:t>
            </a:r>
            <a:endParaRPr lang="en-US" sz="2800" b="1"/>
          </a:p>
        </p:txBody>
      </p:sp>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17017"/>
            <a:ext cx="9144000" cy="6840983"/>
          </a:xfrm>
          <a:prstGeom prst="rect">
            <a:avLst/>
          </a:prstGeom>
        </p:spPr>
      </p:pic>
      <p:sp>
        <p:nvSpPr>
          <p:cNvPr id="12" name="Oval 11"/>
          <p:cNvSpPr/>
          <p:nvPr userDrawn="1"/>
        </p:nvSpPr>
        <p:spPr>
          <a:xfrm>
            <a:off x="7611596" y="201166"/>
            <a:ext cx="1371600" cy="12938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smtClean="0"/>
              <a:t>LỚP</a:t>
            </a:r>
            <a:r>
              <a:rPr lang="en-US" sz="2800" b="1" baseline="0" smtClean="0"/>
              <a:t> 7</a:t>
            </a:r>
            <a:endParaRPr lang="en-US" sz="2800" b="1"/>
          </a:p>
        </p:txBody>
      </p:sp>
    </p:spTree>
    <p:extLst>
      <p:ext uri="{BB962C8B-B14F-4D97-AF65-F5344CB8AC3E}">
        <p14:creationId xmlns:p14="http://schemas.microsoft.com/office/powerpoint/2010/main" val="2818537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000" b="1" kern="1200">
          <a:solidFill>
            <a:schemeClr val="accent5"/>
          </a:solidFill>
          <a:latin typeface="Cambria" panose="0204050305040603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mbria" panose="0204050305040603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mbria" panose="0204050305040603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mbria" panose="0204050305040603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11/relationships/inkAction" Target="../ink/inkAction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09800"/>
            <a:ext cx="8305800" cy="1066800"/>
          </a:xfrm>
        </p:spPr>
        <p:txBody>
          <a:bodyPr>
            <a:normAutofit fontScale="90000"/>
          </a:bodyPr>
          <a:lstStyle/>
          <a:p>
            <a:r>
              <a:rPr lang="en-US" dirty="0" smtClean="0">
                <a:solidFill>
                  <a:srgbClr val="FF0000"/>
                </a:solidFill>
              </a:rPr>
              <a:t>BÀI 2</a:t>
            </a:r>
            <a:r>
              <a:rPr lang="en-US" dirty="0" smtClean="0"/>
              <a:t> </a:t>
            </a:r>
            <a:br>
              <a:rPr lang="en-US" dirty="0" smtClean="0"/>
            </a:br>
            <a:r>
              <a:rPr lang="en-US" dirty="0" smtClean="0"/>
              <a:t/>
            </a:r>
            <a:br>
              <a:rPr lang="en-US" dirty="0" smtClean="0"/>
            </a:br>
            <a:r>
              <a:rPr lang="en-US" dirty="0" smtClean="0">
                <a:solidFill>
                  <a:srgbClr val="FF0000"/>
                </a:solidFill>
              </a:rPr>
              <a:t>SOẠN </a:t>
            </a:r>
            <a:r>
              <a:rPr lang="en-US" dirty="0">
                <a:solidFill>
                  <a:srgbClr val="FF0000"/>
                </a:solidFill>
              </a:rPr>
              <a:t>THẢO VĂN BẢN </a:t>
            </a:r>
            <a:r>
              <a:rPr lang="en-US" dirty="0" smtClean="0">
                <a:solidFill>
                  <a:srgbClr val="FF0000"/>
                </a:solidFill>
              </a:rPr>
              <a:t>ĐƠN GIẢN</a:t>
            </a:r>
            <a:endParaRPr lang="en-US" dirty="0">
              <a:solidFill>
                <a:srgbClr val="FF0000"/>
              </a:solidFill>
            </a:endParaRPr>
          </a:p>
        </p:txBody>
      </p:sp>
      <p:sp>
        <p:nvSpPr>
          <p:cNvPr id="3" name="TextBox 2"/>
          <p:cNvSpPr txBox="1"/>
          <p:nvPr/>
        </p:nvSpPr>
        <p:spPr>
          <a:xfrm>
            <a:off x="685800" y="3429000"/>
            <a:ext cx="6781800" cy="2677656"/>
          </a:xfrm>
          <a:prstGeom prst="rect">
            <a:avLst/>
          </a:prstGeom>
          <a:noFill/>
        </p:spPr>
        <p:txBody>
          <a:bodyPr wrap="square" rtlCol="0">
            <a:spAutoFit/>
          </a:bodyPr>
          <a:lstStyle/>
          <a:p>
            <a:pPr>
              <a:lnSpc>
                <a:spcPct val="150000"/>
              </a:lnSpc>
            </a:pPr>
            <a:r>
              <a:rPr lang="en-US" sz="2800" b="1" i="1" smtClean="0">
                <a:solidFill>
                  <a:schemeClr val="accent1">
                    <a:lumMod val="50000"/>
                  </a:schemeClr>
                </a:solidFill>
                <a:latin typeface="Times New Roman" panose="02020603050405020304" pitchFamily="18" charset="0"/>
                <a:cs typeface="Times New Roman" panose="02020603050405020304" pitchFamily="18" charset="0"/>
              </a:rPr>
              <a:t>1/ Phần mềm Unikey</a:t>
            </a:r>
          </a:p>
          <a:p>
            <a:pPr>
              <a:lnSpc>
                <a:spcPct val="150000"/>
              </a:lnSpc>
            </a:pPr>
            <a:r>
              <a:rPr lang="en-US" sz="2800" b="1" i="1" smtClean="0">
                <a:solidFill>
                  <a:schemeClr val="accent1">
                    <a:lumMod val="50000"/>
                  </a:schemeClr>
                </a:solidFill>
                <a:latin typeface="Times New Roman" panose="02020603050405020304" pitchFamily="18" charset="0"/>
                <a:cs typeface="Times New Roman" panose="02020603050405020304" pitchFamily="18" charset="0"/>
              </a:rPr>
              <a:t>2/ Các thành phần của văn bản</a:t>
            </a:r>
          </a:p>
          <a:p>
            <a:pPr>
              <a:lnSpc>
                <a:spcPct val="150000"/>
              </a:lnSpc>
            </a:pPr>
            <a:r>
              <a:rPr lang="en-US" sz="2800" b="1" i="1" smtClean="0">
                <a:solidFill>
                  <a:schemeClr val="accent1">
                    <a:lumMod val="50000"/>
                  </a:schemeClr>
                </a:solidFill>
                <a:latin typeface="Times New Roman" panose="02020603050405020304" pitchFamily="18" charset="0"/>
                <a:cs typeface="Times New Roman" panose="02020603050405020304" pitchFamily="18" charset="0"/>
              </a:rPr>
              <a:t>3/ Con trỏ soạn thảo văn bản</a:t>
            </a:r>
          </a:p>
          <a:p>
            <a:pPr>
              <a:lnSpc>
                <a:spcPct val="150000"/>
              </a:lnSpc>
            </a:pPr>
            <a:r>
              <a:rPr lang="en-US" sz="2800" b="1" i="1" smtClean="0">
                <a:solidFill>
                  <a:schemeClr val="accent1">
                    <a:lumMod val="50000"/>
                  </a:schemeClr>
                </a:solidFill>
                <a:latin typeface="Times New Roman" panose="02020603050405020304" pitchFamily="18" charset="0"/>
                <a:cs typeface="Times New Roman" panose="02020603050405020304" pitchFamily="18" charset="0"/>
              </a:rPr>
              <a:t>4/ Quy tắc soạn thảo văn bản</a:t>
            </a:r>
          </a:p>
        </p:txBody>
      </p:sp>
      <p:pic>
        <p:nvPicPr>
          <p:cNvPr id="5" name="Picture 4" descr="99 Mẫu logo sách | Biểu tượng quyển sách đẹp"/>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791200" y="3276600"/>
            <a:ext cx="2713038" cy="25502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14771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28276"/>
          <a:stretch/>
        </p:blipFill>
        <p:spPr>
          <a:xfrm>
            <a:off x="838200" y="2445902"/>
            <a:ext cx="3886200" cy="2728196"/>
          </a:xfrm>
          <a:prstGeom prst="rect">
            <a:avLst/>
          </a:prstGeom>
        </p:spPr>
      </p:pic>
      <p:cxnSp>
        <p:nvCxnSpPr>
          <p:cNvPr id="6" name="Straight Connector 5"/>
          <p:cNvCxnSpPr/>
          <p:nvPr/>
        </p:nvCxnSpPr>
        <p:spPr>
          <a:xfrm>
            <a:off x="1752600" y="3505200"/>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53000" y="2286000"/>
            <a:ext cx="4191000" cy="3970318"/>
          </a:xfrm>
          <a:prstGeom prst="rect">
            <a:avLst/>
          </a:prstGeom>
          <a:noFill/>
        </p:spPr>
        <p:txBody>
          <a:bodyPr wrap="square" rtlCol="0">
            <a:spAutoFit/>
          </a:bodyPr>
          <a:lstStyle/>
          <a:p>
            <a:r>
              <a:rPr lang="en-US" sz="2800" i="1" smtClean="0">
                <a:solidFill>
                  <a:schemeClr val="accent1">
                    <a:lumMod val="50000"/>
                  </a:schemeClr>
                </a:solidFill>
                <a:latin typeface="Times New Roman" panose="02020603050405020304" pitchFamily="18" charset="0"/>
                <a:cs typeface="Times New Roman" panose="02020603050405020304" pitchFamily="18" charset="0"/>
              </a:rPr>
              <a:t>Con trỏ soạn thảo là một vạch đứng nhấp nháy trên màn hình. Nó cho biết vị trí của kí tự sẽ được gõ vào. Trong khi gõ văn bản, con trỏ soạn thảo di chuyển từ trái sang phải và tự động xuống dòng mới khi tới vị trí cuối cùng.</a:t>
            </a:r>
            <a:endParaRPr lang="en-US" sz="2800" i="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43000" y="4309004"/>
            <a:ext cx="1915909" cy="369332"/>
          </a:xfrm>
          <a:prstGeom prst="rect">
            <a:avLst/>
          </a:prstGeom>
        </p:spPr>
        <p:txBody>
          <a:bodyPr wrap="none">
            <a:spAutoFit/>
          </a:bodyPr>
          <a:lstStyle/>
          <a:p>
            <a:r>
              <a:rPr lang="en-US" i="1">
                <a:solidFill>
                  <a:schemeClr val="accent1">
                    <a:lumMod val="50000"/>
                  </a:schemeClr>
                </a:solidFill>
                <a:latin typeface="Times New Roman" panose="02020603050405020304" pitchFamily="18" charset="0"/>
                <a:cs typeface="Times New Roman" panose="02020603050405020304" pitchFamily="18" charset="0"/>
              </a:rPr>
              <a:t>Con trỏ soạn thảo </a:t>
            </a:r>
            <a:endParaRPr lang="en-US"/>
          </a:p>
        </p:txBody>
      </p:sp>
      <p:cxnSp>
        <p:nvCxnSpPr>
          <p:cNvPr id="10" name="Straight Arrow Connector 9"/>
          <p:cNvCxnSpPr/>
          <p:nvPr/>
        </p:nvCxnSpPr>
        <p:spPr>
          <a:xfrm flipH="1" flipV="1">
            <a:off x="1752600" y="3886200"/>
            <a:ext cx="2286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800" y="1415595"/>
            <a:ext cx="7543800" cy="954107"/>
          </a:xfrm>
          <a:prstGeom prst="rect">
            <a:avLst/>
          </a:prstGeom>
          <a:noFill/>
        </p:spPr>
        <p:txBody>
          <a:bodyPr wrap="square" rtlCol="0">
            <a:spAutoFit/>
          </a:bodyPr>
          <a:lstStyle/>
          <a:p>
            <a:r>
              <a:rPr lang="en-US" sz="2800" i="1" smtClean="0">
                <a:solidFill>
                  <a:schemeClr val="accent1">
                    <a:lumMod val="50000"/>
                  </a:schemeClr>
                </a:solidFill>
                <a:latin typeface="Times New Roman" panose="02020603050405020304" pitchFamily="18" charset="0"/>
                <a:cs typeface="Times New Roman" panose="02020603050405020304" pitchFamily="18" charset="0"/>
              </a:rPr>
              <a:t>Em sẽ sử dụng bàn phím để gõ (nhập) nội dung văn bản vào máy tính.</a:t>
            </a:r>
            <a:endParaRPr lang="en-US" sz="2800" i="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0" y="533400"/>
            <a:ext cx="5892247" cy="523220"/>
          </a:xfrm>
          <a:prstGeom prst="rect">
            <a:avLst/>
          </a:prstGeom>
          <a:noFill/>
        </p:spPr>
        <p:txBody>
          <a:bodyPr wrap="square" rtlCol="0">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3. Con </a:t>
            </a:r>
            <a:r>
              <a:rPr lang="en-US" sz="2800" b="1" i="1" dirty="0" err="1" smtClean="0">
                <a:solidFill>
                  <a:srgbClr val="FF0000"/>
                </a:solidFill>
                <a:latin typeface="Times New Roman" panose="02020603050405020304" pitchFamily="18" charset="0"/>
                <a:cs typeface="Times New Roman" panose="02020603050405020304" pitchFamily="18" charset="0"/>
              </a:rPr>
              <a:t>trỏ</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soạn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thảo</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bản</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40082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mph" presetSubtype="0" repeatCount="indefinite" fill="hold" nodeType="clickEffect">
                                  <p:stCondLst>
                                    <p:cond delay="0"/>
                                  </p:stCondLst>
                                  <p:childTnLst>
                                    <p:animClr clrSpc="hsl" dir="cw">
                                      <p:cBhvr override="childStyle">
                                        <p:cTn id="12" dur="500" fill="hold"/>
                                        <p:tgtEl>
                                          <p:spTgt spid="6"/>
                                        </p:tgtEl>
                                        <p:attrNameLst>
                                          <p:attrName>style.color</p:attrName>
                                        </p:attrNameLst>
                                      </p:cBhvr>
                                      <p:by>
                                        <p:hsl h="-7200000" s="0" l="0"/>
                                      </p:by>
                                    </p:animClr>
                                    <p:animClr clrSpc="hsl" dir="cw">
                                      <p:cBhvr>
                                        <p:cTn id="13" dur="500" fill="hold"/>
                                        <p:tgtEl>
                                          <p:spTgt spid="6"/>
                                        </p:tgtEl>
                                        <p:attrNameLst>
                                          <p:attrName>fillcolor</p:attrName>
                                        </p:attrNameLst>
                                      </p:cBhvr>
                                      <p:by>
                                        <p:hsl h="-7200000" s="0" l="0"/>
                                      </p:by>
                                    </p:animClr>
                                    <p:animClr clrSpc="hsl" dir="cw">
                                      <p:cBhvr>
                                        <p:cTn id="14" dur="500" fill="hold"/>
                                        <p:tgtEl>
                                          <p:spTgt spid="6"/>
                                        </p:tgtEl>
                                        <p:attrNameLst>
                                          <p:attrName>stroke.color</p:attrName>
                                        </p:attrNameLst>
                                      </p:cBhvr>
                                      <p:by>
                                        <p:hsl h="-7200000" s="0" l="0"/>
                                      </p:by>
                                    </p:animClr>
                                    <p:set>
                                      <p:cBhvr>
                                        <p:cTn id="15" dur="500" fill="hold"/>
                                        <p:tgtEl>
                                          <p:spTgt spid="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3248572"/>
            <a:ext cx="7971816" cy="954107"/>
          </a:xfrm>
          <a:prstGeom prst="rect">
            <a:avLst/>
          </a:prstGeom>
          <a:solidFill>
            <a:schemeClr val="bg1">
              <a:lumMod val="85000"/>
            </a:schemeClr>
          </a:solidFill>
        </p:spPr>
        <p:txBody>
          <a:bodyPr wrap="square" rtlCol="0">
            <a:spAutoFit/>
          </a:bodyPr>
          <a:lstStyle/>
          <a:p>
            <a:r>
              <a:rPr lang="en-US" sz="2800" i="1" smtClean="0">
                <a:solidFill>
                  <a:schemeClr val="accent1">
                    <a:lumMod val="50000"/>
                  </a:schemeClr>
                </a:solidFill>
                <a:latin typeface="Times New Roman" panose="02020603050405020304" pitchFamily="18" charset="0"/>
                <a:cs typeface="Times New Roman" panose="02020603050405020304" pitchFamily="18" charset="0"/>
              </a:rPr>
              <a:t>Đồng đăng có phố</a:t>
            </a:r>
          </a:p>
          <a:p>
            <a:r>
              <a:rPr lang="en-US" sz="2800" i="1" smtClean="0">
                <a:solidFill>
                  <a:schemeClr val="accent1">
                    <a:lumMod val="50000"/>
                  </a:schemeClr>
                </a:solidFill>
                <a:latin typeface="Times New Roman" panose="02020603050405020304" pitchFamily="18" charset="0"/>
                <a:cs typeface="Times New Roman" panose="02020603050405020304" pitchFamily="18" charset="0"/>
              </a:rPr>
              <a:t>Có nàng Tô Thị, có chùa tam thanh</a:t>
            </a:r>
            <a:endParaRPr lang="en-US" sz="2800" i="1">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917160" y="3733800"/>
            <a:ext cx="0" cy="4191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2429" y="1524000"/>
            <a:ext cx="8229600" cy="954107"/>
          </a:xfrm>
          <a:prstGeom prst="rect">
            <a:avLst/>
          </a:prstGeom>
          <a:noFill/>
        </p:spPr>
        <p:txBody>
          <a:bodyPr wrap="square" rtlCol="0">
            <a:spAutoFit/>
          </a:bodyPr>
          <a:lstStyle/>
          <a:p>
            <a:r>
              <a:rPr lang="en-US" sz="2800" i="1" dirty="0" err="1" smtClean="0">
                <a:solidFill>
                  <a:srgbClr val="0070C0"/>
                </a:solidFill>
                <a:latin typeface="Times New Roman" panose="02020603050405020304" pitchFamily="18" charset="0"/>
                <a:cs typeface="Times New Roman" panose="02020603050405020304" pitchFamily="18" charset="0"/>
              </a:rPr>
              <a:t>Để</a:t>
            </a:r>
            <a:r>
              <a:rPr lang="en-US" sz="2800" i="1" dirty="0" smtClean="0">
                <a:solidFill>
                  <a:srgbClr val="0070C0"/>
                </a:solidFill>
                <a:latin typeface="Times New Roman" panose="02020603050405020304" pitchFamily="18" charset="0"/>
                <a:cs typeface="Times New Roman" panose="02020603050405020304" pitchFamily="18" charset="0"/>
              </a:rPr>
              <a:t> di </a:t>
            </a:r>
            <a:r>
              <a:rPr lang="en-US" sz="2800" i="1" dirty="0" err="1" smtClean="0">
                <a:solidFill>
                  <a:srgbClr val="0070C0"/>
                </a:solidFill>
                <a:latin typeface="Times New Roman" panose="02020603050405020304" pitchFamily="18" charset="0"/>
                <a:cs typeface="Times New Roman" panose="02020603050405020304" pitchFamily="18" charset="0"/>
              </a:rPr>
              <a:t>chuyển</a:t>
            </a:r>
            <a:r>
              <a:rPr lang="en-US" sz="2800" i="1" dirty="0" smtClean="0">
                <a:solidFill>
                  <a:srgbClr val="0070C0"/>
                </a:solidFill>
                <a:latin typeface="Times New Roman" panose="02020603050405020304" pitchFamily="18" charset="0"/>
                <a:cs typeface="Times New Roman" panose="02020603050405020304" pitchFamily="18" charset="0"/>
              </a:rPr>
              <a:t> con </a:t>
            </a:r>
            <a:r>
              <a:rPr lang="en-US" sz="2800" i="1" dirty="0" err="1" smtClean="0">
                <a:solidFill>
                  <a:srgbClr val="0070C0"/>
                </a:solidFill>
                <a:latin typeface="Times New Roman" panose="02020603050405020304" pitchFamily="18" charset="0"/>
                <a:cs typeface="Times New Roman" panose="02020603050405020304" pitchFamily="18" charset="0"/>
              </a:rPr>
              <a:t>trỏ</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soạn</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thảo</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tới</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vị</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trí</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mong</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muốn</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em</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chỉ</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cần</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nháy</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chuột</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tại</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vị</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trí</a:t>
            </a:r>
            <a:r>
              <a:rPr lang="en-US" sz="2800" i="1" dirty="0" smtClean="0">
                <a:solidFill>
                  <a:srgbClr val="0070C0"/>
                </a:solidFill>
                <a:latin typeface="Times New Roman" panose="02020603050405020304" pitchFamily="18" charset="0"/>
                <a:cs typeface="Times New Roman" panose="02020603050405020304" pitchFamily="18" charset="0"/>
              </a:rPr>
              <a:t> </a:t>
            </a:r>
            <a:r>
              <a:rPr lang="en-US" sz="2800" i="1" dirty="0" err="1" smtClean="0">
                <a:solidFill>
                  <a:srgbClr val="0070C0"/>
                </a:solidFill>
                <a:latin typeface="Times New Roman" panose="02020603050405020304" pitchFamily="18" charset="0"/>
                <a:cs typeface="Times New Roman" panose="02020603050405020304" pitchFamily="18" charset="0"/>
              </a:rPr>
              <a:t>đó</a:t>
            </a:r>
            <a:r>
              <a:rPr lang="en-US" sz="2800" i="1" dirty="0" smtClean="0">
                <a:solidFill>
                  <a:srgbClr val="0070C0"/>
                </a:solidFill>
                <a:latin typeface="Times New Roman" panose="02020603050405020304" pitchFamily="18" charset="0"/>
                <a:cs typeface="Times New Roman" panose="02020603050405020304" pitchFamily="18" charset="0"/>
              </a:rPr>
              <a:t>.</a:t>
            </a:r>
            <a:endParaRPr lang="en-US" sz="2800" i="1"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89198" y="4394650"/>
            <a:ext cx="8060220" cy="461665"/>
          </a:xfrm>
          <a:prstGeom prst="rect">
            <a:avLst/>
          </a:prstGeom>
        </p:spPr>
        <p:txBody>
          <a:bodyPr wrap="none">
            <a:spAutoFit/>
          </a:bodyPr>
          <a:lstStyle/>
          <a:p>
            <a:r>
              <a:rPr lang="en-US" sz="2400" i="1" smtClean="0">
                <a:latin typeface="Times New Roman" panose="02020603050405020304" pitchFamily="18" charset="0"/>
                <a:cs typeface="Times New Roman" panose="02020603050405020304" pitchFamily="18" charset="0"/>
              </a:rPr>
              <a:t>Nháy chuột vào từ “Phố” để di chuyển con trỏ soạn thảo tới đó.</a:t>
            </a:r>
            <a:endParaRPr lang="en-US" sz="2400"/>
          </a:p>
        </p:txBody>
      </p:sp>
      <p:sp>
        <p:nvSpPr>
          <p:cNvPr id="8" name="TextBox 7"/>
          <p:cNvSpPr txBox="1"/>
          <p:nvPr/>
        </p:nvSpPr>
        <p:spPr>
          <a:xfrm>
            <a:off x="0" y="533400"/>
            <a:ext cx="5892247" cy="523220"/>
          </a:xfrm>
          <a:prstGeom prst="rect">
            <a:avLst/>
          </a:prstGeom>
          <a:noFill/>
        </p:spPr>
        <p:txBody>
          <a:bodyPr wrap="square" rtlCol="0">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3. Con </a:t>
            </a:r>
            <a:r>
              <a:rPr lang="en-US" sz="2800" b="1" i="1" dirty="0" err="1" smtClean="0">
                <a:solidFill>
                  <a:srgbClr val="FF0000"/>
                </a:solidFill>
                <a:latin typeface="Times New Roman" panose="02020603050405020304" pitchFamily="18" charset="0"/>
                <a:cs typeface="Times New Roman" panose="02020603050405020304" pitchFamily="18" charset="0"/>
              </a:rPr>
              <a:t>trỏ</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soạn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thảo</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bản</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21623" y="5209691"/>
            <a:ext cx="8229600" cy="954107"/>
          </a:xfrm>
          <a:prstGeom prst="rect">
            <a:avLst/>
          </a:prstGeom>
          <a:noFill/>
        </p:spPr>
        <p:txBody>
          <a:bodyPr wrap="square" rtlCol="0">
            <a:spAutoFit/>
          </a:bodyPr>
          <a:lstStyle/>
          <a:p>
            <a:r>
              <a:rPr lang="en-US" sz="2800" i="1" dirty="0" err="1" smtClean="0">
                <a:solidFill>
                  <a:srgbClr val="C00000"/>
                </a:solidFill>
                <a:latin typeface="Times New Roman" panose="02020603050405020304" pitchFamily="18" charset="0"/>
                <a:cs typeface="Times New Roman" panose="02020603050405020304" pitchFamily="18" charset="0"/>
              </a:rPr>
              <a:t>Em</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còn</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có</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thể</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sử</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dụng</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các</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phím</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mũi</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tên</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phím</a:t>
            </a:r>
            <a:r>
              <a:rPr lang="en-US" sz="2800" i="1" dirty="0" smtClean="0">
                <a:solidFill>
                  <a:srgbClr val="C00000"/>
                </a:solidFill>
                <a:latin typeface="Times New Roman" panose="02020603050405020304" pitchFamily="18" charset="0"/>
                <a:cs typeface="Times New Roman" panose="02020603050405020304" pitchFamily="18" charset="0"/>
              </a:rPr>
              <a:t> Home, End, … </a:t>
            </a:r>
            <a:r>
              <a:rPr lang="en-US" sz="2800" i="1" dirty="0" err="1" smtClean="0">
                <a:solidFill>
                  <a:srgbClr val="C00000"/>
                </a:solidFill>
                <a:latin typeface="Times New Roman" panose="02020603050405020304" pitchFamily="18" charset="0"/>
                <a:cs typeface="Times New Roman" panose="02020603050405020304" pitchFamily="18" charset="0"/>
              </a:rPr>
              <a:t>trên</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bàn</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phím</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để</a:t>
            </a:r>
            <a:r>
              <a:rPr lang="en-US" sz="2800" i="1" dirty="0" smtClean="0">
                <a:solidFill>
                  <a:srgbClr val="C00000"/>
                </a:solidFill>
                <a:latin typeface="Times New Roman" panose="02020603050405020304" pitchFamily="18" charset="0"/>
                <a:cs typeface="Times New Roman" panose="02020603050405020304" pitchFamily="18" charset="0"/>
              </a:rPr>
              <a:t> di </a:t>
            </a:r>
            <a:r>
              <a:rPr lang="en-US" sz="2800" i="1" dirty="0" err="1" smtClean="0">
                <a:solidFill>
                  <a:srgbClr val="C00000"/>
                </a:solidFill>
                <a:latin typeface="Times New Roman" panose="02020603050405020304" pitchFamily="18" charset="0"/>
                <a:cs typeface="Times New Roman" panose="02020603050405020304" pitchFamily="18" charset="0"/>
              </a:rPr>
              <a:t>chuyển</a:t>
            </a:r>
            <a:r>
              <a:rPr lang="en-US" sz="2800" i="1" dirty="0" smtClean="0">
                <a:solidFill>
                  <a:srgbClr val="C00000"/>
                </a:solidFill>
                <a:latin typeface="Times New Roman" panose="02020603050405020304" pitchFamily="18" charset="0"/>
                <a:cs typeface="Times New Roman" panose="02020603050405020304" pitchFamily="18" charset="0"/>
              </a:rPr>
              <a:t> con </a:t>
            </a:r>
            <a:r>
              <a:rPr lang="en-US" sz="2800" i="1" dirty="0" err="1" smtClean="0">
                <a:solidFill>
                  <a:srgbClr val="C00000"/>
                </a:solidFill>
                <a:latin typeface="Times New Roman" panose="02020603050405020304" pitchFamily="18" charset="0"/>
                <a:cs typeface="Times New Roman" panose="02020603050405020304" pitchFamily="18" charset="0"/>
              </a:rPr>
              <a:t>trỏ</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soạn</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thảo</a:t>
            </a:r>
            <a:r>
              <a:rPr lang="en-US" sz="2800" i="1" dirty="0" smtClean="0">
                <a:solidFill>
                  <a:srgbClr val="C00000"/>
                </a:solidFill>
                <a:latin typeface="Times New Roman" panose="02020603050405020304" pitchFamily="18" charset="0"/>
                <a:cs typeface="Times New Roman" panose="02020603050405020304" pitchFamily="18" charset="0"/>
              </a:rPr>
              <a:t>.</a:t>
            </a:r>
            <a:endParaRPr lang="en-US" sz="2800" i="1" dirty="0">
              <a:solidFill>
                <a:srgbClr val="C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97786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mph" presetSubtype="0" repeatCount="indefinite" fill="hold" nodeType="clickEffect">
                                  <p:stCondLst>
                                    <p:cond delay="0"/>
                                  </p:stCondLst>
                                  <p:childTnLst>
                                    <p:animClr clrSpc="hsl" dir="cw">
                                      <p:cBhvr override="childStyle">
                                        <p:cTn id="28" dur="500" fill="hold"/>
                                        <p:tgtEl>
                                          <p:spTgt spid="6"/>
                                        </p:tgtEl>
                                        <p:attrNameLst>
                                          <p:attrName>style.color</p:attrName>
                                        </p:attrNameLst>
                                      </p:cBhvr>
                                      <p:by>
                                        <p:hsl h="-7200000" s="0" l="0"/>
                                      </p:by>
                                    </p:animClr>
                                    <p:animClr clrSpc="hsl" dir="cw">
                                      <p:cBhvr>
                                        <p:cTn id="29" dur="500" fill="hold"/>
                                        <p:tgtEl>
                                          <p:spTgt spid="6"/>
                                        </p:tgtEl>
                                        <p:attrNameLst>
                                          <p:attrName>fillcolor</p:attrName>
                                        </p:attrNameLst>
                                      </p:cBhvr>
                                      <p:by>
                                        <p:hsl h="-7200000" s="0" l="0"/>
                                      </p:by>
                                    </p:animClr>
                                    <p:animClr clrSpc="hsl" dir="cw">
                                      <p:cBhvr>
                                        <p:cTn id="30" dur="500" fill="hold"/>
                                        <p:tgtEl>
                                          <p:spTgt spid="6"/>
                                        </p:tgtEl>
                                        <p:attrNameLst>
                                          <p:attrName>stroke.color</p:attrName>
                                        </p:attrNameLst>
                                      </p:cBhvr>
                                      <p:by>
                                        <p:hsl h="-7200000" s="0" l="0"/>
                                      </p:by>
                                    </p:animClr>
                                    <p:set>
                                      <p:cBhvr>
                                        <p:cTn id="31" dur="500" fill="hold"/>
                                        <p:tgtEl>
                                          <p:spTgt spid="6"/>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nodeType="clickEffect">
                                  <p:stCondLst>
                                    <p:cond delay="0"/>
                                  </p:stCondLst>
                                  <p:childTnLst>
                                    <p:animMotion origin="layout" path="M -2.22222E-6 0 L 0.15695 -0.06389 " pathEditMode="relative" rAng="0" ptsTypes="AA">
                                      <p:cBhvr>
                                        <p:cTn id="35" dur="2000" fill="hold"/>
                                        <p:tgtEl>
                                          <p:spTgt spid="6"/>
                                        </p:tgtEl>
                                        <p:attrNameLst>
                                          <p:attrName>ppt_x</p:attrName>
                                          <p:attrName>ppt_y</p:attrName>
                                        </p:attrNameLst>
                                      </p:cBhvr>
                                      <p:rCtr x="7847" y="-3194"/>
                                    </p:animMotion>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295400"/>
            <a:ext cx="9067800" cy="3970318"/>
          </a:xfrm>
          <a:prstGeom prst="rect">
            <a:avLst/>
          </a:prstGeom>
          <a:noFill/>
        </p:spPr>
        <p:txBody>
          <a:bodyPr wrap="square" rtlCol="0">
            <a:spAutoFit/>
          </a:bodyPr>
          <a:lstStyle/>
          <a:p>
            <a:pPr lvl="0">
              <a:lnSpc>
                <a:spcPct val="150000"/>
              </a:lnSpc>
            </a:pPr>
            <a:r>
              <a:rPr lang="en-US" sz="2800" b="1" dirty="0" smtClean="0">
                <a:solidFill>
                  <a:srgbClr val="FF0000"/>
                </a:solidFill>
                <a:latin typeface="Times New Roman" pitchFamily="18" charset="0"/>
                <a:cs typeface="Times New Roman" pitchFamily="18" charset="0"/>
              </a:rPr>
              <a:t>3- Con </a:t>
            </a:r>
            <a:r>
              <a:rPr lang="en-US" sz="2800" b="1" dirty="0" err="1">
                <a:solidFill>
                  <a:srgbClr val="FF0000"/>
                </a:solidFill>
                <a:latin typeface="Times New Roman" pitchFamily="18" charset="0"/>
                <a:cs typeface="Times New Roman" pitchFamily="18" charset="0"/>
              </a:rPr>
              <a:t>trỏ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soạn</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thảo</a:t>
            </a:r>
            <a:endParaRPr lang="en-US" sz="2800" dirty="0">
              <a:solidFill>
                <a:srgbClr val="FF0000"/>
              </a:solidFill>
              <a:latin typeface="Times New Roman" pitchFamily="18" charset="0"/>
              <a:cs typeface="Times New Roman" pitchFamily="18" charset="0"/>
            </a:endParaRPr>
          </a:p>
          <a:p>
            <a:pPr lvl="0">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a:t>
            </a:r>
          </a:p>
          <a:p>
            <a:pPr lvl="0">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di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phím</a:t>
            </a:r>
            <a:r>
              <a:rPr lang="en-US" sz="2800" dirty="0">
                <a:latin typeface="Times New Roman" pitchFamily="18" charset="0"/>
                <a:cs typeface="Times New Roman" pitchFamily="18" charset="0"/>
              </a:rPr>
              <a:t> Home, End, …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phím</a:t>
            </a:r>
            <a:r>
              <a:rPr lang="en-US" sz="2800" dirty="0">
                <a:latin typeface="Times New Roman" pitchFamily="18" charset="0"/>
                <a:cs typeface="Times New Roman" pitchFamily="18" charset="0"/>
              </a:rPr>
              <a:t>.</a:t>
            </a: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601305"/>
            <a:ext cx="728661" cy="65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505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667000"/>
            <a:ext cx="8792803" cy="2667000"/>
          </a:xfrm>
          <a:prstGeom prst="rect">
            <a:avLst/>
          </a:prstGeom>
        </p:spPr>
      </p:pic>
      <p:sp>
        <p:nvSpPr>
          <p:cNvPr id="5" name="TextBox 4"/>
          <p:cNvSpPr txBox="1"/>
          <p:nvPr/>
        </p:nvSpPr>
        <p:spPr>
          <a:xfrm>
            <a:off x="0" y="1295400"/>
            <a:ext cx="6629400" cy="523220"/>
          </a:xfrm>
          <a:prstGeom prst="rect">
            <a:avLst/>
          </a:prstGeom>
          <a:noFill/>
        </p:spPr>
        <p:txBody>
          <a:bodyPr wrap="square" rtlCol="0">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4. </a:t>
            </a:r>
            <a:r>
              <a:rPr lang="en-US" sz="2800" b="1" i="1" dirty="0" err="1" smtClean="0">
                <a:solidFill>
                  <a:srgbClr val="FF0000"/>
                </a:solidFill>
                <a:latin typeface="Times New Roman" panose="02020603050405020304" pitchFamily="18" charset="0"/>
                <a:cs typeface="Times New Roman" panose="02020603050405020304" pitchFamily="18" charset="0"/>
              </a:rPr>
              <a:t>Quy</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tắc</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chung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để</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soạn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thảo</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bản</a:t>
            </a:r>
            <a:endParaRPr lang="en-US" sz="2800" b="1" i="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 xmlns:iact="http://schemas.microsoft.com/office/powerpoint/2014/inkAction" xmlns:p14="http://schemas.microsoft.com/office/powerpoint/2010/main" Requires="p14 iact">
          <p:contentPart p14:bwMode="auto" r:id="rId5">
            <p14:nvContentPartPr>
              <p14:cNvPr id="3" name="Ink 2"/>
              <p14:cNvContentPartPr/>
              <p14:nvPr>
                <p:extLst>
                  <p:ext uri="{42D2F446-02D8-4167-A562-619A0277C38B}">
                    <p15:isNarration xmlns:p15="http://schemas.microsoft.com/office/powerpoint/2012/main" val="1"/>
                  </p:ext>
                </p:extLst>
              </p14:nvPr>
            </p14:nvContentPartPr>
            <p14:xfrm>
              <a:off x="5486400" y="4102200"/>
              <a:ext cx="2242080" cy="711360"/>
            </p14:xfrm>
          </p:contentPart>
        </mc:Choice>
        <mc:Fallback>
          <p:pic>
            <p:nvPicPr>
              <p:cNvPr id="3" name="Ink 2"/>
              <p:cNvPicPr>
                <a:picLocks noGrp="1" noRot="1" noChangeAspect="1" noMove="1" noResize="1" noEditPoints="1" noAdjustHandles="1" noChangeArrowheads="1" noChangeShapeType="1"/>
              </p:cNvPicPr>
              <p:nvPr/>
            </p:nvPicPr>
            <p:blipFill>
              <a:blip r:embed="rId6"/>
              <a:stretch>
                <a:fillRect/>
              </a:stretch>
            </p:blipFill>
            <p:spPr>
              <a:xfrm>
                <a:off x="5477040" y="4092840"/>
                <a:ext cx="2260800" cy="730080"/>
              </a:xfrm>
              <a:prstGeom prst="rect">
                <a:avLst/>
              </a:prstGeom>
            </p:spPr>
          </p:pic>
        </mc:Fallback>
      </mc:AlternateContent>
    </p:spTree>
    <p:extLst>
      <p:ext uri="{BB962C8B-B14F-4D97-AF65-F5344CB8AC3E}">
        <p14:creationId xmlns:p14="http://schemas.microsoft.com/office/powerpoint/2010/main" val="3358349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838200"/>
            <a:ext cx="9067800" cy="5262979"/>
          </a:xfrm>
          <a:prstGeom prst="rect">
            <a:avLst/>
          </a:prstGeom>
          <a:noFill/>
        </p:spPr>
        <p:txBody>
          <a:bodyPr wrap="square" rtlCol="0">
            <a:spAutoFit/>
          </a:bodyPr>
          <a:lstStyle/>
          <a:p>
            <a:pPr lvl="0">
              <a:lnSpc>
                <a:spcPct val="150000"/>
              </a:lnSpc>
            </a:pPr>
            <a:r>
              <a:rPr lang="en-US" sz="2800" b="1" dirty="0" smtClean="0">
                <a:solidFill>
                  <a:srgbClr val="FF0000"/>
                </a:solidFill>
                <a:latin typeface="Times New Roman" pitchFamily="18" charset="0"/>
                <a:cs typeface="Times New Roman" pitchFamily="18" charset="0"/>
              </a:rPr>
              <a:t>4. </a:t>
            </a:r>
            <a:r>
              <a:rPr lang="en-US" sz="2800" b="1" dirty="0" err="1" smtClean="0">
                <a:solidFill>
                  <a:srgbClr val="FF0000"/>
                </a:solidFill>
                <a:latin typeface="Times New Roman" pitchFamily="18" charset="0"/>
                <a:cs typeface="Times New Roman" pitchFamily="18" charset="0"/>
              </a:rPr>
              <a:t>Quy</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tắc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gõ</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Word</a:t>
            </a:r>
            <a:endParaRPr lang="en-US" sz="2800" dirty="0">
              <a:solidFill>
                <a:srgbClr val="FF0000"/>
              </a:solidFill>
              <a:latin typeface="Times New Roman" pitchFamily="18" charset="0"/>
              <a:cs typeface="Times New Roman" pitchFamily="18" charset="0"/>
            </a:endParaRPr>
          </a:p>
          <a:p>
            <a:pPr lvl="0">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 , ; : !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trắng</a:t>
            </a:r>
            <a:r>
              <a:rPr lang="en-US" sz="2800" dirty="0">
                <a:latin typeface="Times New Roman" pitchFamily="18" charset="0"/>
                <a:cs typeface="Times New Roman" pitchFamily="18" charset="0"/>
              </a:rPr>
              <a:t>.</a:t>
            </a:r>
          </a:p>
          <a:p>
            <a:pPr lvl="0">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nháy</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 { [ &lt;  ‘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ngoặc</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)}]&gt;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a:t>
            </a:r>
          </a:p>
          <a:p>
            <a:pPr lvl="0">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p>
          <a:p>
            <a:pPr lvl="0">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phím</a:t>
            </a:r>
            <a:r>
              <a:rPr lang="en-US" sz="2800" dirty="0">
                <a:latin typeface="Times New Roman" pitchFamily="18" charset="0"/>
                <a:cs typeface="Times New Roman" pitchFamily="18" charset="0"/>
              </a:rPr>
              <a:t> Enter.</a:t>
            </a:r>
          </a:p>
        </p:txBody>
      </p:sp>
      <p:pic>
        <p:nvPicPr>
          <p:cNvPr id="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273531"/>
            <a:ext cx="728661" cy="65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336298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8106" y="685800"/>
            <a:ext cx="7914772" cy="685800"/>
          </a:xfrm>
          <a:prstGeom prst="rect">
            <a:avLst/>
          </a:prstGeom>
        </p:spPr>
        <p:txBody>
          <a:bodyPr>
            <a:noAutofit/>
          </a:bodyPr>
          <a:lstStyle>
            <a:lvl1pPr algn="l" defTabSz="685800" rtl="0" eaLnBrk="1" latinLnBrk="0" hangingPunct="1">
              <a:lnSpc>
                <a:spcPct val="90000"/>
              </a:lnSpc>
              <a:spcBef>
                <a:spcPct val="0"/>
              </a:spcBef>
              <a:buNone/>
              <a:defRPr sz="3000" b="1" kern="1200">
                <a:solidFill>
                  <a:schemeClr val="accent5"/>
                </a:solidFill>
                <a:latin typeface="Cambria" panose="02040503050406030204" pitchFamily="18" charset="0"/>
                <a:ea typeface="+mj-ea"/>
                <a:cs typeface="+mj-cs"/>
              </a:defRPr>
            </a:lvl1pPr>
          </a:lstStyle>
          <a:p>
            <a:r>
              <a:rPr lang="en-US" sz="4500" dirty="0" err="1" smtClean="0"/>
              <a:t>Luyện</a:t>
            </a:r>
            <a:r>
              <a:rPr lang="en-US" sz="4500" dirty="0" smtClean="0"/>
              <a:t> </a:t>
            </a:r>
            <a:r>
              <a:rPr lang="en-US" sz="4500" dirty="0" err="1" smtClean="0"/>
              <a:t>tập</a:t>
            </a:r>
            <a:endParaRPr lang="en-US" sz="4500" dirty="0"/>
          </a:p>
        </p:txBody>
      </p:sp>
      <p:sp>
        <p:nvSpPr>
          <p:cNvPr id="8" name="TextBox 7"/>
          <p:cNvSpPr txBox="1"/>
          <p:nvPr/>
        </p:nvSpPr>
        <p:spPr>
          <a:xfrm>
            <a:off x="228600" y="1524000"/>
            <a:ext cx="8305800" cy="830997"/>
          </a:xfrm>
          <a:prstGeom prst="rect">
            <a:avLst/>
          </a:prstGeom>
          <a:noFill/>
        </p:spPr>
        <p:txBody>
          <a:bodyPr wrap="square" rtlCol="0">
            <a:spAutoFit/>
          </a:bodyPr>
          <a:lstStyle/>
          <a:p>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1/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Em</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hãy</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ghi</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nội</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dung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tiếng</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Việt</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theo</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kiểu</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gõ</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Telex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để</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chú</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thích</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cho</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các</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bức</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tranh</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sau</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ví</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dụ</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hoangf</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hoon</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2400" b="1" i="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9183" y="2657613"/>
            <a:ext cx="1595963" cy="1813686"/>
          </a:xfrm>
          <a:prstGeom prst="rect">
            <a:avLst/>
          </a:prstGeom>
        </p:spPr>
      </p:pic>
      <p:pic>
        <p:nvPicPr>
          <p:cNvPr id="9" name="Picture 8"/>
          <p:cNvPicPr>
            <a:picLocks noChangeAspect="1"/>
          </p:cNvPicPr>
          <p:nvPr/>
        </p:nvPicPr>
        <p:blipFill>
          <a:blip r:embed="rId4"/>
          <a:stretch>
            <a:fillRect/>
          </a:stretch>
        </p:blipFill>
        <p:spPr>
          <a:xfrm>
            <a:off x="1922210" y="2710690"/>
            <a:ext cx="1634063" cy="1745116"/>
          </a:xfrm>
          <a:prstGeom prst="rect">
            <a:avLst/>
          </a:prstGeom>
        </p:spPr>
      </p:pic>
      <p:pic>
        <p:nvPicPr>
          <p:cNvPr id="10" name="Picture 9"/>
          <p:cNvPicPr>
            <a:picLocks noChangeAspect="1"/>
          </p:cNvPicPr>
          <p:nvPr/>
        </p:nvPicPr>
        <p:blipFill>
          <a:blip r:embed="rId5"/>
          <a:stretch>
            <a:fillRect/>
          </a:stretch>
        </p:blipFill>
        <p:spPr>
          <a:xfrm>
            <a:off x="3823695" y="2706763"/>
            <a:ext cx="1583110" cy="1749043"/>
          </a:xfrm>
          <a:prstGeom prst="rect">
            <a:avLst/>
          </a:prstGeom>
        </p:spPr>
      </p:pic>
      <p:pic>
        <p:nvPicPr>
          <p:cNvPr id="11" name="Picture 10"/>
          <p:cNvPicPr>
            <a:picLocks noChangeAspect="1"/>
          </p:cNvPicPr>
          <p:nvPr/>
        </p:nvPicPr>
        <p:blipFill>
          <a:blip r:embed="rId6"/>
          <a:stretch>
            <a:fillRect/>
          </a:stretch>
        </p:blipFill>
        <p:spPr>
          <a:xfrm>
            <a:off x="5674227" y="2734323"/>
            <a:ext cx="1600199" cy="1736976"/>
          </a:xfrm>
          <a:prstGeom prst="rect">
            <a:avLst/>
          </a:prstGeom>
        </p:spPr>
      </p:pic>
      <p:pic>
        <p:nvPicPr>
          <p:cNvPr id="12" name="Picture 11"/>
          <p:cNvPicPr>
            <a:picLocks noChangeAspect="1"/>
          </p:cNvPicPr>
          <p:nvPr/>
        </p:nvPicPr>
        <p:blipFill>
          <a:blip r:embed="rId7"/>
          <a:stretch>
            <a:fillRect/>
          </a:stretch>
        </p:blipFill>
        <p:spPr>
          <a:xfrm>
            <a:off x="7636158" y="2710926"/>
            <a:ext cx="1371719" cy="1760373"/>
          </a:xfrm>
          <a:prstGeom prst="rect">
            <a:avLst/>
          </a:prstGeom>
        </p:spPr>
      </p:pic>
      <p:sp>
        <p:nvSpPr>
          <p:cNvPr id="13" name="Oval 12"/>
          <p:cNvSpPr/>
          <p:nvPr/>
        </p:nvSpPr>
        <p:spPr>
          <a:xfrm>
            <a:off x="533400" y="4545315"/>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smtClean="0"/>
              <a:t>1</a:t>
            </a:r>
            <a:endParaRPr lang="en-US" b="1"/>
          </a:p>
        </p:txBody>
      </p:sp>
      <p:sp>
        <p:nvSpPr>
          <p:cNvPr id="14" name="Oval 13"/>
          <p:cNvSpPr/>
          <p:nvPr/>
        </p:nvSpPr>
        <p:spPr>
          <a:xfrm>
            <a:off x="2510641" y="4545315"/>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t>2</a:t>
            </a:r>
          </a:p>
        </p:txBody>
      </p:sp>
      <p:sp>
        <p:nvSpPr>
          <p:cNvPr id="15" name="Oval 14"/>
          <p:cNvSpPr/>
          <p:nvPr/>
        </p:nvSpPr>
        <p:spPr>
          <a:xfrm>
            <a:off x="4350696" y="4545315"/>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t>3</a:t>
            </a:r>
          </a:p>
        </p:txBody>
      </p:sp>
      <p:sp>
        <p:nvSpPr>
          <p:cNvPr id="16" name="Oval 15"/>
          <p:cNvSpPr/>
          <p:nvPr/>
        </p:nvSpPr>
        <p:spPr>
          <a:xfrm>
            <a:off x="6324600" y="4545315"/>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t>4</a:t>
            </a:r>
          </a:p>
        </p:txBody>
      </p:sp>
      <p:sp>
        <p:nvSpPr>
          <p:cNvPr id="17" name="Oval 16"/>
          <p:cNvSpPr/>
          <p:nvPr/>
        </p:nvSpPr>
        <p:spPr>
          <a:xfrm>
            <a:off x="8077200" y="4571021"/>
            <a:ext cx="457200" cy="4572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t>5</a:t>
            </a:r>
          </a:p>
        </p:txBody>
      </p:sp>
      <p:sp>
        <p:nvSpPr>
          <p:cNvPr id="18" name="TextBox 17"/>
          <p:cNvSpPr txBox="1"/>
          <p:nvPr/>
        </p:nvSpPr>
        <p:spPr>
          <a:xfrm>
            <a:off x="228600" y="5181600"/>
            <a:ext cx="1524000" cy="369332"/>
          </a:xfrm>
          <a:prstGeom prst="rect">
            <a:avLst/>
          </a:prstGeom>
          <a:noFill/>
        </p:spPr>
        <p:txBody>
          <a:bodyPr wrap="square" rtlCol="0">
            <a:spAutoFit/>
          </a:bodyPr>
          <a:lstStyle/>
          <a:p>
            <a:r>
              <a:rPr lang="en-US" smtClean="0"/>
              <a:t>Loj hoa</a:t>
            </a:r>
            <a:endParaRPr lang="en-US"/>
          </a:p>
        </p:txBody>
      </p:sp>
      <p:sp>
        <p:nvSpPr>
          <p:cNvPr id="19" name="TextBox 18"/>
          <p:cNvSpPr txBox="1"/>
          <p:nvPr/>
        </p:nvSpPr>
        <p:spPr>
          <a:xfrm>
            <a:off x="1893027" y="5173494"/>
            <a:ext cx="1985159" cy="369332"/>
          </a:xfrm>
          <a:prstGeom prst="rect">
            <a:avLst/>
          </a:prstGeom>
          <a:noFill/>
        </p:spPr>
        <p:txBody>
          <a:bodyPr wrap="square" rtlCol="0">
            <a:spAutoFit/>
          </a:bodyPr>
          <a:lstStyle/>
          <a:p>
            <a:r>
              <a:rPr lang="en-US" smtClean="0"/>
              <a:t>Thacs nuwowcs</a:t>
            </a:r>
            <a:endParaRPr lang="en-US"/>
          </a:p>
        </p:txBody>
      </p:sp>
      <p:sp>
        <p:nvSpPr>
          <p:cNvPr id="20" name="TextBox 19"/>
          <p:cNvSpPr txBox="1"/>
          <p:nvPr/>
        </p:nvSpPr>
        <p:spPr>
          <a:xfrm>
            <a:off x="4018613" y="5171873"/>
            <a:ext cx="1543987" cy="369332"/>
          </a:xfrm>
          <a:prstGeom prst="rect">
            <a:avLst/>
          </a:prstGeom>
          <a:noFill/>
        </p:spPr>
        <p:txBody>
          <a:bodyPr wrap="square" rtlCol="0">
            <a:spAutoFit/>
          </a:bodyPr>
          <a:lstStyle/>
          <a:p>
            <a:r>
              <a:rPr lang="en-US" smtClean="0"/>
              <a:t>Caay canhr</a:t>
            </a:r>
            <a:endParaRPr lang="en-US"/>
          </a:p>
        </p:txBody>
      </p:sp>
      <p:sp>
        <p:nvSpPr>
          <p:cNvPr id="21" name="TextBox 20"/>
          <p:cNvSpPr txBox="1"/>
          <p:nvPr/>
        </p:nvSpPr>
        <p:spPr>
          <a:xfrm>
            <a:off x="5796759" y="5181600"/>
            <a:ext cx="1543987" cy="369332"/>
          </a:xfrm>
          <a:prstGeom prst="rect">
            <a:avLst/>
          </a:prstGeom>
          <a:noFill/>
        </p:spPr>
        <p:txBody>
          <a:bodyPr wrap="square" rtlCol="0">
            <a:spAutoFit/>
          </a:bodyPr>
          <a:lstStyle/>
          <a:p>
            <a:r>
              <a:rPr lang="en-US" smtClean="0"/>
              <a:t>Canhs ddongf</a:t>
            </a:r>
            <a:endParaRPr lang="en-US"/>
          </a:p>
        </p:txBody>
      </p:sp>
      <p:sp>
        <p:nvSpPr>
          <p:cNvPr id="22" name="TextBox 21"/>
          <p:cNvSpPr txBox="1"/>
          <p:nvPr/>
        </p:nvSpPr>
        <p:spPr>
          <a:xfrm>
            <a:off x="7574905" y="5134110"/>
            <a:ext cx="1543987" cy="369332"/>
          </a:xfrm>
          <a:prstGeom prst="rect">
            <a:avLst/>
          </a:prstGeom>
          <a:noFill/>
        </p:spPr>
        <p:txBody>
          <a:bodyPr wrap="square" rtlCol="0">
            <a:spAutoFit/>
          </a:bodyPr>
          <a:lstStyle/>
          <a:p>
            <a:r>
              <a:rPr lang="en-US" smtClean="0"/>
              <a:t>Hoangf hoon</a:t>
            </a:r>
            <a:endParaRPr lang="en-US"/>
          </a:p>
        </p:txBody>
      </p:sp>
      <p:sp>
        <p:nvSpPr>
          <p:cNvPr id="23" name="TextBox 22"/>
          <p:cNvSpPr txBox="1"/>
          <p:nvPr/>
        </p:nvSpPr>
        <p:spPr>
          <a:xfrm>
            <a:off x="228600" y="5550932"/>
            <a:ext cx="1524000" cy="369332"/>
          </a:xfrm>
          <a:prstGeom prst="rect">
            <a:avLst/>
          </a:prstGeom>
          <a:noFill/>
        </p:spPr>
        <p:txBody>
          <a:bodyPr wrap="square" rtlCol="0">
            <a:spAutoFit/>
          </a:bodyPr>
          <a:lstStyle/>
          <a:p>
            <a:r>
              <a:rPr lang="en-US" smtClean="0"/>
              <a:t>Lọ hoa</a:t>
            </a:r>
            <a:endParaRPr lang="en-US"/>
          </a:p>
        </p:txBody>
      </p:sp>
      <p:sp>
        <p:nvSpPr>
          <p:cNvPr id="24" name="TextBox 23"/>
          <p:cNvSpPr txBox="1"/>
          <p:nvPr/>
        </p:nvSpPr>
        <p:spPr>
          <a:xfrm>
            <a:off x="2006308" y="5541205"/>
            <a:ext cx="1985159" cy="369332"/>
          </a:xfrm>
          <a:prstGeom prst="rect">
            <a:avLst/>
          </a:prstGeom>
          <a:noFill/>
        </p:spPr>
        <p:txBody>
          <a:bodyPr wrap="square" rtlCol="0">
            <a:spAutoFit/>
          </a:bodyPr>
          <a:lstStyle/>
          <a:p>
            <a:r>
              <a:rPr lang="en-US" smtClean="0"/>
              <a:t>Thác nước</a:t>
            </a:r>
            <a:endParaRPr lang="en-US"/>
          </a:p>
        </p:txBody>
      </p:sp>
      <p:sp>
        <p:nvSpPr>
          <p:cNvPr id="25" name="TextBox 24"/>
          <p:cNvSpPr txBox="1"/>
          <p:nvPr/>
        </p:nvSpPr>
        <p:spPr>
          <a:xfrm>
            <a:off x="4018613" y="5550932"/>
            <a:ext cx="1543987" cy="369332"/>
          </a:xfrm>
          <a:prstGeom prst="rect">
            <a:avLst/>
          </a:prstGeom>
          <a:noFill/>
        </p:spPr>
        <p:txBody>
          <a:bodyPr wrap="square" rtlCol="0">
            <a:spAutoFit/>
          </a:bodyPr>
          <a:lstStyle/>
          <a:p>
            <a:r>
              <a:rPr lang="en-US" smtClean="0"/>
              <a:t>Cây cảnh</a:t>
            </a:r>
            <a:endParaRPr lang="en-US"/>
          </a:p>
        </p:txBody>
      </p:sp>
      <p:sp>
        <p:nvSpPr>
          <p:cNvPr id="26" name="TextBox 25"/>
          <p:cNvSpPr txBox="1"/>
          <p:nvPr/>
        </p:nvSpPr>
        <p:spPr>
          <a:xfrm>
            <a:off x="5796759" y="5550932"/>
            <a:ext cx="1543987" cy="369332"/>
          </a:xfrm>
          <a:prstGeom prst="rect">
            <a:avLst/>
          </a:prstGeom>
          <a:noFill/>
        </p:spPr>
        <p:txBody>
          <a:bodyPr wrap="square" rtlCol="0">
            <a:spAutoFit/>
          </a:bodyPr>
          <a:lstStyle/>
          <a:p>
            <a:r>
              <a:rPr lang="en-US" smtClean="0"/>
              <a:t>Cánh đồng</a:t>
            </a:r>
            <a:endParaRPr lang="en-US"/>
          </a:p>
        </p:txBody>
      </p:sp>
      <p:sp>
        <p:nvSpPr>
          <p:cNvPr id="27" name="TextBox 26"/>
          <p:cNvSpPr txBox="1"/>
          <p:nvPr/>
        </p:nvSpPr>
        <p:spPr>
          <a:xfrm>
            <a:off x="7574905" y="5550932"/>
            <a:ext cx="1543987" cy="369332"/>
          </a:xfrm>
          <a:prstGeom prst="rect">
            <a:avLst/>
          </a:prstGeom>
          <a:noFill/>
        </p:spPr>
        <p:txBody>
          <a:bodyPr wrap="square" rtlCol="0">
            <a:spAutoFit/>
          </a:bodyPr>
          <a:lstStyle/>
          <a:p>
            <a:r>
              <a:rPr lang="en-US" smtClean="0"/>
              <a:t>Hoàng hôn</a:t>
            </a:r>
            <a:endParaRPr lang="en-US"/>
          </a:p>
        </p:txBody>
      </p:sp>
    </p:spTree>
    <p:custDataLst>
      <p:tags r:id="rId1"/>
    </p:custDataLst>
    <p:extLst>
      <p:ext uri="{BB962C8B-B14F-4D97-AF65-F5344CB8AC3E}">
        <p14:creationId xmlns:p14="http://schemas.microsoft.com/office/powerpoint/2010/main" val="301509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8106" y="685800"/>
            <a:ext cx="7914772" cy="685800"/>
          </a:xfrm>
          <a:prstGeom prst="rect">
            <a:avLst/>
          </a:prstGeom>
        </p:spPr>
        <p:txBody>
          <a:bodyPr>
            <a:noAutofit/>
          </a:bodyPr>
          <a:lstStyle>
            <a:lvl1pPr algn="l" defTabSz="685800" rtl="0" eaLnBrk="1" latinLnBrk="0" hangingPunct="1">
              <a:lnSpc>
                <a:spcPct val="90000"/>
              </a:lnSpc>
              <a:spcBef>
                <a:spcPct val="0"/>
              </a:spcBef>
              <a:buNone/>
              <a:defRPr sz="3000" b="1" kern="1200">
                <a:solidFill>
                  <a:schemeClr val="accent5"/>
                </a:solidFill>
                <a:latin typeface="Cambria" panose="02040503050406030204" pitchFamily="18" charset="0"/>
                <a:ea typeface="+mj-ea"/>
                <a:cs typeface="+mj-cs"/>
              </a:defRPr>
            </a:lvl1pPr>
          </a:lstStyle>
          <a:p>
            <a:r>
              <a:rPr lang="en-US" sz="4500" dirty="0" err="1" smtClean="0"/>
              <a:t>Luyện</a:t>
            </a:r>
            <a:r>
              <a:rPr lang="en-US" sz="4500" dirty="0" smtClean="0"/>
              <a:t> </a:t>
            </a:r>
            <a:r>
              <a:rPr lang="en-US" sz="4500" dirty="0" err="1" smtClean="0"/>
              <a:t>tập</a:t>
            </a:r>
            <a:endParaRPr lang="en-US" sz="4500" dirty="0"/>
          </a:p>
        </p:txBody>
      </p:sp>
      <p:sp>
        <p:nvSpPr>
          <p:cNvPr id="8" name="TextBox 7"/>
          <p:cNvSpPr txBox="1"/>
          <p:nvPr/>
        </p:nvSpPr>
        <p:spPr>
          <a:xfrm>
            <a:off x="228600" y="1524000"/>
            <a:ext cx="8305800" cy="830997"/>
          </a:xfrm>
          <a:prstGeom prst="rect">
            <a:avLst/>
          </a:prstGeom>
          <a:noFill/>
        </p:spPr>
        <p:txBody>
          <a:bodyPr wrap="square" rtlCol="0">
            <a:spAutoFit/>
          </a:bodyPr>
          <a:lstStyle/>
          <a:p>
            <a:r>
              <a:rPr lang="en-US" sz="2400" b="1" i="1" dirty="0">
                <a:solidFill>
                  <a:schemeClr val="accent1">
                    <a:lumMod val="50000"/>
                  </a:schemeClr>
                </a:solidFill>
                <a:latin typeface="Times New Roman" panose="02020603050405020304" pitchFamily="18" charset="0"/>
                <a:cs typeface="Times New Roman" panose="02020603050405020304" pitchFamily="18" charset="0"/>
              </a:rPr>
              <a:t>2</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Trong</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phần</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mềm</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Unikey</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để</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chọn</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kiểu</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gõ</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là</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Telex,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bảng</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mã</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 Unicode.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Chọn</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những</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phông</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chữ</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nào</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là</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phù</a:t>
            </a:r>
            <a:r>
              <a:rPr lang="en-US" sz="24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1">
                    <a:lumMod val="50000"/>
                  </a:schemeClr>
                </a:solidFill>
                <a:latin typeface="Times New Roman" panose="02020603050405020304" pitchFamily="18" charset="0"/>
                <a:cs typeface="Times New Roman" panose="02020603050405020304" pitchFamily="18" charset="0"/>
              </a:rPr>
              <a:t>hợp</a:t>
            </a:r>
            <a:r>
              <a:rPr lang="en-US" sz="2400" b="1" i="1"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2400" b="1" i="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685800" y="2895600"/>
            <a:ext cx="4976057" cy="2304348"/>
            <a:chOff x="1981200" y="2970732"/>
            <a:chExt cx="4976057" cy="2304348"/>
          </a:xfrm>
        </p:grpSpPr>
        <p:pic>
          <p:nvPicPr>
            <p:cNvPr id="6" name="Picture 5"/>
            <p:cNvPicPr>
              <a:picLocks noChangeAspect="1"/>
            </p:cNvPicPr>
            <p:nvPr/>
          </p:nvPicPr>
          <p:blipFill>
            <a:blip r:embed="rId3"/>
            <a:stretch>
              <a:fillRect/>
            </a:stretch>
          </p:blipFill>
          <p:spPr>
            <a:xfrm>
              <a:off x="1981200" y="2970732"/>
              <a:ext cx="4976057" cy="2304348"/>
            </a:xfrm>
            <a:prstGeom prst="rect">
              <a:avLst/>
            </a:prstGeom>
          </p:spPr>
        </p:pic>
        <p:sp>
          <p:nvSpPr>
            <p:cNvPr id="23" name="Oval 22"/>
            <p:cNvSpPr/>
            <p:nvPr/>
          </p:nvSpPr>
          <p:spPr>
            <a:xfrm>
              <a:off x="2819400" y="3505200"/>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smtClean="0"/>
                <a:t>1</a:t>
              </a:r>
              <a:endParaRPr lang="en-US" b="1"/>
            </a:p>
          </p:txBody>
        </p:sp>
        <p:sp>
          <p:nvSpPr>
            <p:cNvPr id="24" name="Oval 23"/>
            <p:cNvSpPr/>
            <p:nvPr/>
          </p:nvSpPr>
          <p:spPr>
            <a:xfrm>
              <a:off x="2819400" y="3847290"/>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smtClean="0"/>
                <a:t>2</a:t>
              </a:r>
              <a:endParaRPr lang="en-US" b="1"/>
            </a:p>
          </p:txBody>
        </p:sp>
        <p:sp>
          <p:nvSpPr>
            <p:cNvPr id="25" name="Oval 24"/>
            <p:cNvSpPr/>
            <p:nvPr/>
          </p:nvSpPr>
          <p:spPr>
            <a:xfrm>
              <a:off x="6553200" y="3505200"/>
              <a:ext cx="304800" cy="3048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smtClean="0"/>
                <a:t>3</a:t>
              </a:r>
              <a:endParaRPr lang="en-US" b="1"/>
            </a:p>
          </p:txBody>
        </p:sp>
      </p:grpSp>
      <p:pic>
        <p:nvPicPr>
          <p:cNvPr id="27" name="Picture 26"/>
          <p:cNvPicPr>
            <a:picLocks noChangeAspect="1"/>
          </p:cNvPicPr>
          <p:nvPr/>
        </p:nvPicPr>
        <p:blipFill>
          <a:blip r:embed="rId4"/>
          <a:stretch>
            <a:fillRect/>
          </a:stretch>
        </p:blipFill>
        <p:spPr>
          <a:xfrm>
            <a:off x="6248400" y="4724400"/>
            <a:ext cx="2850127" cy="1600339"/>
          </a:xfrm>
          <a:prstGeom prst="rect">
            <a:avLst/>
          </a:prstGeom>
        </p:spPr>
      </p:pic>
      <p:cxnSp>
        <p:nvCxnSpPr>
          <p:cNvPr id="29" name="Curved Connector 28"/>
          <p:cNvCxnSpPr/>
          <p:nvPr/>
        </p:nvCxnSpPr>
        <p:spPr>
          <a:xfrm rot="16200000" flipH="1">
            <a:off x="4877334" y="3810534"/>
            <a:ext cx="2132532" cy="167640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224971" y="5286773"/>
            <a:ext cx="8305800" cy="461665"/>
          </a:xfrm>
          <a:prstGeom prst="rect">
            <a:avLst/>
          </a:prstGeom>
          <a:noFill/>
        </p:spPr>
        <p:txBody>
          <a:bodyPr wrap="square" rtlCol="0">
            <a:spAutoFit/>
          </a:bodyPr>
          <a:lstStyle/>
          <a:p>
            <a:r>
              <a:rPr lang="en-US" sz="2400" b="1" i="1" dirty="0" smtClean="0">
                <a:solidFill>
                  <a:srgbClr val="FF0000"/>
                </a:solidFill>
                <a:latin typeface="Times New Roman" panose="02020603050405020304" pitchFamily="18" charset="0"/>
                <a:cs typeface="Times New Roman" panose="02020603050405020304" pitchFamily="18" charset="0"/>
              </a:rPr>
              <a:t>Times New Roman, Arial, Tahoma, Verdana, …</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123513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8429" y="1436914"/>
            <a:ext cx="8305800" cy="3539430"/>
          </a:xfrm>
          <a:prstGeom prst="rect">
            <a:avLst/>
          </a:prstGeom>
          <a:noFill/>
        </p:spPr>
        <p:txBody>
          <a:bodyPr wrap="square" rtlCol="0">
            <a:spAutoFit/>
          </a:bodyPr>
          <a:lstStyle/>
          <a:p>
            <a:pPr>
              <a:lnSpc>
                <a:spcPct val="200000"/>
              </a:lnSpc>
            </a:pPr>
            <a:r>
              <a:rPr lang="en-US" sz="2800" b="1" i="1" dirty="0" smtClean="0">
                <a:solidFill>
                  <a:srgbClr val="FF0000"/>
                </a:solidFill>
                <a:latin typeface="Times New Roman" panose="02020603050405020304" pitchFamily="18" charset="0"/>
                <a:cs typeface="Times New Roman" panose="02020603050405020304" pitchFamily="18" charset="0"/>
              </a:rPr>
              <a:t>3. </a:t>
            </a:r>
            <a:r>
              <a:rPr lang="en-US" sz="2800" b="1" i="1" dirty="0" err="1" smtClean="0">
                <a:solidFill>
                  <a:srgbClr val="FF0000"/>
                </a:solidFill>
                <a:latin typeface="Times New Roman" panose="02020603050405020304" pitchFamily="18" charset="0"/>
                <a:cs typeface="Times New Roman" panose="02020603050405020304" pitchFamily="18" charset="0"/>
              </a:rPr>
              <a:t>Sử</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dụng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phím</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chữ</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để</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gõ</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dấu</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là</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áp</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dụng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kiểu</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gõ</a:t>
            </a: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a:t>
            </a:r>
          </a:p>
          <a:p>
            <a:pPr marL="457200" indent="-457200">
              <a:lnSpc>
                <a:spcPct val="200000"/>
              </a:lnSpc>
              <a:buAutoNum type="alphaUcPeriod"/>
            </a:pP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Telex</a:t>
            </a:r>
          </a:p>
          <a:p>
            <a:pPr marL="457200" indent="-457200">
              <a:lnSpc>
                <a:spcPct val="200000"/>
              </a:lnSpc>
              <a:buAutoNum type="alphaUcPeriod"/>
            </a:pP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VNI</a:t>
            </a:r>
          </a:p>
          <a:p>
            <a:pPr>
              <a:lnSpc>
                <a:spcPct val="200000"/>
              </a:lnSpc>
            </a:pPr>
            <a:endParaRPr lang="en-US" sz="2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Title 3"/>
          <p:cNvSpPr txBox="1">
            <a:spLocks/>
          </p:cNvSpPr>
          <p:nvPr/>
        </p:nvSpPr>
        <p:spPr>
          <a:xfrm>
            <a:off x="8106" y="685800"/>
            <a:ext cx="7914772" cy="685800"/>
          </a:xfrm>
          <a:prstGeom prst="rect">
            <a:avLst/>
          </a:prstGeom>
        </p:spPr>
        <p:txBody>
          <a:bodyPr>
            <a:noAutofit/>
          </a:bodyPr>
          <a:lstStyle>
            <a:lvl1pPr algn="l" defTabSz="685800" rtl="0" eaLnBrk="1" latinLnBrk="0" hangingPunct="1">
              <a:lnSpc>
                <a:spcPct val="90000"/>
              </a:lnSpc>
              <a:spcBef>
                <a:spcPct val="0"/>
              </a:spcBef>
              <a:buNone/>
              <a:defRPr sz="3000" b="1" kern="1200">
                <a:solidFill>
                  <a:schemeClr val="accent5"/>
                </a:solidFill>
                <a:latin typeface="Cambria" panose="02040503050406030204" pitchFamily="18" charset="0"/>
                <a:ea typeface="+mj-ea"/>
                <a:cs typeface="+mj-cs"/>
              </a:defRPr>
            </a:lvl1pPr>
          </a:lstStyle>
          <a:p>
            <a:r>
              <a:rPr lang="en-US" sz="4500" dirty="0" err="1" smtClean="0"/>
              <a:t>Luyện</a:t>
            </a:r>
            <a:r>
              <a:rPr lang="en-US" sz="4500" dirty="0" smtClean="0"/>
              <a:t> </a:t>
            </a:r>
            <a:r>
              <a:rPr lang="en-US" sz="4500" dirty="0" err="1" smtClean="0"/>
              <a:t>tập</a:t>
            </a:r>
            <a:endParaRPr lang="en-US" sz="4500" dirty="0"/>
          </a:p>
        </p:txBody>
      </p:sp>
      <p:sp>
        <p:nvSpPr>
          <p:cNvPr id="3" name="Rectangle 2"/>
          <p:cNvSpPr/>
          <p:nvPr/>
        </p:nvSpPr>
        <p:spPr>
          <a:xfrm>
            <a:off x="304800" y="2518228"/>
            <a:ext cx="2286000" cy="7029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ài giảng E - learning Đạo đức lớp 3: Giữ lời hứa"/>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2457" y="2780543"/>
            <a:ext cx="2931886" cy="246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133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371600"/>
            <a:ext cx="8305800" cy="5262979"/>
          </a:xfrm>
          <a:prstGeom prst="rect">
            <a:avLst/>
          </a:prstGeom>
          <a:noFill/>
        </p:spPr>
        <p:txBody>
          <a:bodyPr wrap="square" rtlCol="0">
            <a:spAutoFit/>
          </a:bodyPr>
          <a:lstStyle/>
          <a:p>
            <a:pPr>
              <a:lnSpc>
                <a:spcPct val="200000"/>
              </a:lnSpc>
            </a:pPr>
            <a:r>
              <a:rPr lang="en-US" sz="2800" b="1" i="1" dirty="0">
                <a:solidFill>
                  <a:srgbClr val="FF0000"/>
                </a:solidFill>
                <a:latin typeface="Times New Roman" panose="02020603050405020304" pitchFamily="18" charset="0"/>
                <a:cs typeface="Times New Roman" panose="02020603050405020304" pitchFamily="18" charset="0"/>
              </a:rPr>
              <a:t>6</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Để</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kết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thúc</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đoạn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bản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em</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nhấn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phím</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nào</a:t>
            </a:r>
            <a:r>
              <a:rPr lang="en-US" sz="2800" b="1" i="1" dirty="0" smtClean="0">
                <a:solidFill>
                  <a:srgbClr val="FF0000"/>
                </a:solidFill>
                <a:latin typeface="Times New Roman" panose="02020603050405020304" pitchFamily="18" charset="0"/>
                <a:cs typeface="Times New Roman" panose="02020603050405020304" pitchFamily="18" charset="0"/>
              </a:rPr>
              <a:t>?</a:t>
            </a:r>
          </a:p>
          <a:p>
            <a:pPr marL="457200" indent="-457200">
              <a:lnSpc>
                <a:spcPct val="200000"/>
              </a:lnSpc>
              <a:buAutoNum type="alphaUcPeriod"/>
            </a:pP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Ctrl</a:t>
            </a:r>
          </a:p>
          <a:p>
            <a:pPr marL="457200" indent="-457200">
              <a:lnSpc>
                <a:spcPct val="200000"/>
              </a:lnSpc>
              <a:buAutoNum type="alphaUcPeriod"/>
            </a:pP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Shift</a:t>
            </a:r>
          </a:p>
          <a:p>
            <a:pPr marL="457200" indent="-457200">
              <a:lnSpc>
                <a:spcPct val="200000"/>
              </a:lnSpc>
              <a:buAutoNum type="alphaUcPeriod"/>
            </a:pP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Enter</a:t>
            </a:r>
          </a:p>
          <a:p>
            <a:pPr marL="457200" indent="-457200">
              <a:lnSpc>
                <a:spcPct val="200000"/>
              </a:lnSpc>
              <a:buAutoNum type="alphaUcPeriod"/>
            </a:pP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Backspace</a:t>
            </a:r>
          </a:p>
          <a:p>
            <a:pPr>
              <a:lnSpc>
                <a:spcPct val="200000"/>
              </a:lnSpc>
            </a:pPr>
            <a:endParaRPr lang="en-US" sz="2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304800" y="4191000"/>
            <a:ext cx="2286000" cy="7029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Amazon.com: V7 Standard Full-Size Space Saving Spill Resistant USB Keyboard  for Windows Desktop PC (KC0A1-4N6P) - Black : Electron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514633"/>
            <a:ext cx="5130712" cy="192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952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187462"/>
            <a:ext cx="8534400" cy="2546338"/>
          </a:xfrm>
          <a:prstGeom prst="rect">
            <a:avLst/>
          </a:prstGeom>
          <a:noFill/>
        </p:spPr>
        <p:txBody>
          <a:bodyPr wrap="square" rtlCol="0">
            <a:spAutoFit/>
          </a:bodyPr>
          <a:lstStyle/>
          <a:p>
            <a:pPr>
              <a:lnSpc>
                <a:spcPct val="200000"/>
              </a:lnSpc>
            </a:pPr>
            <a:r>
              <a:rPr lang="en-US" sz="2800" b="1" i="1" dirty="0" smtClean="0">
                <a:solidFill>
                  <a:srgbClr val="FF0000"/>
                </a:solidFill>
                <a:latin typeface="Times New Roman" panose="02020603050405020304" pitchFamily="18" charset="0"/>
                <a:cs typeface="Times New Roman" panose="02020603050405020304" pitchFamily="18" charset="0"/>
              </a:rPr>
              <a:t>5. </a:t>
            </a:r>
            <a:r>
              <a:rPr lang="en-US" sz="2800" b="1" i="1" dirty="0" err="1" smtClean="0">
                <a:solidFill>
                  <a:srgbClr val="FF0000"/>
                </a:solidFill>
                <a:latin typeface="Times New Roman" panose="02020603050405020304" pitchFamily="18" charset="0"/>
                <a:cs typeface="Times New Roman" panose="02020603050405020304" pitchFamily="18" charset="0"/>
              </a:rPr>
              <a:t>Khi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chọn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bảng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mã</a:t>
            </a:r>
            <a:r>
              <a:rPr lang="en-US" sz="2800" b="1" i="1" dirty="0" smtClean="0">
                <a:solidFill>
                  <a:srgbClr val="FF0000"/>
                </a:solidFill>
                <a:latin typeface="Times New Roman" panose="02020603050405020304" pitchFamily="18" charset="0"/>
                <a:cs typeface="Times New Roman" panose="02020603050405020304" pitchFamily="18" charset="0"/>
              </a:rPr>
              <a:t> Unicode</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kiểu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gõ</a:t>
            </a:r>
            <a:r>
              <a:rPr lang="en-US" sz="2800" b="1" i="1" dirty="0" smtClean="0">
                <a:solidFill>
                  <a:srgbClr val="FF0000"/>
                </a:solidFill>
                <a:latin typeface="Times New Roman" panose="02020603050405020304" pitchFamily="18" charset="0"/>
                <a:cs typeface="Times New Roman" panose="02020603050405020304" pitchFamily="18" charset="0"/>
              </a:rPr>
              <a:t> Telex, </a:t>
            </a:r>
            <a:r>
              <a:rPr lang="en-US" sz="2800" b="1" i="1" dirty="0">
                <a:solidFill>
                  <a:srgbClr val="FF0000"/>
                </a:solidFill>
                <a:latin typeface="Times New Roman" panose="02020603050405020304" pitchFamily="18" charset="0"/>
                <a:cs typeface="Times New Roman" panose="02020603050405020304" pitchFamily="18" charset="0"/>
              </a:rPr>
              <a:t>font </a:t>
            </a:r>
            <a:r>
              <a:rPr lang="en-US" sz="2800" b="1" i="1" dirty="0" err="1" smtClean="0">
                <a:solidFill>
                  <a:srgbClr val="FF0000"/>
                </a:solidFill>
                <a:latin typeface="Times New Roman" panose="02020603050405020304" pitchFamily="18" charset="0"/>
                <a:cs typeface="Times New Roman" panose="02020603050405020304" pitchFamily="18" charset="0"/>
              </a:rPr>
              <a:t>chữ</a:t>
            </a:r>
            <a:r>
              <a:rPr lang="en-US" sz="2800" b="1" i="1" dirty="0" smtClean="0">
                <a:solidFill>
                  <a:srgbClr val="FF0000"/>
                </a:solidFill>
                <a:latin typeface="Times New Roman" panose="02020603050405020304" pitchFamily="18" charset="0"/>
                <a:cs typeface="Times New Roman" panose="02020603050405020304" pitchFamily="18" charset="0"/>
              </a:rPr>
              <a:t> Times New Roman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Gõ</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chữ</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Việt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không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có</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dấu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Vì</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sao</a:t>
            </a:r>
            <a:r>
              <a:rPr lang="en-US" sz="2800" b="1" i="1" dirty="0" smtClean="0">
                <a:solidFill>
                  <a:srgbClr val="FF0000"/>
                </a:solidFill>
                <a:latin typeface="Times New Roman" panose="02020603050405020304" pitchFamily="18" charset="0"/>
                <a:cs typeface="Times New Roman" panose="02020603050405020304" pitchFamily="18" charset="0"/>
              </a:rPr>
              <a:t>?</a:t>
            </a:r>
            <a:endParaRPr lang="en-US" sz="2800" b="1" i="1" dirty="0" smtClean="0">
              <a:solidFill>
                <a:schemeClr val="accent1">
                  <a:lumMod val="50000"/>
                </a:schemeClr>
              </a:solidFill>
              <a:latin typeface="Times New Roman" panose="02020603050405020304" pitchFamily="18" charset="0"/>
              <a:cs typeface="Times New Roman" panose="02020603050405020304" pitchFamily="18" charset="0"/>
            </a:endParaRPr>
          </a:p>
          <a:p>
            <a:pPr>
              <a:lnSpc>
                <a:spcPct val="200000"/>
              </a:lnSpc>
            </a:pPr>
            <a:endParaRPr lang="en-US" sz="2800" b="1" i="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6785" y="3200400"/>
            <a:ext cx="2090430" cy="287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898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550" y="3886200"/>
            <a:ext cx="8742943" cy="954107"/>
          </a:xfrm>
          <a:prstGeom prst="rect">
            <a:avLst/>
          </a:prstGeom>
          <a:noFill/>
        </p:spPr>
        <p:txBody>
          <a:bodyPr wrap="square" rtlCol="0">
            <a:spAutoFit/>
          </a:bodyPr>
          <a:lstStyle/>
          <a:p>
            <a:r>
              <a:rPr lang="en-US" sz="2800" i="1" smtClean="0">
                <a:solidFill>
                  <a:schemeClr val="accent1">
                    <a:lumMod val="50000"/>
                  </a:schemeClr>
                </a:solidFill>
                <a:latin typeface="Times New Roman" panose="02020603050405020304" pitchFamily="18" charset="0"/>
                <a:cs typeface="Times New Roman" panose="02020603050405020304" pitchFamily="18" charset="0"/>
              </a:rPr>
              <a:t>1/ Quan sát hai văn bản trên, theo em văn bản nào dễ hiểu hơn? Tại sao?</a:t>
            </a:r>
            <a:endParaRPr lang="en-US" sz="2800" i="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23141" y="4840307"/>
            <a:ext cx="8341883" cy="1384995"/>
          </a:xfrm>
          <a:prstGeom prst="rect">
            <a:avLst/>
          </a:prstGeom>
          <a:noFill/>
        </p:spPr>
        <p:txBody>
          <a:bodyPr wrap="square" rtlCol="0">
            <a:spAutoFit/>
          </a:bodyPr>
          <a:lstStyle/>
          <a:p>
            <a:r>
              <a:rPr lang="en-US" sz="2800" i="1" smtClean="0">
                <a:solidFill>
                  <a:schemeClr val="accent1">
                    <a:lumMod val="50000"/>
                  </a:schemeClr>
                </a:solidFill>
                <a:latin typeface="Times New Roman" panose="02020603050405020304" pitchFamily="18" charset="0"/>
                <a:cs typeface="Times New Roman" panose="02020603050405020304" pitchFamily="18" charset="0"/>
              </a:rPr>
              <a:t>2/ Trên bàn phím không có các chữ cái tiếng Việt như ă, â, ơ, ê, … và không có các dấu huyền, hỏi, sắc, … vậy để gõ được văn bản trên máy tính thì phải làm thế nào?</a:t>
            </a:r>
            <a:endParaRPr lang="en-US" sz="2800" i="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00528" y="1600200"/>
            <a:ext cx="4018542" cy="1752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spcBef>
                <a:spcPts val="600"/>
              </a:spcBef>
            </a:pPr>
            <a:r>
              <a:rPr lang="en-US" dirty="0" smtClean="0"/>
              <a:t>Bien </a:t>
            </a:r>
            <a:r>
              <a:rPr lang="en-US" dirty="0" err="1" smtClean="0"/>
              <a:t>dep</a:t>
            </a:r>
            <a:endParaRPr lang="en-US" dirty="0" smtClean="0"/>
          </a:p>
          <a:p>
            <a:pPr algn="just">
              <a:spcBef>
                <a:spcPts val="600"/>
              </a:spcBef>
            </a:pPr>
            <a:r>
              <a:rPr lang="en-US" dirty="0" err="1" smtClean="0"/>
              <a:t>Buoi</a:t>
            </a:r>
            <a:r>
              <a:rPr lang="en-US" dirty="0" smtClean="0"/>
              <a:t> </a:t>
            </a:r>
            <a:r>
              <a:rPr lang="en-US" dirty="0" err="1" smtClean="0"/>
              <a:t>som</a:t>
            </a:r>
            <a:r>
              <a:rPr lang="en-US" dirty="0" smtClean="0"/>
              <a:t> </a:t>
            </a:r>
            <a:r>
              <a:rPr lang="en-US" dirty="0" err="1" smtClean="0"/>
              <a:t>nang</a:t>
            </a:r>
            <a:r>
              <a:rPr lang="en-US" dirty="0" smtClean="0"/>
              <a:t> sang. </a:t>
            </a:r>
            <a:r>
              <a:rPr lang="en-US" dirty="0" err="1" smtClean="0"/>
              <a:t>Nhung</a:t>
            </a:r>
            <a:r>
              <a:rPr lang="en-US" dirty="0" smtClean="0"/>
              <a:t> </a:t>
            </a:r>
            <a:r>
              <a:rPr lang="en-US" dirty="0" err="1" smtClean="0"/>
              <a:t>canh</a:t>
            </a:r>
            <a:r>
              <a:rPr lang="en-US" dirty="0" smtClean="0"/>
              <a:t> </a:t>
            </a:r>
            <a:r>
              <a:rPr lang="en-US" dirty="0" err="1" smtClean="0"/>
              <a:t>buom</a:t>
            </a:r>
            <a:r>
              <a:rPr lang="en-US" dirty="0" smtClean="0"/>
              <a:t> </a:t>
            </a:r>
            <a:r>
              <a:rPr lang="en-US" dirty="0" err="1" smtClean="0"/>
              <a:t>nau</a:t>
            </a:r>
            <a:r>
              <a:rPr lang="en-US" dirty="0" smtClean="0"/>
              <a:t> </a:t>
            </a:r>
            <a:r>
              <a:rPr lang="en-US" dirty="0" err="1" smtClean="0"/>
              <a:t>tren</a:t>
            </a:r>
            <a:r>
              <a:rPr lang="en-US" dirty="0" smtClean="0"/>
              <a:t> </a:t>
            </a:r>
            <a:r>
              <a:rPr lang="en-US" dirty="0" err="1" smtClean="0"/>
              <a:t>bien</a:t>
            </a:r>
            <a:r>
              <a:rPr lang="en-US" dirty="0" smtClean="0"/>
              <a:t> </a:t>
            </a:r>
            <a:r>
              <a:rPr lang="en-US" dirty="0" err="1" smtClean="0"/>
              <a:t>duoc</a:t>
            </a:r>
            <a:r>
              <a:rPr lang="en-US" dirty="0" smtClean="0"/>
              <a:t> </a:t>
            </a:r>
            <a:r>
              <a:rPr lang="en-US" dirty="0" err="1" smtClean="0"/>
              <a:t>nang</a:t>
            </a:r>
            <a:r>
              <a:rPr lang="en-US" dirty="0" smtClean="0"/>
              <a:t> </a:t>
            </a:r>
            <a:r>
              <a:rPr lang="en-US" dirty="0" err="1" smtClean="0"/>
              <a:t>chieu</a:t>
            </a:r>
            <a:r>
              <a:rPr lang="en-US" dirty="0" smtClean="0"/>
              <a:t> </a:t>
            </a:r>
            <a:r>
              <a:rPr lang="en-US" dirty="0" err="1" smtClean="0"/>
              <a:t>vao</a:t>
            </a:r>
            <a:r>
              <a:rPr lang="en-US" dirty="0" smtClean="0"/>
              <a:t> </a:t>
            </a:r>
            <a:r>
              <a:rPr lang="en-US" dirty="0" err="1" smtClean="0"/>
              <a:t>hong</a:t>
            </a:r>
            <a:r>
              <a:rPr lang="en-US" dirty="0" smtClean="0"/>
              <a:t> </a:t>
            </a:r>
            <a:r>
              <a:rPr lang="en-US" dirty="0" err="1" smtClean="0"/>
              <a:t>ruc</a:t>
            </a:r>
            <a:r>
              <a:rPr lang="en-US" dirty="0" smtClean="0"/>
              <a:t> </a:t>
            </a:r>
            <a:r>
              <a:rPr lang="en-US" dirty="0" err="1" smtClean="0"/>
              <a:t>len</a:t>
            </a:r>
            <a:r>
              <a:rPr lang="en-US" dirty="0" smtClean="0"/>
              <a:t> </a:t>
            </a:r>
            <a:r>
              <a:rPr lang="en-US" dirty="0" err="1" smtClean="0"/>
              <a:t>nhu</a:t>
            </a:r>
            <a:r>
              <a:rPr lang="en-US" dirty="0" smtClean="0"/>
              <a:t> </a:t>
            </a:r>
            <a:r>
              <a:rPr lang="en-US" dirty="0" err="1" smtClean="0"/>
              <a:t>dan</a:t>
            </a:r>
            <a:r>
              <a:rPr lang="en-US" dirty="0" smtClean="0"/>
              <a:t> </a:t>
            </a:r>
            <a:r>
              <a:rPr lang="en-US" dirty="0" err="1" smtClean="0"/>
              <a:t>buom</a:t>
            </a:r>
            <a:r>
              <a:rPr lang="en-US" dirty="0" smtClean="0"/>
              <a:t> </a:t>
            </a:r>
            <a:r>
              <a:rPr lang="en-US" dirty="0" err="1" smtClean="0"/>
              <a:t>mua</a:t>
            </a:r>
            <a:r>
              <a:rPr lang="en-US" dirty="0" smtClean="0"/>
              <a:t> </a:t>
            </a:r>
            <a:r>
              <a:rPr lang="en-US" dirty="0" err="1" smtClean="0"/>
              <a:t>luon</a:t>
            </a:r>
            <a:r>
              <a:rPr lang="en-US" dirty="0" smtClean="0"/>
              <a:t> </a:t>
            </a:r>
            <a:r>
              <a:rPr lang="en-US" dirty="0" err="1" smtClean="0"/>
              <a:t>giua</a:t>
            </a:r>
            <a:r>
              <a:rPr lang="en-US" dirty="0" smtClean="0"/>
              <a:t> </a:t>
            </a:r>
            <a:r>
              <a:rPr lang="en-US" dirty="0" err="1" smtClean="0"/>
              <a:t>troi</a:t>
            </a:r>
            <a:r>
              <a:rPr lang="en-US" dirty="0" smtClean="0"/>
              <a:t> </a:t>
            </a:r>
            <a:r>
              <a:rPr lang="en-US" dirty="0" err="1" smtClean="0"/>
              <a:t>xanh</a:t>
            </a:r>
            <a:r>
              <a:rPr lang="en-US" dirty="0" smtClean="0"/>
              <a:t>.</a:t>
            </a:r>
            <a:endParaRPr lang="en-US" dirty="0"/>
          </a:p>
        </p:txBody>
      </p:sp>
      <p:sp>
        <p:nvSpPr>
          <p:cNvPr id="7" name="Rounded Rectangle 6"/>
          <p:cNvSpPr/>
          <p:nvPr/>
        </p:nvSpPr>
        <p:spPr>
          <a:xfrm>
            <a:off x="4680022" y="1603443"/>
            <a:ext cx="4018542" cy="1752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spcBef>
                <a:spcPts val="600"/>
              </a:spcBef>
            </a:pPr>
            <a:r>
              <a:rPr lang="en-US" smtClean="0"/>
              <a:t>Biển đẹp</a:t>
            </a:r>
          </a:p>
          <a:p>
            <a:pPr algn="just">
              <a:spcBef>
                <a:spcPts val="600"/>
              </a:spcBef>
            </a:pPr>
            <a:r>
              <a:rPr lang="en-US" smtClean="0"/>
              <a:t>Buổi sớm  nắng sáng. Những cánh buồm nâu trên biển được nắng chiếu vào hồng rực lên như đàn bướm múa lượn giữa trời xanh.</a:t>
            </a:r>
            <a:endParaRPr lang="en-US"/>
          </a:p>
        </p:txBody>
      </p:sp>
    </p:spTree>
    <p:custDataLst>
      <p:tags r:id="rId1"/>
    </p:custDataLst>
    <p:extLst>
      <p:ext uri="{BB962C8B-B14F-4D97-AF65-F5344CB8AC3E}">
        <p14:creationId xmlns:p14="http://schemas.microsoft.com/office/powerpoint/2010/main" val="1368340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87086"/>
            <a:ext cx="3429000" cy="1325563"/>
          </a:xfrm>
        </p:spPr>
        <p:txBody>
          <a:bodyPr>
            <a:normAutofit/>
          </a:bodyPr>
          <a:lstStyle/>
          <a:p>
            <a:r>
              <a:rPr lang="en-US" sz="4800" dirty="0">
                <a:solidFill>
                  <a:srgbClr val="C00000"/>
                </a:solidFill>
              </a:rPr>
              <a:t>DẶN DÒ</a:t>
            </a:r>
          </a:p>
        </p:txBody>
      </p:sp>
      <p:sp>
        <p:nvSpPr>
          <p:cNvPr id="3" name="TextBox 2"/>
          <p:cNvSpPr txBox="1"/>
          <p:nvPr/>
        </p:nvSpPr>
        <p:spPr>
          <a:xfrm>
            <a:off x="381000" y="990600"/>
            <a:ext cx="8305800" cy="5262979"/>
          </a:xfrm>
          <a:prstGeom prst="rect">
            <a:avLst/>
          </a:prstGeom>
          <a:noFill/>
        </p:spPr>
        <p:txBody>
          <a:bodyPr wrap="square" rtlCol="0">
            <a:spAutoFit/>
          </a:bodyPr>
          <a:lstStyle/>
          <a:p>
            <a:pPr>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Xem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nội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dung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học</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457200" indent="-457200">
              <a:lnSpc>
                <a:spcPct val="150000"/>
              </a:lnSpc>
              <a:buFont typeface="Wingdings" pitchFamily="2" charset="2"/>
              <a:buChar char="q"/>
            </a:pPr>
            <a:r>
              <a:rPr lang="en-US" sz="2800" b="1" i="1" dirty="0" err="1" smtClean="0">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thành</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phần</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của</a:t>
            </a:r>
            <a:r>
              <a:rPr lang="en-US" sz="2800" b="1" i="1" dirty="0" smtClean="0">
                <a:latin typeface="Times New Roman" panose="02020603050405020304" pitchFamily="18" charset="0"/>
                <a:cs typeface="Times New Roman" panose="02020603050405020304" pitchFamily="18" charset="0"/>
              </a:rPr>
              <a:t> v</a:t>
            </a:r>
            <a:r>
              <a:rPr lang="vi-VN" sz="2800" b="1" i="1" dirty="0" smtClean="0">
                <a:latin typeface="Times New Roman" panose="02020603050405020304" pitchFamily="18" charset="0"/>
                <a:cs typeface="Times New Roman" panose="02020603050405020304" pitchFamily="18" charset="0"/>
              </a:rPr>
              <a:t>ă</a:t>
            </a:r>
            <a:r>
              <a:rPr lang="en-US" sz="2800" b="1" i="1" dirty="0">
                <a:latin typeface="Times New Roman" panose="02020603050405020304" pitchFamily="18" charset="0"/>
                <a:cs typeface="Times New Roman" panose="02020603050405020304" pitchFamily="18" charset="0"/>
              </a:rPr>
              <a:t>n </a:t>
            </a:r>
            <a:r>
              <a:rPr lang="en-US" sz="2800" b="1" i="1" dirty="0" err="1" smtClean="0">
                <a:latin typeface="Times New Roman" panose="02020603050405020304" pitchFamily="18" charset="0"/>
                <a:cs typeface="Times New Roman" panose="02020603050405020304" pitchFamily="18" charset="0"/>
              </a:rPr>
              <a:t>bản</a:t>
            </a:r>
            <a:endParaRPr lang="en-US" sz="2800" b="1" i="1" dirty="0" smtClean="0">
              <a:latin typeface="Times New Roman" panose="02020603050405020304" pitchFamily="18" charset="0"/>
              <a:cs typeface="Times New Roman" panose="02020603050405020304" pitchFamily="18" charset="0"/>
            </a:endParaRPr>
          </a:p>
          <a:p>
            <a:pPr marL="457200" indent="-457200">
              <a:lnSpc>
                <a:spcPct val="150000"/>
              </a:lnSpc>
              <a:buFont typeface="Wingdings" pitchFamily="2" charset="2"/>
              <a:buChar char="q"/>
            </a:pPr>
            <a:r>
              <a:rPr lang="en-US" sz="2800" b="1" i="1" dirty="0" err="1" smtClean="0">
                <a:latin typeface="Times New Roman" panose="02020603050405020304" pitchFamily="18" charset="0"/>
                <a:cs typeface="Times New Roman" panose="02020603050405020304" pitchFamily="18" charset="0"/>
              </a:rPr>
              <a:t>Cách</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gõ</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chữ</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Việt</a:t>
            </a:r>
            <a:endParaRPr lang="en-US" sz="2800" b="1" i="1" dirty="0" smtClean="0">
              <a:latin typeface="Times New Roman" panose="02020603050405020304" pitchFamily="18" charset="0"/>
              <a:cs typeface="Times New Roman" panose="02020603050405020304" pitchFamily="18" charset="0"/>
            </a:endParaRPr>
          </a:p>
          <a:p>
            <a:pPr marL="457200" indent="-457200">
              <a:lnSpc>
                <a:spcPct val="150000"/>
              </a:lnSpc>
              <a:buFont typeface="Wingdings" pitchFamily="2" charset="2"/>
              <a:buChar char="q"/>
            </a:pP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Các</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quy</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tắc</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gõ</a:t>
            </a:r>
            <a:r>
              <a:rPr lang="en-US" sz="2800" b="1" i="1" dirty="0" smtClean="0">
                <a:latin typeface="Times New Roman" panose="02020603050405020304" pitchFamily="18" charset="0"/>
                <a:cs typeface="Times New Roman" panose="02020603050405020304" pitchFamily="18" charset="0"/>
              </a:rPr>
              <a:t> v</a:t>
            </a:r>
            <a:r>
              <a:rPr lang="vi-VN" sz="2800" b="1" i="1" dirty="0" smtClean="0">
                <a:latin typeface="Times New Roman" panose="02020603050405020304" pitchFamily="18" charset="0"/>
                <a:cs typeface="Times New Roman" panose="02020603050405020304" pitchFamily="18" charset="0"/>
              </a:rPr>
              <a:t>ă</a:t>
            </a:r>
            <a:r>
              <a:rPr lang="en-US" sz="2800" b="1" i="1" dirty="0">
                <a:latin typeface="Times New Roman" panose="02020603050405020304" pitchFamily="18" charset="0"/>
                <a:cs typeface="Times New Roman" panose="02020603050405020304" pitchFamily="18" charset="0"/>
              </a:rPr>
              <a:t>n </a:t>
            </a:r>
            <a:r>
              <a:rPr lang="en-US" sz="2800" b="1" i="1" dirty="0" err="1" smtClean="0">
                <a:latin typeface="Times New Roman" panose="02020603050405020304" pitchFamily="18" charset="0"/>
                <a:cs typeface="Times New Roman" panose="02020603050405020304" pitchFamily="18" charset="0"/>
              </a:rPr>
              <a:t>bản</a:t>
            </a:r>
            <a:endParaRPr lang="en-US" sz="2800" b="1" i="1" dirty="0" smtClean="0">
              <a:latin typeface="Times New Roman" panose="02020603050405020304" pitchFamily="18" charset="0"/>
              <a:cs typeface="Times New Roman" panose="02020603050405020304" pitchFamily="18" charset="0"/>
            </a:endParaRPr>
          </a:p>
          <a:p>
            <a:pPr>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Xem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t>
            </a:r>
            <a:r>
              <a:rPr lang="vi-VN" sz="2800" b="1" dirty="0" smtClean="0">
                <a:solidFill>
                  <a:srgbClr val="FF0000"/>
                </a:solidFill>
                <a:latin typeface="Times New Roman" panose="02020603050405020304" pitchFamily="18" charset="0"/>
                <a:cs typeface="Times New Roman" panose="02020603050405020304" pitchFamily="18" charset="0"/>
              </a:rPr>
              <a:t>ướ</a:t>
            </a:r>
            <a:r>
              <a:rPr lang="en-US" sz="2800" b="1" dirty="0">
                <a:solidFill>
                  <a:srgbClr val="FF0000"/>
                </a:solidFill>
                <a:latin typeface="Times New Roman" panose="02020603050405020304" pitchFamily="18" charset="0"/>
                <a:cs typeface="Times New Roman" panose="02020603050405020304" pitchFamily="18" charset="0"/>
              </a:rPr>
              <a:t>c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3</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Chỉnh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sửa</a:t>
            </a:r>
            <a:r>
              <a:rPr lang="en-US" sz="2800" b="1" dirty="0" smtClean="0">
                <a:solidFill>
                  <a:srgbClr val="FF0000"/>
                </a:solidFill>
                <a:latin typeface="Times New Roman" panose="02020603050405020304" pitchFamily="18" charset="0"/>
                <a:cs typeface="Times New Roman" panose="02020603050405020304" pitchFamily="18" charset="0"/>
              </a:rPr>
              <a:t> v</a:t>
            </a:r>
            <a:r>
              <a:rPr lang="vi-VN" sz="2800" b="1" dirty="0" smtClean="0">
                <a:solidFill>
                  <a:srgbClr val="FF0000"/>
                </a:solidFill>
                <a:latin typeface="Times New Roman" panose="02020603050405020304" pitchFamily="18" charset="0"/>
                <a:cs typeface="Times New Roman" panose="02020603050405020304" pitchFamily="18" charset="0"/>
              </a:rPr>
              <a:t>ă</a:t>
            </a:r>
            <a:r>
              <a:rPr lang="en-US" sz="2800" b="1" dirty="0">
                <a:solidFill>
                  <a:srgbClr val="FF0000"/>
                </a:solidFill>
                <a:latin typeface="Times New Roman" panose="02020603050405020304" pitchFamily="18" charset="0"/>
                <a:cs typeface="Times New Roman" panose="02020603050405020304" pitchFamily="18" charset="0"/>
              </a:rPr>
              <a:t>n </a:t>
            </a:r>
            <a:r>
              <a:rPr lang="en-US" sz="2800" b="1" dirty="0" err="1" smtClean="0">
                <a:solidFill>
                  <a:srgbClr val="FF0000"/>
                </a:solidFill>
                <a:latin typeface="Times New Roman" panose="02020603050405020304" pitchFamily="18" charset="0"/>
                <a:cs typeface="Times New Roman" panose="02020603050405020304" pitchFamily="18" charset="0"/>
              </a:rPr>
              <a:t>bản</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457200" indent="-457200">
              <a:lnSpc>
                <a:spcPct val="150000"/>
              </a:lnSpc>
              <a:buFont typeface="Wingdings" pitchFamily="2" charset="2"/>
              <a:buChar char="q"/>
            </a:pPr>
            <a:r>
              <a:rPr lang="en-US" sz="2800" b="1" i="1" dirty="0" err="1" smtClean="0">
                <a:latin typeface="Times New Roman" panose="02020603050405020304" pitchFamily="18" charset="0"/>
                <a:cs typeface="Times New Roman" panose="02020603050405020304" pitchFamily="18" charset="0"/>
              </a:rPr>
              <a:t>Thao</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tác</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xoá</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chèn</a:t>
            </a:r>
            <a:r>
              <a:rPr lang="en-US" sz="2800" b="1" i="1" dirty="0" smtClean="0">
                <a:latin typeface="Times New Roman" panose="02020603050405020304" pitchFamily="18" charset="0"/>
                <a:cs typeface="Times New Roman" panose="02020603050405020304" pitchFamily="18" charset="0"/>
              </a:rPr>
              <a:t> v</a:t>
            </a:r>
            <a:r>
              <a:rPr lang="vi-VN" sz="2800" b="1" i="1" dirty="0" smtClean="0">
                <a:latin typeface="Times New Roman" panose="02020603050405020304" pitchFamily="18" charset="0"/>
                <a:cs typeface="Times New Roman" panose="02020603050405020304" pitchFamily="18" charset="0"/>
              </a:rPr>
              <a:t>ă</a:t>
            </a:r>
            <a:r>
              <a:rPr lang="en-US" sz="2800" b="1" i="1" dirty="0">
                <a:latin typeface="Times New Roman" panose="02020603050405020304" pitchFamily="18" charset="0"/>
                <a:cs typeface="Times New Roman" panose="02020603050405020304" pitchFamily="18" charset="0"/>
              </a:rPr>
              <a:t>n </a:t>
            </a:r>
            <a:r>
              <a:rPr lang="en-US" sz="2800" b="1" i="1" dirty="0" err="1" smtClean="0">
                <a:latin typeface="Times New Roman" panose="02020603050405020304" pitchFamily="18" charset="0"/>
                <a:cs typeface="Times New Roman" panose="02020603050405020304" pitchFamily="18" charset="0"/>
              </a:rPr>
              <a:t>bản</a:t>
            </a:r>
            <a:endParaRPr lang="en-US" sz="2800" b="1" i="1" dirty="0" smtClean="0">
              <a:latin typeface="Times New Roman" panose="02020603050405020304" pitchFamily="18" charset="0"/>
              <a:cs typeface="Times New Roman" panose="02020603050405020304" pitchFamily="18" charset="0"/>
            </a:endParaRPr>
          </a:p>
          <a:p>
            <a:pPr marL="457200" indent="-457200">
              <a:lnSpc>
                <a:spcPct val="150000"/>
              </a:lnSpc>
              <a:buFont typeface="Wingdings" pitchFamily="2" charset="2"/>
              <a:buChar char="q"/>
            </a:pPr>
            <a:r>
              <a:rPr lang="en-US" sz="2800" b="1" i="1" dirty="0">
                <a:latin typeface="Times New Roman" panose="02020603050405020304" pitchFamily="18" charset="0"/>
                <a:cs typeface="Times New Roman" panose="02020603050405020304" pitchFamily="18" charset="0"/>
              </a:rPr>
              <a:t>Sao </a:t>
            </a:r>
            <a:r>
              <a:rPr lang="en-US" sz="2800" b="1" i="1" dirty="0" err="1" smtClean="0">
                <a:latin typeface="Times New Roman" panose="02020603050405020304" pitchFamily="18" charset="0"/>
                <a:cs typeface="Times New Roman" panose="02020603050405020304" pitchFamily="18" charset="0"/>
              </a:rPr>
              <a:t>chép</a:t>
            </a:r>
            <a:r>
              <a:rPr lang="en-US" sz="2800" b="1" i="1" dirty="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và</a:t>
            </a:r>
            <a:r>
              <a:rPr lang="en-US" sz="2800" b="1" i="1" dirty="0" smtClean="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di </a:t>
            </a:r>
            <a:r>
              <a:rPr lang="en-US" sz="2800" b="1" i="1" dirty="0" err="1" smtClean="0">
                <a:latin typeface="Times New Roman" panose="02020603050405020304" pitchFamily="18" charset="0"/>
                <a:cs typeface="Times New Roman" panose="02020603050405020304" pitchFamily="18" charset="0"/>
              </a:rPr>
              <a:t>chuyển</a:t>
            </a:r>
            <a:r>
              <a:rPr lang="en-US" sz="2800" b="1" i="1" dirty="0" smtClean="0">
                <a:latin typeface="Times New Roman" panose="02020603050405020304" pitchFamily="18" charset="0"/>
                <a:cs typeface="Times New Roman" panose="02020603050405020304" pitchFamily="18" charset="0"/>
              </a:rPr>
              <a:t> v</a:t>
            </a:r>
            <a:r>
              <a:rPr lang="vi-VN" sz="2800" b="1" i="1" dirty="0" smtClean="0">
                <a:latin typeface="Times New Roman" panose="02020603050405020304" pitchFamily="18" charset="0"/>
                <a:cs typeface="Times New Roman" panose="02020603050405020304" pitchFamily="18" charset="0"/>
              </a:rPr>
              <a:t>ă</a:t>
            </a:r>
            <a:r>
              <a:rPr lang="en-US" sz="2800" b="1" i="1" dirty="0">
                <a:latin typeface="Times New Roman" panose="02020603050405020304" pitchFamily="18" charset="0"/>
                <a:cs typeface="Times New Roman" panose="02020603050405020304" pitchFamily="18" charset="0"/>
              </a:rPr>
              <a:t>n </a:t>
            </a:r>
            <a:r>
              <a:rPr lang="en-US" sz="2800" b="1" i="1" dirty="0" err="1">
                <a:latin typeface="Times New Roman" panose="02020603050405020304" pitchFamily="18" charset="0"/>
                <a:cs typeface="Times New Roman" panose="02020603050405020304" pitchFamily="18" charset="0"/>
              </a:rPr>
              <a:t>bản</a:t>
            </a:r>
            <a:endParaRPr lang="en-US" sz="2800" b="1" i="1" dirty="0" smtClean="0">
              <a:latin typeface="Times New Roman" panose="02020603050405020304" pitchFamily="18" charset="0"/>
              <a:cs typeface="Times New Roman" panose="02020603050405020304" pitchFamily="18" charset="0"/>
            </a:endParaRPr>
          </a:p>
          <a:p>
            <a:pPr>
              <a:lnSpc>
                <a:spcPct val="150000"/>
              </a:lnSpc>
            </a:pPr>
            <a:endParaRPr lang="en-US" sz="2800" b="1" i="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99 Mẫu logo sách | Biểu tượng quyển sách đẹp"/>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139543" y="359306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486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258" y="457200"/>
            <a:ext cx="6456941" cy="1384995"/>
          </a:xfrm>
          <a:prstGeom prst="rect">
            <a:avLst/>
          </a:prstGeom>
          <a:noFill/>
        </p:spPr>
        <p:txBody>
          <a:bodyPr wrap="square" rtlCol="0">
            <a:spAutoFit/>
          </a:bodyPr>
          <a:lstStyle/>
          <a:p>
            <a:pPr>
              <a:lnSpc>
                <a:spcPct val="150000"/>
              </a:lnSpc>
            </a:pPr>
            <a:r>
              <a:rPr lang="en-US" sz="2800" i="1" dirty="0" err="1" smtClean="0">
                <a:solidFill>
                  <a:srgbClr val="FF0000"/>
                </a:solidFill>
                <a:latin typeface="Times New Roman" panose="02020603050405020304" pitchFamily="18" charset="0"/>
                <a:cs typeface="Times New Roman" panose="02020603050405020304" pitchFamily="18" charset="0"/>
              </a:rPr>
              <a:t>Để</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giải</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quyết</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vấn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đề</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trên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máy</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tính</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cần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được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cài</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đặt</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phần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mềm</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gõ</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tiếng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Việt</a:t>
            </a:r>
            <a:r>
              <a:rPr lang="en-US" sz="2800" i="1" dirty="0" smtClean="0">
                <a:solidFill>
                  <a:srgbClr val="FF0000"/>
                </a:solidFill>
                <a:latin typeface="Times New Roman" panose="02020603050405020304" pitchFamily="18" charset="0"/>
                <a:cs typeface="Times New Roman" panose="02020603050405020304" pitchFamily="18" charset="0"/>
              </a:rPr>
              <a:t>.</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6258" y="2242457"/>
            <a:ext cx="8763000" cy="661207"/>
          </a:xfrm>
          <a:prstGeom prst="rect">
            <a:avLst/>
          </a:prstGeom>
          <a:noFill/>
        </p:spPr>
        <p:txBody>
          <a:bodyPr wrap="square" rtlCol="0">
            <a:spAutoFit/>
          </a:bodyPr>
          <a:lstStyle/>
          <a:p>
            <a:pPr algn="ctr">
              <a:lnSpc>
                <a:spcPct val="150000"/>
              </a:lnSpc>
            </a:pP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a:t>
            </a:r>
            <a:r>
              <a:rPr lang="en-US" sz="2800" b="1" i="1" dirty="0" err="1" smtClean="0">
                <a:solidFill>
                  <a:schemeClr val="accent1">
                    <a:lumMod val="50000"/>
                  </a:schemeClr>
                </a:solidFill>
                <a:latin typeface="Times New Roman" panose="02020603050405020304" pitchFamily="18" charset="0"/>
                <a:cs typeface="Times New Roman" panose="02020603050405020304" pitchFamily="18" charset="0"/>
              </a:rPr>
              <a:t>Có</a:t>
            </a: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50000"/>
                  </a:schemeClr>
                </a:solidFill>
                <a:latin typeface="Times New Roman" panose="02020603050405020304" pitchFamily="18" charset="0"/>
                <a:cs typeface="Times New Roman" panose="02020603050405020304" pitchFamily="18" charset="0"/>
              </a:rPr>
              <a:t>hai</a:t>
            </a: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50000"/>
                  </a:schemeClr>
                </a:solidFill>
                <a:latin typeface="Times New Roman" panose="02020603050405020304" pitchFamily="18" charset="0"/>
                <a:cs typeface="Times New Roman" panose="02020603050405020304" pitchFamily="18" charset="0"/>
              </a:rPr>
              <a:t>bộ</a:t>
            </a: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50000"/>
                  </a:schemeClr>
                </a:solidFill>
                <a:latin typeface="Times New Roman" panose="02020603050405020304" pitchFamily="18" charset="0"/>
                <a:cs typeface="Times New Roman" panose="02020603050405020304" pitchFamily="18" charset="0"/>
              </a:rPr>
              <a:t>gõ</a:t>
            </a: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50000"/>
                  </a:schemeClr>
                </a:solidFill>
                <a:latin typeface="Times New Roman" panose="02020603050405020304" pitchFamily="18" charset="0"/>
                <a:cs typeface="Times New Roman" panose="02020603050405020304" pitchFamily="18" charset="0"/>
              </a:rPr>
              <a:t>tiếng</a:t>
            </a: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50000"/>
                  </a:schemeClr>
                </a:solidFill>
                <a:latin typeface="Times New Roman" panose="02020603050405020304" pitchFamily="18" charset="0"/>
                <a:cs typeface="Times New Roman" panose="02020603050405020304" pitchFamily="18" charset="0"/>
              </a:rPr>
              <a:t>Việt</a:t>
            </a: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50000"/>
                  </a:schemeClr>
                </a:solidFill>
                <a:latin typeface="Times New Roman" panose="02020603050405020304" pitchFamily="18" charset="0"/>
                <a:cs typeface="Times New Roman" panose="02020603050405020304" pitchFamily="18" charset="0"/>
              </a:rPr>
              <a:t>thông</a:t>
            </a: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50000"/>
                  </a:schemeClr>
                </a:solidFill>
                <a:latin typeface="Times New Roman" panose="02020603050405020304" pitchFamily="18" charset="0"/>
                <a:cs typeface="Times New Roman" panose="02020603050405020304" pitchFamily="18" charset="0"/>
              </a:rPr>
              <a:t>dụng</a:t>
            </a:r>
            <a:endParaRPr lang="en-US" sz="2800" b="1" i="1" dirty="0" smtClean="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UniKey 4.3 R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85" y="3526971"/>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76800" y="3025759"/>
            <a:ext cx="1384879" cy="661207"/>
          </a:xfrm>
          <a:prstGeom prst="rect">
            <a:avLst/>
          </a:prstGeom>
          <a:noFill/>
        </p:spPr>
        <p:txBody>
          <a:bodyPr wrap="square" rtlCol="0">
            <a:spAutoFit/>
          </a:bodyPr>
          <a:lstStyle/>
          <a:p>
            <a:pPr>
              <a:lnSpc>
                <a:spcPct val="150000"/>
              </a:lnSpc>
            </a:pPr>
            <a:r>
              <a:rPr lang="en-US" sz="2800" b="1" i="1" dirty="0" err="1" smtClean="0">
                <a:solidFill>
                  <a:srgbClr val="C00000"/>
                </a:solidFill>
                <a:latin typeface="Times New Roman" panose="02020603050405020304" pitchFamily="18" charset="0"/>
                <a:cs typeface="Times New Roman" panose="02020603050405020304" pitchFamily="18" charset="0"/>
              </a:rPr>
              <a:t>Vietkey</a:t>
            </a:r>
            <a:endParaRPr lang="en-US" sz="2800" b="1" i="1"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27314" y="2987030"/>
            <a:ext cx="1418771" cy="738664"/>
          </a:xfrm>
          <a:prstGeom prst="rect">
            <a:avLst/>
          </a:prstGeom>
          <a:noFill/>
        </p:spPr>
        <p:txBody>
          <a:bodyPr wrap="square" rtlCol="0">
            <a:spAutoFit/>
          </a:bodyPr>
          <a:lstStyle/>
          <a:p>
            <a:pPr>
              <a:lnSpc>
                <a:spcPct val="150000"/>
              </a:lnSpc>
            </a:pPr>
            <a:r>
              <a:rPr lang="en-US" sz="2800" b="1" i="1" dirty="0" err="1" smtClean="0">
                <a:solidFill>
                  <a:srgbClr val="C00000"/>
                </a:solidFill>
                <a:latin typeface="Times New Roman" panose="02020603050405020304" pitchFamily="18" charset="0"/>
                <a:cs typeface="Times New Roman" panose="02020603050405020304" pitchFamily="18" charset="0"/>
              </a:rPr>
              <a:t>Unikey</a:t>
            </a:r>
            <a:endParaRPr lang="en-US" sz="2800" b="1" i="1" dirty="0" smtClean="0">
              <a:solidFill>
                <a:srgbClr val="C00000"/>
              </a:solidFill>
              <a:latin typeface="Times New Roman" panose="02020603050405020304" pitchFamily="18" charset="0"/>
              <a:cs typeface="Times New Roman" panose="02020603050405020304" pitchFamily="18" charset="0"/>
            </a:endParaRPr>
          </a:p>
        </p:txBody>
      </p:sp>
      <p:pic>
        <p:nvPicPr>
          <p:cNvPr id="1028" name="Picture 4" descr="Vietkey 2000 - Bộ gõ Tiếng Việt 8x đời đầu vang danh 1 thờ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4839" y="3831771"/>
            <a:ext cx="1828799" cy="18287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30694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7" y="2057400"/>
            <a:ext cx="8973803" cy="4229691"/>
          </a:xfrm>
          <a:prstGeom prst="rect">
            <a:avLst/>
          </a:prstGeom>
        </p:spPr>
      </p:pic>
      <p:sp>
        <p:nvSpPr>
          <p:cNvPr id="5" name="TextBox 4"/>
          <p:cNvSpPr txBox="1"/>
          <p:nvPr/>
        </p:nvSpPr>
        <p:spPr>
          <a:xfrm>
            <a:off x="51352" y="1181100"/>
            <a:ext cx="4292047" cy="523220"/>
          </a:xfrm>
          <a:prstGeom prst="rect">
            <a:avLst/>
          </a:prstGeom>
          <a:noFill/>
        </p:spPr>
        <p:txBody>
          <a:bodyPr wrap="square" rtlCol="0">
            <a:spAutoFit/>
          </a:bodyPr>
          <a:lstStyle/>
          <a:p>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1/ </a:t>
            </a:r>
            <a:r>
              <a:rPr lang="en-US" sz="2800" b="1" i="1" dirty="0" err="1" smtClean="0">
                <a:solidFill>
                  <a:schemeClr val="accent1">
                    <a:lumMod val="50000"/>
                  </a:schemeClr>
                </a:solidFill>
                <a:latin typeface="Times New Roman" panose="02020603050405020304" pitchFamily="18" charset="0"/>
                <a:cs typeface="Times New Roman" panose="02020603050405020304" pitchFamily="18" charset="0"/>
              </a:rPr>
              <a:t>Phần</a:t>
            </a: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50000"/>
                  </a:schemeClr>
                </a:solidFill>
                <a:latin typeface="Times New Roman" panose="02020603050405020304" pitchFamily="18" charset="0"/>
                <a:cs typeface="Times New Roman" panose="02020603050405020304" pitchFamily="18" charset="0"/>
              </a:rPr>
              <a:t>mềm</a:t>
            </a:r>
            <a:r>
              <a:rPr lang="en-US" sz="2800" b="1" i="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b="1" i="1" dirty="0" err="1" smtClean="0">
                <a:solidFill>
                  <a:schemeClr val="accent1">
                    <a:lumMod val="50000"/>
                  </a:schemeClr>
                </a:solidFill>
                <a:latin typeface="Times New Roman" panose="02020603050405020304" pitchFamily="18" charset="0"/>
                <a:cs typeface="Times New Roman" panose="02020603050405020304" pitchFamily="18" charset="0"/>
              </a:rPr>
              <a:t>Unikey</a:t>
            </a:r>
            <a:endParaRPr lang="en-US" sz="2800" b="1" i="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773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41829"/>
            <a:ext cx="7772400" cy="512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95443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95400"/>
            <a:ext cx="8763000" cy="3970318"/>
          </a:xfrm>
          <a:prstGeom prst="rect">
            <a:avLst/>
          </a:prstGeom>
          <a:noFill/>
        </p:spPr>
        <p:txBody>
          <a:bodyPr wrap="square" rtlCol="0">
            <a:spAutoFit/>
          </a:bodyPr>
          <a:lstStyle/>
          <a:p>
            <a:pPr lvl="0">
              <a:lnSpc>
                <a:spcPct val="150000"/>
              </a:lnSpc>
            </a:pPr>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Phần</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mềm</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Unikey</a:t>
            </a:r>
            <a:endParaRPr lang="en-US" sz="2800" dirty="0">
              <a:solidFill>
                <a:srgbClr val="FF0000"/>
              </a:solidFill>
              <a:latin typeface="Times New Roman" pitchFamily="18" charset="0"/>
              <a:cs typeface="Times New Roman" pitchFamily="18" charset="0"/>
            </a:endParaRPr>
          </a:p>
          <a:p>
            <a:pPr lvl="0">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Unikey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Vietkey</a:t>
            </a:r>
            <a:endParaRPr lang="en-US" sz="2800" dirty="0">
              <a:latin typeface="Times New Roman" pitchFamily="18" charset="0"/>
              <a:cs typeface="Times New Roman" pitchFamily="18" charset="0"/>
            </a:endParaRPr>
          </a:p>
          <a:p>
            <a:pPr lvl="0">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Unikey</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đượ</a:t>
            </a:r>
            <a:r>
              <a:rPr lang="en-US" sz="2800" dirty="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rộng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rãi</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lvl="0">
              <a:lnSpc>
                <a:spcPct val="150000"/>
              </a:lnSpc>
            </a:pP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thoại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Unikey</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chọn</a:t>
            </a:r>
            <a:r>
              <a:rPr lang="en-US" sz="2800" dirty="0">
                <a:latin typeface="Times New Roman" pitchFamily="18" charset="0"/>
                <a:cs typeface="Times New Roman" pitchFamily="18" charset="0"/>
              </a:rPr>
              <a:t>:</a:t>
            </a:r>
          </a:p>
          <a:p>
            <a:pPr>
              <a:lnSpc>
                <a:spcPct val="150000"/>
              </a:lnSpc>
            </a:pP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mã</a:t>
            </a:r>
            <a:r>
              <a:rPr lang="en-US" sz="2800" dirty="0">
                <a:latin typeface="Times New Roman" pitchFamily="18" charset="0"/>
                <a:cs typeface="Times New Roman" pitchFamily="18" charset="0"/>
              </a:rPr>
              <a:t>: Unicode</a:t>
            </a:r>
          </a:p>
          <a:p>
            <a:pPr>
              <a:lnSpc>
                <a:spcPct val="150000"/>
              </a:lnSpc>
            </a:pP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Kiểu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gõ</a:t>
            </a:r>
            <a:r>
              <a:rPr lang="en-US" sz="2800" dirty="0">
                <a:latin typeface="Times New Roman" pitchFamily="18" charset="0"/>
                <a:cs typeface="Times New Roman" pitchFamily="18" charset="0"/>
              </a:rPr>
              <a:t>: Telex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Vni</a:t>
            </a:r>
            <a:r>
              <a:rPr lang="en-US" sz="2800" dirty="0">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601305"/>
            <a:ext cx="728661" cy="65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418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52400" y="888999"/>
            <a:ext cx="7449649" cy="4240168"/>
          </a:xfrm>
          <a:prstGeom prst="rect">
            <a:avLst/>
          </a:prstGeom>
          <a:ln>
            <a:solidFill>
              <a:schemeClr val="tx1"/>
            </a:solidFill>
          </a:ln>
        </p:spPr>
      </p:pic>
      <p:sp>
        <p:nvSpPr>
          <p:cNvPr id="9" name="TextBox 8"/>
          <p:cNvSpPr txBox="1"/>
          <p:nvPr/>
        </p:nvSpPr>
        <p:spPr>
          <a:xfrm>
            <a:off x="333924" y="5264131"/>
            <a:ext cx="8200476" cy="523220"/>
          </a:xfrm>
          <a:prstGeom prst="rect">
            <a:avLst/>
          </a:prstGeom>
          <a:noFill/>
        </p:spPr>
        <p:txBody>
          <a:bodyPr wrap="square" rtlCol="0">
            <a:spAutoFit/>
          </a:bodyPr>
          <a:lstStyle/>
          <a:p>
            <a:r>
              <a:rPr lang="en-US" sz="2800" b="1" i="1" dirty="0" err="1" smtClean="0">
                <a:solidFill>
                  <a:srgbClr val="C00000"/>
                </a:solidFill>
                <a:latin typeface="Times New Roman" panose="02020603050405020304" pitchFamily="18" charset="0"/>
                <a:cs typeface="Times New Roman" panose="02020603050405020304" pitchFamily="18" charset="0"/>
              </a:rPr>
              <a:t>Em</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hãy</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chỉ</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ra</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các</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thành</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phần</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của</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văn</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bản</a:t>
            </a:r>
            <a:r>
              <a:rPr lang="en-US" sz="2800" b="1" i="1" dirty="0" smtClean="0">
                <a:solidFill>
                  <a:srgbClr val="C00000"/>
                </a:solidFill>
                <a:latin typeface="Times New Roman" panose="02020603050405020304" pitchFamily="18" charset="0"/>
                <a:cs typeface="Times New Roman" panose="02020603050405020304" pitchFamily="18" charset="0"/>
              </a:rPr>
              <a:t>?</a:t>
            </a:r>
            <a:endParaRPr lang="en-US" sz="2800" b="1" i="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333122"/>
            <a:ext cx="5892247"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2</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Các</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thành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phần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của</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bản</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93840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1367379" y="2057401"/>
            <a:ext cx="5197319" cy="4093540"/>
          </a:xfrm>
          <a:prstGeom prst="rect">
            <a:avLst/>
          </a:prstGeom>
          <a:ln>
            <a:solidFill>
              <a:schemeClr val="tx1"/>
            </a:solidFill>
          </a:ln>
        </p:spPr>
      </p:pic>
      <p:grpSp>
        <p:nvGrpSpPr>
          <p:cNvPr id="26" name="Group 25"/>
          <p:cNvGrpSpPr/>
          <p:nvPr/>
        </p:nvGrpSpPr>
        <p:grpSpPr>
          <a:xfrm>
            <a:off x="1752600" y="2113534"/>
            <a:ext cx="1524000" cy="651354"/>
            <a:chOff x="1752600" y="2113534"/>
            <a:chExt cx="1524000" cy="651354"/>
          </a:xfrm>
        </p:grpSpPr>
        <p:sp>
          <p:nvSpPr>
            <p:cNvPr id="6" name="TextBox 5"/>
            <p:cNvSpPr txBox="1"/>
            <p:nvPr/>
          </p:nvSpPr>
          <p:spPr>
            <a:xfrm>
              <a:off x="1752600" y="2113534"/>
              <a:ext cx="1524000" cy="461665"/>
            </a:xfrm>
            <a:prstGeom prst="rect">
              <a:avLst/>
            </a:prstGeom>
            <a:noFill/>
          </p:spPr>
          <p:txBody>
            <a:bodyPr wrap="square" rtlCol="0">
              <a:spAutoFit/>
            </a:bodyPr>
            <a:lstStyle/>
            <a:p>
              <a:r>
                <a:rPr lang="en-US" sz="2400" b="1" i="1" smtClean="0">
                  <a:solidFill>
                    <a:schemeClr val="accent2">
                      <a:lumMod val="75000"/>
                    </a:schemeClr>
                  </a:solidFill>
                  <a:latin typeface="Times New Roman" panose="02020603050405020304" pitchFamily="18" charset="0"/>
                  <a:cs typeface="Times New Roman" panose="02020603050405020304" pitchFamily="18" charset="0"/>
                </a:rPr>
                <a:t>Một dòng</a:t>
              </a:r>
              <a:endParaRPr lang="en-US" sz="2400" b="1" i="1">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a:off x="2462719" y="2460088"/>
              <a:ext cx="0" cy="30480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grpSp>
      <p:grpSp>
        <p:nvGrpSpPr>
          <p:cNvPr id="30" name="Group 29"/>
          <p:cNvGrpSpPr/>
          <p:nvPr/>
        </p:nvGrpSpPr>
        <p:grpSpPr>
          <a:xfrm>
            <a:off x="1182636" y="3710440"/>
            <a:ext cx="1390650" cy="652629"/>
            <a:chOff x="1182636" y="3710440"/>
            <a:chExt cx="1390650" cy="652629"/>
          </a:xfrm>
        </p:grpSpPr>
        <p:sp>
          <p:nvSpPr>
            <p:cNvPr id="10" name="TextBox 9"/>
            <p:cNvSpPr txBox="1"/>
            <p:nvPr/>
          </p:nvSpPr>
          <p:spPr>
            <a:xfrm>
              <a:off x="1182636" y="3901404"/>
              <a:ext cx="1390650" cy="461665"/>
            </a:xfrm>
            <a:prstGeom prst="rect">
              <a:avLst/>
            </a:prstGeom>
            <a:noFill/>
          </p:spPr>
          <p:txBody>
            <a:bodyPr wrap="square" rtlCol="0">
              <a:spAutoFit/>
            </a:bodyPr>
            <a:lstStyle/>
            <a:p>
              <a:r>
                <a:rPr lang="en-US" sz="2400" b="1" i="1" smtClean="0">
                  <a:solidFill>
                    <a:schemeClr val="accent2">
                      <a:lumMod val="75000"/>
                    </a:schemeClr>
                  </a:solidFill>
                  <a:latin typeface="Times New Roman" panose="02020603050405020304" pitchFamily="18" charset="0"/>
                  <a:cs typeface="Times New Roman" panose="02020603050405020304" pitchFamily="18" charset="0"/>
                </a:rPr>
                <a:t>Một kí tự</a:t>
              </a:r>
              <a:endParaRPr lang="en-US" sz="2400" b="1" i="1">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1767191" y="3710440"/>
              <a:ext cx="0" cy="34116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grpSp>
      <p:grpSp>
        <p:nvGrpSpPr>
          <p:cNvPr id="27" name="Group 26"/>
          <p:cNvGrpSpPr/>
          <p:nvPr/>
        </p:nvGrpSpPr>
        <p:grpSpPr>
          <a:xfrm>
            <a:off x="5122361" y="3710440"/>
            <a:ext cx="1230256" cy="618676"/>
            <a:chOff x="5122361" y="3710440"/>
            <a:chExt cx="1230256" cy="618676"/>
          </a:xfrm>
        </p:grpSpPr>
        <p:sp>
          <p:nvSpPr>
            <p:cNvPr id="13" name="TextBox 12"/>
            <p:cNvSpPr txBox="1"/>
            <p:nvPr/>
          </p:nvSpPr>
          <p:spPr>
            <a:xfrm>
              <a:off x="5122361" y="3867451"/>
              <a:ext cx="1230256" cy="461665"/>
            </a:xfrm>
            <a:prstGeom prst="rect">
              <a:avLst/>
            </a:prstGeom>
            <a:noFill/>
          </p:spPr>
          <p:txBody>
            <a:bodyPr wrap="square" rtlCol="0">
              <a:spAutoFit/>
            </a:bodyPr>
            <a:lstStyle/>
            <a:p>
              <a:r>
                <a:rPr lang="en-US" sz="2400" b="1" i="1" smtClean="0">
                  <a:solidFill>
                    <a:schemeClr val="accent2">
                      <a:lumMod val="75000"/>
                    </a:schemeClr>
                  </a:solidFill>
                  <a:latin typeface="Times New Roman" panose="02020603050405020304" pitchFamily="18" charset="0"/>
                  <a:cs typeface="Times New Roman" panose="02020603050405020304" pitchFamily="18" charset="0"/>
                </a:rPr>
                <a:t>Một từ</a:t>
              </a:r>
              <a:endParaRPr lang="en-US" sz="2400" b="1" i="1">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V="1">
              <a:off x="5638800" y="3710440"/>
              <a:ext cx="0" cy="28311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grpSp>
      <p:grpSp>
        <p:nvGrpSpPr>
          <p:cNvPr id="29" name="Group 28"/>
          <p:cNvGrpSpPr/>
          <p:nvPr/>
        </p:nvGrpSpPr>
        <p:grpSpPr>
          <a:xfrm>
            <a:off x="6359165" y="4309781"/>
            <a:ext cx="1799958" cy="461665"/>
            <a:chOff x="6359165" y="4309781"/>
            <a:chExt cx="1799958" cy="461665"/>
          </a:xfrm>
        </p:grpSpPr>
        <p:cxnSp>
          <p:nvCxnSpPr>
            <p:cNvPr id="17" name="Straight Arrow Connector 16"/>
            <p:cNvCxnSpPr/>
            <p:nvPr/>
          </p:nvCxnSpPr>
          <p:spPr>
            <a:xfrm flipH="1">
              <a:off x="6359165" y="4572000"/>
              <a:ext cx="580192"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6928867" y="4309781"/>
              <a:ext cx="1230256" cy="461665"/>
            </a:xfrm>
            <a:prstGeom prst="rect">
              <a:avLst/>
            </a:prstGeom>
            <a:noFill/>
          </p:spPr>
          <p:txBody>
            <a:bodyPr wrap="square" rtlCol="0">
              <a:spAutoFit/>
            </a:bodyPr>
            <a:lstStyle/>
            <a:p>
              <a:r>
                <a:rPr lang="en-US" sz="2400" b="1" i="1" smtClean="0">
                  <a:solidFill>
                    <a:schemeClr val="accent2">
                      <a:lumMod val="75000"/>
                    </a:schemeClr>
                  </a:solidFill>
                  <a:latin typeface="Times New Roman" panose="02020603050405020304" pitchFamily="18" charset="0"/>
                  <a:cs typeface="Times New Roman" panose="02020603050405020304" pitchFamily="18" charset="0"/>
                </a:rPr>
                <a:t>Một câu</a:t>
              </a:r>
              <a:endParaRPr lang="en-US" sz="2400" b="1" i="1">
                <a:solidFill>
                  <a:schemeClr val="accent2">
                    <a:lumMod val="75000"/>
                  </a:schemeClr>
                </a:solidFill>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6359165" y="2762539"/>
            <a:ext cx="2784835" cy="1118483"/>
            <a:chOff x="6359165" y="2762539"/>
            <a:chExt cx="2784835" cy="1118483"/>
          </a:xfrm>
        </p:grpSpPr>
        <p:sp>
          <p:nvSpPr>
            <p:cNvPr id="20" name="Right Brace 19"/>
            <p:cNvSpPr/>
            <p:nvPr/>
          </p:nvSpPr>
          <p:spPr>
            <a:xfrm>
              <a:off x="6359165" y="2762539"/>
              <a:ext cx="713360" cy="1118483"/>
            </a:xfrm>
            <a:prstGeom prst="rightBrace">
              <a:avLst>
                <a:gd name="adj1" fmla="val 8333"/>
                <a:gd name="adj2" fmla="val 45651"/>
              </a:avLst>
            </a:prstGeom>
            <a:ln w="28575"/>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3" name="TextBox 22"/>
            <p:cNvSpPr txBox="1"/>
            <p:nvPr/>
          </p:nvSpPr>
          <p:spPr>
            <a:xfrm>
              <a:off x="7244530" y="3090947"/>
              <a:ext cx="1899470" cy="461665"/>
            </a:xfrm>
            <a:prstGeom prst="rect">
              <a:avLst/>
            </a:prstGeom>
            <a:noFill/>
          </p:spPr>
          <p:txBody>
            <a:bodyPr wrap="square" rtlCol="0">
              <a:spAutoFit/>
            </a:bodyPr>
            <a:lstStyle/>
            <a:p>
              <a:r>
                <a:rPr lang="en-US" sz="2400" b="1" i="1" smtClean="0">
                  <a:solidFill>
                    <a:schemeClr val="accent2">
                      <a:lumMod val="75000"/>
                    </a:schemeClr>
                  </a:solidFill>
                  <a:latin typeface="Times New Roman" panose="02020603050405020304" pitchFamily="18" charset="0"/>
                  <a:cs typeface="Times New Roman" panose="02020603050405020304" pitchFamily="18" charset="0"/>
                </a:rPr>
                <a:t>Một đoạn</a:t>
              </a:r>
              <a:endParaRPr lang="en-US" sz="2400" b="1" i="1">
                <a:solidFill>
                  <a:schemeClr val="accent2">
                    <a:lumMod val="75000"/>
                  </a:schemeClr>
                </a:solidFill>
                <a:latin typeface="Times New Roman" panose="02020603050405020304" pitchFamily="18" charset="0"/>
                <a:cs typeface="Times New Roman" panose="02020603050405020304" pitchFamily="18" charset="0"/>
              </a:endParaRPr>
            </a:p>
          </p:txBody>
        </p:sp>
      </p:grpSp>
      <p:sp>
        <p:nvSpPr>
          <p:cNvPr id="22" name="TextBox 21"/>
          <p:cNvSpPr txBox="1"/>
          <p:nvPr/>
        </p:nvSpPr>
        <p:spPr>
          <a:xfrm>
            <a:off x="0" y="533400"/>
            <a:ext cx="5892247"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2</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Các</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thành</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phần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của</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văn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bản</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531328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295400"/>
            <a:ext cx="9067800" cy="3970318"/>
          </a:xfrm>
          <a:prstGeom prst="rect">
            <a:avLst/>
          </a:prstGeom>
          <a:noFill/>
        </p:spPr>
        <p:txBody>
          <a:bodyPr wrap="square" rtlCol="0">
            <a:spAutoFit/>
          </a:bodyPr>
          <a:lstStyle/>
          <a:p>
            <a:pPr lvl="0">
              <a:lnSpc>
                <a:spcPct val="150000"/>
              </a:lnSpc>
            </a:pPr>
            <a:r>
              <a:rPr lang="en-US" sz="2800" b="1" dirty="0" smtClean="0">
                <a:solidFill>
                  <a:srgbClr val="FF0000"/>
                </a:solidFill>
                <a:latin typeface="Times New Roman" pitchFamily="18" charset="0"/>
                <a:cs typeface="Times New Roman" pitchFamily="18" charset="0"/>
              </a:rPr>
              <a:t>2- </a:t>
            </a: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a:t>
            </a:r>
            <a:endParaRPr lang="en-US" sz="2800" dirty="0">
              <a:solidFill>
                <a:srgbClr val="FF0000"/>
              </a:solidFill>
              <a:latin typeface="Times New Roman" pitchFamily="18" charset="0"/>
              <a:cs typeface="Times New Roman" pitchFamily="18" charset="0"/>
            </a:endParaRPr>
          </a:p>
          <a:p>
            <a:pPr lvl="0">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Ký</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(character):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p>
          <a:p>
            <a:pPr lvl="0">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(Word): </a:t>
            </a:r>
            <a:r>
              <a:rPr lang="en-US" sz="2800" dirty="0" err="1">
                <a:latin typeface="Times New Roman" pitchFamily="18" charset="0"/>
                <a:cs typeface="Times New Roman" pitchFamily="18" charset="0"/>
              </a:rPr>
              <a:t>dãy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endParaRPr lang="en-US" sz="2800" dirty="0">
              <a:latin typeface="Times New Roman" pitchFamily="18" charset="0"/>
              <a:cs typeface="Times New Roman" pitchFamily="18" charset="0"/>
            </a:endParaRPr>
          </a:p>
          <a:p>
            <a:pPr lvl="0">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Dòng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(Line):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ngang</a:t>
            </a:r>
            <a:endParaRPr lang="en-US" sz="2800" dirty="0">
              <a:latin typeface="Times New Roman" pitchFamily="18" charset="0"/>
              <a:cs typeface="Times New Roman" pitchFamily="18" charset="0"/>
            </a:endParaRPr>
          </a:p>
          <a:p>
            <a:pPr lvl="0">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(Paragraph)</a:t>
            </a:r>
          </a:p>
          <a:p>
            <a:pPr lvl="0">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(page)</a:t>
            </a:r>
          </a:p>
        </p:txBody>
      </p:sp>
      <p:pic>
        <p:nvPicPr>
          <p:cNvPr id="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601305"/>
            <a:ext cx="728661" cy="65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21846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áy tính và ứng dụng&amp;quot;&quot;/&gt;&lt;property id=&quot;20307&quot; value=&quot;256&quot;/&gt;&lt;/object&gt;&lt;object type=&quot;3&quot; unique_id=&quot;10065&quot;&gt;&lt;property id=&quot;20148&quot; value=&quot;5&quot;/&gt;&lt;property id=&quot;20300&quot; value=&quot;Slide 2 - &amp;quot;Khởi động&amp;quot;&quot;/&gt;&lt;property id=&quot;20307&quot; value=&quot;257&quot;/&gt;&lt;/object&gt;&lt;object type=&quot;3&quot; unique_id=&quot;10066&quot;&gt;&lt;property id=&quot;20148&quot; value=&quot;5&quot;/&gt;&lt;property id=&quot;20300&quot; value=&quot;Slide 3 - &amp;quot;CÁc loại máy tính thông dụng&amp;quot;&quot;/&gt;&lt;property id=&quot;20307&quot; value=&quot;258&quot;/&gt;&lt;/object&gt;&lt;object type=&quot;3&quot; unique_id=&quot;10067&quot;&gt;&lt;property id=&quot;20148&quot; value=&quot;5&quot;/&gt;&lt;property id=&quot;20300&quot; value=&quot;Slide 4&quot;/&gt;&lt;property id=&quot;20307&quot; value=&quot;263&quot;/&gt;&lt;/object&gt;&lt;object type=&quot;3&quot; unique_id=&quot;10068&quot;&gt;&lt;property id=&quot;20148&quot; value=&quot;5&quot;/&gt;&lt;property id=&quot;20300&quot; value=&quot;Slide 5 - &amp;quot;Hai thành phần của một máy tính&amp;quot;&quot;/&gt;&lt;property id=&quot;20307&quot; value=&quot;260&quot;/&gt;&lt;/object&gt;&lt;object type=&quot;3&quot; unique_id=&quot;10069&quot;&gt;&lt;property id=&quot;20148&quot; value=&quot;5&quot;/&gt;&lt;property id=&quot;20300&quot; value=&quot;Slide 6&quot;/&gt;&lt;property id=&quot;20307&quot; value=&quot;264&quot;/&gt;&lt;/object&gt;&lt;object type=&quot;3&quot; unique_id=&quot;10070&quot;&gt;&lt;property id=&quot;20148&quot; value=&quot;5&quot;/&gt;&lt;property id=&quot;20300&quot; value=&quot;Slide 7 - &amp;quot;Máy tính được dùng để làm gì?&amp;quot;&quot;/&gt;&lt;property id=&quot;20307&quot; value=&quot;261&quot;/&gt;&lt;/object&gt;&lt;object type=&quot;3&quot; unique_id=&quot;10071&quot;&gt;&lt;property id=&quot;20148&quot; value=&quot;5&quot;/&gt;&lt;property id=&quot;20300&quot; value=&quot;Slide 8&quot;/&gt;&lt;property id=&quot;20307&quot; value=&quot;262&quot;/&gt;&lt;/object&gt;&lt;object type=&quot;3&quot; unique_id=&quot;10072&quot;&gt;&lt;property id=&quot;20148&quot; value=&quot;5&quot;/&gt;&lt;property id=&quot;20300&quot; value=&quot;Slide 9 - &amp;quot;Thông tin quanh em&amp;quot;&quot;/&gt;&lt;property id=&quot;20307&quot; value=&quot;259&quot;/&gt;&lt;/object&gt;&lt;object type=&quot;3&quot; unique_id=&quot;10073&quot;&gt;&lt;property id=&quot;20148&quot; value=&quot;5&quot;/&gt;&lt;property id=&quot;20300&quot; value=&quot;Slide 10&quot;/&gt;&lt;property id=&quot;20307&quot; value=&quot;265&quot;/&gt;&lt;/object&gt;&lt;object type=&quot;3&quot; unique_id=&quot;10074&quot;&gt;&lt;property id=&quot;20148&quot; value=&quot;5&quot;/&gt;&lt;property id=&quot;20300&quot; value=&quot;Slide 11 - &amp;quot;Máy tính hỗ trợ con người như thế nào?&amp;quot;&quot;/&gt;&lt;property id=&quot;20307&quot; value=&quot;266&quot;/&gt;&lt;/object&gt;&lt;object type=&quot;3&quot; unique_id=&quot;10075&quot;&gt;&lt;property id=&quot;20148&quot; value=&quot;5&quot;/&gt;&lt;property id=&quot;20300&quot; value=&quot;Slide 12&quot;/&gt;&lt;property id=&quot;20307&quot; value=&quot;267&quot;/&gt;&lt;/object&gt;&lt;object type=&quot;3&quot; unique_id=&quot;10076&quot;&gt;&lt;property id=&quot;20148&quot; value=&quot;5&quot;/&gt;&lt;property id=&quot;20300&quot; value=&quot;Slide 13 - &amp;quot;Thông tin quanh em&amp;quot;&quot;/&gt;&lt;property id=&quot;20307&quot; value=&quot;268&quot;/&gt;&lt;/object&gt;&lt;object type=&quot;3&quot; unique_id=&quot;10077&quot;&gt;&lt;property id=&quot;20148&quot; value=&quot;5&quot;/&gt;&lt;property id=&quot;20300&quot; value=&quot;Slide 14&quot;/&gt;&lt;property id=&quot;20307&quot; value=&quot;269&quot;/&gt;&lt;/object&gt;&lt;object type=&quot;3&quot; unique_id=&quot;10078&quot;&gt;&lt;property id=&quot;20148&quot; value=&quot;5&quot;/&gt;&lt;property id=&quot;20300&quot; value=&quot;Slide 15 - &amp;quot;Ghi nhớ&amp;quot;&quot;/&gt;&lt;property id=&quot;20307&quot; value=&quot;270&quot;/&gt;&lt;/object&gt;&lt;/object&gt;&lt;/object&gt;&lt;/database&gt;"/>
  <p:tag name="SECTOMILLISECCONVERTED" val="1"/>
  <p:tag name="ISPRING_RESOURCE_PATHS_HASH_2" val="62eb1b4a58fb3dcd5491e5f8fc43a18539e1ea"/>
</p:tagLst>
</file>

<file path=ppt/tags/tag10.xml><?xml version="1.0" encoding="utf-8"?>
<p:tagLst xmlns:a="http://schemas.openxmlformats.org/drawingml/2006/main" xmlns:r="http://schemas.openxmlformats.org/officeDocument/2006/relationships" xmlns:p="http://schemas.openxmlformats.org/presentationml/2006/main">
  <p:tag name="TIMING" val="|0.8|6.8|4.6|2.9|4.4|4.9|8.1"/>
</p:tagLst>
</file>

<file path=ppt/tags/tag11.xml><?xml version="1.0" encoding="utf-8"?>
<p:tagLst xmlns:a="http://schemas.openxmlformats.org/drawingml/2006/main" xmlns:r="http://schemas.openxmlformats.org/officeDocument/2006/relationships" xmlns:p="http://schemas.openxmlformats.org/presentationml/2006/main">
  <p:tag name="TIMING" val="|7|22.6|20.2|7.9"/>
</p:tagLst>
</file>

<file path=ppt/tags/tag12.xml><?xml version="1.0" encoding="utf-8"?>
<p:tagLst xmlns:a="http://schemas.openxmlformats.org/drawingml/2006/main" xmlns:r="http://schemas.openxmlformats.org/officeDocument/2006/relationships" xmlns:p="http://schemas.openxmlformats.org/presentationml/2006/main">
  <p:tag name="TIMING" val="|44.6|6.6|7.6|6|7|16.5|1.6|2.2|1.6|1.7"/>
</p:tagLst>
</file>

<file path=ppt/tags/tag13.xml><?xml version="1.0" encoding="utf-8"?>
<p:tagLst xmlns:a="http://schemas.openxmlformats.org/drawingml/2006/main" xmlns:r="http://schemas.openxmlformats.org/officeDocument/2006/relationships" xmlns:p="http://schemas.openxmlformats.org/presentationml/2006/main">
  <p:tag name="TIMING" val="|22.3|12.1|6"/>
</p:tagLst>
</file>

<file path=ppt/tags/tag2.xml><?xml version="1.0" encoding="utf-8"?>
<p:tagLst xmlns:a="http://schemas.openxmlformats.org/drawingml/2006/main" xmlns:r="http://schemas.openxmlformats.org/officeDocument/2006/relationships" xmlns:p="http://schemas.openxmlformats.org/presentationml/2006/main">
  <p:tag name="TIMING" val="|11.7|7.6|3.5|3.4"/>
</p:tagLst>
</file>

<file path=ppt/tags/tag3.xml><?xml version="1.0" encoding="utf-8"?>
<p:tagLst xmlns:a="http://schemas.openxmlformats.org/drawingml/2006/main" xmlns:r="http://schemas.openxmlformats.org/officeDocument/2006/relationships" xmlns:p="http://schemas.openxmlformats.org/presentationml/2006/main">
  <p:tag name="TIMING" val="|1.9|23.6"/>
</p:tagLst>
</file>

<file path=ppt/tags/tag4.xml><?xml version="1.0" encoding="utf-8"?>
<p:tagLst xmlns:a="http://schemas.openxmlformats.org/drawingml/2006/main" xmlns:r="http://schemas.openxmlformats.org/officeDocument/2006/relationships" xmlns:p="http://schemas.openxmlformats.org/presentationml/2006/main">
  <p:tag name="TIMING" val="|0.7|5.3"/>
</p:tagLst>
</file>

<file path=ppt/tags/tag5.xml><?xml version="1.0" encoding="utf-8"?>
<p:tagLst xmlns:a="http://schemas.openxmlformats.org/drawingml/2006/main" xmlns:r="http://schemas.openxmlformats.org/officeDocument/2006/relationships" xmlns:p="http://schemas.openxmlformats.org/presentationml/2006/main">
  <p:tag name="TIMING" val="|175.4|10.3"/>
</p:tagLst>
</file>

<file path=ppt/tags/tag6.xml><?xml version="1.0" encoding="utf-8"?>
<p:tagLst xmlns:a="http://schemas.openxmlformats.org/drawingml/2006/main" xmlns:r="http://schemas.openxmlformats.org/officeDocument/2006/relationships" xmlns:p="http://schemas.openxmlformats.org/presentationml/2006/main">
  <p:tag name="TIMING" val="|2.8|8.3|4.5"/>
</p:tagLst>
</file>

<file path=ppt/tags/tag7.xml><?xml version="1.0" encoding="utf-8"?>
<p:tagLst xmlns:a="http://schemas.openxmlformats.org/drawingml/2006/main" xmlns:r="http://schemas.openxmlformats.org/officeDocument/2006/relationships" xmlns:p="http://schemas.openxmlformats.org/presentationml/2006/main">
  <p:tag name="TIMING" val="|11.6|5.9|5.1|5.5|11.3"/>
</p:tagLst>
</file>

<file path=ppt/tags/tag8.xml><?xml version="1.0" encoding="utf-8"?>
<p:tagLst xmlns:a="http://schemas.openxmlformats.org/drawingml/2006/main" xmlns:r="http://schemas.openxmlformats.org/officeDocument/2006/relationships" xmlns:p="http://schemas.openxmlformats.org/presentationml/2006/main">
  <p:tag name="TIMING" val="|2.2"/>
</p:tagLst>
</file>

<file path=ppt/tags/tag9.xml><?xml version="1.0" encoding="utf-8"?>
<p:tagLst xmlns:a="http://schemas.openxmlformats.org/drawingml/2006/main" xmlns:r="http://schemas.openxmlformats.org/officeDocument/2006/relationships" xmlns:p="http://schemas.openxmlformats.org/presentationml/2006/main">
  <p:tag name="TIMING" val="|4.3|4.4|2"/>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u" id="{C37FC7B5-C768-49BA-A365-33A0FC547497}" vid="{0FEF6E7C-2A1F-4187-88B4-AB05AAAADCE3}"/>
    </a:ext>
  </a:extLst>
</a:theme>
</file>

<file path=docProps/app.xml><?xml version="1.0" encoding="utf-8"?>
<Properties xmlns="http://schemas.openxmlformats.org/officeDocument/2006/extended-properties" xmlns:vt="http://schemas.openxmlformats.org/officeDocument/2006/docPropsVTypes">
  <Template>Theme1</Template>
  <TotalTime>663</TotalTime>
  <Words>909</Words>
  <Application>Microsoft Office PowerPoint</Application>
  <PresentationFormat>On-screen Show (4:3)</PresentationFormat>
  <Paragraphs>96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Theme1</vt:lpstr>
      <vt:lpstr>BÀI 2   SOẠN THẢO VĂN BẢN ĐƠN GIẢN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Company>THSP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c:creator>
  <cp:lastModifiedBy>A</cp:lastModifiedBy>
  <cp:revision>79</cp:revision>
  <dcterms:created xsi:type="dcterms:W3CDTF">2017-07-08T04:10:20Z</dcterms:created>
  <dcterms:modified xsi:type="dcterms:W3CDTF">2021-09-13T06:03:41Z</dcterms:modified>
</cp:coreProperties>
</file>