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97" r:id="rId12"/>
    <p:sldId id="269" r:id="rId13"/>
    <p:sldId id="268" r:id="rId14"/>
    <p:sldId id="29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99" r:id="rId24"/>
    <p:sldId id="279" r:id="rId25"/>
    <p:sldId id="295" r:id="rId26"/>
    <p:sldId id="291" r:id="rId27"/>
    <p:sldId id="292" r:id="rId28"/>
    <p:sldId id="293" r:id="rId29"/>
    <p:sldId id="294" r:id="rId30"/>
    <p:sldId id="282" r:id="rId31"/>
    <p:sldId id="283" r:id="rId32"/>
    <p:sldId id="284" r:id="rId33"/>
    <p:sldId id="285" r:id="rId34"/>
    <p:sldId id="287" r:id="rId35"/>
    <p:sldId id="288" r:id="rId36"/>
    <p:sldId id="296" r:id="rId37"/>
    <p:sldId id="289" r:id="rId38"/>
    <p:sldId id="300" r:id="rId39"/>
    <p:sldId id="29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AE65-5EE8-4A11-B0BC-62F2965C38BD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A9DD-BFC4-422A-A7EC-B430F8DA3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AE65-5EE8-4A11-B0BC-62F2965C38BD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A9DD-BFC4-422A-A7EC-B430F8DA3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AE65-5EE8-4A11-B0BC-62F2965C38BD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A9DD-BFC4-422A-A7EC-B430F8DA3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AE65-5EE8-4A11-B0BC-62F2965C38BD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A9DD-BFC4-422A-A7EC-B430F8DA3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AE65-5EE8-4A11-B0BC-62F2965C38BD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A9DD-BFC4-422A-A7EC-B430F8DA3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AE65-5EE8-4A11-B0BC-62F2965C38BD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A9DD-BFC4-422A-A7EC-B430F8DA3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AE65-5EE8-4A11-B0BC-62F2965C38BD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A9DD-BFC4-422A-A7EC-B430F8DA3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AE65-5EE8-4A11-B0BC-62F2965C38BD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A9DD-BFC4-422A-A7EC-B430F8DA3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AE65-5EE8-4A11-B0BC-62F2965C38BD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A9DD-BFC4-422A-A7EC-B430F8DA3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AE65-5EE8-4A11-B0BC-62F2965C38BD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A9DD-BFC4-422A-A7EC-B430F8DA3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AE65-5EE8-4A11-B0BC-62F2965C38BD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A9DD-BFC4-422A-A7EC-B430F8DA3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BAE65-5EE8-4A11-B0BC-62F2965C38BD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0A9DD-BFC4-422A-A7EC-B430F8DA3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7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304800"/>
            <a:ext cx="2590800" cy="300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tải xuố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667000"/>
            <a:ext cx="30480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mieu-ta-ve-cay-phuo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tải xuống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724400"/>
            <a:ext cx="3057525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cáo tuyết bắc cự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228600"/>
            <a:ext cx="312420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tải xuống (4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667000"/>
            <a:ext cx="2847975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tải xuống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2800" y="4800600"/>
            <a:ext cx="2838450" cy="2057400"/>
          </a:xfrm>
          <a:prstGeom prst="rect">
            <a:avLst/>
          </a:prstGeom>
        </p:spPr>
      </p:pic>
      <p:pic>
        <p:nvPicPr>
          <p:cNvPr id="9" name="Picture 8" descr="cánh cụt hoàng đế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86500" y="3657600"/>
            <a:ext cx="2857500" cy="303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6600" y="152400"/>
            <a:ext cx="2819400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914400"/>
            <a:ext cx="537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tải xuống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276600"/>
            <a:ext cx="3429000" cy="3467100"/>
          </a:xfrm>
          <a:prstGeom prst="rect">
            <a:avLst/>
          </a:prstGeom>
        </p:spPr>
      </p:pic>
      <p:pic>
        <p:nvPicPr>
          <p:cNvPr id="5" name="Picture 4" descr="tải xuống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7700" y="3210197"/>
            <a:ext cx="3733800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1381780"/>
            <a:ext cx="5103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tb tv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276600"/>
            <a:ext cx="3733800" cy="3514997"/>
          </a:xfrm>
          <a:prstGeom prst="rect">
            <a:avLst/>
          </a:prstGeom>
        </p:spPr>
      </p:pic>
      <p:pic>
        <p:nvPicPr>
          <p:cNvPr id="8" name="Picture 7" descr="1.2a+Plant+or+animal+cell+Animal+cell+cell+membrane+cytoplasm+nucle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57700" y="3238500"/>
            <a:ext cx="3962400" cy="3505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1828800"/>
            <a:ext cx="5001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" y="3276600"/>
            <a:ext cx="3352800" cy="3429000"/>
          </a:xfrm>
          <a:prstGeom prst="rect">
            <a:avLst/>
          </a:prstGeom>
        </p:spPr>
      </p:pic>
      <p:pic>
        <p:nvPicPr>
          <p:cNvPr id="11" name="Picture 5" descr="Tho-chay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276600"/>
            <a:ext cx="4038600" cy="3276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90600" y="2296180"/>
            <a:ext cx="716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BÀI 2: PHÂN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BiỆT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ĐẶC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ĐiỂM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ĐỘNG VẬT VỚI THỰC VẬT</a:t>
            </a:r>
          </a:p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ĐẶC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ĐiỂM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CHUNG CỦA ĐỘNG VẬT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38200"/>
            <a:ext cx="6934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I/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Phân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biệt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vật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thực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vật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2192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3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3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9718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3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3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endParaRPr lang="en-US" sz="3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tải xuống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118946"/>
            <a:ext cx="4343400" cy="3824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tải xuống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076450"/>
            <a:ext cx="4267200" cy="3867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pitchFamily="34" charset="0"/>
              <a:buChar char="+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alibri" pitchFamily="34" charset="0"/>
              <a:buChar char="+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CO2</a:t>
            </a:r>
          </a:p>
          <a:p>
            <a:pPr>
              <a:buFont typeface="Calibri" pitchFamily="34" charset="0"/>
              <a:buChar char="+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alibri" pitchFamily="34" charset="0"/>
              <a:buChar char="+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Calibri" pitchFamily="34" charset="0"/>
              <a:buChar char="+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alibri" pitchFamily="34" charset="0"/>
              <a:buChar char="+"/>
            </a:pPr>
            <a:endParaRPr lang="en-US" dirty="0" smtClean="0"/>
          </a:p>
          <a:p>
            <a:pPr>
              <a:buFont typeface="Calibri" pitchFamily="34" charset="0"/>
              <a:buChar char="+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" y="16764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" y="32766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" y="38862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906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alibri" pitchFamily="34" charset="0"/>
              <a:buChar char="+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alibri" pitchFamily="34" charset="0"/>
              <a:buChar char="+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alibri" pitchFamily="34" charset="0"/>
              <a:buChar char="+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52800" y="1371600"/>
            <a:ext cx="2590800" cy="1066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(20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48200" y="2438400"/>
            <a:ext cx="15240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19600" y="26670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</p:cNvCxnSpPr>
          <p:nvPr/>
        </p:nvCxnSpPr>
        <p:spPr>
          <a:xfrm flipH="1">
            <a:off x="2895600" y="2438400"/>
            <a:ext cx="17526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066800" y="3810000"/>
            <a:ext cx="1905000" cy="2743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(7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324600" y="3733800"/>
            <a:ext cx="1905000" cy="2743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( 1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vkx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5800" cy="5638800"/>
          </a:xfrm>
          <a:prstGeom prst="rect">
            <a:avLst/>
          </a:prstGeom>
        </p:spPr>
      </p:pic>
      <p:pic>
        <p:nvPicPr>
          <p:cNvPr id="3" name="Picture 2" descr="tải xuống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0"/>
            <a:ext cx="4114800" cy="5334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800600" y="0"/>
            <a:ext cx="0" cy="685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838200" y="5943600"/>
            <a:ext cx="2514600" cy="685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10200" y="5867400"/>
            <a:ext cx="30480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7711" y="153955"/>
            <a:ext cx="5273689" cy="989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( 7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apture(194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210" y="1371600"/>
            <a:ext cx="7501190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3688" y="5514864"/>
            <a:ext cx="5161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143000"/>
            <a:ext cx="8001000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5602069"/>
            <a:ext cx="390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khoang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876800"/>
            <a:ext cx="62840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Giun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giun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giun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endParaRPr lang="en-US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giun trò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05" y="2115057"/>
            <a:ext cx="2863022" cy="2733675"/>
          </a:xfrm>
          <a:prstGeom prst="rect">
            <a:avLst/>
          </a:prstGeom>
        </p:spPr>
      </p:pic>
      <p:pic>
        <p:nvPicPr>
          <p:cNvPr id="4" name="Picture 3" descr="giun dẹ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9975" y="296618"/>
            <a:ext cx="3004378" cy="3636879"/>
          </a:xfrm>
          <a:prstGeom prst="rect">
            <a:avLst/>
          </a:prstGeom>
        </p:spPr>
      </p:pic>
      <p:pic>
        <p:nvPicPr>
          <p:cNvPr id="5" name="Picture 4" descr="tải xuống (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1600200"/>
            <a:ext cx="28194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0" y="152400"/>
            <a:ext cx="1219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53200" y="152400"/>
            <a:ext cx="15240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mieu-ta-ve-cay-ph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762000"/>
            <a:ext cx="2438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43200"/>
            <a:ext cx="2362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tải xuố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2819400"/>
            <a:ext cx="1905000" cy="19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tải xuống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4876800"/>
            <a:ext cx="2819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cáo tuyết bắc cự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1200" y="609600"/>
            <a:ext cx="27432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tải xuống (4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10400" y="2540125"/>
            <a:ext cx="2057400" cy="210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tải xuống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7400" y="4724400"/>
            <a:ext cx="2838450" cy="1981200"/>
          </a:xfrm>
          <a:prstGeom prst="rect">
            <a:avLst/>
          </a:prstGeom>
        </p:spPr>
      </p:pic>
      <p:pic>
        <p:nvPicPr>
          <p:cNvPr id="12" name="Picture 11" descr="cánh cụt hoàng đế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00600" y="2590801"/>
            <a:ext cx="2286000" cy="2057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Straight Connector 13"/>
          <p:cNvCxnSpPr/>
          <p:nvPr/>
        </p:nvCxnSpPr>
        <p:spPr>
          <a:xfrm>
            <a:off x="4724400" y="838200"/>
            <a:ext cx="0" cy="6019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159" y="1047355"/>
            <a:ext cx="7714642" cy="44150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1158" y="5968425"/>
            <a:ext cx="3206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ganh-chan-kh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762000"/>
            <a:ext cx="7162800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5867400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0" y="228600"/>
            <a:ext cx="5486400" cy="5334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a-chep-canh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11621"/>
            <a:ext cx="32766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him khá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14800"/>
            <a:ext cx="4191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Trăn sa mạ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1143000"/>
            <a:ext cx="281940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4343400"/>
            <a:ext cx="41910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tải xuống (10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1066800"/>
            <a:ext cx="30480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/>
          <p:nvPr/>
        </p:nvSpPr>
        <p:spPr>
          <a:xfrm>
            <a:off x="165538" y="2109787"/>
            <a:ext cx="1752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81400" y="3276600"/>
            <a:ext cx="259080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467600" y="1143000"/>
            <a:ext cx="1524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42490" y="4495800"/>
            <a:ext cx="16764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1738" y="5867400"/>
            <a:ext cx="16764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III. Sơ lược phân chia giới động vật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 l="40996" t="35417" r="24451" b="18750"/>
          <a:stretch>
            <a:fillRect/>
          </a:stretch>
        </p:blipFill>
        <p:spPr bwMode="auto">
          <a:xfrm>
            <a:off x="1295400" y="2209799"/>
            <a:ext cx="6172200" cy="460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 descr="Kéo cà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2895600" cy="403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nuoi-lon-na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828800"/>
            <a:ext cx="2667000" cy="4114800"/>
          </a:xfrm>
          <a:prstGeom prst="rect">
            <a:avLst/>
          </a:prstGeom>
        </p:spPr>
      </p:pic>
      <p:pic>
        <p:nvPicPr>
          <p:cNvPr id="7" name="Picture 10" descr="721209379965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2819400" cy="411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10400" cy="6858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chơi:Trang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79637"/>
            <a:ext cx="7200900" cy="4525963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inh-anh-hoa-de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5362260"/>
            <a:ext cx="1828800" cy="1495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tải xuống (1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295400"/>
            <a:ext cx="3581400" cy="2667000"/>
          </a:xfrm>
        </p:spPr>
      </p:pic>
      <p:pic>
        <p:nvPicPr>
          <p:cNvPr id="5" name="Picture 4" descr="tải xuống (1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038600"/>
            <a:ext cx="3962400" cy="2505075"/>
          </a:xfrm>
          <a:prstGeom prst="rect">
            <a:avLst/>
          </a:prstGeom>
        </p:spPr>
      </p:pic>
      <p:pic>
        <p:nvPicPr>
          <p:cNvPr id="6" name="Picture 5" descr="tải xuống (1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4191000"/>
            <a:ext cx="3962400" cy="2286000"/>
          </a:xfrm>
          <a:prstGeom prst="rect">
            <a:avLst/>
          </a:prstGeom>
        </p:spPr>
      </p:pic>
      <p:pic>
        <p:nvPicPr>
          <p:cNvPr id="7" name="Picture 6" descr="thuc_an_cung_cap_chat_dam_dong_vat_va_dam_thuc_vat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1295400"/>
            <a:ext cx="47244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rung-minh-chuyen-thu-nghiem-hoa-chat-tren-dong-vat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3733800"/>
            <a:ext cx="4267200" cy="2743199"/>
          </a:xfrm>
        </p:spPr>
      </p:pic>
      <p:pic>
        <p:nvPicPr>
          <p:cNvPr id="5" name="Picture 4" descr="h4-1464867931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19200"/>
            <a:ext cx="3886200" cy="2438400"/>
          </a:xfrm>
          <a:prstGeom prst="rect">
            <a:avLst/>
          </a:prstGeom>
        </p:spPr>
      </p:pic>
      <p:pic>
        <p:nvPicPr>
          <p:cNvPr id="6" name="Picture 5" descr="images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219200"/>
            <a:ext cx="41910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tải xuống (1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19200"/>
            <a:ext cx="3886200" cy="2438400"/>
          </a:xfrm>
        </p:spPr>
      </p:pic>
      <p:pic>
        <p:nvPicPr>
          <p:cNvPr id="5" name="Picture 4" descr="tải xuống (1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295400"/>
            <a:ext cx="4267200" cy="2362200"/>
          </a:xfrm>
          <a:prstGeom prst="rect">
            <a:avLst/>
          </a:prstGeom>
        </p:spPr>
      </p:pic>
      <p:pic>
        <p:nvPicPr>
          <p:cNvPr id="6" name="Picture 5" descr="tải xuống (1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86200"/>
            <a:ext cx="4038600" cy="2590800"/>
          </a:xfrm>
          <a:prstGeom prst="rect">
            <a:avLst/>
          </a:prstGeom>
        </p:spPr>
      </p:pic>
      <p:pic>
        <p:nvPicPr>
          <p:cNvPr id="7" name="Picture 6" descr="images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3886200"/>
            <a:ext cx="3886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3886200" cy="3733800"/>
          </a:xfrm>
        </p:spPr>
      </p:pic>
      <p:pic>
        <p:nvPicPr>
          <p:cNvPr id="5" name="Picture 4" descr="images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676400"/>
            <a:ext cx="3819525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915400" cy="4495799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b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86059331"/>
              </p:ext>
            </p:extLst>
          </p:nvPr>
        </p:nvGraphicFramePr>
        <p:xfrm>
          <a:off x="304800" y="609600"/>
          <a:ext cx="8382000" cy="60940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4978400"/>
                <a:gridCol w="2794000"/>
              </a:tblGrid>
              <a:tr h="39823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lợi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hại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419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cung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cấp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98231"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398231"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Lông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98231"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39823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398231"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nghiên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cứu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398231"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Thử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9823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hỗ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trợ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398231"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-Lao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398231"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398231"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thao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398231"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ninh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39823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sang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18091" y="2323794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Cừu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2947" y="1954462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vịt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3859" y="2678668"/>
            <a:ext cx="134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0588" y="3469753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1591" y="3974068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9604" y="4672931"/>
            <a:ext cx="163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0588" y="5042263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vẹt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25090" y="5411595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3173" y="595526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25090" y="63246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rệp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334052"/>
            <a:ext cx="3200400" cy="2704548"/>
          </a:xfrm>
        </p:spPr>
      </p:pic>
      <p:pic>
        <p:nvPicPr>
          <p:cNvPr id="5" name="Picture 4" descr="tải xuống (1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1371600"/>
            <a:ext cx="4724400" cy="2590800"/>
          </a:xfrm>
          <a:prstGeom prst="rect">
            <a:avLst/>
          </a:prstGeom>
        </p:spPr>
      </p:pic>
      <p:pic>
        <p:nvPicPr>
          <p:cNvPr id="6" name="Picture 5" descr="tải xuống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191000"/>
            <a:ext cx="3790950" cy="2286000"/>
          </a:xfrm>
          <a:prstGeom prst="rect">
            <a:avLst/>
          </a:prstGeom>
        </p:spPr>
      </p:pic>
      <p:pic>
        <p:nvPicPr>
          <p:cNvPr id="7" name="Picture 6" descr="tải xuống (1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4267200"/>
            <a:ext cx="38862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canh-bao-10-can-benh-dang-so-lay-nhiem-tu-dong-vat-sang-nguoi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371600"/>
            <a:ext cx="7696200" cy="4114800"/>
          </a:xfrm>
        </p:spPr>
      </p:pic>
      <p:sp>
        <p:nvSpPr>
          <p:cNvPr id="5" name="TextBox 4"/>
          <p:cNvSpPr txBox="1"/>
          <p:nvPr/>
        </p:nvSpPr>
        <p:spPr>
          <a:xfrm>
            <a:off x="3581400" y="5791200"/>
            <a:ext cx="2414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hạch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h-bao-10-can-benh-dang-so-lay-nhiem-tu-dong-vat-sang-nguoi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57200"/>
            <a:ext cx="731520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400" y="5638800"/>
            <a:ext cx="146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dại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ngbenh-dongvat1-14230111413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563" y="609600"/>
            <a:ext cx="6895437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5943600"/>
            <a:ext cx="2374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Cúm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h-bao-10-can-benh-dang-so-lay-nhiem-tu-dong-vat-sang-nguo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838200"/>
            <a:ext cx="6934200" cy="4648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5867400"/>
            <a:ext cx="1808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Ebola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ác nhân gây bệnh và Covid-19 có nguồn gốc từ đâu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4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nh-viem-nao-nhat-b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777240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5638800"/>
            <a:ext cx="3749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IV: Vai trò của động vật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ĐV cung cấp nguyên liệu cho con người như: thực phẩm, da, lông...</a:t>
            </a:r>
            <a:br>
              <a:rPr lang="vi-VN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ĐV dùng làm thí nghiệm cho: học tập, nghiên cứu khoa học, thử nghiệm thuốc.</a:t>
            </a:r>
            <a:br>
              <a:rPr lang="vi-VN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ĐV hỗ trợ cho con người trong: lao động, giải trí, thể thao, bảo vệ an ninh</a:t>
            </a:r>
            <a:br>
              <a:rPr lang="vi-VN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-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ĐV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truyền bệnh sang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ười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tải xuốn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36576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tải xuố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799" y="1524000"/>
            <a:ext cx="4180305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2.1: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anh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oup 9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56844242"/>
              </p:ext>
            </p:extLst>
          </p:nvPr>
        </p:nvGraphicFramePr>
        <p:xfrm>
          <a:off x="-1" y="838200"/>
          <a:ext cx="9144001" cy="6019800"/>
        </p:xfrm>
        <a:graphic>
          <a:graphicData uri="http://schemas.openxmlformats.org/drawingml/2006/table">
            <a:tbl>
              <a:tblPr/>
              <a:tblGrid>
                <a:gridCol w="1306513"/>
                <a:gridCol w="827087"/>
                <a:gridCol w="477838"/>
                <a:gridCol w="817563"/>
                <a:gridCol w="533400"/>
                <a:gridCol w="838200"/>
                <a:gridCol w="425450"/>
                <a:gridCol w="717550"/>
                <a:gridCol w="685800"/>
                <a:gridCol w="762000"/>
                <a:gridCol w="457200"/>
                <a:gridCol w="838200"/>
                <a:gridCol w="457200"/>
              </a:tblGrid>
              <a:tr h="167305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charset="0"/>
                        </a:rPr>
                        <a:t>          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Cấu tạo từ tế bào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Thành xenlulôzơ tế bào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Lớn lên và sinh sản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Chất hữu cơ nuôi cơ thể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Khả năng di chuyển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Hệ  thần kinh và giác quan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70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không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có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Không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không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có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Tự tổng hợp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Sử dụng chất có sẵn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Không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có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Không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có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872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+mj-lt"/>
                          <a:cs typeface="Arial" charset="0"/>
                        </a:rPr>
                        <a:t>Thực vật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88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+mj-lt"/>
                          <a:cs typeface="Arial" charset="0"/>
                        </a:rPr>
                        <a:t>Động vật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914400"/>
            <a:ext cx="914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" y="1828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33600" y="4572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9800" y="5867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57150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05200" y="45720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76800" y="4500265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00600" y="57150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0" y="45720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0" y="5715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81800" y="46482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67600" y="57150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77200" y="46482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36516" y="57150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/>
      <p:bldP spid="23" grpId="0"/>
      <p:bldP spid="24" grpId="0"/>
      <p:bldP spid="25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nh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991600" cy="579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57150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2.1: 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981200" y="685800"/>
            <a:ext cx="6324600" cy="3810000"/>
          </a:xfrm>
          <a:prstGeom prst="cloudCallout">
            <a:avLst>
              <a:gd name="adj1" fmla="val -22448"/>
              <a:gd name="adj2" fmla="val 6061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23580794dcc207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4495800"/>
            <a:ext cx="2354563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0" y="152400"/>
            <a:ext cx="4495800" cy="76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143000"/>
            <a:ext cx="4834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tb t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667000"/>
            <a:ext cx="2743200" cy="2971800"/>
          </a:xfrm>
          <a:prstGeom prst="rect">
            <a:avLst/>
          </a:prstGeom>
        </p:spPr>
      </p:pic>
      <p:pic>
        <p:nvPicPr>
          <p:cNvPr id="5" name="Picture 4" descr="1.2a+Plant+or+animal+cell+Animal+cell+cell+membrane+cytoplasm+nucle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819400"/>
            <a:ext cx="3886200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1701225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tải xuống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2514600"/>
            <a:ext cx="3505200" cy="3886200"/>
          </a:xfrm>
          <a:prstGeom prst="rect">
            <a:avLst/>
          </a:prstGeom>
        </p:spPr>
      </p:pic>
      <p:pic>
        <p:nvPicPr>
          <p:cNvPr id="8" name="Picture 7" descr="thucung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2438400"/>
            <a:ext cx="3657600" cy="397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750</Words>
  <Application>Microsoft Office PowerPoint</Application>
  <PresentationFormat>On-screen Show (4:3)</PresentationFormat>
  <Paragraphs>152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Slide 2</vt:lpstr>
      <vt:lpstr>Bài 2:   Phân biệt động vật với thực vật. Đặc điểm chung của động vật</vt:lpstr>
      <vt:lpstr>I. Phân biệt động vật với thực vật</vt:lpstr>
      <vt:lpstr>Hình 2.1: Các biểu hiện đặc trưng của giới động vật và thực vật</vt:lpstr>
      <vt:lpstr>So sánh động vật với thực vật</vt:lpstr>
      <vt:lpstr>Slide 7</vt:lpstr>
      <vt:lpstr>Slide 8</vt:lpstr>
      <vt:lpstr>Slide 9</vt:lpstr>
      <vt:lpstr>Slide 10</vt:lpstr>
      <vt:lpstr>Slide 11</vt:lpstr>
      <vt:lpstr>II. Đặc điểm chung của động vật</vt:lpstr>
      <vt:lpstr>Chọn 3 đặc điểm cơ bản của động vật để  phân biệt với thực vật</vt:lpstr>
      <vt:lpstr>II. Đặc điểm chung của động vật</vt:lpstr>
      <vt:lpstr>III. Sơ lược phân chia giới động vật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IV: Vai trò của động vật</vt:lpstr>
      <vt:lpstr>Trò chơi:Trang giấy trắng</vt:lpstr>
      <vt:lpstr>Cung cấp nguyên liệu cho con người</vt:lpstr>
      <vt:lpstr>Dùng làm thí nghiệm</vt:lpstr>
      <vt:lpstr>Hỗ trợ con người</vt:lpstr>
      <vt:lpstr>Trong nông nghiệp</vt:lpstr>
      <vt:lpstr>Bảng 2. Động vật với đời sống con người</vt:lpstr>
      <vt:lpstr>1 số tác hại của động vật trong đời sống</vt:lpstr>
      <vt:lpstr>Động vật truyền bệnh sang người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</dc:creator>
  <cp:lastModifiedBy>ADMIN</cp:lastModifiedBy>
  <cp:revision>34</cp:revision>
  <dcterms:created xsi:type="dcterms:W3CDTF">2018-03-28T13:13:55Z</dcterms:created>
  <dcterms:modified xsi:type="dcterms:W3CDTF">2021-08-24T07:37:05Z</dcterms:modified>
</cp:coreProperties>
</file>