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75" r:id="rId7"/>
    <p:sldId id="278" r:id="rId8"/>
    <p:sldId id="260" r:id="rId9"/>
    <p:sldId id="279" r:id="rId10"/>
    <p:sldId id="264" r:id="rId11"/>
    <p:sldId id="280" r:id="rId12"/>
    <p:sldId id="271" r:id="rId13"/>
    <p:sldId id="272"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398"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8D53-EDF5-4DD3-A9B2-8DF99A46A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DB7B7D-2541-47DF-BC38-3FB9F5440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EBFB52-E1CC-41EE-834B-9A8F64E3B7B0}"/>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5" name="Footer Placeholder 4">
            <a:extLst>
              <a:ext uri="{FF2B5EF4-FFF2-40B4-BE49-F238E27FC236}">
                <a16:creationId xmlns:a16="http://schemas.microsoft.com/office/drawing/2014/main" id="{3102EF9D-AB11-4F93-BB18-A6896F78C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FA19B-A1F7-4D3C-A7B1-6828DD65DAC1}"/>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50722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19DA-2B5F-4117-B668-EF0C9AC7E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A3E9B3-20DC-4640-8A63-1613715C1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EBE7E-936C-4ADB-A90C-DD9316AC8BE0}"/>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5" name="Footer Placeholder 4">
            <a:extLst>
              <a:ext uri="{FF2B5EF4-FFF2-40B4-BE49-F238E27FC236}">
                <a16:creationId xmlns:a16="http://schemas.microsoft.com/office/drawing/2014/main" id="{C5EE45AD-BFD1-4ED6-B815-E9E97F6C7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8790D-4840-4006-BC30-A4AE723437EA}"/>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17103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0B981-7D9F-43B3-85CE-8A556645C6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BC8A9-73DB-40D7-A9B8-7DCAA52CA0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F4415-2717-480C-BB0A-5A291FDEE20C}"/>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5" name="Footer Placeholder 4">
            <a:extLst>
              <a:ext uri="{FF2B5EF4-FFF2-40B4-BE49-F238E27FC236}">
                <a16:creationId xmlns:a16="http://schemas.microsoft.com/office/drawing/2014/main" id="{F01A587B-1B43-49F0-85D3-E35B06276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EBCEA-415B-42CA-B415-C62F01EFD6DC}"/>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56642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397B-6B62-4F28-8B15-DDBB2623A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37CBF-4BAE-4829-9FAF-F945EB7E3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70696-AB04-4A2F-BC90-97E8A152978B}"/>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5" name="Footer Placeholder 4">
            <a:extLst>
              <a:ext uri="{FF2B5EF4-FFF2-40B4-BE49-F238E27FC236}">
                <a16:creationId xmlns:a16="http://schemas.microsoft.com/office/drawing/2014/main" id="{EFD8DA7F-2945-46B4-99AA-448487CF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31D8A-D353-4CAC-8BD2-87223616E220}"/>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0469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AC6F-0218-40D8-884E-EDFA76B2C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A3F808-956D-41BC-82BF-A8FED1454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0BB69-E1FB-4F6D-BD34-0303DF4B3FC6}"/>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5" name="Footer Placeholder 4">
            <a:extLst>
              <a:ext uri="{FF2B5EF4-FFF2-40B4-BE49-F238E27FC236}">
                <a16:creationId xmlns:a16="http://schemas.microsoft.com/office/drawing/2014/main" id="{6C11DC7C-DD08-4913-8AAB-00A9CE0CA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74798-31F2-44BB-83E9-7F9D8B596EBD}"/>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41375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C773-79D9-41B7-940A-7D692497C0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CFF2A-95B0-442C-9FD9-52110FFC13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207E5-FADE-4111-93B2-E4BF011E1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251F32-52D1-47C6-88F7-CADC33350EB2}"/>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6" name="Footer Placeholder 5">
            <a:extLst>
              <a:ext uri="{FF2B5EF4-FFF2-40B4-BE49-F238E27FC236}">
                <a16:creationId xmlns:a16="http://schemas.microsoft.com/office/drawing/2014/main" id="{27EFFE9B-29FA-49A8-8C72-93B2CC166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1954D-6FD7-47DE-8111-1D1E570C4B3E}"/>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230097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8F0B-D4AB-471A-9BC5-6BAE7F623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BD5AB-4197-44B2-800C-77B663BB2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07EBB-45EC-4F05-8092-4C5C05CA1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EAACFB-8B9D-41CD-B506-3B25AF989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E43C71-1408-4161-86E9-CB2BCBA97F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EC648-A650-49D4-B686-79B0B879F1D7}"/>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8" name="Footer Placeholder 7">
            <a:extLst>
              <a:ext uri="{FF2B5EF4-FFF2-40B4-BE49-F238E27FC236}">
                <a16:creationId xmlns:a16="http://schemas.microsoft.com/office/drawing/2014/main" id="{BA4C930C-5235-4EA6-9689-8C2093E05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652875-19E9-40FA-962F-0F5104EA4FE0}"/>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412488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0350-AC5B-4149-B7B9-92693805AC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660462-6845-4EC5-BCA1-29A7D6AB55D6}"/>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4" name="Footer Placeholder 3">
            <a:extLst>
              <a:ext uri="{FF2B5EF4-FFF2-40B4-BE49-F238E27FC236}">
                <a16:creationId xmlns:a16="http://schemas.microsoft.com/office/drawing/2014/main" id="{2B1E3920-E070-4588-90CC-695B10AAF9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658CD6-7D60-4C18-8E25-D9380FFC6191}"/>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24772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52F5E-5F39-4D45-9454-3970CF41964B}"/>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3" name="Footer Placeholder 2">
            <a:extLst>
              <a:ext uri="{FF2B5EF4-FFF2-40B4-BE49-F238E27FC236}">
                <a16:creationId xmlns:a16="http://schemas.microsoft.com/office/drawing/2014/main" id="{F6B30224-C688-469E-8B42-3CB8D552C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951CBE-A808-4488-85C9-246508F68FDB}"/>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9307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44EA-9682-4B90-B854-E4FC75654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0BD6EB-DAF4-495F-A3AE-16320688E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A0CF26-5111-4C5C-B522-A03C711B0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466C5-38EF-4302-95BB-DC2D9F45347D}"/>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6" name="Footer Placeholder 5">
            <a:extLst>
              <a:ext uri="{FF2B5EF4-FFF2-40B4-BE49-F238E27FC236}">
                <a16:creationId xmlns:a16="http://schemas.microsoft.com/office/drawing/2014/main" id="{E5035AEA-538C-4C7D-8BFF-CE19655CB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F7E48-0563-46CD-B93A-BFD05C2CCE7E}"/>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6077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64FC-FE42-4B19-8A6B-B59810324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2D6151-5695-4A84-948A-8A25328F2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DC21F2-BD3D-4C8D-A18C-16612786F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C5553-0290-4E20-A92F-4C0717C60847}"/>
              </a:ext>
            </a:extLst>
          </p:cNvPr>
          <p:cNvSpPr>
            <a:spLocks noGrp="1"/>
          </p:cNvSpPr>
          <p:nvPr>
            <p:ph type="dt" sz="half" idx="10"/>
          </p:nvPr>
        </p:nvSpPr>
        <p:spPr/>
        <p:txBody>
          <a:bodyPr/>
          <a:lstStyle/>
          <a:p>
            <a:fld id="{FD92971D-0E45-479E-A148-1D17D7F22B66}" type="datetimeFigureOut">
              <a:rPr lang="en-US" smtClean="0"/>
              <a:t>15/3/2022</a:t>
            </a:fld>
            <a:endParaRPr lang="en-US"/>
          </a:p>
        </p:txBody>
      </p:sp>
      <p:sp>
        <p:nvSpPr>
          <p:cNvPr id="6" name="Footer Placeholder 5">
            <a:extLst>
              <a:ext uri="{FF2B5EF4-FFF2-40B4-BE49-F238E27FC236}">
                <a16:creationId xmlns:a16="http://schemas.microsoft.com/office/drawing/2014/main" id="{7E336FC7-FDF4-440D-80FF-03B7469BA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ED737-CD5D-44CF-A517-9D41809F7243}"/>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17238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CB032-CBCA-4105-862E-BEDB8E97C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AEF929-CA72-4BB3-B509-9EB67516C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ADB76-FB61-46B0-8D8C-BC9C8428C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971D-0E45-479E-A148-1D17D7F22B66}" type="datetimeFigureOut">
              <a:rPr lang="en-US" smtClean="0"/>
              <a:t>15/3/2022</a:t>
            </a:fld>
            <a:endParaRPr lang="en-US"/>
          </a:p>
        </p:txBody>
      </p:sp>
      <p:sp>
        <p:nvSpPr>
          <p:cNvPr id="5" name="Footer Placeholder 4">
            <a:extLst>
              <a:ext uri="{FF2B5EF4-FFF2-40B4-BE49-F238E27FC236}">
                <a16:creationId xmlns:a16="http://schemas.microsoft.com/office/drawing/2014/main" id="{15CBE869-6201-4F00-9B2C-D58CA8595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D6CAC3-A5A6-4F32-BC5C-6E574515A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E90E1-507D-4210-8992-D94B26D96A19}" type="slidenum">
              <a:rPr lang="en-US" smtClean="0"/>
              <a:t>‹#›</a:t>
            </a:fld>
            <a:endParaRPr lang="en-US"/>
          </a:p>
        </p:txBody>
      </p:sp>
    </p:spTree>
    <p:extLst>
      <p:ext uri="{BB962C8B-B14F-4D97-AF65-F5344CB8AC3E}">
        <p14:creationId xmlns:p14="http://schemas.microsoft.com/office/powerpoint/2010/main" val="121101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E4B-BCF8-41F1-BD24-77C08C7ED1BE}"/>
              </a:ext>
            </a:extLst>
          </p:cNvPr>
          <p:cNvSpPr>
            <a:spLocks noGrp="1"/>
          </p:cNvSpPr>
          <p:nvPr>
            <p:ph type="ctrTitle"/>
          </p:nvPr>
        </p:nvSpPr>
        <p:spPr>
          <a:xfrm>
            <a:off x="1524000" y="366989"/>
            <a:ext cx="9144000" cy="838959"/>
          </a:xfrm>
        </p:spPr>
        <p:txBody>
          <a:bodyPr>
            <a:normAutofit/>
          </a:bodyPr>
          <a:lstStyle/>
          <a:p>
            <a:r>
              <a:rPr lang="en-US" sz="3600" dirty="0">
                <a:solidFill>
                  <a:srgbClr val="0070C0"/>
                </a:solidFill>
                <a:latin typeface="Times New Roman" panose="02020603050405020304" pitchFamily="18" charset="0"/>
                <a:cs typeface="Times New Roman" panose="02020603050405020304" pitchFamily="18" charset="0"/>
              </a:rPr>
              <a:t>CHỦ ĐỀ BÀI 16, 17</a:t>
            </a:r>
          </a:p>
        </p:txBody>
      </p:sp>
      <p:sp>
        <p:nvSpPr>
          <p:cNvPr id="3" name="Subtitle 2">
            <a:extLst>
              <a:ext uri="{FF2B5EF4-FFF2-40B4-BE49-F238E27FC236}">
                <a16:creationId xmlns:a16="http://schemas.microsoft.com/office/drawing/2014/main" id="{9B4763DF-8D47-4F73-AF55-6E666F7CAD3D}"/>
              </a:ext>
            </a:extLst>
          </p:cNvPr>
          <p:cNvSpPr>
            <a:spLocks noGrp="1"/>
          </p:cNvSpPr>
          <p:nvPr>
            <p:ph type="subTitle" idx="1"/>
          </p:nvPr>
        </p:nvSpPr>
        <p:spPr>
          <a:xfrm>
            <a:off x="967408" y="1205948"/>
            <a:ext cx="10257183" cy="1655762"/>
          </a:xfrm>
        </p:spPr>
        <p:txBody>
          <a:bodyPr>
            <a:normAutofit lnSpcReduction="10000"/>
          </a:bodyPr>
          <a:lstStyle/>
          <a:p>
            <a:r>
              <a:rPr lang="en-US" sz="4000" b="1" dirty="0">
                <a:solidFill>
                  <a:srgbClr val="FF0000"/>
                </a:solidFill>
                <a:latin typeface="Times New Roman" panose="02020603050405020304" pitchFamily="18" charset="0"/>
                <a:cs typeface="Times New Roman" panose="02020603050405020304" pitchFamily="18" charset="0"/>
              </a:rPr>
              <a:t>QUYỀN SỞ HỮU TÀI SẢN VÀ NGHĨA VỤ TÔN TRỌNG TÀI SẢN NHÀ NƯỚC, LỢI ÍCH CÔNG CỘNG</a:t>
            </a:r>
          </a:p>
        </p:txBody>
      </p:sp>
      <p:pic>
        <p:nvPicPr>
          <p:cNvPr id="5" name="Picture 4">
            <a:extLst>
              <a:ext uri="{FF2B5EF4-FFF2-40B4-BE49-F238E27FC236}">
                <a16:creationId xmlns:a16="http://schemas.microsoft.com/office/drawing/2014/main" id="{84D533C1-BF02-4176-8E08-636B80E66798}"/>
              </a:ext>
            </a:extLst>
          </p:cNvPr>
          <p:cNvPicPr>
            <a:picLocks noChangeAspect="1"/>
          </p:cNvPicPr>
          <p:nvPr/>
        </p:nvPicPr>
        <p:blipFill>
          <a:blip r:embed="rId2"/>
          <a:stretch>
            <a:fillRect/>
          </a:stretch>
        </p:blipFill>
        <p:spPr>
          <a:xfrm>
            <a:off x="3147934" y="2861710"/>
            <a:ext cx="5513882" cy="3164336"/>
          </a:xfrm>
          <a:prstGeom prst="rect">
            <a:avLst/>
          </a:prstGeom>
        </p:spPr>
      </p:pic>
      <p:sp>
        <p:nvSpPr>
          <p:cNvPr id="6" name="TextBox 5">
            <a:extLst>
              <a:ext uri="{FF2B5EF4-FFF2-40B4-BE49-F238E27FC236}">
                <a16:creationId xmlns:a16="http://schemas.microsoft.com/office/drawing/2014/main" id="{9A401F07-F56B-45D2-96F1-138C9D45AD84}"/>
              </a:ext>
            </a:extLst>
          </p:cNvPr>
          <p:cNvSpPr txBox="1"/>
          <p:nvPr/>
        </p:nvSpPr>
        <p:spPr>
          <a:xfrm>
            <a:off x="1784780" y="6114069"/>
            <a:ext cx="857342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(GV sẽ </a:t>
            </a:r>
            <a:r>
              <a:rPr lang="en-US" sz="2800" b="1" dirty="0" err="1">
                <a:solidFill>
                  <a:srgbClr val="FF0000"/>
                </a:solidFill>
                <a:latin typeface="Times New Roman" panose="02020603050405020304" pitchFamily="18" charset="0"/>
                <a:cs typeface="Times New Roman" panose="02020603050405020304" pitchFamily="18" charset="0"/>
              </a:rPr>
              <a:t>kiểm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13873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 NỘI DUNG BÀI HỌC</a:t>
            </a:r>
          </a:p>
        </p:txBody>
      </p:sp>
      <p:sp>
        <p:nvSpPr>
          <p:cNvPr id="7" name="TextBox 6">
            <a:extLst>
              <a:ext uri="{FF2B5EF4-FFF2-40B4-BE49-F238E27FC236}">
                <a16:creationId xmlns:a16="http://schemas.microsoft.com/office/drawing/2014/main" id="{713F0226-67A0-4D15-A5F0-B25D4D5E0366}"/>
              </a:ext>
            </a:extLst>
          </p:cNvPr>
          <p:cNvSpPr txBox="1"/>
          <p:nvPr/>
        </p:nvSpPr>
        <p:spPr>
          <a:xfrm>
            <a:off x="258417" y="854075"/>
            <a:ext cx="11675166" cy="55092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3</a:t>
            </a:r>
            <a:r>
              <a:rPr lang="vi-VN" sz="3200" b="1" dirty="0">
                <a:solidFill>
                  <a:srgbClr val="0070C0"/>
                </a:solidFill>
                <a:latin typeface="Times New Roman" panose="02020603050405020304" pitchFamily="18" charset="0"/>
                <a:cs typeface="Times New Roman" panose="02020603050405020304" pitchFamily="18" charset="0"/>
              </a:rPr>
              <a:t>. Thế nào là tài sản nhà nước và lợi ích công cộng ?</a:t>
            </a:r>
          </a:p>
          <a:p>
            <a:r>
              <a:rPr lang="vi-VN" sz="3200" dirty="0">
                <a:latin typeface="Times New Roman" panose="02020603050405020304" pitchFamily="18" charset="0"/>
                <a:cs typeface="Times New Roman" panose="02020603050405020304" pitchFamily="18" charset="0"/>
              </a:rPr>
              <a:t>* Tài sản nhà nước là tài sản thuộc sở hữu toàn dân, do nhà nước thống nhất quản lí (điều 17 Hiến pháp 92).</a:t>
            </a:r>
          </a:p>
          <a:p>
            <a:r>
              <a:rPr lang="vi-VN" sz="3200" dirty="0">
                <a:latin typeface="Times New Roman" panose="02020603050405020304" pitchFamily="18" charset="0"/>
                <a:cs typeface="Times New Roman" panose="02020603050405020304" pitchFamily="18" charset="0"/>
              </a:rPr>
              <a:t>* Lợi ích công cộng là những phúc lợi, những điều cần thiết có ích cho mọi người, cho xã hội như các công trình công cộng, công trình phúc lợi, cầu đường, nhà văn hóa…</a:t>
            </a:r>
          </a:p>
          <a:p>
            <a:r>
              <a:rPr lang="en-US" sz="3200" b="1" dirty="0">
                <a:solidFill>
                  <a:srgbClr val="0070C0"/>
                </a:solidFill>
                <a:latin typeface="Times New Roman" panose="02020603050405020304" pitchFamily="18" charset="0"/>
                <a:cs typeface="Times New Roman" panose="02020603050405020304" pitchFamily="18" charset="0"/>
              </a:rPr>
              <a:t>4</a:t>
            </a:r>
            <a:r>
              <a:rPr lang="vi-VN" sz="3200" b="1" dirty="0">
                <a:solidFill>
                  <a:srgbClr val="0070C0"/>
                </a:solidFill>
                <a:latin typeface="Times New Roman" panose="02020603050405020304" pitchFamily="18" charset="0"/>
                <a:cs typeface="Times New Roman" panose="02020603050405020304" pitchFamily="18" charset="0"/>
              </a:rPr>
              <a:t>. Ý nghĩa:</a:t>
            </a:r>
          </a:p>
          <a:p>
            <a:r>
              <a:rPr lang="vi-VN" sz="3200" dirty="0">
                <a:latin typeface="Times New Roman" panose="02020603050405020304" pitchFamily="18" charset="0"/>
                <a:cs typeface="Times New Roman" panose="02020603050405020304" pitchFamily="18" charset="0"/>
              </a:rPr>
              <a:t>Tài sản nhà nước và lợi ích công cộng là cơ sở vật chất của xã hội để </a:t>
            </a:r>
            <a:r>
              <a:rPr lang="en-US" sz="3200" dirty="0">
                <a:latin typeface="Times New Roman" panose="02020603050405020304" pitchFamily="18" charset="0"/>
                <a:cs typeface="Times New Roman" panose="02020603050405020304" pitchFamily="18" charset="0"/>
              </a:rPr>
              <a:t>- - </a:t>
            </a:r>
            <a:r>
              <a:rPr lang="vi-VN" sz="3200" dirty="0">
                <a:latin typeface="Times New Roman" panose="02020603050405020304" pitchFamily="18" charset="0"/>
                <a:cs typeface="Times New Roman" panose="02020603050405020304" pitchFamily="18" charset="0"/>
              </a:rPr>
              <a:t>Phát triển kinh tế;</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Nâng cao đời sống vật chất và tinh thần của nhân dân.</a:t>
            </a:r>
          </a:p>
          <a:p>
            <a:endParaRPr lang="vi-VN"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CEF1F8E-73E4-4D41-B57E-184C15C5389E}"/>
              </a:ext>
            </a:extLst>
          </p:cNvPr>
          <p:cNvSpPr txBox="1"/>
          <p:nvPr/>
        </p:nvSpPr>
        <p:spPr>
          <a:xfrm>
            <a:off x="2673626" y="6331591"/>
            <a:ext cx="857342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(GV sẽ </a:t>
            </a:r>
            <a:r>
              <a:rPr lang="en-US" sz="2800" b="1" dirty="0" err="1">
                <a:solidFill>
                  <a:srgbClr val="FF0000"/>
                </a:solidFill>
                <a:latin typeface="Times New Roman" panose="02020603050405020304" pitchFamily="18" charset="0"/>
                <a:cs typeface="Times New Roman" panose="02020603050405020304" pitchFamily="18" charset="0"/>
              </a:rPr>
              <a:t>kiểm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24117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 NỘI DUNG BÀI HỌC</a:t>
            </a:r>
          </a:p>
        </p:txBody>
      </p:sp>
      <p:sp>
        <p:nvSpPr>
          <p:cNvPr id="7" name="TextBox 6">
            <a:extLst>
              <a:ext uri="{FF2B5EF4-FFF2-40B4-BE49-F238E27FC236}">
                <a16:creationId xmlns:a16="http://schemas.microsoft.com/office/drawing/2014/main" id="{713F0226-67A0-4D15-A5F0-B25D4D5E0366}"/>
              </a:ext>
            </a:extLst>
          </p:cNvPr>
          <p:cNvSpPr txBox="1"/>
          <p:nvPr/>
        </p:nvSpPr>
        <p:spPr>
          <a:xfrm>
            <a:off x="258417" y="1033957"/>
            <a:ext cx="11675166"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5</a:t>
            </a:r>
            <a:r>
              <a:rPr lang="vi-VN" sz="3200" b="1" dirty="0">
                <a:solidFill>
                  <a:srgbClr val="0070C0"/>
                </a:solidFill>
                <a:latin typeface="Times New Roman" panose="02020603050405020304" pitchFamily="18" charset="0"/>
                <a:cs typeface="Times New Roman" panose="02020603050405020304" pitchFamily="18" charset="0"/>
              </a:rPr>
              <a:t>. Nghĩa vụ của công dân: </a:t>
            </a:r>
            <a:r>
              <a:rPr lang="vi-VN" sz="3200" dirty="0">
                <a:solidFill>
                  <a:schemeClr val="tx1"/>
                </a:solidFill>
                <a:latin typeface="Times New Roman" panose="02020603050405020304" pitchFamily="18" charset="0"/>
                <a:cs typeface="Times New Roman" panose="02020603050405020304" pitchFamily="18" charset="0"/>
              </a:rPr>
              <a:t>tôn trọng và bảo vệ tài sản nhà nước và lợi ích công cộng (điều 78 Hiến pháp 92)</a:t>
            </a:r>
            <a:endParaRPr lang="en-US" sz="3200" dirty="0">
              <a:solidFill>
                <a:schemeClr val="tx1"/>
              </a:solidFill>
              <a:latin typeface="Times New Roman" panose="02020603050405020304" pitchFamily="18" charset="0"/>
              <a:cs typeface="Times New Roman" panose="02020603050405020304" pitchFamily="18" charset="0"/>
            </a:endParaRPr>
          </a:p>
          <a:p>
            <a:endParaRPr lang="vi-VN" sz="3200" dirty="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Không được xâm phạm (lấn chiếm, phá hoại hoặc sử dụng vào mục đích cá nhân) tài sản của nhà nước và lợi ích công cộng</a:t>
            </a:r>
          </a:p>
          <a:p>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Những người được nhà nước giao quản lí, sử dụng tài sản nhà nước phải giữ gìn, bảo quản, sử dụng đúng mục đích, tiết kiệm, không tham ô, lãng phí.</a:t>
            </a:r>
          </a:p>
          <a:p>
            <a:endParaRPr lang="vi-VN"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D657C94-907A-45FE-8C23-379068FEE37F}"/>
              </a:ext>
            </a:extLst>
          </p:cNvPr>
          <p:cNvSpPr txBox="1"/>
          <p:nvPr/>
        </p:nvSpPr>
        <p:spPr>
          <a:xfrm>
            <a:off x="2673626" y="6331591"/>
            <a:ext cx="857342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(GV sẽ </a:t>
            </a:r>
            <a:r>
              <a:rPr lang="en-US" sz="2800" b="1" dirty="0" err="1">
                <a:solidFill>
                  <a:srgbClr val="FF0000"/>
                </a:solidFill>
                <a:latin typeface="Times New Roman" panose="02020603050405020304" pitchFamily="18" charset="0"/>
                <a:cs typeface="Times New Roman" panose="02020603050405020304" pitchFamily="18" charset="0"/>
              </a:rPr>
              <a:t>kiểm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883179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III./ LUYỆN TẬP</a:t>
            </a:r>
          </a:p>
        </p:txBody>
      </p:sp>
      <p:sp>
        <p:nvSpPr>
          <p:cNvPr id="9" name="TextBox 8">
            <a:extLst>
              <a:ext uri="{FF2B5EF4-FFF2-40B4-BE49-F238E27FC236}">
                <a16:creationId xmlns:a16="http://schemas.microsoft.com/office/drawing/2014/main" id="{8D8E9856-534B-418A-A877-2993975CDBDA}"/>
              </a:ext>
            </a:extLst>
          </p:cNvPr>
          <p:cNvSpPr txBox="1"/>
          <p:nvPr/>
        </p:nvSpPr>
        <p:spPr>
          <a:xfrm>
            <a:off x="1053547" y="1781727"/>
            <a:ext cx="10084905"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6695" indent="226695" algn="just">
              <a:spcBef>
                <a:spcPts val="600"/>
              </a:spcBef>
              <a:spcAft>
                <a:spcPts val="0"/>
              </a:spcAft>
            </a:pPr>
            <a:r>
              <a:rPr lang="en-US" sz="4000" b="1" dirty="0" err="1">
                <a:solidFill>
                  <a:srgbClr val="0070C0"/>
                </a:solidFill>
                <a:effectLst/>
                <a:latin typeface="Times New Roman" panose="02020603050405020304" pitchFamily="18" charset="0"/>
                <a:ea typeface="Times New Roman" panose="02020603050405020304" pitchFamily="18" charset="0"/>
              </a:rPr>
              <a:t>Các</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bạn</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mơ</a:t>
            </a:r>
            <a:r>
              <a:rPr lang="en-US" sz="4000" b="1" dirty="0">
                <a:solidFill>
                  <a:srgbClr val="0070C0"/>
                </a:solidFill>
                <a:effectLst/>
                <a:latin typeface="Times New Roman" panose="02020603050405020304" pitchFamily="18" charset="0"/>
                <a:ea typeface="Times New Roman" panose="02020603050405020304" pitchFamily="18" charset="0"/>
              </a:rPr>
              <a:t>̉  SGK </a:t>
            </a:r>
            <a:r>
              <a:rPr lang="en-US" sz="4000" b="1" dirty="0" err="1">
                <a:solidFill>
                  <a:srgbClr val="0070C0"/>
                </a:solidFill>
                <a:effectLst/>
                <a:latin typeface="Times New Roman" panose="02020603050405020304" pitchFamily="18" charset="0"/>
                <a:ea typeface="Times New Roman" panose="02020603050405020304" pitchFamily="18" charset="0"/>
              </a:rPr>
              <a:t>làm</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hết</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các</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bài</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tập</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cuối</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bài</a:t>
            </a:r>
            <a:r>
              <a:rPr lang="en-US" sz="4000" b="1" dirty="0">
                <a:solidFill>
                  <a:srgbClr val="0070C0"/>
                </a:solidFill>
                <a:effectLst/>
                <a:latin typeface="Times New Roman" panose="02020603050405020304" pitchFamily="18" charset="0"/>
                <a:ea typeface="Times New Roman" panose="02020603050405020304" pitchFamily="18" charset="0"/>
              </a:rPr>
              <a:t> 16, 17 </a:t>
            </a:r>
            <a:r>
              <a:rPr lang="en-US" sz="4000" b="1" dirty="0" err="1">
                <a:solidFill>
                  <a:srgbClr val="0070C0"/>
                </a:solidFill>
                <a:effectLst/>
                <a:latin typeface="Times New Roman" panose="02020603050405020304" pitchFamily="18" charset="0"/>
                <a:ea typeface="Times New Roman" panose="02020603050405020304" pitchFamily="18" charset="0"/>
              </a:rPr>
              <a:t>vào</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tập</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học</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đê</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lấy</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điểm</a:t>
            </a:r>
            <a:r>
              <a:rPr lang="en-US" sz="4000" b="1" dirty="0">
                <a:solidFill>
                  <a:srgbClr val="0070C0"/>
                </a:solidFill>
                <a:effectLst/>
                <a:latin typeface="Times New Roman" panose="02020603050405020304" pitchFamily="18" charset="0"/>
                <a:ea typeface="Times New Roman" panose="02020603050405020304" pitchFamily="18" charset="0"/>
              </a:rPr>
              <a:t> </a:t>
            </a:r>
            <a:r>
              <a:rPr lang="en-US" sz="4000" b="1" dirty="0" err="1">
                <a:solidFill>
                  <a:srgbClr val="0070C0"/>
                </a:solidFill>
                <a:effectLst/>
                <a:latin typeface="Times New Roman" panose="02020603050405020304" pitchFamily="18" charset="0"/>
                <a:ea typeface="Times New Roman" panose="02020603050405020304" pitchFamily="18" charset="0"/>
              </a:rPr>
              <a:t>miệng</a:t>
            </a:r>
            <a:r>
              <a:rPr lang="en-US" sz="4000" b="1" dirty="0">
                <a:solidFill>
                  <a:srgbClr val="0070C0"/>
                </a:solidFill>
                <a:effectLst/>
                <a:latin typeface="Times New Roman" panose="02020603050405020304" pitchFamily="18" charset="0"/>
                <a:ea typeface="Times New Roman" panose="02020603050405020304" pitchFamily="18" charset="0"/>
              </a:rPr>
              <a:t>.</a:t>
            </a:r>
            <a:endParaRPr lang="vi-VN" sz="40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961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199" y="172278"/>
            <a:ext cx="10515600" cy="854075"/>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NỘI DUNG ÔN TẬP KIỂM TRA 1 TIẾT</a:t>
            </a:r>
          </a:p>
        </p:txBody>
      </p:sp>
      <p:sp>
        <p:nvSpPr>
          <p:cNvPr id="9" name="TextBox 8">
            <a:extLst>
              <a:ext uri="{FF2B5EF4-FFF2-40B4-BE49-F238E27FC236}">
                <a16:creationId xmlns:a16="http://schemas.microsoft.com/office/drawing/2014/main" id="{8D8E9856-534B-418A-A877-2993975CDBDA}"/>
              </a:ext>
            </a:extLst>
          </p:cNvPr>
          <p:cNvSpPr txBox="1"/>
          <p:nvPr/>
        </p:nvSpPr>
        <p:spPr>
          <a:xfrm>
            <a:off x="1053547" y="1781727"/>
            <a:ext cx="10084905"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798195" indent="-571500" algn="just">
              <a:spcBef>
                <a:spcPts val="600"/>
              </a:spcBef>
              <a:spcAft>
                <a:spcPts val="0"/>
              </a:spcAft>
              <a:buFontTx/>
              <a:buChar char="-"/>
            </a:pPr>
            <a:r>
              <a:rPr lang="vi-VN" sz="4000" dirty="0">
                <a:solidFill>
                  <a:srgbClr val="0070C0"/>
                </a:solidFill>
                <a:effectLst/>
                <a:latin typeface="Times New Roman" panose="02020603050405020304" pitchFamily="18" charset="0"/>
                <a:ea typeface="Times New Roman" panose="02020603050405020304" pitchFamily="18" charset="0"/>
              </a:rPr>
              <a:t>Thời</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gian</a:t>
            </a:r>
            <a:r>
              <a:rPr lang="en-US" sz="4000" dirty="0">
                <a:solidFill>
                  <a:srgbClr val="0070C0"/>
                </a:solidFill>
                <a:effectLst/>
                <a:latin typeface="Times New Roman" panose="02020603050405020304" pitchFamily="18" charset="0"/>
                <a:ea typeface="Times New Roman" panose="02020603050405020304" pitchFamily="18" charset="0"/>
              </a:rPr>
              <a:t>:</a:t>
            </a:r>
            <a:r>
              <a:rPr lang="en-US" sz="4000" dirty="0">
                <a:solidFill>
                  <a:srgbClr val="0070C0"/>
                </a:solidFill>
                <a:latin typeface="Times New Roman" panose="02020603050405020304" pitchFamily="18" charset="0"/>
                <a:ea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rPr>
              <a:t>Tuần</a:t>
            </a:r>
            <a:r>
              <a:rPr lang="en-US" sz="4000" dirty="0">
                <a:solidFill>
                  <a:srgbClr val="0070C0"/>
                </a:solidFill>
                <a:latin typeface="Times New Roman" panose="02020603050405020304" pitchFamily="18" charset="0"/>
                <a:ea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rPr>
              <a:t>sau</a:t>
            </a:r>
            <a:r>
              <a:rPr lang="en-US" sz="4000" dirty="0">
                <a:solidFill>
                  <a:srgbClr val="0070C0"/>
                </a:solidFill>
                <a:latin typeface="Times New Roman" panose="02020603050405020304" pitchFamily="18" charset="0"/>
                <a:ea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rPr>
              <a:t>Tuần</a:t>
            </a:r>
            <a:r>
              <a:rPr lang="en-US" sz="4000" dirty="0">
                <a:solidFill>
                  <a:srgbClr val="0070C0"/>
                </a:solidFill>
                <a:latin typeface="Times New Roman" panose="02020603050405020304" pitchFamily="18" charset="0"/>
                <a:ea typeface="Times New Roman" panose="02020603050405020304" pitchFamily="18" charset="0"/>
              </a:rPr>
              <a:t> 28)</a:t>
            </a:r>
          </a:p>
          <a:p>
            <a:pPr marL="798195" indent="-571500" algn="just">
              <a:spcBef>
                <a:spcPts val="600"/>
              </a:spcBef>
              <a:spcAft>
                <a:spcPts val="0"/>
              </a:spcAft>
              <a:buFontTx/>
              <a:buChar char="-"/>
            </a:pPr>
            <a:r>
              <a:rPr lang="en-US" sz="4000" dirty="0" err="1">
                <a:solidFill>
                  <a:srgbClr val="0070C0"/>
                </a:solidFill>
                <a:effectLst/>
                <a:latin typeface="Times New Roman" panose="02020603050405020304" pitchFamily="18" charset="0"/>
                <a:ea typeface="Times New Roman" panose="02020603050405020304" pitchFamily="18" charset="0"/>
              </a:rPr>
              <a:t>Hình</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thức</a:t>
            </a:r>
            <a:r>
              <a:rPr lang="en-US" sz="4000" dirty="0">
                <a:solidFill>
                  <a:srgbClr val="0070C0"/>
                </a:solidFill>
                <a:latin typeface="Times New Roman" panose="02020603050405020304" pitchFamily="18" charset="0"/>
                <a:ea typeface="Times New Roman" panose="02020603050405020304" pitchFamily="18" charset="0"/>
              </a:rPr>
              <a:t>: 25 </a:t>
            </a:r>
            <a:r>
              <a:rPr lang="en-US" sz="4000" dirty="0" err="1">
                <a:solidFill>
                  <a:srgbClr val="0070C0"/>
                </a:solidFill>
                <a:latin typeface="Times New Roman" panose="02020603050405020304" pitchFamily="18" charset="0"/>
                <a:ea typeface="Times New Roman" panose="02020603050405020304" pitchFamily="18" charset="0"/>
              </a:rPr>
              <a:t>câu</a:t>
            </a:r>
            <a:r>
              <a:rPr lang="en-US" sz="4000" dirty="0">
                <a:solidFill>
                  <a:srgbClr val="0070C0"/>
                </a:solidFill>
                <a:latin typeface="Times New Roman" panose="02020603050405020304" pitchFamily="18" charset="0"/>
                <a:ea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rPr>
              <a:t>trắc</a:t>
            </a:r>
            <a:r>
              <a:rPr lang="en-US" sz="4000" dirty="0">
                <a:solidFill>
                  <a:srgbClr val="0070C0"/>
                </a:solidFill>
                <a:latin typeface="Times New Roman" panose="02020603050405020304" pitchFamily="18" charset="0"/>
                <a:ea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rPr>
              <a:t>nghiệm</a:t>
            </a:r>
            <a:r>
              <a:rPr lang="en-US" sz="4000" dirty="0">
                <a:solidFill>
                  <a:srgbClr val="0070C0"/>
                </a:solidFill>
                <a:latin typeface="Times New Roman" panose="02020603050405020304" pitchFamily="18" charset="0"/>
                <a:ea typeface="Times New Roman" panose="02020603050405020304" pitchFamily="18" charset="0"/>
              </a:rPr>
              <a:t> </a:t>
            </a:r>
          </a:p>
          <a:p>
            <a:pPr marL="798195" indent="-571500" algn="just">
              <a:spcBef>
                <a:spcPts val="600"/>
              </a:spcBef>
              <a:spcAft>
                <a:spcPts val="0"/>
              </a:spcAft>
              <a:buFontTx/>
              <a:buChar char="-"/>
            </a:pPr>
            <a:r>
              <a:rPr lang="en-US" sz="4000" dirty="0" err="1">
                <a:solidFill>
                  <a:srgbClr val="0070C0"/>
                </a:solidFill>
                <a:effectLst/>
                <a:latin typeface="Times New Roman" panose="02020603050405020304" pitchFamily="18" charset="0"/>
                <a:ea typeface="Times New Roman" panose="02020603050405020304" pitchFamily="18" charset="0"/>
              </a:rPr>
              <a:t>Thời</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gian</a:t>
            </a:r>
            <a:r>
              <a:rPr lang="en-US" sz="4000" dirty="0">
                <a:solidFill>
                  <a:srgbClr val="0070C0"/>
                </a:solidFill>
                <a:latin typeface="Times New Roman" panose="02020603050405020304" pitchFamily="18" charset="0"/>
                <a:ea typeface="Times New Roman" panose="02020603050405020304" pitchFamily="18" charset="0"/>
              </a:rPr>
              <a:t>: 45 </a:t>
            </a:r>
            <a:r>
              <a:rPr lang="en-US" sz="4000" dirty="0" err="1">
                <a:solidFill>
                  <a:srgbClr val="0070C0"/>
                </a:solidFill>
                <a:latin typeface="Times New Roman" panose="02020603050405020304" pitchFamily="18" charset="0"/>
                <a:ea typeface="Times New Roman" panose="02020603050405020304" pitchFamily="18" charset="0"/>
              </a:rPr>
              <a:t>phút</a:t>
            </a:r>
            <a:endParaRPr lang="en-US" sz="4000" dirty="0">
              <a:solidFill>
                <a:srgbClr val="0070C0"/>
              </a:solidFill>
              <a:latin typeface="Times New Roman" panose="02020603050405020304" pitchFamily="18" charset="0"/>
              <a:ea typeface="Times New Roman" panose="02020603050405020304" pitchFamily="18" charset="0"/>
            </a:endParaRPr>
          </a:p>
          <a:p>
            <a:pPr marL="798195" indent="-571500" algn="just">
              <a:spcBef>
                <a:spcPts val="600"/>
              </a:spcBef>
              <a:spcAft>
                <a:spcPts val="0"/>
              </a:spcAft>
              <a:buFontTx/>
              <a:buChar char="-"/>
            </a:pPr>
            <a:r>
              <a:rPr lang="en-US" sz="4000" dirty="0" err="1">
                <a:solidFill>
                  <a:srgbClr val="0070C0"/>
                </a:solidFill>
                <a:effectLst/>
                <a:latin typeface="Times New Roman" panose="02020603050405020304" pitchFamily="18" charset="0"/>
                <a:ea typeface="Times New Roman" panose="02020603050405020304" pitchFamily="18" charset="0"/>
              </a:rPr>
              <a:t>Nội</a:t>
            </a:r>
            <a:r>
              <a:rPr lang="en-US" sz="4000" dirty="0">
                <a:solidFill>
                  <a:srgbClr val="0070C0"/>
                </a:solidFill>
                <a:effectLst/>
                <a:latin typeface="Times New Roman" panose="02020603050405020304" pitchFamily="18" charset="0"/>
                <a:ea typeface="Times New Roman" panose="02020603050405020304" pitchFamily="18" charset="0"/>
              </a:rPr>
              <a:t> dung: </a:t>
            </a:r>
            <a:r>
              <a:rPr lang="en-US" sz="4000" dirty="0" err="1">
                <a:solidFill>
                  <a:srgbClr val="0070C0"/>
                </a:solidFill>
                <a:effectLst/>
                <a:latin typeface="Times New Roman" panose="02020603050405020304" pitchFamily="18" charset="0"/>
                <a:ea typeface="Times New Roman" panose="02020603050405020304" pitchFamily="18" charset="0"/>
              </a:rPr>
              <a:t>Bài</a:t>
            </a:r>
            <a:r>
              <a:rPr lang="en-US" sz="4000" dirty="0">
                <a:solidFill>
                  <a:srgbClr val="0070C0"/>
                </a:solidFill>
                <a:effectLst/>
                <a:latin typeface="Times New Roman" panose="02020603050405020304" pitchFamily="18" charset="0"/>
                <a:ea typeface="Times New Roman" panose="02020603050405020304" pitchFamily="18" charset="0"/>
              </a:rPr>
              <a:t> 13, 14, 15, 16, 17.</a:t>
            </a:r>
          </a:p>
          <a:p>
            <a:pPr marL="226695" algn="just">
              <a:spcBef>
                <a:spcPts val="600"/>
              </a:spcBef>
              <a:spcAft>
                <a:spcPts val="0"/>
              </a:spcAft>
            </a:pPr>
            <a:r>
              <a:rPr lang="en-US" sz="4000" dirty="0">
                <a:solidFill>
                  <a:srgbClr val="FF0000"/>
                </a:solidFill>
                <a:latin typeface="Times New Roman" panose="02020603050405020304" pitchFamily="18" charset="0"/>
                <a:ea typeface="Times New Roman" panose="02020603050405020304" pitchFamily="18" charset="0"/>
              </a:rPr>
              <a:t>HỌC SINH ÔN LẠI NỘI DUNG BÀI HỌC CÁC BÀI 13, 14, 15, 16, 17 .</a:t>
            </a:r>
            <a:endParaRPr lang="vi-VN"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455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200" y="365125"/>
            <a:ext cx="10267122" cy="854075"/>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HƯỚNG DẪN VỀ NHÀ</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368287" y="1219200"/>
            <a:ext cx="9206948" cy="2209800"/>
          </a:xfrm>
        </p:spPr>
        <p:style>
          <a:lnRef idx="2">
            <a:schemeClr val="accent2"/>
          </a:lnRef>
          <a:fillRef idx="1">
            <a:schemeClr val="lt1"/>
          </a:fillRef>
          <a:effectRef idx="0">
            <a:schemeClr val="accent2"/>
          </a:effectRef>
          <a:fontRef idx="minor">
            <a:schemeClr val="dk1"/>
          </a:fontRef>
        </p:style>
        <p:txBody>
          <a:bodyPr>
            <a:noAutofit/>
          </a:bodyPr>
          <a:lstStyle/>
          <a:p>
            <a:pPr>
              <a:buFontTx/>
              <a:buChar char="-"/>
            </a:pP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p>
          <a:p>
            <a:pPr>
              <a:buFontTx/>
              <a:buChar char="-"/>
            </a:pPr>
            <a:r>
              <a:rPr lang="en-US" sz="3600" dirty="0" err="1">
                <a:solidFill>
                  <a:srgbClr val="0070C0"/>
                </a:solidFill>
                <a:latin typeface="Times New Roman" panose="02020603050405020304" pitchFamily="18" charset="0"/>
                <a:cs typeface="Times New Roman" panose="02020603050405020304" pitchFamily="18" charset="0"/>
              </a:rPr>
              <a:t>Xem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trước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các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tập</a:t>
            </a:r>
            <a:r>
              <a:rPr lang="en-US" sz="3600" dirty="0">
                <a:solidFill>
                  <a:srgbClr val="0070C0"/>
                </a:solidFill>
                <a:latin typeface="Times New Roman" panose="02020603050405020304" pitchFamily="18" charset="0"/>
                <a:cs typeface="Times New Roman" panose="02020603050405020304" pitchFamily="18" charset="0"/>
              </a:rPr>
              <a:t> SGK</a:t>
            </a:r>
          </a:p>
        </p:txBody>
      </p:sp>
      <p:pic>
        <p:nvPicPr>
          <p:cNvPr id="4" name="Picture 3">
            <a:extLst>
              <a:ext uri="{FF2B5EF4-FFF2-40B4-BE49-F238E27FC236}">
                <a16:creationId xmlns:a16="http://schemas.microsoft.com/office/drawing/2014/main" id="{78ED01E2-2230-4320-8281-9CED58423339}"/>
              </a:ext>
            </a:extLst>
          </p:cNvPr>
          <p:cNvPicPr>
            <a:picLocks noChangeAspect="1"/>
          </p:cNvPicPr>
          <p:nvPr/>
        </p:nvPicPr>
        <p:blipFill>
          <a:blip r:embed="rId2"/>
          <a:stretch>
            <a:fillRect/>
          </a:stretch>
        </p:blipFill>
        <p:spPr>
          <a:xfrm>
            <a:off x="2835964" y="3786465"/>
            <a:ext cx="6168887" cy="3071535"/>
          </a:xfrm>
          <a:prstGeom prst="rect">
            <a:avLst/>
          </a:prstGeom>
        </p:spPr>
      </p:pic>
    </p:spTree>
    <p:extLst>
      <p:ext uri="{BB962C8B-B14F-4D97-AF65-F5344CB8AC3E}">
        <p14:creationId xmlns:p14="http://schemas.microsoft.com/office/powerpoint/2010/main" val="20316733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E4B-BCF8-41F1-BD24-77C08C7ED1BE}"/>
              </a:ext>
            </a:extLst>
          </p:cNvPr>
          <p:cNvSpPr>
            <a:spLocks noGrp="1"/>
          </p:cNvSpPr>
          <p:nvPr>
            <p:ph type="ctrTitle"/>
          </p:nvPr>
        </p:nvSpPr>
        <p:spPr>
          <a:xfrm>
            <a:off x="1524000" y="177894"/>
            <a:ext cx="9144000" cy="838959"/>
          </a:xfrm>
        </p:spPr>
        <p:txBody>
          <a:bodyPr>
            <a:normAutofit/>
          </a:bodyPr>
          <a:lstStyle/>
          <a:p>
            <a:r>
              <a:rPr lang="vi-VN" sz="3600" dirty="0">
                <a:solidFill>
                  <a:srgbClr val="0070C0"/>
                </a:solidFill>
                <a:latin typeface="Times New Roman" panose="02020603050405020304" pitchFamily="18" charset="0"/>
                <a:cs typeface="Times New Roman" panose="02020603050405020304" pitchFamily="18" charset="0"/>
              </a:rPr>
              <a:t>CHỦ ĐỀ BÀI 16, 17</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B4763DF-8D47-4F73-AF55-6E666F7CAD3D}"/>
              </a:ext>
            </a:extLst>
          </p:cNvPr>
          <p:cNvSpPr>
            <a:spLocks noGrp="1"/>
          </p:cNvSpPr>
          <p:nvPr>
            <p:ph type="subTitle" idx="1"/>
          </p:nvPr>
        </p:nvSpPr>
        <p:spPr>
          <a:xfrm>
            <a:off x="695739" y="1016853"/>
            <a:ext cx="10800522" cy="838959"/>
          </a:xfrm>
        </p:spPr>
        <p:txBody>
          <a:bodyPr>
            <a:normAutofit fontScale="70000" lnSpcReduction="20000"/>
          </a:bodyPr>
          <a:lstStyle/>
          <a:p>
            <a:r>
              <a:rPr lang="vi-VN" sz="4400" b="1" dirty="0">
                <a:solidFill>
                  <a:srgbClr val="FF0000"/>
                </a:solidFill>
                <a:latin typeface="Times New Roman" panose="02020603050405020304" pitchFamily="18" charset="0"/>
                <a:cs typeface="Times New Roman" panose="02020603050405020304" pitchFamily="18" charset="0"/>
              </a:rPr>
              <a:t>QUYỀN SỞ HỮU TÀI SẢN VÀ NGHĨA VỤ TÔN TRỌNG TÀI SẢN NHÀ NƯỚC, LỢI ÍCH CÔNG CỘNG</a:t>
            </a:r>
          </a:p>
        </p:txBody>
      </p:sp>
      <p:sp>
        <p:nvSpPr>
          <p:cNvPr id="4" name="TextBox 3">
            <a:extLst>
              <a:ext uri="{FF2B5EF4-FFF2-40B4-BE49-F238E27FC236}">
                <a16:creationId xmlns:a16="http://schemas.microsoft.com/office/drawing/2014/main" id="{635C5944-F014-4C9E-A9D4-D9327C3844D3}"/>
              </a:ext>
            </a:extLst>
          </p:cNvPr>
          <p:cNvSpPr txBox="1"/>
          <p:nvPr/>
        </p:nvSpPr>
        <p:spPr>
          <a:xfrm>
            <a:off x="2067339" y="1855812"/>
            <a:ext cx="848139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buAutoNum type="romanUcPeriod"/>
            </a:pPr>
            <a:r>
              <a:rPr lang="en-US" sz="3200" dirty="0">
                <a:solidFill>
                  <a:srgbClr val="FF0000"/>
                </a:solidFill>
                <a:latin typeface="Times New Roman" panose="02020603050405020304" pitchFamily="18" charset="0"/>
                <a:cs typeface="Times New Roman" panose="02020603050405020304" pitchFamily="18" charset="0"/>
              </a:rPr>
              <a:t>ĐẶT VẤN ĐỀ</a:t>
            </a:r>
          </a:p>
          <a:p>
            <a:pPr marL="571500" indent="-571500">
              <a:buAutoNum type="romanUcPeriod"/>
            </a:pPr>
            <a:r>
              <a:rPr lang="en-US" sz="3200" dirty="0">
                <a:solidFill>
                  <a:srgbClr val="FF0000"/>
                </a:solidFill>
                <a:latin typeface="Times New Roman" panose="02020603050405020304" pitchFamily="18" charset="0"/>
                <a:cs typeface="Times New Roman" panose="02020603050405020304" pitchFamily="18" charset="0"/>
              </a:rPr>
              <a:t>NỘI DUNG BÀI HỌC</a:t>
            </a:r>
          </a:p>
          <a:p>
            <a:pPr marL="514350" indent="-514350">
              <a:buAutoNum type="arabicPeriod"/>
            </a:pPr>
            <a:r>
              <a:rPr lang="en-US" sz="3200" dirty="0" err="1">
                <a:latin typeface="Times New Roman" panose="02020603050405020304" pitchFamily="18" charset="0"/>
                <a:cs typeface="Times New Roman" panose="02020603050405020304" pitchFamily="18" charset="0"/>
              </a:rPr>
              <a:t>Quyền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Thê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nào</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tài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nghĩa</a:t>
            </a:r>
            <a:r>
              <a:rPr lang="en-US" sz="3200" dirty="0">
                <a:latin typeface="Times New Roman" panose="02020603050405020304" pitchFamily="18" charset="0"/>
                <a:cs typeface="Times New Roman" panose="02020603050405020304" pitchFamily="18" charset="0"/>
              </a:rPr>
              <a:t> vụ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a:t>
            </a:r>
          </a:p>
          <a:p>
            <a:r>
              <a:rPr lang="en-US" sz="3200" dirty="0">
                <a:solidFill>
                  <a:srgbClr val="FF0000"/>
                </a:solidFill>
                <a:latin typeface="Times New Roman" panose="02020603050405020304" pitchFamily="18" charset="0"/>
                <a:cs typeface="Times New Roman" panose="02020603050405020304" pitchFamily="18" charset="0"/>
              </a:rPr>
              <a:t>III. </a:t>
            </a:r>
            <a:r>
              <a:rPr lang="en-US" sz="3200" dirty="0" err="1">
                <a:solidFill>
                  <a:srgbClr val="FF0000"/>
                </a:solidFill>
                <a:latin typeface="Times New Roman" panose="02020603050405020304" pitchFamily="18" charset="0"/>
                <a:cs typeface="Times New Roman" panose="02020603050405020304" pitchFamily="18" charset="0"/>
              </a:rPr>
              <a:t>Luyện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tập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5061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200" y="365125"/>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ĐẶT VẤN ĐỀ</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440635" y="1219200"/>
            <a:ext cx="10515600" cy="854075"/>
          </a:xfrm>
        </p:spPr>
        <p:txBody>
          <a:bodyPr>
            <a:normAutofit/>
          </a:bodyPr>
          <a:lstStyle/>
          <a:p>
            <a:pPr marL="0" indent="0">
              <a:buNone/>
            </a:pP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sinh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tư</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nghiên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cứu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theo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Sách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giáo</a:t>
            </a:r>
            <a:r>
              <a:rPr lang="en-US" sz="3600" dirty="0">
                <a:solidFill>
                  <a:srgbClr val="0070C0"/>
                </a:solidFill>
                <a:latin typeface="Times New Roman" panose="02020603050405020304" pitchFamily="18" charset="0"/>
                <a:cs typeface="Times New Roman" panose="02020603050405020304" pitchFamily="18" charset="0"/>
              </a:rPr>
              <a:t> khoa.</a:t>
            </a:r>
          </a:p>
        </p:txBody>
      </p:sp>
      <p:pic>
        <p:nvPicPr>
          <p:cNvPr id="4" name="Picture 3">
            <a:extLst>
              <a:ext uri="{FF2B5EF4-FFF2-40B4-BE49-F238E27FC236}">
                <a16:creationId xmlns:a16="http://schemas.microsoft.com/office/drawing/2014/main" id="{7476AE05-E18B-42DA-B1F9-FF262BF88541}"/>
              </a:ext>
            </a:extLst>
          </p:cNvPr>
          <p:cNvPicPr>
            <a:picLocks noChangeAspect="1"/>
          </p:cNvPicPr>
          <p:nvPr/>
        </p:nvPicPr>
        <p:blipFill>
          <a:blip r:embed="rId2"/>
          <a:stretch>
            <a:fillRect/>
          </a:stretch>
        </p:blipFill>
        <p:spPr>
          <a:xfrm>
            <a:off x="1884293" y="2318923"/>
            <a:ext cx="7628283" cy="3571875"/>
          </a:xfrm>
          <a:prstGeom prst="rect">
            <a:avLst/>
          </a:prstGeom>
        </p:spPr>
      </p:pic>
    </p:spTree>
    <p:extLst>
      <p:ext uri="{BB962C8B-B14F-4D97-AF65-F5344CB8AC3E}">
        <p14:creationId xmlns:p14="http://schemas.microsoft.com/office/powerpoint/2010/main" val="179402381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5377069" cy="854075"/>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1. </a:t>
            </a:r>
            <a:r>
              <a:rPr lang="en-US" sz="3600" dirty="0" err="1">
                <a:solidFill>
                  <a:srgbClr val="0070C0"/>
                </a:solidFill>
                <a:latin typeface="Times New Roman" panose="02020603050405020304" pitchFamily="18" charset="0"/>
                <a:cs typeface="Times New Roman" panose="02020603050405020304" pitchFamily="18" charset="0"/>
              </a:rPr>
              <a:t>Tài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sản</a:t>
            </a:r>
            <a:r>
              <a:rPr lang="en-US" sz="3600" dirty="0">
                <a:solidFill>
                  <a:srgbClr val="0070C0"/>
                </a:solidFill>
                <a:latin typeface="Times New Roman" panose="02020603050405020304" pitchFamily="18" charset="0"/>
                <a:cs typeface="Times New Roman" panose="02020603050405020304" pitchFamily="18" charset="0"/>
              </a:rPr>
              <a:t> là </a:t>
            </a:r>
            <a:r>
              <a:rPr lang="en-US" sz="3600" dirty="0" err="1">
                <a:solidFill>
                  <a:srgbClr val="0070C0"/>
                </a:solidFill>
                <a:latin typeface="Times New Roman" panose="02020603050405020304" pitchFamily="18" charset="0"/>
                <a:cs typeface="Times New Roman" panose="02020603050405020304" pitchFamily="18" charset="0"/>
              </a:rPr>
              <a:t>gi</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id="{D287AD0E-92EE-4B18-847B-F10734B0C22F}"/>
              </a:ext>
            </a:extLst>
          </p:cNvPr>
          <p:cNvSpPr txBox="1">
            <a:spLocks/>
          </p:cNvSpPr>
          <p:nvPr/>
        </p:nvSpPr>
        <p:spPr>
          <a:xfrm>
            <a:off x="435665" y="5730874"/>
            <a:ext cx="11320670" cy="131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err="1">
                <a:solidFill>
                  <a:srgbClr val="0070C0"/>
                </a:solidFill>
                <a:latin typeface="Times New Roman" panose="02020603050405020304" pitchFamily="18" charset="0"/>
                <a:cs typeface="Times New Roman" panose="02020603050405020304" pitchFamily="18" charset="0"/>
              </a:rPr>
              <a:t>Bô</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luật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Dân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sư</a:t>
            </a:r>
            <a:r>
              <a:rPr lang="en-US" sz="3600" dirty="0">
                <a:solidFill>
                  <a:srgbClr val="0070C0"/>
                </a:solidFill>
                <a:latin typeface="Times New Roman" panose="02020603050405020304" pitchFamily="18" charset="0"/>
                <a:cs typeface="Times New Roman" panose="02020603050405020304" pitchFamily="18" charset="0"/>
              </a:rPr>
              <a:t>̣ 2015</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sản</a:t>
            </a:r>
            <a:r>
              <a:rPr lang="en-US" sz="3600" dirty="0">
                <a:latin typeface="Times New Roman" panose="02020603050405020304" pitchFamily="18" charset="0"/>
                <a:cs typeface="Times New Roman" panose="02020603050405020304" pitchFamily="18" charset="0"/>
              </a:rPr>
              <a:t> là </a:t>
            </a:r>
            <a:r>
              <a:rPr lang="en-US" sz="3600" dirty="0" err="1">
                <a:latin typeface="Times New Roman" panose="02020603050405020304" pitchFamily="18" charset="0"/>
                <a:cs typeface="Times New Roman" panose="02020603050405020304" pitchFamily="18" charset="0"/>
              </a:rPr>
              <a:t>vật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tơ</a:t>
            </a:r>
            <a:r>
              <a:rPr lang="en-US" sz="3600" dirty="0">
                <a:latin typeface="Times New Roman" panose="02020603050405020304" pitchFamily="18" charset="0"/>
                <a:cs typeface="Times New Roman" panose="02020603050405020304" pitchFamily="18" charset="0"/>
              </a:rPr>
              <a:t>̀ có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trị </a:t>
            </a:r>
            <a:r>
              <a:rPr lang="en-US" sz="3600" dirty="0" err="1">
                <a:latin typeface="Times New Roman" panose="02020603050405020304" pitchFamily="18" charset="0"/>
                <a:cs typeface="Times New Roman" panose="02020603050405020304" pitchFamily="18" charset="0"/>
              </a:rPr>
              <a:t>va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sản</a:t>
            </a:r>
            <a:r>
              <a:rPr lang="en-US" sz="3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9512C1CC-2B32-4B7F-9945-31789244C01D}"/>
              </a:ext>
            </a:extLst>
          </p:cNvPr>
          <p:cNvPicPr>
            <a:picLocks noChangeAspect="1"/>
          </p:cNvPicPr>
          <p:nvPr/>
        </p:nvPicPr>
        <p:blipFill>
          <a:blip r:embed="rId2"/>
          <a:stretch>
            <a:fillRect/>
          </a:stretch>
        </p:blipFill>
        <p:spPr>
          <a:xfrm>
            <a:off x="1616765" y="1524000"/>
            <a:ext cx="8150087" cy="4108174"/>
          </a:xfrm>
          <a:prstGeom prst="rect">
            <a:avLst/>
          </a:prstGeom>
        </p:spPr>
      </p:pic>
    </p:spTree>
    <p:extLst>
      <p:ext uri="{BB962C8B-B14F-4D97-AF65-F5344CB8AC3E}">
        <p14:creationId xmlns:p14="http://schemas.microsoft.com/office/powerpoint/2010/main" val="3960344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6516756" cy="854075"/>
          </a:xfrm>
        </p:spPr>
        <p:txBody>
          <a:bodyPr>
            <a:normAutofit fontScale="92500"/>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1. </a:t>
            </a:r>
            <a:r>
              <a:rPr lang="en-US" sz="3600" dirty="0" err="1">
                <a:solidFill>
                  <a:srgbClr val="0070C0"/>
                </a:solidFill>
                <a:latin typeface="Times New Roman" panose="02020603050405020304" pitchFamily="18" charset="0"/>
                <a:cs typeface="Times New Roman" panose="02020603050405020304" pitchFamily="18" charset="0"/>
              </a:rPr>
              <a:t>Thê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nào</a:t>
            </a:r>
            <a:r>
              <a:rPr lang="en-US" sz="3600" dirty="0">
                <a:solidFill>
                  <a:srgbClr val="0070C0"/>
                </a:solidFill>
                <a:latin typeface="Times New Roman" panose="02020603050405020304" pitchFamily="18" charset="0"/>
                <a:cs typeface="Times New Roman" panose="02020603050405020304" pitchFamily="18" charset="0"/>
              </a:rPr>
              <a:t> là </a:t>
            </a:r>
            <a:r>
              <a:rPr lang="en-US" sz="3600" dirty="0" err="1">
                <a:solidFill>
                  <a:srgbClr val="0070C0"/>
                </a:solidFill>
                <a:latin typeface="Times New Roman" panose="02020603050405020304" pitchFamily="18" charset="0"/>
                <a:cs typeface="Times New Roman" panose="02020603050405020304" pitchFamily="18" charset="0"/>
              </a:rPr>
              <a:t>quyền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sơ</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hữu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sản</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id="{D287AD0E-92EE-4B18-847B-F10734B0C22F}"/>
              </a:ext>
            </a:extLst>
          </p:cNvPr>
          <p:cNvSpPr txBox="1">
            <a:spLocks/>
          </p:cNvSpPr>
          <p:nvPr/>
        </p:nvSpPr>
        <p:spPr>
          <a:xfrm>
            <a:off x="435665" y="1549123"/>
            <a:ext cx="11320670" cy="2413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err="1">
                <a:solidFill>
                  <a:srgbClr val="002060"/>
                </a:solidFill>
                <a:latin typeface="Times New Roman" panose="02020603050405020304" pitchFamily="18" charset="0"/>
                <a:cs typeface="Times New Roman" panose="02020603050405020304" pitchFamily="18" charset="0"/>
              </a:rPr>
              <a:t>Tình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huống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nay </a:t>
            </a:r>
            <a:r>
              <a:rPr lang="en-US" sz="3600" dirty="0" err="1">
                <a:latin typeface="Times New Roman" panose="02020603050405020304" pitchFamily="18" charset="0"/>
                <a:cs typeface="Times New Roman" panose="02020603050405020304" pitchFamily="18" charset="0"/>
              </a:rPr>
              <a:t>thi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của</a:t>
            </a: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mua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một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chiếc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học</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t>
            </a:r>
            <a:r>
              <a:rPr lang="en-US" sz="3600" dirty="0">
                <a:latin typeface="Times New Roman" panose="02020603050405020304" pitchFamily="18" charset="0"/>
                <a:cs typeface="Times New Roman" panose="02020603050405020304" pitchFamily="18" charset="0"/>
              </a:rPr>
              <a:t>̉ 18 </a:t>
            </a:r>
            <a:r>
              <a:rPr lang="en-US" sz="3600" dirty="0" err="1">
                <a:latin typeface="Times New Roman" panose="02020603050405020304" pitchFamily="18" charset="0"/>
                <a:cs typeface="Times New Roman" panose="02020603050405020304" pitchFamily="18" charset="0"/>
              </a:rPr>
              <a:t>tuổi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của</a:t>
            </a: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đứng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gửi</a:t>
            </a:r>
            <a:r>
              <a:rPr lang="en-US" sz="3600" dirty="0">
                <a:latin typeface="Times New Roman" panose="02020603050405020304" pitchFamily="18" charset="0"/>
                <a:cs typeface="Times New Roman" panose="02020603050405020304" pitchFamily="18" charset="0"/>
              </a:rPr>
              <a:t> mẹ </a:t>
            </a:r>
            <a:r>
              <a:rPr lang="en-US" sz="3600" dirty="0" err="1">
                <a:latin typeface="Times New Roman" panose="02020603050405020304" pitchFamily="18" charset="0"/>
                <a:cs typeface="Times New Roman" panose="02020603050405020304" pitchFamily="18" charset="0"/>
              </a:rPr>
              <a:t>của</a:t>
            </a: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trông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coi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đợi</a:t>
            </a:r>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đu</a:t>
            </a:r>
            <a:r>
              <a:rPr lang="en-US" sz="3600" dirty="0">
                <a:latin typeface="Times New Roman" panose="02020603050405020304" pitchFamily="18" charset="0"/>
                <a:cs typeface="Times New Roman" panose="02020603050405020304" pitchFamily="18" charset="0"/>
              </a:rPr>
              <a:t>̉ 18 </a:t>
            </a:r>
            <a:r>
              <a:rPr lang="en-US" sz="3600" dirty="0" err="1">
                <a:latin typeface="Times New Roman" panose="02020603050405020304" pitchFamily="18" charset="0"/>
                <a:cs typeface="Times New Roman" panose="02020603050405020304" pitchFamily="18" charset="0"/>
              </a:rPr>
              <a:t>tuổi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dụng</a:t>
            </a:r>
            <a:r>
              <a:rPr lang="en-US" sz="3600" dirty="0">
                <a:latin typeface="Times New Roman" panose="02020603050405020304" pitchFamily="18" charset="0"/>
                <a:cs typeface="Times New Roman" panose="02020603050405020304" pitchFamily="18" charset="0"/>
              </a:rPr>
              <a:t>.</a:t>
            </a:r>
          </a:p>
        </p:txBody>
      </p:sp>
      <p:sp>
        <p:nvSpPr>
          <p:cNvPr id="6" name="Content Placeholder 2">
            <a:extLst>
              <a:ext uri="{FF2B5EF4-FFF2-40B4-BE49-F238E27FC236}">
                <a16:creationId xmlns:a16="http://schemas.microsoft.com/office/drawing/2014/main" id="{609EBFAD-082C-45FD-8202-431B7954AF47}"/>
              </a:ext>
            </a:extLst>
          </p:cNvPr>
          <p:cNvSpPr txBox="1">
            <a:spLocks/>
          </p:cNvSpPr>
          <p:nvPr/>
        </p:nvSpPr>
        <p:spPr>
          <a:xfrm>
            <a:off x="1809288" y="3962401"/>
            <a:ext cx="8573423" cy="854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rgbClr val="0070C0"/>
                </a:solidFill>
                <a:highlight>
                  <a:srgbClr val="FFFF00"/>
                </a:highlight>
                <a:latin typeface="Times New Roman" panose="02020603050405020304" pitchFamily="18" charset="0"/>
                <a:cs typeface="Times New Roman" panose="02020603050405020304" pitchFamily="18" charset="0"/>
              </a:rPr>
              <a:t>Ai là </a:t>
            </a:r>
            <a:r>
              <a:rPr lang="en-US" sz="3600" dirty="0" err="1">
                <a:solidFill>
                  <a:srgbClr val="0070C0"/>
                </a:solidFill>
                <a:highlight>
                  <a:srgbClr val="FFFF00"/>
                </a:highlight>
                <a:latin typeface="Times New Roman" panose="02020603050405020304" pitchFamily="18" charset="0"/>
                <a:cs typeface="Times New Roman" panose="02020603050405020304" pitchFamily="18" charset="0"/>
              </a:rPr>
              <a:t>người</a:t>
            </a:r>
            <a:r>
              <a:rPr lang="en-US" sz="3600" dirty="0">
                <a:solidFill>
                  <a:srgbClr val="0070C0"/>
                </a:solidFill>
                <a:highlight>
                  <a:srgbClr val="FFFF00"/>
                </a:highlight>
                <a:latin typeface="Times New Roman" panose="02020603050405020304" pitchFamily="18" charset="0"/>
                <a:cs typeface="Times New Roman" panose="02020603050405020304" pitchFamily="18" charset="0"/>
              </a:rPr>
              <a:t> có </a:t>
            </a:r>
            <a:r>
              <a:rPr lang="en-US" sz="3600" dirty="0" err="1">
                <a:solidFill>
                  <a:srgbClr val="0070C0"/>
                </a:solidFill>
                <a:highlight>
                  <a:srgbClr val="FFFF00"/>
                </a:highlight>
                <a:latin typeface="Times New Roman" panose="02020603050405020304" pitchFamily="18" charset="0"/>
                <a:cs typeface="Times New Roman" panose="02020603050405020304" pitchFamily="18" charset="0"/>
              </a:rPr>
              <a:t>quyền</a:t>
            </a:r>
            <a:r>
              <a:rPr lang="en-US" sz="3600"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0070C0"/>
                </a:solidFill>
                <a:highlight>
                  <a:srgbClr val="FFFF00"/>
                </a:highlight>
                <a:latin typeface="Times New Roman" panose="02020603050405020304" pitchFamily="18" charset="0"/>
                <a:cs typeface="Times New Roman" panose="02020603050405020304" pitchFamily="18" charset="0"/>
              </a:rPr>
              <a:t>sơ</a:t>
            </a:r>
            <a:r>
              <a:rPr lang="en-US" sz="3600"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0070C0"/>
                </a:solidFill>
                <a:highlight>
                  <a:srgbClr val="FFFF00"/>
                </a:highlight>
                <a:latin typeface="Times New Roman" panose="02020603050405020304" pitchFamily="18" charset="0"/>
                <a:cs typeface="Times New Roman" panose="02020603050405020304" pitchFamily="18" charset="0"/>
              </a:rPr>
              <a:t>hữu</a:t>
            </a:r>
            <a:r>
              <a:rPr lang="en-US" sz="3600"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0070C0"/>
                </a:solidFill>
                <a:highlight>
                  <a:srgbClr val="FFFF00"/>
                </a:highlight>
                <a:latin typeface="Times New Roman" panose="02020603050405020304" pitchFamily="18" charset="0"/>
                <a:cs typeface="Times New Roman" panose="02020603050405020304" pitchFamily="18" charset="0"/>
              </a:rPr>
              <a:t>tài</a:t>
            </a:r>
            <a:r>
              <a:rPr lang="en-US" sz="3600"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3600" dirty="0" err="1">
                <a:solidFill>
                  <a:srgbClr val="0070C0"/>
                </a:solidFill>
                <a:highlight>
                  <a:srgbClr val="FFFF00"/>
                </a:highlight>
                <a:latin typeface="Times New Roman" panose="02020603050405020304" pitchFamily="18" charset="0"/>
                <a:cs typeface="Times New Roman" panose="02020603050405020304" pitchFamily="18" charset="0"/>
              </a:rPr>
              <a:t>sản</a:t>
            </a:r>
            <a:r>
              <a:rPr lang="en-US" sz="3600" dirty="0">
                <a:solidFill>
                  <a:srgbClr val="0070C0"/>
                </a:solidFill>
                <a:highlight>
                  <a:srgbClr val="FFFF00"/>
                </a:highlight>
                <a:latin typeface="Times New Roman" panose="02020603050405020304" pitchFamily="18" charset="0"/>
                <a:cs typeface="Times New Roman" panose="02020603050405020304" pitchFamily="18" charset="0"/>
              </a:rPr>
              <a:t>? Vì </a:t>
            </a:r>
            <a:r>
              <a:rPr lang="en-US" sz="3600" dirty="0" err="1">
                <a:solidFill>
                  <a:srgbClr val="0070C0"/>
                </a:solidFill>
                <a:highlight>
                  <a:srgbClr val="FFFF00"/>
                </a:highlight>
                <a:latin typeface="Times New Roman" panose="02020603050405020304" pitchFamily="18" charset="0"/>
                <a:cs typeface="Times New Roman" panose="02020603050405020304" pitchFamily="18" charset="0"/>
              </a:rPr>
              <a:t>sao</a:t>
            </a:r>
            <a:r>
              <a:rPr lang="en-US" sz="3600" dirty="0">
                <a:solidFill>
                  <a:srgbClr val="0070C0"/>
                </a:solidFill>
                <a:highlight>
                  <a:srgbClr val="FFFF00"/>
                </a:highlight>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B39E297-1E14-412A-8653-574C9209B8BC}"/>
              </a:ext>
            </a:extLst>
          </p:cNvPr>
          <p:cNvSpPr txBox="1"/>
          <p:nvPr/>
        </p:nvSpPr>
        <p:spPr>
          <a:xfrm>
            <a:off x="1784780" y="6114069"/>
            <a:ext cx="857342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(GV sẽ </a:t>
            </a:r>
            <a:r>
              <a:rPr lang="en-US" sz="2800" b="1" dirty="0" err="1">
                <a:solidFill>
                  <a:srgbClr val="FF0000"/>
                </a:solidFill>
                <a:latin typeface="Times New Roman" panose="02020603050405020304" pitchFamily="18" charset="0"/>
                <a:cs typeface="Times New Roman" panose="02020603050405020304" pitchFamily="18" charset="0"/>
              </a:rPr>
              <a:t>kiểm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97762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6" name="TextBox 5">
            <a:extLst>
              <a:ext uri="{FF2B5EF4-FFF2-40B4-BE49-F238E27FC236}">
                <a16:creationId xmlns:a16="http://schemas.microsoft.com/office/drawing/2014/main" id="{AD607347-A9B6-4CE2-925C-D8CF2C14309A}"/>
              </a:ext>
            </a:extLst>
          </p:cNvPr>
          <p:cNvSpPr txBox="1"/>
          <p:nvPr/>
        </p:nvSpPr>
        <p:spPr>
          <a:xfrm>
            <a:off x="637760" y="1044701"/>
            <a:ext cx="10048460" cy="5016758"/>
          </a:xfrm>
          <a:prstGeom prst="rect">
            <a:avLst/>
          </a:prstGeom>
          <a:noFill/>
        </p:spPr>
        <p:txBody>
          <a:bodyPr wrap="square" rtlCol="0">
            <a:spAutoFit/>
          </a:bodyPr>
          <a:lstStyle/>
          <a:p>
            <a:r>
              <a:rPr lang="en-US" sz="4000" b="1" dirty="0">
                <a:solidFill>
                  <a:srgbClr val="002060"/>
                </a:solidFill>
                <a:latin typeface="Times New Roman" panose="02020603050405020304" pitchFamily="18" charset="0"/>
                <a:cs typeface="Times New Roman" panose="02020603050405020304" pitchFamily="18" charset="0"/>
              </a:rPr>
              <a:t>1. </a:t>
            </a:r>
            <a:r>
              <a:rPr lang="en-US" sz="4000" b="1" dirty="0" err="1">
                <a:solidFill>
                  <a:srgbClr val="002060"/>
                </a:solidFill>
                <a:latin typeface="Times New Roman" panose="02020603050405020304" pitchFamily="18" charset="0"/>
                <a:cs typeface="Times New Roman" panose="02020603050405020304" pitchFamily="18" charset="0"/>
              </a:rPr>
              <a:t>Thế</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nào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quyền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sở</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hữu</a:t>
            </a:r>
            <a:r>
              <a:rPr lang="en-US" sz="4000" b="1" dirty="0">
                <a:solidFill>
                  <a:srgbClr val="002060"/>
                </a:solidFill>
                <a:latin typeface="Times New Roman" panose="02020603050405020304" pitchFamily="18" charset="0"/>
                <a:cs typeface="Times New Roman" panose="02020603050405020304" pitchFamily="18" charset="0"/>
              </a:rPr>
              <a:t> ?</a:t>
            </a:r>
          </a:p>
          <a:p>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Quyền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hữu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hữu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hữu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bao </a:t>
            </a:r>
            <a:r>
              <a:rPr lang="en-US" sz="4000" dirty="0" err="1">
                <a:latin typeface="Times New Roman" panose="02020603050405020304" pitchFamily="18" charset="0"/>
                <a:cs typeface="Times New Roman" panose="02020603050405020304" pitchFamily="18" charset="0"/>
              </a:rPr>
              <a:t>gồm</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hữu</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đoạt</a:t>
            </a:r>
            <a:r>
              <a:rPr lang="en-US" sz="40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816656B3-1CA0-434E-AD3E-7064719F3F36}"/>
              </a:ext>
            </a:extLst>
          </p:cNvPr>
          <p:cNvSpPr txBox="1"/>
          <p:nvPr/>
        </p:nvSpPr>
        <p:spPr>
          <a:xfrm>
            <a:off x="1784780" y="6114069"/>
            <a:ext cx="857342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(GV sẽ </a:t>
            </a:r>
            <a:r>
              <a:rPr lang="en-US" sz="2800" b="1" dirty="0" err="1">
                <a:solidFill>
                  <a:srgbClr val="FF0000"/>
                </a:solidFill>
                <a:latin typeface="Times New Roman" panose="02020603050405020304" pitchFamily="18" charset="0"/>
                <a:cs typeface="Times New Roman" panose="02020603050405020304" pitchFamily="18" charset="0"/>
              </a:rPr>
              <a:t>kiểm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39979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6516756" cy="854075"/>
          </a:xfrm>
        </p:spPr>
        <p:txBody>
          <a:bodyPr>
            <a:normAutofit fontScale="92500"/>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1. </a:t>
            </a:r>
            <a:r>
              <a:rPr lang="en-US" sz="3600" dirty="0" err="1">
                <a:solidFill>
                  <a:srgbClr val="0070C0"/>
                </a:solidFill>
                <a:latin typeface="Times New Roman" panose="02020603050405020304" pitchFamily="18" charset="0"/>
                <a:cs typeface="Times New Roman" panose="02020603050405020304" pitchFamily="18" charset="0"/>
              </a:rPr>
              <a:t>Thê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nào</a:t>
            </a:r>
            <a:r>
              <a:rPr lang="en-US" sz="3600" dirty="0">
                <a:solidFill>
                  <a:srgbClr val="0070C0"/>
                </a:solidFill>
                <a:latin typeface="Times New Roman" panose="02020603050405020304" pitchFamily="18" charset="0"/>
                <a:cs typeface="Times New Roman" panose="02020603050405020304" pitchFamily="18" charset="0"/>
              </a:rPr>
              <a:t> là </a:t>
            </a:r>
            <a:r>
              <a:rPr lang="en-US" sz="3600" dirty="0" err="1">
                <a:solidFill>
                  <a:srgbClr val="0070C0"/>
                </a:solidFill>
                <a:latin typeface="Times New Roman" panose="02020603050405020304" pitchFamily="18" charset="0"/>
                <a:cs typeface="Times New Roman" panose="02020603050405020304" pitchFamily="18" charset="0"/>
              </a:rPr>
              <a:t>quyền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sơ</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hữu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sản</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id="{D287AD0E-92EE-4B18-847B-F10734B0C22F}"/>
              </a:ext>
            </a:extLst>
          </p:cNvPr>
          <p:cNvSpPr txBox="1">
            <a:spLocks/>
          </p:cNvSpPr>
          <p:nvPr/>
        </p:nvSpPr>
        <p:spPr>
          <a:xfrm>
            <a:off x="435665" y="1549123"/>
            <a:ext cx="11320670" cy="2413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huống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Nam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được</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giáo</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viên</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phân</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công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ở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lại</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trực</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lớp</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vào</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giơ</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vê</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Trong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lúc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trực</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thấy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chiếc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endPar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6" name="Content Placeholder 2">
            <a:extLst>
              <a:ext uri="{FF2B5EF4-FFF2-40B4-BE49-F238E27FC236}">
                <a16:creationId xmlns:a16="http://schemas.microsoft.com/office/drawing/2014/main" id="{609EBFAD-082C-45FD-8202-431B7954AF47}"/>
              </a:ext>
            </a:extLst>
          </p:cNvPr>
          <p:cNvSpPr txBox="1">
            <a:spLocks/>
          </p:cNvSpPr>
          <p:nvPr/>
        </p:nvSpPr>
        <p:spPr>
          <a:xfrm>
            <a:off x="1524000" y="3962401"/>
            <a:ext cx="8144289" cy="854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Nam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làm</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vậy</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có vi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phạm</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pháp</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luật</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Vì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sao</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Nếu</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biết</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Nam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làm</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vậy</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em</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sẽ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cư</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xư</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thê</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nào</a:t>
            </a:r>
            <a:r>
              <a:rPr kumimoji="0" lang="en-US" sz="3600" b="0" i="0" u="none" strike="noStrike" kern="1200" cap="none" spc="0" normalizeH="0" baseline="0" noProof="0" dirty="0">
                <a:ln>
                  <a:noFill/>
                </a:ln>
                <a:solidFill>
                  <a:srgbClr val="0070C0"/>
                </a:solidFill>
                <a:effectLst/>
                <a:highlight>
                  <a:srgbClr val="FFFF00"/>
                </a:highlight>
                <a:uLnTx/>
                <a:uFillTx/>
                <a:latin typeface="Times New Roman" panose="02020603050405020304" pitchFamily="18" charset="0"/>
                <a:ea typeface="+mn-ea"/>
                <a:cs typeface="Times New Roman" panose="02020603050405020304" pitchFamily="18" charset="0"/>
              </a:rPr>
              <a:t>?</a:t>
            </a:r>
          </a:p>
        </p:txBody>
      </p:sp>
      <p:sp>
        <p:nvSpPr>
          <p:cNvPr id="7" name="TextBox 6">
            <a:extLst>
              <a:ext uri="{FF2B5EF4-FFF2-40B4-BE49-F238E27FC236}">
                <a16:creationId xmlns:a16="http://schemas.microsoft.com/office/drawing/2014/main" id="{3D94173D-B479-448E-B763-3874B7ACD795}"/>
              </a:ext>
            </a:extLst>
          </p:cNvPr>
          <p:cNvSpPr txBox="1"/>
          <p:nvPr/>
        </p:nvSpPr>
        <p:spPr>
          <a:xfrm>
            <a:off x="1784780" y="6114069"/>
            <a:ext cx="857342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(GV sẽ </a:t>
            </a:r>
            <a:r>
              <a:rPr lang="en-US" sz="2800" b="1" dirty="0" err="1">
                <a:solidFill>
                  <a:srgbClr val="FF0000"/>
                </a:solidFill>
                <a:latin typeface="Times New Roman" panose="02020603050405020304" pitchFamily="18" charset="0"/>
                <a:cs typeface="Times New Roman" panose="02020603050405020304" pitchFamily="18" charset="0"/>
              </a:rPr>
              <a:t>kiểm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6234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 NỘI DUNG BÀI HỌC</a:t>
            </a:r>
          </a:p>
        </p:txBody>
      </p:sp>
      <p:sp>
        <p:nvSpPr>
          <p:cNvPr id="9" name="TextBox 8">
            <a:extLst>
              <a:ext uri="{FF2B5EF4-FFF2-40B4-BE49-F238E27FC236}">
                <a16:creationId xmlns:a16="http://schemas.microsoft.com/office/drawing/2014/main" id="{8D8E9856-534B-418A-A877-2993975CDBDA}"/>
              </a:ext>
            </a:extLst>
          </p:cNvPr>
          <p:cNvSpPr txBox="1"/>
          <p:nvPr/>
        </p:nvSpPr>
        <p:spPr>
          <a:xfrm>
            <a:off x="89452" y="807002"/>
            <a:ext cx="5168348" cy="60478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6695" indent="226695" algn="just">
              <a:spcBef>
                <a:spcPts val="600"/>
              </a:spcBef>
              <a:spcAft>
                <a:spcPts val="0"/>
              </a:spcAft>
            </a:pPr>
            <a:r>
              <a:rPr lang="vi-VN" sz="3200" b="1" dirty="0">
                <a:solidFill>
                  <a:srgbClr val="002060"/>
                </a:solidFill>
                <a:effectLst/>
                <a:latin typeface="Times New Roman" panose="02020603050405020304" pitchFamily="18" charset="0"/>
                <a:ea typeface="Times New Roman" panose="02020603050405020304" pitchFamily="18" charset="0"/>
              </a:rPr>
              <a:t>2. Pháp luật quy định:</a:t>
            </a:r>
          </a:p>
          <a:p>
            <a:pPr marL="226695" indent="226695" algn="just">
              <a:spcBef>
                <a:spcPts val="600"/>
              </a:spcBef>
              <a:spcAft>
                <a:spcPts val="0"/>
              </a:spcAft>
            </a:pPr>
            <a:r>
              <a:rPr lang="vi-VN" sz="3200" dirty="0">
                <a:solidFill>
                  <a:srgbClr val="0070C0"/>
                </a:solidFill>
                <a:effectLst/>
                <a:latin typeface="Times New Roman" panose="02020603050405020304" pitchFamily="18" charset="0"/>
                <a:ea typeface="Times New Roman" panose="02020603050405020304" pitchFamily="18" charset="0"/>
              </a:rPr>
              <a:t>* Công dân có quyền sở hữu về:</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Thu nhập hợp pháp;</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Của cải để dành;</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	Nhà ở;</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Tư liệu sinh hoạt;</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Tư liệu sản xuất;</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Vốn và tài sản khác trong doanh nghiệp hoặc trong tổ chức kinh tế.</a:t>
            </a:r>
          </a:p>
        </p:txBody>
      </p:sp>
      <p:sp>
        <p:nvSpPr>
          <p:cNvPr id="8" name="TextBox 7">
            <a:extLst>
              <a:ext uri="{FF2B5EF4-FFF2-40B4-BE49-F238E27FC236}">
                <a16:creationId xmlns:a16="http://schemas.microsoft.com/office/drawing/2014/main" id="{140A9BFB-9EE6-4B34-BB62-699CA031DFFE}"/>
              </a:ext>
            </a:extLst>
          </p:cNvPr>
          <p:cNvSpPr txBox="1"/>
          <p:nvPr/>
        </p:nvSpPr>
        <p:spPr>
          <a:xfrm>
            <a:off x="5730481" y="0"/>
            <a:ext cx="6188764" cy="63863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6695" indent="226695" algn="just">
              <a:spcBef>
                <a:spcPts val="600"/>
              </a:spcBef>
              <a:spcAft>
                <a:spcPts val="0"/>
              </a:spcAft>
            </a:pPr>
            <a:r>
              <a:rPr lang="vi-VN" sz="3200" dirty="0">
                <a:solidFill>
                  <a:srgbClr val="0070C0"/>
                </a:solidFill>
                <a:effectLst/>
                <a:latin typeface="Times New Roman" panose="02020603050405020304" pitchFamily="18" charset="0"/>
                <a:ea typeface="Times New Roman" panose="02020603050405020304" pitchFamily="18" charset="0"/>
              </a:rPr>
              <a:t>* Công dân có nghĩa vụ:</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Tôn trọng quyền sở hữu của người khác;</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Không được xâm phạm tài sản của cá nhân, tổ chức, tập thể và nhà nước;</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Nhặt được của rơi phải trả lại chủ sở hữu;</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	Vay nợ phải trả đủ, đúng hẹn;</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Bảo quản và trả lại cho chủ sở hữu, nếu làm hỏng phải sửa chữa hoặc bồi thường …</a:t>
            </a:r>
          </a:p>
        </p:txBody>
      </p:sp>
      <p:sp>
        <p:nvSpPr>
          <p:cNvPr id="5" name="TextBox 4">
            <a:extLst>
              <a:ext uri="{FF2B5EF4-FFF2-40B4-BE49-F238E27FC236}">
                <a16:creationId xmlns:a16="http://schemas.microsoft.com/office/drawing/2014/main" id="{C94801DC-B9A7-4A1D-AB4D-BD2CA1EED830}"/>
              </a:ext>
            </a:extLst>
          </p:cNvPr>
          <p:cNvSpPr txBox="1"/>
          <p:nvPr/>
        </p:nvSpPr>
        <p:spPr>
          <a:xfrm>
            <a:off x="2673626" y="6331591"/>
            <a:ext cx="857342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học</a:t>
            </a:r>
            <a:r>
              <a:rPr lang="en-US" sz="2800" b="1" dirty="0">
                <a:solidFill>
                  <a:srgbClr val="FF0000"/>
                </a:solidFill>
                <a:latin typeface="Times New Roman" panose="02020603050405020304" pitchFamily="18" charset="0"/>
                <a:cs typeface="Times New Roman" panose="02020603050405020304" pitchFamily="18" charset="0"/>
              </a:rPr>
              <a:t>? (GV sẽ </a:t>
            </a:r>
            <a:r>
              <a:rPr lang="en-US" sz="2800" b="1" dirty="0" err="1">
                <a:solidFill>
                  <a:srgbClr val="FF0000"/>
                </a:solidFill>
                <a:latin typeface="Times New Roman" panose="02020603050405020304" pitchFamily="18" charset="0"/>
                <a:cs typeface="Times New Roman" panose="02020603050405020304" pitchFamily="18" charset="0"/>
              </a:rPr>
              <a:t>kiểm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02338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45736" y="854075"/>
            <a:ext cx="9069864" cy="854075"/>
          </a:xfrm>
        </p:spPr>
        <p:txBody>
          <a:bodyPr>
            <a:normAutofit fontScale="92500"/>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1. </a:t>
            </a:r>
            <a:r>
              <a:rPr lang="en-US" sz="3600" dirty="0" err="1">
                <a:solidFill>
                  <a:srgbClr val="0070C0"/>
                </a:solidFill>
                <a:latin typeface="Times New Roman" panose="02020603050405020304" pitchFamily="18" charset="0"/>
                <a:cs typeface="Times New Roman" panose="02020603050405020304" pitchFamily="18" charset="0"/>
              </a:rPr>
              <a:t>Thê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nào</a:t>
            </a:r>
            <a:r>
              <a:rPr lang="en-US" sz="3600" dirty="0">
                <a:solidFill>
                  <a:srgbClr val="0070C0"/>
                </a:solidFill>
                <a:latin typeface="Times New Roman" panose="02020603050405020304" pitchFamily="18" charset="0"/>
                <a:cs typeface="Times New Roman" panose="02020603050405020304" pitchFamily="18" charset="0"/>
              </a:rPr>
              <a:t> là </a:t>
            </a:r>
            <a:r>
              <a:rPr lang="en-US" sz="3600" dirty="0" err="1">
                <a:solidFill>
                  <a:srgbClr val="0070C0"/>
                </a:solidFill>
                <a:latin typeface="Times New Roman" panose="02020603050405020304" pitchFamily="18" charset="0"/>
                <a:cs typeface="Times New Roman" panose="02020603050405020304" pitchFamily="18" charset="0"/>
              </a:rPr>
              <a:t>tài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nước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lợi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ích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cộng</a:t>
            </a:r>
            <a:r>
              <a:rPr lang="en-US" sz="3600" dirty="0">
                <a:solidFill>
                  <a:srgbClr val="0070C0"/>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E614C18A-C5EB-4170-88F8-A0F2E3DC60BE}"/>
              </a:ext>
            </a:extLst>
          </p:cNvPr>
          <p:cNvPicPr>
            <a:picLocks noChangeAspect="1"/>
          </p:cNvPicPr>
          <p:nvPr/>
        </p:nvPicPr>
        <p:blipFill>
          <a:blip r:embed="rId2"/>
          <a:stretch>
            <a:fillRect/>
          </a:stretch>
        </p:blipFill>
        <p:spPr>
          <a:xfrm>
            <a:off x="4180811" y="1708150"/>
            <a:ext cx="2786062" cy="2486025"/>
          </a:xfrm>
          <a:prstGeom prst="rect">
            <a:avLst/>
          </a:prstGeom>
        </p:spPr>
      </p:pic>
      <p:pic>
        <p:nvPicPr>
          <p:cNvPr id="6" name="Picture 5">
            <a:extLst>
              <a:ext uri="{FF2B5EF4-FFF2-40B4-BE49-F238E27FC236}">
                <a16:creationId xmlns:a16="http://schemas.microsoft.com/office/drawing/2014/main" id="{EBB4AA45-2C4C-43A5-9E91-ABC4FDC8C149}"/>
              </a:ext>
            </a:extLst>
          </p:cNvPr>
          <p:cNvPicPr>
            <a:picLocks noChangeAspect="1"/>
          </p:cNvPicPr>
          <p:nvPr/>
        </p:nvPicPr>
        <p:blipFill>
          <a:blip r:embed="rId3"/>
          <a:stretch>
            <a:fillRect/>
          </a:stretch>
        </p:blipFill>
        <p:spPr>
          <a:xfrm>
            <a:off x="539646" y="1708150"/>
            <a:ext cx="3123433" cy="2090980"/>
          </a:xfrm>
          <a:prstGeom prst="rect">
            <a:avLst/>
          </a:prstGeom>
        </p:spPr>
      </p:pic>
      <p:pic>
        <p:nvPicPr>
          <p:cNvPr id="7" name="Picture 6">
            <a:extLst>
              <a:ext uri="{FF2B5EF4-FFF2-40B4-BE49-F238E27FC236}">
                <a16:creationId xmlns:a16="http://schemas.microsoft.com/office/drawing/2014/main" id="{73475443-EEDB-4ADD-9E7D-D9923FC6F459}"/>
              </a:ext>
            </a:extLst>
          </p:cNvPr>
          <p:cNvPicPr>
            <a:picLocks noChangeAspect="1"/>
          </p:cNvPicPr>
          <p:nvPr/>
        </p:nvPicPr>
        <p:blipFill>
          <a:blip r:embed="rId4"/>
          <a:stretch>
            <a:fillRect/>
          </a:stretch>
        </p:blipFill>
        <p:spPr>
          <a:xfrm>
            <a:off x="7506933" y="1808421"/>
            <a:ext cx="3902673" cy="2197543"/>
          </a:xfrm>
          <a:prstGeom prst="rect">
            <a:avLst/>
          </a:prstGeom>
        </p:spPr>
      </p:pic>
      <p:pic>
        <p:nvPicPr>
          <p:cNvPr id="9" name="Picture 8">
            <a:extLst>
              <a:ext uri="{FF2B5EF4-FFF2-40B4-BE49-F238E27FC236}">
                <a16:creationId xmlns:a16="http://schemas.microsoft.com/office/drawing/2014/main" id="{62AF00A6-E781-4323-A3D1-07E099B95A2B}"/>
              </a:ext>
            </a:extLst>
          </p:cNvPr>
          <p:cNvPicPr>
            <a:picLocks noChangeAspect="1"/>
          </p:cNvPicPr>
          <p:nvPr/>
        </p:nvPicPr>
        <p:blipFill>
          <a:blip r:embed="rId5"/>
          <a:stretch>
            <a:fillRect/>
          </a:stretch>
        </p:blipFill>
        <p:spPr>
          <a:xfrm>
            <a:off x="430420" y="4404885"/>
            <a:ext cx="3902674" cy="2046116"/>
          </a:xfrm>
          <a:prstGeom prst="rect">
            <a:avLst/>
          </a:prstGeom>
        </p:spPr>
      </p:pic>
      <p:pic>
        <p:nvPicPr>
          <p:cNvPr id="10" name="Picture 9">
            <a:extLst>
              <a:ext uri="{FF2B5EF4-FFF2-40B4-BE49-F238E27FC236}">
                <a16:creationId xmlns:a16="http://schemas.microsoft.com/office/drawing/2014/main" id="{1B2F56CC-824F-4253-B0EF-5A7CCA622FF5}"/>
              </a:ext>
            </a:extLst>
          </p:cNvPr>
          <p:cNvPicPr>
            <a:picLocks noChangeAspect="1"/>
          </p:cNvPicPr>
          <p:nvPr/>
        </p:nvPicPr>
        <p:blipFill>
          <a:blip r:embed="rId6"/>
          <a:stretch>
            <a:fillRect/>
          </a:stretch>
        </p:blipFill>
        <p:spPr>
          <a:xfrm>
            <a:off x="4580744" y="4404885"/>
            <a:ext cx="3810000" cy="2046116"/>
          </a:xfrm>
          <a:prstGeom prst="rect">
            <a:avLst/>
          </a:prstGeom>
        </p:spPr>
      </p:pic>
      <p:pic>
        <p:nvPicPr>
          <p:cNvPr id="11" name="Picture 10">
            <a:extLst>
              <a:ext uri="{FF2B5EF4-FFF2-40B4-BE49-F238E27FC236}">
                <a16:creationId xmlns:a16="http://schemas.microsoft.com/office/drawing/2014/main" id="{E887DC31-2F4A-4553-B2AB-08C82DE14D20}"/>
              </a:ext>
            </a:extLst>
          </p:cNvPr>
          <p:cNvPicPr>
            <a:picLocks noChangeAspect="1"/>
          </p:cNvPicPr>
          <p:nvPr/>
        </p:nvPicPr>
        <p:blipFill>
          <a:blip r:embed="rId7"/>
          <a:stretch>
            <a:fillRect/>
          </a:stretch>
        </p:blipFill>
        <p:spPr>
          <a:xfrm>
            <a:off x="8742718" y="4404885"/>
            <a:ext cx="3018862" cy="2010562"/>
          </a:xfrm>
          <a:prstGeom prst="rect">
            <a:avLst/>
          </a:prstGeom>
        </p:spPr>
      </p:pic>
    </p:spTree>
    <p:extLst>
      <p:ext uri="{BB962C8B-B14F-4D97-AF65-F5344CB8AC3E}">
        <p14:creationId xmlns:p14="http://schemas.microsoft.com/office/powerpoint/2010/main" val="339419140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1021</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CHỦ ĐỀ BÀI 16, 17</vt:lpstr>
      <vt:lpstr>CHỦ ĐỀ BÀI 16, 17</vt:lpstr>
      <vt:lpstr>I./ ĐẶT VẤN ĐỀ</vt:lpstr>
      <vt:lpstr>II./ NỘI DUNG BÀI HỌC</vt:lpstr>
      <vt:lpstr>II./ NỘI DUNG BÀI HỌC</vt:lpstr>
      <vt:lpstr>I./ NỘI DUNG BÀI HỌC</vt:lpstr>
      <vt:lpstr>II./ NỘI DUNG BÀI HỌC</vt:lpstr>
      <vt:lpstr>II./ NỘI DUNG BÀI HỌC</vt:lpstr>
      <vt:lpstr>II./ NỘI DUNG BÀI HỌC</vt:lpstr>
      <vt:lpstr>II./ NỘI DUNG BÀI HỌC</vt:lpstr>
      <vt:lpstr>II./ NỘI DUNG BÀI HỌC</vt:lpstr>
      <vt:lpstr>III./ LUYỆN TẬP</vt:lpstr>
      <vt:lpstr>NỘI DUNG ÔN TẬP KIỂM TRA 1 TIẾT</vt:lpstr>
      <vt:lpstr>HƯỚNG DẪN VỀ NHÀ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21 – BÀI 13</dc:title>
  <dc:creator>Lê  Trọng Tâm</dc:creator>
  <cp:lastModifiedBy>Lê  Trọng Tâm</cp:lastModifiedBy>
  <cp:revision>5</cp:revision>
  <dcterms:created xsi:type="dcterms:W3CDTF">2022-02-04T01:40:41Z</dcterms:created>
  <dcterms:modified xsi:type="dcterms:W3CDTF">2022-03-15T12:40:34Z</dcterms:modified>
</cp:coreProperties>
</file>