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377" r:id="rId2"/>
    <p:sldId id="369" r:id="rId3"/>
    <p:sldId id="370" r:id="rId4"/>
    <p:sldId id="376" r:id="rId5"/>
    <p:sldId id="371" r:id="rId6"/>
    <p:sldId id="372" r:id="rId7"/>
    <p:sldId id="260" r:id="rId8"/>
    <p:sldId id="367" r:id="rId9"/>
    <p:sldId id="345" r:id="rId10"/>
    <p:sldId id="374" r:id="rId11"/>
    <p:sldId id="362" r:id="rId12"/>
    <p:sldId id="373" r:id="rId13"/>
    <p:sldId id="378" r:id="rId14"/>
    <p:sldId id="365" r:id="rId15"/>
    <p:sldId id="351" r:id="rId16"/>
    <p:sldId id="363" r:id="rId17"/>
    <p:sldId id="352" r:id="rId18"/>
    <p:sldId id="353" r:id="rId19"/>
    <p:sldId id="356" r:id="rId20"/>
    <p:sldId id="355" r:id="rId21"/>
    <p:sldId id="358" r:id="rId22"/>
    <p:sldId id="303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FFFFF3"/>
    <a:srgbClr val="FFF3CD"/>
    <a:srgbClr val="D2FEFE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CCF9F5-675C-4B13-A4AD-57D544C33069}" type="datetimeFigureOut">
              <a:rPr lang="en-US" smtClean="0"/>
              <a:pPr/>
              <a:t>10/26/20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BA085D-7841-493B-84E3-49A387EEE0B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739101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Thân Thị Diệp Nga- Bình Dương</a:t>
            </a:r>
            <a:endParaRPr lang="en-GB" smtClean="0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BA085D-7841-493B-84E3-49A387EEE0B9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427642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C2DF2E0-8BC2-4D06-952D-0FDB7B129707}" type="slidenum">
              <a:rPr lang="en-US"/>
              <a:pPr/>
              <a:t>9</a:t>
            </a:fld>
            <a:endParaRPr lang="en-US"/>
          </a:p>
        </p:txBody>
      </p:sp>
      <p:sp>
        <p:nvSpPr>
          <p:cNvPr id="9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r>
              <a:rPr lang="en-US"/>
              <a:t>Rèn kỹ năng quan sát và nhận biết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>
              <a:defRPr/>
            </a:pPr>
            <a:fld id="{51A1AAA3-827C-47FE-A7E7-C3775A137077}" type="slidenum">
              <a:rPr lang="en-US" sz="1200" smtClean="0">
                <a:cs typeface="+mn-cs"/>
              </a:rPr>
              <a:pPr algn="r">
                <a:defRPr/>
              </a:pPr>
              <a:t>10</a:t>
            </a:fld>
            <a:endParaRPr lang="en-US" sz="1200" smtClean="0">
              <a:cs typeface="+mn-cs"/>
            </a:endParaRPr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Rèn kỹ năng quan sát và nhận biết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C2DF2E0-8BC2-4D06-952D-0FDB7B129707}" type="slidenum">
              <a:rPr lang="en-US"/>
              <a:pPr/>
              <a:t>11</a:t>
            </a:fld>
            <a:endParaRPr lang="en-US"/>
          </a:p>
        </p:txBody>
      </p:sp>
      <p:sp>
        <p:nvSpPr>
          <p:cNvPr id="9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r>
              <a:rPr lang="en-US"/>
              <a:t>Rèn kỹ năng quan sát và nhận biết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5C5B36E-A732-4A16-9D71-A727CE0771E6}" type="slidenum">
              <a:rPr lang="en-US"/>
              <a:pPr/>
              <a:t>19</a:t>
            </a:fld>
            <a:endParaRPr lang="en-US"/>
          </a:p>
        </p:txBody>
      </p:sp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r>
              <a:rPr lang="en-US"/>
              <a:t>HS tổng hợp lại các kiến thức đã học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0E7013F-E279-4CBA-AF60-8FD5BB7FF968}" type="slidenum">
              <a:rPr lang="en-US"/>
              <a:pPr/>
              <a:t>20</a:t>
            </a:fld>
            <a:endParaRPr lang="en-US"/>
          </a:p>
        </p:txBody>
      </p:sp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r>
              <a:rPr lang="en-US"/>
              <a:t>Rèn kỹ năng phân tích đánh giá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8DE157E-33D8-461B-B23A-CB8C189965EA}" type="slidenum">
              <a:rPr lang="en-US"/>
              <a:pPr/>
              <a:t>22</a:t>
            </a:fld>
            <a:endParaRPr lang="en-US"/>
          </a:p>
        </p:txBody>
      </p:sp>
      <p:sp>
        <p:nvSpPr>
          <p:cNvPr id="125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8B583-8542-49E5-8E20-BC861D0C2EB3}" type="datetimeFigureOut">
              <a:rPr lang="en-US" smtClean="0"/>
              <a:pPr/>
              <a:t>10/26/20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A23E6-2E94-4190-85A0-B1EF4B285E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467825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8B583-8542-49E5-8E20-BC861D0C2EB3}" type="datetimeFigureOut">
              <a:rPr lang="en-US" smtClean="0"/>
              <a:pPr/>
              <a:t>10/26/20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A23E6-2E94-4190-85A0-B1EF4B285E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87179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8B583-8542-49E5-8E20-BC861D0C2EB3}" type="datetimeFigureOut">
              <a:rPr lang="en-US" smtClean="0"/>
              <a:pPr/>
              <a:t>10/26/20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A23E6-2E94-4190-85A0-B1EF4B285E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828682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8B583-8542-49E5-8E20-BC861D0C2EB3}" type="datetimeFigureOut">
              <a:rPr lang="en-US" smtClean="0"/>
              <a:pPr/>
              <a:t>10/26/20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A23E6-2E94-4190-85A0-B1EF4B285E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207825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8B583-8542-49E5-8E20-BC861D0C2EB3}" type="datetimeFigureOut">
              <a:rPr lang="en-US" smtClean="0"/>
              <a:pPr/>
              <a:t>10/26/20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A23E6-2E94-4190-85A0-B1EF4B285E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69026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8B583-8542-49E5-8E20-BC861D0C2EB3}" type="datetimeFigureOut">
              <a:rPr lang="en-US" smtClean="0"/>
              <a:pPr/>
              <a:t>10/26/20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A23E6-2E94-4190-85A0-B1EF4B285E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459954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8B583-8542-49E5-8E20-BC861D0C2EB3}" type="datetimeFigureOut">
              <a:rPr lang="en-US" smtClean="0"/>
              <a:pPr/>
              <a:t>10/26/20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A23E6-2E94-4190-85A0-B1EF4B285E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118072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8B583-8542-49E5-8E20-BC861D0C2EB3}" type="datetimeFigureOut">
              <a:rPr lang="en-US" smtClean="0"/>
              <a:pPr/>
              <a:t>10/26/20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A23E6-2E94-4190-85A0-B1EF4B285E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380361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8B583-8542-49E5-8E20-BC861D0C2EB3}" type="datetimeFigureOut">
              <a:rPr lang="en-US" smtClean="0"/>
              <a:pPr/>
              <a:t>10/26/20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A23E6-2E94-4190-85A0-B1EF4B285E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324892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8B583-8542-49E5-8E20-BC861D0C2EB3}" type="datetimeFigureOut">
              <a:rPr lang="en-US" smtClean="0"/>
              <a:pPr/>
              <a:t>10/26/20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A23E6-2E94-4190-85A0-B1EF4B285E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947037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8B583-8542-49E5-8E20-BC861D0C2EB3}" type="datetimeFigureOut">
              <a:rPr lang="en-US" smtClean="0"/>
              <a:pPr/>
              <a:t>10/26/20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A23E6-2E94-4190-85A0-B1EF4B285E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805144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58B583-8542-49E5-8E20-BC861D0C2EB3}" type="datetimeFigureOut">
              <a:rPr lang="en-US" smtClean="0"/>
              <a:pPr/>
              <a:t>10/26/20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9A23E6-2E94-4190-85A0-B1EF4B285E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41999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ADMIN\Documents\giao%20an%207\powerpoint\Con%20giun%20&#273;&#7845;t.mp4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31.gif"/><Relationship Id="rId4" Type="http://schemas.openxmlformats.org/officeDocument/2006/relationships/image" Target="../media/image3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gif"/><Relationship Id="rId4" Type="http://schemas.openxmlformats.org/officeDocument/2006/relationships/image" Target="../media/image15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co-fl-re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533400"/>
            <a:ext cx="838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3"/>
          <p:cNvGrpSpPr>
            <a:grpSpLocks/>
          </p:cNvGrpSpPr>
          <p:nvPr/>
        </p:nvGrpSpPr>
        <p:grpSpPr bwMode="auto">
          <a:xfrm>
            <a:off x="152400" y="228600"/>
            <a:ext cx="1752600" cy="1524000"/>
            <a:chOff x="144" y="192"/>
            <a:chExt cx="1104" cy="960"/>
          </a:xfrm>
        </p:grpSpPr>
        <p:sp>
          <p:nvSpPr>
            <p:cNvPr id="3099" name="Line 4"/>
            <p:cNvSpPr>
              <a:spLocks noChangeShapeType="1"/>
            </p:cNvSpPr>
            <p:nvPr/>
          </p:nvSpPr>
          <p:spPr bwMode="auto">
            <a:xfrm>
              <a:off x="336" y="192"/>
              <a:ext cx="0" cy="816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00" name="Line 5"/>
            <p:cNvSpPr>
              <a:spLocks noChangeShapeType="1"/>
            </p:cNvSpPr>
            <p:nvPr/>
          </p:nvSpPr>
          <p:spPr bwMode="auto">
            <a:xfrm>
              <a:off x="144" y="240"/>
              <a:ext cx="1104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01" name="Line 6"/>
            <p:cNvSpPr>
              <a:spLocks noChangeShapeType="1"/>
            </p:cNvSpPr>
            <p:nvPr/>
          </p:nvSpPr>
          <p:spPr bwMode="auto">
            <a:xfrm>
              <a:off x="240" y="192"/>
              <a:ext cx="0" cy="96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02" name="Line 7"/>
            <p:cNvSpPr>
              <a:spLocks noChangeShapeType="1"/>
            </p:cNvSpPr>
            <p:nvPr/>
          </p:nvSpPr>
          <p:spPr bwMode="auto">
            <a:xfrm>
              <a:off x="192" y="336"/>
              <a:ext cx="1008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3076" name="Picture 8" descr="yfleur4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4810125"/>
            <a:ext cx="1981200" cy="151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 9"/>
          <p:cNvGrpSpPr>
            <a:grpSpLocks/>
          </p:cNvGrpSpPr>
          <p:nvPr/>
        </p:nvGrpSpPr>
        <p:grpSpPr bwMode="auto">
          <a:xfrm>
            <a:off x="7086600" y="4876800"/>
            <a:ext cx="1905000" cy="1752600"/>
            <a:chOff x="4464" y="3072"/>
            <a:chExt cx="1200" cy="1104"/>
          </a:xfrm>
        </p:grpSpPr>
        <p:sp>
          <p:nvSpPr>
            <p:cNvPr id="3095" name="Line 10"/>
            <p:cNvSpPr>
              <a:spLocks noChangeShapeType="1"/>
            </p:cNvSpPr>
            <p:nvPr/>
          </p:nvSpPr>
          <p:spPr bwMode="auto">
            <a:xfrm flipV="1">
              <a:off x="4560" y="3984"/>
              <a:ext cx="1056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6" name="Line 11"/>
            <p:cNvSpPr>
              <a:spLocks noChangeShapeType="1"/>
            </p:cNvSpPr>
            <p:nvPr/>
          </p:nvSpPr>
          <p:spPr bwMode="auto">
            <a:xfrm flipH="1">
              <a:off x="5472" y="3168"/>
              <a:ext cx="0" cy="96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7" name="Line 12"/>
            <p:cNvSpPr>
              <a:spLocks noChangeShapeType="1"/>
            </p:cNvSpPr>
            <p:nvPr/>
          </p:nvSpPr>
          <p:spPr bwMode="auto">
            <a:xfrm flipV="1">
              <a:off x="4464" y="4080"/>
              <a:ext cx="1200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8" name="Line 13"/>
            <p:cNvSpPr>
              <a:spLocks noChangeShapeType="1"/>
            </p:cNvSpPr>
            <p:nvPr/>
          </p:nvSpPr>
          <p:spPr bwMode="auto">
            <a:xfrm>
              <a:off x="5568" y="3072"/>
              <a:ext cx="0" cy="1104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3078" name="Picture 14" descr="FLY-AGARIC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5486400"/>
            <a:ext cx="762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15"/>
          <p:cNvGrpSpPr>
            <a:grpSpLocks/>
          </p:cNvGrpSpPr>
          <p:nvPr/>
        </p:nvGrpSpPr>
        <p:grpSpPr bwMode="auto">
          <a:xfrm rot="5400000">
            <a:off x="0" y="4876800"/>
            <a:ext cx="1905000" cy="1752600"/>
            <a:chOff x="4464" y="3072"/>
            <a:chExt cx="1200" cy="1104"/>
          </a:xfrm>
        </p:grpSpPr>
        <p:sp>
          <p:nvSpPr>
            <p:cNvPr id="3091" name="Line 16"/>
            <p:cNvSpPr>
              <a:spLocks noChangeShapeType="1"/>
            </p:cNvSpPr>
            <p:nvPr/>
          </p:nvSpPr>
          <p:spPr bwMode="auto">
            <a:xfrm flipV="1">
              <a:off x="4560" y="3984"/>
              <a:ext cx="1056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2" name="Line 17"/>
            <p:cNvSpPr>
              <a:spLocks noChangeShapeType="1"/>
            </p:cNvSpPr>
            <p:nvPr/>
          </p:nvSpPr>
          <p:spPr bwMode="auto">
            <a:xfrm flipH="1">
              <a:off x="5472" y="3168"/>
              <a:ext cx="0" cy="96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3" name="Line 18"/>
            <p:cNvSpPr>
              <a:spLocks noChangeShapeType="1"/>
            </p:cNvSpPr>
            <p:nvPr/>
          </p:nvSpPr>
          <p:spPr bwMode="auto">
            <a:xfrm flipV="1">
              <a:off x="4464" y="4080"/>
              <a:ext cx="1200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4" name="Line 19"/>
            <p:cNvSpPr>
              <a:spLocks noChangeShapeType="1"/>
            </p:cNvSpPr>
            <p:nvPr/>
          </p:nvSpPr>
          <p:spPr bwMode="auto">
            <a:xfrm>
              <a:off x="5568" y="3072"/>
              <a:ext cx="0" cy="1104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" name="Group 20"/>
          <p:cNvGrpSpPr>
            <a:grpSpLocks/>
          </p:cNvGrpSpPr>
          <p:nvPr/>
        </p:nvGrpSpPr>
        <p:grpSpPr bwMode="auto">
          <a:xfrm rot="-5400000">
            <a:off x="7162800" y="228600"/>
            <a:ext cx="1905000" cy="1752600"/>
            <a:chOff x="4464" y="3072"/>
            <a:chExt cx="1200" cy="1104"/>
          </a:xfrm>
        </p:grpSpPr>
        <p:sp>
          <p:nvSpPr>
            <p:cNvPr id="3087" name="Line 21"/>
            <p:cNvSpPr>
              <a:spLocks noChangeShapeType="1"/>
            </p:cNvSpPr>
            <p:nvPr/>
          </p:nvSpPr>
          <p:spPr bwMode="auto">
            <a:xfrm flipV="1">
              <a:off x="4560" y="3984"/>
              <a:ext cx="1056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8" name="Line 22"/>
            <p:cNvSpPr>
              <a:spLocks noChangeShapeType="1"/>
            </p:cNvSpPr>
            <p:nvPr/>
          </p:nvSpPr>
          <p:spPr bwMode="auto">
            <a:xfrm flipH="1">
              <a:off x="5472" y="3168"/>
              <a:ext cx="0" cy="96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9" name="Line 23"/>
            <p:cNvSpPr>
              <a:spLocks noChangeShapeType="1"/>
            </p:cNvSpPr>
            <p:nvPr/>
          </p:nvSpPr>
          <p:spPr bwMode="auto">
            <a:xfrm flipV="1">
              <a:off x="4464" y="4080"/>
              <a:ext cx="1200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0" name="Line 24"/>
            <p:cNvSpPr>
              <a:spLocks noChangeShapeType="1"/>
            </p:cNvSpPr>
            <p:nvPr/>
          </p:nvSpPr>
          <p:spPr bwMode="auto">
            <a:xfrm>
              <a:off x="5568" y="3072"/>
              <a:ext cx="0" cy="1104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3081" name="Picture 6" descr="AG00630_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533400"/>
            <a:ext cx="1219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234" name="Rectangle 26"/>
          <p:cNvSpPr>
            <a:spLocks noChangeArrowheads="1"/>
          </p:cNvSpPr>
          <p:nvPr/>
        </p:nvSpPr>
        <p:spPr bwMode="auto">
          <a:xfrm>
            <a:off x="2819400" y="762000"/>
            <a:ext cx="3543300" cy="838200"/>
          </a:xfrm>
          <a:prstGeom prst="rect">
            <a:avLst/>
          </a:prstGeom>
          <a:ln>
            <a:headEnd/>
            <a:tailEnd/>
          </a:ln>
          <a:ex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CHỦ 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ĐỀ 5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4236" name="Text Box 28"/>
          <p:cNvSpPr txBox="1">
            <a:spLocks noChangeArrowheads="1"/>
          </p:cNvSpPr>
          <p:nvPr/>
        </p:nvSpPr>
        <p:spPr bwMode="auto">
          <a:xfrm>
            <a:off x="152400" y="1905000"/>
            <a:ext cx="8763000" cy="708025"/>
          </a:xfrm>
          <a:prstGeom prst="rect">
            <a:avLst/>
          </a:prstGeom>
          <a:ln/>
          <a:ex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vi-VN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NGÀNH GIUN ĐỐT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(TIẾT 1)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8419" y="3405184"/>
            <a:ext cx="1867161" cy="47632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600200" y="3124200"/>
            <a:ext cx="56388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vi-VN" sz="4000" dirty="0" smtClean="0">
                <a:latin typeface="+mj-lt"/>
              </a:rPr>
              <a:t>Cơ</a:t>
            </a:r>
            <a:r>
              <a:rPr lang="en-US" sz="4000" dirty="0" smtClean="0">
                <a:latin typeface="+mj-lt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đốt</a:t>
            </a:r>
            <a:endParaRPr lang="en-US" sz="40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đốt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đôi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bên</a:t>
            </a:r>
            <a:endParaRPr lang="en-US" sz="40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khoang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thức</a:t>
            </a:r>
            <a:endParaRPr lang="vi-VN" sz="4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56992487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Text Box 2"/>
          <p:cNvSpPr txBox="1">
            <a:spLocks noChangeArrowheads="1"/>
          </p:cNvSpPr>
          <p:nvPr/>
        </p:nvSpPr>
        <p:spPr bwMode="auto">
          <a:xfrm>
            <a:off x="457200" y="76200"/>
            <a:ext cx="403860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Bef>
                <a:spcPct val="50000"/>
              </a:spcBef>
            </a:pPr>
            <a:r>
              <a:rPr lang="en-US" sz="2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I. HÌNH DẠNG NGOÀI</a:t>
            </a:r>
          </a:p>
        </p:txBody>
      </p:sp>
      <p:sp>
        <p:nvSpPr>
          <p:cNvPr id="5123" name="TextBox 2"/>
          <p:cNvSpPr txBox="1">
            <a:spLocks noChangeArrowheads="1"/>
          </p:cNvSpPr>
          <p:nvPr/>
        </p:nvSpPr>
        <p:spPr bwMode="auto">
          <a:xfrm>
            <a:off x="533400" y="533400"/>
            <a:ext cx="8382000" cy="579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 hãy nêu hình dạng và đặc điểm cấu tạo ngoài của giun đất ?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304800" y="1295400"/>
            <a:ext cx="4343400" cy="168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1/ Có đối xứng không? Đầu và đuôi có đặc điểm gì? (giúp giun chui rúc)</a:t>
            </a:r>
          </a:p>
        </p:txBody>
      </p:sp>
      <p:sp>
        <p:nvSpPr>
          <p:cNvPr id="3" name="TextBox 1"/>
          <p:cNvSpPr txBox="1">
            <a:spLocks noChangeArrowheads="1"/>
          </p:cNvSpPr>
          <p:nvPr/>
        </p:nvSpPr>
        <p:spPr bwMode="auto">
          <a:xfrm>
            <a:off x="152400" y="2819400"/>
            <a:ext cx="5029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Đối xứng 2 bên, cơ thể thuôn 2 đầu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1"/>
          <p:cNvSpPr txBox="1">
            <a:spLocks noChangeArrowheads="1"/>
          </p:cNvSpPr>
          <p:nvPr/>
        </p:nvSpPr>
        <p:spPr bwMode="auto">
          <a:xfrm>
            <a:off x="152400" y="3429000"/>
            <a:ext cx="4953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2/ Từ đầu tới đuôi có đặc điểm gì khác với giun tròn?(mỗi đốt có gì?)</a:t>
            </a:r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381000" y="4572000"/>
            <a:ext cx="4876800" cy="579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Phân đốt, mỗi đốt có vòng tơ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753" name="Rectangle 9"/>
          <p:cNvSpPr>
            <a:spLocks noChangeArrowheads="1"/>
          </p:cNvSpPr>
          <p:nvPr/>
        </p:nvSpPr>
        <p:spPr bwMode="auto">
          <a:xfrm>
            <a:off x="304800" y="1447800"/>
            <a:ext cx="48006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3/ Cơ thể bao phủ chất gì? (giúp da không khô)</a:t>
            </a:r>
          </a:p>
        </p:txBody>
      </p:sp>
      <p:sp>
        <p:nvSpPr>
          <p:cNvPr id="31754" name="Rectangle 10"/>
          <p:cNvSpPr>
            <a:spLocks noChangeArrowheads="1"/>
          </p:cNvSpPr>
          <p:nvPr/>
        </p:nvSpPr>
        <p:spPr bwMode="auto">
          <a:xfrm>
            <a:off x="457200" y="2895600"/>
            <a:ext cx="5334000" cy="579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Cơ thể bao phủ bởi chất nhầy</a:t>
            </a:r>
          </a:p>
        </p:txBody>
      </p:sp>
      <p:sp>
        <p:nvSpPr>
          <p:cNvPr id="31755" name="Rectangle 11"/>
          <p:cNvSpPr>
            <a:spLocks noChangeArrowheads="1"/>
          </p:cNvSpPr>
          <p:nvPr/>
        </p:nvSpPr>
        <p:spPr bwMode="auto">
          <a:xfrm>
            <a:off x="381000" y="3962400"/>
            <a:ext cx="4495800" cy="579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4/ Đốt to nhất gọi là gì?</a:t>
            </a:r>
          </a:p>
        </p:txBody>
      </p:sp>
      <p:sp>
        <p:nvSpPr>
          <p:cNvPr id="31756" name="Rectangle 12"/>
          <p:cNvSpPr>
            <a:spLocks noChangeArrowheads="1"/>
          </p:cNvSpPr>
          <p:nvPr/>
        </p:nvSpPr>
        <p:spPr bwMode="auto">
          <a:xfrm>
            <a:off x="457200" y="4800600"/>
            <a:ext cx="3962400" cy="579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Đai sinh dục</a:t>
            </a:r>
          </a:p>
        </p:txBody>
      </p:sp>
      <p:pic>
        <p:nvPicPr>
          <p:cNvPr id="31758" name="Picture 14" descr="1284979349-earthworm"/>
          <p:cNvPicPr>
            <a:picLocks noChangeAspect="1" noChangeArrowheads="1"/>
          </p:cNvPicPr>
          <p:nvPr/>
        </p:nvPicPr>
        <p:blipFill>
          <a:blip r:embed="rId3"/>
          <a:srcRect t="12500" b="4167"/>
          <a:stretch>
            <a:fillRect/>
          </a:stretch>
        </p:blipFill>
        <p:spPr bwMode="auto">
          <a:xfrm rot="16200000" flipV="1">
            <a:off x="4572000" y="2171700"/>
            <a:ext cx="4953000" cy="304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5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5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5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17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17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0" dur="500"/>
                                        <p:tgtEl>
                                          <p:spTgt spid="31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17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17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61" dur="500"/>
                                        <p:tgtEl>
                                          <p:spTgt spid="31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/>
      <p:bldP spid="2" grpId="0" build="allAtOnce"/>
      <p:bldP spid="3" grpId="0" build="allAtOnce"/>
      <p:bldP spid="4" grpId="0" build="allAtOnce"/>
      <p:bldP spid="5" grpId="0" build="allAtOnce"/>
      <p:bldP spid="31753" grpId="0"/>
      <p:bldP spid="31754" grpId="0"/>
      <p:bldP spid="31755" grpId="0"/>
      <p:bldP spid="3175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Text Box 2"/>
          <p:cNvSpPr txBox="1">
            <a:spLocks noChangeArrowheads="1"/>
          </p:cNvSpPr>
          <p:nvPr/>
        </p:nvSpPr>
        <p:spPr bwMode="auto">
          <a:xfrm>
            <a:off x="386365" y="402547"/>
            <a:ext cx="67818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I. HÌNH DẠNG NGOÀI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28600" y="2590801"/>
            <a:ext cx="5181600" cy="267765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-  Cơ thể dài thuôn 2 đầu, đối xứng 2 bên</a:t>
            </a:r>
          </a:p>
          <a:p>
            <a:pPr marL="457200" indent="-457200" algn="just">
              <a:buFontTx/>
              <a:buChar char="-"/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Phân đốt, mỗi đốt có vòng tơ</a:t>
            </a:r>
          </a:p>
          <a:p>
            <a:pPr marL="457200" indent="-457200" algn="just">
              <a:buFontTx/>
              <a:buChar char="-"/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Có chất nhầy giúp da trơn</a:t>
            </a:r>
          </a:p>
          <a:p>
            <a:pPr marL="457200" indent="-457200" algn="just">
              <a:buFontTx/>
              <a:buChar char="-"/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Có đai sinh dục và lỗ sinh dục</a:t>
            </a:r>
          </a:p>
          <a:p>
            <a:pPr marL="457200" indent="-457200" algn="just">
              <a:buFontTx/>
              <a:buChar char="-"/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4" descr="15-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62600" y="2667000"/>
            <a:ext cx="3581400" cy="273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28409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5" name="Picture 3" descr="15-3"/>
          <p:cNvPicPr>
            <a:picLocks noChangeAspect="1" noChangeArrowheads="1"/>
          </p:cNvPicPr>
          <p:nvPr/>
        </p:nvPicPr>
        <p:blipFill>
          <a:blip r:embed="rId2"/>
          <a:srcRect b="16522"/>
          <a:stretch>
            <a:fillRect/>
          </a:stretch>
        </p:blipFill>
        <p:spPr bwMode="auto">
          <a:xfrm>
            <a:off x="304800" y="381000"/>
            <a:ext cx="83820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0" y="5943600"/>
            <a:ext cx="91440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>
                <a:solidFill>
                  <a:srgbClr val="FF0000"/>
                </a:solidFill>
                <a:latin typeface="Arial" charset="0"/>
              </a:rPr>
              <a:t>Nhờ sự chun dãn cơ thể kết hợp với các vòng tơ mà giun di chuyển được</a:t>
            </a:r>
          </a:p>
        </p:txBody>
      </p:sp>
      <p:sp>
        <p:nvSpPr>
          <p:cNvPr id="54274" name="Text Box 2"/>
          <p:cNvSpPr txBox="1">
            <a:spLocks noChangeArrowheads="1"/>
          </p:cNvSpPr>
          <p:nvPr/>
        </p:nvSpPr>
        <p:spPr bwMode="auto">
          <a:xfrm>
            <a:off x="304800" y="152400"/>
            <a:ext cx="21986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0000CC"/>
                </a:solidFill>
                <a:latin typeface="Arial" charset="0"/>
              </a:rPr>
              <a:t>II. DI CHUYỂN</a:t>
            </a:r>
          </a:p>
        </p:txBody>
      </p:sp>
      <p:sp>
        <p:nvSpPr>
          <p:cNvPr id="6151" name="Rectangle 7"/>
          <p:cNvSpPr>
            <a:spLocks noChangeArrowheads="1"/>
          </p:cNvSpPr>
          <p:nvPr/>
        </p:nvSpPr>
        <p:spPr bwMode="auto">
          <a:xfrm>
            <a:off x="457200" y="4465638"/>
            <a:ext cx="8382000" cy="1431925"/>
          </a:xfrm>
          <a:prstGeom prst="rect">
            <a:avLst/>
          </a:prstGeom>
          <a:solidFill>
            <a:srgbClr val="E8E8E8"/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628650" indent="-400050"/>
            <a:r>
              <a:rPr lang="en-US" sz="2200" b="1">
                <a:latin typeface="Times New Roman" pitchFamily="18" charset="0"/>
              </a:rPr>
              <a:t>Thu mình làm phồng đoạn đầu .</a:t>
            </a:r>
          </a:p>
          <a:p>
            <a:pPr marL="628650" indent="-400050"/>
            <a:r>
              <a:rPr lang="en-US" sz="2200" b="1">
                <a:latin typeface="Times New Roman" pitchFamily="18" charset="0"/>
              </a:rPr>
              <a:t>Giun chuẩn bị bò.</a:t>
            </a:r>
          </a:p>
          <a:p>
            <a:pPr marL="628650" indent="-400050"/>
            <a:r>
              <a:rPr lang="en-US" sz="2200" b="1">
                <a:latin typeface="Times New Roman" pitchFamily="18" charset="0"/>
              </a:rPr>
              <a:t>Thu mình làm phồng đoạn đầu ,thun đoạn đuôi.</a:t>
            </a:r>
          </a:p>
          <a:p>
            <a:pPr marL="628650" indent="-400050"/>
            <a:r>
              <a:rPr lang="en-US" sz="2200" b="1">
                <a:latin typeface="Times New Roman" pitchFamily="18" charset="0"/>
              </a:rPr>
              <a:t>Dùng toàn thân và vòng tơ làm chổ dựa,vươn đầu về phía trước</a:t>
            </a:r>
          </a:p>
        </p:txBody>
      </p:sp>
      <p:sp>
        <p:nvSpPr>
          <p:cNvPr id="6152" name="Text Box 8"/>
          <p:cNvSpPr txBox="1">
            <a:spLocks noChangeArrowheads="1"/>
          </p:cNvSpPr>
          <p:nvPr/>
        </p:nvSpPr>
        <p:spPr bwMode="auto">
          <a:xfrm>
            <a:off x="457200" y="4419600"/>
            <a:ext cx="387350" cy="3746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b="1">
                <a:latin typeface="Times New Roman" pitchFamily="18" charset="0"/>
              </a:rPr>
              <a:t>2</a:t>
            </a:r>
          </a:p>
        </p:txBody>
      </p:sp>
      <p:sp>
        <p:nvSpPr>
          <p:cNvPr id="6153" name="Text Box 9"/>
          <p:cNvSpPr txBox="1">
            <a:spLocks noChangeArrowheads="1"/>
          </p:cNvSpPr>
          <p:nvPr/>
        </p:nvSpPr>
        <p:spPr bwMode="auto">
          <a:xfrm>
            <a:off x="457200" y="4800600"/>
            <a:ext cx="374650" cy="376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b="1">
                <a:latin typeface="Times New Roman" pitchFamily="18" charset="0"/>
              </a:rPr>
              <a:t>1</a:t>
            </a:r>
          </a:p>
        </p:txBody>
      </p:sp>
      <p:sp>
        <p:nvSpPr>
          <p:cNvPr id="6154" name="Text Box 10"/>
          <p:cNvSpPr txBox="1">
            <a:spLocks noChangeArrowheads="1"/>
          </p:cNvSpPr>
          <p:nvPr/>
        </p:nvSpPr>
        <p:spPr bwMode="auto">
          <a:xfrm>
            <a:off x="457200" y="5562600"/>
            <a:ext cx="387350" cy="3746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b="1">
                <a:latin typeface="Times New Roman" pitchFamily="18" charset="0"/>
              </a:rPr>
              <a:t>3</a:t>
            </a:r>
          </a:p>
        </p:txBody>
      </p:sp>
      <p:sp>
        <p:nvSpPr>
          <p:cNvPr id="6155" name="Text Box 11"/>
          <p:cNvSpPr txBox="1">
            <a:spLocks noChangeArrowheads="1"/>
          </p:cNvSpPr>
          <p:nvPr/>
        </p:nvSpPr>
        <p:spPr bwMode="auto">
          <a:xfrm>
            <a:off x="457200" y="5181600"/>
            <a:ext cx="387350" cy="3746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b="1">
                <a:latin typeface="Times New Roman" pitchFamily="18" charset="0"/>
              </a:rPr>
              <a:t>4</a:t>
            </a: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381000" y="3048000"/>
            <a:ext cx="8382000" cy="1295400"/>
          </a:xfrm>
          <a:prstGeom prst="rect">
            <a:avLst/>
          </a:prstGeom>
          <a:solidFill>
            <a:srgbClr val="00FFFF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sz="2400" i="1" dirty="0" smtClean="0">
                <a:solidFill>
                  <a:schemeClr val="tx2"/>
                </a:solidFill>
                <a:latin typeface=".VnTime" pitchFamily="34" charset="0"/>
              </a:rPr>
              <a:t> </a:t>
            </a:r>
          </a:p>
          <a:p>
            <a:r>
              <a:rPr lang="vi-VN" sz="2400" dirty="0" smtClean="0"/>
              <a:t>Em </a:t>
            </a:r>
            <a:r>
              <a:rPr lang="vi-VN" sz="2400" dirty="0"/>
              <a:t>hãy quan sát hình 15.3.Sau đó thảo luận nhóm nhỏ đánh số vào ô trống cho đúng thứ tự các động tác di chuyển của giun đất (trong thời gian </a:t>
            </a:r>
            <a:r>
              <a:rPr lang="vi-VN" sz="2400" dirty="0" smtClean="0"/>
              <a:t>2 </a:t>
            </a:r>
            <a:r>
              <a:rPr lang="vi-VN" sz="2400" dirty="0"/>
              <a:t>phút)</a:t>
            </a:r>
            <a:br>
              <a:rPr lang="vi-VN" sz="2400" dirty="0"/>
            </a:br>
            <a:endParaRPr lang="en-US" sz="2400" dirty="0">
              <a:solidFill>
                <a:schemeClr val="tx2"/>
              </a:solidFill>
              <a:latin typeface=".VnTime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4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4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6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4274" grpId="0"/>
      <p:bldP spid="6151" grpId="0" animBg="1"/>
      <p:bldP spid="6152" grpId="0" animBg="1"/>
      <p:bldP spid="6153" grpId="0" animBg="1"/>
      <p:bldP spid="6154" grpId="0" animBg="1"/>
      <p:bldP spid="615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 giun đất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ChangeArrowheads="1"/>
          </p:cNvSpPr>
          <p:nvPr/>
        </p:nvSpPr>
        <p:spPr bwMode="auto">
          <a:xfrm>
            <a:off x="762000" y="223374"/>
            <a:ext cx="347242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vi-VN" sz="3200" b="1" u="sng" dirty="0" smtClean="0"/>
              <a:t>III. </a:t>
            </a:r>
            <a:r>
              <a:rPr lang="vi-VN" sz="3200" b="1" u="sng" dirty="0"/>
              <a:t>DINH DƯỠNG</a:t>
            </a:r>
          </a:p>
        </p:txBody>
      </p:sp>
      <p:sp>
        <p:nvSpPr>
          <p:cNvPr id="91139" name="Text Box 3"/>
          <p:cNvSpPr txBox="1">
            <a:spLocks noChangeArrowheads="1"/>
          </p:cNvSpPr>
          <p:nvPr/>
        </p:nvSpPr>
        <p:spPr bwMode="auto">
          <a:xfrm>
            <a:off x="466624" y="990600"/>
            <a:ext cx="82296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0000FF"/>
                </a:solidFill>
                <a:latin typeface="Times New Roman" pitchFamily="18" charset="0"/>
              </a:rPr>
              <a:t>Dựa vào thông tin dinh dưỡng và cấu tạo trong của giun đất thảo luận nhóm trả lời các câu hỏi sau:</a:t>
            </a:r>
          </a:p>
        </p:txBody>
      </p:sp>
      <p:sp>
        <p:nvSpPr>
          <p:cNvPr id="91141" name="Text Box 5"/>
          <p:cNvSpPr txBox="1">
            <a:spLocks noChangeArrowheads="1"/>
          </p:cNvSpPr>
          <p:nvPr/>
        </p:nvSpPr>
        <p:spPr bwMode="auto">
          <a:xfrm>
            <a:off x="423796" y="2118074"/>
            <a:ext cx="8105238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2800" b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1/  </a:t>
            </a:r>
            <a:r>
              <a:rPr lang="vi-VN" sz="2800" b="1">
                <a:latin typeface="Times New Roman" pitchFamily="18" charset="0"/>
                <a:cs typeface="Times New Roman" pitchFamily="18" charset="0"/>
              </a:rPr>
              <a:t>Quá trình tiêu hoá ở giun đất diễn ra như thế nào ?</a:t>
            </a:r>
          </a:p>
        </p:txBody>
      </p: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564289" y="3419339"/>
            <a:ext cx="7691438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800" b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2/  </a:t>
            </a:r>
            <a:r>
              <a:rPr lang="vi-VN" sz="2800" b="1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800" b="1">
                <a:latin typeface="Times New Roman" pitchFamily="18" charset="0"/>
                <a:cs typeface="Times New Roman" pitchFamily="18" charset="0"/>
              </a:rPr>
              <a:t>ì</a:t>
            </a:r>
            <a:r>
              <a:rPr lang="vi-VN" sz="2800" b="1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b="1">
                <a:latin typeface="Times New Roman" pitchFamily="18" charset="0"/>
                <a:cs typeface="Times New Roman" pitchFamily="18" charset="0"/>
              </a:rPr>
              <a:t>sao khi mưa nhiều, nước ngập úng, giun đất chui lên mặt đất ?</a:t>
            </a:r>
          </a:p>
        </p:txBody>
      </p:sp>
      <p:sp>
        <p:nvSpPr>
          <p:cNvPr id="14" name="Text Box 6"/>
          <p:cNvSpPr txBox="1">
            <a:spLocks noChangeArrowheads="1"/>
          </p:cNvSpPr>
          <p:nvPr/>
        </p:nvSpPr>
        <p:spPr bwMode="auto">
          <a:xfrm>
            <a:off x="542824" y="4847988"/>
            <a:ext cx="80772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800" b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3/  </a:t>
            </a:r>
            <a:r>
              <a:rPr lang="vi-VN" sz="2800" b="1">
                <a:latin typeface="Times New Roman" pitchFamily="18" charset="0"/>
                <a:cs typeface="Times New Roman" pitchFamily="18" charset="0"/>
              </a:rPr>
              <a:t>Cuốc phải giun đất thấy có chất lỏng màu đỏ chảy ra, đó là chất gì ?</a:t>
            </a:r>
          </a:p>
        </p:txBody>
      </p:sp>
    </p:spTree>
    <p:extLst>
      <p:ext uri="{BB962C8B-B14F-4D97-AF65-F5344CB8AC3E}">
        <p14:creationId xmlns:p14="http://schemas.microsoft.com/office/powerpoint/2010/main" xmlns="" val="2511049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11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1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1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41" grpId="0"/>
      <p:bldP spid="13" grpId="0"/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ChangeArrowheads="1"/>
          </p:cNvSpPr>
          <p:nvPr/>
        </p:nvSpPr>
        <p:spPr bwMode="auto">
          <a:xfrm>
            <a:off x="609600" y="233033"/>
            <a:ext cx="347242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vi-VN" sz="3200" b="1" u="sng" dirty="0" smtClean="0"/>
              <a:t>III. </a:t>
            </a:r>
            <a:r>
              <a:rPr lang="vi-VN" sz="3200" b="1" u="sng" dirty="0"/>
              <a:t>DINH DƯỠNG</a:t>
            </a:r>
          </a:p>
        </p:txBody>
      </p:sp>
      <p:sp>
        <p:nvSpPr>
          <p:cNvPr id="91141" name="Text Box 5"/>
          <p:cNvSpPr txBox="1">
            <a:spLocks noChangeArrowheads="1"/>
          </p:cNvSpPr>
          <p:nvPr/>
        </p:nvSpPr>
        <p:spPr bwMode="auto">
          <a:xfrm>
            <a:off x="341290" y="1429048"/>
            <a:ext cx="810523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1/  </a:t>
            </a:r>
            <a:r>
              <a:rPr lang="vi-VN" sz="2800" b="1" dirty="0">
                <a:latin typeface="Times New Roman" pitchFamily="18" charset="0"/>
                <a:cs typeface="Times New Roman" pitchFamily="18" charset="0"/>
              </a:rPr>
              <a:t>Quá trình tiêu hoá ở giun </a:t>
            </a:r>
            <a:r>
              <a:rPr lang="vi-VN" sz="2800" b="1" dirty="0" smtClean="0">
                <a:latin typeface="Times New Roman" pitchFamily="18" charset="0"/>
                <a:cs typeface="Times New Roman" pitchFamily="18" charset="0"/>
              </a:rPr>
              <a:t>đất</a:t>
            </a:r>
            <a:endParaRPr lang="vi-VN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1143" name="Rectangle 7"/>
          <p:cNvSpPr>
            <a:spLocks noChangeArrowheads="1"/>
          </p:cNvSpPr>
          <p:nvPr/>
        </p:nvSpPr>
        <p:spPr bwMode="auto">
          <a:xfrm>
            <a:off x="609600" y="2912269"/>
            <a:ext cx="8686800" cy="2014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vi-VN" b="1" dirty="0"/>
              <a:t>Miệng        Hầu         Diều ( chứa thức ăn )          Dạ dày ( nghiền nhỏ thức ăn) </a:t>
            </a:r>
          </a:p>
          <a:p>
            <a:r>
              <a:rPr lang="en-US" b="1" dirty="0"/>
              <a:t>							</a:t>
            </a:r>
          </a:p>
          <a:p>
            <a:r>
              <a:rPr lang="en-US" b="1" dirty="0"/>
              <a:t>					</a:t>
            </a:r>
            <a:r>
              <a:rPr lang="en-US" b="1" dirty="0" smtClean="0"/>
              <a:t>            Hậu </a:t>
            </a:r>
            <a:r>
              <a:rPr lang="en-US" b="1" dirty="0"/>
              <a:t>môn	</a:t>
            </a:r>
            <a:r>
              <a:rPr lang="en-US" b="1" dirty="0" smtClean="0"/>
              <a:t>      Ruột</a:t>
            </a:r>
            <a:endParaRPr lang="en-US" b="1" dirty="0"/>
          </a:p>
          <a:p>
            <a:r>
              <a:rPr lang="en-US" b="1" dirty="0"/>
              <a:t>							     </a:t>
            </a:r>
          </a:p>
          <a:p>
            <a:r>
              <a:rPr lang="en-US" b="1" dirty="0"/>
              <a:t>							     </a:t>
            </a:r>
            <a:r>
              <a:rPr lang="en-US" b="1" dirty="0" smtClean="0"/>
              <a:t>      Enzim</a:t>
            </a:r>
            <a:endParaRPr lang="en-US" b="1" dirty="0"/>
          </a:p>
          <a:p>
            <a:endParaRPr lang="en-US" b="1" dirty="0"/>
          </a:p>
          <a:p>
            <a:r>
              <a:rPr lang="en-US" b="1" dirty="0"/>
              <a:t>							Ruột tịt</a:t>
            </a:r>
          </a:p>
        </p:txBody>
      </p:sp>
      <p:sp>
        <p:nvSpPr>
          <p:cNvPr id="91144" name="Line 8"/>
          <p:cNvSpPr>
            <a:spLocks noChangeShapeType="1"/>
          </p:cNvSpPr>
          <p:nvPr/>
        </p:nvSpPr>
        <p:spPr bwMode="auto">
          <a:xfrm>
            <a:off x="1443018" y="3119370"/>
            <a:ext cx="304800" cy="0"/>
          </a:xfrm>
          <a:prstGeom prst="line">
            <a:avLst/>
          </a:prstGeom>
          <a:noFill/>
          <a:ln w="9525">
            <a:solidFill>
              <a:srgbClr val="0099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1145" name="Line 9"/>
          <p:cNvSpPr>
            <a:spLocks noChangeShapeType="1"/>
          </p:cNvSpPr>
          <p:nvPr/>
        </p:nvSpPr>
        <p:spPr bwMode="auto">
          <a:xfrm>
            <a:off x="2473280" y="3048000"/>
            <a:ext cx="304800" cy="0"/>
          </a:xfrm>
          <a:prstGeom prst="line">
            <a:avLst/>
          </a:prstGeom>
          <a:noFill/>
          <a:ln w="9525">
            <a:solidFill>
              <a:srgbClr val="0099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1146" name="Line 10"/>
          <p:cNvSpPr>
            <a:spLocks noChangeShapeType="1"/>
          </p:cNvSpPr>
          <p:nvPr/>
        </p:nvSpPr>
        <p:spPr bwMode="auto">
          <a:xfrm>
            <a:off x="5334000" y="3048000"/>
            <a:ext cx="304800" cy="0"/>
          </a:xfrm>
          <a:prstGeom prst="line">
            <a:avLst/>
          </a:prstGeom>
          <a:noFill/>
          <a:ln w="9525">
            <a:solidFill>
              <a:srgbClr val="0099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1147" name="Line 11"/>
          <p:cNvSpPr>
            <a:spLocks noChangeShapeType="1"/>
          </p:cNvSpPr>
          <p:nvPr/>
        </p:nvSpPr>
        <p:spPr bwMode="auto">
          <a:xfrm>
            <a:off x="7696200" y="3276600"/>
            <a:ext cx="0" cy="304800"/>
          </a:xfrm>
          <a:prstGeom prst="line">
            <a:avLst/>
          </a:prstGeom>
          <a:noFill/>
          <a:ln w="9525">
            <a:solidFill>
              <a:srgbClr val="0099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1148" name="Line 12"/>
          <p:cNvSpPr>
            <a:spLocks noChangeShapeType="1"/>
          </p:cNvSpPr>
          <p:nvPr/>
        </p:nvSpPr>
        <p:spPr bwMode="auto">
          <a:xfrm flipV="1">
            <a:off x="7580156" y="3734003"/>
            <a:ext cx="0" cy="838200"/>
          </a:xfrm>
          <a:prstGeom prst="line">
            <a:avLst/>
          </a:prstGeom>
          <a:noFill/>
          <a:ln w="9525">
            <a:solidFill>
              <a:srgbClr val="0099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1149" name="Line 13"/>
          <p:cNvSpPr>
            <a:spLocks noChangeShapeType="1"/>
          </p:cNvSpPr>
          <p:nvPr/>
        </p:nvSpPr>
        <p:spPr bwMode="auto">
          <a:xfrm flipH="1">
            <a:off x="7315200" y="3733800"/>
            <a:ext cx="609600" cy="0"/>
          </a:xfrm>
          <a:prstGeom prst="line">
            <a:avLst/>
          </a:prstGeom>
          <a:noFill/>
          <a:ln w="9525">
            <a:solidFill>
              <a:srgbClr val="0099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91152" name="Picture 16" descr="15-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9194" y="3314700"/>
            <a:ext cx="4956220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50249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500"/>
                                        <p:tgtEl>
                                          <p:spTgt spid="911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8ID37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1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1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91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1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1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91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1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1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91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1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1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91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1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1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91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1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1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91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1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1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91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43" grpId="0"/>
      <p:bldP spid="91144" grpId="0" animBg="1"/>
      <p:bldP spid="91145" grpId="0" animBg="1"/>
      <p:bldP spid="91146" grpId="0" animBg="1"/>
      <p:bldP spid="91147" grpId="0" animBg="1"/>
      <p:bldP spid="91148" grpId="0" animBg="1"/>
      <p:bldP spid="9114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ChangeArrowheads="1"/>
          </p:cNvSpPr>
          <p:nvPr/>
        </p:nvSpPr>
        <p:spPr bwMode="auto">
          <a:xfrm>
            <a:off x="738058" y="253424"/>
            <a:ext cx="360387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III. DINH DƯỠNG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1139" name="Text Box 3"/>
          <p:cNvSpPr txBox="1">
            <a:spLocks noChangeArrowheads="1"/>
          </p:cNvSpPr>
          <p:nvPr/>
        </p:nvSpPr>
        <p:spPr bwMode="auto">
          <a:xfrm>
            <a:off x="457200" y="838200"/>
            <a:ext cx="82296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Dựa vào thông tin dinh dưỡng và cấu tạo trong của giun đất thảo luận nhóm trả lời các câu hỏi sau:</a:t>
            </a:r>
          </a:p>
        </p:txBody>
      </p:sp>
      <p:sp>
        <p:nvSpPr>
          <p:cNvPr id="91140" name="Text Box 4"/>
          <p:cNvSpPr txBox="1">
            <a:spLocks noChangeArrowheads="1"/>
          </p:cNvSpPr>
          <p:nvPr/>
        </p:nvSpPr>
        <p:spPr bwMode="auto">
          <a:xfrm>
            <a:off x="421548" y="1776056"/>
            <a:ext cx="7691438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400" b="1" dirty="0">
                <a:solidFill>
                  <a:schemeClr val="hlink"/>
                </a:solidFill>
                <a:latin typeface=".VnArial" pitchFamily="34" charset="0"/>
              </a:rPr>
              <a:t>2/  </a:t>
            </a:r>
            <a:r>
              <a:rPr lang="en-US" sz="2400" b="1" dirty="0"/>
              <a:t>K</a:t>
            </a:r>
            <a:r>
              <a:rPr lang="vi-VN" sz="2400" b="1" dirty="0" smtClean="0"/>
              <a:t>hi </a:t>
            </a:r>
            <a:r>
              <a:rPr lang="vi-VN" sz="2400" b="1" dirty="0"/>
              <a:t>mưa nhiều, nước ngập úng, giun đất chui lên mặt đất </a:t>
            </a:r>
            <a:r>
              <a:rPr lang="en-US" sz="2400" b="1" dirty="0" smtClean="0"/>
              <a:t>vì</a:t>
            </a:r>
            <a:endParaRPr lang="vi-VN" sz="2400" b="1" dirty="0"/>
          </a:p>
        </p:txBody>
      </p:sp>
      <p:sp>
        <p:nvSpPr>
          <p:cNvPr id="91142" name="Text Box 6"/>
          <p:cNvSpPr txBox="1">
            <a:spLocks noChangeArrowheads="1"/>
          </p:cNvSpPr>
          <p:nvPr/>
        </p:nvSpPr>
        <p:spPr bwMode="auto">
          <a:xfrm>
            <a:off x="457200" y="4114800"/>
            <a:ext cx="80772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400" b="1" dirty="0">
                <a:solidFill>
                  <a:schemeClr val="hlink"/>
                </a:solidFill>
                <a:latin typeface=".VnArial" pitchFamily="34" charset="0"/>
              </a:rPr>
              <a:t>3/  </a:t>
            </a:r>
            <a:r>
              <a:rPr lang="vi-VN" sz="2400" b="1" dirty="0"/>
              <a:t>Cuốc phải giun đất thấy có chất lỏng màu đỏ chảy </a:t>
            </a:r>
            <a:r>
              <a:rPr lang="vi-VN" sz="2400" b="1" dirty="0" smtClean="0"/>
              <a:t>ra</a:t>
            </a:r>
            <a:endParaRPr lang="vi-VN" sz="2400" b="1" dirty="0"/>
          </a:p>
        </p:txBody>
      </p:sp>
      <p:sp>
        <p:nvSpPr>
          <p:cNvPr id="91150" name="Rectangle 14"/>
          <p:cNvSpPr>
            <a:spLocks noChangeArrowheads="1"/>
          </p:cNvSpPr>
          <p:nvPr/>
        </p:nvSpPr>
        <p:spPr bwMode="auto">
          <a:xfrm>
            <a:off x="452672" y="2819400"/>
            <a:ext cx="7620000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800" b="1">
                <a:solidFill>
                  <a:srgbClr val="FF3300"/>
                </a:solidFill>
                <a:latin typeface=".VnArial" pitchFamily="34" charset="0"/>
                <a:sym typeface="Wingdings 2" pitchFamily="18" charset="2"/>
              </a:rPr>
              <a:t></a:t>
            </a:r>
            <a:r>
              <a:rPr lang="en-US" sz="2800">
                <a:solidFill>
                  <a:srgbClr val="FF3300"/>
                </a:solidFill>
                <a:latin typeface="Times New Roman" pitchFamily="18" charset="0"/>
              </a:rPr>
              <a:t>Mưa nhiều giun chui lên mặt đất vì nước ngập cơ thể chúng ngạt thở </a:t>
            </a:r>
            <a:r>
              <a:rPr lang="en-US" sz="280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→giun đất hô hấp bằng da</a:t>
            </a:r>
          </a:p>
          <a:p>
            <a:endParaRPr lang="en-US" sz="2800" b="1">
              <a:solidFill>
                <a:srgbClr val="FF3300"/>
              </a:solidFill>
              <a:latin typeface="Times New Roman" pitchFamily="18" charset="0"/>
              <a:sym typeface="Wingdings 2" pitchFamily="18" charset="2"/>
            </a:endParaRPr>
          </a:p>
        </p:txBody>
      </p:sp>
      <p:sp>
        <p:nvSpPr>
          <p:cNvPr id="91151" name="Rectangle 15"/>
          <p:cNvSpPr>
            <a:spLocks noChangeArrowheads="1"/>
          </p:cNvSpPr>
          <p:nvPr/>
        </p:nvSpPr>
        <p:spPr bwMode="auto">
          <a:xfrm>
            <a:off x="457267" y="5181599"/>
            <a:ext cx="76200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800">
                <a:solidFill>
                  <a:srgbClr val="FF3300"/>
                </a:solidFill>
                <a:latin typeface=".VnArial" pitchFamily="34" charset="0"/>
                <a:sym typeface="Wingdings 2" pitchFamily="18" charset="2"/>
              </a:rPr>
              <a:t>   </a:t>
            </a:r>
            <a:r>
              <a:rPr lang="en-US" sz="280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Đó là máu giun</a:t>
            </a:r>
            <a:r>
              <a:rPr lang="en-US" sz="2800" smtClean="0">
                <a:solidFill>
                  <a:srgbClr val="FF3300"/>
                </a:solidFill>
                <a:latin typeface=".VnArial" pitchFamily="34" charset="0"/>
                <a:sym typeface="Wingdings 2" pitchFamily="18" charset="2"/>
              </a:rPr>
              <a:t>.</a:t>
            </a:r>
            <a:r>
              <a:rPr lang="en-US" sz="2800" smtClean="0">
                <a:solidFill>
                  <a:srgbClr val="FF3300"/>
                </a:solidFill>
                <a:latin typeface="Times New Roman" pitchFamily="18" charset="0"/>
                <a:sym typeface="Wingdings 2" pitchFamily="18" charset="2"/>
              </a:rPr>
              <a:t>Vì </a:t>
            </a:r>
            <a:r>
              <a:rPr lang="en-US" sz="2800">
                <a:solidFill>
                  <a:srgbClr val="FF3300"/>
                </a:solidFill>
                <a:latin typeface="Times New Roman" pitchFamily="18" charset="0"/>
                <a:sym typeface="Wingdings 2" pitchFamily="18" charset="2"/>
              </a:rPr>
              <a:t>giun đất bắt đầu có hệ tuần hoàn kín, máu mang sắt tố chứa sắt nên có màu đỏ</a:t>
            </a:r>
            <a:endParaRPr lang="en-US" sz="2800">
              <a:solidFill>
                <a:srgbClr val="FF3300"/>
              </a:solidFill>
              <a:latin typeface=".VnArial" pitchFamily="34" charset="0"/>
              <a:sym typeface="Wingdings 2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79306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1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1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1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1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1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91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1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1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91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42" grpId="0"/>
      <p:bldP spid="91150" grpId="0"/>
      <p:bldP spid="9115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4" name="Text Box 4"/>
          <p:cNvSpPr txBox="1">
            <a:spLocks noChangeArrowheads="1"/>
          </p:cNvSpPr>
          <p:nvPr/>
        </p:nvSpPr>
        <p:spPr bwMode="auto">
          <a:xfrm>
            <a:off x="802782" y="1905000"/>
            <a:ext cx="7655417" cy="2554545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  </a:t>
            </a:r>
            <a:r>
              <a:rPr lang="en-US" sz="32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Thức ăn qua lỗ miệng được biến đổi trong hệ tiêu hóa.</a:t>
            </a:r>
          </a:p>
          <a:p>
            <a:pPr marL="342900" indent="-342900">
              <a:spcBef>
                <a:spcPct val="50000"/>
              </a:spcBef>
              <a:buFontTx/>
              <a:buChar char="-"/>
            </a:pPr>
            <a:r>
              <a:rPr lang="en-US" sz="32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Dinh dưỡng qua thành ruột vào máu</a:t>
            </a:r>
          </a:p>
          <a:p>
            <a:pPr marL="342900" indent="-342900">
              <a:spcBef>
                <a:spcPct val="50000"/>
              </a:spcBef>
              <a:buFontTx/>
              <a:buChar char="-"/>
            </a:pPr>
            <a:r>
              <a:rPr lang="en-US" sz="32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Bã đưa ra ngoài qua hậu môn</a:t>
            </a:r>
            <a:endParaRPr lang="en-US" sz="320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802782" y="168638"/>
            <a:ext cx="347242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vi-VN" sz="3200" b="1" u="sng" dirty="0" smtClean="0"/>
              <a:t>III. </a:t>
            </a:r>
            <a:r>
              <a:rPr lang="vi-VN" sz="3200" b="1" u="sng" dirty="0"/>
              <a:t>DINH DƯỠNG</a:t>
            </a:r>
          </a:p>
        </p:txBody>
      </p:sp>
    </p:spTree>
    <p:extLst>
      <p:ext uri="{BB962C8B-B14F-4D97-AF65-F5344CB8AC3E}">
        <p14:creationId xmlns:p14="http://schemas.microsoft.com/office/powerpoint/2010/main" xmlns="" val="500411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2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64" grpId="0" animBg="1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ext Box 2"/>
          <p:cNvSpPr txBox="1">
            <a:spLocks noChangeArrowheads="1"/>
          </p:cNvSpPr>
          <p:nvPr/>
        </p:nvSpPr>
        <p:spPr bwMode="auto">
          <a:xfrm>
            <a:off x="304800" y="0"/>
            <a:ext cx="321627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IV. SINH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SẢN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6563" name="Text Box 3"/>
          <p:cNvSpPr txBox="1">
            <a:spLocks noChangeArrowheads="1"/>
          </p:cNvSpPr>
          <p:nvPr/>
        </p:nvSpPr>
        <p:spPr bwMode="auto">
          <a:xfrm>
            <a:off x="3283675" y="317827"/>
            <a:ext cx="559800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b="1" dirty="0">
                <a:latin typeface="Times New Roman" pitchFamily="18" charset="0"/>
                <a:cs typeface="Times New Roman" pitchFamily="18" charset="0"/>
              </a:rPr>
              <a:t>Cách sinh sản của giun đất như thế nào?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6564" name="Text Box 4"/>
          <p:cNvSpPr txBox="1">
            <a:spLocks noChangeArrowheads="1"/>
          </p:cNvSpPr>
          <p:nvPr/>
        </p:nvSpPr>
        <p:spPr bwMode="auto">
          <a:xfrm>
            <a:off x="226654" y="5181600"/>
            <a:ext cx="8634413" cy="138499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tabLst>
                <a:tab pos="457200" algn="l"/>
              </a:tabLst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>
              <a:tabLst>
                <a:tab pos="457200" algn="l"/>
              </a:tabLst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>
              <a:tabLst>
                <a:tab pos="457200" algn="l"/>
              </a:tabLst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>
              <a:tabLst>
                <a:tab pos="457200" algn="l"/>
              </a:tabLst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>
              <a:tabLst>
                <a:tab pos="457200" algn="l"/>
              </a:tabLst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en-US" sz="2800">
                <a:solidFill>
                  <a:srgbClr val="0000FF"/>
                </a:solidFill>
                <a:latin typeface="VNI-Aptima" pitchFamily="2" charset="0"/>
              </a:rPr>
              <a:t>	- </a:t>
            </a:r>
            <a:r>
              <a:rPr lang="vi-VN" sz="2800">
                <a:latin typeface="+mj-lt"/>
              </a:rPr>
              <a:t>Giun đất lưỡng tính, khi sinh sản chúng ghép đôi.</a:t>
            </a:r>
          </a:p>
          <a:p>
            <a:r>
              <a:rPr lang="vi-VN" sz="2800">
                <a:latin typeface="+mj-lt"/>
              </a:rPr>
              <a:t>	- Trứng được thụ tinh phát triển trong kén để thành giun non.</a:t>
            </a:r>
          </a:p>
        </p:txBody>
      </p:sp>
      <p:pic>
        <p:nvPicPr>
          <p:cNvPr id="66565" name="Picture 5" descr="15-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3205"/>
          <a:stretch>
            <a:fillRect/>
          </a:stretch>
        </p:blipFill>
        <p:spPr bwMode="auto">
          <a:xfrm>
            <a:off x="0" y="899514"/>
            <a:ext cx="4689547" cy="3443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6567" name="Picture 7" descr="AG00029_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1000" y="1447800"/>
            <a:ext cx="45720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68" name="Picture 8" descr="Giun dat sinh sa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76800" y="899514"/>
            <a:ext cx="4267200" cy="3247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812285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6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66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65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65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2" dur="500"/>
                                        <p:tgtEl>
                                          <p:spTgt spid="665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66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2" dur="500"/>
                                        <p:tgtEl>
                                          <p:spTgt spid="665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7" dur="500"/>
                                        <p:tgtEl>
                                          <p:spTgt spid="665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2.84955E-6 L -1.94444E-6 -0.4666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665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33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7" dur="500"/>
                                        <p:tgtEl>
                                          <p:spTgt spid="66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3" grpId="0" autoUpdateAnimBg="0"/>
      <p:bldP spid="66563" grpId="1"/>
      <p:bldP spid="66564" grpId="0" animBg="1" autoUpdateAnimBg="0"/>
      <p:bldP spid="66564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9" name="Text Box 3"/>
          <p:cNvSpPr txBox="1">
            <a:spLocks noChangeArrowheads="1"/>
          </p:cNvSpPr>
          <p:nvPr/>
        </p:nvSpPr>
        <p:spPr bwMode="auto">
          <a:xfrm>
            <a:off x="714495" y="1447800"/>
            <a:ext cx="833914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vi-VN" sz="2800" b="1" dirty="0" smtClean="0">
                <a:latin typeface="+mj-lt"/>
              </a:rPr>
              <a:t>1. Đặc </a:t>
            </a:r>
            <a:r>
              <a:rPr lang="vi-VN" sz="2800" b="1" dirty="0">
                <a:latin typeface="+mj-lt"/>
              </a:rPr>
              <a:t>điểm để phân biệt giun đất với giun tròn </a:t>
            </a:r>
            <a:r>
              <a:rPr lang="vi-VN" sz="2800" b="1" dirty="0" smtClean="0">
                <a:latin typeface="+mj-lt"/>
              </a:rPr>
              <a:t>là gì?</a:t>
            </a:r>
            <a:endParaRPr lang="vi-VN" sz="2800" b="1" dirty="0">
              <a:latin typeface="+mj-lt"/>
            </a:endParaRPr>
          </a:p>
        </p:txBody>
      </p:sp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3388217" y="360161"/>
            <a:ext cx="189186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vi-VN" sz="3600" b="1" dirty="0" smtClean="0">
                <a:solidFill>
                  <a:srgbClr val="FF3300"/>
                </a:solidFill>
                <a:latin typeface="VNI-Aptima" pitchFamily="2" charset="0"/>
              </a:rPr>
              <a:t>Câu hỏi:</a:t>
            </a:r>
            <a:endParaRPr lang="en-US" sz="3600" b="1" dirty="0">
              <a:solidFill>
                <a:srgbClr val="FF3300"/>
              </a:solidFill>
              <a:latin typeface="VNI-Aptim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33489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06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06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59" grpId="0" autoUpdateAnimBg="0"/>
      <p:bldP spid="10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2"/>
          <p:cNvSpPr txBox="1">
            <a:spLocks noChangeArrowheads="1"/>
          </p:cNvSpPr>
          <p:nvPr/>
        </p:nvSpPr>
        <p:spPr bwMode="auto">
          <a:xfrm>
            <a:off x="428869" y="990600"/>
            <a:ext cx="8257931" cy="1569660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285750" indent="-285750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Giun kim và giun móc câu kí sinh ở đâu?</a:t>
            </a:r>
          </a:p>
          <a:p>
            <a:pPr marL="285750" indent="-285750">
              <a:buFontTx/>
              <a:buChar char="-"/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Hãy so sánh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giun kim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và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giun móc câu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( Căn cứ vào nơi ký sinh ), loài giun nào nguy hiểm hơn? </a:t>
            </a:r>
          </a:p>
          <a:p>
            <a:pPr marL="285750" indent="-285750">
              <a:buFontTx/>
              <a:buChar char="-"/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Loài giun nào dễ phòng chống hơn ?</a:t>
            </a:r>
          </a:p>
        </p:txBody>
      </p:sp>
      <p:sp>
        <p:nvSpPr>
          <p:cNvPr id="33795" name="Rectangle 3"/>
          <p:cNvSpPr>
            <a:spLocks noChangeArrowheads="1"/>
          </p:cNvSpPr>
          <p:nvPr/>
        </p:nvSpPr>
        <p:spPr bwMode="auto">
          <a:xfrm>
            <a:off x="586154" y="3657600"/>
            <a:ext cx="787204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Giun móc câu nguy hiểm hơn: Vì chúng ký sinh ở tá tràng, thường được gọi là nơi “Bếp núc” của ống tiêu hoá. </a:t>
            </a:r>
          </a:p>
        </p:txBody>
      </p:sp>
      <p:sp>
        <p:nvSpPr>
          <p:cNvPr id="33796" name="WordArt 4"/>
          <p:cNvSpPr>
            <a:spLocks noChangeArrowheads="1" noChangeShapeType="1" noTextEdit="1"/>
          </p:cNvSpPr>
          <p:nvPr/>
        </p:nvSpPr>
        <p:spPr bwMode="auto">
          <a:xfrm>
            <a:off x="896815" y="304800"/>
            <a:ext cx="7408985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KIỂM TRA BÀI CŨ</a:t>
            </a:r>
          </a:p>
        </p:txBody>
      </p:sp>
      <p:sp>
        <p:nvSpPr>
          <p:cNvPr id="33797" name="Rectangle 5"/>
          <p:cNvSpPr>
            <a:spLocks noChangeArrowheads="1"/>
          </p:cNvSpPr>
          <p:nvPr/>
        </p:nvSpPr>
        <p:spPr bwMode="auto">
          <a:xfrm>
            <a:off x="533400" y="2667000"/>
            <a:ext cx="62484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Giun kim kí sinh ở ruột già</a:t>
            </a:r>
          </a:p>
          <a:p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Giun móc câu kí sinh ở tá tràng</a:t>
            </a:r>
          </a:p>
        </p:txBody>
      </p:sp>
      <p:sp>
        <p:nvSpPr>
          <p:cNvPr id="33798" name="Rectangle 6"/>
          <p:cNvSpPr>
            <a:spLocks noChangeArrowheads="1"/>
          </p:cNvSpPr>
          <p:nvPr/>
        </p:nvSpPr>
        <p:spPr bwMode="auto">
          <a:xfrm>
            <a:off x="588108" y="4800600"/>
            <a:ext cx="7717692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Phòng chống Giun móc câu lại dễ hơn, chỉ cần đi dày dép, ủng…khi tiếp xúc với đất ở những nơi có ấu trùng của Giun móc câu là đủ.</a:t>
            </a:r>
          </a:p>
          <a:p>
            <a:endParaRPr lang="en-US" sz="24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0" dur="2000"/>
                                        <p:tgtEl>
                                          <p:spTgt spid="33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5" dur="500"/>
                                        <p:tgtEl>
                                          <p:spTgt spid="33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4" grpId="0" animBg="1"/>
      <p:bldP spid="33795" grpId="0"/>
      <p:bldP spid="33797" grpId="0"/>
      <p:bldP spid="3379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ext Box 2"/>
          <p:cNvSpPr txBox="1">
            <a:spLocks noChangeArrowheads="1"/>
          </p:cNvSpPr>
          <p:nvPr/>
        </p:nvSpPr>
        <p:spPr bwMode="auto">
          <a:xfrm>
            <a:off x="3388217" y="360161"/>
            <a:ext cx="189186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vi-VN" sz="3600" b="1" dirty="0" smtClean="0">
                <a:solidFill>
                  <a:srgbClr val="FF3300"/>
                </a:solidFill>
                <a:latin typeface="VNI-Aptima" pitchFamily="2" charset="0"/>
              </a:rPr>
              <a:t>Câu hỏi:</a:t>
            </a:r>
            <a:endParaRPr lang="en-US" sz="3600" b="1" dirty="0">
              <a:solidFill>
                <a:srgbClr val="FF3300"/>
              </a:solidFill>
              <a:latin typeface="VNI-Aptima" pitchFamily="2" charset="0"/>
            </a:endParaRPr>
          </a:p>
        </p:txBody>
      </p:sp>
      <p:sp>
        <p:nvSpPr>
          <p:cNvPr id="68613" name="Text Box 5"/>
          <p:cNvSpPr txBox="1">
            <a:spLocks noChangeArrowheads="1"/>
          </p:cNvSpPr>
          <p:nvPr/>
        </p:nvSpPr>
        <p:spPr bwMode="auto">
          <a:xfrm>
            <a:off x="860123" y="1231138"/>
            <a:ext cx="69342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vi-VN" sz="3200" b="1">
                <a:latin typeface="+mj-lt"/>
              </a:rPr>
              <a:t>2. Cơ thể giun đất có màu phớt hồng, tại sao?</a:t>
            </a:r>
          </a:p>
        </p:txBody>
      </p:sp>
      <p:sp>
        <p:nvSpPr>
          <p:cNvPr id="68614" name="Text Box 6"/>
          <p:cNvSpPr txBox="1">
            <a:spLocks noChangeArrowheads="1"/>
          </p:cNvSpPr>
          <p:nvPr/>
        </p:nvSpPr>
        <p:spPr bwMode="auto">
          <a:xfrm>
            <a:off x="698679" y="3136376"/>
            <a:ext cx="77724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630238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vi-VN" sz="3200" dirty="0">
                <a:latin typeface="+mj-lt"/>
              </a:rPr>
              <a:t>Cơ thể giun đất có màu </a:t>
            </a:r>
            <a:r>
              <a:rPr lang="vi-VN" sz="3200" dirty="0" smtClean="0">
                <a:latin typeface="+mj-lt"/>
              </a:rPr>
              <a:t>hồng </a:t>
            </a:r>
            <a:r>
              <a:rPr lang="vi-VN" sz="3200" dirty="0">
                <a:latin typeface="+mj-lt"/>
              </a:rPr>
              <a:t>vì có nhiều mao mạch dày đặc trên da giun có tác dụng như lá phổi (vì giun hô hấp bằng da.)</a:t>
            </a:r>
          </a:p>
        </p:txBody>
      </p:sp>
    </p:spTree>
    <p:extLst>
      <p:ext uri="{BB962C8B-B14F-4D97-AF65-F5344CB8AC3E}">
        <p14:creationId xmlns:p14="http://schemas.microsoft.com/office/powerpoint/2010/main" xmlns="" val="2500413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86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86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86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86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86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86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86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86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0" grpId="0" autoUpdateAnimBg="0"/>
      <p:bldP spid="68613" grpId="0" autoUpdateAnimBg="0"/>
      <p:bldP spid="68614" grpId="0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1" name="Text Box 3"/>
          <p:cNvSpPr txBox="1">
            <a:spLocks noChangeArrowheads="1"/>
          </p:cNvSpPr>
          <p:nvPr/>
        </p:nvSpPr>
        <p:spPr bwMode="auto">
          <a:xfrm>
            <a:off x="533400" y="838200"/>
            <a:ext cx="83820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3200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smtClean="0">
                <a:latin typeface="Times New Roman" pitchFamily="18" charset="0"/>
                <a:cs typeface="Times New Roman" pitchFamily="18" charset="0"/>
              </a:rPr>
              <a:t>3- </a:t>
            </a:r>
            <a:r>
              <a:rPr lang="vi-VN" sz="3200" b="1" smtClean="0">
                <a:latin typeface="Times New Roman" pitchFamily="18" charset="0"/>
                <a:cs typeface="Times New Roman" pitchFamily="18" charset="0"/>
              </a:rPr>
              <a:t>Lợi </a:t>
            </a:r>
            <a:r>
              <a:rPr lang="vi-VN" sz="3200" b="1">
                <a:latin typeface="Times New Roman" pitchFamily="18" charset="0"/>
                <a:cs typeface="Times New Roman" pitchFamily="18" charset="0"/>
              </a:rPr>
              <a:t>ích của giun đất đối với đất trồng trọt như thế nào?</a:t>
            </a:r>
          </a:p>
        </p:txBody>
      </p:sp>
      <p:sp>
        <p:nvSpPr>
          <p:cNvPr id="73732" name="Text Box 4"/>
          <p:cNvSpPr txBox="1">
            <a:spLocks noChangeArrowheads="1"/>
          </p:cNvSpPr>
          <p:nvPr/>
        </p:nvSpPr>
        <p:spPr bwMode="auto">
          <a:xfrm>
            <a:off x="609600" y="2514600"/>
            <a:ext cx="7772400" cy="2062103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320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vi-VN" sz="3200">
                <a:latin typeface="Times New Roman" pitchFamily="18" charset="0"/>
                <a:cs typeface="Times New Roman" pitchFamily="18" charset="0"/>
              </a:rPr>
              <a:t>Làm tơi, xốp đất, tạo điều kiện cho không khí thấm vào đất</a:t>
            </a:r>
          </a:p>
          <a:p>
            <a:r>
              <a:rPr lang="vi-VN" sz="3200">
                <a:latin typeface="Times New Roman" pitchFamily="18" charset="0"/>
                <a:cs typeface="Times New Roman" pitchFamily="18" charset="0"/>
              </a:rPr>
              <a:t>- Làm tăng độ màu mỡ cho đất: do phân và chất bài tiết ở cơ thể giun thải ra</a:t>
            </a:r>
          </a:p>
        </p:txBody>
      </p:sp>
      <p:pic>
        <p:nvPicPr>
          <p:cNvPr id="4" name="Picture 11" descr="Frames PPT 0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167972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3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3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1" grpId="0" autoUpdateAnimBg="0"/>
      <p:bldP spid="73732" grpId="0" animBg="1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Text Box 2"/>
          <p:cNvSpPr txBox="1">
            <a:spLocks noChangeArrowheads="1"/>
          </p:cNvSpPr>
          <p:nvPr/>
        </p:nvSpPr>
        <p:spPr bwMode="auto">
          <a:xfrm>
            <a:off x="1447800" y="685800"/>
            <a:ext cx="61722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b="1">
                <a:solidFill>
                  <a:srgbClr val="CC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DẶN DÒ</a:t>
            </a:r>
          </a:p>
        </p:txBody>
      </p:sp>
      <p:pic>
        <p:nvPicPr>
          <p:cNvPr id="124931" name="Picture 3" descr="BD14710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200150"/>
            <a:ext cx="5715000" cy="9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4932" name="Group 4"/>
          <p:cNvGrpSpPr>
            <a:grpSpLocks/>
          </p:cNvGrpSpPr>
          <p:nvPr/>
        </p:nvGrpSpPr>
        <p:grpSpPr bwMode="auto">
          <a:xfrm rot="8700985" flipH="1">
            <a:off x="254000" y="455613"/>
            <a:ext cx="1371600" cy="1066800"/>
            <a:chOff x="1777" y="666"/>
            <a:chExt cx="617" cy="816"/>
          </a:xfrm>
        </p:grpSpPr>
        <p:pic>
          <p:nvPicPr>
            <p:cNvPr id="124933" name="Picture 5" descr="Picture9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82" y="666"/>
              <a:ext cx="612" cy="8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4934" name="AutoShape 6"/>
            <p:cNvSpPr>
              <a:spLocks noChangeArrowheads="1"/>
            </p:cNvSpPr>
            <p:nvPr/>
          </p:nvSpPr>
          <p:spPr bwMode="auto">
            <a:xfrm rot="-4109579">
              <a:off x="1964" y="1062"/>
              <a:ext cx="202" cy="576"/>
            </a:xfrm>
            <a:prstGeom prst="flowChartCollate">
              <a:avLst/>
            </a:prstGeom>
            <a:solidFill>
              <a:srgbClr val="FF33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24935" name="Text Box 7"/>
          <p:cNvSpPr txBox="1">
            <a:spLocks noChangeArrowheads="1"/>
          </p:cNvSpPr>
          <p:nvPr/>
        </p:nvSpPr>
        <p:spPr bwMode="auto">
          <a:xfrm>
            <a:off x="695582" y="1812862"/>
            <a:ext cx="8067417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Học bài, trả lời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câu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hỏi1,2,3 (SGK/55).</a:t>
            </a:r>
          </a:p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- Các nhóm chuẩn bị mẫu vật, mỗi</a:t>
            </a:r>
          </a:p>
          <a:p>
            <a:r>
              <a:rPr lang="it-IT" sz="3200" dirty="0">
                <a:latin typeface="Times New Roman" pitchFamily="18" charset="0"/>
                <a:cs typeface="Times New Roman" pitchFamily="18" charset="0"/>
              </a:rPr>
              <a:t>  nhóm 2 con giun đất (to</a:t>
            </a:r>
            <a:r>
              <a:rPr lang="it-IT" sz="32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it-IT" sz="32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24936" name="Object 8"/>
          <p:cNvGraphicFramePr>
            <a:graphicFrameLocks noChangeAspect="1"/>
          </p:cNvGraphicFramePr>
          <p:nvPr/>
        </p:nvGraphicFramePr>
        <p:xfrm>
          <a:off x="7643813" y="5257800"/>
          <a:ext cx="1500187" cy="1600200"/>
        </p:xfrm>
        <a:graphic>
          <a:graphicData uri="http://schemas.openxmlformats.org/presentationml/2006/ole">
            <p:oleObj spid="_x0000_s1050" name="Photo Editor Photo" r:id="rId6" imgW="1400000" imgH="1428949" progId="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3404807997"/>
      </p:ext>
    </p:extLst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49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49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249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49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49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930" grpId="0"/>
      <p:bldP spid="12493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ChangeArrowheads="1"/>
          </p:cNvSpPr>
          <p:nvPr/>
        </p:nvSpPr>
        <p:spPr bwMode="auto">
          <a:xfrm>
            <a:off x="533400" y="2275344"/>
            <a:ext cx="838200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</a:rPr>
              <a:t>- Vì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có nhiều nhà tiêu, hố xí, chưa hợp vệ sinh, ruồi nhặng còn nhiều, tạo điều kiện cho trứng Giun phát tán.</a:t>
            </a:r>
          </a:p>
          <a:p>
            <a:pPr marL="342900" indent="-342900" algn="just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</a:rPr>
              <a:t>- Trình 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độ vệ sinh cộng đồng còn thấp: như tuới rau xanh bằng phân tươi; ăn rau sống, bán quà bánh ở nơi bụi bặm, ruồi nhặng….</a:t>
            </a:r>
          </a:p>
        </p:txBody>
      </p:sp>
      <p:sp>
        <p:nvSpPr>
          <p:cNvPr id="41989" name="Rectangle 5"/>
          <p:cNvSpPr>
            <a:spLocks noChangeArrowheads="1"/>
          </p:cNvSpPr>
          <p:nvPr/>
        </p:nvSpPr>
        <p:spPr bwMode="auto">
          <a:xfrm>
            <a:off x="685800" y="1219200"/>
            <a:ext cx="752475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</a:rPr>
              <a:t>2. </a:t>
            </a:r>
            <a:r>
              <a:rPr lang="en-US" sz="2800" b="1" dirty="0">
                <a:latin typeface="Times New Roman" pitchFamily="18" charset="0"/>
              </a:rPr>
              <a:t>Tại sao ở nước ta thường mắc bệnh Giun Đũa cao 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9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9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19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300"/>
                                        <p:tgtEl>
                                          <p:spTgt spid="419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6" grpId="0"/>
      <p:bldP spid="4198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co-fl-re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533400"/>
            <a:ext cx="838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3"/>
          <p:cNvGrpSpPr>
            <a:grpSpLocks/>
          </p:cNvGrpSpPr>
          <p:nvPr/>
        </p:nvGrpSpPr>
        <p:grpSpPr bwMode="auto">
          <a:xfrm>
            <a:off x="152400" y="228600"/>
            <a:ext cx="1752600" cy="1524000"/>
            <a:chOff x="144" y="192"/>
            <a:chExt cx="1104" cy="960"/>
          </a:xfrm>
        </p:grpSpPr>
        <p:sp>
          <p:nvSpPr>
            <p:cNvPr id="3099" name="Line 4"/>
            <p:cNvSpPr>
              <a:spLocks noChangeShapeType="1"/>
            </p:cNvSpPr>
            <p:nvPr/>
          </p:nvSpPr>
          <p:spPr bwMode="auto">
            <a:xfrm>
              <a:off x="336" y="192"/>
              <a:ext cx="0" cy="816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00" name="Line 5"/>
            <p:cNvSpPr>
              <a:spLocks noChangeShapeType="1"/>
            </p:cNvSpPr>
            <p:nvPr/>
          </p:nvSpPr>
          <p:spPr bwMode="auto">
            <a:xfrm>
              <a:off x="144" y="240"/>
              <a:ext cx="1104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01" name="Line 6"/>
            <p:cNvSpPr>
              <a:spLocks noChangeShapeType="1"/>
            </p:cNvSpPr>
            <p:nvPr/>
          </p:nvSpPr>
          <p:spPr bwMode="auto">
            <a:xfrm>
              <a:off x="240" y="192"/>
              <a:ext cx="0" cy="96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02" name="Line 7"/>
            <p:cNvSpPr>
              <a:spLocks noChangeShapeType="1"/>
            </p:cNvSpPr>
            <p:nvPr/>
          </p:nvSpPr>
          <p:spPr bwMode="auto">
            <a:xfrm>
              <a:off x="192" y="336"/>
              <a:ext cx="1008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3076" name="Picture 8" descr="yfleur4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4810125"/>
            <a:ext cx="1981200" cy="151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 9"/>
          <p:cNvGrpSpPr>
            <a:grpSpLocks/>
          </p:cNvGrpSpPr>
          <p:nvPr/>
        </p:nvGrpSpPr>
        <p:grpSpPr bwMode="auto">
          <a:xfrm>
            <a:off x="7086600" y="4876800"/>
            <a:ext cx="1905000" cy="1752600"/>
            <a:chOff x="4464" y="3072"/>
            <a:chExt cx="1200" cy="1104"/>
          </a:xfrm>
        </p:grpSpPr>
        <p:sp>
          <p:nvSpPr>
            <p:cNvPr id="3095" name="Line 10"/>
            <p:cNvSpPr>
              <a:spLocks noChangeShapeType="1"/>
            </p:cNvSpPr>
            <p:nvPr/>
          </p:nvSpPr>
          <p:spPr bwMode="auto">
            <a:xfrm flipV="1">
              <a:off x="4560" y="3984"/>
              <a:ext cx="1056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6" name="Line 11"/>
            <p:cNvSpPr>
              <a:spLocks noChangeShapeType="1"/>
            </p:cNvSpPr>
            <p:nvPr/>
          </p:nvSpPr>
          <p:spPr bwMode="auto">
            <a:xfrm flipH="1">
              <a:off x="5472" y="3168"/>
              <a:ext cx="0" cy="96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7" name="Line 12"/>
            <p:cNvSpPr>
              <a:spLocks noChangeShapeType="1"/>
            </p:cNvSpPr>
            <p:nvPr/>
          </p:nvSpPr>
          <p:spPr bwMode="auto">
            <a:xfrm flipV="1">
              <a:off x="4464" y="4080"/>
              <a:ext cx="1200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8" name="Line 13"/>
            <p:cNvSpPr>
              <a:spLocks noChangeShapeType="1"/>
            </p:cNvSpPr>
            <p:nvPr/>
          </p:nvSpPr>
          <p:spPr bwMode="auto">
            <a:xfrm>
              <a:off x="5568" y="3072"/>
              <a:ext cx="0" cy="1104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3078" name="Picture 14" descr="FLY-AGARIC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5486400"/>
            <a:ext cx="762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15"/>
          <p:cNvGrpSpPr>
            <a:grpSpLocks/>
          </p:cNvGrpSpPr>
          <p:nvPr/>
        </p:nvGrpSpPr>
        <p:grpSpPr bwMode="auto">
          <a:xfrm rot="5400000">
            <a:off x="0" y="4876800"/>
            <a:ext cx="1905000" cy="1752600"/>
            <a:chOff x="4464" y="3072"/>
            <a:chExt cx="1200" cy="1104"/>
          </a:xfrm>
        </p:grpSpPr>
        <p:sp>
          <p:nvSpPr>
            <p:cNvPr id="3091" name="Line 16"/>
            <p:cNvSpPr>
              <a:spLocks noChangeShapeType="1"/>
            </p:cNvSpPr>
            <p:nvPr/>
          </p:nvSpPr>
          <p:spPr bwMode="auto">
            <a:xfrm flipV="1">
              <a:off x="4560" y="3984"/>
              <a:ext cx="1056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2" name="Line 17"/>
            <p:cNvSpPr>
              <a:spLocks noChangeShapeType="1"/>
            </p:cNvSpPr>
            <p:nvPr/>
          </p:nvSpPr>
          <p:spPr bwMode="auto">
            <a:xfrm flipH="1">
              <a:off x="5472" y="3168"/>
              <a:ext cx="0" cy="96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3" name="Line 18"/>
            <p:cNvSpPr>
              <a:spLocks noChangeShapeType="1"/>
            </p:cNvSpPr>
            <p:nvPr/>
          </p:nvSpPr>
          <p:spPr bwMode="auto">
            <a:xfrm flipV="1">
              <a:off x="4464" y="4080"/>
              <a:ext cx="1200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4" name="Line 19"/>
            <p:cNvSpPr>
              <a:spLocks noChangeShapeType="1"/>
            </p:cNvSpPr>
            <p:nvPr/>
          </p:nvSpPr>
          <p:spPr bwMode="auto">
            <a:xfrm>
              <a:off x="5568" y="3072"/>
              <a:ext cx="0" cy="1104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" name="Group 20"/>
          <p:cNvGrpSpPr>
            <a:grpSpLocks/>
          </p:cNvGrpSpPr>
          <p:nvPr/>
        </p:nvGrpSpPr>
        <p:grpSpPr bwMode="auto">
          <a:xfrm rot="-5400000">
            <a:off x="7162800" y="228600"/>
            <a:ext cx="1905000" cy="1752600"/>
            <a:chOff x="4464" y="3072"/>
            <a:chExt cx="1200" cy="1104"/>
          </a:xfrm>
        </p:grpSpPr>
        <p:sp>
          <p:nvSpPr>
            <p:cNvPr id="3087" name="Line 21"/>
            <p:cNvSpPr>
              <a:spLocks noChangeShapeType="1"/>
            </p:cNvSpPr>
            <p:nvPr/>
          </p:nvSpPr>
          <p:spPr bwMode="auto">
            <a:xfrm flipV="1">
              <a:off x="4560" y="3984"/>
              <a:ext cx="1056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8" name="Line 22"/>
            <p:cNvSpPr>
              <a:spLocks noChangeShapeType="1"/>
            </p:cNvSpPr>
            <p:nvPr/>
          </p:nvSpPr>
          <p:spPr bwMode="auto">
            <a:xfrm flipH="1">
              <a:off x="5472" y="3168"/>
              <a:ext cx="0" cy="96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9" name="Line 23"/>
            <p:cNvSpPr>
              <a:spLocks noChangeShapeType="1"/>
            </p:cNvSpPr>
            <p:nvPr/>
          </p:nvSpPr>
          <p:spPr bwMode="auto">
            <a:xfrm flipV="1">
              <a:off x="4464" y="4080"/>
              <a:ext cx="1200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0" name="Line 24"/>
            <p:cNvSpPr>
              <a:spLocks noChangeShapeType="1"/>
            </p:cNvSpPr>
            <p:nvPr/>
          </p:nvSpPr>
          <p:spPr bwMode="auto">
            <a:xfrm>
              <a:off x="5568" y="3072"/>
              <a:ext cx="0" cy="1104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3081" name="Picture 6" descr="AG00630_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533400"/>
            <a:ext cx="1219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234" name="Rectangle 26"/>
          <p:cNvSpPr>
            <a:spLocks noChangeArrowheads="1"/>
          </p:cNvSpPr>
          <p:nvPr/>
        </p:nvSpPr>
        <p:spPr bwMode="auto">
          <a:xfrm>
            <a:off x="2819400" y="762000"/>
            <a:ext cx="3543300" cy="838200"/>
          </a:xfrm>
          <a:prstGeom prst="rect">
            <a:avLst/>
          </a:prstGeom>
          <a:ln>
            <a:headEnd/>
            <a:tailEnd/>
          </a:ln>
          <a:ex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CHỦ 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ĐỀ 5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4236" name="Text Box 28"/>
          <p:cNvSpPr txBox="1">
            <a:spLocks noChangeArrowheads="1"/>
          </p:cNvSpPr>
          <p:nvPr/>
        </p:nvSpPr>
        <p:spPr bwMode="auto">
          <a:xfrm>
            <a:off x="152400" y="1905000"/>
            <a:ext cx="8763000" cy="708025"/>
          </a:xfrm>
          <a:prstGeom prst="rect">
            <a:avLst/>
          </a:prstGeom>
          <a:ln/>
          <a:ex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vi-VN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NGÀNH GIUN ĐỐT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(TIẾT 1)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8419" y="3405184"/>
            <a:ext cx="1867161" cy="47632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600200" y="3124200"/>
            <a:ext cx="56388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vi-VN" sz="4000" dirty="0" smtClean="0">
                <a:latin typeface="+mj-lt"/>
              </a:rPr>
              <a:t>Cơ</a:t>
            </a:r>
            <a:r>
              <a:rPr lang="en-US" sz="4000" dirty="0" smtClean="0">
                <a:latin typeface="+mj-lt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đốt</a:t>
            </a:r>
            <a:endParaRPr lang="en-US" sz="40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đốt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đôi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bên</a:t>
            </a:r>
            <a:endParaRPr lang="en-US" sz="40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khoang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thức</a:t>
            </a:r>
            <a:endParaRPr lang="vi-VN" sz="4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56992487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Text Box 2"/>
          <p:cNvSpPr txBox="1">
            <a:spLocks noChangeArrowheads="1"/>
          </p:cNvSpPr>
          <p:nvPr/>
        </p:nvSpPr>
        <p:spPr bwMode="auto">
          <a:xfrm>
            <a:off x="2528888" y="222250"/>
            <a:ext cx="5140325" cy="460375"/>
          </a:xfrm>
          <a:prstGeom prst="rect">
            <a:avLst/>
          </a:prstGeom>
          <a:noFill/>
          <a:ln w="57150" cmpd="thinThick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rgbClr val="0000CC"/>
                </a:solidFill>
                <a:latin typeface="Arial" charset="0"/>
              </a:rPr>
              <a:t>NGÀNH GIUN ĐỐT</a:t>
            </a:r>
          </a:p>
        </p:txBody>
      </p:sp>
      <p:pic>
        <p:nvPicPr>
          <p:cNvPr id="82950" name="Picture 6" descr="dia bien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886200"/>
            <a:ext cx="26670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952" name="Picture 8" descr="Con sa sù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67000" y="3886200"/>
            <a:ext cx="30480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954" name="Text Box 10"/>
          <p:cNvSpPr txBox="1">
            <a:spLocks noChangeArrowheads="1"/>
          </p:cNvSpPr>
          <p:nvPr/>
        </p:nvSpPr>
        <p:spPr bwMode="auto">
          <a:xfrm>
            <a:off x="342900" y="3346450"/>
            <a:ext cx="2057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rgbClr val="0000CC"/>
                </a:solidFill>
                <a:latin typeface="Arial" charset="0"/>
              </a:rPr>
              <a:t>Giun đất</a:t>
            </a:r>
          </a:p>
        </p:txBody>
      </p:sp>
      <p:sp>
        <p:nvSpPr>
          <p:cNvPr id="82955" name="Text Box 11"/>
          <p:cNvSpPr txBox="1">
            <a:spLocks noChangeArrowheads="1"/>
          </p:cNvSpPr>
          <p:nvPr/>
        </p:nvSpPr>
        <p:spPr bwMode="auto">
          <a:xfrm>
            <a:off x="304800" y="6461125"/>
            <a:ext cx="1828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rgbClr val="0000CC"/>
                </a:solidFill>
                <a:latin typeface="Arial" charset="0"/>
              </a:rPr>
              <a:t>Đỉa biển</a:t>
            </a:r>
          </a:p>
        </p:txBody>
      </p:sp>
      <p:sp>
        <p:nvSpPr>
          <p:cNvPr id="82956" name="Text Box 12"/>
          <p:cNvSpPr txBox="1">
            <a:spLocks noChangeArrowheads="1"/>
          </p:cNvSpPr>
          <p:nvPr/>
        </p:nvSpPr>
        <p:spPr bwMode="auto">
          <a:xfrm>
            <a:off x="7239000" y="3200400"/>
            <a:ext cx="1600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vi-VN" sz="2400" b="1">
                <a:solidFill>
                  <a:srgbClr val="0000CC"/>
                </a:solidFill>
                <a:latin typeface="Arial" charset="0"/>
              </a:rPr>
              <a:t>Rươi</a:t>
            </a:r>
          </a:p>
        </p:txBody>
      </p:sp>
      <p:sp>
        <p:nvSpPr>
          <p:cNvPr id="82957" name="Text Box 13"/>
          <p:cNvSpPr txBox="1">
            <a:spLocks noChangeArrowheads="1"/>
          </p:cNvSpPr>
          <p:nvPr/>
        </p:nvSpPr>
        <p:spPr bwMode="auto">
          <a:xfrm>
            <a:off x="4800600" y="3276600"/>
            <a:ext cx="1828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rgbClr val="0000CC"/>
                </a:solidFill>
                <a:latin typeface="Arial" charset="0"/>
              </a:rPr>
              <a:t>Đỉa</a:t>
            </a:r>
          </a:p>
        </p:txBody>
      </p:sp>
      <p:sp>
        <p:nvSpPr>
          <p:cNvPr id="82958" name="Text Box 14"/>
          <p:cNvSpPr txBox="1">
            <a:spLocks noChangeArrowheads="1"/>
          </p:cNvSpPr>
          <p:nvPr/>
        </p:nvSpPr>
        <p:spPr bwMode="auto">
          <a:xfrm>
            <a:off x="3490913" y="6400800"/>
            <a:ext cx="1828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rgbClr val="0000CC"/>
                </a:solidFill>
                <a:latin typeface="Arial" charset="0"/>
              </a:rPr>
              <a:t>Sá sùng</a:t>
            </a:r>
          </a:p>
        </p:txBody>
      </p:sp>
      <p:sp>
        <p:nvSpPr>
          <p:cNvPr id="82959" name="Text Box 15"/>
          <p:cNvSpPr txBox="1">
            <a:spLocks noChangeArrowheads="1"/>
          </p:cNvSpPr>
          <p:nvPr/>
        </p:nvSpPr>
        <p:spPr bwMode="auto">
          <a:xfrm>
            <a:off x="6781800" y="6324600"/>
            <a:ext cx="1828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rgbClr val="0000CC"/>
                </a:solidFill>
                <a:latin typeface="Arial" charset="0"/>
              </a:rPr>
              <a:t>Vắt</a:t>
            </a:r>
          </a:p>
        </p:txBody>
      </p:sp>
      <p:sp>
        <p:nvSpPr>
          <p:cNvPr id="82965" name="Rectangle 21"/>
          <p:cNvSpPr>
            <a:spLocks noGrp="1" noChangeAspect="1" noChangeArrowheads="1"/>
          </p:cNvSpPr>
          <p:nvPr isPhoto="1"/>
        </p:nvSpPr>
        <p:spPr bwMode="auto">
          <a:xfrm>
            <a:off x="0" y="1066800"/>
            <a:ext cx="2362200" cy="2133600"/>
          </a:xfrm>
          <a:prstGeom prst="rect">
            <a:avLst/>
          </a:prstGeom>
          <a:blipFill dpi="0" rotWithShape="1">
            <a:blip r:embed="rId4"/>
            <a:srcRect/>
            <a:stretch>
              <a:fillRect r="-14092"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2966" name="Rectangle 22"/>
          <p:cNvSpPr>
            <a:spLocks noGrp="1" noChangeAspect="1" noChangeArrowheads="1"/>
          </p:cNvSpPr>
          <p:nvPr isPhoto="1"/>
        </p:nvSpPr>
        <p:spPr bwMode="auto">
          <a:xfrm>
            <a:off x="4800600" y="1066800"/>
            <a:ext cx="1905000" cy="2133600"/>
          </a:xfrm>
          <a:prstGeom prst="rect">
            <a:avLst/>
          </a:prstGeom>
          <a:blipFill dpi="0" rotWithShape="1">
            <a:blip r:embed="rId5"/>
            <a:srcRect/>
            <a:stretch>
              <a:fillRect b="-54273"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2967" name="Rectangle 23"/>
          <p:cNvSpPr>
            <a:spLocks noGrp="1" noChangeAspect="1" noChangeArrowheads="1"/>
          </p:cNvSpPr>
          <p:nvPr isPhoto="1"/>
        </p:nvSpPr>
        <p:spPr bwMode="auto">
          <a:xfrm>
            <a:off x="6705600" y="1066800"/>
            <a:ext cx="2438400" cy="2133600"/>
          </a:xfrm>
          <a:prstGeom prst="rect">
            <a:avLst/>
          </a:prstGeom>
          <a:blipFill dpi="0" rotWithShape="1">
            <a:blip r:embed="rId6"/>
            <a:srcRect/>
            <a:stretch>
              <a:fillRect b="-89686"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2968" name="Rectangle 24"/>
          <p:cNvSpPr>
            <a:spLocks noGrp="1" noChangeAspect="1" noChangeArrowheads="1"/>
          </p:cNvSpPr>
          <p:nvPr isPhoto="1"/>
        </p:nvSpPr>
        <p:spPr bwMode="auto">
          <a:xfrm>
            <a:off x="2362200" y="1066800"/>
            <a:ext cx="2438400" cy="2133600"/>
          </a:xfrm>
          <a:prstGeom prst="rect">
            <a:avLst/>
          </a:prstGeom>
          <a:blipFill dpi="0" rotWithShape="1">
            <a:blip r:embed="rId7"/>
            <a:srcRect/>
            <a:stretch>
              <a:fillRect b="-103175"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2969" name="Text Box 25"/>
          <p:cNvSpPr txBox="1">
            <a:spLocks noChangeArrowheads="1"/>
          </p:cNvSpPr>
          <p:nvPr/>
        </p:nvSpPr>
        <p:spPr bwMode="auto">
          <a:xfrm>
            <a:off x="2743200" y="3276600"/>
            <a:ext cx="1828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rgbClr val="0000CC"/>
                </a:solidFill>
                <a:latin typeface="Arial" charset="0"/>
              </a:rPr>
              <a:t>Giun đỏ</a:t>
            </a:r>
          </a:p>
        </p:txBody>
      </p:sp>
      <p:pic>
        <p:nvPicPr>
          <p:cNvPr id="82970" name="Picture 26" descr="Con vắt 1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715000" y="3962400"/>
            <a:ext cx="3200400" cy="220980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2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2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29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29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829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829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829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829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829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829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829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829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829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82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829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46" grpId="0" animBg="1"/>
      <p:bldP spid="82954" grpId="0"/>
      <p:bldP spid="82955" grpId="0"/>
      <p:bldP spid="82956" grpId="0"/>
      <p:bldP spid="82957" grpId="0"/>
      <p:bldP spid="82958" grpId="0"/>
      <p:bldP spid="82959" grpId="0"/>
      <p:bldP spid="8296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52400" y="228600"/>
            <a:ext cx="1752600" cy="1524000"/>
            <a:chOff x="144" y="192"/>
            <a:chExt cx="1104" cy="960"/>
          </a:xfrm>
        </p:grpSpPr>
        <p:sp>
          <p:nvSpPr>
            <p:cNvPr id="3092" name="Line 4"/>
            <p:cNvSpPr>
              <a:spLocks noChangeShapeType="1"/>
            </p:cNvSpPr>
            <p:nvPr/>
          </p:nvSpPr>
          <p:spPr bwMode="auto">
            <a:xfrm>
              <a:off x="336" y="192"/>
              <a:ext cx="0" cy="816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vi-VN"/>
            </a:p>
          </p:txBody>
        </p:sp>
        <p:sp>
          <p:nvSpPr>
            <p:cNvPr id="3093" name="Line 5"/>
            <p:cNvSpPr>
              <a:spLocks noChangeShapeType="1"/>
            </p:cNvSpPr>
            <p:nvPr/>
          </p:nvSpPr>
          <p:spPr bwMode="auto">
            <a:xfrm>
              <a:off x="144" y="240"/>
              <a:ext cx="1104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vi-VN"/>
            </a:p>
          </p:txBody>
        </p:sp>
        <p:sp>
          <p:nvSpPr>
            <p:cNvPr id="3094" name="Line 6"/>
            <p:cNvSpPr>
              <a:spLocks noChangeShapeType="1"/>
            </p:cNvSpPr>
            <p:nvPr/>
          </p:nvSpPr>
          <p:spPr bwMode="auto">
            <a:xfrm>
              <a:off x="240" y="192"/>
              <a:ext cx="0" cy="96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vi-VN"/>
            </a:p>
          </p:txBody>
        </p:sp>
        <p:sp>
          <p:nvSpPr>
            <p:cNvPr id="3095" name="Line 7"/>
            <p:cNvSpPr>
              <a:spLocks noChangeShapeType="1"/>
            </p:cNvSpPr>
            <p:nvPr/>
          </p:nvSpPr>
          <p:spPr bwMode="auto">
            <a:xfrm>
              <a:off x="192" y="336"/>
              <a:ext cx="1008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7086600" y="4876800"/>
            <a:ext cx="1905000" cy="1752600"/>
            <a:chOff x="4464" y="3072"/>
            <a:chExt cx="1200" cy="1104"/>
          </a:xfrm>
        </p:grpSpPr>
        <p:sp>
          <p:nvSpPr>
            <p:cNvPr id="3088" name="Line 10"/>
            <p:cNvSpPr>
              <a:spLocks noChangeShapeType="1"/>
            </p:cNvSpPr>
            <p:nvPr/>
          </p:nvSpPr>
          <p:spPr bwMode="auto">
            <a:xfrm flipV="1">
              <a:off x="4560" y="3984"/>
              <a:ext cx="1056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vi-VN"/>
            </a:p>
          </p:txBody>
        </p:sp>
        <p:sp>
          <p:nvSpPr>
            <p:cNvPr id="3089" name="Line 11"/>
            <p:cNvSpPr>
              <a:spLocks noChangeShapeType="1"/>
            </p:cNvSpPr>
            <p:nvPr/>
          </p:nvSpPr>
          <p:spPr bwMode="auto">
            <a:xfrm flipH="1">
              <a:off x="5472" y="3168"/>
              <a:ext cx="0" cy="96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vi-VN"/>
            </a:p>
          </p:txBody>
        </p:sp>
        <p:sp>
          <p:nvSpPr>
            <p:cNvPr id="3090" name="Line 12"/>
            <p:cNvSpPr>
              <a:spLocks noChangeShapeType="1"/>
            </p:cNvSpPr>
            <p:nvPr/>
          </p:nvSpPr>
          <p:spPr bwMode="auto">
            <a:xfrm flipV="1">
              <a:off x="4464" y="4080"/>
              <a:ext cx="1200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vi-VN"/>
            </a:p>
          </p:txBody>
        </p:sp>
        <p:sp>
          <p:nvSpPr>
            <p:cNvPr id="3091" name="Line 13"/>
            <p:cNvSpPr>
              <a:spLocks noChangeShapeType="1"/>
            </p:cNvSpPr>
            <p:nvPr/>
          </p:nvSpPr>
          <p:spPr bwMode="auto">
            <a:xfrm>
              <a:off x="5568" y="3072"/>
              <a:ext cx="0" cy="1104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4" name="Group 15"/>
          <p:cNvGrpSpPr>
            <a:grpSpLocks/>
          </p:cNvGrpSpPr>
          <p:nvPr/>
        </p:nvGrpSpPr>
        <p:grpSpPr bwMode="auto">
          <a:xfrm rot="5400000">
            <a:off x="0" y="4876800"/>
            <a:ext cx="1905000" cy="1752600"/>
            <a:chOff x="4464" y="3072"/>
            <a:chExt cx="1200" cy="1104"/>
          </a:xfrm>
        </p:grpSpPr>
        <p:sp>
          <p:nvSpPr>
            <p:cNvPr id="3084" name="Line 16"/>
            <p:cNvSpPr>
              <a:spLocks noChangeShapeType="1"/>
            </p:cNvSpPr>
            <p:nvPr/>
          </p:nvSpPr>
          <p:spPr bwMode="auto">
            <a:xfrm flipV="1">
              <a:off x="4560" y="3984"/>
              <a:ext cx="1056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vi-VN"/>
            </a:p>
          </p:txBody>
        </p:sp>
        <p:sp>
          <p:nvSpPr>
            <p:cNvPr id="3085" name="Line 17"/>
            <p:cNvSpPr>
              <a:spLocks noChangeShapeType="1"/>
            </p:cNvSpPr>
            <p:nvPr/>
          </p:nvSpPr>
          <p:spPr bwMode="auto">
            <a:xfrm flipH="1">
              <a:off x="5472" y="3168"/>
              <a:ext cx="0" cy="96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vi-VN"/>
            </a:p>
          </p:txBody>
        </p:sp>
        <p:sp>
          <p:nvSpPr>
            <p:cNvPr id="3086" name="Line 18"/>
            <p:cNvSpPr>
              <a:spLocks noChangeShapeType="1"/>
            </p:cNvSpPr>
            <p:nvPr/>
          </p:nvSpPr>
          <p:spPr bwMode="auto">
            <a:xfrm flipV="1">
              <a:off x="4464" y="4080"/>
              <a:ext cx="1200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vi-VN"/>
            </a:p>
          </p:txBody>
        </p:sp>
        <p:sp>
          <p:nvSpPr>
            <p:cNvPr id="3087" name="Line 19"/>
            <p:cNvSpPr>
              <a:spLocks noChangeShapeType="1"/>
            </p:cNvSpPr>
            <p:nvPr/>
          </p:nvSpPr>
          <p:spPr bwMode="auto">
            <a:xfrm>
              <a:off x="5568" y="3072"/>
              <a:ext cx="0" cy="1104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5" name="Group 20"/>
          <p:cNvGrpSpPr>
            <a:grpSpLocks/>
          </p:cNvGrpSpPr>
          <p:nvPr/>
        </p:nvGrpSpPr>
        <p:grpSpPr bwMode="auto">
          <a:xfrm rot="-5400000">
            <a:off x="7162800" y="228600"/>
            <a:ext cx="1905000" cy="1752600"/>
            <a:chOff x="4464" y="3072"/>
            <a:chExt cx="1200" cy="1104"/>
          </a:xfrm>
        </p:grpSpPr>
        <p:sp>
          <p:nvSpPr>
            <p:cNvPr id="3080" name="Line 21"/>
            <p:cNvSpPr>
              <a:spLocks noChangeShapeType="1"/>
            </p:cNvSpPr>
            <p:nvPr/>
          </p:nvSpPr>
          <p:spPr bwMode="auto">
            <a:xfrm flipV="1">
              <a:off x="4560" y="3984"/>
              <a:ext cx="1056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vi-VN"/>
            </a:p>
          </p:txBody>
        </p:sp>
        <p:sp>
          <p:nvSpPr>
            <p:cNvPr id="3081" name="Line 22"/>
            <p:cNvSpPr>
              <a:spLocks noChangeShapeType="1"/>
            </p:cNvSpPr>
            <p:nvPr/>
          </p:nvSpPr>
          <p:spPr bwMode="auto">
            <a:xfrm flipH="1">
              <a:off x="5472" y="3168"/>
              <a:ext cx="0" cy="96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vi-VN"/>
            </a:p>
          </p:txBody>
        </p:sp>
        <p:sp>
          <p:nvSpPr>
            <p:cNvPr id="3082" name="Line 23"/>
            <p:cNvSpPr>
              <a:spLocks noChangeShapeType="1"/>
            </p:cNvSpPr>
            <p:nvPr/>
          </p:nvSpPr>
          <p:spPr bwMode="auto">
            <a:xfrm flipV="1">
              <a:off x="4464" y="4080"/>
              <a:ext cx="1200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vi-VN"/>
            </a:p>
          </p:txBody>
        </p:sp>
        <p:sp>
          <p:nvSpPr>
            <p:cNvPr id="3083" name="Line 24"/>
            <p:cNvSpPr>
              <a:spLocks noChangeShapeType="1"/>
            </p:cNvSpPr>
            <p:nvPr/>
          </p:nvSpPr>
          <p:spPr bwMode="auto">
            <a:xfrm>
              <a:off x="5568" y="3072"/>
              <a:ext cx="0" cy="1104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vi-VN"/>
            </a:p>
          </p:txBody>
        </p:sp>
      </p:grpSp>
      <p:sp>
        <p:nvSpPr>
          <p:cNvPr id="94234" name="Rectangle 26"/>
          <p:cNvSpPr>
            <a:spLocks noChangeArrowheads="1"/>
          </p:cNvSpPr>
          <p:nvPr/>
        </p:nvSpPr>
        <p:spPr bwMode="auto">
          <a:xfrm>
            <a:off x="2133600" y="533400"/>
            <a:ext cx="5105400" cy="876300"/>
          </a:xfrm>
          <a:prstGeom prst="rect">
            <a:avLst/>
          </a:prstGeom>
          <a:ln>
            <a:headEnd/>
            <a:tailEnd/>
          </a:ln>
          <a:ex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vi-VN" sz="3600" b="1" dirty="0" smtClean="0">
                <a:solidFill>
                  <a:schemeClr val="hlink"/>
                </a:solidFill>
                <a:latin typeface="Arial" charset="0"/>
                <a:cs typeface="Arial" charset="0"/>
              </a:rPr>
              <a:t>TIẾT 15 </a:t>
            </a:r>
            <a:r>
              <a:rPr lang="en-US" sz="3600" b="1" dirty="0" smtClean="0">
                <a:solidFill>
                  <a:schemeClr val="hlink"/>
                </a:solidFill>
                <a:latin typeface="Arial" charset="0"/>
                <a:cs typeface="Arial" charset="0"/>
              </a:rPr>
              <a:t>– BÀI 15</a:t>
            </a:r>
            <a:endParaRPr lang="en-US" sz="3600" b="1" dirty="0">
              <a:solidFill>
                <a:schemeClr val="hlink"/>
              </a:solidFill>
              <a:latin typeface="Arial" charset="0"/>
              <a:cs typeface="Arial" charset="0"/>
            </a:endParaRPr>
          </a:p>
        </p:txBody>
      </p:sp>
      <p:sp>
        <p:nvSpPr>
          <p:cNvPr id="94236" name="Text Box 28"/>
          <p:cNvSpPr txBox="1">
            <a:spLocks noChangeArrowheads="1"/>
          </p:cNvSpPr>
          <p:nvPr/>
        </p:nvSpPr>
        <p:spPr bwMode="auto">
          <a:xfrm>
            <a:off x="228600" y="1600200"/>
            <a:ext cx="8763000" cy="1108075"/>
          </a:xfrm>
          <a:prstGeom prst="rect">
            <a:avLst/>
          </a:prstGeom>
          <a:ln/>
          <a:ex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66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GIUN ĐẤT</a:t>
            </a:r>
          </a:p>
        </p:txBody>
      </p:sp>
      <p:pic>
        <p:nvPicPr>
          <p:cNvPr id="3098" name="Picture 26" descr="ANd9GcRJRX4VRzIIK5USqmWA8KTaNUFaVbzxdICTJ6pXbXE2CEGXf3aKkQ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8800" y="3048000"/>
            <a:ext cx="5257800" cy="3276600"/>
          </a:xfrm>
          <a:prstGeom prst="rect">
            <a:avLst/>
          </a:prstGeom>
          <a:noFill/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4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4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3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34" grpId="0" animBg="1"/>
      <p:bldP spid="9423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53" name="Group 9"/>
          <p:cNvGrpSpPr>
            <a:grpSpLocks/>
          </p:cNvGrpSpPr>
          <p:nvPr/>
        </p:nvGrpSpPr>
        <p:grpSpPr bwMode="auto">
          <a:xfrm>
            <a:off x="0" y="0"/>
            <a:ext cx="9144000" cy="6883400"/>
            <a:chOff x="0" y="0"/>
            <a:chExt cx="5760" cy="4336"/>
          </a:xfrm>
        </p:grpSpPr>
        <p:grpSp>
          <p:nvGrpSpPr>
            <p:cNvPr id="6149" name="Group 5"/>
            <p:cNvGrpSpPr>
              <a:grpSpLocks/>
            </p:cNvGrpSpPr>
            <p:nvPr/>
          </p:nvGrpSpPr>
          <p:grpSpPr bwMode="auto">
            <a:xfrm>
              <a:off x="0" y="0"/>
              <a:ext cx="5760" cy="4336"/>
              <a:chOff x="0" y="0"/>
              <a:chExt cx="5760" cy="4336"/>
            </a:xfrm>
          </p:grpSpPr>
          <p:pic>
            <p:nvPicPr>
              <p:cNvPr id="6147" name="Picture 3" descr="2009012310334339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5760" cy="433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6148" name="AutoShape 4"/>
              <p:cNvSpPr>
                <a:spLocks noChangeArrowheads="1"/>
              </p:cNvSpPr>
              <p:nvPr/>
            </p:nvSpPr>
            <p:spPr bwMode="auto">
              <a:xfrm>
                <a:off x="2608" y="118"/>
                <a:ext cx="3107" cy="1452"/>
              </a:xfrm>
              <a:custGeom>
                <a:avLst/>
                <a:gdLst>
                  <a:gd name="G0" fmla="+- 5400 0 0"/>
                  <a:gd name="G1" fmla="+- 11796480 0 0"/>
                  <a:gd name="G2" fmla="+- 0 0 11796480"/>
                  <a:gd name="T0" fmla="*/ 0 256 1"/>
                  <a:gd name="T1" fmla="*/ 180 256 1"/>
                  <a:gd name="G3" fmla="+- 11796480 T0 T1"/>
                  <a:gd name="T2" fmla="*/ 0 256 1"/>
                  <a:gd name="T3" fmla="*/ 90 256 1"/>
                  <a:gd name="G4" fmla="+- 11796480 T2 T3"/>
                  <a:gd name="G5" fmla="*/ G4 2 1"/>
                  <a:gd name="T4" fmla="*/ 90 256 1"/>
                  <a:gd name="T5" fmla="*/ 0 256 1"/>
                  <a:gd name="G6" fmla="+- 11796480 T4 T5"/>
                  <a:gd name="G7" fmla="*/ G6 2 1"/>
                  <a:gd name="G8" fmla="abs 11796480"/>
                  <a:gd name="T6" fmla="*/ 0 256 1"/>
                  <a:gd name="T7" fmla="*/ 90 256 1"/>
                  <a:gd name="G9" fmla="+- G8 T6 T7"/>
                  <a:gd name="G10" fmla="?: G9 G7 G5"/>
                  <a:gd name="T8" fmla="*/ 0 256 1"/>
                  <a:gd name="T9" fmla="*/ 360 256 1"/>
                  <a:gd name="G11" fmla="+- G10 T8 T9"/>
                  <a:gd name="G12" fmla="?: G10 G11 G10"/>
                  <a:gd name="T10" fmla="*/ 0 256 1"/>
                  <a:gd name="T11" fmla="*/ 360 256 1"/>
                  <a:gd name="G13" fmla="+- G12 T10 T11"/>
                  <a:gd name="G14" fmla="?: G12 G13 G12"/>
                  <a:gd name="G15" fmla="+- 0 0 G14"/>
                  <a:gd name="G16" fmla="+- 10800 0 0"/>
                  <a:gd name="G17" fmla="+- 10800 0 5400"/>
                  <a:gd name="G18" fmla="*/ 5400 1 2"/>
                  <a:gd name="G19" fmla="+- G18 5400 0"/>
                  <a:gd name="G20" fmla="cos G19 11796480"/>
                  <a:gd name="G21" fmla="sin G19 11796480"/>
                  <a:gd name="G22" fmla="+- G20 10800 0"/>
                  <a:gd name="G23" fmla="+- G21 10800 0"/>
                  <a:gd name="G24" fmla="+- 10800 0 G20"/>
                  <a:gd name="G25" fmla="+- 5400 10800 0"/>
                  <a:gd name="G26" fmla="?: G9 G17 G25"/>
                  <a:gd name="G27" fmla="?: G9 0 21600"/>
                  <a:gd name="G28" fmla="cos 10800 11796480"/>
                  <a:gd name="G29" fmla="sin 10800 11796480"/>
                  <a:gd name="G30" fmla="sin 5400 11796480"/>
                  <a:gd name="G31" fmla="+- G28 10800 0"/>
                  <a:gd name="G32" fmla="+- G29 10800 0"/>
                  <a:gd name="G33" fmla="+- G30 10800 0"/>
                  <a:gd name="G34" fmla="?: G4 0 G31"/>
                  <a:gd name="G35" fmla="?: 11796480 G34 0"/>
                  <a:gd name="G36" fmla="?: G6 G35 G31"/>
                  <a:gd name="G37" fmla="+- 21600 0 G36"/>
                  <a:gd name="G38" fmla="?: G4 0 G33"/>
                  <a:gd name="G39" fmla="?: 11796480 G38 G32"/>
                  <a:gd name="G40" fmla="?: G6 G39 0"/>
                  <a:gd name="G41" fmla="?: G4 G32 21600"/>
                  <a:gd name="G42" fmla="?: G6 G41 G33"/>
                  <a:gd name="T12" fmla="*/ 10800 w 21600"/>
                  <a:gd name="T13" fmla="*/ 0 h 21600"/>
                  <a:gd name="T14" fmla="*/ 2700 w 21600"/>
                  <a:gd name="T15" fmla="*/ 10800 h 21600"/>
                  <a:gd name="T16" fmla="*/ 10800 w 21600"/>
                  <a:gd name="T17" fmla="*/ 5400 h 21600"/>
                  <a:gd name="T18" fmla="*/ 18900 w 21600"/>
                  <a:gd name="T19" fmla="*/ 10800 h 21600"/>
                  <a:gd name="T20" fmla="*/ G36 w 21600"/>
                  <a:gd name="T21" fmla="*/ G40 h 21600"/>
                  <a:gd name="T22" fmla="*/ G37 w 21600"/>
                  <a:gd name="T23" fmla="*/ G42 h 21600"/>
                </a:gdLst>
                <a:ahLst/>
                <a:cxnLst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T20" t="T21" r="T22" b="T23"/>
                <a:pathLst>
                  <a:path w="21600" h="21600">
                    <a:moveTo>
                      <a:pt x="5400" y="10800"/>
                    </a:moveTo>
                    <a:cubicBezTo>
                      <a:pt x="5400" y="7817"/>
                      <a:pt x="7817" y="5400"/>
                      <a:pt x="10800" y="5400"/>
                    </a:cubicBezTo>
                    <a:cubicBezTo>
                      <a:pt x="13782" y="5399"/>
                      <a:pt x="16199" y="7817"/>
                      <a:pt x="16200" y="10799"/>
                    </a:cubicBezTo>
                    <a:lnTo>
                      <a:pt x="21600" y="10800"/>
                    </a:ln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chemeClr val="bg1"/>
                  </a:gs>
                  <a:gs pos="50000">
                    <a:srgbClr val="FFCCFF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solidFill>
                  <a:srgbClr val="FFCC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pic>
          <p:nvPicPr>
            <p:cNvPr id="6150" name="Picture 6" descr="sun3[1]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5" y="300"/>
              <a:ext cx="572" cy="5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151" name="Picture 7" descr="sun3[1]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23" y="0"/>
              <a:ext cx="572" cy="5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152" name="Picture 8" descr="sun3[1]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21" y="346"/>
              <a:ext cx="572" cy="5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6154" name="Picture 10" descr="99671217465904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628775"/>
            <a:ext cx="1524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55" name="Picture 11" descr="99671217465904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00" y="6096000"/>
            <a:ext cx="1524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56" name="Picture 12" descr="99671217465904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0825" y="6096000"/>
            <a:ext cx="1524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57" name="Picture 13" descr="99671217465904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03350" y="692150"/>
            <a:ext cx="1524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AutoShape 3"/>
          <p:cNvSpPr>
            <a:spLocks noChangeArrowheads="1"/>
          </p:cNvSpPr>
          <p:nvPr/>
        </p:nvSpPr>
        <p:spPr bwMode="auto">
          <a:xfrm>
            <a:off x="3117273" y="670791"/>
            <a:ext cx="2743200" cy="1066800"/>
          </a:xfrm>
          <a:prstGeom prst="wave">
            <a:avLst>
              <a:gd name="adj1" fmla="val 13005"/>
              <a:gd name="adj2" fmla="val -1292"/>
            </a:avLst>
          </a:prstGeom>
          <a:solidFill>
            <a:srgbClr val="92D050"/>
          </a:solidFill>
          <a:ln w="9525">
            <a:solidFill>
              <a:srgbClr val="66CCFF"/>
            </a:solidFill>
            <a:round/>
            <a:headEnd/>
            <a:tailEnd/>
          </a:ln>
          <a:effectLst>
            <a:outerShdw sy="50000" kx="2453608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r>
              <a:rPr lang="en-US" sz="3200" b="1">
                <a:solidFill>
                  <a:srgbClr val="993300"/>
                </a:solidFill>
                <a:latin typeface="Times New Roman" pitchFamily="18" charset="0"/>
              </a:rPr>
              <a:t>NỘI DUNG:</a:t>
            </a:r>
          </a:p>
        </p:txBody>
      </p:sp>
      <p:sp>
        <p:nvSpPr>
          <p:cNvPr id="14" name="Rectangle 4"/>
          <p:cNvSpPr txBox="1">
            <a:spLocks noChangeArrowheads="1"/>
          </p:cNvSpPr>
          <p:nvPr/>
        </p:nvSpPr>
        <p:spPr bwMode="auto">
          <a:xfrm>
            <a:off x="1012825" y="2819400"/>
            <a:ext cx="7064375" cy="327660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vi-VN" sz="3600" dirty="0" smtClean="0">
                <a:latin typeface="+mj-lt"/>
              </a:rPr>
              <a:t>I- </a:t>
            </a:r>
            <a:r>
              <a:rPr lang="en-US" sz="3600" dirty="0" smtClean="0">
                <a:latin typeface="+mj-lt"/>
              </a:rPr>
              <a:t>Hình dạng ngoài</a:t>
            </a:r>
            <a:endParaRPr lang="vi-VN" sz="3600" dirty="0">
              <a:latin typeface="+mj-lt"/>
            </a:endParaRPr>
          </a:p>
          <a:p>
            <a:r>
              <a:rPr lang="en-US" sz="3600" dirty="0" smtClean="0">
                <a:latin typeface="+mj-lt"/>
              </a:rPr>
              <a:t>II- Di chuyển</a:t>
            </a:r>
          </a:p>
          <a:p>
            <a:r>
              <a:rPr lang="en-US" sz="3600" dirty="0" smtClean="0">
                <a:latin typeface="+mj-lt"/>
              </a:rPr>
              <a:t>III- Dinh dưỡng</a:t>
            </a:r>
          </a:p>
          <a:p>
            <a:r>
              <a:rPr lang="en-US" sz="3600" dirty="0" smtClean="0">
                <a:latin typeface="+mj-lt"/>
              </a:rPr>
              <a:t>IV- Sinh sản</a:t>
            </a:r>
            <a:endParaRPr lang="vi-VN" sz="3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47858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4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small_116800260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0" y="2895600"/>
            <a:ext cx="723900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655749" y="15198"/>
            <a:ext cx="71628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vi-VN" sz="2800">
                <a:latin typeface="+mj-lt"/>
              </a:rPr>
              <a:t>Chúng ta thường gặp giun đất sống ở đâu ?</a:t>
            </a:r>
          </a:p>
        </p:txBody>
      </p:sp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381000" y="6181859"/>
            <a:ext cx="838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400" b="1">
                <a:effectLst/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 </a:t>
            </a:r>
            <a:r>
              <a:rPr lang="vi-VN" sz="2400" b="1">
                <a:latin typeface="Times New Roman" pitchFamily="18" charset="0"/>
                <a:cs typeface="Times New Roman" pitchFamily="18" charset="0"/>
              </a:rPr>
              <a:t>Sống trong đất ẩm ở : ruộng , vườn , nương , rẫy……..</a:t>
            </a:r>
          </a:p>
        </p:txBody>
      </p:sp>
      <p:pic>
        <p:nvPicPr>
          <p:cNvPr id="7175" name="Picture 7" descr="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5749" y="478837"/>
            <a:ext cx="7467600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176" name="Text Box 8"/>
          <p:cNvSpPr txBox="1">
            <a:spLocks noChangeArrowheads="1"/>
          </p:cNvSpPr>
          <p:nvPr/>
        </p:nvSpPr>
        <p:spPr bwMode="auto">
          <a:xfrm>
            <a:off x="1676400" y="2251829"/>
            <a:ext cx="54102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vi-VN" sz="2400">
                <a:latin typeface="+mj-lt"/>
              </a:rPr>
              <a:t>Giun đất đào hang trong đất</a:t>
            </a:r>
          </a:p>
        </p:txBody>
      </p:sp>
    </p:spTree>
    <p:extLst>
      <p:ext uri="{BB962C8B-B14F-4D97-AF65-F5344CB8AC3E}">
        <p14:creationId xmlns:p14="http://schemas.microsoft.com/office/powerpoint/2010/main" xmlns="" val="398142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3" grpId="0"/>
      <p:bldP spid="7174" grpId="0"/>
      <p:bldP spid="717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Text Box 2"/>
          <p:cNvSpPr txBox="1">
            <a:spLocks noChangeArrowheads="1"/>
          </p:cNvSpPr>
          <p:nvPr/>
        </p:nvSpPr>
        <p:spPr bwMode="auto">
          <a:xfrm>
            <a:off x="306946" y="411162"/>
            <a:ext cx="67818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200" b="1" smtClean="0">
                <a:latin typeface="Times New Roman" pitchFamily="18" charset="0"/>
                <a:cs typeface="Times New Roman" pitchFamily="18" charset="0"/>
              </a:rPr>
              <a:t>I HÌNH DẠNG NGOÀI</a:t>
            </a:r>
            <a:endParaRPr lang="en-US" sz="3200" b="1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4212" name="Picture 4" descr="15-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3400" y="2057400"/>
            <a:ext cx="3581400" cy="273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4213" name="Picture 5" descr="15-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905000"/>
            <a:ext cx="2571750" cy="283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4214" name="Text Box 6"/>
          <p:cNvSpPr txBox="1">
            <a:spLocks noChangeArrowheads="1"/>
          </p:cNvSpPr>
          <p:nvPr/>
        </p:nvSpPr>
        <p:spPr bwMode="auto">
          <a:xfrm>
            <a:off x="4067175" y="3623480"/>
            <a:ext cx="149542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3366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FFFFC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107763" dir="2700000" algn="ctr" rotWithShape="0">
                    <a:schemeClr val="tx1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vi-VN" sz="2400" b="1">
                <a:latin typeface="+mj-lt"/>
              </a:rPr>
              <a:t>Phần đầu có miệng</a:t>
            </a:r>
          </a:p>
        </p:txBody>
      </p:sp>
      <p:sp>
        <p:nvSpPr>
          <p:cNvPr id="94215" name="Text Box 7"/>
          <p:cNvSpPr txBox="1">
            <a:spLocks noChangeArrowheads="1"/>
          </p:cNvSpPr>
          <p:nvPr/>
        </p:nvSpPr>
        <p:spPr bwMode="auto">
          <a:xfrm>
            <a:off x="457200" y="4322512"/>
            <a:ext cx="2036135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3366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FFFFC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107763" dir="2700000" algn="ctr" rotWithShape="0">
                    <a:schemeClr val="tx1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vi-VN" sz="2000" b="1"/>
              <a:t>Thành cơ </a:t>
            </a:r>
          </a:p>
          <a:p>
            <a:r>
              <a:rPr lang="vi-VN" sz="2000" b="1"/>
              <a:t>và đai sinh dục</a:t>
            </a:r>
          </a:p>
        </p:txBody>
      </p:sp>
      <p:sp>
        <p:nvSpPr>
          <p:cNvPr id="94216" name="Text Box 8"/>
          <p:cNvSpPr txBox="1">
            <a:spLocks noChangeArrowheads="1"/>
          </p:cNvSpPr>
          <p:nvPr/>
        </p:nvSpPr>
        <p:spPr bwMode="auto">
          <a:xfrm>
            <a:off x="4043564" y="1703457"/>
            <a:ext cx="1519036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3366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FFFFC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107763" dir="2700000" algn="ctr" rotWithShape="0">
                    <a:schemeClr val="tx1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2400" b="1">
                <a:latin typeface="Times New Roman" pitchFamily="18" charset="0"/>
                <a:cs typeface="Times New Roman" pitchFamily="18" charset="0"/>
              </a:rPr>
              <a:t>Đuôi có hậu môn</a:t>
            </a:r>
          </a:p>
        </p:txBody>
      </p:sp>
      <p:sp>
        <p:nvSpPr>
          <p:cNvPr id="94217" name="Text Box 9"/>
          <p:cNvSpPr txBox="1">
            <a:spLocks noChangeArrowheads="1"/>
          </p:cNvSpPr>
          <p:nvPr/>
        </p:nvSpPr>
        <p:spPr bwMode="auto">
          <a:xfrm>
            <a:off x="7247026" y="2362200"/>
            <a:ext cx="123623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3366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FFFFC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107763" dir="2700000" algn="ctr" rotWithShape="0">
                    <a:schemeClr val="tx1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vi-VN" sz="2400" b="1" dirty="0">
                <a:latin typeface="+mj-lt"/>
              </a:rPr>
              <a:t>Vòng </a:t>
            </a:r>
            <a:r>
              <a:rPr lang="vi-VN" sz="2400" b="1" dirty="0" smtClean="0">
                <a:latin typeface="+mj-lt"/>
              </a:rPr>
              <a:t>tơ</a:t>
            </a:r>
            <a:endParaRPr lang="vi-VN" sz="2400" b="1" dirty="0">
              <a:latin typeface="+mj-lt"/>
            </a:endParaRPr>
          </a:p>
        </p:txBody>
      </p:sp>
      <p:sp>
        <p:nvSpPr>
          <p:cNvPr id="94218" name="Text Box 10"/>
          <p:cNvSpPr txBox="1">
            <a:spLocks noChangeArrowheads="1"/>
          </p:cNvSpPr>
          <p:nvPr/>
        </p:nvSpPr>
        <p:spPr bwMode="auto">
          <a:xfrm>
            <a:off x="7010400" y="2960985"/>
            <a:ext cx="217719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3366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FFFFC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107763" dir="2700000" algn="ctr" rotWithShape="0">
                    <a:schemeClr val="tx1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>
                <a:latin typeface="Times New Roman" pitchFamily="18" charset="0"/>
                <a:cs typeface="Times New Roman" pitchFamily="18" charset="0"/>
              </a:rPr>
              <a:t>Lỗ sinh dục cái</a:t>
            </a:r>
          </a:p>
        </p:txBody>
      </p:sp>
      <p:sp>
        <p:nvSpPr>
          <p:cNvPr id="94219" name="Text Box 11"/>
          <p:cNvSpPr txBox="1">
            <a:spLocks noChangeArrowheads="1"/>
          </p:cNvSpPr>
          <p:nvPr/>
        </p:nvSpPr>
        <p:spPr bwMode="auto">
          <a:xfrm>
            <a:off x="7016839" y="3814465"/>
            <a:ext cx="229421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3366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FFFFC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107763" dir="2700000" algn="ctr" rotWithShape="0">
                    <a:schemeClr val="tx1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vi-VN" sz="2400" b="1" dirty="0">
                <a:latin typeface="+mj-lt"/>
              </a:rPr>
              <a:t>Lỗ sinh dục đực</a:t>
            </a:r>
          </a:p>
        </p:txBody>
      </p:sp>
      <p:sp>
        <p:nvSpPr>
          <p:cNvPr id="94220" name="Text Box 12"/>
          <p:cNvSpPr txBox="1">
            <a:spLocks noChangeArrowheads="1"/>
          </p:cNvSpPr>
          <p:nvPr/>
        </p:nvSpPr>
        <p:spPr bwMode="auto">
          <a:xfrm>
            <a:off x="7086600" y="3352800"/>
            <a:ext cx="182774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3366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FFFFC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107763" dir="2700000" algn="ctr" rotWithShape="0">
                    <a:schemeClr val="tx1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>
                <a:latin typeface="Times New Roman" pitchFamily="18" charset="0"/>
                <a:cs typeface="Times New Roman" pitchFamily="18" charset="0"/>
              </a:rPr>
              <a:t>Đai sinh dục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52400" y="2895600"/>
            <a:ext cx="5486400" cy="1200329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lưng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bụng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giun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vi-VN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71482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42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4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42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42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94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94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94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94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94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94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94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9" dur="500"/>
                                        <p:tgtEl>
                                          <p:spTgt spid="942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2" dur="500"/>
                                        <p:tgtEl>
                                          <p:spTgt spid="942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5" dur="500"/>
                                        <p:tgtEl>
                                          <p:spTgt spid="942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8" dur="500"/>
                                        <p:tgtEl>
                                          <p:spTgt spid="942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10" grpId="0" autoUpdateAnimBg="0"/>
      <p:bldP spid="94214" grpId="0" autoUpdateAnimBg="0"/>
      <p:bldP spid="94214" grpId="1"/>
      <p:bldP spid="94215" grpId="0" autoUpdateAnimBg="0"/>
      <p:bldP spid="94215" grpId="1"/>
      <p:bldP spid="94216" grpId="0" autoUpdateAnimBg="0"/>
      <p:bldP spid="94216" grpId="1"/>
      <p:bldP spid="94217" grpId="0" autoUpdateAnimBg="0"/>
      <p:bldP spid="94218" grpId="0" autoUpdateAnimBg="0"/>
      <p:bldP spid="94219" grpId="0" autoUpdateAnimBg="0"/>
      <p:bldP spid="94220" grpId="0" autoUpdateAnimBg="0"/>
      <p:bldP spid="1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FC00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365</TotalTime>
  <Words>1090</Words>
  <Application>Microsoft Office PowerPoint</Application>
  <PresentationFormat>On-screen Show (4:3)</PresentationFormat>
  <Paragraphs>129</Paragraphs>
  <Slides>22</Slides>
  <Notes>7</Notes>
  <HiddenSlides>0</HiddenSlides>
  <MMClips>1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4" baseType="lpstr">
      <vt:lpstr>Office Theme</vt:lpstr>
      <vt:lpstr>Photo Editor Photo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ThemeGallery PowerTemplate</dc:title>
  <dc:creator>Windows</dc:creator>
  <cp:lastModifiedBy>ADMIN</cp:lastModifiedBy>
  <cp:revision>237</cp:revision>
  <dcterms:created xsi:type="dcterms:W3CDTF">2014-08-03T09:50:14Z</dcterms:created>
  <dcterms:modified xsi:type="dcterms:W3CDTF">2020-10-26T03:03:24Z</dcterms:modified>
</cp:coreProperties>
</file>