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1" r:id="rId5"/>
    <p:sldId id="262" r:id="rId6"/>
    <p:sldId id="276" r:id="rId7"/>
    <p:sldId id="263" r:id="rId8"/>
    <p:sldId id="277" r:id="rId9"/>
    <p:sldId id="278" r:id="rId10"/>
    <p:sldId id="264" r:id="rId11"/>
    <p:sldId id="266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22035"/>
            <a:ext cx="9134764" cy="3084947"/>
          </a:xfrm>
        </p:spPr>
        <p:txBody>
          <a:bodyPr anchor="ctr">
            <a:normAutofit/>
          </a:bodyPr>
          <a:lstStyle/>
          <a:p>
            <a:pPr algn="ctr"/>
            <a: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</a:t>
            </a:r>
            <a:b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VÀ CHƯƠNG TRÌNH MÁY TÍNH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71" y="822035"/>
            <a:ext cx="2495550" cy="2440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71" y="3521218"/>
            <a:ext cx="2491654" cy="24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048" y="817505"/>
            <a:ext cx="8260580" cy="2683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5874" y="3531914"/>
            <a:ext cx="8668976" cy="2503249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ra một chương trình máy tính gồm 2 bước:</a:t>
            </a:r>
            <a:endParaRPr lang="en-GB" sz="28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Viết chương trình bằng ngôn ngữ lập trình.</a:t>
            </a:r>
            <a:endParaRPr lang="en-GB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Dịch chương trình thành ngôn ngữ máy để máy tính hiểu được.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9234"/>
            <a:ext cx="9134764" cy="69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Chương trình và ngôn ngữ lập trình</a:t>
            </a:r>
            <a:endParaRPr lang="en-GB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1062182"/>
            <a:ext cx="2512292" cy="47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8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0" y="1539564"/>
            <a:ext cx="3462411" cy="3250873"/>
          </a:xfrm>
        </p:spPr>
        <p:txBody>
          <a:bodyPr>
            <a:normAutofit/>
          </a:bodyPr>
          <a:lstStyle/>
          <a:p>
            <a:pPr algn="ctr"/>
            <a:r>
              <a:rPr lang="en-US" sz="4000" b="1" spc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 </a:t>
            </a:r>
            <a:r>
              <a:rPr lang="en-US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1: </a:t>
            </a:r>
            <a:r>
              <a:rPr lang="vi-VN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Chương trình dịch dùng để: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322" y="2661661"/>
            <a:ext cx="7315200" cy="872328"/>
          </a:xfrm>
        </p:spPr>
        <p:txBody>
          <a:bodyPr>
            <a:noAutofit/>
          </a:bodyPr>
          <a:lstStyle/>
          <a:p>
            <a:pPr marL="742950" indent="-742950">
              <a:buClr>
                <a:srgbClr val="0000FF"/>
              </a:buClr>
              <a:buFont typeface="+mj-lt"/>
              <a:buAutoNum type="alphaUcPeriod" startAt="2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ngôn ngữ lập trình sang ngôn ngữ tự nhiên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834" y="92267"/>
            <a:ext cx="9134764" cy="64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Trắc </a:t>
            </a:r>
            <a:r>
              <a:rPr lang="en-SG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GB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6322" y="1655639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UcPeriod"/>
              <a:defRPr/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 từ ngôn ngữ lập trình sang ngôn ngữ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86322" y="4741967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4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 từ ngôn ngữ máy sang ngôn ngữ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86322" y="3735945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3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 từ ngôn ngữ máy sang ngôn ngữ lập trình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086322" y="1483578"/>
            <a:ext cx="533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1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1" y="1539564"/>
            <a:ext cx="3350444" cy="3250873"/>
          </a:xfrm>
        </p:spPr>
        <p:txBody>
          <a:bodyPr>
            <a:normAutofit/>
          </a:bodyPr>
          <a:lstStyle/>
          <a:p>
            <a:pPr algn="ctr"/>
            <a:r>
              <a:rPr lang="en-US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 2</a:t>
            </a:r>
            <a:r>
              <a:rPr lang="en-US" sz="4000" b="1" spc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vi-VN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Ngôn </a:t>
            </a:r>
            <a:r>
              <a:rPr lang="vi-VN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ngữ  máy là: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068" y="2869409"/>
            <a:ext cx="7315200" cy="872328"/>
          </a:xfrm>
        </p:spPr>
        <p:txBody>
          <a:bodyPr>
            <a:noAutofit/>
          </a:bodyPr>
          <a:lstStyle/>
          <a:p>
            <a:pPr marL="742950" indent="-742950">
              <a:buClr>
                <a:srgbClr val="0000FF"/>
              </a:buClr>
              <a:buFont typeface="+mj-lt"/>
              <a:buAutoNum type="alphaUcPeriod" startAt="2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 ngữ dùng để viết các chương trình máy tính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834" y="92267"/>
            <a:ext cx="9134764" cy="64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Trắc </a:t>
            </a:r>
            <a:r>
              <a:rPr lang="en-SG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GB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0068" y="1739085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UcPeriod"/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 ngữ dùng để viết một chương trình máy tính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20068" y="4789590"/>
            <a:ext cx="7315200" cy="43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4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trình dịch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20068" y="3741737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3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câu lệnh được tạo ra từ hai số 1 và 0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920068" y="3863628"/>
            <a:ext cx="533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11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3525"/>
            <a:ext cx="3461657" cy="3250873"/>
          </a:xfrm>
        </p:spPr>
        <p:txBody>
          <a:bodyPr>
            <a:normAutofit/>
          </a:bodyPr>
          <a:lstStyle/>
          <a:p>
            <a:pPr algn="ctr"/>
            <a:r>
              <a:rPr lang="en-US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 3</a:t>
            </a:r>
            <a:r>
              <a:rPr lang="en-US" sz="4000" b="1" spc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vi-VN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lang="vi-VN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 hiểu viết chương trình là: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558" y="2774951"/>
            <a:ext cx="7315200" cy="872328"/>
          </a:xfrm>
        </p:spPr>
        <p:txBody>
          <a:bodyPr>
            <a:noAutofit/>
          </a:bodyPr>
          <a:lstStyle/>
          <a:p>
            <a:pPr marL="742950" indent="-742950">
              <a:buClr>
                <a:srgbClr val="0000FF"/>
              </a:buClr>
              <a:buFont typeface="+mj-lt"/>
              <a:buAutoNum type="alphaUcPeriod" startAt="2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ra một đoạn văn bản được sắp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ếp theo chương trình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834" y="92267"/>
            <a:ext cx="9134764" cy="64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Trắc </a:t>
            </a:r>
            <a:r>
              <a:rPr lang="en-SG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GB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5558" y="1704963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UcPeriod"/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ra các câu lệnh được sắp xếp theo một trình tự nào đó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95558" y="4485685"/>
            <a:ext cx="7315200" cy="82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4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ra các câu lệnh để điều khiển R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95558" y="3647278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3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ra các câu lệnh mà em đã được học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095558" y="1573190"/>
            <a:ext cx="533400" cy="8558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58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0" y="1539564"/>
            <a:ext cx="3397097" cy="3250873"/>
          </a:xfrm>
        </p:spPr>
        <p:txBody>
          <a:bodyPr>
            <a:normAutofit/>
          </a:bodyPr>
          <a:lstStyle/>
          <a:p>
            <a:pPr algn="ctr"/>
            <a:r>
              <a:rPr lang="en-US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 4</a:t>
            </a:r>
            <a:r>
              <a:rPr lang="en-US" sz="4000" b="1" spc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vi-VN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Ngôn </a:t>
            </a:r>
            <a:r>
              <a:rPr lang="vi-VN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ngữ lập trình là: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50" y="2801454"/>
            <a:ext cx="7315200" cy="872328"/>
          </a:xfrm>
        </p:spPr>
        <p:txBody>
          <a:bodyPr>
            <a:noAutofit/>
          </a:bodyPr>
          <a:lstStyle/>
          <a:p>
            <a:pPr marL="742950" indent="-742950">
              <a:buClr>
                <a:srgbClr val="0000FF"/>
              </a:buClr>
              <a:buFont typeface="+mj-lt"/>
              <a:buAutoNum type="alphaUcPeriod" startAt="2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 ngữ dùng để viết các chương trình máy tính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834" y="92267"/>
            <a:ext cx="9134764" cy="64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Trắc </a:t>
            </a:r>
            <a:r>
              <a:rPr lang="en-SG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GB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7550" y="1798182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UcPeriod"/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 ngữ dùng để viết một chương trình máy tính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87550" y="4807998"/>
            <a:ext cx="7315200" cy="82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4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trình dịch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87550" y="3804726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3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dãy bit (dãy các số chỉ gồm 0 và 1)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022895" y="2670510"/>
            <a:ext cx="533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9564"/>
            <a:ext cx="3470988" cy="32508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 5</a:t>
            </a:r>
            <a:r>
              <a:rPr lang="en-US" sz="4000" b="1" spc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vi-VN" sz="4000" b="1" spc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 </a:t>
            </a:r>
            <a:r>
              <a:rPr lang="vi-VN" sz="4000" b="1" spc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chương trình, chương trình nào là ngôn ngữ lập trình?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423" y="2365935"/>
            <a:ext cx="7315200" cy="872328"/>
          </a:xfrm>
        </p:spPr>
        <p:txBody>
          <a:bodyPr>
            <a:noAutofit/>
          </a:bodyPr>
          <a:lstStyle/>
          <a:p>
            <a:pPr marL="742950" indent="-742950">
              <a:buClr>
                <a:srgbClr val="0000FF"/>
              </a:buClr>
              <a:buFont typeface="+mj-lt"/>
              <a:buAutoNum type="alphaUcPeriod" startAt="2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Excel, Word, Paint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834" y="92267"/>
            <a:ext cx="9134764" cy="647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Trắc </a:t>
            </a:r>
            <a:r>
              <a:rPr lang="en-SG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GB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4423" y="1406762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Pascal, PowerPoint, Access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4423" y="4284281"/>
            <a:ext cx="7315200" cy="82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4"/>
            </a:pP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A, C đều đúng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04423" y="3325108"/>
            <a:ext cx="7315200" cy="8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>
                <a:srgbClr val="0000FF"/>
              </a:buClr>
              <a:buFont typeface="+mj-lt"/>
              <a:buAutoNum type="alphaUcPeriod" startAt="3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Pascal, C,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004423" y="3325108"/>
            <a:ext cx="533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64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1071418"/>
            <a:ext cx="2512292" cy="47013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0370" y="2895609"/>
            <a:ext cx="8657330" cy="317210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Chương trình máy tính là một dãy các câu lệnh mà máy tính có thể hiểu và thực hiện được.</a:t>
            </a:r>
            <a:endParaRPr lang="en-GB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S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Ngôn ngữ lập trình là ngôn ngữ dùng </a:t>
            </a:r>
            <a:r>
              <a:rPr lang="en-S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en-SG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các </a:t>
            </a:r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trình máy tính.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250435" y="652689"/>
            <a:ext cx="2997200" cy="1135063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 smtClean="0">
                <a:solidFill>
                  <a:srgbClr val="FF0000"/>
                </a:solidFill>
                <a:latin typeface="Verdana" pitchFamily="34" charset="0"/>
              </a:rPr>
              <a:t>GHI NHỚ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1071418"/>
            <a:ext cx="2512292" cy="47013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57692" y="2923414"/>
            <a:ext cx="8657330" cy="317210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Về học bài kết hợp SGK.</a:t>
            </a:r>
            <a:endParaRPr lang="en-GB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S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Trả lời các câu hỏi và bài tập trang 9 SGK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lvl="0" algn="just" fontAlgn="base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pc="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Xem trước </a:t>
            </a:r>
            <a:r>
              <a:rPr lang="en-US" altLang="en-US" b="1" spc="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Bài 2</a:t>
            </a:r>
            <a:r>
              <a:rPr lang="en-US" altLang="en-US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altLang="en-US" spc="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Làm quen với chương </a:t>
            </a:r>
            <a:r>
              <a:rPr lang="en-US" altLang="en-US" spc="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trình và </a:t>
            </a:r>
            <a:r>
              <a:rPr lang="en-US" altLang="en-US" spc="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ngôn ngữ lập trình</a:t>
            </a:r>
            <a:endParaRPr lang="en-SG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287757" y="699925"/>
            <a:ext cx="2997200" cy="1135063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noProof="0" dirty="0" smtClean="0">
                <a:solidFill>
                  <a:srgbClr val="FF0000"/>
                </a:solidFill>
                <a:latin typeface="Verdana" pitchFamily="34" charset="0"/>
              </a:rPr>
              <a:t>DẶN DÒ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34764" cy="738909"/>
          </a:xfrm>
        </p:spPr>
        <p:txBody>
          <a:bodyPr anchor="ctr">
            <a:normAutofit fontScale="90000"/>
          </a:bodyPr>
          <a:lstStyle/>
          <a:p>
            <a: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964"/>
            <a:ext cx="4641717" cy="307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1717964"/>
            <a:ext cx="4269509" cy="30748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3830" y="977802"/>
            <a:ext cx="4231024" cy="61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en-S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 ti vi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52376" y="977802"/>
            <a:ext cx="4269509" cy="611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en-S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 </a:t>
            </a:r>
            <a:r>
              <a:rPr lang="en-S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Flycam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57122" y="4809196"/>
            <a:ext cx="8986983" cy="1189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3308" y="757382"/>
            <a:ext cx="2918691" cy="5338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5286" y="1418215"/>
            <a:ext cx="637309" cy="5994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000" smtClean="0">
                <a:solidFill>
                  <a:schemeClr val="tx1"/>
                </a:solidFill>
              </a:rPr>
              <a:t>1</a:t>
            </a:r>
            <a:endParaRPr lang="en-GB" sz="50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97455" y="1418215"/>
            <a:ext cx="637309" cy="5994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000">
                <a:solidFill>
                  <a:schemeClr val="tx1"/>
                </a:solidFill>
              </a:rPr>
              <a:t>2</a:t>
            </a:r>
            <a:endParaRPr lang="en-GB" sz="500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3587" y="4898035"/>
            <a:ext cx="8986983" cy="1189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đang “ra lệnh” (thao tác, điều khiển) một thiết bị nào đó hoạt động.</a:t>
            </a:r>
            <a:endParaRPr lang="en-GB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84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9235"/>
            <a:ext cx="9134764" cy="73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604" y="794329"/>
            <a:ext cx="3389142" cy="33805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40009" y="4174837"/>
            <a:ext cx="3592645" cy="646545"/>
          </a:xfrm>
        </p:spPr>
        <p:txBody>
          <a:bodyPr>
            <a:noAutofit/>
          </a:bodyPr>
          <a:lstStyle/>
          <a:p>
            <a:pPr algn="ctr"/>
            <a:r>
              <a:rPr lang="en-SG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</a:t>
            </a:r>
            <a:endParaRPr lang="en-GB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54" y="794329"/>
            <a:ext cx="3398549" cy="3380508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4067540" y="4174836"/>
            <a:ext cx="3349263" cy="646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 – bốt lau nhà</a:t>
            </a:r>
            <a:endParaRPr lang="en-GB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94180" y="4932217"/>
            <a:ext cx="8986983" cy="1189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đang “ra lệnh” (thao tác, điều khiển) một thiết bị nào đó hoạt động.</a:t>
            </a:r>
            <a:endParaRPr lang="en-GB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78291" y="841374"/>
            <a:ext cx="637309" cy="5994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SG" sz="4600">
                <a:solidFill>
                  <a:schemeClr val="tx1"/>
                </a:solidFill>
              </a:rPr>
              <a:t>3</a:t>
            </a:r>
            <a:endParaRPr lang="en-GB" sz="46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57176" y="830409"/>
            <a:ext cx="637309" cy="5994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000">
                <a:solidFill>
                  <a:schemeClr val="tx1"/>
                </a:solidFill>
              </a:rPr>
              <a:t>4</a:t>
            </a:r>
            <a:endParaRPr lang="en-GB" sz="50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0" y="794326"/>
            <a:ext cx="7721600" cy="1736437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máy tính là gì</a:t>
            </a:r>
            <a:r>
              <a:rPr lang="en-S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S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Ngôn ngữ lập trình là gì?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7" y="1071418"/>
            <a:ext cx="2512292" cy="47013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34764" cy="73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Khám phá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4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7228"/>
            <a:ext cx="3676073" cy="554182"/>
          </a:xfrm>
        </p:spPr>
        <p:txBody>
          <a:bodyPr anchor="t">
            <a:normAutofit/>
          </a:bodyPr>
          <a:lstStyle/>
          <a:p>
            <a:r>
              <a:rPr lang="en-SG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SG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Gỡ bom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9234"/>
            <a:ext cx="9134764" cy="69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Viết chương trình – ra lệnh máy tính làm việc?</a:t>
            </a:r>
            <a:endParaRPr lang="en-GB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67382" y="4221212"/>
            <a:ext cx="6675874" cy="1071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SG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chỉ dẫn cho máy tính thực hiện công việc thông qua </a:t>
            </a:r>
            <a:r>
              <a:rPr lang="en-SG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lệnh.</a:t>
            </a:r>
          </a:p>
          <a:p>
            <a:pPr>
              <a:lnSpc>
                <a:spcPct val="110000"/>
              </a:lnSpc>
            </a:pPr>
            <a:endParaRPr lang="en-GB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50127" y="4514410"/>
            <a:ext cx="880696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30823" y="5321523"/>
            <a:ext cx="6966980" cy="131587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trình máy tính là một dãy các câu lệnh mà máy tính có thể hiểu và thực hiện được.</a:t>
            </a:r>
            <a:endParaRPr lang="en-GB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030629"/>
            <a:ext cx="3676073" cy="806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Quay phải </a:t>
            </a:r>
            <a:r>
              <a:rPr lang="en-SG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SG" sz="32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699574"/>
            <a:ext cx="3676073" cy="55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Tiến 1 bước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378792"/>
            <a:ext cx="3676073" cy="55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Quay trái 90</a:t>
            </a:r>
            <a:r>
              <a:rPr lang="en-SG" sz="30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" y="3058010"/>
            <a:ext cx="3676073" cy="55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Tiến 3 bước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37" y="777571"/>
            <a:ext cx="6181725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71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0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79" y="766618"/>
            <a:ext cx="3676073" cy="5273963"/>
          </a:xfrm>
        </p:spPr>
        <p:txBody>
          <a:bodyPr anchor="t">
            <a:normAutofit/>
          </a:bodyPr>
          <a:lstStyle/>
          <a:p>
            <a:r>
              <a:rPr lang="en-SG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9234"/>
            <a:ext cx="9134764" cy="69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Viết chương trình – ra lệnh máy tính làm việc?</a:t>
            </a:r>
            <a:endParaRPr lang="en-GB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2429" y="2054550"/>
            <a:ext cx="3576295" cy="397031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/>
            <a:endParaRPr lang="en-SG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  <a:p>
            <a:pPr lvl="2"/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SG" sz="2800" baseline="30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bước;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SG" sz="2800" baseline="30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SG" sz="28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28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br>
              <a:rPr lang="en-SG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 bom;</a:t>
            </a:r>
          </a:p>
          <a:p>
            <a:pPr lvl="1"/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thúc.</a:t>
            </a:r>
            <a:r>
              <a:rPr lang="en-SG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/>
          </a:p>
        </p:txBody>
      </p:sp>
      <p:sp>
        <p:nvSpPr>
          <p:cNvPr id="11" name="Rectangle 10"/>
          <p:cNvSpPr/>
          <p:nvPr/>
        </p:nvSpPr>
        <p:spPr>
          <a:xfrm>
            <a:off x="3515410" y="794327"/>
            <a:ext cx="8510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chương trình, </a:t>
            </a:r>
            <a:r>
              <a:rPr lang="en-SG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sẽ thực hiện các câu lệnh có trong chương trình một cách tuần tự.</a:t>
            </a:r>
            <a:endParaRPr lang="en-GB" sz="280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1062182"/>
            <a:ext cx="2512292" cy="4701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93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234"/>
            <a:ext cx="9134764" cy="69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Chương trình và ngôn ngữ lập trình</a:t>
            </a:r>
            <a:endParaRPr lang="en-GB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0614" y="940075"/>
            <a:ext cx="8442382" cy="1629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SG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tính chỉ có thể xử lí, thông tin đã được chuyển đổi thành dạng dãy bit (dãy gồm số 1 và 0), đây là </a:t>
            </a:r>
            <a:r>
              <a:rPr lang="en-SG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máy. 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1" y="2144873"/>
            <a:ext cx="3542143" cy="242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-43873" y="2826329"/>
            <a:ext cx="5560290" cy="320501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có thể hiểu và thực hiện được các lệnh viết bằng ngôn ngữ tự nhiên của con người?</a:t>
            </a:r>
            <a:endParaRPr lang="en-GB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442364" y="3698907"/>
            <a:ext cx="5384800" cy="306031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chương trình bằng ngôn ngữ máy quá khó khăn, mất nhiều thời gian và công sức!</a:t>
            </a:r>
            <a:endParaRPr lang="en-GB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3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234"/>
            <a:ext cx="9134764" cy="69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Chương trình và ngôn ngữ lập trình</a:t>
            </a:r>
            <a:endParaRPr lang="en-GB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99956" y="5012004"/>
            <a:ext cx="8137237" cy="104960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lập trình </a:t>
            </a:r>
            <a:r>
              <a:rPr lang="en-SG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ngôn ngữ dùng để viết chương trình máy tính. 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972" y="1205985"/>
            <a:ext cx="3424584" cy="3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9234"/>
            <a:ext cx="9134764" cy="69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Chương trình và ngôn ngữ lập trình</a:t>
            </a:r>
            <a:endParaRPr lang="en-GB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2255" y="4016772"/>
            <a:ext cx="8386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8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trình dịch </a:t>
            </a:r>
            <a:r>
              <a:rPr lang="en-GB" sz="28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chương trình chuyển đổi các chương trình được viết bằng ngôn ngữ lập trình sang ngôn ngữ máy. </a:t>
            </a:r>
            <a:endParaRPr lang="en-GB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0" y="972862"/>
            <a:ext cx="6354618" cy="280481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không thể hiểu và thực hiện được chương trình được viết bằng ngôn ngữ lập trình</a:t>
            </a:r>
            <a:endParaRPr lang="en-GB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701143" y="1993882"/>
            <a:ext cx="932550" cy="484632"/>
          </a:xfrm>
          <a:prstGeom prst="rightArrow">
            <a:avLst>
              <a:gd name="adj1" fmla="val 50000"/>
              <a:gd name="adj2" fmla="val 44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7"/>
          <p:cNvSpPr/>
          <p:nvPr/>
        </p:nvSpPr>
        <p:spPr>
          <a:xfrm>
            <a:off x="7980219" y="1207612"/>
            <a:ext cx="3962401" cy="233531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phải dịch sang ngôn ngữ máy</a:t>
            </a:r>
            <a:endParaRPr lang="en-GB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6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5.8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3.3|3.1|3.7|4.8|4.5|6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0.7|1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1|0.4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599</TotalTime>
  <Words>723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Corbel</vt:lpstr>
      <vt:lpstr>Times New Roman</vt:lpstr>
      <vt:lpstr>Verdana</vt:lpstr>
      <vt:lpstr>Wingdings</vt:lpstr>
      <vt:lpstr>Wingdings 2</vt:lpstr>
      <vt:lpstr>Frame</vt:lpstr>
      <vt:lpstr> BÀI 1  MÁY TÍNH VÀ CHƯƠNG TRÌNH MÁY TÍNH</vt:lpstr>
      <vt:lpstr> Khởi động</vt:lpstr>
      <vt:lpstr>Khởi động phần mềm</vt:lpstr>
      <vt:lpstr>1. Chương trình máy tính là gì?  2. Ngôn ngữ lập trình là gì?</vt:lpstr>
      <vt:lpstr>Bước 5: Gỡ bom</vt:lpstr>
      <vt:lpstr> </vt:lpstr>
      <vt:lpstr>PowerPoint Presentation</vt:lpstr>
      <vt:lpstr>PowerPoint Presentation</vt:lpstr>
      <vt:lpstr>PowerPoint Presentation</vt:lpstr>
      <vt:lpstr>PowerPoint Presentation</vt:lpstr>
      <vt:lpstr>Câu 1: Chương trình dịch dùng để:</vt:lpstr>
      <vt:lpstr>Câu 2:  Ngôn ngữ  máy là:</vt:lpstr>
      <vt:lpstr>Câu 3:  Theo em hiểu viết chương trình là:</vt:lpstr>
      <vt:lpstr>Câu 4:  Ngôn ngữ lập trình là:</vt:lpstr>
      <vt:lpstr>Câu 5:  Các chương trình, chương trình nào là ngôn ngữ lập trình?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 MÁY TÍNH VÀ CHƯƠNG TRÌNH MÁY TÍNH</dc:title>
  <dc:creator>Hoa Phan</dc:creator>
  <cp:lastModifiedBy>Admin</cp:lastModifiedBy>
  <cp:revision>69</cp:revision>
  <dcterms:created xsi:type="dcterms:W3CDTF">2021-08-22T20:26:01Z</dcterms:created>
  <dcterms:modified xsi:type="dcterms:W3CDTF">2021-09-08T09:04:57Z</dcterms:modified>
</cp:coreProperties>
</file>