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69" r:id="rId3"/>
    <p:sldId id="278" r:id="rId4"/>
    <p:sldId id="280" r:id="rId5"/>
    <p:sldId id="270" r:id="rId6"/>
    <p:sldId id="281" r:id="rId7"/>
    <p:sldId id="273" r:id="rId8"/>
    <p:sldId id="272" r:id="rId9"/>
    <p:sldId id="257" r:id="rId10"/>
    <p:sldId id="292" r:id="rId11"/>
    <p:sldId id="263" r:id="rId12"/>
    <p:sldId id="294" r:id="rId13"/>
    <p:sldId id="295" r:id="rId14"/>
    <p:sldId id="293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B14"/>
    <a:srgbClr val="2AF020"/>
    <a:srgbClr val="74CE42"/>
    <a:srgbClr val="2DCDE3"/>
    <a:srgbClr val="EB1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87E800-66BF-40E3-BE2B-87FE07B1B56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A6FCC9-4261-4FE8-9E30-A1FAD523B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3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3D359-AF1A-4147-9427-98300EA0554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878B1B-2193-401E-98D3-03E4DB08BDB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51AA6-41FD-433B-A9A3-EA6459521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70412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183</a:t>
            </a:r>
          </a:p>
          <a:p>
            <a:r>
              <a:rPr lang="en-US" dirty="0"/>
              <a:t>Objective</a:t>
            </a:r>
            <a:r>
              <a:rPr lang="en-US" baseline="0" dirty="0"/>
              <a:t> 1.1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© CCI Learning Solutions Inc.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	</a:t>
            </a:r>
            <a:fld id="{F04A01C5-19D3-4B4B-9DC1-665A64C6CD2F}" type="slidenum">
              <a:rPr lang="en-C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8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1E97-9B8E-45E4-A3EE-EB0F94C25161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5994-6B04-4869-9469-2DAEF2972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6CD6-F955-406F-BAE3-3B60C6AE3FC8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843E-AD55-4C04-8AAE-9E65EE34E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A43A-4F4F-46A8-B914-B6439CDA46D0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41D3-7B99-4910-A00A-57468C3D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184B49-BE52-433D-BD25-D03410F9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C88C-20C0-4377-B96D-15631962BE6E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38D1-D4B9-4469-8839-AADC08C0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4D06-71BC-4B72-A46B-E504A4A66A24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8A5C-ADEC-4008-A926-AF2E9B90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B767-B56B-4423-9158-B321FFBA8A00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6ED8-6744-477B-8AAA-A0043A40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25A3-F579-46CA-A005-8C1105E5E64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63ED-0BBF-40E5-9D64-EB116487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78FC-F4E6-4F0A-95D4-610B8E7EEE3F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AC8-E47E-4C1F-9663-0D93460B8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253B-8B78-495B-B8E1-68440BF7B568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076E-99D1-4E8E-8E06-34098FDF3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69E2-B584-494E-AF55-91F7FC4494C4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542-716A-4894-BAA7-CB5D6D5AD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EB38-0290-41D4-AE8C-6B114EBFCA32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5A10-2E73-41D7-83E1-EC868F3BA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BCDFA-EE6B-45D9-8EBD-F78C2A96118E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49EEA-7D9D-44FC-BBE3-7D7260A61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09600" y="4676775"/>
            <a:ext cx="745236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PHẦN 1: SOẠN THẢO VĂN BẢN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838200" y="5610225"/>
            <a:ext cx="8229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PHẦN 2: CHƯƠNG TRÌNH BẢNG TÍNH</a:t>
            </a:r>
          </a:p>
          <a:p>
            <a:pPr algn="ctr" eaLnBrk="0" hangingPunct="0">
              <a:defRPr/>
            </a:pPr>
            <a:endParaRPr lang="en-US" sz="36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8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ĐẾN VỚI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TRÌNH TIN HỌC LỚP 7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72" y="1687907"/>
            <a:ext cx="4359028" cy="298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155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20550"/>
              </p:ext>
            </p:extLst>
          </p:nvPr>
        </p:nvGraphicFramePr>
        <p:xfrm>
          <a:off x="-1" y="5621932"/>
          <a:ext cx="9067801" cy="135529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6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7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2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3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7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369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888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Ribbon (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Dải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chèn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trượt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thu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Minimize/Restore Down/Maximize/Close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16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Home</a:t>
                      </a:r>
                      <a:endParaRPr lang="vi-VN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Vùng</a:t>
                      </a:r>
                      <a:r>
                        <a:rPr lang="en-US" sz="1600" b="1" baseline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soạn thảo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6" name="Canvas 1465"/>
          <p:cNvGrpSpPr/>
          <p:nvPr/>
        </p:nvGrpSpPr>
        <p:grpSpPr>
          <a:xfrm>
            <a:off x="244522" y="1056538"/>
            <a:ext cx="8561392" cy="4495799"/>
            <a:chOff x="0" y="0"/>
            <a:chExt cx="6098540" cy="383667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6098540" cy="3836670"/>
            </a:xfrm>
            <a:prstGeom prst="rect">
              <a:avLst/>
            </a:prstGeom>
          </p:spPr>
        </p:sp>
        <p:pic>
          <p:nvPicPr>
            <p:cNvPr id="8" name="Pictur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5947"/>
              <a:ext cx="6096000" cy="348551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950076" y="92975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463"/>
            <p:cNvSpPr txBox="1"/>
            <p:nvPr/>
          </p:nvSpPr>
          <p:spPr>
            <a:xfrm>
              <a:off x="1312176" y="1577022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smtClean="0">
                  <a:effectLst/>
                  <a:latin typeface="Zurich BT" pitchFamily="34" charset="0"/>
                  <a:ea typeface="Times New Roman"/>
                </a:rPr>
                <a:t>5</a:t>
              </a:r>
              <a:endParaRPr lang="en-US" b="1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501406" y="1652457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 rot="16200000">
              <a:off x="2678022" y="480031"/>
              <a:ext cx="253429" cy="1138651"/>
            </a:xfrm>
            <a:prstGeom prst="leftBrac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atin typeface="Zurich BT" pitchFamily="34" charset="0"/>
              </a:endParaRPr>
            </a:p>
          </p:txBody>
        </p:sp>
        <p:sp>
          <p:nvSpPr>
            <p:cNvPr id="17" name="Text Box 463"/>
            <p:cNvSpPr txBox="1"/>
            <p:nvPr/>
          </p:nvSpPr>
          <p:spPr>
            <a:xfrm>
              <a:off x="2717333" y="1183850"/>
              <a:ext cx="189230" cy="1778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b="1" smtClean="0">
                  <a:effectLst/>
                  <a:latin typeface="Zurich BT" pitchFamily="34" charset="0"/>
                  <a:ea typeface="Times New Roman"/>
                  <a:cs typeface="Arial"/>
                </a:rPr>
                <a:t>3</a:t>
              </a:r>
              <a:endParaRPr lang="en-US" b="1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18" name="Text Box 463"/>
            <p:cNvSpPr txBox="1"/>
            <p:nvPr/>
          </p:nvSpPr>
          <p:spPr>
            <a:xfrm>
              <a:off x="405460" y="1174680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smtClean="0">
                  <a:effectLst/>
                  <a:latin typeface="Zurich BT" pitchFamily="34" charset="0"/>
                  <a:ea typeface="Times New Roman"/>
                </a:rPr>
                <a:t>4</a:t>
              </a:r>
              <a:endParaRPr lang="en-US" b="1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92877" y="542837"/>
              <a:ext cx="8626" cy="635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94690" y="3257100"/>
              <a:ext cx="0" cy="3803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463"/>
            <p:cNvSpPr txBox="1"/>
            <p:nvPr/>
          </p:nvSpPr>
          <p:spPr>
            <a:xfrm>
              <a:off x="501967" y="3092810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smtClean="0">
                  <a:effectLst/>
                  <a:latin typeface="Zurich BT" pitchFamily="34" charset="0"/>
                  <a:ea typeface="Times New Roman"/>
                </a:rPr>
                <a:t>6</a:t>
              </a:r>
              <a:endParaRPr lang="en-US" b="1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38" name="Text Box 463"/>
            <p:cNvSpPr txBox="1"/>
            <p:nvPr/>
          </p:nvSpPr>
          <p:spPr>
            <a:xfrm>
              <a:off x="856904" y="2052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smtClean="0">
                  <a:effectLst/>
                  <a:latin typeface="Zurich BT" pitchFamily="34" charset="0"/>
                  <a:ea typeface="Times New Roman"/>
                  <a:cs typeface="Arial"/>
                </a:rPr>
                <a:t>1</a:t>
              </a:r>
              <a:endParaRPr lang="en-US" b="1">
                <a:effectLst/>
                <a:latin typeface="Zurich BT" pitchFamily="34" charset="0"/>
                <a:ea typeface="Times New Roman"/>
                <a:cs typeface="Arial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742679" y="125108"/>
              <a:ext cx="0" cy="1898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463"/>
            <p:cNvSpPr txBox="1"/>
            <p:nvPr/>
          </p:nvSpPr>
          <p:spPr>
            <a:xfrm>
              <a:off x="5641079" y="13"/>
              <a:ext cx="194310" cy="1651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smtClean="0">
                  <a:effectLst/>
                  <a:latin typeface="Zurich BT" pitchFamily="34" charset="0"/>
                  <a:ea typeface="Times New Roman"/>
                </a:rPr>
                <a:t>2</a:t>
              </a:r>
              <a:endParaRPr lang="en-US" b="1">
                <a:effectLst/>
                <a:latin typeface="Zurich BT" pitchFamily="34" charset="0"/>
                <a:ea typeface="Times New Roman"/>
              </a:endParaRPr>
            </a:p>
          </p:txBody>
        </p:sp>
      </p:grp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55563" y="-609601"/>
            <a:ext cx="9118600" cy="1752601"/>
            <a:chOff x="0" y="0"/>
            <a:chExt cx="5760" cy="1104"/>
          </a:xfrm>
        </p:grpSpPr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48" name="AutoShape 32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Các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phần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trên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cửa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sổ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Microsoft Word 2010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50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1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2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54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7" name="Picture 43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6" name="Straight Arrow Connector 55"/>
          <p:cNvCxnSpPr/>
          <p:nvPr/>
        </p:nvCxnSpPr>
        <p:spPr>
          <a:xfrm>
            <a:off x="8010661" y="4840715"/>
            <a:ext cx="0" cy="4457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463"/>
          <p:cNvSpPr txBox="1"/>
          <p:nvPr/>
        </p:nvSpPr>
        <p:spPr>
          <a:xfrm>
            <a:off x="7880493" y="4648200"/>
            <a:ext cx="272907" cy="194050"/>
          </a:xfrm>
          <a:prstGeom prst="rect">
            <a:avLst/>
          </a:prstGeom>
          <a:solidFill>
            <a:srgbClr val="F5C04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Zurich BT" pitchFamily="34" charset="0"/>
                <a:ea typeface="Times New Roman"/>
              </a:rPr>
              <a:t>7</a:t>
            </a:r>
            <a:endParaRPr lang="en-US" b="1">
              <a:effectLst/>
              <a:latin typeface="Zurich BT" pitchFamily="34" charset="0"/>
              <a:ea typeface="Times New Roman"/>
            </a:endParaRPr>
          </a:p>
        </p:txBody>
      </p:sp>
      <p:sp>
        <p:nvSpPr>
          <p:cNvPr id="58" name="Text Box 463"/>
          <p:cNvSpPr txBox="1"/>
          <p:nvPr/>
        </p:nvSpPr>
        <p:spPr>
          <a:xfrm>
            <a:off x="4219255" y="3886200"/>
            <a:ext cx="265649" cy="208346"/>
          </a:xfrm>
          <a:prstGeom prst="rect">
            <a:avLst/>
          </a:prstGeom>
          <a:solidFill>
            <a:srgbClr val="F5C04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effectLst/>
                <a:latin typeface="Zurich BT" pitchFamily="34" charset="0"/>
                <a:ea typeface="Times New Roman"/>
              </a:rPr>
              <a:t>8</a:t>
            </a:r>
            <a:endParaRPr lang="en-US" b="1">
              <a:effectLst/>
              <a:latin typeface="Zurich BT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777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7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Tạo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/>
                  <a:t>tệp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văn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bản</a:t>
                </a:r>
                <a:r>
                  <a:rPr lang="en-US" sz="2800" b="1" dirty="0"/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mới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tệp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991600" cy="5410200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en-CA" sz="2400" b="1" dirty="0" err="1" smtClean="0"/>
              <a:t>Tạo</a:t>
            </a:r>
            <a:r>
              <a:rPr lang="en-CA" sz="2400" b="1" dirty="0" smtClean="0"/>
              <a:t> </a:t>
            </a:r>
            <a:r>
              <a:rPr lang="en-US" sz="2400" b="1" dirty="0" err="1"/>
              <a:t>tệp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/>
              <a:t>File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b="1" dirty="0"/>
              <a:t>New</a:t>
            </a:r>
            <a:r>
              <a:rPr lang="en-US" sz="2400" dirty="0"/>
              <a:t>, </a:t>
            </a:r>
            <a:r>
              <a:rPr lang="en-US" sz="2400" b="1" dirty="0"/>
              <a:t>Blank document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 smtClean="0"/>
              <a:t>Create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dirty="0"/>
              <a:t>CTRL+N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i="1" dirty="0" err="1" smtClean="0"/>
              <a:t>Tài</a:t>
            </a:r>
            <a:r>
              <a:rPr lang="en-US" sz="2400" i="1" dirty="0" smtClean="0"/>
              <a:t> </a:t>
            </a:r>
            <a:r>
              <a:rPr lang="en-US" sz="2400" i="1" dirty="0" err="1"/>
              <a:t>liệu</a:t>
            </a:r>
            <a:r>
              <a:rPr lang="en-US" sz="2400" i="1" dirty="0"/>
              <a:t> </a:t>
            </a:r>
            <a:r>
              <a:rPr lang="en-US" sz="2400" i="1" dirty="0" err="1"/>
              <a:t>mới</a:t>
            </a:r>
            <a:r>
              <a:rPr lang="en-US" sz="2400" i="1" dirty="0"/>
              <a:t> </a:t>
            </a:r>
            <a:r>
              <a:rPr lang="en-US" sz="2400" i="1" dirty="0" err="1"/>
              <a:t>xuất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thứ</a:t>
            </a:r>
            <a:r>
              <a:rPr lang="en-US" sz="2400" i="1" dirty="0"/>
              <a:t> </a:t>
            </a:r>
            <a:r>
              <a:rPr lang="en-US" sz="2400" i="1" dirty="0" err="1"/>
              <a:t>tự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tài</a:t>
            </a:r>
            <a:r>
              <a:rPr lang="en-US" sz="2400" i="1" dirty="0"/>
              <a:t> </a:t>
            </a:r>
            <a:r>
              <a:rPr lang="en-US" sz="2400" i="1" dirty="0" err="1"/>
              <a:t>liệu</a:t>
            </a:r>
            <a:r>
              <a:rPr lang="en-US" sz="2400" i="1" dirty="0"/>
              <a:t>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thanh</a:t>
            </a:r>
            <a:r>
              <a:rPr lang="en-US" sz="2400" i="1" dirty="0"/>
              <a:t> </a:t>
            </a:r>
            <a:r>
              <a:rPr lang="en-US" sz="2400" i="1" dirty="0" err="1"/>
              <a:t>tiêu</a:t>
            </a:r>
            <a:r>
              <a:rPr lang="en-US" sz="2400" i="1" dirty="0"/>
              <a:t> </a:t>
            </a:r>
            <a:r>
              <a:rPr lang="en-US" sz="2400" i="1" dirty="0" err="1" smtClean="0"/>
              <a:t>đề</a:t>
            </a:r>
            <a:r>
              <a:rPr lang="en-US" sz="2400" i="1" dirty="0"/>
              <a:t> </a:t>
            </a:r>
            <a:r>
              <a:rPr lang="en-US" sz="2400" i="1" dirty="0" smtClean="0"/>
              <a:t>(Document …)</a:t>
            </a:r>
            <a:r>
              <a:rPr lang="en-US" sz="3600" i="1" dirty="0"/>
              <a:t> </a:t>
            </a:r>
            <a:endParaRPr lang="en-US" sz="3600" i="1" dirty="0" smtClean="0"/>
          </a:p>
          <a:p>
            <a:pPr marL="0" indent="0">
              <a:buNone/>
            </a:pPr>
            <a:endParaRPr lang="en-US" sz="3600" i="1" dirty="0"/>
          </a:p>
          <a:p>
            <a:endParaRPr lang="en-US" sz="3600" dirty="0"/>
          </a:p>
        </p:txBody>
      </p:sp>
      <p:pic>
        <p:nvPicPr>
          <p:cNvPr id="20" name="Picture 19" descr="Description: C:\Users\swong\Documents\Manuals\IC3 GS4\7314 IC3 GS4\Screens\L8\l8-00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724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155" y="-661988"/>
            <a:ext cx="9174008" cy="1752601"/>
            <a:chOff x="-35" y="0"/>
            <a:chExt cx="5795" cy="1104"/>
          </a:xfrm>
        </p:grpSpPr>
        <p:grpSp>
          <p:nvGrpSpPr>
            <p:cNvPr id="7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Tạo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mới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-35" y="0"/>
              <a:ext cx="5760" cy="432"/>
              <a:chOff x="-35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-35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35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/>
              <a:t>b. </a:t>
            </a:r>
            <a:r>
              <a:rPr lang="en-CA" sz="2400" b="1" dirty="0" err="1" smtClean="0"/>
              <a:t>Lưu</a:t>
            </a:r>
            <a:r>
              <a:rPr lang="en-CA" sz="2400" b="1" dirty="0" smtClean="0"/>
              <a:t> </a:t>
            </a:r>
            <a:r>
              <a:rPr lang="en-US" sz="2400" b="1" dirty="0" err="1"/>
              <a:t>tệp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b="1" dirty="0" smtClean="0"/>
              <a:t>File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 smtClean="0"/>
              <a:t>Save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b="1" dirty="0" smtClean="0"/>
              <a:t>Save as</a:t>
            </a:r>
            <a:r>
              <a:rPr lang="en-US" sz="2400" dirty="0"/>
              <a:t>; </a:t>
            </a:r>
            <a:r>
              <a:rPr lang="en-US" sz="2400" dirty="0" err="1"/>
              <a:t>hoặc</a:t>
            </a:r>
            <a:endParaRPr lang="en-US" sz="2400" dirty="0"/>
          </a:p>
          <a:p>
            <a:pPr lvl="1"/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(quick access </a:t>
            </a:r>
            <a:r>
              <a:rPr lang="en-US" sz="2400" dirty="0" smtClean="0"/>
              <a:t>toolbar) </a:t>
            </a: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nút</a:t>
            </a:r>
            <a:r>
              <a:rPr lang="en-US" sz="2400" dirty="0"/>
              <a:t>  </a:t>
            </a:r>
            <a:r>
              <a:rPr lang="vi-VN" sz="2400" dirty="0"/>
              <a:t>  </a:t>
            </a:r>
            <a:r>
              <a:rPr lang="en-US" sz="2400" dirty="0"/>
              <a:t> </a:t>
            </a:r>
            <a:r>
              <a:rPr lang="en-US" sz="2400" dirty="0" smtClean="0"/>
              <a:t>   (save)</a:t>
            </a:r>
          </a:p>
          <a:p>
            <a:pPr lvl="1"/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CTRL </a:t>
            </a:r>
            <a:r>
              <a:rPr lang="en-US" sz="2400" dirty="0"/>
              <a:t>+ </a:t>
            </a:r>
            <a:r>
              <a:rPr lang="en-US" sz="2400" dirty="0" smtClean="0"/>
              <a:t>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tin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tin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Nhấp</a:t>
            </a:r>
            <a:r>
              <a:rPr lang="en-US" sz="2400" dirty="0" smtClean="0"/>
              <a:t> Save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i="1" dirty="0" smtClean="0"/>
          </a:p>
          <a:p>
            <a:pPr marL="457200" lvl="1" indent="0">
              <a:buNone/>
            </a:pPr>
            <a:r>
              <a:rPr lang="en-US" sz="2400" i="1" dirty="0" smtClean="0"/>
              <a:t>(</a:t>
            </a:r>
            <a:r>
              <a:rPr lang="en-US" sz="2400" i="1" dirty="0"/>
              <a:t>Word </a:t>
            </a:r>
            <a:r>
              <a:rPr lang="en-US" sz="2400" i="1" dirty="0" err="1"/>
              <a:t>tự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gán</a:t>
            </a:r>
            <a:r>
              <a:rPr lang="en-US" sz="2400" i="1" dirty="0"/>
              <a:t> </a:t>
            </a:r>
            <a:r>
              <a:rPr lang="en-US" sz="2400" i="1" dirty="0" err="1"/>
              <a:t>phần</a:t>
            </a:r>
            <a:r>
              <a:rPr lang="en-US" sz="2400" i="1" dirty="0"/>
              <a:t> </a:t>
            </a:r>
            <a:r>
              <a:rPr lang="en-US" sz="2400" i="1" dirty="0" err="1"/>
              <a:t>mở</a:t>
            </a:r>
            <a:r>
              <a:rPr lang="en-US" sz="2400" i="1" dirty="0"/>
              <a:t> </a:t>
            </a:r>
            <a:r>
              <a:rPr lang="en-US" sz="2400" i="1" dirty="0" err="1"/>
              <a:t>rộng</a:t>
            </a:r>
            <a:r>
              <a:rPr lang="en-US" sz="2400" i="1" dirty="0"/>
              <a:t> .</a:t>
            </a:r>
            <a:r>
              <a:rPr lang="en-US" sz="2400" i="1" dirty="0" err="1"/>
              <a:t>Docx</a:t>
            </a:r>
            <a:r>
              <a:rPr lang="en-US" sz="2400" i="1" dirty="0" smtClean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18" name="Picture 17" descr="Description: Description: u4-00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82640"/>
            <a:ext cx="457200" cy="43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895600"/>
            <a:ext cx="4876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77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7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Tạo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mới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/>
              <a:t>b. </a:t>
            </a:r>
            <a:r>
              <a:rPr lang="en-CA" sz="2400" b="1" dirty="0" err="1" smtClean="0"/>
              <a:t>Lưu</a:t>
            </a:r>
            <a:r>
              <a:rPr lang="en-CA" sz="2400" b="1" dirty="0" smtClean="0"/>
              <a:t> </a:t>
            </a:r>
            <a:r>
              <a:rPr lang="en-US" sz="2400" b="1" dirty="0" err="1"/>
              <a:t>tệp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:</a:t>
            </a:r>
          </a:p>
          <a:p>
            <a:pPr marL="457200" lvl="1" indent="0">
              <a:buNone/>
            </a:pPr>
            <a:r>
              <a:rPr lang="en-US" sz="2400" b="1" i="1" dirty="0" smtClean="0"/>
              <a:t>**** </a:t>
            </a:r>
            <a:r>
              <a:rPr lang="en-US" sz="2400" b="1" i="1" dirty="0" err="1" smtClean="0"/>
              <a:t>Lưu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tệp</a:t>
            </a:r>
            <a:r>
              <a:rPr lang="en-US" sz="2400" b="1" i="1" dirty="0"/>
              <a:t> </a:t>
            </a:r>
            <a:r>
              <a:rPr lang="en-US" sz="2400" b="1" i="1" dirty="0" smtClean="0"/>
              <a:t>tin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đang</a:t>
            </a:r>
            <a:r>
              <a:rPr lang="en-US" sz="2400" b="1" i="1" dirty="0"/>
              <a:t> </a:t>
            </a:r>
            <a:r>
              <a:rPr lang="en-US" sz="2400" b="1" i="1" dirty="0" err="1"/>
              <a:t>hoạt</a:t>
            </a:r>
            <a:r>
              <a:rPr lang="en-US" sz="2400" b="1" i="1" dirty="0"/>
              <a:t> </a:t>
            </a:r>
            <a:r>
              <a:rPr lang="en-US" sz="2400" b="1" i="1" dirty="0" err="1"/>
              <a:t>động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khác</a:t>
            </a:r>
            <a:endParaRPr lang="en-US" sz="2400" b="1" i="1" dirty="0"/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b="1" dirty="0"/>
              <a:t>File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/>
              <a:t>Save </a:t>
            </a:r>
            <a:r>
              <a:rPr lang="en-US" sz="2400" b="1" dirty="0" smtClean="0"/>
              <a:t>As </a:t>
            </a:r>
            <a:r>
              <a:rPr lang="en-US" sz="2400" dirty="0" smtClean="0"/>
              <a:t>(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b="1" dirty="0"/>
              <a:t>F12</a:t>
            </a:r>
            <a:r>
              <a:rPr lang="en-US" sz="2400" dirty="0"/>
              <a:t>)</a:t>
            </a:r>
            <a:r>
              <a:rPr lang="en-US" sz="2400" b="1" dirty="0" smtClean="0"/>
              <a:t> , 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File name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20" name="Picture 19" descr="C:\Users\swong\Documents\Manuals\IC3 GS4\7314 IC3 GS4\l8 save as typ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0" y="4267200"/>
            <a:ext cx="6400799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59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5563" y="-661988"/>
            <a:ext cx="9118600" cy="1706563"/>
            <a:chOff x="0" y="0"/>
            <a:chExt cx="5760" cy="1075"/>
          </a:xfrm>
        </p:grpSpPr>
        <p:grpSp>
          <p:nvGrpSpPr>
            <p:cNvPr id="84" name="Group 33"/>
            <p:cNvGrpSpPr>
              <a:grpSpLocks/>
            </p:cNvGrpSpPr>
            <p:nvPr/>
          </p:nvGrpSpPr>
          <p:grpSpPr bwMode="auto">
            <a:xfrm>
              <a:off x="0" y="840"/>
              <a:ext cx="273" cy="235"/>
              <a:chOff x="2078" y="1680"/>
              <a:chExt cx="1615" cy="1615"/>
            </a:xfrm>
          </p:grpSpPr>
          <p:sp>
            <p:nvSpPr>
              <p:cNvPr id="85" name="Oval 3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6" name="Oval 3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7" name="Oval 36"/>
              <p:cNvSpPr>
                <a:spLocks noChangeArrowheads="1"/>
              </p:cNvSpPr>
              <p:nvPr/>
            </p:nvSpPr>
            <p:spPr bwMode="gray">
              <a:xfrm>
                <a:off x="2256" y="1859"/>
                <a:ext cx="1258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8" name="Oval 3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9" name="Oval 38"/>
              <p:cNvSpPr>
                <a:spLocks noChangeArrowheads="1"/>
              </p:cNvSpPr>
              <p:nvPr/>
            </p:nvSpPr>
            <p:spPr bwMode="gray">
              <a:xfrm>
                <a:off x="2339" y="1941"/>
                <a:ext cx="1092" cy="10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0" name="Oval 3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/>
              <a:t>a.  </a:t>
            </a:r>
            <a:r>
              <a:rPr lang="en-CA" sz="2400" b="1" dirty="0" err="1" smtClean="0"/>
              <a:t>Mở</a:t>
            </a:r>
            <a:r>
              <a:rPr lang="en-CA" sz="2400" b="1" dirty="0" smtClean="0"/>
              <a:t> </a:t>
            </a:r>
            <a:r>
              <a:rPr lang="en-US" sz="2400" b="1" dirty="0" err="1" smtClean="0"/>
              <a:t>tệp</a:t>
            </a:r>
            <a:r>
              <a:rPr lang="en-US" sz="2400" b="1" dirty="0" smtClean="0"/>
              <a:t> </a:t>
            </a:r>
            <a:r>
              <a:rPr lang="en-US" sz="2400" b="1" dirty="0"/>
              <a:t>tin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i="1" dirty="0"/>
              <a:t> </a:t>
            </a:r>
            <a:r>
              <a:rPr lang="en-US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CA" sz="2400" dirty="0"/>
              <a:t> </a:t>
            </a:r>
            <a:r>
              <a:rPr lang="en-CA" sz="2400" dirty="0" err="1"/>
              <a:t>vào</a:t>
            </a:r>
            <a:r>
              <a:rPr lang="en-CA" sz="2400" dirty="0"/>
              <a:t> </a:t>
            </a:r>
            <a:r>
              <a:rPr lang="en-CA" sz="2400" dirty="0" err="1"/>
              <a:t>thẻ</a:t>
            </a:r>
            <a:r>
              <a:rPr lang="en-CA" sz="2400" dirty="0"/>
              <a:t> </a:t>
            </a:r>
            <a:r>
              <a:rPr lang="en-CA" sz="2400" b="1" dirty="0" smtClean="0"/>
              <a:t>File</a:t>
            </a:r>
            <a:r>
              <a:rPr lang="en-CA" sz="2400" dirty="0" smtClean="0"/>
              <a:t>, </a:t>
            </a:r>
            <a:r>
              <a:rPr lang="en-CA" sz="2400" dirty="0" err="1"/>
              <a:t>chọn</a:t>
            </a:r>
            <a:r>
              <a:rPr lang="en-CA" sz="2400" dirty="0"/>
              <a:t> </a:t>
            </a:r>
            <a:r>
              <a:rPr lang="en-CA" sz="2400" b="1" dirty="0" smtClean="0"/>
              <a:t>Recent</a:t>
            </a:r>
            <a:r>
              <a:rPr lang="en-CA" sz="2400" dirty="0" smtClean="0"/>
              <a:t>, </a:t>
            </a:r>
            <a:r>
              <a:rPr lang="en-CA" sz="2400" dirty="0" err="1"/>
              <a:t>và</a:t>
            </a:r>
            <a:r>
              <a:rPr lang="en-CA" sz="2400" dirty="0"/>
              <a:t> </a:t>
            </a:r>
            <a:r>
              <a:rPr lang="en-CA" sz="2400" dirty="0" err="1"/>
              <a:t>sau</a:t>
            </a:r>
            <a:r>
              <a:rPr lang="en-CA" sz="2400" dirty="0"/>
              <a:t> </a:t>
            </a:r>
            <a:r>
              <a:rPr lang="en-CA" sz="2400" dirty="0" err="1"/>
              <a:t>đó</a:t>
            </a:r>
            <a:r>
              <a:rPr lang="en-CA" sz="2400" dirty="0"/>
              <a:t> </a:t>
            </a:r>
            <a:r>
              <a:rPr lang="en-CA" sz="2400" dirty="0" err="1"/>
              <a:t>nhấp</a:t>
            </a:r>
            <a:r>
              <a:rPr lang="en-CA" sz="2400" dirty="0"/>
              <a:t> </a:t>
            </a:r>
            <a:r>
              <a:rPr lang="en-CA" sz="2400" dirty="0" err="1"/>
              <a:t>chuột</a:t>
            </a:r>
            <a:r>
              <a:rPr lang="en-CA" sz="2400" dirty="0"/>
              <a:t> </a:t>
            </a:r>
            <a:r>
              <a:rPr lang="en-CA" sz="2400" dirty="0" err="1"/>
              <a:t>vào</a:t>
            </a:r>
            <a:r>
              <a:rPr lang="en-CA" sz="2400" dirty="0"/>
              <a:t> </a:t>
            </a:r>
            <a:r>
              <a:rPr lang="en-CA" sz="2400" dirty="0" err="1"/>
              <a:t>tên</a:t>
            </a:r>
            <a:r>
              <a:rPr lang="en-CA" sz="2400" dirty="0"/>
              <a:t> </a:t>
            </a:r>
            <a:r>
              <a:rPr lang="en-CA" sz="2400" dirty="0" err="1"/>
              <a:t>tệp</a:t>
            </a:r>
            <a:r>
              <a:rPr lang="en-CA" sz="2400" dirty="0"/>
              <a:t> tin </a:t>
            </a:r>
            <a:r>
              <a:rPr lang="en-CA" sz="2400" dirty="0" err="1"/>
              <a:t>từ</a:t>
            </a:r>
            <a:r>
              <a:rPr lang="en-CA" sz="2400" dirty="0"/>
              <a:t> </a:t>
            </a:r>
            <a:r>
              <a:rPr lang="en-CA" sz="2400" dirty="0" err="1"/>
              <a:t>danh</a:t>
            </a:r>
            <a:r>
              <a:rPr lang="en-CA" sz="2400" dirty="0"/>
              <a:t> </a:t>
            </a:r>
            <a:r>
              <a:rPr lang="en-CA" sz="2400" dirty="0" err="1"/>
              <a:t>sách</a:t>
            </a:r>
            <a:r>
              <a:rPr lang="en-CA" sz="2400" dirty="0"/>
              <a:t> </a:t>
            </a:r>
            <a:r>
              <a:rPr lang="en-CA" sz="2400" dirty="0" err="1"/>
              <a:t>các</a:t>
            </a:r>
            <a:r>
              <a:rPr lang="en-CA" sz="2400" dirty="0"/>
              <a:t> </a:t>
            </a:r>
            <a:r>
              <a:rPr lang="en-CA" sz="2400" dirty="0" err="1"/>
              <a:t>tài</a:t>
            </a:r>
            <a:r>
              <a:rPr lang="en-CA" sz="2400" dirty="0"/>
              <a:t> </a:t>
            </a:r>
            <a:r>
              <a:rPr lang="en-CA" sz="2400" dirty="0" err="1"/>
              <a:t>liệu</a:t>
            </a:r>
            <a:r>
              <a:rPr lang="en-CA" sz="2400" dirty="0"/>
              <a:t> </a:t>
            </a:r>
            <a:r>
              <a:rPr lang="en-CA" sz="2400" dirty="0" err="1"/>
              <a:t>được</a:t>
            </a:r>
            <a:r>
              <a:rPr lang="en-CA" sz="2400" dirty="0"/>
              <a:t> </a:t>
            </a:r>
            <a:r>
              <a:rPr lang="en-CA" sz="2400" dirty="0" err="1"/>
              <a:t>sử</a:t>
            </a:r>
            <a:r>
              <a:rPr lang="en-CA" sz="2400" dirty="0"/>
              <a:t> </a:t>
            </a:r>
            <a:r>
              <a:rPr lang="en-CA" sz="2400" dirty="0" err="1"/>
              <a:t>dụng</a:t>
            </a:r>
            <a:r>
              <a:rPr lang="en-CA" sz="2400" dirty="0"/>
              <a:t> </a:t>
            </a:r>
            <a:r>
              <a:rPr lang="en-CA" sz="2400" dirty="0" err="1"/>
              <a:t>gần</a:t>
            </a:r>
            <a:r>
              <a:rPr lang="en-CA" sz="2400" dirty="0"/>
              <a:t> </a:t>
            </a:r>
            <a:r>
              <a:rPr lang="en-CA" sz="2400" dirty="0" err="1" smtClean="0"/>
              <a:t>đây</a:t>
            </a:r>
            <a:r>
              <a:rPr lang="en-CA" sz="24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err="1" smtClean="0"/>
              <a:t>Hoặc</a:t>
            </a:r>
            <a:r>
              <a:rPr lang="en-US" sz="2400" dirty="0" smtClean="0"/>
              <a:t> </a:t>
            </a:r>
            <a:r>
              <a:rPr lang="en-CA" sz="2400" dirty="0" err="1" smtClean="0"/>
              <a:t>nhấp</a:t>
            </a:r>
            <a:r>
              <a:rPr lang="en-CA" sz="2400" dirty="0" smtClean="0"/>
              <a:t> </a:t>
            </a:r>
            <a:r>
              <a:rPr lang="en-CA" sz="2400" dirty="0" err="1" smtClean="0"/>
              <a:t>chuột</a:t>
            </a:r>
            <a:r>
              <a:rPr lang="en-CA" sz="2400" dirty="0" smtClean="0"/>
              <a:t> </a:t>
            </a:r>
            <a:r>
              <a:rPr lang="en-CA" sz="2400" dirty="0" err="1"/>
              <a:t>vào</a:t>
            </a:r>
            <a:r>
              <a:rPr lang="en-CA" sz="2400" dirty="0"/>
              <a:t> </a:t>
            </a:r>
            <a:r>
              <a:rPr lang="en-CA" sz="2400" dirty="0" err="1"/>
              <a:t>thẻ</a:t>
            </a:r>
            <a:r>
              <a:rPr lang="en-CA" sz="2400" dirty="0"/>
              <a:t> </a:t>
            </a:r>
            <a:r>
              <a:rPr lang="en-CA" sz="2400" b="1" dirty="0" smtClean="0"/>
              <a:t>File</a:t>
            </a:r>
            <a:r>
              <a:rPr lang="en-CA" sz="2400" b="1" dirty="0"/>
              <a:t/>
            </a:r>
            <a:br>
              <a:rPr lang="en-CA" sz="2400" b="1" dirty="0"/>
            </a:br>
            <a:r>
              <a:rPr lang="en-CA" sz="2400" dirty="0" err="1"/>
              <a:t>sau</a:t>
            </a:r>
            <a:r>
              <a:rPr lang="en-CA" sz="2400" dirty="0"/>
              <a:t> </a:t>
            </a:r>
            <a:r>
              <a:rPr lang="en-CA" sz="2400" dirty="0" err="1"/>
              <a:t>đó</a:t>
            </a:r>
            <a:r>
              <a:rPr lang="en-CA" sz="2400" dirty="0"/>
              <a:t> </a:t>
            </a:r>
            <a:r>
              <a:rPr lang="en-CA" sz="2400" dirty="0" err="1"/>
              <a:t>chọn</a:t>
            </a:r>
            <a:r>
              <a:rPr lang="en-CA" sz="2400" dirty="0"/>
              <a:t> </a:t>
            </a:r>
            <a:r>
              <a:rPr lang="en-CA" sz="2400" b="1" dirty="0" smtClean="0"/>
              <a:t>Open</a:t>
            </a:r>
            <a:endParaRPr lang="en-CA" sz="2400" dirty="0" smtClean="0"/>
          </a:p>
          <a:p>
            <a:pPr>
              <a:buFont typeface="Wingdings" pitchFamily="2" charset="2"/>
              <a:buChar char="§"/>
            </a:pPr>
            <a:r>
              <a:rPr lang="en-CA" sz="2400" dirty="0" err="1" smtClean="0"/>
              <a:t>Hoặc</a:t>
            </a:r>
            <a:r>
              <a:rPr lang="en-CA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CTRL+O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smtClean="0"/>
              <a:t>CTRL+F12.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endParaRPr lang="en-US" sz="2400" dirty="0" smtClean="0"/>
          </a:p>
          <a:p>
            <a:pPr lvl="1"/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 smtClean="0"/>
              <a:t>đúp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tệp</a:t>
            </a:r>
            <a:r>
              <a:rPr lang="en-US" sz="2400" dirty="0"/>
              <a:t> </a:t>
            </a:r>
            <a:r>
              <a:rPr lang="en-US" sz="2400" dirty="0" smtClean="0"/>
              <a:t>tin</a:t>
            </a:r>
          </a:p>
          <a:p>
            <a:pPr lvl="1"/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tệp</a:t>
            </a:r>
            <a:r>
              <a:rPr lang="en-US" sz="2400" dirty="0"/>
              <a:t> tin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b="1" dirty="0"/>
              <a:t>Open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b="1" dirty="0"/>
              <a:t>ENTER</a:t>
            </a:r>
          </a:p>
          <a:p>
            <a:endParaRPr lang="en-US" sz="2400" dirty="0"/>
          </a:p>
        </p:txBody>
      </p:sp>
      <p:pic>
        <p:nvPicPr>
          <p:cNvPr id="18" name="Picture 17" descr="C:\Users\swong\Documents\Manuals\IC3 GS4\7314 IC3 GS4\l8 recent list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6" b="26847"/>
          <a:stretch/>
        </p:blipFill>
        <p:spPr bwMode="auto">
          <a:xfrm>
            <a:off x="5334000" y="2590800"/>
            <a:ext cx="370512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AutoShape 3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00677" y="633413"/>
            <a:ext cx="801360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1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5.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Mở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kết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thúc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2" name="Text Box 13"/>
          <p:cNvSpPr txBox="1">
            <a:spLocks noChangeArrowheads="1"/>
          </p:cNvSpPr>
          <p:nvPr/>
        </p:nvSpPr>
        <p:spPr bwMode="auto">
          <a:xfrm>
            <a:off x="946680" y="21336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b="1" dirty="0"/>
              <a:t>File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b="1" dirty="0"/>
              <a:t>Exit</a:t>
            </a:r>
            <a:r>
              <a:rPr lang="en-US" sz="2800" dirty="0"/>
              <a:t>, </a:t>
            </a:r>
            <a:r>
              <a:rPr lang="en-US" sz="2800" dirty="0" err="1"/>
              <a:t>hoặc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/>
              <a:t>Nhấp</a:t>
            </a:r>
            <a:r>
              <a:rPr lang="en-US" sz="2800" dirty="0" smtClean="0"/>
              <a:t> </a:t>
            </a:r>
            <a:r>
              <a:rPr lang="en-US" sz="2800" dirty="0" err="1"/>
              <a:t>nút</a:t>
            </a:r>
            <a:r>
              <a:rPr lang="en-US" sz="2800" dirty="0"/>
              <a:t>         </a:t>
            </a:r>
            <a:r>
              <a:rPr lang="en-US" sz="2800" b="1" dirty="0"/>
              <a:t>(close)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ALT + </a:t>
            </a:r>
            <a:r>
              <a:rPr lang="en-US" sz="2800" dirty="0" smtClean="0"/>
              <a:t>F4</a:t>
            </a:r>
            <a:endParaRPr lang="en-US" sz="2800" b="1" dirty="0">
              <a:solidFill>
                <a:srgbClr val="D00054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2270" y="2958762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1305580"/>
            <a:ext cx="7804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phiên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Microsoft Word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534" y="4876800"/>
            <a:ext cx="878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CA" sz="2800" i="1" dirty="0" err="1" smtClean="0"/>
              <a:t>Nên</a:t>
            </a:r>
            <a:r>
              <a:rPr lang="en-CA" sz="2800" i="1" dirty="0" smtClean="0"/>
              <a:t> </a:t>
            </a:r>
            <a:r>
              <a:rPr lang="en-CA" sz="2800" i="1" dirty="0" err="1" smtClean="0"/>
              <a:t>đóng</a:t>
            </a:r>
            <a:r>
              <a:rPr lang="en-CA" sz="2800" i="1" dirty="0" smtClean="0"/>
              <a:t> </a:t>
            </a:r>
            <a:r>
              <a:rPr lang="en-CA" sz="2800" i="1" dirty="0" err="1"/>
              <a:t>một</a:t>
            </a:r>
            <a:r>
              <a:rPr lang="en-CA" sz="2800" i="1" dirty="0"/>
              <a:t> </a:t>
            </a:r>
            <a:r>
              <a:rPr lang="en-CA" sz="2800" i="1" dirty="0" err="1"/>
              <a:t>chương</a:t>
            </a:r>
            <a:r>
              <a:rPr lang="en-CA" sz="2800" i="1" dirty="0"/>
              <a:t> </a:t>
            </a:r>
            <a:r>
              <a:rPr lang="en-CA" sz="2800" i="1" dirty="0" err="1"/>
              <a:t>trình</a:t>
            </a:r>
            <a:r>
              <a:rPr lang="en-CA" sz="2800" i="1" dirty="0"/>
              <a:t> </a:t>
            </a:r>
            <a:r>
              <a:rPr lang="en-CA" sz="2800" i="1" dirty="0" err="1"/>
              <a:t>ứng</a:t>
            </a:r>
            <a:r>
              <a:rPr lang="en-CA" sz="2800" i="1" dirty="0"/>
              <a:t> </a:t>
            </a:r>
            <a:r>
              <a:rPr lang="en-CA" sz="2800" i="1" dirty="0" err="1"/>
              <a:t>dụng</a:t>
            </a:r>
            <a:r>
              <a:rPr lang="en-CA" sz="2800" i="1" dirty="0"/>
              <a:t> </a:t>
            </a:r>
            <a:r>
              <a:rPr lang="en-CA" sz="2800" i="1" dirty="0" err="1"/>
              <a:t>khi</a:t>
            </a:r>
            <a:r>
              <a:rPr lang="en-CA" sz="2800" i="1" dirty="0"/>
              <a:t> </a:t>
            </a:r>
            <a:r>
              <a:rPr lang="en-CA" sz="2800" i="1" dirty="0" err="1" smtClean="0"/>
              <a:t>em</a:t>
            </a:r>
            <a:r>
              <a:rPr lang="en-CA" sz="2800" i="1" dirty="0" smtClean="0"/>
              <a:t> </a:t>
            </a:r>
            <a:r>
              <a:rPr lang="en-CA" sz="2800" i="1" dirty="0" err="1"/>
              <a:t>không</a:t>
            </a:r>
            <a:r>
              <a:rPr lang="en-CA" sz="2800" i="1" dirty="0"/>
              <a:t> </a:t>
            </a:r>
            <a:r>
              <a:rPr lang="en-CA" sz="2800" i="1" dirty="0" err="1"/>
              <a:t>có</a:t>
            </a:r>
            <a:r>
              <a:rPr lang="en-CA" sz="2800" i="1" dirty="0"/>
              <a:t> </a:t>
            </a:r>
            <a:r>
              <a:rPr lang="en-CA" sz="2800" i="1" dirty="0" err="1"/>
              <a:t>nhu</a:t>
            </a:r>
            <a:r>
              <a:rPr lang="en-CA" sz="2800" i="1" dirty="0"/>
              <a:t> </a:t>
            </a:r>
            <a:r>
              <a:rPr lang="en-CA" sz="2800" i="1" dirty="0" err="1"/>
              <a:t>cầu</a:t>
            </a:r>
            <a:r>
              <a:rPr lang="en-CA" sz="2800" i="1" dirty="0"/>
              <a:t> </a:t>
            </a:r>
            <a:r>
              <a:rPr lang="en-CA" sz="2800" i="1" dirty="0" err="1"/>
              <a:t>sử</a:t>
            </a:r>
            <a:r>
              <a:rPr lang="en-CA" sz="2800" i="1" dirty="0"/>
              <a:t> </a:t>
            </a:r>
            <a:r>
              <a:rPr lang="en-CA" sz="2800" i="1" dirty="0" err="1" smtClean="0"/>
              <a:t>dụng</a:t>
            </a:r>
            <a:r>
              <a:rPr lang="en-CA" sz="2800" i="1" dirty="0" smtClean="0"/>
              <a:t> </a:t>
            </a:r>
            <a:endParaRPr lang="en-US" sz="2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6.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Luyện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tập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563" y="1066800"/>
            <a:ext cx="89360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Khởi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Microsoft Word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sát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phần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cửa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sổ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Nhập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bản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Lưu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tệp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tin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Desktop,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đặt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bai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tap1 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5.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Thoát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khỏi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Microsoft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81" y="2209800"/>
            <a:ext cx="443753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770187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gray">
          <a:xfrm>
            <a:off x="642938" y="5181600"/>
            <a:ext cx="848836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mềm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1" name="AutoShape 49"/>
          <p:cNvSpPr>
            <a:spLocks noChangeArrowheads="1"/>
          </p:cNvSpPr>
          <p:nvPr/>
        </p:nvSpPr>
        <p:spPr bwMode="gray">
          <a:xfrm>
            <a:off x="719138" y="4343400"/>
            <a:ext cx="659606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2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42939" y="3429000"/>
            <a:ext cx="71501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cửa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sổ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MicrosoftWord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719139" y="2514600"/>
            <a:ext cx="49530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Khởi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Microsoft Word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719139" y="1676400"/>
            <a:ext cx="7073900" cy="4651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mềm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106" name="Group 53"/>
          <p:cNvGrpSpPr>
            <a:grpSpLocks/>
          </p:cNvGrpSpPr>
          <p:nvPr/>
        </p:nvGrpSpPr>
        <p:grpSpPr bwMode="auto">
          <a:xfrm>
            <a:off x="338139" y="1752600"/>
            <a:ext cx="381000" cy="381000"/>
            <a:chOff x="2078" y="1680"/>
            <a:chExt cx="1615" cy="1615"/>
          </a:xfrm>
        </p:grpSpPr>
        <p:sp>
          <p:nvSpPr>
            <p:cNvPr id="41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7" name="Group 60"/>
          <p:cNvGrpSpPr>
            <a:grpSpLocks/>
          </p:cNvGrpSpPr>
          <p:nvPr/>
        </p:nvGrpSpPr>
        <p:grpSpPr bwMode="auto">
          <a:xfrm>
            <a:off x="338139" y="2590800"/>
            <a:ext cx="381000" cy="381000"/>
            <a:chOff x="2078" y="1680"/>
            <a:chExt cx="1615" cy="1615"/>
          </a:xfrm>
        </p:grpSpPr>
        <p:sp>
          <p:nvSpPr>
            <p:cNvPr id="41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8" name="Group 67"/>
          <p:cNvGrpSpPr>
            <a:grpSpLocks/>
          </p:cNvGrpSpPr>
          <p:nvPr/>
        </p:nvGrpSpPr>
        <p:grpSpPr bwMode="auto">
          <a:xfrm>
            <a:off x="338139" y="3535363"/>
            <a:ext cx="381000" cy="381000"/>
            <a:chOff x="2078" y="1680"/>
            <a:chExt cx="1615" cy="1615"/>
          </a:xfrm>
        </p:grpSpPr>
        <p:sp>
          <p:nvSpPr>
            <p:cNvPr id="41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9" name="Group 74"/>
          <p:cNvGrpSpPr>
            <a:grpSpLocks/>
          </p:cNvGrpSpPr>
          <p:nvPr/>
        </p:nvGrpSpPr>
        <p:grpSpPr bwMode="auto">
          <a:xfrm>
            <a:off x="338139" y="4419600"/>
            <a:ext cx="381000" cy="381000"/>
            <a:chOff x="2078" y="1680"/>
            <a:chExt cx="1615" cy="1615"/>
          </a:xfrm>
        </p:grpSpPr>
        <p:sp>
          <p:nvSpPr>
            <p:cNvPr id="412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10" name="Group 81"/>
          <p:cNvGrpSpPr>
            <a:grpSpLocks/>
          </p:cNvGrpSpPr>
          <p:nvPr/>
        </p:nvGrpSpPr>
        <p:grpSpPr bwMode="auto">
          <a:xfrm>
            <a:off x="414339" y="5232400"/>
            <a:ext cx="355600" cy="381000"/>
            <a:chOff x="2078" y="1680"/>
            <a:chExt cx="1615" cy="1615"/>
          </a:xfrm>
        </p:grpSpPr>
        <p:sp>
          <p:nvSpPr>
            <p:cNvPr id="412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111" name="Text Box 89"/>
          <p:cNvSpPr txBox="1">
            <a:spLocks noChangeArrowheads="1"/>
          </p:cNvSpPr>
          <p:nvPr/>
        </p:nvSpPr>
        <p:spPr bwMode="auto">
          <a:xfrm>
            <a:off x="0" y="0"/>
            <a:ext cx="91313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PHẦN 1: SOẠN THẢO VĂN BẢN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12" name="Text Box 92"/>
          <p:cNvSpPr txBox="1">
            <a:spLocks noChangeArrowheads="1"/>
          </p:cNvSpPr>
          <p:nvPr/>
        </p:nvSpPr>
        <p:spPr bwMode="auto">
          <a:xfrm>
            <a:off x="0" y="838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1: LÀM QUEN VỚI SOẠN THẢO VĂN BẢN 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4113" name="Group 93"/>
          <p:cNvGrpSpPr>
            <a:grpSpLocks/>
          </p:cNvGrpSpPr>
          <p:nvPr/>
        </p:nvGrpSpPr>
        <p:grpSpPr bwMode="auto">
          <a:xfrm>
            <a:off x="363539" y="6096000"/>
            <a:ext cx="355600" cy="381000"/>
            <a:chOff x="2078" y="1680"/>
            <a:chExt cx="1615" cy="1615"/>
          </a:xfrm>
        </p:grpSpPr>
        <p:sp>
          <p:nvSpPr>
            <p:cNvPr id="4116" name="Oval 9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7" name="Oval 9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28" name="Oval 96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9" name="Oval 9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30" name="Oval 98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1" name="Oval 9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69733" name="AutoShape 101"/>
          <p:cNvSpPr>
            <a:spLocks noChangeArrowheads="1"/>
          </p:cNvSpPr>
          <p:nvPr/>
        </p:nvSpPr>
        <p:spPr bwMode="gray">
          <a:xfrm>
            <a:off x="795339" y="5969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tập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15" name="Picture 103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  <p:bldP spid="69681" grpId="0" animBg="1"/>
      <p:bldP spid="69682" grpId="0" animBg="1"/>
      <p:bldP spid="69683" grpId="0" animBg="1"/>
      <p:bldP spid="69684" grpId="0" animBg="1"/>
      <p:bldP spid="697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707231"/>
            <a:ext cx="6629400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nl-NL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 Văn </a:t>
            </a:r>
            <a:r>
              <a:rPr lang="nl-NL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có thể là gì?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8612" y="2278725"/>
            <a:ext cx="80772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Đơn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gia nhập CLB Tin học của 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44884" y="3266150"/>
            <a:ext cx="80010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Tờ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 quảng cáo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4812" y="4230911"/>
            <a:ext cx="79248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Bức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phong cảnh treo tường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4812" y="5173447"/>
            <a:ext cx="79248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Quyển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 em đang đọc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830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76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36207"/>
            <a:ext cx="8991600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nl-NL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Hoạt </a:t>
            </a:r>
            <a:r>
              <a:rPr lang="nl-NL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nào sau đây của em sẽ cho kết quả là một văn bản?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1044" y="2215395"/>
            <a:ext cx="8331588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Vẽ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bức tranh bằng phần mềm đồ họa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6284" y="3266150"/>
            <a:ext cx="80010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Chép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 để gửi tặng bạn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6212" y="4230911"/>
            <a:ext cx="79248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Luyện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bàn phím bằng phần mềm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6212" y="5207499"/>
            <a:ext cx="7924800" cy="11918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Ghi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 các ý chính trong bài giảng của </a:t>
            </a: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học.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28600" y="30830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28600" y="4876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grpSp>
        <p:nvGrpSpPr>
          <p:cNvPr id="5125" name="Group 38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5127" name="Group 36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5132" name="AutoShape 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1.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mềm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soạn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endParaRPr lang="en-US" sz="32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133" name="Group 7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5134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135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2410" name="Oval 10"/>
                <p:cNvSpPr>
                  <a:spLocks noChangeArrowheads="1"/>
                </p:cNvSpPr>
                <p:nvPr/>
              </p:nvSpPr>
              <p:spPr bwMode="gray">
                <a:xfrm>
                  <a:off x="2255" y="1859"/>
                  <a:ext cx="1260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7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02412" name="Oval 12"/>
                <p:cNvSpPr>
                  <a:spLocks noChangeArrowheads="1"/>
                </p:cNvSpPr>
                <p:nvPr/>
              </p:nvSpPr>
              <p:spPr bwMode="gray">
                <a:xfrm>
                  <a:off x="2338" y="1941"/>
                  <a:ext cx="1094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9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5128" name="Text Box 32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129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5130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PHẦN 1: SOẠN THẢO VĂN BẢN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131" name="Picture 33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04800" y="1905000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	Văn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gồm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vài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chiếc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vở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quyển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dày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ngàn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gồm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kèm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...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906520"/>
            <a:ext cx="395160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Từ điển Oxford Anh Việt_bìa cứng vàng - Công ty sách MCBoo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317241"/>
            <a:ext cx="3048000" cy="35407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304800" y="4589256"/>
            <a:ext cx="3069589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truyền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thống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5132" name="AutoShape 6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>
                    <a:solidFill>
                      <a:srgbClr val="000000"/>
                    </a:solidFill>
                    <a:latin typeface="Times New Roman" pitchFamily="18" charset="0"/>
                  </a:rPr>
                  <a:t>1. Văn bản và phần mềm soạn thảo văn bản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5134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135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2410" name="Oval 10"/>
                <p:cNvSpPr>
                  <a:spLocks noChangeArrowheads="1"/>
                </p:cNvSpPr>
                <p:nvPr/>
              </p:nvSpPr>
              <p:spPr bwMode="gray">
                <a:xfrm>
                  <a:off x="2255" y="1859"/>
                  <a:ext cx="1260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7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02412" name="Oval 12"/>
                <p:cNvSpPr>
                  <a:spLocks noChangeArrowheads="1"/>
                </p:cNvSpPr>
                <p:nvPr/>
              </p:nvSpPr>
              <p:spPr bwMode="gray">
                <a:xfrm>
                  <a:off x="2338" y="1941"/>
                  <a:ext cx="1094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9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5128" name="Text Box 32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5130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PHẦN 1: SOẠN THẢO VĂN BẢN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131" name="Picture 3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770" name="AutoShape 2" descr="Ngòi bút phải là nguồn sáng hướng thiện. (21/6/2016) | HỆ THỜI SỰ ..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772" name="AutoShape 4" descr="Ngòi bút phải là nguồn sáng hướng thiện. (21/6/2016) | HỆ THỜI SỰ ..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2773" name="Picture 5" descr="C:\Users\Admin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265" y="2458825"/>
            <a:ext cx="3032125" cy="1916882"/>
          </a:xfrm>
          <a:prstGeom prst="rect">
            <a:avLst/>
          </a:prstGeom>
          <a:noFill/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55591" y="4655403"/>
            <a:ext cx="3453539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tính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3" name="Picture 20" descr="Diễn đàn Tin học Công nghệ - Vforum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5591" y="2458825"/>
            <a:ext cx="3505200" cy="2008322"/>
          </a:xfrm>
          <a:prstGeom prst="rect">
            <a:avLst/>
          </a:prstGeom>
          <a:noFill/>
        </p:spPr>
      </p:pic>
      <p:pic>
        <p:nvPicPr>
          <p:cNvPr id="25" name="Picture 5" descr="C:\Users\Admin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265" y="2438400"/>
            <a:ext cx="3032125" cy="19168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0" y="2514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0" y="1981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609600" y="3124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609600" y="3657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dàng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609600" y="411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609600" y="46482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609600" y="5181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09600" y="574198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grpSp>
        <p:nvGrpSpPr>
          <p:cNvPr id="8204" name="Group 38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8205" name="Group 36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210" name="AutoShape 6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>
                    <a:solidFill>
                      <a:srgbClr val="000000"/>
                    </a:solidFill>
                    <a:latin typeface="Times New Roman" pitchFamily="18" charset="0"/>
                  </a:rPr>
                  <a:t>1. Văn bản và phần mềm soạn thảo văn bản</a:t>
                </a:r>
              </a:p>
            </p:txBody>
          </p:sp>
          <p:grpSp>
            <p:nvGrpSpPr>
              <p:cNvPr id="8211" name="Group 7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212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3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gray">
                <a:xfrm>
                  <a:off x="2255" y="1859"/>
                  <a:ext cx="1260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215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38" name="Oval 12"/>
                <p:cNvSpPr>
                  <a:spLocks noChangeArrowheads="1"/>
                </p:cNvSpPr>
                <p:nvPr/>
              </p:nvSpPr>
              <p:spPr bwMode="gray">
                <a:xfrm>
                  <a:off x="2338" y="1941"/>
                  <a:ext cx="1094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217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8206" name="Text Box 32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207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208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PHẦN 1: SOẠN THẢO VĂN BẢN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09" name="Picture 3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1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3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66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7" grpId="0"/>
      <p:bldP spid="104471" grpId="0"/>
      <p:bldP spid="104472" grpId="0"/>
      <p:bldP spid="104474" grpId="0"/>
      <p:bldP spid="104475" grpId="0"/>
      <p:bldP spid="104476" grpId="0"/>
      <p:bldP spid="1044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0"/>
            <a:ext cx="91313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PHẦN 1: SOẠN THẢO VĂN BẢN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1: LÀM QUEN VỚI SOẠN THẢO VĂN BẢN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178" name="Picture 10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0" y="1295400"/>
            <a:ext cx="8382000" cy="457200"/>
            <a:chOff x="144" y="1152"/>
            <a:chExt cx="4648" cy="293"/>
          </a:xfrm>
        </p:grpSpPr>
        <p:sp>
          <p:nvSpPr>
            <p:cNvPr id="7180" name="AutoShape 12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6" y="1152"/>
              <a:ext cx="4456" cy="29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3200" b="1">
                  <a:solidFill>
                    <a:srgbClr val="000000"/>
                  </a:solidFill>
                  <a:latin typeface="Times New Roman" pitchFamily="18" charset="0"/>
                </a:rPr>
                <a:t>1. Văn bản và phần mềm soạn thảo văn bản</a:t>
              </a:r>
            </a:p>
          </p:txBody>
        </p:sp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144" y="1176"/>
              <a:ext cx="240" cy="240"/>
              <a:chOff x="2078" y="1680"/>
              <a:chExt cx="1615" cy="1615"/>
            </a:xfrm>
          </p:grpSpPr>
          <p:sp>
            <p:nvSpPr>
              <p:cNvPr id="7182" name="Oval 1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1808" name="Oval 16"/>
              <p:cNvSpPr>
                <a:spLocks noChangeArrowheads="1"/>
              </p:cNvSpPr>
              <p:nvPr/>
            </p:nvSpPr>
            <p:spPr bwMode="gray">
              <a:xfrm>
                <a:off x="2256" y="1861"/>
                <a:ext cx="1262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85" name="Oval 1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61810" name="Oval 18"/>
              <p:cNvSpPr>
                <a:spLocks noChangeArrowheads="1"/>
              </p:cNvSpPr>
              <p:nvPr/>
            </p:nvSpPr>
            <p:spPr bwMode="gray">
              <a:xfrm>
                <a:off x="2339" y="1943"/>
                <a:ext cx="1096" cy="108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85907" y="2438400"/>
            <a:ext cx="839585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Wordpad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Notepad,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365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Microsoft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2010…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r="7051" b="14157"/>
          <a:stretch/>
        </p:blipFill>
        <p:spPr bwMode="auto">
          <a:xfrm>
            <a:off x="448046" y="3733800"/>
            <a:ext cx="2752354" cy="1621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2819400" cy="162189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3799"/>
            <a:ext cx="2304762" cy="1621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7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922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9233" name="AutoShape 32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2.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Khởi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động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Microsoft Word 2010 </a:t>
                </a:r>
                <a:endParaRPr lang="en-US" sz="32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23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923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923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23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24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922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923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923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232" name="Picture 43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94393" y="3124199"/>
            <a:ext cx="333460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Cách 2: Nháy vào nút Start</a:t>
            </a:r>
            <a:r>
              <a:rPr lang="vi-VN" sz="3200" b="1" dirty="0" smtClean="0">
                <a:solidFill>
                  <a:srgbClr val="1F0494"/>
                </a:solidFill>
                <a:latin typeface="Times New Roman" pitchFamily="18" charset="0"/>
              </a:rPr>
              <a:t>→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All Programs</a:t>
            </a:r>
            <a:r>
              <a:rPr lang="vi-VN" sz="2800" b="1" dirty="0" smtClean="0">
                <a:solidFill>
                  <a:srgbClr val="1F0494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1F0494"/>
                </a:solidFill>
                <a:latin typeface="Times New Roman" pitchFamily="18" charset="0"/>
              </a:rPr>
              <a:t>→</a:t>
            </a:r>
            <a:r>
              <a:rPr lang="vi-VN" sz="2800" b="1" dirty="0" smtClean="0">
                <a:solidFill>
                  <a:srgbClr val="1F0494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Microsoft Office</a:t>
            </a:r>
            <a:r>
              <a:rPr lang="vi-VN" sz="2800" b="1" dirty="0" smtClean="0">
                <a:solidFill>
                  <a:srgbClr val="1F0494"/>
                </a:solidFill>
                <a:latin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1F0494"/>
                </a:solidFill>
                <a:latin typeface="Times New Roman" pitchFamily="18" charset="0"/>
              </a:rPr>
              <a:t>→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 Microsoft Word</a:t>
            </a:r>
            <a:r>
              <a:rPr lang="en-US" sz="2800" dirty="0" smtClean="0">
                <a:solidFill>
                  <a:srgbClr val="1F0494"/>
                </a:solidFill>
                <a:latin typeface="Times New Roman" pitchFamily="18" charset="0"/>
              </a:rPr>
              <a:t> 2010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97" y="2859850"/>
            <a:ext cx="2921537" cy="3982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/>
          <a:stretch/>
        </p:blipFill>
        <p:spPr>
          <a:xfrm>
            <a:off x="6477354" y="2859850"/>
            <a:ext cx="2666646" cy="3982910"/>
          </a:xfrm>
          <a:prstGeom prst="rect">
            <a:avLst/>
          </a:prstGeom>
        </p:spPr>
      </p:pic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3352800" y="1273175"/>
            <a:ext cx="5415097" cy="1328023"/>
          </a:xfrm>
          <a:prstGeom prst="wedgeRoundRectCallout">
            <a:avLst>
              <a:gd name="adj1" fmla="val -84333"/>
              <a:gd name="adj2" fmla="val 10469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Microsoft Word 2010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Desktop.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6" y="1295399"/>
            <a:ext cx="1298161" cy="15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917</Words>
  <Application>Microsoft Office PowerPoint</Application>
  <PresentationFormat>On-screen Show (4:3)</PresentationFormat>
  <Paragraphs>178</Paragraphs>
  <Slides>16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häc líp 6</dc:title>
  <dc:creator>admin;mskim</dc:creator>
  <cp:lastModifiedBy>A</cp:lastModifiedBy>
  <cp:revision>156</cp:revision>
  <dcterms:created xsi:type="dcterms:W3CDTF">2013-12-30T22:58:40Z</dcterms:created>
  <dcterms:modified xsi:type="dcterms:W3CDTF">2021-09-08T03:32:14Z</dcterms:modified>
</cp:coreProperties>
</file>