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idx="1" type="body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2 Content" type="txAndTwoObj">
  <p:cSld name="TEXT_AND_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6" name="Google Shape;96;p15"/>
          <p:cNvSpPr txBox="1"/>
          <p:nvPr>
            <p:ph idx="3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115" name="Google Shape;115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121" name="Google Shape;121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127" name="Google Shape;127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128" name="Google Shape;128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134" name="Google Shape;134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135" name="Google Shape;135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136" name="Google Shape;136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152" name="Google Shape;152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53" name="Google Shape;153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60" name="Google Shape;160;p2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66" name="Google Shape;166;p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72" name="Google Shape;172;p2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3" name="Google Shape;103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1.jpg"/><Relationship Id="rId6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1" id="179" name="Google Shape;17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52400"/>
            <a:ext cx="4876800" cy="2971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1" id="180" name="Google Shape;18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32425" y="3371850"/>
            <a:ext cx="2797175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1" id="181" name="Google Shape;181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62600" y="228600"/>
            <a:ext cx="2819400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1" id="182" name="Google Shape;182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81000" y="3409950"/>
            <a:ext cx="4267200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7"/>
          <p:cNvSpPr txBox="1"/>
          <p:nvPr/>
        </p:nvSpPr>
        <p:spPr>
          <a:xfrm>
            <a:off x="609600" y="3263900"/>
            <a:ext cx="9144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</a:t>
            </a:r>
            <a:r>
              <a:rPr b="1" baseline="-25000" i="0" lang="en-US" sz="36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1" i="0" sz="36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Google Shape;267;p37"/>
          <p:cNvSpPr/>
          <p:nvPr/>
        </p:nvSpPr>
        <p:spPr>
          <a:xfrm>
            <a:off x="3124200" y="5029200"/>
            <a:ext cx="2743200" cy="914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tử khối của Cl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37"/>
          <p:cNvSpPr/>
          <p:nvPr/>
        </p:nvSpPr>
        <p:spPr>
          <a:xfrm>
            <a:off x="6248400" y="914400"/>
            <a:ext cx="2743200" cy="13716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clo (Chlorine) do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nguyên tố Chlorine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tạo thành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9" name="Google Shape;269;p37"/>
          <p:cNvSpPr/>
          <p:nvPr/>
        </p:nvSpPr>
        <p:spPr>
          <a:xfrm>
            <a:off x="6248400" y="2743200"/>
            <a:ext cx="2743200" cy="1905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2 nguyên tử clo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(Chlorine) trong 1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tử khí clo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(Chlorine).</a:t>
            </a:r>
            <a:endParaRPr/>
          </a:p>
        </p:txBody>
      </p:sp>
      <p:sp>
        <p:nvSpPr>
          <p:cNvPr id="270" name="Google Shape;270;p37"/>
          <p:cNvSpPr/>
          <p:nvPr/>
        </p:nvSpPr>
        <p:spPr>
          <a:xfrm>
            <a:off x="6324600" y="5029200"/>
            <a:ext cx="2590800" cy="838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PTK=36,5. 2=71</a:t>
            </a:r>
            <a:endParaRPr/>
          </a:p>
        </p:txBody>
      </p:sp>
      <p:sp>
        <p:nvSpPr>
          <p:cNvPr id="271" name="Google Shape;271;p37"/>
          <p:cNvSpPr/>
          <p:nvPr/>
        </p:nvSpPr>
        <p:spPr>
          <a:xfrm>
            <a:off x="2133600" y="3429000"/>
            <a:ext cx="838200" cy="533400"/>
          </a:xfrm>
          <a:prstGeom prst="rightArrow">
            <a:avLst>
              <a:gd fmla="val 50000" name="adj1"/>
              <a:gd fmla="val 39286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grpSp>
        <p:nvGrpSpPr>
          <p:cNvPr id="272" name="Google Shape;272;p37"/>
          <p:cNvGrpSpPr/>
          <p:nvPr/>
        </p:nvGrpSpPr>
        <p:grpSpPr>
          <a:xfrm>
            <a:off x="904712" y="1456951"/>
            <a:ext cx="1858678" cy="1605709"/>
            <a:chOff x="1161399" y="1261689"/>
            <a:chExt cx="1858678" cy="1605709"/>
          </a:xfrm>
        </p:grpSpPr>
        <p:sp>
          <p:nvSpPr>
            <p:cNvPr id="273" name="Google Shape;273;p37"/>
            <p:cNvSpPr/>
            <p:nvPr/>
          </p:nvSpPr>
          <p:spPr>
            <a:xfrm rot="-7674647">
              <a:off x="1835944" y="1085056"/>
              <a:ext cx="509588" cy="1958975"/>
            </a:xfrm>
            <a:prstGeom prst="curvedLeftArrow">
              <a:avLst>
                <a:gd fmla="val 76885" name="adj1"/>
                <a:gd fmla="val 153769" name="adj2"/>
                <a:gd fmla="val 33333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4" name="Google Shape;274;p37"/>
            <p:cNvSpPr txBox="1"/>
            <p:nvPr/>
          </p:nvSpPr>
          <p:spPr>
            <a:xfrm>
              <a:off x="2286000" y="1524000"/>
              <a:ext cx="304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/>
            </a:p>
          </p:txBody>
        </p:sp>
      </p:grpSp>
      <p:grpSp>
        <p:nvGrpSpPr>
          <p:cNvPr id="275" name="Google Shape;275;p37"/>
          <p:cNvGrpSpPr/>
          <p:nvPr/>
        </p:nvGrpSpPr>
        <p:grpSpPr>
          <a:xfrm>
            <a:off x="1330053" y="4078615"/>
            <a:ext cx="1597570" cy="1897994"/>
            <a:chOff x="1330053" y="4078615"/>
            <a:chExt cx="1597570" cy="1897994"/>
          </a:xfrm>
        </p:grpSpPr>
        <p:sp>
          <p:nvSpPr>
            <p:cNvPr id="276" name="Google Shape;276;p37"/>
            <p:cNvSpPr/>
            <p:nvPr/>
          </p:nvSpPr>
          <p:spPr>
            <a:xfrm rot="-2257296">
              <a:off x="1919288" y="3990975"/>
              <a:ext cx="419100" cy="2073275"/>
            </a:xfrm>
            <a:prstGeom prst="curvedRightArrow">
              <a:avLst>
                <a:gd fmla="val 98939" name="adj1"/>
                <a:gd fmla="val 197879" name="adj2"/>
                <a:gd fmla="val 33333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7" name="Google Shape;277;p37"/>
            <p:cNvSpPr txBox="1"/>
            <p:nvPr/>
          </p:nvSpPr>
          <p:spPr>
            <a:xfrm>
              <a:off x="2286000" y="5181600"/>
              <a:ext cx="3810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/>
            </a:p>
          </p:txBody>
        </p:sp>
      </p:grpSp>
      <p:sp>
        <p:nvSpPr>
          <p:cNvPr id="278" name="Google Shape;278;p37"/>
          <p:cNvSpPr/>
          <p:nvPr/>
        </p:nvSpPr>
        <p:spPr>
          <a:xfrm>
            <a:off x="5791200" y="1600200"/>
            <a:ext cx="457200" cy="228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Google Shape;279;p37"/>
          <p:cNvSpPr/>
          <p:nvPr/>
        </p:nvSpPr>
        <p:spPr>
          <a:xfrm>
            <a:off x="5867400" y="3505200"/>
            <a:ext cx="381000" cy="304800"/>
          </a:xfrm>
          <a:prstGeom prst="rightArrow">
            <a:avLst>
              <a:gd fmla="val 50000" name="adj1"/>
              <a:gd fmla="val 3125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37"/>
          <p:cNvSpPr/>
          <p:nvPr/>
        </p:nvSpPr>
        <p:spPr>
          <a:xfrm>
            <a:off x="5867400" y="5410200"/>
            <a:ext cx="457200" cy="228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1" name="Google Shape;281;p37"/>
          <p:cNvSpPr/>
          <p:nvPr/>
        </p:nvSpPr>
        <p:spPr>
          <a:xfrm>
            <a:off x="228600" y="152400"/>
            <a:ext cx="25908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Trả lời câu hỏi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2" name="Google Shape;282;p37"/>
          <p:cNvSpPr txBox="1"/>
          <p:nvPr/>
        </p:nvSpPr>
        <p:spPr>
          <a:xfrm>
            <a:off x="2927350" y="193675"/>
            <a:ext cx="6121400" cy="95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 CTHH của khí clo (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Chlorine)</a:t>
            </a: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 ta biết điều gì?</a:t>
            </a:r>
            <a:endParaRPr/>
          </a:p>
        </p:txBody>
      </p:sp>
      <p:sp>
        <p:nvSpPr>
          <p:cNvPr id="283" name="Google Shape;283;p37"/>
          <p:cNvSpPr/>
          <p:nvPr/>
        </p:nvSpPr>
        <p:spPr>
          <a:xfrm>
            <a:off x="2667000" y="1143000"/>
            <a:ext cx="3124200" cy="1295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clo (Chlorine) do 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mấy nguyên tố tạo thành?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37"/>
          <p:cNvSpPr/>
          <p:nvPr/>
        </p:nvSpPr>
        <p:spPr>
          <a:xfrm>
            <a:off x="3124200" y="2743200"/>
            <a:ext cx="2743200" cy="1600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nguyên tử của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mỗi nguyên tố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1 phân tử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clo (Chlorine).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"/>
          <p:cNvSpPr txBox="1"/>
          <p:nvPr/>
        </p:nvSpPr>
        <p:spPr>
          <a:xfrm>
            <a:off x="471488" y="3378200"/>
            <a:ext cx="1219200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</a:t>
            </a:r>
            <a:r>
              <a:rPr b="1" baseline="-2500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1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38"/>
          <p:cNvSpPr/>
          <p:nvPr/>
        </p:nvSpPr>
        <p:spPr>
          <a:xfrm>
            <a:off x="3124200" y="5029200"/>
            <a:ext cx="2743200" cy="914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tử khối của CH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6248400" y="1143000"/>
            <a:ext cx="2743200" cy="10668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metan (methane)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2 nguyên tố: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và H tạo thành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6248400" y="2895600"/>
            <a:ext cx="2590800" cy="1371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1C và 4H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1 phân tử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khí CH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3" name="Google Shape;293;p38"/>
          <p:cNvSpPr/>
          <p:nvPr/>
        </p:nvSpPr>
        <p:spPr>
          <a:xfrm>
            <a:off x="6324600" y="5029200"/>
            <a:ext cx="2590800" cy="838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PTK=12+1.4=16</a:t>
            </a:r>
            <a:endParaRPr/>
          </a:p>
        </p:txBody>
      </p:sp>
      <p:sp>
        <p:nvSpPr>
          <p:cNvPr id="294" name="Google Shape;294;p38"/>
          <p:cNvSpPr/>
          <p:nvPr/>
        </p:nvSpPr>
        <p:spPr>
          <a:xfrm>
            <a:off x="2133600" y="3429000"/>
            <a:ext cx="838200" cy="533400"/>
          </a:xfrm>
          <a:prstGeom prst="rightArrow">
            <a:avLst>
              <a:gd fmla="val 50000" name="adj1"/>
              <a:gd fmla="val 39286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grpSp>
        <p:nvGrpSpPr>
          <p:cNvPr id="295" name="Google Shape;295;p38"/>
          <p:cNvGrpSpPr/>
          <p:nvPr/>
        </p:nvGrpSpPr>
        <p:grpSpPr>
          <a:xfrm>
            <a:off x="888349" y="1362839"/>
            <a:ext cx="1858678" cy="1605709"/>
            <a:chOff x="914401" y="1381927"/>
            <a:chExt cx="1858678" cy="1605709"/>
          </a:xfrm>
        </p:grpSpPr>
        <p:sp>
          <p:nvSpPr>
            <p:cNvPr id="296" name="Google Shape;296;p38"/>
            <p:cNvSpPr/>
            <p:nvPr/>
          </p:nvSpPr>
          <p:spPr>
            <a:xfrm rot="-7674647">
              <a:off x="1588946" y="1205294"/>
              <a:ext cx="509588" cy="1958975"/>
            </a:xfrm>
            <a:prstGeom prst="curvedLeftArrow">
              <a:avLst>
                <a:gd fmla="val 76885" name="adj1"/>
                <a:gd fmla="val 153769" name="adj2"/>
                <a:gd fmla="val 33333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7" name="Google Shape;297;p38"/>
            <p:cNvSpPr txBox="1"/>
            <p:nvPr/>
          </p:nvSpPr>
          <p:spPr>
            <a:xfrm>
              <a:off x="2128838" y="1670844"/>
              <a:ext cx="304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</a:t>
              </a:r>
              <a:endParaRPr/>
            </a:p>
          </p:txBody>
        </p:sp>
      </p:grpSp>
      <p:grpSp>
        <p:nvGrpSpPr>
          <p:cNvPr id="298" name="Google Shape;298;p38"/>
          <p:cNvGrpSpPr/>
          <p:nvPr/>
        </p:nvGrpSpPr>
        <p:grpSpPr>
          <a:xfrm>
            <a:off x="1330053" y="4078615"/>
            <a:ext cx="1597570" cy="1897994"/>
            <a:chOff x="1330053" y="4078615"/>
            <a:chExt cx="1597570" cy="1897994"/>
          </a:xfrm>
        </p:grpSpPr>
        <p:sp>
          <p:nvSpPr>
            <p:cNvPr id="299" name="Google Shape;299;p38"/>
            <p:cNvSpPr/>
            <p:nvPr/>
          </p:nvSpPr>
          <p:spPr>
            <a:xfrm rot="-2257296">
              <a:off x="1919288" y="3990975"/>
              <a:ext cx="419100" cy="2073275"/>
            </a:xfrm>
            <a:prstGeom prst="curvedRightArrow">
              <a:avLst>
                <a:gd fmla="val 98939" name="adj1"/>
                <a:gd fmla="val 197879" name="adj2"/>
                <a:gd fmla="val 33333" name="adj3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0" name="Google Shape;300;p38"/>
            <p:cNvSpPr txBox="1"/>
            <p:nvPr/>
          </p:nvSpPr>
          <p:spPr>
            <a:xfrm>
              <a:off x="2286000" y="5181600"/>
              <a:ext cx="3810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/>
            </a:p>
          </p:txBody>
        </p:sp>
      </p:grpSp>
      <p:sp>
        <p:nvSpPr>
          <p:cNvPr id="301" name="Google Shape;301;p38"/>
          <p:cNvSpPr/>
          <p:nvPr/>
        </p:nvSpPr>
        <p:spPr>
          <a:xfrm>
            <a:off x="5791200" y="1600200"/>
            <a:ext cx="457200" cy="228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Google Shape;302;p38"/>
          <p:cNvSpPr/>
          <p:nvPr/>
        </p:nvSpPr>
        <p:spPr>
          <a:xfrm>
            <a:off x="5867400" y="3505200"/>
            <a:ext cx="381000" cy="304800"/>
          </a:xfrm>
          <a:prstGeom prst="rightArrow">
            <a:avLst>
              <a:gd fmla="val 50000" name="adj1"/>
              <a:gd fmla="val 3125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3" name="Google Shape;303;p38"/>
          <p:cNvSpPr/>
          <p:nvPr/>
        </p:nvSpPr>
        <p:spPr>
          <a:xfrm>
            <a:off x="5867400" y="5410200"/>
            <a:ext cx="457200" cy="228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38"/>
          <p:cNvSpPr txBox="1"/>
          <p:nvPr/>
        </p:nvSpPr>
        <p:spPr>
          <a:xfrm>
            <a:off x="762000" y="381000"/>
            <a:ext cx="7848600" cy="95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 CTHH cuả khí metan (methane) CH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 ta biết điều gì?</a:t>
            </a:r>
            <a:endParaRPr/>
          </a:p>
        </p:txBody>
      </p:sp>
      <p:sp>
        <p:nvSpPr>
          <p:cNvPr id="305" name="Google Shape;305;p38"/>
          <p:cNvSpPr/>
          <p:nvPr/>
        </p:nvSpPr>
        <p:spPr>
          <a:xfrm>
            <a:off x="2667000" y="1143000"/>
            <a:ext cx="3124200" cy="1143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metan (methane) do </a:t>
            </a:r>
            <a:endParaRPr/>
          </a:p>
          <a:p>
            <a:pPr indent="0" lvl="0" marL="0" marR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Mấy nguyên tố tạo thành?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38"/>
          <p:cNvSpPr/>
          <p:nvPr/>
        </p:nvSpPr>
        <p:spPr>
          <a:xfrm>
            <a:off x="2927350" y="2743200"/>
            <a:ext cx="2940050" cy="1600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nguyên tử của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mỗi nguyên tố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1 phân tử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metan (methane).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9"/>
          <p:cNvSpPr txBox="1"/>
          <p:nvPr/>
        </p:nvSpPr>
        <p:spPr>
          <a:xfrm>
            <a:off x="304800" y="2971800"/>
            <a:ext cx="8686800" cy="1922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240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39"/>
          <p:cNvSpPr/>
          <p:nvPr/>
        </p:nvSpPr>
        <p:spPr>
          <a:xfrm>
            <a:off x="0" y="228600"/>
            <a:ext cx="86868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9 - Tiết 12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40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 THỨC HÓA HỌC</a:t>
            </a:r>
            <a:br>
              <a:rPr b="0" i="0" lang="en-US" sz="4200" u="sng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I- Công thức hóa học của đơn chất: </a:t>
            </a:r>
            <a:br>
              <a:rPr b="0" i="0" lang="en-US" sz="32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Công thức hoá học của hợp chất</a:t>
            </a:r>
            <a:br>
              <a:rPr b="0" i="0" lang="en-US" sz="32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III.Ý nghĩa của công thức hóa học</a:t>
            </a:r>
            <a:endParaRPr/>
          </a:p>
        </p:txBody>
      </p:sp>
      <p:sp>
        <p:nvSpPr>
          <p:cNvPr id="313" name="Google Shape;313;p39"/>
          <p:cNvSpPr txBox="1"/>
          <p:nvPr/>
        </p:nvSpPr>
        <p:spPr>
          <a:xfrm>
            <a:off x="609600" y="3048000"/>
            <a:ext cx="7086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39"/>
          <p:cNvSpPr/>
          <p:nvPr/>
        </p:nvSpPr>
        <p:spPr>
          <a:xfrm>
            <a:off x="381000" y="3886200"/>
            <a:ext cx="2286000" cy="990600"/>
          </a:xfrm>
          <a:prstGeom prst="flowChartAlternateProcess">
            <a:avLst/>
          </a:prstGeom>
          <a:solidFill>
            <a:schemeClr val="lt1"/>
          </a:solidFill>
          <a:ln cap="flat" cmpd="sng" w="9525">
            <a:solidFill>
              <a:srgbClr val="FF99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CTHH cho biết</a:t>
            </a:r>
            <a:endParaRPr/>
          </a:p>
        </p:txBody>
      </p:sp>
      <p:cxnSp>
        <p:nvCxnSpPr>
          <p:cNvPr id="315" name="Google Shape;315;p39"/>
          <p:cNvCxnSpPr/>
          <p:nvPr/>
        </p:nvCxnSpPr>
        <p:spPr>
          <a:xfrm flipH="1" rot="10800000">
            <a:off x="2743200" y="3781425"/>
            <a:ext cx="533400" cy="533400"/>
          </a:xfrm>
          <a:prstGeom prst="straightConnector1">
            <a:avLst/>
          </a:prstGeom>
          <a:noFill/>
          <a:ln cap="flat" cmpd="sng" w="38100">
            <a:solidFill>
              <a:srgbClr val="FF9933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6" name="Google Shape;316;p39"/>
          <p:cNvCxnSpPr/>
          <p:nvPr/>
        </p:nvCxnSpPr>
        <p:spPr>
          <a:xfrm>
            <a:off x="2743200" y="4419600"/>
            <a:ext cx="685800" cy="0"/>
          </a:xfrm>
          <a:prstGeom prst="straightConnector1">
            <a:avLst/>
          </a:prstGeom>
          <a:noFill/>
          <a:ln cap="flat" cmpd="sng" w="38100">
            <a:solidFill>
              <a:srgbClr val="FF9933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7" name="Google Shape;317;p39"/>
          <p:cNvCxnSpPr/>
          <p:nvPr/>
        </p:nvCxnSpPr>
        <p:spPr>
          <a:xfrm flipH="1" rot="-5400000">
            <a:off x="2743200" y="4572000"/>
            <a:ext cx="609600" cy="609600"/>
          </a:xfrm>
          <a:prstGeom prst="straightConnector1">
            <a:avLst/>
          </a:prstGeom>
          <a:noFill/>
          <a:ln cap="flat" cmpd="sng" w="38100">
            <a:solidFill>
              <a:srgbClr val="FF9933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8" name="Google Shape;318;p39"/>
          <p:cNvSpPr txBox="1"/>
          <p:nvPr/>
        </p:nvSpPr>
        <p:spPr>
          <a:xfrm>
            <a:off x="3305175" y="3352800"/>
            <a:ext cx="50292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Nguyên tố nào tạo nên chất.</a:t>
            </a:r>
            <a:endParaRPr/>
          </a:p>
        </p:txBody>
      </p:sp>
      <p:sp>
        <p:nvSpPr>
          <p:cNvPr id="319" name="Google Shape;319;p39"/>
          <p:cNvSpPr txBox="1"/>
          <p:nvPr/>
        </p:nvSpPr>
        <p:spPr>
          <a:xfrm>
            <a:off x="3343275" y="4010025"/>
            <a:ext cx="5029200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Số nguyên tử mỗi nguyên tố có trong 1 phân tử chất. </a:t>
            </a:r>
            <a:endParaRPr/>
          </a:p>
        </p:txBody>
      </p:sp>
      <p:sp>
        <p:nvSpPr>
          <p:cNvPr id="320" name="Google Shape;320;p39"/>
          <p:cNvSpPr txBox="1"/>
          <p:nvPr/>
        </p:nvSpPr>
        <p:spPr>
          <a:xfrm>
            <a:off x="3352800" y="5114925"/>
            <a:ext cx="4343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tử khối của chất.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0"/>
          <p:cNvSpPr txBox="1"/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Củng cố kiến thức</a:t>
            </a:r>
            <a:endParaRPr/>
          </a:p>
        </p:txBody>
      </p:sp>
      <p:sp>
        <p:nvSpPr>
          <p:cNvPr id="326" name="Google Shape;326;p40"/>
          <p:cNvSpPr txBox="1"/>
          <p:nvPr>
            <p:ph idx="1" type="body"/>
          </p:nvPr>
        </p:nvSpPr>
        <p:spPr>
          <a:xfrm>
            <a:off x="457200" y="1219200"/>
            <a:ext cx="8229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/>
          </a:p>
        </p:txBody>
      </p:sp>
      <p:sp>
        <p:nvSpPr>
          <p:cNvPr id="327" name="Google Shape;327;p40"/>
          <p:cNvSpPr/>
          <p:nvPr/>
        </p:nvSpPr>
        <p:spPr>
          <a:xfrm>
            <a:off x="1600200" y="1371600"/>
            <a:ext cx="5257800" cy="762000"/>
          </a:xfrm>
          <a:prstGeom prst="ribbon">
            <a:avLst>
              <a:gd fmla="val 12500" name="adj1"/>
              <a:gd fmla="val 50000" name="adj2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CTHH</a:t>
            </a:r>
            <a:endParaRPr/>
          </a:p>
        </p:txBody>
      </p:sp>
      <p:sp>
        <p:nvSpPr>
          <p:cNvPr id="328" name="Google Shape;328;p40"/>
          <p:cNvSpPr/>
          <p:nvPr/>
        </p:nvSpPr>
        <p:spPr>
          <a:xfrm>
            <a:off x="990600" y="2286000"/>
            <a:ext cx="1676400" cy="1600200"/>
          </a:xfrm>
          <a:prstGeom prst="diamond">
            <a:avLst/>
          </a:prstGeom>
          <a:solidFill>
            <a:srgbClr val="66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Hợp chất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</a:t>
            </a:r>
            <a:endParaRPr/>
          </a:p>
        </p:txBody>
      </p:sp>
      <p:sp>
        <p:nvSpPr>
          <p:cNvPr id="329" name="Google Shape;329;p40"/>
          <p:cNvSpPr/>
          <p:nvPr/>
        </p:nvSpPr>
        <p:spPr>
          <a:xfrm>
            <a:off x="5562600" y="2362200"/>
            <a:ext cx="1524000" cy="1219200"/>
          </a:xfrm>
          <a:prstGeom prst="hexagon">
            <a:avLst>
              <a:gd fmla="val 31250" name="adj"/>
              <a:gd fmla="val 115470" name="vf"/>
            </a:avLst>
          </a:prstGeom>
          <a:solidFill>
            <a:srgbClr val="66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Đơn chất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0" name="Google Shape;330;p40"/>
          <p:cNvSpPr/>
          <p:nvPr/>
        </p:nvSpPr>
        <p:spPr>
          <a:xfrm>
            <a:off x="7315200" y="2133600"/>
            <a:ext cx="1371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Phi kim</a:t>
            </a:r>
            <a:endParaRPr/>
          </a:p>
        </p:txBody>
      </p:sp>
      <p:sp>
        <p:nvSpPr>
          <p:cNvPr id="331" name="Google Shape;331;p40"/>
          <p:cNvSpPr/>
          <p:nvPr/>
        </p:nvSpPr>
        <p:spPr>
          <a:xfrm>
            <a:off x="7391400" y="3276600"/>
            <a:ext cx="1295400" cy="6858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Kim loại</a:t>
            </a:r>
            <a:endParaRPr/>
          </a:p>
        </p:txBody>
      </p:sp>
      <p:sp>
        <p:nvSpPr>
          <p:cNvPr id="332" name="Google Shape;332;p40"/>
          <p:cNvSpPr/>
          <p:nvPr/>
        </p:nvSpPr>
        <p:spPr>
          <a:xfrm>
            <a:off x="3429000" y="2971800"/>
            <a:ext cx="1447800" cy="685800"/>
          </a:xfrm>
          <a:prstGeom prst="plus">
            <a:avLst>
              <a:gd fmla="val 25000" name="adj"/>
            </a:avLst>
          </a:prstGeom>
          <a:solidFill>
            <a:srgbClr val="66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Ý nghĩa</a:t>
            </a:r>
            <a:endParaRPr/>
          </a:p>
        </p:txBody>
      </p:sp>
      <p:sp>
        <p:nvSpPr>
          <p:cNvPr id="333" name="Google Shape;333;p40"/>
          <p:cNvSpPr/>
          <p:nvPr/>
        </p:nvSpPr>
        <p:spPr>
          <a:xfrm>
            <a:off x="685800" y="4191000"/>
            <a:ext cx="2057400" cy="2286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Nguyên tố nào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tạo nên chất</a:t>
            </a:r>
            <a:endParaRPr/>
          </a:p>
        </p:txBody>
      </p:sp>
      <p:sp>
        <p:nvSpPr>
          <p:cNvPr id="334" name="Google Shape;334;p40"/>
          <p:cNvSpPr/>
          <p:nvPr/>
        </p:nvSpPr>
        <p:spPr>
          <a:xfrm>
            <a:off x="3200400" y="4191000"/>
            <a:ext cx="2133600" cy="2286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nguyên tử của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 nguyên tố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1 phân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tử chất</a:t>
            </a:r>
            <a:endParaRPr/>
          </a:p>
        </p:txBody>
      </p:sp>
      <p:sp>
        <p:nvSpPr>
          <p:cNvPr id="335" name="Google Shape;335;p40"/>
          <p:cNvSpPr/>
          <p:nvPr/>
        </p:nvSpPr>
        <p:spPr>
          <a:xfrm>
            <a:off x="6172200" y="4191000"/>
            <a:ext cx="1981200" cy="22098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tử khối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của chất</a:t>
            </a:r>
            <a:endParaRPr/>
          </a:p>
        </p:txBody>
      </p:sp>
      <p:cxnSp>
        <p:nvCxnSpPr>
          <p:cNvPr id="336" name="Google Shape;336;p40"/>
          <p:cNvCxnSpPr/>
          <p:nvPr/>
        </p:nvCxnSpPr>
        <p:spPr>
          <a:xfrm>
            <a:off x="4191000" y="2133600"/>
            <a:ext cx="0" cy="838200"/>
          </a:xfrm>
          <a:prstGeom prst="straightConnector1">
            <a:avLst/>
          </a:prstGeom>
          <a:noFill/>
          <a:ln cap="flat" cmpd="sng" w="57150">
            <a:solidFill>
              <a:srgbClr val="FF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7" name="Google Shape;337;p40"/>
          <p:cNvCxnSpPr/>
          <p:nvPr/>
        </p:nvCxnSpPr>
        <p:spPr>
          <a:xfrm flipH="1">
            <a:off x="2590800" y="2133600"/>
            <a:ext cx="1524000" cy="914400"/>
          </a:xfrm>
          <a:prstGeom prst="straightConnector1">
            <a:avLst/>
          </a:prstGeom>
          <a:noFill/>
          <a:ln cap="flat" cmpd="sng" w="57150">
            <a:solidFill>
              <a:srgbClr val="FF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8" name="Google Shape;338;p40"/>
          <p:cNvCxnSpPr/>
          <p:nvPr/>
        </p:nvCxnSpPr>
        <p:spPr>
          <a:xfrm>
            <a:off x="4267200" y="2133600"/>
            <a:ext cx="1295400" cy="838200"/>
          </a:xfrm>
          <a:prstGeom prst="straightConnector1">
            <a:avLst/>
          </a:prstGeom>
          <a:noFill/>
          <a:ln cap="flat" cmpd="sng" w="57150">
            <a:solidFill>
              <a:srgbClr val="FF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9" name="Google Shape;339;p40"/>
          <p:cNvCxnSpPr/>
          <p:nvPr/>
        </p:nvCxnSpPr>
        <p:spPr>
          <a:xfrm flipH="1" rot="10800000">
            <a:off x="7086600" y="2743200"/>
            <a:ext cx="6096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0" name="Google Shape;340;p40"/>
          <p:cNvCxnSpPr/>
          <p:nvPr/>
        </p:nvCxnSpPr>
        <p:spPr>
          <a:xfrm>
            <a:off x="7086600" y="2971800"/>
            <a:ext cx="45720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1" name="Google Shape;341;p40"/>
          <p:cNvCxnSpPr/>
          <p:nvPr/>
        </p:nvCxnSpPr>
        <p:spPr>
          <a:xfrm flipH="1">
            <a:off x="1752600" y="3657600"/>
            <a:ext cx="236220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2" name="Google Shape;342;p40"/>
          <p:cNvCxnSpPr/>
          <p:nvPr/>
        </p:nvCxnSpPr>
        <p:spPr>
          <a:xfrm>
            <a:off x="4191000" y="3657600"/>
            <a:ext cx="297180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3" name="Google Shape;343;p40"/>
          <p:cNvCxnSpPr/>
          <p:nvPr/>
        </p:nvCxnSpPr>
        <p:spPr>
          <a:xfrm>
            <a:off x="4191000" y="3657600"/>
            <a:ext cx="0" cy="533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4" name="Google Shape;344;p40"/>
          <p:cNvSpPr txBox="1"/>
          <p:nvPr/>
        </p:nvSpPr>
        <p:spPr>
          <a:xfrm rot="-1488598">
            <a:off x="2514600" y="35052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45" name="Google Shape;345;p40"/>
          <p:cNvSpPr txBox="1"/>
          <p:nvPr/>
        </p:nvSpPr>
        <p:spPr>
          <a:xfrm>
            <a:off x="3886200" y="3657600"/>
            <a:ext cx="304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346" name="Google Shape;346;p40"/>
          <p:cNvSpPr txBox="1"/>
          <p:nvPr/>
        </p:nvSpPr>
        <p:spPr>
          <a:xfrm rot="477705">
            <a:off x="5486400" y="35052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1"/>
          <p:cNvSpPr txBox="1"/>
          <p:nvPr>
            <p:ph idx="1" type="body"/>
          </p:nvPr>
        </p:nvSpPr>
        <p:spPr>
          <a:xfrm>
            <a:off x="304800" y="17526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Viết: 2H: chỉ 2 nguyên tử hiđro (hydrogen)        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H</a:t>
            </a:r>
            <a:r>
              <a:rPr baseline="-25000" lang="en-US"/>
              <a:t>2:   </a:t>
            </a:r>
            <a:r>
              <a:rPr lang="en-US"/>
              <a:t>chỉ 1 phân tử hiđro (hydrogen)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        2 H</a:t>
            </a:r>
            <a:r>
              <a:rPr baseline="-25000" lang="en-US"/>
              <a:t>2:   </a:t>
            </a:r>
            <a:r>
              <a:rPr lang="en-US"/>
              <a:t>chỉ 2 phân tử hiđro (hydrogen)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        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H</a:t>
            </a:r>
            <a:r>
              <a:rPr baseline="-25000" lang="en-US"/>
              <a:t>2</a:t>
            </a:r>
            <a:r>
              <a:rPr lang="en-US"/>
              <a:t>O: chỉ 1 phân tử nước có 2 nguyên tử hiđro (hydrogen) và 1 nguyên tử oxi (oxygen)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(Nói phân tử nước có phân tử hiđro (hydrogen) là sai)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</p:txBody>
      </p:sp>
      <p:cxnSp>
        <p:nvCxnSpPr>
          <p:cNvPr id="352" name="Google Shape;352;p41"/>
          <p:cNvCxnSpPr/>
          <p:nvPr/>
        </p:nvCxnSpPr>
        <p:spPr>
          <a:xfrm flipH="1">
            <a:off x="838200" y="3352800"/>
            <a:ext cx="381000" cy="304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3" name="Google Shape;353;p41"/>
          <p:cNvSpPr/>
          <p:nvPr/>
        </p:nvSpPr>
        <p:spPr>
          <a:xfrm>
            <a:off x="533400" y="3733800"/>
            <a:ext cx="762000" cy="609600"/>
          </a:xfrm>
          <a:prstGeom prst="rect">
            <a:avLst/>
          </a:prstGeom>
          <a:solidFill>
            <a:srgbClr val="C5CED9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99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Hệ số</a:t>
            </a:r>
            <a:endParaRPr/>
          </a:p>
        </p:txBody>
      </p:sp>
      <p:cxnSp>
        <p:nvCxnSpPr>
          <p:cNvPr id="354" name="Google Shape;354;p41"/>
          <p:cNvCxnSpPr/>
          <p:nvPr/>
        </p:nvCxnSpPr>
        <p:spPr>
          <a:xfrm>
            <a:off x="1974850" y="3429000"/>
            <a:ext cx="457200" cy="304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5" name="Google Shape;355;p41"/>
          <p:cNvSpPr/>
          <p:nvPr/>
        </p:nvSpPr>
        <p:spPr>
          <a:xfrm flipH="1" rot="-52709">
            <a:off x="2432050" y="3657600"/>
            <a:ext cx="914400" cy="762000"/>
          </a:xfrm>
          <a:prstGeom prst="rect">
            <a:avLst/>
          </a:prstGeom>
          <a:solidFill>
            <a:srgbClr val="BBE2E3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99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 số</a:t>
            </a:r>
            <a:endParaRPr/>
          </a:p>
        </p:txBody>
      </p:sp>
      <p:sp>
        <p:nvSpPr>
          <p:cNvPr id="356" name="Google Shape;356;p41"/>
          <p:cNvSpPr/>
          <p:nvPr/>
        </p:nvSpPr>
        <p:spPr>
          <a:xfrm>
            <a:off x="3886200" y="0"/>
            <a:ext cx="4800600" cy="1676400"/>
          </a:xfrm>
          <a:prstGeom prst="irregularSeal2">
            <a:avLst/>
          </a:prstGeom>
          <a:solidFill>
            <a:srgbClr val="99FF6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Lưu ý:</a:t>
            </a:r>
            <a:r>
              <a:rPr b="0" i="0" lang="en-US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0" i="0" lang="en-US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2400" u="none" cap="none" strike="noStrike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 u="sng">
                <a:solidFill>
                  <a:srgbClr val="3399FF"/>
                </a:solidFill>
              </a:rPr>
              <a:t>Hướng dẫn về nhà</a:t>
            </a:r>
            <a:endParaRPr/>
          </a:p>
        </p:txBody>
      </p:sp>
      <p:sp>
        <p:nvSpPr>
          <p:cNvPr id="362" name="Google Shape;362;p42"/>
          <p:cNvSpPr txBox="1"/>
          <p:nvPr>
            <p:ph idx="1" type="body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en-US"/>
              <a:t>- Học bài, làm bài tập còn lại trang 34</a:t>
            </a:r>
            <a:endParaRPr b="1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en-US"/>
              <a:t>- Xem trước bài &lt; Hóa trị&gt;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en-US"/>
              <a:t>- Đọc phần đọc thêm sgk/34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/>
          <p:nvPr/>
        </p:nvSpPr>
        <p:spPr>
          <a:xfrm>
            <a:off x="533400" y="1981200"/>
            <a:ext cx="8305800" cy="2667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0000"/>
                </a:solidFill>
                <a:latin typeface="Times New Roman"/>
              </a:rPr>
              <a:t>BÀI 9:</a:t>
            </a:r>
            <a:br>
              <a:rPr b="1" i="0">
                <a:ln>
                  <a:noFill/>
                </a:ln>
                <a:solidFill>
                  <a:srgbClr val="FF0000"/>
                </a:solidFill>
                <a:latin typeface="Times New Roman"/>
              </a:rPr>
            </a:br>
            <a:r>
              <a:rPr b="1" i="0">
                <a:ln>
                  <a:noFill/>
                </a:ln>
                <a:solidFill>
                  <a:srgbClr val="FF0000"/>
                </a:solidFill>
                <a:latin typeface="Times New Roman"/>
              </a:rPr>
              <a:t/>
            </a:r>
            <a:br>
              <a:rPr b="1" i="0">
                <a:ln>
                  <a:noFill/>
                </a:ln>
                <a:solidFill>
                  <a:srgbClr val="FF0000"/>
                </a:solidFill>
                <a:latin typeface="Times New Roman"/>
              </a:rPr>
            </a:br>
            <a:r>
              <a:rPr b="1" i="0">
                <a:ln>
                  <a:noFill/>
                </a:ln>
                <a:solidFill>
                  <a:srgbClr val="FF0000"/>
                </a:solidFill>
                <a:latin typeface="Times New Roman"/>
              </a:rPr>
              <a:t>CÔNG THỨC HÓA HỌC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/>
          <p:nvPr>
            <p:ph type="title"/>
          </p:nvPr>
        </p:nvSpPr>
        <p:spPr>
          <a:xfrm>
            <a:off x="457200" y="381000"/>
            <a:ext cx="8229600" cy="10207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dk1"/>
                </a:solidFill>
              </a:rPr>
              <a:t>Bài 9 </a:t>
            </a:r>
            <a:r>
              <a:rPr lang="en-US" sz="2800">
                <a:solidFill>
                  <a:schemeClr val="dk1"/>
                </a:solidFill>
              </a:rPr>
              <a:t>: </a:t>
            </a:r>
            <a:r>
              <a:rPr b="1" lang="en-US" sz="3600">
                <a:solidFill>
                  <a:srgbClr val="0066FF"/>
                </a:solidFill>
              </a:rPr>
              <a:t>CÔNG THỨC HÓA HỌC</a:t>
            </a:r>
            <a:br>
              <a:rPr b="1" lang="en-US" sz="3600">
                <a:solidFill>
                  <a:srgbClr val="0066FF"/>
                </a:solidFill>
              </a:rPr>
            </a:br>
            <a:endParaRPr b="1" sz="3600">
              <a:solidFill>
                <a:srgbClr val="0066FF"/>
              </a:solidFill>
            </a:endParaRPr>
          </a:p>
        </p:txBody>
      </p:sp>
      <p:sp>
        <p:nvSpPr>
          <p:cNvPr id="193" name="Google Shape;193;p30"/>
          <p:cNvSpPr txBox="1"/>
          <p:nvPr>
            <p:ph idx="1" type="body"/>
          </p:nvPr>
        </p:nvSpPr>
        <p:spPr>
          <a:xfrm>
            <a:off x="533400" y="1219200"/>
            <a:ext cx="7467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600"/>
              <a:buFont typeface="Times New Roman"/>
              <a:buNone/>
            </a:pPr>
            <a:r>
              <a:rPr b="1" lang="en-US" sz="3600" u="sng">
                <a:solidFill>
                  <a:srgbClr val="FF3300"/>
                </a:solidFill>
              </a:rPr>
              <a:t>I- Công thức hóa học của đơn chất:</a:t>
            </a:r>
            <a:endParaRPr/>
          </a:p>
        </p:txBody>
      </p:sp>
      <p:sp>
        <p:nvSpPr>
          <p:cNvPr id="194" name="Google Shape;194;p30"/>
          <p:cNvSpPr/>
          <p:nvPr/>
        </p:nvSpPr>
        <p:spPr>
          <a:xfrm>
            <a:off x="609600" y="2133600"/>
            <a:ext cx="8001000" cy="27022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Công thức hoá học dạng chung là :</a:t>
            </a:r>
            <a:endParaRPr/>
          </a:p>
          <a:p>
            <a:pPr indent="-342900" lvl="0" marL="342900" marR="0" rtl="0" algn="ctr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-2500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b="0" baseline="-25000" i="0" sz="3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A: Kí hiệu hóa học của nguyên tố</a:t>
            </a:r>
            <a:endParaRPr b="0" i="0" sz="3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x: chỉ số nguyên tử của nguyên tố</a:t>
            </a:r>
            <a:endParaRPr b="0" i="0" sz="3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(gọi là chỉ số)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/>
          <p:nvPr>
            <p:ph type="title"/>
          </p:nvPr>
        </p:nvSpPr>
        <p:spPr>
          <a:xfrm>
            <a:off x="495300" y="26988"/>
            <a:ext cx="8229600" cy="884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</a:rPr>
              <a:t>Quan sát mô hình tượng trưng chất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200" name="Google Shape;200;p31"/>
          <p:cNvSpPr txBox="1"/>
          <p:nvPr>
            <p:ph idx="1" type="body"/>
          </p:nvPr>
        </p:nvSpPr>
        <p:spPr>
          <a:xfrm>
            <a:off x="457200" y="4114800"/>
            <a:ext cx="8229600" cy="2011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Kí hiệu hóa học được coi là công thức hóa học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</a:t>
            </a:r>
            <a:r>
              <a:rPr lang="en-US" u="sng"/>
              <a:t>Ví dụ</a:t>
            </a:r>
            <a:r>
              <a:rPr lang="en-US"/>
              <a:t>: CTHH đồng (Copper): Cu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		 nhôm (Aluminium) : Al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		   </a:t>
            </a:r>
            <a:endParaRPr/>
          </a:p>
        </p:txBody>
      </p:sp>
      <p:pic>
        <p:nvPicPr>
          <p:cNvPr descr="H1" id="201" name="Google Shape;20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0400" y="762000"/>
            <a:ext cx="28194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31"/>
          <p:cNvSpPr txBox="1"/>
          <p:nvPr/>
        </p:nvSpPr>
        <p:spPr>
          <a:xfrm>
            <a:off x="495300" y="3505200"/>
            <a:ext cx="8229600" cy="588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AutoNum type="arabicPeriod"/>
            </a:pPr>
            <a:r>
              <a:rPr b="1" i="0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Kim loại:</a:t>
            </a:r>
            <a:endParaRPr/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2"/>
          <p:cNvSpPr txBox="1"/>
          <p:nvPr>
            <p:ph idx="1" type="body"/>
          </p:nvPr>
        </p:nvSpPr>
        <p:spPr>
          <a:xfrm>
            <a:off x="776288" y="2478088"/>
            <a:ext cx="8229600" cy="588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>
                <a:solidFill>
                  <a:srgbClr val="FF0000"/>
                </a:solidFill>
              </a:rPr>
              <a:t>2. Phi kim: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		   </a:t>
            </a:r>
            <a:endParaRPr/>
          </a:p>
        </p:txBody>
      </p:sp>
      <p:pic>
        <p:nvPicPr>
          <p:cNvPr id="208" name="Google Shape;208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6800" y="76200"/>
            <a:ext cx="30480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31581" y="43657"/>
            <a:ext cx="3241675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32"/>
          <p:cNvSpPr txBox="1"/>
          <p:nvPr/>
        </p:nvSpPr>
        <p:spPr>
          <a:xfrm>
            <a:off x="2127250" y="3078163"/>
            <a:ext cx="694055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Thường phân tử gồm 2 nguyên tử liên kết với nhau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32"/>
          <p:cNvSpPr txBox="1"/>
          <p:nvPr/>
        </p:nvSpPr>
        <p:spPr>
          <a:xfrm>
            <a:off x="304800" y="3078163"/>
            <a:ext cx="1981200" cy="58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*Chất khí: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32"/>
          <p:cNvSpPr txBox="1"/>
          <p:nvPr/>
        </p:nvSpPr>
        <p:spPr>
          <a:xfrm>
            <a:off x="457200" y="5105400"/>
            <a:ext cx="1981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*Chất rắn: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" name="Google Shape;213;p32"/>
          <p:cNvSpPr txBox="1"/>
          <p:nvPr/>
        </p:nvSpPr>
        <p:spPr>
          <a:xfrm>
            <a:off x="2133600" y="5105400"/>
            <a:ext cx="75438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Quy ước lấy kí hiệu làm công thức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32"/>
          <p:cNvSpPr txBox="1"/>
          <p:nvPr/>
        </p:nvSpPr>
        <p:spPr>
          <a:xfrm>
            <a:off x="1309688" y="4073525"/>
            <a:ext cx="7167562" cy="1077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CTHH khí oxi (Oxygen): O</a:t>
            </a:r>
            <a:r>
              <a:rPr b="0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khí hiđro (Hydrogen): H</a:t>
            </a:r>
            <a:r>
              <a:rPr b="0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32"/>
          <p:cNvSpPr txBox="1"/>
          <p:nvPr/>
        </p:nvSpPr>
        <p:spPr>
          <a:xfrm>
            <a:off x="1447800" y="5630863"/>
            <a:ext cx="7167563" cy="1077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CTHH photpho (Phosphorous): 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cacbon (Carbon): C</a:t>
            </a:r>
            <a:endParaRPr/>
          </a:p>
        </p:txBody>
      </p:sp>
      <p:sp>
        <p:nvSpPr>
          <p:cNvPr id="216" name="Google Shape;216;p32"/>
          <p:cNvSpPr txBox="1"/>
          <p:nvPr/>
        </p:nvSpPr>
        <p:spPr>
          <a:xfrm>
            <a:off x="457200" y="1916113"/>
            <a:ext cx="4114799" cy="338554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 hình tượng trưng mẫu khí hiđro (hydrogen)</a:t>
            </a:r>
            <a:endParaRPr/>
          </a:p>
        </p:txBody>
      </p:sp>
      <p:sp>
        <p:nvSpPr>
          <p:cNvPr id="217" name="Google Shape;217;p32"/>
          <p:cNvSpPr txBox="1"/>
          <p:nvPr/>
        </p:nvSpPr>
        <p:spPr>
          <a:xfrm>
            <a:off x="4800600" y="1905000"/>
            <a:ext cx="3733800" cy="338554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 hình tượng trưng mẫu khí oxi (oxygen)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3"/>
          <p:cNvSpPr txBox="1"/>
          <p:nvPr>
            <p:ph type="title"/>
          </p:nvPr>
        </p:nvSpPr>
        <p:spPr>
          <a:xfrm>
            <a:off x="495300" y="26988"/>
            <a:ext cx="8229600" cy="71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0000"/>
                </a:solidFill>
              </a:rPr>
              <a:t>Quan sát mô hình tượng trưng chất</a:t>
            </a:r>
            <a:endParaRPr/>
          </a:p>
        </p:txBody>
      </p:sp>
      <p:sp>
        <p:nvSpPr>
          <p:cNvPr id="223" name="Google Shape;223;p33"/>
          <p:cNvSpPr txBox="1"/>
          <p:nvPr>
            <p:ph idx="1" type="body"/>
          </p:nvPr>
        </p:nvSpPr>
        <p:spPr>
          <a:xfrm>
            <a:off x="2476500" y="2541588"/>
            <a:ext cx="4191000" cy="6096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Trả lời các câu hỏi sau:		   </a:t>
            </a:r>
            <a:endParaRPr/>
          </a:p>
        </p:txBody>
      </p:sp>
      <p:pic>
        <p:nvPicPr>
          <p:cNvPr id="224" name="Google Shape;224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200" y="741363"/>
            <a:ext cx="2514600" cy="1785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741363"/>
            <a:ext cx="2667000" cy="1785937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33"/>
          <p:cNvSpPr txBox="1"/>
          <p:nvPr/>
        </p:nvSpPr>
        <p:spPr>
          <a:xfrm>
            <a:off x="73025" y="1633538"/>
            <a:ext cx="1146175" cy="585787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Nước</a:t>
            </a:r>
            <a:endParaRPr/>
          </a:p>
        </p:txBody>
      </p:sp>
      <p:sp>
        <p:nvSpPr>
          <p:cNvPr id="227" name="Google Shape;227;p33"/>
          <p:cNvSpPr txBox="1"/>
          <p:nvPr/>
        </p:nvSpPr>
        <p:spPr>
          <a:xfrm>
            <a:off x="228600" y="3197225"/>
            <a:ext cx="887412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CTHH của hợp chất có bao nhiêu kí hiệu hóa học?</a:t>
            </a:r>
            <a:endParaRPr/>
          </a:p>
        </p:txBody>
      </p:sp>
      <p:sp>
        <p:nvSpPr>
          <p:cNvPr id="228" name="Google Shape;228;p33"/>
          <p:cNvSpPr txBox="1"/>
          <p:nvPr/>
        </p:nvSpPr>
        <p:spPr>
          <a:xfrm>
            <a:off x="381000" y="4191000"/>
            <a:ext cx="887412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Nhận xét số nguyên tử có trong phân tử nước và phân tử methane.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33"/>
          <p:cNvSpPr txBox="1"/>
          <p:nvPr/>
        </p:nvSpPr>
        <p:spPr>
          <a:xfrm>
            <a:off x="387350" y="5675313"/>
            <a:ext cx="887412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CTHH của hợp chất có dạng chung như thế nào?</a:t>
            </a:r>
            <a:endParaRPr/>
          </a:p>
        </p:txBody>
      </p:sp>
      <p:sp>
        <p:nvSpPr>
          <p:cNvPr id="230" name="Google Shape;230;p33"/>
          <p:cNvSpPr txBox="1"/>
          <p:nvPr/>
        </p:nvSpPr>
        <p:spPr>
          <a:xfrm>
            <a:off x="2590800" y="3689350"/>
            <a:ext cx="4914900" cy="609600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2 kí hiệu hóa học trở lên		   </a:t>
            </a:r>
            <a:endParaRPr/>
          </a:p>
        </p:txBody>
      </p:sp>
      <p:sp>
        <p:nvSpPr>
          <p:cNvPr id="231" name="Google Shape;231;p33"/>
          <p:cNvSpPr txBox="1"/>
          <p:nvPr/>
        </p:nvSpPr>
        <p:spPr>
          <a:xfrm>
            <a:off x="4114800" y="5181600"/>
            <a:ext cx="4800600" cy="609600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Metan (Methane) có 1C, 4H		   </a:t>
            </a:r>
            <a:endParaRPr/>
          </a:p>
        </p:txBody>
      </p:sp>
      <p:sp>
        <p:nvSpPr>
          <p:cNvPr id="232" name="Google Shape;232;p33"/>
          <p:cNvSpPr txBox="1"/>
          <p:nvPr/>
        </p:nvSpPr>
        <p:spPr>
          <a:xfrm>
            <a:off x="609600" y="5181600"/>
            <a:ext cx="3200400" cy="609600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Nước có 2H, 1O	   </a:t>
            </a:r>
            <a:endParaRPr/>
          </a:p>
        </p:txBody>
      </p:sp>
      <p:sp>
        <p:nvSpPr>
          <p:cNvPr id="233" name="Google Shape;233;p33"/>
          <p:cNvSpPr txBox="1"/>
          <p:nvPr/>
        </p:nvSpPr>
        <p:spPr>
          <a:xfrm>
            <a:off x="2366963" y="6202363"/>
            <a:ext cx="4914900" cy="609600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Dạng chung: 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 </a:t>
            </a:r>
            <a:r>
              <a:rPr b="0" i="0" lang="en-US" sz="32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</a:t>
            </a:r>
            <a:endParaRPr/>
          </a:p>
        </p:txBody>
      </p:sp>
      <p:sp>
        <p:nvSpPr>
          <p:cNvPr id="234" name="Google Shape;234;p33"/>
          <p:cNvSpPr txBox="1"/>
          <p:nvPr/>
        </p:nvSpPr>
        <p:spPr>
          <a:xfrm>
            <a:off x="7239000" y="1633538"/>
            <a:ext cx="1905000" cy="1077912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(Methane)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4"/>
          <p:cNvSpPr txBox="1"/>
          <p:nvPr>
            <p:ph type="title"/>
          </p:nvPr>
        </p:nvSpPr>
        <p:spPr>
          <a:xfrm>
            <a:off x="0" y="0"/>
            <a:ext cx="86868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dk1"/>
                </a:solidFill>
              </a:rPr>
              <a:t>Bài 9 </a:t>
            </a:r>
            <a:r>
              <a:rPr b="1" lang="en-US" sz="3600">
                <a:solidFill>
                  <a:schemeClr val="dk1"/>
                </a:solidFill>
              </a:rPr>
              <a:t>:</a:t>
            </a:r>
            <a:r>
              <a:rPr lang="en-US" sz="3600">
                <a:solidFill>
                  <a:schemeClr val="dk1"/>
                </a:solidFill>
              </a:rPr>
              <a:t> </a:t>
            </a:r>
            <a:r>
              <a:rPr b="1" lang="en-US" sz="3600">
                <a:solidFill>
                  <a:srgbClr val="0000CC"/>
                </a:solidFill>
              </a:rPr>
              <a:t>CÔNG THỨC HÓA HỌC</a:t>
            </a:r>
            <a:br>
              <a:rPr lang="en-US" sz="3800" u="sng">
                <a:solidFill>
                  <a:srgbClr val="0000CC"/>
                </a:solidFill>
              </a:rPr>
            </a:br>
            <a:r>
              <a:rPr lang="en-US" sz="3800" u="sng">
                <a:solidFill>
                  <a:schemeClr val="dk1"/>
                </a:solidFill>
              </a:rPr>
              <a:t> </a:t>
            </a:r>
            <a:r>
              <a:rPr lang="en-US" sz="3800" u="sng">
                <a:solidFill>
                  <a:srgbClr val="FF0000"/>
                </a:solidFill>
              </a:rPr>
              <a:t>I- Công thức hóa học của đơn chất: </a:t>
            </a:r>
            <a:br>
              <a:rPr lang="en-US" sz="3800" u="sng">
                <a:solidFill>
                  <a:srgbClr val="FF0000"/>
                </a:solidFill>
              </a:rPr>
            </a:br>
            <a:r>
              <a:rPr lang="en-US" sz="3800" u="sng">
                <a:solidFill>
                  <a:srgbClr val="FF0000"/>
                </a:solidFill>
              </a:rPr>
              <a:t>II. Công thức hoá học của hợp chất</a:t>
            </a:r>
            <a:endParaRPr/>
          </a:p>
        </p:txBody>
      </p:sp>
      <p:sp>
        <p:nvSpPr>
          <p:cNvPr id="240" name="Google Shape;240;p34"/>
          <p:cNvSpPr txBox="1"/>
          <p:nvPr>
            <p:ph idx="1" type="body"/>
          </p:nvPr>
        </p:nvSpPr>
        <p:spPr>
          <a:xfrm>
            <a:off x="990600" y="838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rgbClr val="000000"/>
                </a:solidFill>
              </a:rPr>
              <a:t>    </a:t>
            </a:r>
            <a:endParaRPr/>
          </a:p>
        </p:txBody>
      </p:sp>
      <p:sp>
        <p:nvSpPr>
          <p:cNvPr id="241" name="Google Shape;241;p34"/>
          <p:cNvSpPr txBox="1"/>
          <p:nvPr/>
        </p:nvSpPr>
        <p:spPr>
          <a:xfrm>
            <a:off x="457200" y="1981200"/>
            <a:ext cx="8229600" cy="2370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 thức chung của hợp chất: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</a:t>
            </a:r>
            <a:r>
              <a:rPr b="1" baseline="-2500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b="1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hoặc A</a:t>
            </a:r>
            <a:r>
              <a:rPr b="1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b="1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</a:t>
            </a:r>
            <a:endParaRPr b="1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đó: A,B, C là kí hiệu hóa học của nguyên tố.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		x,y, z là chỉ số nguyên tử của mỗi nguyên tố trong 1 phân tử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34"/>
          <p:cNvSpPr txBox="1"/>
          <p:nvPr/>
        </p:nvSpPr>
        <p:spPr>
          <a:xfrm>
            <a:off x="762000" y="4567238"/>
            <a:ext cx="762000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CTHH của nước:	H</a:t>
            </a:r>
            <a:r>
              <a:rPr b="0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   metan (methane):	CH</a:t>
            </a:r>
            <a:r>
              <a:rPr b="0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canxi cacbonat (calcium carbonate): CaCO</a:t>
            </a:r>
            <a:r>
              <a:rPr b="0" baseline="-2500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accent1"/>
            </a:gs>
            <a:gs pos="100000">
              <a:schemeClr val="lt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5"/>
          <p:cNvSpPr/>
          <p:nvPr/>
        </p:nvSpPr>
        <p:spPr>
          <a:xfrm>
            <a:off x="2349500" y="0"/>
            <a:ext cx="5486400" cy="1600200"/>
          </a:xfrm>
          <a:prstGeom prst="cloudCallout">
            <a:avLst>
              <a:gd fmla="val 42449" name="adj1"/>
              <a:gd fmla="val 54069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công thức hóa học và tính phân tử khối của các chất sau</a:t>
            </a:r>
            <a:endParaRPr/>
          </a:p>
        </p:txBody>
      </p:sp>
      <p:grpSp>
        <p:nvGrpSpPr>
          <p:cNvPr id="248" name="Google Shape;248;p35"/>
          <p:cNvGrpSpPr/>
          <p:nvPr/>
        </p:nvGrpSpPr>
        <p:grpSpPr>
          <a:xfrm>
            <a:off x="7086600" y="1257300"/>
            <a:ext cx="1830388" cy="1679575"/>
            <a:chOff x="4464" y="792"/>
            <a:chExt cx="1153" cy="1058"/>
          </a:xfrm>
        </p:grpSpPr>
        <p:pic>
          <p:nvPicPr>
            <p:cNvPr descr="j0301252" id="249" name="Google Shape;249;p3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464" y="864"/>
              <a:ext cx="1153" cy="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0" name="Google Shape;250;p35"/>
            <p:cNvSpPr txBox="1"/>
            <p:nvPr/>
          </p:nvSpPr>
          <p:spPr>
            <a:xfrm>
              <a:off x="4600" y="792"/>
              <a:ext cx="336" cy="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0" u="none" cap="none" strike="noStrik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  <a:endParaRPr/>
            </a:p>
          </p:txBody>
        </p:sp>
      </p:grpSp>
      <p:sp>
        <p:nvSpPr>
          <p:cNvPr id="251" name="Google Shape;251;p35"/>
          <p:cNvSpPr/>
          <p:nvPr/>
        </p:nvSpPr>
        <p:spPr>
          <a:xfrm>
            <a:off x="1524000" y="1828800"/>
            <a:ext cx="52578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739" y="16361"/>
                </a:moveTo>
                <a:lnTo>
                  <a:pt x="-6955" y="16361"/>
                </a:lnTo>
                <a:lnTo>
                  <a:pt x="-6955" y="-47045"/>
                </a:lnTo>
                <a:lnTo>
                  <a:pt x="53478" y="-120000"/>
                </a:lnTo>
              </a:path>
            </a:pathLst>
          </a:custGeom>
          <a:solidFill>
            <a:srgbClr val="F9FDC7"/>
          </a:solidFill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</a:t>
            </a:r>
            <a:r>
              <a:rPr b="1" i="0" lang="en-US" sz="24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Canxi oxit (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Calcium oxide)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phân tử gồm có 1Ca và 1O</a:t>
            </a:r>
            <a:endParaRPr/>
          </a:p>
        </p:txBody>
      </p:sp>
      <p:sp>
        <p:nvSpPr>
          <p:cNvPr id="252" name="Google Shape;252;p35"/>
          <p:cNvSpPr/>
          <p:nvPr/>
        </p:nvSpPr>
        <p:spPr>
          <a:xfrm>
            <a:off x="1524000" y="3352800"/>
            <a:ext cx="5181600" cy="762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766" y="18000"/>
                </a:moveTo>
                <a:lnTo>
                  <a:pt x="-10295" y="18000"/>
                </a:lnTo>
                <a:lnTo>
                  <a:pt x="-10295" y="-332250"/>
                </a:lnTo>
                <a:lnTo>
                  <a:pt x="54706" y="-375000"/>
                </a:lnTo>
              </a:path>
            </a:pathLst>
          </a:custGeom>
          <a:solidFill>
            <a:srgbClr val="F9FDC7"/>
          </a:solidFill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</a:t>
            </a:r>
            <a:r>
              <a:rPr b="1" i="0" lang="en-US" sz="2400" u="none" cap="none" strike="noStrike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Đồng sunfat (Copper sulfate)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phân tử có 1Cu, 1S và 4O</a:t>
            </a:r>
            <a:endParaRPr/>
          </a:p>
        </p:txBody>
      </p:sp>
      <p:sp>
        <p:nvSpPr>
          <p:cNvPr id="253" name="Google Shape;253;p35"/>
          <p:cNvSpPr txBox="1"/>
          <p:nvPr/>
        </p:nvSpPr>
        <p:spPr>
          <a:xfrm>
            <a:off x="1447800" y="4343400"/>
            <a:ext cx="638810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CTHH:CuSO</a:t>
            </a:r>
            <a:r>
              <a:rPr b="1" baseline="-25000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4, 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 = 64.1+32.1=16.4=160</a:t>
            </a:r>
            <a:endParaRPr/>
          </a:p>
        </p:txBody>
      </p:sp>
      <p:sp>
        <p:nvSpPr>
          <p:cNvPr id="254" name="Google Shape;254;p35"/>
          <p:cNvSpPr txBox="1"/>
          <p:nvPr/>
        </p:nvSpPr>
        <p:spPr>
          <a:xfrm>
            <a:off x="1676400" y="2768600"/>
            <a:ext cx="533400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CTHH:CaO</a:t>
            </a:r>
            <a:r>
              <a:rPr b="1" baseline="-25000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, 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PTK= 40.1+16.1=56</a:t>
            </a:r>
            <a:endParaRPr b="1" baseline="-25000" i="0" sz="2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p35"/>
          <p:cNvSpPr/>
          <p:nvPr/>
        </p:nvSpPr>
        <p:spPr>
          <a:xfrm>
            <a:off x="76200" y="228600"/>
            <a:ext cx="2286000" cy="381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BT3/ SGK/34: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6"/>
          <p:cNvSpPr txBox="1"/>
          <p:nvPr/>
        </p:nvSpPr>
        <p:spPr>
          <a:xfrm>
            <a:off x="838200" y="1981200"/>
            <a:ext cx="6705600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Ý nghĩa của công thức hóa học</a:t>
            </a:r>
            <a:endParaRPr/>
          </a:p>
        </p:txBody>
      </p:sp>
      <p:sp>
        <p:nvSpPr>
          <p:cNvPr id="261" name="Google Shape;261;p36"/>
          <p:cNvSpPr txBox="1"/>
          <p:nvPr>
            <p:ph type="title"/>
          </p:nvPr>
        </p:nvSpPr>
        <p:spPr>
          <a:xfrm>
            <a:off x="0" y="0"/>
            <a:ext cx="86868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dk1"/>
                </a:solidFill>
              </a:rPr>
              <a:t>Bài 9 </a:t>
            </a:r>
            <a:r>
              <a:rPr b="1" lang="en-US" sz="3600">
                <a:solidFill>
                  <a:schemeClr val="dk1"/>
                </a:solidFill>
              </a:rPr>
              <a:t>:</a:t>
            </a:r>
            <a:r>
              <a:rPr lang="en-US" sz="3600">
                <a:solidFill>
                  <a:schemeClr val="dk1"/>
                </a:solidFill>
              </a:rPr>
              <a:t> </a:t>
            </a:r>
            <a:r>
              <a:rPr b="1" lang="en-US" sz="3600">
                <a:solidFill>
                  <a:srgbClr val="0000CC"/>
                </a:solidFill>
              </a:rPr>
              <a:t>CÔNG THỨC HÓA HỌC</a:t>
            </a:r>
            <a:br>
              <a:rPr lang="en-US" sz="3800" u="sng">
                <a:solidFill>
                  <a:srgbClr val="0000CC"/>
                </a:solidFill>
              </a:rPr>
            </a:br>
            <a:r>
              <a:rPr lang="en-US" sz="3800" u="sng">
                <a:solidFill>
                  <a:schemeClr val="dk1"/>
                </a:solidFill>
              </a:rPr>
              <a:t> </a:t>
            </a:r>
            <a:r>
              <a:rPr lang="en-US" sz="3800" u="sng">
                <a:solidFill>
                  <a:srgbClr val="FF0000"/>
                </a:solidFill>
              </a:rPr>
              <a:t>I. Công thức hóa học của đơn chất: </a:t>
            </a:r>
            <a:br>
              <a:rPr lang="en-US" sz="3800" u="sng">
                <a:solidFill>
                  <a:srgbClr val="FF0000"/>
                </a:solidFill>
              </a:rPr>
            </a:br>
            <a:r>
              <a:rPr lang="en-US" sz="3800" u="sng">
                <a:solidFill>
                  <a:srgbClr val="FF0000"/>
                </a:solidFill>
              </a:rPr>
              <a:t>II. Công thức hoá học của hợp chất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