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0" r:id="rId2"/>
    <p:sldId id="268" r:id="rId3"/>
    <p:sldId id="271" r:id="rId4"/>
    <p:sldId id="272" r:id="rId5"/>
    <p:sldId id="273" r:id="rId6"/>
    <p:sldId id="274" r:id="rId7"/>
    <p:sldId id="276" r:id="rId8"/>
    <p:sldId id="277" r:id="rId9"/>
    <p:sldId id="278" r:id="rId10"/>
    <p:sldId id="275" r:id="rId11"/>
    <p:sldId id="281" r:id="rId12"/>
    <p:sldId id="279" r:id="rId13"/>
    <p:sldId id="269" r:id="rId14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07" autoAdjust="0"/>
    <p:restoredTop sz="94660"/>
  </p:normalViewPr>
  <p:slideViewPr>
    <p:cSldViewPr snapToGrid="0">
      <p:cViewPr varScale="1">
        <p:scale>
          <a:sx n="88" d="100"/>
          <a:sy n="88" d="100"/>
        </p:scale>
        <p:origin x="53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97FA4C-07F8-4B61-B709-03E515C5A06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D5DFD80-49CA-4C69-B077-69190B6B0E5C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4000" b="1" dirty="0" smtClean="0">
              <a:solidFill>
                <a:schemeClr val="tx1"/>
              </a:solidFill>
              <a:latin typeface="+mj-lt"/>
            </a:rPr>
            <a:t>Chất</a:t>
          </a:r>
          <a:endParaRPr lang="en-US" sz="4000" b="1" dirty="0">
            <a:solidFill>
              <a:schemeClr val="tx1"/>
            </a:solidFill>
            <a:latin typeface="+mj-lt"/>
          </a:endParaRPr>
        </a:p>
      </dgm:t>
    </dgm:pt>
    <dgm:pt modelId="{886D8889-C16D-4C10-BCD5-E17E3645BEDC}" type="parTrans" cxnId="{0188D43A-0603-4CD5-844B-DCC0B179CFA6}">
      <dgm:prSet/>
      <dgm:spPr/>
      <dgm:t>
        <a:bodyPr/>
        <a:lstStyle/>
        <a:p>
          <a:endParaRPr lang="en-US"/>
        </a:p>
      </dgm:t>
    </dgm:pt>
    <dgm:pt modelId="{4C21D27B-7BDA-4B63-9FD8-4A1CAA5F71D2}" type="sibTrans" cxnId="{0188D43A-0603-4CD5-844B-DCC0B179CFA6}">
      <dgm:prSet/>
      <dgm:spPr/>
      <dgm:t>
        <a:bodyPr/>
        <a:lstStyle/>
        <a:p>
          <a:endParaRPr lang="en-US"/>
        </a:p>
      </dgm:t>
    </dgm:pt>
    <dgm:pt modelId="{AA9B7ED6-FB16-460D-B1AD-518E5925C61C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3200" dirty="0" smtClean="0">
              <a:solidFill>
                <a:schemeClr val="tx1"/>
              </a:solidFill>
            </a:rPr>
            <a:t>Đơn chất</a:t>
          </a:r>
          <a:endParaRPr lang="en-US" sz="3200" dirty="0">
            <a:solidFill>
              <a:schemeClr val="tx1"/>
            </a:solidFill>
          </a:endParaRPr>
        </a:p>
      </dgm:t>
    </dgm:pt>
    <dgm:pt modelId="{5279D072-A4DB-47F8-8194-F39F2B590102}" type="parTrans" cxnId="{66173009-C2F4-49DA-BB37-151653F34338}">
      <dgm:prSet/>
      <dgm:spPr/>
      <dgm:t>
        <a:bodyPr/>
        <a:lstStyle/>
        <a:p>
          <a:endParaRPr lang="en-US"/>
        </a:p>
      </dgm:t>
    </dgm:pt>
    <dgm:pt modelId="{B323E584-5A7A-4544-A568-8C0FFDBAE634}" type="sibTrans" cxnId="{66173009-C2F4-49DA-BB37-151653F34338}">
      <dgm:prSet/>
      <dgm:spPr/>
      <dgm:t>
        <a:bodyPr/>
        <a:lstStyle/>
        <a:p>
          <a:endParaRPr lang="en-US"/>
        </a:p>
      </dgm:t>
    </dgm:pt>
    <dgm:pt modelId="{2F76A924-5C2B-4D8C-8B01-67959A7CFCAC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3200" dirty="0" smtClean="0">
              <a:solidFill>
                <a:schemeClr val="tx1"/>
              </a:solidFill>
            </a:rPr>
            <a:t>Hợp chất</a:t>
          </a:r>
          <a:endParaRPr lang="en-US" sz="3200" dirty="0">
            <a:solidFill>
              <a:schemeClr val="tx1"/>
            </a:solidFill>
          </a:endParaRPr>
        </a:p>
      </dgm:t>
    </dgm:pt>
    <dgm:pt modelId="{79D5FDED-0227-40EE-95A7-2104127C2180}" type="parTrans" cxnId="{5F08C7BB-D428-463E-BADE-1DCBACA46C28}">
      <dgm:prSet/>
      <dgm:spPr/>
      <dgm:t>
        <a:bodyPr/>
        <a:lstStyle/>
        <a:p>
          <a:endParaRPr lang="en-US"/>
        </a:p>
      </dgm:t>
    </dgm:pt>
    <dgm:pt modelId="{1C5B756A-87B4-405E-B6EB-08A5A2C824AF}" type="sibTrans" cxnId="{5F08C7BB-D428-463E-BADE-1DCBACA46C28}">
      <dgm:prSet/>
      <dgm:spPr/>
      <dgm:t>
        <a:bodyPr/>
        <a:lstStyle/>
        <a:p>
          <a:endParaRPr lang="en-US"/>
        </a:p>
      </dgm:t>
    </dgm:pt>
    <dgm:pt modelId="{FDFCD537-BAC1-4BBF-AD42-DD47265C5ABF}" type="pres">
      <dgm:prSet presAssocID="{CC97FA4C-07F8-4B61-B709-03E515C5A06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4306308-F308-49DD-AFCE-CE8B29A3EDA5}" type="pres">
      <dgm:prSet presAssocID="{2D5DFD80-49CA-4C69-B077-69190B6B0E5C}" presName="root1" presStyleCnt="0"/>
      <dgm:spPr/>
    </dgm:pt>
    <dgm:pt modelId="{E746E087-F73B-416A-A473-DCE56838110A}" type="pres">
      <dgm:prSet presAssocID="{2D5DFD80-49CA-4C69-B077-69190B6B0E5C}" presName="LevelOneTextNode" presStyleLbl="node0" presStyleIdx="0" presStyleCnt="1" custScaleX="82328" custScaleY="653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38EC612-D399-4465-9E55-280394A1F636}" type="pres">
      <dgm:prSet presAssocID="{2D5DFD80-49CA-4C69-B077-69190B6B0E5C}" presName="level2hierChild" presStyleCnt="0"/>
      <dgm:spPr/>
    </dgm:pt>
    <dgm:pt modelId="{856753E8-6623-4C70-9457-38E1D562EC21}" type="pres">
      <dgm:prSet presAssocID="{5279D072-A4DB-47F8-8194-F39F2B590102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EE031C7B-718B-41A2-B70E-F13DAEC181EB}" type="pres">
      <dgm:prSet presAssocID="{5279D072-A4DB-47F8-8194-F39F2B590102}" presName="connTx" presStyleLbl="parChTrans1D2" presStyleIdx="0" presStyleCnt="2"/>
      <dgm:spPr/>
      <dgm:t>
        <a:bodyPr/>
        <a:lstStyle/>
        <a:p>
          <a:endParaRPr lang="en-US"/>
        </a:p>
      </dgm:t>
    </dgm:pt>
    <dgm:pt modelId="{97AAE11E-CB07-48E4-A43C-3BB170B984DE}" type="pres">
      <dgm:prSet presAssocID="{AA9B7ED6-FB16-460D-B1AD-518E5925C61C}" presName="root2" presStyleCnt="0"/>
      <dgm:spPr/>
    </dgm:pt>
    <dgm:pt modelId="{D15CB330-AC32-47DD-855E-11410D3F1E68}" type="pres">
      <dgm:prSet presAssocID="{AA9B7ED6-FB16-460D-B1AD-518E5925C61C}" presName="LevelTwoTextNode" presStyleLbl="node2" presStyleIdx="0" presStyleCnt="2" custScaleX="90671" custScaleY="568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B6162F4-6AF5-4634-89FC-10CD275B76AD}" type="pres">
      <dgm:prSet presAssocID="{AA9B7ED6-FB16-460D-B1AD-518E5925C61C}" presName="level3hierChild" presStyleCnt="0"/>
      <dgm:spPr/>
    </dgm:pt>
    <dgm:pt modelId="{9D05E6C3-0E94-4EDF-8A5D-4E3CD9FF8637}" type="pres">
      <dgm:prSet presAssocID="{79D5FDED-0227-40EE-95A7-2104127C2180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1320ADF2-B788-4992-8677-9311B7B1AABD}" type="pres">
      <dgm:prSet presAssocID="{79D5FDED-0227-40EE-95A7-2104127C2180}" presName="connTx" presStyleLbl="parChTrans1D2" presStyleIdx="1" presStyleCnt="2"/>
      <dgm:spPr/>
      <dgm:t>
        <a:bodyPr/>
        <a:lstStyle/>
        <a:p>
          <a:endParaRPr lang="en-US"/>
        </a:p>
      </dgm:t>
    </dgm:pt>
    <dgm:pt modelId="{711B8711-E918-4675-886E-6AC9947DC773}" type="pres">
      <dgm:prSet presAssocID="{2F76A924-5C2B-4D8C-8B01-67959A7CFCAC}" presName="root2" presStyleCnt="0"/>
      <dgm:spPr/>
    </dgm:pt>
    <dgm:pt modelId="{4E0A7BE6-F6E0-4C2E-87B0-E752E0BE05F4}" type="pres">
      <dgm:prSet presAssocID="{2F76A924-5C2B-4D8C-8B01-67959A7CFCAC}" presName="LevelTwoTextNode" presStyleLbl="node2" presStyleIdx="1" presStyleCnt="2" custScaleX="91365" custScaleY="5770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B75B0D-FF70-4956-83F1-8A5F165C3DE1}" type="pres">
      <dgm:prSet presAssocID="{2F76A924-5C2B-4D8C-8B01-67959A7CFCAC}" presName="level3hierChild" presStyleCnt="0"/>
      <dgm:spPr/>
    </dgm:pt>
  </dgm:ptLst>
  <dgm:cxnLst>
    <dgm:cxn modelId="{C06D2691-5C65-41B2-A1EB-E8A773761591}" type="presOf" srcId="{5279D072-A4DB-47F8-8194-F39F2B590102}" destId="{856753E8-6623-4C70-9457-38E1D562EC21}" srcOrd="0" destOrd="0" presId="urn:microsoft.com/office/officeart/2005/8/layout/hierarchy2"/>
    <dgm:cxn modelId="{66173009-C2F4-49DA-BB37-151653F34338}" srcId="{2D5DFD80-49CA-4C69-B077-69190B6B0E5C}" destId="{AA9B7ED6-FB16-460D-B1AD-518E5925C61C}" srcOrd="0" destOrd="0" parTransId="{5279D072-A4DB-47F8-8194-F39F2B590102}" sibTransId="{B323E584-5A7A-4544-A568-8C0FFDBAE634}"/>
    <dgm:cxn modelId="{5F08C7BB-D428-463E-BADE-1DCBACA46C28}" srcId="{2D5DFD80-49CA-4C69-B077-69190B6B0E5C}" destId="{2F76A924-5C2B-4D8C-8B01-67959A7CFCAC}" srcOrd="1" destOrd="0" parTransId="{79D5FDED-0227-40EE-95A7-2104127C2180}" sibTransId="{1C5B756A-87B4-405E-B6EB-08A5A2C824AF}"/>
    <dgm:cxn modelId="{4E796E4E-B950-4419-B84E-DD57318CC73C}" type="presOf" srcId="{79D5FDED-0227-40EE-95A7-2104127C2180}" destId="{1320ADF2-B788-4992-8677-9311B7B1AABD}" srcOrd="1" destOrd="0" presId="urn:microsoft.com/office/officeart/2005/8/layout/hierarchy2"/>
    <dgm:cxn modelId="{D5B00D91-7484-41BF-937A-80B0B4B7D80D}" type="presOf" srcId="{79D5FDED-0227-40EE-95A7-2104127C2180}" destId="{9D05E6C3-0E94-4EDF-8A5D-4E3CD9FF8637}" srcOrd="0" destOrd="0" presId="urn:microsoft.com/office/officeart/2005/8/layout/hierarchy2"/>
    <dgm:cxn modelId="{71882C01-C1F5-4A8D-939D-12395CE338FF}" type="presOf" srcId="{CC97FA4C-07F8-4B61-B709-03E515C5A061}" destId="{FDFCD537-BAC1-4BBF-AD42-DD47265C5ABF}" srcOrd="0" destOrd="0" presId="urn:microsoft.com/office/officeart/2005/8/layout/hierarchy2"/>
    <dgm:cxn modelId="{7DD10678-D17E-4E59-B3B7-5CC04332DC38}" type="presOf" srcId="{2D5DFD80-49CA-4C69-B077-69190B6B0E5C}" destId="{E746E087-F73B-416A-A473-DCE56838110A}" srcOrd="0" destOrd="0" presId="urn:microsoft.com/office/officeart/2005/8/layout/hierarchy2"/>
    <dgm:cxn modelId="{68420710-9CBA-49AD-9D90-658229321161}" type="presOf" srcId="{AA9B7ED6-FB16-460D-B1AD-518E5925C61C}" destId="{D15CB330-AC32-47DD-855E-11410D3F1E68}" srcOrd="0" destOrd="0" presId="urn:microsoft.com/office/officeart/2005/8/layout/hierarchy2"/>
    <dgm:cxn modelId="{2ECE8237-96C5-418E-8BA7-BD72F89F0926}" type="presOf" srcId="{5279D072-A4DB-47F8-8194-F39F2B590102}" destId="{EE031C7B-718B-41A2-B70E-F13DAEC181EB}" srcOrd="1" destOrd="0" presId="urn:microsoft.com/office/officeart/2005/8/layout/hierarchy2"/>
    <dgm:cxn modelId="{4466FCA3-72D9-4CE5-AD7B-63F0F3E3FE3A}" type="presOf" srcId="{2F76A924-5C2B-4D8C-8B01-67959A7CFCAC}" destId="{4E0A7BE6-F6E0-4C2E-87B0-E752E0BE05F4}" srcOrd="0" destOrd="0" presId="urn:microsoft.com/office/officeart/2005/8/layout/hierarchy2"/>
    <dgm:cxn modelId="{0188D43A-0603-4CD5-844B-DCC0B179CFA6}" srcId="{CC97FA4C-07F8-4B61-B709-03E515C5A061}" destId="{2D5DFD80-49CA-4C69-B077-69190B6B0E5C}" srcOrd="0" destOrd="0" parTransId="{886D8889-C16D-4C10-BCD5-E17E3645BEDC}" sibTransId="{4C21D27B-7BDA-4B63-9FD8-4A1CAA5F71D2}"/>
    <dgm:cxn modelId="{A30BE727-2EA1-4A85-8D1C-427B40F21A11}" type="presParOf" srcId="{FDFCD537-BAC1-4BBF-AD42-DD47265C5ABF}" destId="{64306308-F308-49DD-AFCE-CE8B29A3EDA5}" srcOrd="0" destOrd="0" presId="urn:microsoft.com/office/officeart/2005/8/layout/hierarchy2"/>
    <dgm:cxn modelId="{5E822BD1-6E8E-42A8-89CE-8FD56140F8C7}" type="presParOf" srcId="{64306308-F308-49DD-AFCE-CE8B29A3EDA5}" destId="{E746E087-F73B-416A-A473-DCE56838110A}" srcOrd="0" destOrd="0" presId="urn:microsoft.com/office/officeart/2005/8/layout/hierarchy2"/>
    <dgm:cxn modelId="{6864DEC1-9098-4D5F-A365-B5CB4F0C64A6}" type="presParOf" srcId="{64306308-F308-49DD-AFCE-CE8B29A3EDA5}" destId="{338EC612-D399-4465-9E55-280394A1F636}" srcOrd="1" destOrd="0" presId="urn:microsoft.com/office/officeart/2005/8/layout/hierarchy2"/>
    <dgm:cxn modelId="{1A4F1B5B-BDAC-4B83-948F-6E554C6CA464}" type="presParOf" srcId="{338EC612-D399-4465-9E55-280394A1F636}" destId="{856753E8-6623-4C70-9457-38E1D562EC21}" srcOrd="0" destOrd="0" presId="urn:microsoft.com/office/officeart/2005/8/layout/hierarchy2"/>
    <dgm:cxn modelId="{F554F901-0CE5-4A36-A367-84B23CD8F92F}" type="presParOf" srcId="{856753E8-6623-4C70-9457-38E1D562EC21}" destId="{EE031C7B-718B-41A2-B70E-F13DAEC181EB}" srcOrd="0" destOrd="0" presId="urn:microsoft.com/office/officeart/2005/8/layout/hierarchy2"/>
    <dgm:cxn modelId="{334A72CC-142C-404C-846C-F315428C61FE}" type="presParOf" srcId="{338EC612-D399-4465-9E55-280394A1F636}" destId="{97AAE11E-CB07-48E4-A43C-3BB170B984DE}" srcOrd="1" destOrd="0" presId="urn:microsoft.com/office/officeart/2005/8/layout/hierarchy2"/>
    <dgm:cxn modelId="{5ED25C6A-74C6-49FE-9812-A1DD32885D4F}" type="presParOf" srcId="{97AAE11E-CB07-48E4-A43C-3BB170B984DE}" destId="{D15CB330-AC32-47DD-855E-11410D3F1E68}" srcOrd="0" destOrd="0" presId="urn:microsoft.com/office/officeart/2005/8/layout/hierarchy2"/>
    <dgm:cxn modelId="{6D4378ED-789E-48EE-B90D-BAB4157F3B06}" type="presParOf" srcId="{97AAE11E-CB07-48E4-A43C-3BB170B984DE}" destId="{5B6162F4-6AF5-4634-89FC-10CD275B76AD}" srcOrd="1" destOrd="0" presId="urn:microsoft.com/office/officeart/2005/8/layout/hierarchy2"/>
    <dgm:cxn modelId="{AF255D91-0357-4F6E-93E2-35E6343494FE}" type="presParOf" srcId="{338EC612-D399-4465-9E55-280394A1F636}" destId="{9D05E6C3-0E94-4EDF-8A5D-4E3CD9FF8637}" srcOrd="2" destOrd="0" presId="urn:microsoft.com/office/officeart/2005/8/layout/hierarchy2"/>
    <dgm:cxn modelId="{47A7DC9D-0CCC-4062-93F1-061A1D40E9F7}" type="presParOf" srcId="{9D05E6C3-0E94-4EDF-8A5D-4E3CD9FF8637}" destId="{1320ADF2-B788-4992-8677-9311B7B1AABD}" srcOrd="0" destOrd="0" presId="urn:microsoft.com/office/officeart/2005/8/layout/hierarchy2"/>
    <dgm:cxn modelId="{54262923-B988-4114-94AD-4D3AE12CCA62}" type="presParOf" srcId="{338EC612-D399-4465-9E55-280394A1F636}" destId="{711B8711-E918-4675-886E-6AC9947DC773}" srcOrd="3" destOrd="0" presId="urn:microsoft.com/office/officeart/2005/8/layout/hierarchy2"/>
    <dgm:cxn modelId="{73224BCE-0BF6-47DB-BCB8-B00A20ADCB81}" type="presParOf" srcId="{711B8711-E918-4675-886E-6AC9947DC773}" destId="{4E0A7BE6-F6E0-4C2E-87B0-E752E0BE05F4}" srcOrd="0" destOrd="0" presId="urn:microsoft.com/office/officeart/2005/8/layout/hierarchy2"/>
    <dgm:cxn modelId="{A1691F86-3F11-4C6A-BD7A-E017137C9011}" type="presParOf" srcId="{711B8711-E918-4675-886E-6AC9947DC773}" destId="{C4B75B0D-FF70-4956-83F1-8A5F165C3DE1}" srcOrd="1" destOrd="0" presId="urn:microsoft.com/office/officeart/2005/8/layout/hierarchy2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46E087-F73B-416A-A473-DCE56838110A}">
      <dsp:nvSpPr>
        <dsp:cNvPr id="0" name=""/>
        <dsp:cNvSpPr/>
      </dsp:nvSpPr>
      <dsp:spPr>
        <a:xfrm>
          <a:off x="332192" y="637591"/>
          <a:ext cx="3266881" cy="1296566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smtClean="0">
              <a:solidFill>
                <a:schemeClr val="tx1"/>
              </a:solidFill>
              <a:latin typeface="+mj-lt"/>
            </a:rPr>
            <a:t>Chất</a:t>
          </a:r>
          <a:endParaRPr lang="en-US" sz="4000" b="1" kern="1200" dirty="0">
            <a:solidFill>
              <a:schemeClr val="tx1"/>
            </a:solidFill>
            <a:latin typeface="+mj-lt"/>
          </a:endParaRPr>
        </a:p>
      </dsp:txBody>
      <dsp:txXfrm>
        <a:off x="370167" y="675566"/>
        <a:ext cx="3190931" cy="1220616"/>
      </dsp:txXfrm>
    </dsp:sp>
    <dsp:sp modelId="{856753E8-6623-4C70-9457-38E1D562EC21}">
      <dsp:nvSpPr>
        <dsp:cNvPr id="0" name=""/>
        <dsp:cNvSpPr/>
      </dsp:nvSpPr>
      <dsp:spPr>
        <a:xfrm rot="20133688">
          <a:off x="3520972" y="855792"/>
          <a:ext cx="1743455" cy="138867"/>
        </a:xfrm>
        <a:custGeom>
          <a:avLst/>
          <a:gdLst/>
          <a:ahLst/>
          <a:cxnLst/>
          <a:rect l="0" t="0" r="0" b="0"/>
          <a:pathLst>
            <a:path>
              <a:moveTo>
                <a:pt x="0" y="69433"/>
              </a:moveTo>
              <a:lnTo>
                <a:pt x="1743455" y="6943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4349113" y="881640"/>
        <a:ext cx="87172" cy="87172"/>
      </dsp:txXfrm>
    </dsp:sp>
    <dsp:sp modelId="{D15CB330-AC32-47DD-855E-11410D3F1E68}">
      <dsp:nvSpPr>
        <dsp:cNvPr id="0" name=""/>
        <dsp:cNvSpPr/>
      </dsp:nvSpPr>
      <dsp:spPr>
        <a:xfrm>
          <a:off x="5186326" y="498"/>
          <a:ext cx="3597943" cy="1128159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chemeClr val="tx1"/>
              </a:solidFill>
            </a:rPr>
            <a:t>Đơn chất</a:t>
          </a:r>
          <a:endParaRPr lang="en-US" sz="3200" kern="1200" dirty="0">
            <a:solidFill>
              <a:schemeClr val="tx1"/>
            </a:solidFill>
          </a:endParaRPr>
        </a:p>
      </dsp:txBody>
      <dsp:txXfrm>
        <a:off x="5219369" y="33541"/>
        <a:ext cx="3531857" cy="1062073"/>
      </dsp:txXfrm>
    </dsp:sp>
    <dsp:sp modelId="{9D05E6C3-0E94-4EDF-8A5D-4E3CD9FF8637}">
      <dsp:nvSpPr>
        <dsp:cNvPr id="0" name=""/>
        <dsp:cNvSpPr/>
      </dsp:nvSpPr>
      <dsp:spPr>
        <a:xfrm rot="1451180">
          <a:off x="3522703" y="1572883"/>
          <a:ext cx="1739992" cy="138867"/>
        </a:xfrm>
        <a:custGeom>
          <a:avLst/>
          <a:gdLst/>
          <a:ahLst/>
          <a:cxnLst/>
          <a:rect l="0" t="0" r="0" b="0"/>
          <a:pathLst>
            <a:path>
              <a:moveTo>
                <a:pt x="0" y="69433"/>
              </a:moveTo>
              <a:lnTo>
                <a:pt x="1739992" y="6943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4349200" y="1598817"/>
        <a:ext cx="86999" cy="86999"/>
      </dsp:txXfrm>
    </dsp:sp>
    <dsp:sp modelId="{4E0A7BE6-F6E0-4C2E-87B0-E752E0BE05F4}">
      <dsp:nvSpPr>
        <dsp:cNvPr id="0" name=""/>
        <dsp:cNvSpPr/>
      </dsp:nvSpPr>
      <dsp:spPr>
        <a:xfrm>
          <a:off x="5186326" y="1426267"/>
          <a:ext cx="3625481" cy="1144984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chemeClr val="tx1"/>
              </a:solidFill>
            </a:rPr>
            <a:t>Hợp chất</a:t>
          </a:r>
          <a:endParaRPr lang="en-US" sz="3200" kern="1200" dirty="0">
            <a:solidFill>
              <a:schemeClr val="tx1"/>
            </a:solidFill>
          </a:endParaRPr>
        </a:p>
      </dsp:txBody>
      <dsp:txXfrm>
        <a:off x="5219861" y="1459802"/>
        <a:ext cx="3558411" cy="10779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A0983-6731-49AD-B282-3FA2DDFDB4C7}" type="datetimeFigureOut">
              <a:rPr lang="vi-VN" smtClean="0"/>
              <a:t>02/09/2021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41B3A9-148F-4B76-B3AD-8913A5DD5F9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04594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14394E-CEF1-4F44-90EB-97D281D57459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9624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3" name="Notes Placeholder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0484" name="Slide Number Placeholder 3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CF07FB-A5FF-4E61-BDF5-C46C3BB82150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3005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6013-29C0-44B7-91CB-8711CF173BE3}" type="datetimeFigureOut">
              <a:rPr lang="vi-VN" smtClean="0"/>
              <a:t>02/09/2021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2B6F-0431-455E-BA40-ABF8FB5BA39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1031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6013-29C0-44B7-91CB-8711CF173BE3}" type="datetimeFigureOut">
              <a:rPr lang="vi-VN" smtClean="0"/>
              <a:t>02/09/2021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2B6F-0431-455E-BA40-ABF8FB5BA39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3984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6013-29C0-44B7-91CB-8711CF173BE3}" type="datetimeFigureOut">
              <a:rPr lang="vi-VN" smtClean="0"/>
              <a:t>02/09/2021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2B6F-0431-455E-BA40-ABF8FB5BA39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599462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13DB9-0A74-4E5C-9162-69F4CFDA5C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7611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6013-29C0-44B7-91CB-8711CF173BE3}" type="datetimeFigureOut">
              <a:rPr lang="vi-VN" smtClean="0"/>
              <a:t>02/09/2021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2B6F-0431-455E-BA40-ABF8FB5BA39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44774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6013-29C0-44B7-91CB-8711CF173BE3}" type="datetimeFigureOut">
              <a:rPr lang="vi-VN" smtClean="0"/>
              <a:t>02/09/2021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2B6F-0431-455E-BA40-ABF8FB5BA39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77182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6013-29C0-44B7-91CB-8711CF173BE3}" type="datetimeFigureOut">
              <a:rPr lang="vi-VN" smtClean="0"/>
              <a:t>02/09/2021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2B6F-0431-455E-BA40-ABF8FB5BA39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45119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6013-29C0-44B7-91CB-8711CF173BE3}" type="datetimeFigureOut">
              <a:rPr lang="vi-VN" smtClean="0"/>
              <a:t>02/09/2021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2B6F-0431-455E-BA40-ABF8FB5BA39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0794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6013-29C0-44B7-91CB-8711CF173BE3}" type="datetimeFigureOut">
              <a:rPr lang="vi-VN" smtClean="0"/>
              <a:t>02/09/2021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2B6F-0431-455E-BA40-ABF8FB5BA39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45857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6013-29C0-44B7-91CB-8711CF173BE3}" type="datetimeFigureOut">
              <a:rPr lang="vi-VN" smtClean="0"/>
              <a:t>02/09/2021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2B6F-0431-455E-BA40-ABF8FB5BA39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71874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6013-29C0-44B7-91CB-8711CF173BE3}" type="datetimeFigureOut">
              <a:rPr lang="vi-VN" smtClean="0"/>
              <a:t>02/09/2021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2B6F-0431-455E-BA40-ABF8FB5BA39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82677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6013-29C0-44B7-91CB-8711CF173BE3}" type="datetimeFigureOut">
              <a:rPr lang="vi-VN" smtClean="0"/>
              <a:t>02/09/2021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2B6F-0431-455E-BA40-ABF8FB5BA39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11060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D6013-29C0-44B7-91CB-8711CF173BE3}" type="datetimeFigureOut">
              <a:rPr lang="vi-VN" smtClean="0"/>
              <a:t>02/09/2021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52B6F-0431-455E-BA40-ABF8FB5BA39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38348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905001" y="2013360"/>
            <a:ext cx="9143999" cy="72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None/>
            </a:pPr>
            <a:r>
              <a:rPr lang="nl-NL" altLang="en-US" sz="3600" i="1" dirty="0">
                <a:latin typeface="Times New Roman" panose="02020603050405020304" pitchFamily="18" charset="0"/>
                <a:cs typeface="Calibri" panose="020F0502020204030204" pitchFamily="34" charset="0"/>
              </a:rPr>
              <a:t>Vậy làm thế nào để nghiên cứu tất cả các chất?</a:t>
            </a:r>
            <a:endParaRPr lang="en-US" altLang="en-US" sz="3600" dirty="0">
              <a:latin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3" name="Picture 5" descr="question_pop_up_from_box_rotate_hg_clr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84350"/>
            <a:ext cx="1423988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/>
          <p:cNvSpPr/>
          <p:nvPr/>
        </p:nvSpPr>
        <p:spPr>
          <a:xfrm>
            <a:off x="773032" y="384585"/>
            <a:ext cx="2111536" cy="90170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48159" y="481013"/>
            <a:ext cx="15356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Chất</a:t>
            </a:r>
            <a:endParaRPr lang="en-US" alt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4494316" y="380412"/>
            <a:ext cx="2470314" cy="92710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515987" y="529637"/>
            <a:ext cx="241318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Vật thể</a:t>
            </a:r>
          </a:p>
        </p:txBody>
      </p:sp>
      <p:cxnSp>
        <p:nvCxnSpPr>
          <p:cNvPr id="19" name="Straight Arrow Connector 18"/>
          <p:cNvCxnSpPr>
            <a:stCxn id="6" idx="6"/>
          </p:cNvCxnSpPr>
          <p:nvPr/>
        </p:nvCxnSpPr>
        <p:spPr>
          <a:xfrm>
            <a:off x="2884568" y="835435"/>
            <a:ext cx="16097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144524" y="267495"/>
            <a:ext cx="186473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Tạo nên</a:t>
            </a:r>
          </a:p>
        </p:txBody>
      </p:sp>
      <p:sp>
        <p:nvSpPr>
          <p:cNvPr id="28" name="Rectangle: Rounded Corners 23"/>
          <p:cNvSpPr/>
          <p:nvPr/>
        </p:nvSpPr>
        <p:spPr>
          <a:xfrm>
            <a:off x="7875307" y="476250"/>
            <a:ext cx="3346018" cy="6556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TextBox 24"/>
          <p:cNvSpPr txBox="1">
            <a:spLocks noChangeArrowheads="1"/>
          </p:cNvSpPr>
          <p:nvPr/>
        </p:nvSpPr>
        <p:spPr bwMode="auto">
          <a:xfrm>
            <a:off x="8200033" y="475278"/>
            <a:ext cx="300136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Hàng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triệu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chất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7019048" y="729278"/>
            <a:ext cx="639859" cy="3302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7" name="Rounded Rectangle 6"/>
          <p:cNvSpPr/>
          <p:nvPr/>
        </p:nvSpPr>
        <p:spPr>
          <a:xfrm>
            <a:off x="1905001" y="1784350"/>
            <a:ext cx="9296399" cy="118745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121934190"/>
              </p:ext>
            </p:extLst>
          </p:nvPr>
        </p:nvGraphicFramePr>
        <p:xfrm>
          <a:off x="1828800" y="3524250"/>
          <a:ext cx="9144000" cy="2571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31995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8" grpId="0"/>
      <p:bldP spid="10" grpId="0" animBg="1"/>
      <p:bldP spid="13" grpId="0"/>
      <p:bldP spid="21" grpId="0"/>
      <p:bldP spid="28" grpId="0" animBg="1"/>
      <p:bldP spid="29" grpId="0"/>
      <p:bldP spid="5" grpId="0" animBg="1"/>
      <p:bldP spid="7" grpId="0" animBg="1"/>
      <p:bldGraphic spid="9" grpId="0">
        <p:bldAsOne/>
      </p:bldGraphic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2"/>
          <p:cNvSpPr txBox="1">
            <a:spLocks noChangeArrowheads="1"/>
          </p:cNvSpPr>
          <p:nvPr/>
        </p:nvSpPr>
        <p:spPr bwMode="auto">
          <a:xfrm>
            <a:off x="76200" y="1017990"/>
            <a:ext cx="529907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FFC000"/>
                </a:solidFill>
              </a:rPr>
              <a:t>I. Đơn </a:t>
            </a:r>
            <a:r>
              <a:rPr lang="en-US" altLang="en-US" sz="3600" b="1" dirty="0" err="1">
                <a:solidFill>
                  <a:srgbClr val="FFC000"/>
                </a:solidFill>
              </a:rPr>
              <a:t>chất_Hợp</a:t>
            </a:r>
            <a:r>
              <a:rPr lang="en-US" altLang="en-US" sz="3600" b="1" dirty="0">
                <a:solidFill>
                  <a:srgbClr val="FFC000"/>
                </a:solidFill>
              </a:rPr>
              <a:t> </a:t>
            </a:r>
            <a:r>
              <a:rPr lang="en-US" altLang="en-US" sz="3600" b="1" dirty="0" err="1">
                <a:solidFill>
                  <a:srgbClr val="FFC000"/>
                </a:solidFill>
              </a:rPr>
              <a:t>chất</a:t>
            </a:r>
            <a:r>
              <a:rPr lang="en-US" altLang="en-US" sz="3600" b="1" dirty="0">
                <a:solidFill>
                  <a:srgbClr val="FFC000"/>
                </a:solidFill>
              </a:rPr>
              <a:t>:</a:t>
            </a:r>
            <a:endParaRPr lang="en-US" altLang="en-US" sz="3600" dirty="0">
              <a:solidFill>
                <a:srgbClr val="FFC000"/>
              </a:solidFill>
            </a:endParaRPr>
          </a:p>
        </p:txBody>
      </p:sp>
      <p:graphicFrame>
        <p:nvGraphicFramePr>
          <p:cNvPr id="2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487230"/>
              </p:ext>
            </p:extLst>
          </p:nvPr>
        </p:nvGraphicFramePr>
        <p:xfrm>
          <a:off x="838199" y="2599266"/>
          <a:ext cx="10498667" cy="40380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5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6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42032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Đơn</a:t>
                      </a:r>
                      <a:r>
                        <a:rPr lang="en-US" sz="3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32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chất</a:t>
                      </a:r>
                      <a:endParaRPr lang="en-US" sz="3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Hợp</a:t>
                      </a:r>
                      <a:r>
                        <a:rPr lang="en-US" sz="3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32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chất</a:t>
                      </a:r>
                      <a:endParaRPr lang="en-US" sz="3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2013"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n-US" sz="28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Khái</a:t>
                      </a:r>
                      <a:r>
                        <a:rPr lang="en-US" sz="2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niệm</a:t>
                      </a:r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2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2013"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Phân</a:t>
                      </a:r>
                      <a:r>
                        <a:rPr lang="en-US" sz="2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loại</a:t>
                      </a:r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2013"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Đặc</a:t>
                      </a:r>
                      <a:r>
                        <a:rPr lang="en-US" sz="2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điểm cấu tạo</a:t>
                      </a:r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WordArt 35"/>
          <p:cNvSpPr>
            <a:spLocks noChangeArrowheads="1" noChangeShapeType="1" noTextEdit="1"/>
          </p:cNvSpPr>
          <p:nvPr/>
        </p:nvSpPr>
        <p:spPr bwMode="auto">
          <a:xfrm>
            <a:off x="3587750" y="76200"/>
            <a:ext cx="7080250" cy="914400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Đơn chất _ hợp chất _ phân tử</a:t>
            </a:r>
            <a:r>
              <a:rPr lang="vi-VN" sz="3600" kern="1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(tiết 1)</a:t>
            </a:r>
            <a:endParaRPr lang="vi-VN" sz="3600" kern="1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WordArt 36"/>
          <p:cNvSpPr>
            <a:spLocks noChangeArrowheads="1" noChangeShapeType="1" noTextEdit="1"/>
          </p:cNvSpPr>
          <p:nvPr/>
        </p:nvSpPr>
        <p:spPr bwMode="auto">
          <a:xfrm>
            <a:off x="1600200" y="360760"/>
            <a:ext cx="1447800" cy="43100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geometric Slabserif Extra"/>
              </a:rPr>
              <a:t>Bài 6:</a:t>
            </a:r>
            <a:endParaRPr lang="vi-VN" sz="3600" kern="1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geometric Slabserif Extr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8799" y="1628080"/>
            <a:ext cx="10642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Từ các hoạt động 1,2,3 và nội dung kiến thức trong SGK trang 22-23,  em hãy hoàn thành bảng kiến thức sau:</a:t>
            </a:r>
            <a:endParaRPr lang="vi-VN" sz="2400" dirty="0"/>
          </a:p>
        </p:txBody>
      </p:sp>
    </p:spTree>
    <p:extLst>
      <p:ext uri="{BB962C8B-B14F-4D97-AF65-F5344CB8AC3E}">
        <p14:creationId xmlns:p14="http://schemas.microsoft.com/office/powerpoint/2010/main" val="779465741"/>
      </p:ext>
    </p:extLst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93177"/>
              </p:ext>
            </p:extLst>
          </p:nvPr>
        </p:nvGraphicFramePr>
        <p:xfrm>
          <a:off x="524933" y="1177442"/>
          <a:ext cx="11159068" cy="52013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37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433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0691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Đơn</a:t>
                      </a:r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32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chất</a:t>
                      </a:r>
                      <a:endParaRPr lang="en-US" sz="3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Hợp</a:t>
                      </a:r>
                      <a:r>
                        <a:rPr lang="en-US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32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chất</a:t>
                      </a:r>
                      <a:endParaRPr lang="en-US" sz="3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593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n-US" sz="2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Khái</a:t>
                      </a:r>
                      <a:r>
                        <a:rPr lang="en-US" sz="2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niệm</a:t>
                      </a:r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Đơn chất là những chất tạo nên từ </a:t>
                      </a:r>
                      <a:r>
                        <a:rPr lang="en-US" altLang="en-US" sz="24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nguyên tố hóa học.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Hợp</a:t>
                      </a:r>
                      <a:r>
                        <a:rPr lang="en-US" alt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chất</a:t>
                      </a:r>
                      <a:r>
                        <a:rPr lang="en-US" alt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là những chất tạo nên từ </a:t>
                      </a:r>
                      <a:r>
                        <a:rPr lang="en-US" altLang="en-US" sz="24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nguyên tố hóa học trở lên.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1924"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Phân</a:t>
                      </a:r>
                      <a:r>
                        <a:rPr lang="en-US" sz="2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loại</a:t>
                      </a:r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US" alt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Đơn chất kim loại: nhôm, bạc, </a:t>
                      </a:r>
                      <a:r>
                        <a:rPr lang="en-US" alt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magie</a:t>
                      </a:r>
                      <a:r>
                        <a:rPr lang="en-US" alt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US" alt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Đơn chất phi kim: lưu huỳnh, khí </a:t>
                      </a:r>
                      <a:r>
                        <a:rPr lang="en-US" alt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hidro,khí</a:t>
                      </a:r>
                      <a:r>
                        <a:rPr lang="en-US" alt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oxi</a:t>
                      </a:r>
                      <a:r>
                        <a:rPr lang="en-US" alt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vi-VN" alt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US" alt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alt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Hợp</a:t>
                      </a:r>
                      <a:r>
                        <a:rPr lang="en-US" alt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chất vô cơ: muối ăn, nước…</a:t>
                      </a:r>
                    </a:p>
                    <a:p>
                      <a:pPr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US" alt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alt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Hợp</a:t>
                      </a:r>
                      <a:r>
                        <a:rPr lang="en-US" alt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chất hữu cơ: khí </a:t>
                      </a:r>
                      <a:r>
                        <a:rPr lang="en-US" alt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metan</a:t>
                      </a:r>
                      <a:r>
                        <a:rPr lang="en-US" alt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đường…</a:t>
                      </a:r>
                      <a:endParaRPr lang="vi-VN" altLang="en-US" sz="2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6556"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Đặc</a:t>
                      </a:r>
                      <a:r>
                        <a:rPr lang="en-US" sz="2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điểm cấu tạo</a:t>
                      </a:r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ct val="0"/>
                        </a:spcBef>
                        <a:buFontTx/>
                        <a:buChar char="-"/>
                      </a:pPr>
                      <a:r>
                        <a:rPr lang="en-US" alt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Đơn chất kim loại: Các nguyên tử sắp xếp khít nhau.</a:t>
                      </a:r>
                    </a:p>
                    <a:p>
                      <a:pPr>
                        <a:spcBef>
                          <a:spcPct val="0"/>
                        </a:spcBef>
                        <a:buFontTx/>
                        <a:buChar char="-"/>
                      </a:pPr>
                      <a:r>
                        <a:rPr lang="en-US" alt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Đơn chất phi kim: Các nguyên tử liên kết với nhau theo một tỉ lệ nhất định và thường là 2.</a:t>
                      </a:r>
                      <a:endParaRPr lang="vi-VN" altLang="en-US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Nguyên tử các nguyên tố liên kết với nhau theo một tỉ lệ và thứ tự nhất định.</a:t>
                      </a:r>
                      <a:endParaRPr lang="vi-VN" altLang="en-US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313767" y="440267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4"/>
                </a:solidFill>
              </a:rPr>
              <a:t>Nội dung ghi bài</a:t>
            </a:r>
            <a:endParaRPr lang="vi-VN" sz="40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686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343400" y="228600"/>
            <a:ext cx="33528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Tổng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kết</a:t>
            </a: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: Rounded Corners 4"/>
          <p:cNvSpPr/>
          <p:nvPr/>
        </p:nvSpPr>
        <p:spPr>
          <a:xfrm>
            <a:off x="5143500" y="1349375"/>
            <a:ext cx="1905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6096000" y="1905000"/>
            <a:ext cx="0" cy="457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3810000" y="2362200"/>
            <a:ext cx="457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8382000" y="3360739"/>
            <a:ext cx="0" cy="4032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3814763" y="3382963"/>
            <a:ext cx="0" cy="381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cxnSpLocks/>
          </p:cNvCxnSpPr>
          <p:nvPr/>
        </p:nvCxnSpPr>
        <p:spPr>
          <a:xfrm>
            <a:off x="2552700" y="3763963"/>
            <a:ext cx="0" cy="5207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2552700" y="3763963"/>
            <a:ext cx="2514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7124700" y="3763963"/>
            <a:ext cx="2514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Rectangle: Rounded Corners 26"/>
          <p:cNvSpPr/>
          <p:nvPr/>
        </p:nvSpPr>
        <p:spPr>
          <a:xfrm>
            <a:off x="7391400" y="2835275"/>
            <a:ext cx="1905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ectangle: Rounded Corners 28"/>
          <p:cNvSpPr/>
          <p:nvPr/>
        </p:nvSpPr>
        <p:spPr>
          <a:xfrm>
            <a:off x="2857500" y="2827338"/>
            <a:ext cx="1905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0" name="Straight Connector 29"/>
          <p:cNvCxnSpPr>
            <a:cxnSpLocks/>
          </p:cNvCxnSpPr>
          <p:nvPr/>
        </p:nvCxnSpPr>
        <p:spPr>
          <a:xfrm>
            <a:off x="8382000" y="2362200"/>
            <a:ext cx="0" cy="457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cxnSpLocks/>
          </p:cNvCxnSpPr>
          <p:nvPr/>
        </p:nvCxnSpPr>
        <p:spPr>
          <a:xfrm>
            <a:off x="3810000" y="2362200"/>
            <a:ext cx="0" cy="457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cxnSpLocks/>
          </p:cNvCxnSpPr>
          <p:nvPr/>
        </p:nvCxnSpPr>
        <p:spPr>
          <a:xfrm>
            <a:off x="7124700" y="3763963"/>
            <a:ext cx="0" cy="5207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cxnSpLocks/>
          </p:cNvCxnSpPr>
          <p:nvPr/>
        </p:nvCxnSpPr>
        <p:spPr>
          <a:xfrm>
            <a:off x="5059363" y="3763963"/>
            <a:ext cx="0" cy="5207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9639300" y="3763963"/>
            <a:ext cx="0" cy="5207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Rectangle: Rounded Corners 42"/>
          <p:cNvSpPr/>
          <p:nvPr/>
        </p:nvSpPr>
        <p:spPr>
          <a:xfrm>
            <a:off x="8686800" y="4297363"/>
            <a:ext cx="19050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ectangle: Rounded Corners 44"/>
          <p:cNvSpPr/>
          <p:nvPr/>
        </p:nvSpPr>
        <p:spPr>
          <a:xfrm>
            <a:off x="6278563" y="4297363"/>
            <a:ext cx="1905000" cy="10779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7" name="Rectangle: Rounded Corners 46"/>
          <p:cNvSpPr/>
          <p:nvPr/>
        </p:nvSpPr>
        <p:spPr>
          <a:xfrm>
            <a:off x="4106863" y="4302125"/>
            <a:ext cx="1905000" cy="10620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9" name="Rectangle: Rounded Corners 48"/>
          <p:cNvSpPr/>
          <p:nvPr/>
        </p:nvSpPr>
        <p:spPr>
          <a:xfrm>
            <a:off x="1524000" y="4297363"/>
            <a:ext cx="19050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646" name="TextBox 49"/>
          <p:cNvSpPr txBox="1">
            <a:spLocks noChangeArrowheads="1"/>
          </p:cNvSpPr>
          <p:nvPr/>
        </p:nvSpPr>
        <p:spPr bwMode="auto">
          <a:xfrm>
            <a:off x="5448300" y="1270001"/>
            <a:ext cx="1295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Chất</a:t>
            </a:r>
          </a:p>
        </p:txBody>
      </p:sp>
      <p:sp>
        <p:nvSpPr>
          <p:cNvPr id="26647" name="TextBox 53"/>
          <p:cNvSpPr txBox="1">
            <a:spLocks noChangeArrowheads="1"/>
          </p:cNvSpPr>
          <p:nvPr/>
        </p:nvSpPr>
        <p:spPr bwMode="auto">
          <a:xfrm>
            <a:off x="6316663" y="4230688"/>
            <a:ext cx="1905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Hợp chất vô cơ</a:t>
            </a:r>
          </a:p>
        </p:txBody>
      </p:sp>
      <p:sp>
        <p:nvSpPr>
          <p:cNvPr id="26648" name="TextBox 57"/>
          <p:cNvSpPr txBox="1">
            <a:spLocks noChangeArrowheads="1"/>
          </p:cNvSpPr>
          <p:nvPr/>
        </p:nvSpPr>
        <p:spPr bwMode="auto">
          <a:xfrm>
            <a:off x="7391400" y="2740026"/>
            <a:ext cx="1905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Hợp chất</a:t>
            </a:r>
          </a:p>
        </p:txBody>
      </p:sp>
      <p:sp>
        <p:nvSpPr>
          <p:cNvPr id="26649" name="TextBox 59"/>
          <p:cNvSpPr txBox="1">
            <a:spLocks noChangeArrowheads="1"/>
          </p:cNvSpPr>
          <p:nvPr/>
        </p:nvSpPr>
        <p:spPr bwMode="auto">
          <a:xfrm>
            <a:off x="2849564" y="2784476"/>
            <a:ext cx="19891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Đơn chất</a:t>
            </a:r>
          </a:p>
        </p:txBody>
      </p:sp>
      <p:sp>
        <p:nvSpPr>
          <p:cNvPr id="26650" name="TextBox 61"/>
          <p:cNvSpPr txBox="1">
            <a:spLocks noChangeArrowheads="1"/>
          </p:cNvSpPr>
          <p:nvPr/>
        </p:nvSpPr>
        <p:spPr bwMode="auto">
          <a:xfrm>
            <a:off x="1458913" y="4297363"/>
            <a:ext cx="1943101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Đơn chất kim loại</a:t>
            </a:r>
          </a:p>
        </p:txBody>
      </p:sp>
      <p:sp>
        <p:nvSpPr>
          <p:cNvPr id="26651" name="TextBox 63"/>
          <p:cNvSpPr txBox="1">
            <a:spLocks noChangeArrowheads="1"/>
          </p:cNvSpPr>
          <p:nvPr/>
        </p:nvSpPr>
        <p:spPr bwMode="auto">
          <a:xfrm>
            <a:off x="4114800" y="4305301"/>
            <a:ext cx="19431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Đơn chất phi kim</a:t>
            </a:r>
          </a:p>
        </p:txBody>
      </p:sp>
      <p:sp>
        <p:nvSpPr>
          <p:cNvPr id="26652" name="TextBox 65"/>
          <p:cNvSpPr txBox="1">
            <a:spLocks noChangeArrowheads="1"/>
          </p:cNvSpPr>
          <p:nvPr/>
        </p:nvSpPr>
        <p:spPr bwMode="auto">
          <a:xfrm>
            <a:off x="8688388" y="4243388"/>
            <a:ext cx="1905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Hợp chất hữu cơ</a:t>
            </a:r>
          </a:p>
        </p:txBody>
      </p:sp>
    </p:spTree>
    <p:extLst>
      <p:ext uri="{BB962C8B-B14F-4D97-AF65-F5344CB8AC3E}">
        <p14:creationId xmlns:p14="http://schemas.microsoft.com/office/powerpoint/2010/main" val="286134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TextShape 1"/>
          <p:cNvSpPr/>
          <p:nvPr/>
        </p:nvSpPr>
        <p:spPr>
          <a:xfrm>
            <a:off x="10365858" y="790888"/>
            <a:ext cx="1825929" cy="502279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08847" tIns="54423" rIns="108847" bIns="54423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5321" spc="-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DejaVu Sans"/>
              </a:rPr>
              <a:t>Chúc các em luôn khỏe mạnh</a:t>
            </a:r>
            <a:endParaRPr lang="en-US" sz="5321" spc="-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pic>
        <p:nvPicPr>
          <p:cNvPr id="1028" name="Picture 4" descr="Thông điệp 5K của Bộ Y tế phòng, chống dịch Covid-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17" y="84041"/>
            <a:ext cx="10055216" cy="6652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5538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 xmlns:p15="http://schemas.microsoft.com/office/powerpoint/2012/main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extShape 2"/>
          <p:cNvSpPr/>
          <p:nvPr/>
        </p:nvSpPr>
        <p:spPr>
          <a:xfrm>
            <a:off x="414867" y="1469067"/>
            <a:ext cx="11286066" cy="226857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08847" tIns="54423" rIns="108847" bIns="54423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3386" b="1" spc="-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"/>
                <a:ea typeface="DejaVu Sans"/>
              </a:rPr>
              <a:t>BÀI 6</a:t>
            </a:r>
            <a:r>
              <a:rPr lang="en-US" sz="3386" b="1" spc="-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"/>
                <a:ea typeface="DejaVu Sans"/>
              </a:rPr>
              <a:t>:</a:t>
            </a:r>
            <a:endParaRPr lang="en-US" sz="3386" b="1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5321" b="1" spc="-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"/>
              </a:rPr>
              <a:t>ĐƠN CHẤT_HỢP CHẤT_PHÂN TỬ (TIẾT 1)</a:t>
            </a:r>
            <a:endParaRPr lang="en-US" sz="5321" spc="-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155" name="TextShape 3"/>
          <p:cNvSpPr/>
          <p:nvPr/>
        </p:nvSpPr>
        <p:spPr>
          <a:xfrm>
            <a:off x="1249302" y="4288244"/>
            <a:ext cx="10062166" cy="63094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08847" tIns="54423" rIns="108847" bIns="54423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3386" b="1" spc="-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"/>
                <a:ea typeface="DejaVu Sans"/>
              </a:rPr>
              <a:t>HƯỚNG DẪN HỌC SINH CHUẨN BỊ BÀI Ở NHÀ</a:t>
            </a:r>
            <a:endParaRPr lang="en-US" sz="3386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30912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u"/>
      </p:transition>
    </mc:Choice>
    <mc:Fallback xmlns="" xmlns:p15="http://schemas.microsoft.com/office/powerpoint/2012/main">
      <p:transition spd="slow">
        <p:wipe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Shape 2"/>
          <p:cNvSpPr/>
          <p:nvPr/>
        </p:nvSpPr>
        <p:spPr>
          <a:xfrm>
            <a:off x="4398965" y="2033192"/>
            <a:ext cx="858837" cy="75247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638" tIns="40819" rIns="81638" bIns="40819">
            <a:spAutoFit/>
          </a:bodyPr>
          <a:lstStyle/>
          <a:p>
            <a:pPr>
              <a:defRPr/>
            </a:pPr>
            <a:r>
              <a:rPr lang="en-US" sz="4354" spc="-1" dirty="0">
                <a:solidFill>
                  <a:srgbClr val="62CF51"/>
                </a:solidFill>
                <a:latin typeface="Noto Sans"/>
                <a:ea typeface="DejaVu Sans"/>
              </a:rPr>
              <a:t>01</a:t>
            </a:r>
            <a:endParaRPr lang="en-US" sz="4354" spc="-1" dirty="0"/>
          </a:p>
        </p:txBody>
      </p:sp>
      <p:sp>
        <p:nvSpPr>
          <p:cNvPr id="157" name="TextShape 2"/>
          <p:cNvSpPr/>
          <p:nvPr/>
        </p:nvSpPr>
        <p:spPr>
          <a:xfrm>
            <a:off x="5257801" y="1782367"/>
            <a:ext cx="4229100" cy="45176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638" tIns="40819" rIns="81638" bIns="40819">
            <a:spAutoFit/>
          </a:bodyPr>
          <a:lstStyle/>
          <a:p>
            <a:pPr>
              <a:defRPr/>
            </a:pPr>
            <a:r>
              <a:rPr lang="en-US" sz="2400" b="1" spc="-1" dirty="0">
                <a:solidFill>
                  <a:srgbClr val="C9211E"/>
                </a:solidFill>
                <a:latin typeface="Times New Roman"/>
              </a:rPr>
              <a:t>ĐƠN CHẤT</a:t>
            </a:r>
            <a:endParaRPr lang="en-US" sz="2400" spc="-1" dirty="0"/>
          </a:p>
        </p:txBody>
      </p:sp>
      <p:sp>
        <p:nvSpPr>
          <p:cNvPr id="158" name="TextShape 2"/>
          <p:cNvSpPr/>
          <p:nvPr/>
        </p:nvSpPr>
        <p:spPr>
          <a:xfrm>
            <a:off x="5257802" y="2228455"/>
            <a:ext cx="3387725" cy="33337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638" tIns="40819" rIns="81638" bIns="40819">
            <a:spAutoFit/>
          </a:bodyPr>
          <a:lstStyle/>
          <a:p>
            <a:pPr>
              <a:defRPr/>
            </a:pPr>
            <a:r>
              <a:rPr lang="en-US" sz="1600" spc="-1" dirty="0">
                <a:solidFill>
                  <a:srgbClr val="000000"/>
                </a:solidFill>
                <a:latin typeface="Times New Roman"/>
              </a:rPr>
              <a:t>Đơn chất là gì? Phân loại đơn chất.</a:t>
            </a:r>
            <a:endParaRPr lang="en-US" sz="1600" spc="-1" dirty="0"/>
          </a:p>
        </p:txBody>
      </p:sp>
      <p:sp>
        <p:nvSpPr>
          <p:cNvPr id="159" name="TextShape 2"/>
          <p:cNvSpPr/>
          <p:nvPr/>
        </p:nvSpPr>
        <p:spPr>
          <a:xfrm>
            <a:off x="4398964" y="3759201"/>
            <a:ext cx="858837" cy="75247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638" tIns="40819" rIns="81638" bIns="40819">
            <a:spAutoFit/>
          </a:bodyPr>
          <a:lstStyle/>
          <a:p>
            <a:pPr>
              <a:defRPr/>
            </a:pPr>
            <a:r>
              <a:rPr lang="en-US" sz="4354" spc="-1" dirty="0">
                <a:solidFill>
                  <a:srgbClr val="62CF51"/>
                </a:solidFill>
                <a:latin typeface="Noto Sans"/>
                <a:ea typeface="DejaVu Sans"/>
              </a:rPr>
              <a:t>02</a:t>
            </a:r>
            <a:endParaRPr lang="en-US" sz="4354" spc="-1" dirty="0"/>
          </a:p>
        </p:txBody>
      </p:sp>
      <p:sp>
        <p:nvSpPr>
          <p:cNvPr id="161" name="TextShape 2"/>
          <p:cNvSpPr/>
          <p:nvPr/>
        </p:nvSpPr>
        <p:spPr>
          <a:xfrm>
            <a:off x="5257801" y="2580879"/>
            <a:ext cx="4229100" cy="32861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638" tIns="40819" rIns="81638" bIns="40819">
            <a:spAutoFit/>
          </a:bodyPr>
          <a:lstStyle/>
          <a:p>
            <a:pPr>
              <a:defRPr/>
            </a:pPr>
            <a:r>
              <a:rPr lang="en-US" sz="1600" spc="-1" dirty="0">
                <a:solidFill>
                  <a:srgbClr val="000000"/>
                </a:solidFill>
                <a:latin typeface="Times New Roman"/>
              </a:rPr>
              <a:t>Đặc điểm cấu tạo của đơn chất.</a:t>
            </a:r>
            <a:endParaRPr lang="en-US" sz="1600" spc="-1" dirty="0"/>
          </a:p>
        </p:txBody>
      </p:sp>
      <p:sp>
        <p:nvSpPr>
          <p:cNvPr id="163" name="TextShape 2"/>
          <p:cNvSpPr/>
          <p:nvPr/>
        </p:nvSpPr>
        <p:spPr>
          <a:xfrm>
            <a:off x="5237164" y="3543301"/>
            <a:ext cx="4230687" cy="45176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638" tIns="40819" rIns="81638" bIns="40819">
            <a:spAutoFit/>
          </a:bodyPr>
          <a:lstStyle/>
          <a:p>
            <a:pPr>
              <a:defRPr/>
            </a:pPr>
            <a:r>
              <a:rPr lang="en-US" sz="2400" b="1" spc="-1" dirty="0">
                <a:solidFill>
                  <a:srgbClr val="C9211E"/>
                </a:solidFill>
                <a:latin typeface="Times New Roman"/>
                <a:ea typeface="DejaVu Sans"/>
              </a:rPr>
              <a:t>HỢP CHẤT</a:t>
            </a:r>
            <a:endParaRPr lang="en-US" sz="2400" spc="-1" dirty="0"/>
          </a:p>
        </p:txBody>
      </p:sp>
      <p:sp>
        <p:nvSpPr>
          <p:cNvPr id="164" name="TextShape 2"/>
          <p:cNvSpPr/>
          <p:nvPr/>
        </p:nvSpPr>
        <p:spPr>
          <a:xfrm>
            <a:off x="5237164" y="4059238"/>
            <a:ext cx="4230687" cy="32865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638" tIns="40819" rIns="81638" bIns="40819">
            <a:spAutoFit/>
          </a:bodyPr>
          <a:lstStyle/>
          <a:p>
            <a:pPr>
              <a:defRPr/>
            </a:pPr>
            <a:r>
              <a:rPr lang="en-US" sz="1600" spc="-1" dirty="0">
                <a:solidFill>
                  <a:srgbClr val="000000"/>
                </a:solidFill>
                <a:latin typeface="Times New Roman"/>
                <a:ea typeface="DejaVu Sans"/>
              </a:rPr>
              <a:t>Hợp chất là gì? Phân loại hợp chất.</a:t>
            </a:r>
            <a:endParaRPr lang="en-US" sz="1600" spc="-1" dirty="0"/>
          </a:p>
        </p:txBody>
      </p:sp>
      <p:sp>
        <p:nvSpPr>
          <p:cNvPr id="167" name="TextShape 2"/>
          <p:cNvSpPr/>
          <p:nvPr/>
        </p:nvSpPr>
        <p:spPr>
          <a:xfrm>
            <a:off x="5237164" y="4445000"/>
            <a:ext cx="5267325" cy="32865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638" tIns="40819" rIns="81638" bIns="40819">
            <a:spAutoFit/>
          </a:bodyPr>
          <a:lstStyle/>
          <a:p>
            <a:pPr>
              <a:defRPr/>
            </a:pPr>
            <a:r>
              <a:rPr lang="en-US" sz="1600" spc="-1" dirty="0">
                <a:solidFill>
                  <a:srgbClr val="111111"/>
                </a:solidFill>
                <a:latin typeface="Times New Roman"/>
              </a:rPr>
              <a:t>Đặc điểm cấu tạo của hợp chất.</a:t>
            </a:r>
            <a:endParaRPr lang="en-US" sz="1600" spc="-1" dirty="0"/>
          </a:p>
        </p:txBody>
      </p:sp>
      <p:sp>
        <p:nvSpPr>
          <p:cNvPr id="168" name="TextShape 2"/>
          <p:cNvSpPr/>
          <p:nvPr/>
        </p:nvSpPr>
        <p:spPr>
          <a:xfrm>
            <a:off x="4438652" y="591346"/>
            <a:ext cx="3790948" cy="55721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81638" tIns="40819" rIns="81638" bIns="40819">
            <a:spAutoFit/>
          </a:bodyPr>
          <a:lstStyle/>
          <a:p>
            <a:pPr>
              <a:defRPr/>
            </a:pPr>
            <a:r>
              <a:rPr lang="en-US" sz="3084" b="1" spc="-1" dirty="0">
                <a:solidFill>
                  <a:srgbClr val="0393E4"/>
                </a:solidFill>
                <a:latin typeface="Times New Roman"/>
                <a:ea typeface="DejaVu Sans"/>
              </a:rPr>
              <a:t>NỘI DUNG CHÍNH</a:t>
            </a:r>
            <a:endParaRPr lang="en-US" sz="3084" spc="-1" dirty="0"/>
          </a:p>
        </p:txBody>
      </p:sp>
      <p:pic>
        <p:nvPicPr>
          <p:cNvPr id="6155" name="Picture 16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239" y="600871"/>
            <a:ext cx="2667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560807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12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"/>
                            </p:stCondLst>
                            <p:childTnLst>
                              <p:par>
                                <p:cTn id="1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"/>
                            </p:stCondLst>
                            <p:childTnLst>
                              <p:par>
                                <p:cTn id="1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2"/>
          <p:cNvSpPr txBox="1">
            <a:spLocks noChangeArrowheads="1"/>
          </p:cNvSpPr>
          <p:nvPr/>
        </p:nvSpPr>
        <p:spPr bwMode="auto">
          <a:xfrm>
            <a:off x="152400" y="1168400"/>
            <a:ext cx="529907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FFC000"/>
                </a:solidFill>
              </a:rPr>
              <a:t>I. Đơn </a:t>
            </a:r>
            <a:r>
              <a:rPr lang="en-US" altLang="en-US" sz="3600" b="1" dirty="0" err="1">
                <a:solidFill>
                  <a:srgbClr val="FFC000"/>
                </a:solidFill>
              </a:rPr>
              <a:t>chất_Hợp</a:t>
            </a:r>
            <a:r>
              <a:rPr lang="en-US" altLang="en-US" sz="3600" b="1" dirty="0">
                <a:solidFill>
                  <a:srgbClr val="FFC000"/>
                </a:solidFill>
              </a:rPr>
              <a:t> </a:t>
            </a:r>
            <a:r>
              <a:rPr lang="en-US" altLang="en-US" sz="3600" b="1" dirty="0" err="1">
                <a:solidFill>
                  <a:srgbClr val="FFC000"/>
                </a:solidFill>
              </a:rPr>
              <a:t>chất</a:t>
            </a:r>
            <a:r>
              <a:rPr lang="en-US" altLang="en-US" sz="3600" b="1" dirty="0">
                <a:solidFill>
                  <a:srgbClr val="FFC000"/>
                </a:solidFill>
              </a:rPr>
              <a:t>:</a:t>
            </a:r>
            <a:endParaRPr lang="en-US" altLang="en-US" sz="3600" dirty="0">
              <a:solidFill>
                <a:srgbClr val="FFC000"/>
              </a:solidFill>
            </a:endParaRPr>
          </a:p>
        </p:txBody>
      </p:sp>
      <p:sp>
        <p:nvSpPr>
          <p:cNvPr id="10275" name="WordArt 35"/>
          <p:cNvSpPr>
            <a:spLocks noChangeArrowheads="1" noChangeShapeType="1" noTextEdit="1"/>
          </p:cNvSpPr>
          <p:nvPr/>
        </p:nvSpPr>
        <p:spPr bwMode="auto">
          <a:xfrm>
            <a:off x="3587750" y="76200"/>
            <a:ext cx="7080250" cy="914400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Đơn chất _ hợp chất _ phân tử</a:t>
            </a:r>
            <a:r>
              <a:rPr lang="vi-VN" sz="3600" kern="1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(tiết 1)</a:t>
            </a:r>
            <a:endParaRPr lang="vi-VN" sz="3600" kern="1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76" name="WordArt 36"/>
          <p:cNvSpPr>
            <a:spLocks noChangeArrowheads="1" noChangeShapeType="1" noTextEdit="1"/>
          </p:cNvSpPr>
          <p:nvPr/>
        </p:nvSpPr>
        <p:spPr bwMode="auto">
          <a:xfrm>
            <a:off x="1600200" y="360760"/>
            <a:ext cx="1447800" cy="43100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geometric Slabserif Extra"/>
              </a:rPr>
              <a:t>Bài 6:</a:t>
            </a:r>
            <a:endParaRPr lang="vi-VN" sz="3600" kern="1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geometric Slabserif Extra"/>
            </a:endParaRPr>
          </a:p>
        </p:txBody>
      </p:sp>
      <p:sp>
        <p:nvSpPr>
          <p:cNvPr id="5" name="Rectangle: Rounded Corners 25"/>
          <p:cNvSpPr/>
          <p:nvPr/>
        </p:nvSpPr>
        <p:spPr>
          <a:xfrm>
            <a:off x="3706814" y="1893888"/>
            <a:ext cx="4740275" cy="1600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174" name="TextBox 26"/>
          <p:cNvSpPr txBox="1">
            <a:spLocks noChangeArrowheads="1"/>
          </p:cNvSpPr>
          <p:nvPr/>
        </p:nvSpPr>
        <p:spPr bwMode="auto">
          <a:xfrm>
            <a:off x="3733801" y="2001839"/>
            <a:ext cx="4740275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nl-NL" alt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Ví dụ: </a:t>
            </a:r>
            <a:r>
              <a:rPr lang="nl-NL" altLang="en-US" sz="2800" i="1" dirty="0">
                <a:latin typeface="Times New Roman" panose="02020603050405020304" pitchFamily="18" charset="0"/>
                <a:cs typeface="Calibri" panose="020F0502020204030204" pitchFamily="34" charset="0"/>
              </a:rPr>
              <a:t>Thành phần trong không khí bao gồm khí nitơ, khí oxi, hơi nước, khí cacbonic,...</a:t>
            </a:r>
            <a:endParaRPr lang="en-US" altLang="en-US" sz="2800" dirty="0"/>
          </a:p>
        </p:txBody>
      </p:sp>
      <p:cxnSp>
        <p:nvCxnSpPr>
          <p:cNvPr id="7" name="Straight Arrow Connector 6"/>
          <p:cNvCxnSpPr>
            <a:cxnSpLocks/>
            <a:stCxn id="5" idx="2"/>
            <a:endCxn id="7179" idx="0"/>
          </p:cNvCxnSpPr>
          <p:nvPr/>
        </p:nvCxnSpPr>
        <p:spPr>
          <a:xfrm flipH="1">
            <a:off x="4556126" y="3494088"/>
            <a:ext cx="1520825" cy="711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cxnSpLocks/>
          </p:cNvCxnSpPr>
          <p:nvPr/>
        </p:nvCxnSpPr>
        <p:spPr>
          <a:xfrm>
            <a:off x="6324600" y="3502026"/>
            <a:ext cx="1303338" cy="6397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: Rounded Corners 46"/>
          <p:cNvSpPr/>
          <p:nvPr/>
        </p:nvSpPr>
        <p:spPr>
          <a:xfrm>
            <a:off x="3384550" y="4184650"/>
            <a:ext cx="2344738" cy="10493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: Rounded Corners 48"/>
          <p:cNvSpPr/>
          <p:nvPr/>
        </p:nvSpPr>
        <p:spPr>
          <a:xfrm>
            <a:off x="6618289" y="4141789"/>
            <a:ext cx="2262187" cy="10493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179" name="TextBox 50"/>
          <p:cNvSpPr txBox="1">
            <a:spLocks noChangeArrowheads="1"/>
          </p:cNvSpPr>
          <p:nvPr/>
        </p:nvSpPr>
        <p:spPr bwMode="auto">
          <a:xfrm>
            <a:off x="3276600" y="4205288"/>
            <a:ext cx="25590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nl-NL" altLang="en-US" sz="2400" i="1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Đơn chất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nl-NL" altLang="en-US" sz="2400" i="1">
                <a:latin typeface="Times New Roman" panose="02020603050405020304" pitchFamily="18" charset="0"/>
                <a:cs typeface="Calibri" panose="020F0502020204030204" pitchFamily="34" charset="0"/>
              </a:rPr>
              <a:t>(khí nitơ, khí oxi...)</a:t>
            </a:r>
            <a:endParaRPr lang="en-US" altLang="en-US" sz="2400"/>
          </a:p>
        </p:txBody>
      </p:sp>
      <p:sp>
        <p:nvSpPr>
          <p:cNvPr id="7180" name="TextBox 52"/>
          <p:cNvSpPr txBox="1">
            <a:spLocks noChangeArrowheads="1"/>
          </p:cNvSpPr>
          <p:nvPr/>
        </p:nvSpPr>
        <p:spPr bwMode="auto">
          <a:xfrm>
            <a:off x="6651625" y="4065589"/>
            <a:ext cx="2159000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nl-NL" altLang="en-US" sz="2400" i="1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Hợp chất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nl-NL" altLang="en-US" sz="2400" i="1">
                <a:latin typeface="Times New Roman" panose="02020603050405020304" pitchFamily="18" charset="0"/>
                <a:cs typeface="Calibri" panose="020F0502020204030204" pitchFamily="34" charset="0"/>
              </a:rPr>
              <a:t>(khí cacbonic,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nl-NL" altLang="en-US" sz="2400" i="1">
                <a:latin typeface="Times New Roman" panose="02020603050405020304" pitchFamily="18" charset="0"/>
                <a:cs typeface="Calibri" panose="020F0502020204030204" pitchFamily="34" charset="0"/>
              </a:rPr>
              <a:t> hơi nước...)</a:t>
            </a:r>
            <a:endParaRPr lang="en-US" altLang="en-US" sz="2400"/>
          </a:p>
        </p:txBody>
      </p:sp>
      <p:sp>
        <p:nvSpPr>
          <p:cNvPr id="7181" name="TextBox 1"/>
          <p:cNvSpPr txBox="1">
            <a:spLocks noChangeArrowheads="1"/>
          </p:cNvSpPr>
          <p:nvPr/>
        </p:nvSpPr>
        <p:spPr bwMode="auto">
          <a:xfrm>
            <a:off x="381000" y="5562600"/>
            <a:ext cx="11658600" cy="1224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None/>
            </a:pPr>
            <a:r>
              <a:rPr lang="nl-NL" altLang="en-US" i="1" dirty="0">
                <a:latin typeface="Times New Roman" panose="02020603050405020304" pitchFamily="18" charset="0"/>
                <a:cs typeface="Calibri" panose="020F0502020204030204" pitchFamily="34" charset="0"/>
              </a:rPr>
              <a:t>Vậy dựa vào </a:t>
            </a:r>
            <a:r>
              <a:rPr lang="nl-NL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yếu tố nào</a:t>
            </a:r>
            <a:r>
              <a:rPr lang="nl-NL" altLang="en-US" i="1" dirty="0">
                <a:solidFill>
                  <a:srgbClr val="FFC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nl-NL" altLang="en-US" i="1" dirty="0">
                <a:latin typeface="Times New Roman" panose="02020603050405020304" pitchFamily="18" charset="0"/>
                <a:cs typeface="Calibri" panose="020F0502020204030204" pitchFamily="34" charset="0"/>
              </a:rPr>
              <a:t>mà người ta lại có</a:t>
            </a:r>
            <a:r>
              <a:rPr lang="nl-NL" altLang="en-US" dirty="0"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nl-NL" altLang="en-US" i="1" dirty="0">
                <a:latin typeface="Times New Roman" panose="02020603050405020304" pitchFamily="18" charset="0"/>
                <a:cs typeface="Calibri" panose="020F0502020204030204" pitchFamily="34" charset="0"/>
              </a:rPr>
              <a:t>thể phân chia chất thành đơn chất và hợp chất?</a:t>
            </a:r>
            <a:endParaRPr lang="en-US" altLang="en-US" dirty="0">
              <a:latin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14" name="Picture 40" descr="QUESTIO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480809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5413909"/>
      </p:ext>
    </p:extLst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0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0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7174" grpId="0"/>
      <p:bldP spid="9" grpId="0" animBg="1"/>
      <p:bldP spid="10" grpId="0" animBg="1"/>
      <p:bldP spid="7179" grpId="0"/>
      <p:bldP spid="7180" grpId="0"/>
      <p:bldP spid="718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87314"/>
            <a:ext cx="11506200" cy="10064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1: </a:t>
            </a:r>
            <a:br>
              <a:rPr lang="en-US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 sát hình ảnh mô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số mẫu chất sau và hoàn thành bảng 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sau: </a:t>
            </a:r>
            <a:endParaRPr lang="en-US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5" name="Content Placeholder 10" descr="Cu-s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3900" y="1308101"/>
            <a:ext cx="2421684" cy="1905795"/>
          </a:xfrm>
          <a:noFill/>
          <a:ln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7" y="3798094"/>
            <a:ext cx="5334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423196"/>
            <a:ext cx="2237534" cy="1756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TextBox 16"/>
          <p:cNvSpPr txBox="1">
            <a:spLocks noChangeArrowheads="1"/>
          </p:cNvSpPr>
          <p:nvPr/>
        </p:nvSpPr>
        <p:spPr bwMode="auto">
          <a:xfrm>
            <a:off x="866031" y="3253879"/>
            <a:ext cx="25153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Kim loại đồng</a:t>
            </a:r>
          </a:p>
        </p:txBody>
      </p:sp>
      <p:sp>
        <p:nvSpPr>
          <p:cNvPr id="8199" name="TextBox 17"/>
          <p:cNvSpPr txBox="1">
            <a:spLocks noChangeArrowheads="1"/>
          </p:cNvSpPr>
          <p:nvPr/>
        </p:nvSpPr>
        <p:spPr bwMode="auto">
          <a:xfrm>
            <a:off x="4048126" y="3327005"/>
            <a:ext cx="15049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Than chì</a:t>
            </a:r>
          </a:p>
        </p:txBody>
      </p:sp>
      <p:sp>
        <p:nvSpPr>
          <p:cNvPr id="8200" name="TextBox 18"/>
          <p:cNvSpPr txBox="1">
            <a:spLocks noChangeArrowheads="1"/>
          </p:cNvSpPr>
          <p:nvPr/>
        </p:nvSpPr>
        <p:spPr bwMode="auto">
          <a:xfrm>
            <a:off x="1220787" y="6249194"/>
            <a:ext cx="17145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Khí </a:t>
            </a:r>
            <a:r>
              <a:rPr lang="en-US" altLang="en-US" sz="2400" dirty="0" err="1"/>
              <a:t>Hidro</a:t>
            </a:r>
            <a:endParaRPr lang="en-US" altLang="en-US" sz="2400" dirty="0"/>
          </a:p>
        </p:txBody>
      </p:sp>
      <p:sp>
        <p:nvSpPr>
          <p:cNvPr id="8201" name="TextBox 19"/>
          <p:cNvSpPr txBox="1">
            <a:spLocks noChangeArrowheads="1"/>
          </p:cNvSpPr>
          <p:nvPr/>
        </p:nvSpPr>
        <p:spPr bwMode="auto">
          <a:xfrm>
            <a:off x="4152901" y="6249194"/>
            <a:ext cx="1295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Khí </a:t>
            </a:r>
            <a:r>
              <a:rPr lang="en-US" altLang="en-US" sz="2400" dirty="0" err="1"/>
              <a:t>Oxi</a:t>
            </a:r>
            <a:endParaRPr lang="en-US" altLang="en-US" sz="2400" dirty="0"/>
          </a:p>
        </p:txBody>
      </p:sp>
      <p:pic>
        <p:nvPicPr>
          <p:cNvPr id="8202" name="Picture 2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6859" y="4244117"/>
            <a:ext cx="2689232" cy="1904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3" name="TextBox 30"/>
          <p:cNvSpPr txBox="1">
            <a:spLocks noChangeArrowheads="1"/>
          </p:cNvSpPr>
          <p:nvPr/>
        </p:nvSpPr>
        <p:spPr bwMode="auto">
          <a:xfrm>
            <a:off x="6809579" y="6188012"/>
            <a:ext cx="15319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Muối ăn</a:t>
            </a:r>
          </a:p>
        </p:txBody>
      </p:sp>
      <p:sp>
        <p:nvSpPr>
          <p:cNvPr id="8204" name="TextBox 32"/>
          <p:cNvSpPr txBox="1">
            <a:spLocks noChangeArrowheads="1"/>
          </p:cNvSpPr>
          <p:nvPr/>
        </p:nvSpPr>
        <p:spPr bwMode="auto">
          <a:xfrm>
            <a:off x="9712325" y="3536156"/>
            <a:ext cx="22447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Khí </a:t>
            </a:r>
            <a:r>
              <a:rPr lang="en-US" altLang="en-US" sz="2800" dirty="0" err="1"/>
              <a:t>cacbonic</a:t>
            </a:r>
            <a:endParaRPr lang="en-US" altLang="en-US" sz="2800" dirty="0"/>
          </a:p>
        </p:txBody>
      </p:sp>
      <p:pic>
        <p:nvPicPr>
          <p:cNvPr id="8205" name="Picture 3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904" y="4173534"/>
            <a:ext cx="2427287" cy="1978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6" name="Picture 3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2175" y="1445354"/>
            <a:ext cx="2203450" cy="1948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7" name="TextBox 35"/>
          <p:cNvSpPr txBox="1">
            <a:spLocks noChangeArrowheads="1"/>
          </p:cNvSpPr>
          <p:nvPr/>
        </p:nvSpPr>
        <p:spPr bwMode="auto">
          <a:xfrm>
            <a:off x="9782175" y="6241254"/>
            <a:ext cx="15335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/>
              <a:t>Cồn</a:t>
            </a:r>
          </a:p>
        </p:txBody>
      </p:sp>
      <p:pic>
        <p:nvPicPr>
          <p:cNvPr id="8208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74" y="1308099"/>
            <a:ext cx="3198814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30707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0" y="94456"/>
            <a:ext cx="2743200" cy="604838"/>
          </a:xfrm>
        </p:spPr>
        <p:txBody>
          <a:bodyPr/>
          <a:lstStyle/>
          <a:p>
            <a:pPr>
              <a:defRPr/>
            </a:pPr>
            <a:r>
              <a:rPr lang="en-US" alt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Hoạt</a:t>
            </a:r>
            <a:r>
              <a:rPr lang="en-US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động</a:t>
            </a:r>
            <a:r>
              <a:rPr lang="en-US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846762" y="784226"/>
          <a:ext cx="5964237" cy="581048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88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8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80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43975"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NTHH </a:t>
                      </a:r>
                      <a:r>
                        <a:rPr lang="en-US" sz="3200" dirty="0" err="1"/>
                        <a:t>tạo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thành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/>
                        <a:t>Số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lượng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nguyên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tố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4473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/>
                        <a:t>Muối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ăn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25" marB="4572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25" marB="4572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635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/>
                        <a:t>Nước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25" marB="4572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25" marB="4572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020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err="1"/>
                        <a:t>Khí</a:t>
                      </a:r>
                      <a:r>
                        <a:rPr lang="en-US" sz="3000" baseline="0" dirty="0"/>
                        <a:t> </a:t>
                      </a:r>
                      <a:r>
                        <a:rPr lang="en-US" sz="3000" baseline="0" dirty="0" err="1"/>
                        <a:t>cacbonic</a:t>
                      </a:r>
                      <a:endParaRPr 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25" marB="4572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25" marB="4572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020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/>
                        <a:t>Cồn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25" marB="4572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25" marB="4572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245" name="TextBox 2"/>
          <p:cNvSpPr txBox="1">
            <a:spLocks noChangeArrowheads="1"/>
          </p:cNvSpPr>
          <p:nvPr/>
        </p:nvSpPr>
        <p:spPr bwMode="auto">
          <a:xfrm>
            <a:off x="5846763" y="1219200"/>
            <a:ext cx="15430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36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36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0" name="Content Placeholder 9"/>
          <p:cNvGraphicFramePr>
            <a:graphicFrameLocks/>
          </p:cNvGraphicFramePr>
          <p:nvPr/>
        </p:nvGraphicFramePr>
        <p:xfrm>
          <a:off x="457200" y="784225"/>
          <a:ext cx="5389562" cy="581048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28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0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0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25354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NTHH </a:t>
                      </a:r>
                      <a:r>
                        <a:rPr lang="en-US" sz="2800" dirty="0" err="1"/>
                        <a:t>tạo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thành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/>
                        <a:t>Số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lượng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nguyên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tố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6" marB="4571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9021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Kim </a:t>
                      </a:r>
                      <a:r>
                        <a:rPr lang="en-US" sz="2800" dirty="0" err="1"/>
                        <a:t>loại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đồng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6" marB="4571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6" marB="4571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6" marB="45716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04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/>
                        <a:t>Khí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oxi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6" marB="4571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6" marB="4571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6" marB="45716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303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/>
                        <a:t>Khí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hidro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6" marB="4571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6" marB="4571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6" marB="45716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303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Than </a:t>
                      </a:r>
                      <a:r>
                        <a:rPr lang="en-US" sz="2800" dirty="0" err="1"/>
                        <a:t>chì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6" marB="4571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6" marB="4571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6" marB="45716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272" name="TextBox 38"/>
          <p:cNvSpPr txBox="1">
            <a:spLocks noChangeArrowheads="1"/>
          </p:cNvSpPr>
          <p:nvPr/>
        </p:nvSpPr>
        <p:spPr bwMode="auto">
          <a:xfrm>
            <a:off x="1476375" y="1219201"/>
            <a:ext cx="1506538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36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28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95717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650038" y="1259154"/>
            <a:ext cx="518953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Hãy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quan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sát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bảng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sau:  </a:t>
            </a:r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số nguyên tố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hóa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học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6831013" y="3429000"/>
            <a:ext cx="5257800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Dựa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vào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nguyên tố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tạo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nên đơn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chất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em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hãy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cho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biết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 chất được chia làm mấy loại ? Cho ví dụ ?</a:t>
            </a:r>
          </a:p>
        </p:txBody>
      </p:sp>
      <p:pic>
        <p:nvPicPr>
          <p:cNvPr id="11" name="Picture 40" descr="QUESTIO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238" y="3267100"/>
            <a:ext cx="60960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 sz="quarter"/>
          </p:nvPr>
        </p:nvSpPr>
        <p:spPr>
          <a:xfrm>
            <a:off x="7974012" y="409628"/>
            <a:ext cx="2541587" cy="606425"/>
          </a:xfrm>
        </p:spPr>
        <p:txBody>
          <a:bodyPr/>
          <a:lstStyle/>
          <a:p>
            <a:pPr>
              <a:defRPr/>
            </a:pPr>
            <a:r>
              <a:rPr lang="en-US" alt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Hoạt</a:t>
            </a:r>
            <a:r>
              <a:rPr lang="en-US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động</a:t>
            </a:r>
            <a:r>
              <a:rPr lang="en-US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133" y="296385"/>
            <a:ext cx="5765799" cy="6383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945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Content Placeholder 10" descr="Cu-sf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15977" y="912783"/>
            <a:ext cx="3339041" cy="2715066"/>
          </a:xfrm>
          <a:noFill/>
          <a:ln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79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533" y="1107885"/>
            <a:ext cx="5639857" cy="2871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150675" y="3627849"/>
            <a:ext cx="2300287" cy="4603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Kim </a:t>
            </a:r>
            <a:r>
              <a:rPr lang="en-US" alt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loại</a:t>
            </a:r>
            <a:r>
              <a:rPr lang="en-US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đồng</a:t>
            </a:r>
            <a:endParaRPr lang="en-US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6270626" y="4187555"/>
            <a:ext cx="2209799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Khí </a:t>
            </a:r>
            <a:r>
              <a:rPr lang="en-US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Hydrogen</a:t>
            </a:r>
            <a:endParaRPr lang="en-US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9408584" y="4187555"/>
            <a:ext cx="1981200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Khí </a:t>
            </a:r>
            <a:r>
              <a:rPr lang="en-US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Oxygen</a:t>
            </a:r>
            <a:endParaRPr lang="en-US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19676" y="38100"/>
            <a:ext cx="235585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Hoạt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động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64067" y="4187555"/>
            <a:ext cx="49784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nl-NL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nl-NL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có nhận xét gì về </a:t>
            </a:r>
            <a:r>
              <a:rPr lang="nl-NL" altLang="en-US" sz="2800" dirty="0">
                <a:solidFill>
                  <a:srgbClr val="F6783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 sắp xếp </a:t>
            </a:r>
            <a:r>
              <a:rPr lang="nl-NL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các nguyên tử trong đơn chất kim loại đồng? </a:t>
            </a:r>
            <a:endParaRPr lang="en-US" alt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852584" y="4939320"/>
            <a:ext cx="620394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nl-NL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nl-NL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có nhận xét như thế nào về </a:t>
            </a:r>
            <a:r>
              <a:rPr lang="nl-NL" altLang="en-US" sz="2800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 sắp xếp </a:t>
            </a:r>
            <a:r>
              <a:rPr lang="nl-NL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các nguyên tử trong đơn chất khí H</a:t>
            </a:r>
            <a:r>
              <a:rPr lang="nl-NL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ydrogen </a:t>
            </a:r>
            <a:r>
              <a:rPr lang="nl-NL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và </a:t>
            </a:r>
            <a:r>
              <a:rPr lang="nl-NL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khí Oxygen? 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0021381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03200" y="2815358"/>
            <a:ext cx="1531938" cy="523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Muối</a:t>
            </a: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ăn</a:t>
            </a:r>
            <a:endParaRPr lang="en-US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1516" name="Picture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635" y="1304802"/>
            <a:ext cx="3798887" cy="3544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039791"/>
            <a:ext cx="4991100" cy="3947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53000" y="152400"/>
            <a:ext cx="235585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Hoạt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động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87058" y="5417418"/>
            <a:ext cx="768773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nl-NL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có nhận xét như thế nào về </a:t>
            </a:r>
            <a:r>
              <a:rPr lang="nl-NL" alt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 sắp xếp </a:t>
            </a:r>
            <a:r>
              <a:rPr lang="nl-NL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các nguyên tử trong hợp chất? </a:t>
            </a:r>
            <a:endParaRPr lang="en-US" altLang="en-US" dirty="0">
              <a:latin typeface="VNI-Times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7249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596</Words>
  <Application>Microsoft Office PowerPoint</Application>
  <PresentationFormat>Widescreen</PresentationFormat>
  <Paragraphs>100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 Light</vt:lpstr>
      <vt:lpstr>DejaVu Sans</vt:lpstr>
      <vt:lpstr>Noto Sans</vt:lpstr>
      <vt:lpstr>Times New Roman</vt:lpstr>
      <vt:lpstr>VNgeometric Slabserif Extra</vt:lpstr>
      <vt:lpstr>VNI-Times</vt:lpstr>
      <vt:lpstr>Office Theme</vt:lpstr>
      <vt:lpstr>PowerPoint Presentation</vt:lpstr>
      <vt:lpstr>PowerPoint Presentation</vt:lpstr>
      <vt:lpstr>PowerPoint Presentation</vt:lpstr>
      <vt:lpstr>PowerPoint Presentation</vt:lpstr>
      <vt:lpstr>Hoạt động 1:  Quan sát hình ảnh mô hình một số mẫu chất sau và hoàn thành bảng sau: </vt:lpstr>
      <vt:lpstr>Hoạt động 1</vt:lpstr>
      <vt:lpstr>Hoạt động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MyPC</dc:creator>
  <cp:lastModifiedBy>MyPC</cp:lastModifiedBy>
  <cp:revision>8</cp:revision>
  <dcterms:created xsi:type="dcterms:W3CDTF">2021-09-02T03:17:36Z</dcterms:created>
  <dcterms:modified xsi:type="dcterms:W3CDTF">2021-09-02T10:32:15Z</dcterms:modified>
</cp:coreProperties>
</file>