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2"/>
  </p:handoutMasterIdLst>
  <p:sldIdLst>
    <p:sldId id="277" r:id="rId2"/>
    <p:sldId id="257" r:id="rId3"/>
    <p:sldId id="256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7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5CBD9A-88E2-45E4-B8F3-79A64AA878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6672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1E1DE-AF31-4EBA-8D0A-C066990913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1E1DE-AF31-4EBA-8D0A-C066990913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1E1DE-AF31-4EBA-8D0A-C066990913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1E1DE-AF31-4EBA-8D0A-C066990913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1E1DE-AF31-4EBA-8D0A-C066990913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1E1DE-AF31-4EBA-8D0A-C066990913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1E1DE-AF31-4EBA-8D0A-C066990913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1E1DE-AF31-4EBA-8D0A-C066990913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1E1DE-AF31-4EBA-8D0A-C066990913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1E1DE-AF31-4EBA-8D0A-C066990913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1E1DE-AF31-4EBA-8D0A-C066990913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91E1DE-AF31-4EBA-8D0A-C066990913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 Nền trơn ý tưởng trong 2021 | nền, màu sắc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48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6043" y="1135546"/>
            <a:ext cx="7871792" cy="294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Chủ đề 6 : ĐẶC ĐIỂM THIÊN NHIÊN CHÂU PHI (TIẾT 3)</a:t>
            </a: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endParaRPr lang="en-US" sz="3600" b="1" smtClean="0">
              <a:solidFill>
                <a:srgbClr val="FF0000"/>
              </a:solidFill>
              <a:latin typeface="+mn-lt"/>
              <a:ea typeface="+mn-ea"/>
              <a:sym typeface="+mn-ea"/>
            </a:endParaRPr>
          </a:p>
          <a:p>
            <a:pPr algn="ctr"/>
            <a:r>
              <a:rPr lang="en-US" sz="3600" b="1" noProof="0" smtClean="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BÀI </a:t>
            </a:r>
            <a:r>
              <a:rPr lang="en-US" sz="3600" b="1" noProof="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27: THIÊN NHIÊN CHÂU PHI (Tiếp theo)</a:t>
            </a:r>
            <a:endParaRPr lang="en-US" sz="3600" b="1" noProof="0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chemeClr val="tx2">
              <a:lumMod val="20000"/>
              <a:lumOff val="80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BÀI 27: THIÊN NHIÊN CHÂU PHI (Tiếp theo)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61963"/>
            <a:ext cx="9144000" cy="0"/>
          </a:xfrm>
          <a:prstGeom prst="line">
            <a:avLst/>
          </a:prstGeom>
          <a:ln w="22225">
            <a:solidFill>
              <a:srgbClr val="0099FF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TextBox 4"/>
          <p:cNvSpPr txBox="1"/>
          <p:nvPr/>
        </p:nvSpPr>
        <p:spPr>
          <a:xfrm>
            <a:off x="228600" y="685800"/>
            <a:ext cx="8610600" cy="280076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endParaRPr b="1" dirty="0">
              <a:solidFill>
                <a:srgbClr val="0000FF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b="1" dirty="0">
              <a:solidFill>
                <a:srgbClr val="0000FF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buNone/>
            </a:pPr>
            <a:r>
              <a:rPr sz="2800" b="1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- Sưu tầm tư liệu, bài viết về thiên nhiên châu Phi trong các sách báo, tạp chí, Internet...</a:t>
            </a:r>
          </a:p>
          <a:p>
            <a:pPr>
              <a:buNone/>
            </a:pPr>
            <a:r>
              <a:rPr sz="2800" b="1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- Chuẩn bị trước bài 28 Thực </a:t>
            </a:r>
            <a:r>
              <a:rPr sz="2800" b="1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hành</a:t>
            </a:r>
            <a:r>
              <a:rPr sz="2800" b="1" smtClean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.</a:t>
            </a:r>
            <a:endParaRPr lang="en-US" sz="2800" b="1" smtClean="0">
              <a:solidFill>
                <a:srgbClr val="0000FF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buNone/>
            </a:pPr>
            <a:r>
              <a:rPr lang="en-US" sz="2800" b="1" smtClean="0">
                <a:solidFill>
                  <a:srgbClr val="0000FF"/>
                </a:solidFill>
                <a:latin typeface="Calibri" panose="020F0502020204030204" pitchFamily="34" charset="0"/>
              </a:rPr>
              <a:t>- Ôn tập : 25,26,27,28 , làm bài tập ôn chủ đề 6 trên k12 Tuần 12  tiết 2 kiểm tra 15 p.</a:t>
            </a:r>
            <a:endParaRPr sz="2800" b="1" dirty="0">
              <a:solidFill>
                <a:srgbClr val="0000FF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75"/>
            <a:ext cx="9144000" cy="3349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KIỂM TRA KIẾN THỨC ĐÃ HỌC</a:t>
            </a:r>
          </a:p>
        </p:txBody>
      </p:sp>
      <p:pic>
        <p:nvPicPr>
          <p:cNvPr id="4" name="Picture 2" descr="P1010002"/>
          <p:cNvPicPr preferRelativeResize="0">
            <a:picLocks noChangeAspect="1"/>
          </p:cNvPicPr>
          <p:nvPr/>
        </p:nvPicPr>
        <p:blipFill>
          <a:blip r:embed="rId2">
            <a:lum contrast="12000"/>
          </a:blip>
          <a:stretch>
            <a:fillRect/>
          </a:stretch>
        </p:blipFill>
        <p:spPr>
          <a:xfrm>
            <a:off x="3962400" y="457200"/>
            <a:ext cx="4902200" cy="6218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6200" y="1143000"/>
            <a:ext cx="3886200" cy="1784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 sát H26.1</a:t>
            </a:r>
            <a:r>
              <a:rPr sz="2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sz="2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sz="2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 xét đặc điểm đường bờ biển châu Phi. Đặc điểm đó có ảnh hưởng như thế n</a:t>
            </a:r>
            <a:r>
              <a:rPr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 đến khí hậu châu Phi?</a:t>
            </a:r>
            <a:endParaRPr sz="2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461963"/>
            <a:chOff x="0" y="0"/>
            <a:chExt cx="914400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461665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1000"/>
              </a:schemeClr>
            </a:solidFill>
          </p:spPr>
          <p:txBody>
            <a:bodyPr wrap="square" rtlCol="0">
              <a:spAutoFit/>
            </a:bodyPr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kern="1200" cap="none" spc="0" normalizeH="0" baseline="0" noProof="0" smtClean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BÀI </a:t>
              </a:r>
              <a:r>
                <a:rPr kumimoji="0" lang="en-US" sz="2400" b="1" kern="1200" cap="none" spc="0" normalizeH="0" baseline="0" noProof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27: THIÊN NHIÊN CHÂU PHI (Tiếp theo)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0" y="461665"/>
              <a:ext cx="9144000" cy="0"/>
            </a:xfrm>
            <a:prstGeom prst="line">
              <a:avLst/>
            </a:prstGeom>
            <a:ln w="22225">
              <a:solidFill>
                <a:srgbClr val="0099FF">
                  <a:alpha val="9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0" y="461963"/>
            <a:ext cx="2209800" cy="403187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4000" b="1" smtClean="0">
                <a:solidFill>
                  <a:srgbClr val="FF0000"/>
                </a:solidFill>
                <a:latin typeface="Calibri" panose="020F0502020204030204" pitchFamily="34" charset="0"/>
              </a:rPr>
              <a:t>3.</a:t>
            </a:r>
            <a:r>
              <a:rPr sz="3600" b="1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Khí hậu</a:t>
            </a:r>
          </a:p>
          <a:p>
            <a:pPr>
              <a:buNone/>
            </a:pPr>
            <a:r>
              <a:rPr sz="3600" b="1" dirty="0">
                <a:solidFill>
                  <a:srgbClr val="0000FF"/>
                </a:solidFill>
                <a:latin typeface="Calibri" panose="020F0502020204030204" pitchFamily="34" charset="0"/>
              </a:rPr>
              <a:t>- Châu Phi có khí hậu nóng</a:t>
            </a:r>
          </a:p>
          <a:p>
            <a:pPr>
              <a:buNone/>
            </a:pPr>
            <a:r>
              <a:rPr sz="3600" b="1" dirty="0">
                <a:solidFill>
                  <a:srgbClr val="0000FF"/>
                </a:solidFill>
                <a:latin typeface="Calibri" panose="020F0502020204030204" pitchFamily="34" charset="0"/>
              </a:rPr>
              <a:t>- Nhiệt độ TB năm trên 20</a:t>
            </a:r>
            <a:r>
              <a:rPr sz="3600" b="1" baseline="30000" dirty="0">
                <a:solidFill>
                  <a:srgbClr val="0000FF"/>
                </a:solidFill>
                <a:latin typeface="Calibri" panose="020F0502020204030204" pitchFamily="34" charset="0"/>
              </a:rPr>
              <a:t>0</a:t>
            </a:r>
            <a:r>
              <a:rPr sz="3600" b="1" dirty="0">
                <a:solidFill>
                  <a:srgbClr val="0000FF"/>
                </a:solidFill>
                <a:latin typeface="Calibri" panose="020F0502020204030204" pitchFamily="34" charset="0"/>
              </a:rPr>
              <a:t>C</a:t>
            </a:r>
          </a:p>
        </p:txBody>
      </p:sp>
      <p:pic>
        <p:nvPicPr>
          <p:cNvPr id="15" name="Picture 2" descr="C:\Users\Jean Valjean\Desktop\Chau phi tu nhien cu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609600"/>
            <a:ext cx="4572000" cy="59436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6" name="Straight Connector 15"/>
          <p:cNvCxnSpPr/>
          <p:nvPr/>
        </p:nvCxnSpPr>
        <p:spPr>
          <a:xfrm>
            <a:off x="4289425" y="3467100"/>
            <a:ext cx="4549775" cy="428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4319588" y="1870075"/>
            <a:ext cx="4500563" cy="128588"/>
          </a:xfrm>
          <a:custGeom>
            <a:avLst/>
            <a:gdLst>
              <a:gd name="connsiteX0" fmla="*/ 0 w 4500562"/>
              <a:gd name="connsiteY0" fmla="*/ 0 h 128658"/>
              <a:gd name="connsiteX1" fmla="*/ 1233487 w 4500562"/>
              <a:gd name="connsiteY1" fmla="*/ 95250 h 128658"/>
              <a:gd name="connsiteX2" fmla="*/ 2357437 w 4500562"/>
              <a:gd name="connsiteY2" fmla="*/ 128587 h 128658"/>
              <a:gd name="connsiteX3" fmla="*/ 3467100 w 4500562"/>
              <a:gd name="connsiteY3" fmla="*/ 104775 h 128658"/>
              <a:gd name="connsiteX4" fmla="*/ 4500562 w 4500562"/>
              <a:gd name="connsiteY4" fmla="*/ 66675 h 12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0562" h="128658">
                <a:moveTo>
                  <a:pt x="0" y="0"/>
                </a:moveTo>
                <a:cubicBezTo>
                  <a:pt x="420290" y="36909"/>
                  <a:pt x="840581" y="73819"/>
                  <a:pt x="1233487" y="95250"/>
                </a:cubicBezTo>
                <a:cubicBezTo>
                  <a:pt x="1626393" y="116681"/>
                  <a:pt x="1985168" y="127000"/>
                  <a:pt x="2357437" y="128587"/>
                </a:cubicBezTo>
                <a:cubicBezTo>
                  <a:pt x="2729706" y="130174"/>
                  <a:pt x="3467100" y="104775"/>
                  <a:pt x="3467100" y="104775"/>
                </a:cubicBezTo>
                <a:lnTo>
                  <a:pt x="4500562" y="66675"/>
                </a:lnTo>
              </a:path>
            </a:pathLst>
          </a:custGeom>
          <a:ln w="22225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943600" y="4949825"/>
            <a:ext cx="2886075" cy="101600"/>
          </a:xfrm>
          <a:custGeom>
            <a:avLst/>
            <a:gdLst>
              <a:gd name="connsiteX0" fmla="*/ 0 w 2886075"/>
              <a:gd name="connsiteY0" fmla="*/ 11067 h 101555"/>
              <a:gd name="connsiteX1" fmla="*/ 695325 w 2886075"/>
              <a:gd name="connsiteY1" fmla="*/ 1542 h 101555"/>
              <a:gd name="connsiteX2" fmla="*/ 1824038 w 2886075"/>
              <a:gd name="connsiteY2" fmla="*/ 39642 h 101555"/>
              <a:gd name="connsiteX3" fmla="*/ 2886075 w 2886075"/>
              <a:gd name="connsiteY3" fmla="*/ 101555 h 10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075" h="101555">
                <a:moveTo>
                  <a:pt x="0" y="11067"/>
                </a:moveTo>
                <a:cubicBezTo>
                  <a:pt x="195659" y="3923"/>
                  <a:pt x="391319" y="-3221"/>
                  <a:pt x="695325" y="1542"/>
                </a:cubicBezTo>
                <a:cubicBezTo>
                  <a:pt x="999331" y="6305"/>
                  <a:pt x="1458913" y="22973"/>
                  <a:pt x="1824038" y="39642"/>
                </a:cubicBezTo>
                <a:cubicBezTo>
                  <a:pt x="2189163" y="56311"/>
                  <a:pt x="2537619" y="78933"/>
                  <a:pt x="2886075" y="101555"/>
                </a:cubicBezTo>
              </a:path>
            </a:pathLst>
          </a:custGeom>
          <a:ln w="22225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2286000" y="762000"/>
            <a:ext cx="2033588" cy="2362200"/>
          </a:xfrm>
          <a:prstGeom prst="wedgeRectCallout">
            <a:avLst>
              <a:gd name="adj1" fmla="val 95046"/>
              <a:gd name="adj2" fmla="val 3208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Jean Valjean\Desktop\Bieu do Ua ga du g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020763"/>
            <a:ext cx="2003425" cy="2103437"/>
          </a:xfrm>
          <a:prstGeom prst="rect">
            <a:avLst/>
          </a:prstGeom>
          <a:noFill/>
          <a:ln w="952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" name="TextBox 19"/>
          <p:cNvSpPr txBox="1"/>
          <p:nvPr/>
        </p:nvSpPr>
        <p:spPr>
          <a:xfrm>
            <a:off x="2286000" y="3124200"/>
            <a:ext cx="1981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dirty="0">
                <a:latin typeface="Calibri" panose="020F0502020204030204" pitchFamily="34" charset="0"/>
                <a:ea typeface="Arial" panose="020B0604020202020204" pitchFamily="34" charset="0"/>
              </a:rPr>
              <a:t>Trạm Ua-ga-đu-gu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0" y="3656013"/>
            <a:ext cx="2033588" cy="1754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i="1" dirty="0">
                <a:latin typeface="Calibri" panose="020F0502020204030204" pitchFamily="34" charset="0"/>
                <a:ea typeface="Arial" panose="020B0604020202020204" pitchFamily="34" charset="0"/>
              </a:rPr>
              <a:t>Quan sát vị trí châu Phi trên H26.1 kết hợp kiến thức đã học, </a:t>
            </a:r>
            <a:r>
              <a:rPr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Em hãy nhận xét khí hậu của châu Phi?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252663" y="457200"/>
            <a:ext cx="0" cy="6396038"/>
          </a:xfrm>
          <a:prstGeom prst="line">
            <a:avLst/>
          </a:prstGeom>
          <a:ln w="22225">
            <a:solidFill>
              <a:srgbClr val="0099FF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chemeClr val="tx2">
              <a:lumMod val="20000"/>
              <a:lumOff val="80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BÀI </a:t>
            </a:r>
            <a:r>
              <a:rPr kumimoji="0" lang="en-US" sz="2400" b="1" kern="1200" cap="none" spc="0" normalizeH="0" baseline="0" noProof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27: THIÊN NHIÊN CHÂU PHI (Tiếp theo)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61963"/>
            <a:ext cx="9144000" cy="0"/>
          </a:xfrm>
          <a:prstGeom prst="line">
            <a:avLst/>
          </a:prstGeom>
          <a:ln w="22225">
            <a:solidFill>
              <a:srgbClr val="0099FF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81400" y="457200"/>
            <a:ext cx="0" cy="6396038"/>
          </a:xfrm>
          <a:prstGeom prst="line">
            <a:avLst/>
          </a:prstGeom>
          <a:ln w="22225">
            <a:solidFill>
              <a:srgbClr val="0099FF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461963"/>
            <a:ext cx="3429000" cy="563231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36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3. Khí hậu</a:t>
            </a:r>
          </a:p>
          <a:p>
            <a:pPr>
              <a:buNone/>
            </a:pPr>
            <a:r>
              <a:rPr sz="3600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- Châu Phi có khí hậu nóng</a:t>
            </a:r>
          </a:p>
          <a:p>
            <a:pPr>
              <a:buNone/>
            </a:pPr>
            <a:r>
              <a:rPr sz="3600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- Nhiệt độ TB năm trên 20</a:t>
            </a:r>
            <a:r>
              <a:rPr sz="3600" baseline="30000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0</a:t>
            </a:r>
            <a:r>
              <a:rPr sz="3600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C</a:t>
            </a:r>
          </a:p>
          <a:p>
            <a:pPr>
              <a:buNone/>
            </a:pPr>
            <a:r>
              <a:rPr sz="3600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- Lượng mưa ít, giảm dần về hai chí tuyến, hình thành những hoang mạc lớn.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62400" y="6019800"/>
            <a:ext cx="5029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i="1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Đọc Hình 27.1</a:t>
            </a:r>
          </a:p>
          <a:p>
            <a:pPr algn="ctr">
              <a:buNone/>
            </a:pPr>
            <a:r>
              <a:rPr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Nhận xét sự phân bố lượng mưa ở châu Phi?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14800" y="703263"/>
            <a:ext cx="4495800" cy="5240337"/>
            <a:chOff x="3886200" y="610649"/>
            <a:chExt cx="4616806" cy="5484718"/>
          </a:xfrm>
        </p:grpSpPr>
        <p:pic>
          <p:nvPicPr>
            <p:cNvPr id="5130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6200" y="610649"/>
              <a:ext cx="4616806" cy="5181600"/>
            </a:xfrm>
            <a:prstGeom prst="rect">
              <a:avLst/>
            </a:prstGeom>
            <a:noFill/>
            <a:ln w="12700" cap="flat" cmpd="sng">
              <a:solidFill>
                <a:srgbClr val="0099FF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5131" name="TextBox 1"/>
            <p:cNvSpPr txBox="1"/>
            <p:nvPr/>
          </p:nvSpPr>
          <p:spPr>
            <a:xfrm>
              <a:off x="3886200" y="5752150"/>
              <a:ext cx="4616806" cy="3432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sz="1600" dirty="0">
                  <a:latin typeface="Calibri" panose="020F0502020204030204" pitchFamily="34" charset="0"/>
                  <a:ea typeface="Arial" panose="020B0604020202020204" pitchFamily="34" charset="0"/>
                </a:rPr>
                <a:t>H27.1 Lược đồ phân bố lượng mưa châu Phi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733800" y="5810250"/>
            <a:ext cx="51054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i="1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Quan sát Hình 27.1</a:t>
            </a:r>
          </a:p>
          <a:p>
            <a:pPr algn="ctr">
              <a:buNone/>
            </a:pPr>
            <a:r>
              <a:rPr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Cho biết các dòng biển nóng, lạnh có ảnh hưởng tới lượng mưa các vùng ven biển châu Phi như thế nào?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6157913"/>
            <a:ext cx="51054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Tại sao lượng mưa ở châu Phi phân bố không đều?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chemeClr val="tx2">
              <a:lumMod val="20000"/>
              <a:lumOff val="80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BÀI </a:t>
            </a:r>
            <a:r>
              <a:rPr kumimoji="0" lang="en-US" sz="2400" b="1" kern="1200" cap="none" spc="0" normalizeH="0" baseline="0" noProof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27: THIÊN NHIÊN CHÂU PHI (Tiếp theo)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61963"/>
            <a:ext cx="9144000" cy="0"/>
          </a:xfrm>
          <a:prstGeom prst="line">
            <a:avLst/>
          </a:prstGeom>
          <a:ln w="22225">
            <a:solidFill>
              <a:srgbClr val="0099FF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TextBox 4"/>
          <p:cNvSpPr txBox="1"/>
          <p:nvPr/>
        </p:nvSpPr>
        <p:spPr>
          <a:xfrm>
            <a:off x="282575" y="5545138"/>
            <a:ext cx="8556625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sz="2000" b="1" dirty="0">
                <a:latin typeface="Calibri" panose="020F0502020204030204" pitchFamily="34" charset="0"/>
                <a:ea typeface="Arial" panose="020B0604020202020204" pitchFamily="34" charset="0"/>
              </a:rPr>
              <a:t>Dựa vào kiến thức đã học, kết hợp quan sát H26.1 và 27.1 giải thích vì sao:</a:t>
            </a:r>
          </a:p>
          <a:p>
            <a:pPr>
              <a:buNone/>
            </a:pPr>
            <a:r>
              <a:rPr sz="20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- Châu Phi là châu lục nóng?</a:t>
            </a:r>
          </a:p>
          <a:p>
            <a:pPr>
              <a:buNone/>
            </a:pPr>
            <a:r>
              <a:rPr sz="20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- Khí hậu châu Phi khô, hình thành những hoang mạc lớn?</a:t>
            </a:r>
          </a:p>
        </p:txBody>
      </p:sp>
      <p:grpSp>
        <p:nvGrpSpPr>
          <p:cNvPr id="6149" name="Group 19"/>
          <p:cNvGrpSpPr/>
          <p:nvPr/>
        </p:nvGrpSpPr>
        <p:grpSpPr>
          <a:xfrm>
            <a:off x="434975" y="609600"/>
            <a:ext cx="8251825" cy="4914900"/>
            <a:chOff x="283028" y="609600"/>
            <a:chExt cx="8251372" cy="4914418"/>
          </a:xfrm>
        </p:grpSpPr>
        <p:pic>
          <p:nvPicPr>
            <p:cNvPr id="6153" name="Picture 2" descr="C:\Users\Jean Valjean\Desktop\Chau phi tu nhien cuc.png"/>
            <p:cNvPicPr>
              <a:picLocks noChangeAspect="1"/>
            </p:cNvPicPr>
            <p:nvPr/>
          </p:nvPicPr>
          <p:blipFill>
            <a:blip r:embed="rId2"/>
            <a:srcRect b="6577"/>
            <a:stretch>
              <a:fillRect/>
            </a:stretch>
          </p:blipFill>
          <p:spPr>
            <a:xfrm>
              <a:off x="283028" y="609600"/>
              <a:ext cx="3864427" cy="4543291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6154" name="Group 2"/>
            <p:cNvGrpSpPr/>
            <p:nvPr/>
          </p:nvGrpSpPr>
          <p:grpSpPr>
            <a:xfrm>
              <a:off x="4419600" y="609601"/>
              <a:ext cx="4114800" cy="4876800"/>
              <a:chOff x="3886200" y="610649"/>
              <a:chExt cx="4616806" cy="5561967"/>
            </a:xfrm>
          </p:grpSpPr>
          <p:pic>
            <p:nvPicPr>
              <p:cNvPr id="6156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86200" y="610649"/>
                <a:ext cx="4616806" cy="5181600"/>
              </a:xfrm>
              <a:prstGeom prst="rect">
                <a:avLst/>
              </a:prstGeom>
              <a:noFill/>
              <a:ln w="12700" cap="flat" cmpd="sng">
                <a:solidFill>
                  <a:srgbClr val="0099F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sp>
            <p:nvSpPr>
              <p:cNvPr id="6157" name="TextBox 1"/>
              <p:cNvSpPr txBox="1"/>
              <p:nvPr/>
            </p:nvSpPr>
            <p:spPr>
              <a:xfrm>
                <a:off x="3886200" y="5829399"/>
                <a:ext cx="4616806" cy="3432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buNone/>
                </a:pPr>
                <a:r>
                  <a:rPr sz="1600" dirty="0">
                    <a:latin typeface="Calibri" panose="020F0502020204030204" pitchFamily="34" charset="0"/>
                    <a:ea typeface="Arial" panose="020B0604020202020204" pitchFamily="34" charset="0"/>
                  </a:rPr>
                  <a:t>H27.1 Lược đồ phân bố lượng mưa châu Phi</a:t>
                </a:r>
              </a:p>
            </p:txBody>
          </p:sp>
        </p:grpSp>
        <p:sp>
          <p:nvSpPr>
            <p:cNvPr id="6155" name="Rectangle 18"/>
            <p:cNvSpPr/>
            <p:nvPr/>
          </p:nvSpPr>
          <p:spPr>
            <a:xfrm>
              <a:off x="283028" y="5185464"/>
              <a:ext cx="3888921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sz="1600" dirty="0">
                  <a:latin typeface="Calibri" panose="020F0502020204030204" pitchFamily="34" charset="0"/>
                  <a:ea typeface="Arial" panose="020B0604020202020204" pitchFamily="34" charset="0"/>
                </a:rPr>
                <a:t>H26.1 Lược đồ tự nhiên châu Phi</a:t>
              </a: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457200" y="2949575"/>
            <a:ext cx="3843338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479425" y="1643063"/>
            <a:ext cx="3844925" cy="85725"/>
          </a:xfrm>
          <a:custGeom>
            <a:avLst/>
            <a:gdLst>
              <a:gd name="connsiteX0" fmla="*/ 0 w 4500562"/>
              <a:gd name="connsiteY0" fmla="*/ 0 h 128658"/>
              <a:gd name="connsiteX1" fmla="*/ 1233487 w 4500562"/>
              <a:gd name="connsiteY1" fmla="*/ 95250 h 128658"/>
              <a:gd name="connsiteX2" fmla="*/ 2357437 w 4500562"/>
              <a:gd name="connsiteY2" fmla="*/ 128587 h 128658"/>
              <a:gd name="connsiteX3" fmla="*/ 3467100 w 4500562"/>
              <a:gd name="connsiteY3" fmla="*/ 104775 h 128658"/>
              <a:gd name="connsiteX4" fmla="*/ 4500562 w 4500562"/>
              <a:gd name="connsiteY4" fmla="*/ 66675 h 12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0562" h="128658">
                <a:moveTo>
                  <a:pt x="0" y="0"/>
                </a:moveTo>
                <a:cubicBezTo>
                  <a:pt x="420290" y="36909"/>
                  <a:pt x="840581" y="73819"/>
                  <a:pt x="1233487" y="95250"/>
                </a:cubicBezTo>
                <a:cubicBezTo>
                  <a:pt x="1626393" y="116681"/>
                  <a:pt x="1985168" y="127000"/>
                  <a:pt x="2357437" y="128587"/>
                </a:cubicBezTo>
                <a:cubicBezTo>
                  <a:pt x="2729706" y="130174"/>
                  <a:pt x="3467100" y="104775"/>
                  <a:pt x="3467100" y="104775"/>
                </a:cubicBezTo>
                <a:lnTo>
                  <a:pt x="4500562" y="66675"/>
                </a:lnTo>
              </a:path>
            </a:pathLst>
          </a:custGeom>
          <a:ln w="22225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828800" y="4178300"/>
            <a:ext cx="2482850" cy="66675"/>
          </a:xfrm>
          <a:custGeom>
            <a:avLst/>
            <a:gdLst>
              <a:gd name="connsiteX0" fmla="*/ 0 w 2886075"/>
              <a:gd name="connsiteY0" fmla="*/ 11067 h 101555"/>
              <a:gd name="connsiteX1" fmla="*/ 695325 w 2886075"/>
              <a:gd name="connsiteY1" fmla="*/ 1542 h 101555"/>
              <a:gd name="connsiteX2" fmla="*/ 1824038 w 2886075"/>
              <a:gd name="connsiteY2" fmla="*/ 39642 h 101555"/>
              <a:gd name="connsiteX3" fmla="*/ 2886075 w 2886075"/>
              <a:gd name="connsiteY3" fmla="*/ 101555 h 10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075" h="101555">
                <a:moveTo>
                  <a:pt x="0" y="11067"/>
                </a:moveTo>
                <a:cubicBezTo>
                  <a:pt x="195659" y="3923"/>
                  <a:pt x="391319" y="-3221"/>
                  <a:pt x="695325" y="1542"/>
                </a:cubicBezTo>
                <a:cubicBezTo>
                  <a:pt x="999331" y="6305"/>
                  <a:pt x="1458913" y="22973"/>
                  <a:pt x="1824038" y="39642"/>
                </a:cubicBezTo>
                <a:cubicBezTo>
                  <a:pt x="2189163" y="56311"/>
                  <a:pt x="2537619" y="78933"/>
                  <a:pt x="2886075" y="101555"/>
                </a:cubicBezTo>
              </a:path>
            </a:pathLst>
          </a:custGeom>
          <a:ln w="22225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chemeClr val="tx2">
              <a:lumMod val="20000"/>
              <a:lumOff val="80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BÀI 27: THIÊN NHIÊN CHÂU PHI (Tiếp theo)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61963"/>
            <a:ext cx="9144000" cy="0"/>
          </a:xfrm>
          <a:prstGeom prst="line">
            <a:avLst/>
          </a:prstGeom>
          <a:ln w="22225">
            <a:solidFill>
              <a:srgbClr val="0099FF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62375" y="473075"/>
            <a:ext cx="0" cy="6396038"/>
          </a:xfrm>
          <a:prstGeom prst="line">
            <a:avLst/>
          </a:prstGeom>
          <a:ln w="22225">
            <a:solidFill>
              <a:srgbClr val="0099FF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461963"/>
            <a:ext cx="3762375" cy="60016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3. Khí hậu</a:t>
            </a:r>
          </a:p>
          <a:p>
            <a:pPr>
              <a:buNone/>
            </a:pPr>
            <a:r>
              <a:rPr sz="3200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- Châu Phi có khí hậu nóng</a:t>
            </a:r>
          </a:p>
          <a:p>
            <a:pPr>
              <a:buNone/>
            </a:pPr>
            <a:r>
              <a:rPr sz="3200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- Nhiệt độ TB năm trên 20</a:t>
            </a:r>
            <a:r>
              <a:rPr sz="3200" baseline="30000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0</a:t>
            </a:r>
            <a:r>
              <a:rPr sz="3200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C</a:t>
            </a:r>
          </a:p>
          <a:p>
            <a:pPr>
              <a:buNone/>
            </a:pPr>
            <a:r>
              <a:rPr sz="3200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- Lượng mưa ít, giảm dần về hai chí tuyến, hình thành những hoang mạc lớn.</a:t>
            </a:r>
          </a:p>
          <a:p>
            <a:pPr>
              <a:buNone/>
            </a:pPr>
            <a:r>
              <a:rPr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4. Các đặc điểm khác của môi trường tự nhiên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0" y="5991225"/>
            <a:ext cx="5029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i="1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Đọc Hình 27.2</a:t>
            </a:r>
          </a:p>
          <a:p>
            <a:pPr algn="ctr">
              <a:buNone/>
            </a:pPr>
            <a:r>
              <a:rPr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Cho biết châu Phi có các môi trường tự nhiên nào?</a:t>
            </a:r>
          </a:p>
        </p:txBody>
      </p:sp>
      <p:pic>
        <p:nvPicPr>
          <p:cNvPr id="11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566738"/>
            <a:ext cx="4667250" cy="525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chemeClr val="tx2">
              <a:lumMod val="20000"/>
              <a:lumOff val="80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BÀI 27: THIÊN NHIÊN CHÂU PHI (Tiếp theo)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61963"/>
            <a:ext cx="9144000" cy="0"/>
          </a:xfrm>
          <a:prstGeom prst="line">
            <a:avLst/>
          </a:prstGeom>
          <a:ln w="22225">
            <a:solidFill>
              <a:srgbClr val="0099FF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75400" y="473075"/>
            <a:ext cx="0" cy="6396038"/>
          </a:xfrm>
          <a:prstGeom prst="line">
            <a:avLst/>
          </a:prstGeom>
          <a:ln w="22225">
            <a:solidFill>
              <a:srgbClr val="0099FF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TextBox 12"/>
          <p:cNvSpPr txBox="1"/>
          <p:nvPr/>
        </p:nvSpPr>
        <p:spPr>
          <a:xfrm>
            <a:off x="0" y="461963"/>
            <a:ext cx="62484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3. Khí hậu</a:t>
            </a:r>
          </a:p>
          <a:p>
            <a:pPr>
              <a:buNone/>
            </a:pPr>
            <a:r>
              <a:rPr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4. Các đặc điểm khác của môi trường tự nhiên</a:t>
            </a:r>
          </a:p>
        </p:txBody>
      </p:sp>
      <p:pic>
        <p:nvPicPr>
          <p:cNvPr id="8198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73075"/>
            <a:ext cx="2667000" cy="30035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176707"/>
              </p:ext>
            </p:extLst>
          </p:nvPr>
        </p:nvGraphicFramePr>
        <p:xfrm>
          <a:off x="152400" y="1143000"/>
          <a:ext cx="6096000" cy="4498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56355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     Đặc</a:t>
                      </a:r>
                      <a:r>
                        <a:rPr lang="en-US" b="1" baseline="0">
                          <a:solidFill>
                            <a:srgbClr val="002060"/>
                          </a:solidFill>
                        </a:rPr>
                        <a:t> điểm</a:t>
                      </a:r>
                    </a:p>
                    <a:p>
                      <a:pPr algn="l"/>
                      <a:endParaRPr lang="en-US" b="1" baseline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en-US" b="1" baseline="0">
                          <a:solidFill>
                            <a:srgbClr val="002060"/>
                          </a:solidFill>
                        </a:rPr>
                        <a:t>Môi trường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lToB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Vị</a:t>
                      </a:r>
                      <a:r>
                        <a:rPr lang="en-US" b="1" baseline="0">
                          <a:solidFill>
                            <a:srgbClr val="002060"/>
                          </a:solidFill>
                        </a:rPr>
                        <a:t> trí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Lượng</a:t>
                      </a:r>
                      <a:r>
                        <a:rPr lang="en-US" b="1" baseline="0">
                          <a:solidFill>
                            <a:srgbClr val="002060"/>
                          </a:solidFill>
                        </a:rPr>
                        <a:t> mưa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Động,</a:t>
                      </a:r>
                      <a:r>
                        <a:rPr lang="en-US" b="1" baseline="0">
                          <a:solidFill>
                            <a:srgbClr val="002060"/>
                          </a:solidFill>
                        </a:rPr>
                        <a:t> thực vật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092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Xích</a:t>
                      </a:r>
                      <a:r>
                        <a:rPr lang="en-US" b="1" baseline="0">
                          <a:solidFill>
                            <a:srgbClr val="002060"/>
                          </a:solidFill>
                        </a:rPr>
                        <a:t> đạo ẩm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6355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Hai môi</a:t>
                      </a:r>
                      <a:r>
                        <a:rPr lang="en-US" b="1" baseline="0">
                          <a:solidFill>
                            <a:srgbClr val="002060"/>
                          </a:solidFill>
                        </a:rPr>
                        <a:t> trường n</a:t>
                      </a:r>
                      <a:r>
                        <a:rPr lang="en-US" b="1">
                          <a:solidFill>
                            <a:srgbClr val="002060"/>
                          </a:solidFill>
                        </a:rPr>
                        <a:t>hiệt</a:t>
                      </a:r>
                      <a:r>
                        <a:rPr lang="en-US" b="1" baseline="0">
                          <a:solidFill>
                            <a:srgbClr val="002060"/>
                          </a:solidFill>
                        </a:rPr>
                        <a:t> đới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6355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Hai môi</a:t>
                      </a:r>
                      <a:r>
                        <a:rPr lang="en-US" b="1" baseline="0">
                          <a:solidFill>
                            <a:srgbClr val="002060"/>
                          </a:solidFill>
                        </a:rPr>
                        <a:t> trường hoang mạc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6355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Hai môi trường</a:t>
                      </a:r>
                      <a:r>
                        <a:rPr lang="en-US" b="1" baseline="0">
                          <a:solidFill>
                            <a:srgbClr val="002060"/>
                          </a:solidFill>
                        </a:rPr>
                        <a:t> Địa Trung Hải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1524000" y="2057400"/>
            <a:ext cx="1676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1600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Duyên hải phía bắc vịnh Ghinê, bồn địa Công-gô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200400" y="2057400"/>
            <a:ext cx="914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1600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Trên 2000 mm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114800" y="2063750"/>
            <a:ext cx="2133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1600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Rừng rậm xanh quanh năm, động thực vật phong phú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512888" y="2962275"/>
            <a:ext cx="1676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1600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Giữa môi trường xích đạo ẩm và MT hoang mạc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200400" y="2981325"/>
            <a:ext cx="914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1600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1000-2000</a:t>
            </a:r>
          </a:p>
          <a:p>
            <a:pPr>
              <a:buNone/>
            </a:pPr>
            <a:r>
              <a:rPr sz="1600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mm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114800" y="2962275"/>
            <a:ext cx="2133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600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Rừng thưa, xavan cây bụi, động vật ăn cỏ và ăn thịt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524000" y="4922838"/>
            <a:ext cx="1693863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1600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Cực Bắc và cực Nam châu Phi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200400" y="4800600"/>
            <a:ext cx="914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600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200-1000 mm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14800" y="5046663"/>
            <a:ext cx="213360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600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Rừng cây bụi lá cứng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524000" y="4013200"/>
            <a:ext cx="1693863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1600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HM Xahara, Kalahari, Namip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243263" y="4013200"/>
            <a:ext cx="9144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1600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&lt;200 mm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157663" y="4017963"/>
            <a:ext cx="21082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1600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Động, thực vật nghèo nàn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477000" y="3546475"/>
            <a:ext cx="2514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dirty="0">
                <a:latin typeface="Calibri" panose="020F0502020204030204" pitchFamily="34" charset="0"/>
                <a:ea typeface="Arial" panose="020B0604020202020204" pitchFamily="34" charset="0"/>
              </a:rPr>
              <a:t>Quan sát H27.2</a:t>
            </a:r>
          </a:p>
          <a:p>
            <a:pPr>
              <a:buNone/>
            </a:pPr>
            <a:r>
              <a:rPr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Nhận xét sự phân bố của các môi trường tự nhiên ở châu Phi?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52400" y="5715000"/>
            <a:ext cx="6113463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3200" b="1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- Các môi trường tự nhiên nằm đối xứng qua xích đạo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477000" y="4572000"/>
            <a:ext cx="25146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Giải thích tại sao các môi trường tự nhiên lại phân bố như vậy?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488113" y="5359400"/>
            <a:ext cx="2579687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Em hãy đọc H27.3 và H27.4</a:t>
            </a:r>
          </a:p>
          <a:p>
            <a:pPr>
              <a:buNone/>
            </a:pPr>
            <a:r>
              <a:rPr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So sánh sự giống và khác nhau giữa chúng?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73" grpId="0"/>
      <p:bldP spid="73" grpId="1"/>
      <p:bldP spid="74" grpId="0"/>
      <p:bldP spid="119" grpId="0"/>
      <p:bldP spid="119" grpId="1"/>
      <p:bldP spid="120" grpId="0"/>
      <p:bldP spid="1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chemeClr val="tx2">
              <a:lumMod val="20000"/>
              <a:lumOff val="80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BÀI </a:t>
            </a:r>
            <a:r>
              <a:rPr kumimoji="0" lang="en-US" sz="2400" b="1" kern="1200" cap="none" spc="0" normalizeH="0" baseline="0" noProof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27: THIÊN NHIÊN CHÂU PHI (Tiếp theo)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61963"/>
            <a:ext cx="9144000" cy="0"/>
          </a:xfrm>
          <a:prstGeom prst="line">
            <a:avLst/>
          </a:prstGeom>
          <a:ln w="22225">
            <a:solidFill>
              <a:srgbClr val="0099FF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TextBox 20"/>
          <p:cNvSpPr txBox="1"/>
          <p:nvPr/>
        </p:nvSpPr>
        <p:spPr>
          <a:xfrm>
            <a:off x="152400" y="5448507"/>
            <a:ext cx="8686800" cy="1569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sz="3200" i="1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Quan sát Hình 27.1, 27.2 và kiến thức đã học</a:t>
            </a:r>
          </a:p>
          <a:p>
            <a:pPr algn="ctr">
              <a:buNone/>
            </a:pPr>
            <a:r>
              <a:rPr sz="3200"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Nêu mối quan hệ giữa lượng mưa và lớp phủ thực vật ở châu Phi?</a:t>
            </a:r>
          </a:p>
        </p:txBody>
      </p:sp>
      <p:pic>
        <p:nvPicPr>
          <p:cNvPr id="9221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555625"/>
            <a:ext cx="4521200" cy="5092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22" name="Group 14"/>
          <p:cNvGrpSpPr/>
          <p:nvPr/>
        </p:nvGrpSpPr>
        <p:grpSpPr>
          <a:xfrm>
            <a:off x="228600" y="663575"/>
            <a:ext cx="4267200" cy="4975225"/>
            <a:chOff x="3886200" y="610649"/>
            <a:chExt cx="4616806" cy="5484718"/>
          </a:xfrm>
        </p:grpSpPr>
        <p:pic>
          <p:nvPicPr>
            <p:cNvPr id="9223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200" y="610649"/>
              <a:ext cx="4616806" cy="5181600"/>
            </a:xfrm>
            <a:prstGeom prst="rect">
              <a:avLst/>
            </a:prstGeom>
            <a:noFill/>
            <a:ln w="12700" cap="flat" cmpd="sng">
              <a:solidFill>
                <a:srgbClr val="0099FF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9224" name="TextBox 16"/>
            <p:cNvSpPr txBox="1"/>
            <p:nvPr/>
          </p:nvSpPr>
          <p:spPr>
            <a:xfrm>
              <a:off x="3886200" y="5752150"/>
              <a:ext cx="4616806" cy="3432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sz="1600" dirty="0">
                  <a:latin typeface="Calibri" panose="020F0502020204030204" pitchFamily="34" charset="0"/>
                  <a:ea typeface="Arial" panose="020B0604020202020204" pitchFamily="34" charset="0"/>
                </a:rPr>
                <a:t>H27.1 Lược đồ phân bố lượng mưa châu Phi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chemeClr val="tx2">
              <a:lumMod val="20000"/>
              <a:lumOff val="80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BÀI 27: THIÊN NHIÊN CHÂU PHI (Tiếp theo)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61963"/>
            <a:ext cx="9144000" cy="0"/>
          </a:xfrm>
          <a:prstGeom prst="line">
            <a:avLst/>
          </a:prstGeom>
          <a:ln w="22225">
            <a:solidFill>
              <a:srgbClr val="0099FF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533400"/>
            <a:ext cx="8686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Các bức ảnh sau thuộc môi trường địa lí nào?</a:t>
            </a:r>
          </a:p>
          <a:p>
            <a:pPr algn="ctr">
              <a:buNone/>
            </a:pPr>
            <a:r>
              <a:rPr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Chúng hình thành trong điều kiện tự nhiên như thế nào?</a:t>
            </a:r>
          </a:p>
        </p:txBody>
      </p:sp>
      <p:pic>
        <p:nvPicPr>
          <p:cNvPr id="1026" name="Picture 2" descr="J:\Thao giang II\Saha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25" y="3984625"/>
            <a:ext cx="3454400" cy="2339975"/>
          </a:xfrm>
          <a:prstGeom prst="rect">
            <a:avLst/>
          </a:prstGeom>
          <a:noFill/>
          <a:ln w="158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7" name="Picture 3" descr="J:\Thao giang II\XekWT2TN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1295400"/>
            <a:ext cx="3454400" cy="2362200"/>
          </a:xfrm>
          <a:prstGeom prst="rect">
            <a:avLst/>
          </a:prstGeom>
          <a:noFill/>
          <a:ln w="158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8" name="Picture 4" descr="J:\Thao giang II\24444-serengeti_national_park_tanzan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13" y="1295400"/>
            <a:ext cx="3454400" cy="2362200"/>
          </a:xfrm>
          <a:prstGeom prst="rect">
            <a:avLst/>
          </a:prstGeom>
          <a:noFill/>
          <a:ln w="158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TextBox 1"/>
          <p:cNvSpPr txBox="1"/>
          <p:nvPr/>
        </p:nvSpPr>
        <p:spPr>
          <a:xfrm>
            <a:off x="3846513" y="1295400"/>
            <a:ext cx="304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2000" b="1" dirty="0"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3400" y="1295400"/>
            <a:ext cx="304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2000" b="1" dirty="0">
                <a:latin typeface="Calibri" panose="020F0502020204030204" pitchFamily="34" charset="0"/>
                <a:ea typeface="Arial" panose="020B0604020202020204" pitchFamily="34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7625" y="3973513"/>
            <a:ext cx="304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2000" b="1" dirty="0">
                <a:latin typeface="Calibri" panose="020F0502020204030204" pitchFamily="34" charset="0"/>
                <a:ea typeface="Arial" panose="020B0604020202020204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53400" y="4006850"/>
            <a:ext cx="304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2000" b="1" dirty="0">
                <a:latin typeface="Calibri" panose="020F0502020204030204" pitchFamily="34" charset="0"/>
                <a:ea typeface="Arial" panose="020B0604020202020204" pitchFamily="34" charset="0"/>
              </a:rPr>
              <a:t>D</a:t>
            </a:r>
          </a:p>
        </p:txBody>
      </p:sp>
      <p:pic>
        <p:nvPicPr>
          <p:cNvPr id="1030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800" y="4006850"/>
            <a:ext cx="3454400" cy="2317750"/>
          </a:xfrm>
          <a:prstGeom prst="rect">
            <a:avLst/>
          </a:prstGeom>
          <a:noFill/>
          <a:ln w="158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" name="TextBox 14"/>
          <p:cNvSpPr txBox="1"/>
          <p:nvPr/>
        </p:nvSpPr>
        <p:spPr>
          <a:xfrm>
            <a:off x="8153400" y="4006850"/>
            <a:ext cx="304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2000" b="1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0" grpId="0"/>
      <p:bldP spid="11" grpId="0"/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698</Words>
  <Application>Microsoft Office PowerPoint</Application>
  <PresentationFormat>On-screen Show (4:3)</PresentationFormat>
  <Paragraphs>134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KIỂM TRA KIẾN THỨC ĐÃ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Valjean</dc:creator>
  <cp:lastModifiedBy>ADMIN</cp:lastModifiedBy>
  <cp:revision>41</cp:revision>
  <cp:lastPrinted>2011-12-01T18:34:00Z</cp:lastPrinted>
  <dcterms:created xsi:type="dcterms:W3CDTF">2011-12-01T07:12:00Z</dcterms:created>
  <dcterms:modified xsi:type="dcterms:W3CDTF">2021-11-22T08:16:45Z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A2BBFB0FF6594B88A7026CC903A4F307</vt:lpwstr>
  </property>
  <property fmtid="{D5CDD505-2E9C-101B-9397-08002B2CF9AE}" pid="3" name="KSOProductBuildVer">
    <vt:lpwstr>1033-11.2.0.10265</vt:lpwstr>
  </property>
</Properties>
</file>