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21"/>
  </p:notesMasterIdLst>
  <p:sldIdLst>
    <p:sldId id="470" r:id="rId2"/>
    <p:sldId id="545" r:id="rId3"/>
    <p:sldId id="495" r:id="rId4"/>
    <p:sldId id="497" r:id="rId5"/>
    <p:sldId id="547" r:id="rId6"/>
    <p:sldId id="499" r:id="rId7"/>
    <p:sldId id="507" r:id="rId8"/>
    <p:sldId id="546" r:id="rId9"/>
    <p:sldId id="504" r:id="rId10"/>
    <p:sldId id="549" r:id="rId11"/>
    <p:sldId id="550" r:id="rId12"/>
    <p:sldId id="548" r:id="rId13"/>
    <p:sldId id="552" r:id="rId14"/>
    <p:sldId id="551" r:id="rId15"/>
    <p:sldId id="502" r:id="rId16"/>
    <p:sldId id="508" r:id="rId17"/>
    <p:sldId id="553" r:id="rId18"/>
    <p:sldId id="518" r:id="rId19"/>
    <p:sldId id="554" r:id="rId20"/>
  </p:sldIdLst>
  <p:sldSz cx="12190413" cy="6859588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2EE"/>
    <a:srgbClr val="CBE3DD"/>
    <a:srgbClr val="33909B"/>
    <a:srgbClr val="6DC1B5"/>
    <a:srgbClr val="FEF303"/>
    <a:srgbClr val="ABD9F0"/>
    <a:srgbClr val="2D8D8A"/>
    <a:srgbClr val="ED8550"/>
    <a:srgbClr val="3FB6BA"/>
    <a:srgbClr val="70A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75" autoAdjust="0"/>
    <p:restoredTop sz="95755" autoAdjust="0"/>
  </p:normalViewPr>
  <p:slideViewPr>
    <p:cSldViewPr snapToGrid="0" showGuides="1">
      <p:cViewPr varScale="1">
        <p:scale>
          <a:sx n="69" d="100"/>
          <a:sy n="69" d="100"/>
        </p:scale>
        <p:origin x="68" y="17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488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10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999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đăng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403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536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037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đăng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07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545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575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246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900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033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793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637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552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0413" cy="5844804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15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9.png"/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.png"/><Relationship Id="rId4" Type="http://schemas.openxmlformats.org/officeDocument/2006/relationships/tags" Target="../tags/tag3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9.png"/><Relationship Id="rId3" Type="http://schemas.openxmlformats.org/officeDocument/2006/relationships/tags" Target="../tags/tag6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.png"/><Relationship Id="rId4" Type="http://schemas.openxmlformats.org/officeDocument/2006/relationships/tags" Target="../tags/tag7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jp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37" y="2991215"/>
            <a:ext cx="3978058" cy="39780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28" y="155134"/>
            <a:ext cx="1961590" cy="23677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196" y="3782819"/>
            <a:ext cx="2464112" cy="323692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9305391" y="89925"/>
            <a:ext cx="2335881" cy="224350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288478" y="-510020"/>
            <a:ext cx="7613455" cy="6228761"/>
            <a:chOff x="2342519" y="-485609"/>
            <a:chExt cx="7613455" cy="6228761"/>
          </a:xfrm>
        </p:grpSpPr>
        <p:sp>
          <p:nvSpPr>
            <p:cNvPr id="30" name="1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342519" y="1588168"/>
              <a:ext cx="7613455" cy="41549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9000" b="1" dirty="0">
                  <a:solidFill>
                    <a:srgbClr val="33909B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Kể lại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9000" b="1" dirty="0">
                  <a:solidFill>
                    <a:srgbClr val="33909B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 truyện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9000" b="1" dirty="0">
                  <a:solidFill>
                    <a:srgbClr val="33909B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cổ tích</a:t>
              </a:r>
              <a:endParaRPr lang="en-US" altLang="zh-CN" sz="9000" b="1" dirty="0">
                <a:solidFill>
                  <a:srgbClr val="3390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3922">
              <a:off x="6886352" y="-485609"/>
              <a:ext cx="1504759" cy="2149654"/>
            </a:xfrm>
            <a:prstGeom prst="rect">
              <a:avLst/>
            </a:prstGeom>
          </p:spPr>
        </p:pic>
      </p:grpSp>
      <p:grpSp>
        <p:nvGrpSpPr>
          <p:cNvPr id="13" name="组合 2">
            <a:extLst>
              <a:ext uri="{FF2B5EF4-FFF2-40B4-BE49-F238E27FC236}">
                <a16:creationId xmlns:a16="http://schemas.microsoft.com/office/drawing/2014/main" id="{DCD2FD26-E9BF-5A40-96D7-38FC45E23A49}"/>
              </a:ext>
            </a:extLst>
          </p:cNvPr>
          <p:cNvGrpSpPr/>
          <p:nvPr/>
        </p:nvGrpSpPr>
        <p:grpSpPr>
          <a:xfrm>
            <a:off x="5114410" y="737614"/>
            <a:ext cx="1961590" cy="715217"/>
            <a:chOff x="3106057" y="402383"/>
            <a:chExt cx="5689600" cy="715217"/>
          </a:xfrm>
          <a:solidFill>
            <a:srgbClr val="33909B"/>
          </a:solidFill>
        </p:grpSpPr>
        <p:sp>
          <p:nvSpPr>
            <p:cNvPr id="15" name="矩形: 圆角 1">
              <a:extLst>
                <a:ext uri="{FF2B5EF4-FFF2-40B4-BE49-F238E27FC236}">
                  <a16:creationId xmlns:a16="http://schemas.microsoft.com/office/drawing/2014/main" id="{BED197DA-CEE9-E44D-A2EF-BEC8DADA13A9}"/>
                </a:ext>
              </a:extLst>
            </p:cNvPr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Copyright Notice">
              <a:extLst>
                <a:ext uri="{FF2B5EF4-FFF2-40B4-BE49-F238E27FC236}">
                  <a16:creationId xmlns:a16="http://schemas.microsoft.com/office/drawing/2014/main" id="{E10CEAEB-F7A8-2A47-9DD0-A3123A756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113" y="487607"/>
              <a:ext cx="4533900" cy="527098"/>
            </a:xfrm>
            <a:prstGeom prst="rect">
              <a:avLst/>
            </a:prstGeom>
            <a:grpFill/>
            <a:ln w="635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6350" cap="flat" cmpd="sng" algn="ctr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zh-CN" sz="3000" cap="small" dirty="0">
                  <a:solidFill>
                    <a:schemeClr val="bg1"/>
                  </a:solidFill>
                  <a:latin typeface="#9Slide04 Chonburi" pitchFamily="2" charset="-34"/>
                  <a:ea typeface="微软雅黑" panose="020B0503020204020204" pitchFamily="34" charset="-122"/>
                  <a:cs typeface="#9Slide04 Chonburi" pitchFamily="2" charset="-34"/>
                </a:rPr>
                <a:t>VIẾT</a:t>
              </a:r>
              <a:endParaRPr lang="en-US" sz="3000" cap="small" dirty="0">
                <a:solidFill>
                  <a:schemeClr val="bg1"/>
                </a:solidFill>
                <a:latin typeface="#9Slide04 Chonburi" pitchFamily="2" charset="-34"/>
                <a:ea typeface="微软雅黑" panose="020B0503020204020204" pitchFamily="34" charset="-122"/>
                <a:cs typeface="#9Slide04 Chonburi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1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1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1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685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07" y="-253728"/>
            <a:ext cx="1827400" cy="1377307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524" y="422243"/>
            <a:ext cx="645284" cy="64551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2174" y="655291"/>
            <a:ext cx="687382" cy="687631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5424" y="0"/>
            <a:ext cx="2834988" cy="1481179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B2692-A39C-B14A-A8E0-BAFDA286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4186" y="6357821"/>
            <a:ext cx="2742843" cy="3652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601EE9E8-4134-49B0-9AA7-3089E6521627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10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5305" y="6116916"/>
            <a:ext cx="1494318" cy="742671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3089" y="6454636"/>
            <a:ext cx="814797" cy="404951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775437-F4AF-C249-BD9D-FC9A88FA7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43434"/>
              </p:ext>
            </p:extLst>
          </p:nvPr>
        </p:nvGraphicFramePr>
        <p:xfrm>
          <a:off x="911451" y="405494"/>
          <a:ext cx="10367509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469">
                  <a:extLst>
                    <a:ext uri="{9D8B030D-6E8A-4147-A177-3AD203B41FA5}">
                      <a16:colId xmlns:a16="http://schemas.microsoft.com/office/drawing/2014/main" val="3417822207"/>
                    </a:ext>
                  </a:extLst>
                </a:gridCol>
                <a:gridCol w="8875040">
                  <a:extLst>
                    <a:ext uri="{9D8B030D-6E8A-4147-A177-3AD203B41FA5}">
                      <a16:colId xmlns:a16="http://schemas.microsoft.com/office/drawing/2014/main" val="2372021271"/>
                    </a:ext>
                  </a:extLst>
                </a:gridCol>
              </a:tblGrid>
              <a:tr h="14073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kern="100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Bước 1</a:t>
                      </a:r>
                      <a:endParaRPr lang="en-VN" sz="2200" b="1" kern="100">
                        <a:solidFill>
                          <a:schemeClr val="tx1"/>
                        </a:solidFill>
                        <a:effectLst/>
                        <a:latin typeface="#9Slide03 Arima Madurai Bold" pitchFamily="2" charset="77"/>
                        <a:ea typeface="SimSun" panose="02010600030101010101" pitchFamily="2" charset="-122"/>
                        <a:cs typeface="#9Slide03 Arima Madurai Bold" pitchFamily="2" charset="77"/>
                      </a:endParaRPr>
                    </a:p>
                  </a:txBody>
                  <a:tcPr marL="74432" marR="74432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Chuẩn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bị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trước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khi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viết</a:t>
                      </a:r>
                      <a:endParaRPr lang="en-VN" sz="2200" b="1" u="sng" kern="100" dirty="0">
                        <a:solidFill>
                          <a:schemeClr val="tx1"/>
                        </a:solidFill>
                        <a:effectLst/>
                        <a:latin typeface="#9Slide03 Arima Madurai Bold" pitchFamily="2" charset="77"/>
                        <a:cs typeface="#9Slide03 Arima Madurai Bold" pitchFamily="2" charset="7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-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Đề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tài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bài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viết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của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em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là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........................................................................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-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Mục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đích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viết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bài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này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của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em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là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............................................................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-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Người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đọc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bài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viết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này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của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em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là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-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Câu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chuyện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em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chọn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là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.........................................................................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74432" marR="74432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073124"/>
                  </a:ext>
                </a:extLst>
              </a:tr>
              <a:tr h="269141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kern="100" dirty="0" err="1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Bước</a:t>
                      </a:r>
                      <a:r>
                        <a:rPr lang="en-US" sz="2200" b="1" kern="100" dirty="0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 2</a:t>
                      </a:r>
                      <a:endParaRPr lang="en-VN" sz="2200" b="1" kern="100" dirty="0">
                        <a:solidFill>
                          <a:schemeClr val="tx1"/>
                        </a:solidFill>
                        <a:effectLst/>
                        <a:latin typeface="#9Slide03 Arima Madurai Bold" pitchFamily="2" charset="77"/>
                        <a:ea typeface="SimSun" panose="02010600030101010101" pitchFamily="2" charset="-122"/>
                        <a:cs typeface="#9Slide03 Arima Madurai Bold" pitchFamily="2" charset="77"/>
                      </a:endParaRPr>
                    </a:p>
                  </a:txBody>
                  <a:tcPr marL="74432" marR="74432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Tìm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ý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,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lập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dàn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  <a:latin typeface="#9Slide03 Arima Madurai Bold" pitchFamily="2" charset="77"/>
                          <a:cs typeface="#9Slide03 Arima Madurai Bold" pitchFamily="2" charset="77"/>
                        </a:rPr>
                        <a:t>ý</a:t>
                      </a:r>
                      <a:endParaRPr lang="en-VN" sz="2200" b="1" u="sng" kern="100" dirty="0">
                        <a:solidFill>
                          <a:schemeClr val="tx1"/>
                        </a:solidFill>
                        <a:effectLst/>
                        <a:latin typeface="#9Slide03 Arima Madurai Bold" pitchFamily="2" charset="77"/>
                        <a:cs typeface="#9Slide03 Arima Madurai Bold" pitchFamily="2" charset="7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-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Tìm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ý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+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Truyện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có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tên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........................................................................................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+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Vì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sao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em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chọn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.....................................................................................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+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Hoàn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cảnh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xảy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ra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câu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chuyện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..............................................................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.................................................................................................................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+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Truyện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có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những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nhân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vật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...................................................................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+ Bao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gồm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các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sự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kiện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............................................................................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.................................................................................................................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.................................................................................................................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.................................................................................................................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</a:txBody>
                  <a:tcPr marL="74432" marR="74432" marT="0" marB="0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69473"/>
                  </a:ext>
                </a:extLst>
              </a:tr>
              <a:tr h="455917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+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Kết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thúc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truyện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:....................................................................................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+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Cảm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nghĩ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...............................................................................................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74432" marR="74432" marT="0" marB="0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232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5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685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07" y="-253728"/>
            <a:ext cx="1827400" cy="1377307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524" y="422243"/>
            <a:ext cx="645284" cy="64551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2174" y="655291"/>
            <a:ext cx="687382" cy="687631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5424" y="0"/>
            <a:ext cx="2834988" cy="1481179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F39C-BFCB-E34A-8B4F-1943078C1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4186" y="6357821"/>
            <a:ext cx="2742843" cy="3652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601EE9E8-4134-49B0-9AA7-3089E6521627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11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5305" y="6116916"/>
            <a:ext cx="1494318" cy="742671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3089" y="6454636"/>
            <a:ext cx="814797" cy="404951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CD8314-EB4D-1F49-B232-6B537CC7E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727981"/>
              </p:ext>
            </p:extLst>
          </p:nvPr>
        </p:nvGraphicFramePr>
        <p:xfrm>
          <a:off x="952991" y="405494"/>
          <a:ext cx="9959010" cy="6035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89681">
                  <a:extLst>
                    <a:ext uri="{9D8B030D-6E8A-4147-A177-3AD203B41FA5}">
                      <a16:colId xmlns:a16="http://schemas.microsoft.com/office/drawing/2014/main" val="3995996329"/>
                    </a:ext>
                  </a:extLst>
                </a:gridCol>
                <a:gridCol w="8469329">
                  <a:extLst>
                    <a:ext uri="{9D8B030D-6E8A-4147-A177-3AD203B41FA5}">
                      <a16:colId xmlns:a16="http://schemas.microsoft.com/office/drawing/2014/main" val="232225600"/>
                    </a:ext>
                  </a:extLst>
                </a:gridCol>
              </a:tblGrid>
              <a:tr h="877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Mở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bài</a:t>
                      </a:r>
                      <a:endParaRPr lang="en-VN" sz="220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37876" marR="37876" marT="0" marB="0" anchor="ctr">
                    <a:solidFill>
                      <a:srgbClr val="CBE3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Giới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thiệu</a:t>
                      </a:r>
                      <a:endParaRPr lang="en-VN" sz="2200" b="1" u="sng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</a:rPr>
                        <a:t>truyện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:..............................................................................................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</a:rPr>
                        <a:t>Lí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 do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</a:rPr>
                        <a:t>muốn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</a:rPr>
                        <a:t>kể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</a:rPr>
                        <a:t>lại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</a:rPr>
                        <a:t>truyện</a:t>
                      </a:r>
                      <a: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:........................................................................</a:t>
                      </a:r>
                      <a:endParaRPr lang="en-VN" sz="2200" b="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37876" marR="37876" marT="0" marB="0" anchor="ctr">
                    <a:solidFill>
                      <a:srgbClr val="E7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933260"/>
                  </a:ext>
                </a:extLst>
              </a:tr>
              <a:tr h="95731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Thân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bài</a:t>
                      </a:r>
                      <a:endParaRPr lang="en-VN" sz="220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37876" marR="378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Trình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bày</a:t>
                      </a:r>
                      <a:endParaRPr lang="en-VN" sz="2200" b="1" u="sng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Nhân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vật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:................................................................................................</a:t>
                      </a:r>
                      <a:endParaRPr lang="en-VN" sz="2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Hoàn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cảnh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xảy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 ra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câu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chuyện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:................................................................</a:t>
                      </a:r>
                      <a:endParaRPr lang="en-VN" sz="2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................................................................................................................</a:t>
                      </a:r>
                      <a:endParaRPr lang="en-VN" sz="220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37876" marR="37876" marT="0" marB="0">
                    <a:solidFill>
                      <a:srgbClr val="E7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236175"/>
                  </a:ext>
                </a:extLst>
              </a:tr>
              <a:tr h="209754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Kể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chuyện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theo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trình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tự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thời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gian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endParaRPr lang="en-VN" sz="2200" b="1" u="sng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Sự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việc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 1:................................................................................................</a:t>
                      </a:r>
                      <a:endParaRPr lang="en-VN" sz="2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................................................................................................................</a:t>
                      </a:r>
                      <a:endParaRPr lang="en-VN" sz="2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Sự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việc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 2:................................................................................................</a:t>
                      </a:r>
                      <a:endParaRPr lang="en-VN" sz="2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................................................................................................................</a:t>
                      </a:r>
                      <a:endParaRPr lang="en-VN" sz="2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Sự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việc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 3:................................................................................................</a:t>
                      </a:r>
                      <a:endParaRPr lang="en-VN" sz="2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................................................................................................................</a:t>
                      </a:r>
                      <a:endParaRPr lang="en-VN" sz="2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Sự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việc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 4:................................................................................................</a:t>
                      </a:r>
                      <a:endParaRPr lang="en-VN" sz="2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................................................................................................................</a:t>
                      </a:r>
                      <a:endParaRPr lang="en-VN" sz="2200" kern="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876" marR="37876" marT="0" marB="0"/>
                </a:tc>
                <a:extLst>
                  <a:ext uri="{0D108BD9-81ED-4DB2-BD59-A6C34878D82A}">
                    <a16:rowId xmlns:a16="http://schemas.microsoft.com/office/drawing/2014/main" val="3114389611"/>
                  </a:ext>
                </a:extLst>
              </a:tr>
              <a:tr h="5825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Kết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chemeClr val="tx1"/>
                          </a:solidFill>
                          <a:effectLst/>
                        </a:rPr>
                        <a:t>bài</a:t>
                      </a:r>
                      <a:endParaRPr lang="en-VN" sz="220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37876" marR="378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Nêu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cảm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nghĩ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về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truyện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vừa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200" b="1" u="sng" kern="100" dirty="0" err="1">
                          <a:solidFill>
                            <a:schemeClr val="tx1"/>
                          </a:solidFill>
                          <a:effectLst/>
                        </a:rPr>
                        <a:t>kể</a:t>
                      </a:r>
                      <a:r>
                        <a:rPr lang="en-US" sz="2200" b="1" u="sng" kern="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.............................................................</a:t>
                      </a:r>
                      <a:endParaRPr lang="en-VN" sz="2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</a:rPr>
                        <a:t>................................................................................................................</a:t>
                      </a:r>
                      <a:endParaRPr lang="en-VN" sz="2200" kern="100" dirty="0">
                        <a:solidFill>
                          <a:schemeClr val="tx1"/>
                        </a:solidFill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37876" marR="37876" marT="0" marB="0" anchor="ctr">
                    <a:solidFill>
                      <a:srgbClr val="E7F2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753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78F69-F5A4-3040-BC06-3AE99C8F7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: 圆角 1">
            <a:extLst>
              <a:ext uri="{FF2B5EF4-FFF2-40B4-BE49-F238E27FC236}">
                <a16:creationId xmlns:a16="http://schemas.microsoft.com/office/drawing/2014/main" id="{22777F56-0B4D-AB44-96D1-AA215894477B}"/>
              </a:ext>
            </a:extLst>
          </p:cNvPr>
          <p:cNvSpPr/>
          <p:nvPr/>
        </p:nvSpPr>
        <p:spPr>
          <a:xfrm>
            <a:off x="1375425" y="373355"/>
            <a:ext cx="9349725" cy="911565"/>
          </a:xfrm>
          <a:prstGeom prst="roundRect">
            <a:avLst>
              <a:gd name="adj" fmla="val 50000"/>
            </a:avLst>
          </a:prstGeom>
          <a:solidFill>
            <a:srgbClr val="33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1DC722-2871-F440-B022-B49A580132CE}"/>
              </a:ext>
            </a:extLst>
          </p:cNvPr>
          <p:cNvSpPr txBox="1"/>
          <p:nvPr/>
        </p:nvSpPr>
        <p:spPr>
          <a:xfrm>
            <a:off x="1664551" y="522105"/>
            <a:ext cx="889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kiểm bài viết kể lại một truyện cổ tích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F2B48CB-A2DD-7545-9D22-1C0DCF0BC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63483"/>
              </p:ext>
            </p:extLst>
          </p:nvPr>
        </p:nvGraphicFramePr>
        <p:xfrm>
          <a:off x="420414" y="1433674"/>
          <a:ext cx="11160479" cy="54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0407">
                  <a:extLst>
                    <a:ext uri="{9D8B030D-6E8A-4147-A177-3AD203B41FA5}">
                      <a16:colId xmlns:a16="http://schemas.microsoft.com/office/drawing/2014/main" val="37403991"/>
                    </a:ext>
                  </a:extLst>
                </a:gridCol>
                <a:gridCol w="7999827">
                  <a:extLst>
                    <a:ext uri="{9D8B030D-6E8A-4147-A177-3AD203B41FA5}">
                      <a16:colId xmlns:a16="http://schemas.microsoft.com/office/drawing/2014/main" val="2599977634"/>
                    </a:ext>
                  </a:extLst>
                </a:gridCol>
                <a:gridCol w="1270245">
                  <a:extLst>
                    <a:ext uri="{9D8B030D-6E8A-4147-A177-3AD203B41FA5}">
                      <a16:colId xmlns:a16="http://schemas.microsoft.com/office/drawing/2014/main" val="1615852446"/>
                    </a:ext>
                  </a:extLst>
                </a:gridCol>
              </a:tblGrid>
              <a:tr h="4445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Các phần của bài viết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Nội dung kiểm tra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kern="100" dirty="0" err="1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Đạt</a:t>
                      </a:r>
                      <a:r>
                        <a:rPr lang="en-US" sz="2000" kern="100" dirty="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/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kern="100" dirty="0" err="1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Chưa</a:t>
                      </a:r>
                      <a:r>
                        <a:rPr lang="en-US" sz="2000" kern="100" dirty="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đạt</a:t>
                      </a:r>
                      <a:endParaRPr lang="en-VN" sz="2000" kern="100" dirty="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7416121"/>
                  </a:ext>
                </a:extLst>
              </a:tr>
              <a:tr h="212630"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Mở bài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 dirty="0" err="1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Nêu</a:t>
                      </a:r>
                      <a:r>
                        <a:rPr lang="en-US" sz="2000" kern="100" dirty="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tên</a:t>
                      </a:r>
                      <a:r>
                        <a:rPr lang="en-US" sz="2000" kern="100" dirty="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truyện</a:t>
                      </a:r>
                      <a:r>
                        <a:rPr lang="en-US" sz="2000" kern="100" dirty="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.</a:t>
                      </a:r>
                      <a:endParaRPr lang="en-VN" sz="2000" kern="100" dirty="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 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907821"/>
                  </a:ext>
                </a:extLst>
              </a:tr>
              <a:tr h="212630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Nêu lý do em muốn kể lại truyện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 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62884"/>
                  </a:ext>
                </a:extLst>
              </a:tr>
              <a:tr h="212630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Dùng ngôi thứ ba để kể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 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886057"/>
                  </a:ext>
                </a:extLst>
              </a:tr>
              <a:tr h="240270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Giới thiệu nhân vật, hoàn cảnh xảy ra câu chuyện.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 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8539167"/>
                  </a:ext>
                </a:extLst>
              </a:tr>
              <a:tr h="322648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Trình bày chi tiết các sự việc xảy ra từ lúc mở đầu cho đến khi kết thúc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 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645371"/>
                  </a:ext>
                </a:extLst>
              </a:tr>
              <a:tr h="267925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Trình bày các chi tiết, các sự việc kia một cách hợp lí.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 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607856"/>
                  </a:ext>
                </a:extLst>
              </a:tr>
              <a:tr h="212630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Thân bài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Các sự việc được kể theo trình tự thời gian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 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720603"/>
                  </a:ext>
                </a:extLst>
              </a:tr>
              <a:tr h="240270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Sự việc này nối tiếp sự việc kia một cách hợp lí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 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238709"/>
                  </a:ext>
                </a:extLst>
              </a:tr>
              <a:tr h="212630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Thể hiện được các yếu tố kì ảo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 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4663216"/>
                  </a:ext>
                </a:extLst>
              </a:tr>
              <a:tr h="212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Kết bài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Nêu cảm nghĩ của em về câu chuyện.</a:t>
                      </a:r>
                      <a:endParaRPr lang="en-VN" sz="2000" kern="10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#9Slide03 Arima Madurai" pitchFamily="2" charset="77"/>
                          <a:cs typeface="#9Slide03 Arima Madurai" pitchFamily="2" charset="77"/>
                        </a:rPr>
                        <a:t> </a:t>
                      </a:r>
                      <a:endParaRPr lang="en-VN" sz="2000" kern="100" dirty="0">
                        <a:effectLst/>
                        <a:latin typeface="#9Slide03 Arima Madurai" pitchFamily="2" charset="77"/>
                        <a:ea typeface="SimSun" panose="02010600030101010101" pitchFamily="2" charset="-122"/>
                        <a:cs typeface="#9Slide03 Arima Madurai" pitchFamily="2" charset="77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209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717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content cảm ơn khiến người đọc cảm động">
            <a:extLst>
              <a:ext uri="{FF2B5EF4-FFF2-40B4-BE49-F238E27FC236}">
                <a16:creationId xmlns:a16="http://schemas.microsoft.com/office/drawing/2014/main" id="{10EF22D2-67FA-6F47-B710-A9D72EC57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" r="9042"/>
          <a:stretch/>
        </p:blipFill>
        <p:spPr bwMode="auto">
          <a:xfrm>
            <a:off x="20" y="10"/>
            <a:ext cx="12190392" cy="685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389" y="-230937"/>
            <a:ext cx="1409817" cy="1876409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158" y="1283173"/>
            <a:ext cx="485690" cy="48551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0E0F5-0613-9C4E-B9F5-C60CECF3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086" y="6357821"/>
            <a:ext cx="2742843" cy="3652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601EE9E8-4134-49B0-9AA7-3089E6521627}" type="slidenum">
              <a:rPr lang="en-US" sz="1200">
                <a:solidFill>
                  <a:srgbClr val="FFFFFF"/>
                </a:solidFill>
              </a:rPr>
              <a:pPr algn="r">
                <a:spcAft>
                  <a:spcPts val="600"/>
                </a:spcAft>
                <a:defRPr/>
              </a:pPr>
              <a:t>13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8172" y="6035179"/>
            <a:ext cx="645517" cy="64528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2323" y="5722432"/>
            <a:ext cx="2261671" cy="113715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37" y="2991215"/>
            <a:ext cx="3978058" cy="39780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28" y="155134"/>
            <a:ext cx="1961590" cy="23677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196" y="3782819"/>
            <a:ext cx="2464112" cy="323692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9305391" y="89925"/>
            <a:ext cx="2335881" cy="224350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288478" y="-533711"/>
            <a:ext cx="7613455" cy="6252452"/>
            <a:chOff x="2342519" y="-509300"/>
            <a:chExt cx="7613455" cy="6252452"/>
          </a:xfrm>
        </p:grpSpPr>
        <p:sp>
          <p:nvSpPr>
            <p:cNvPr id="30" name="1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342519" y="1588168"/>
              <a:ext cx="7613455" cy="41549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9000" b="1" dirty="0">
                  <a:solidFill>
                    <a:srgbClr val="33909B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Kể lại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9000" b="1" dirty="0">
                  <a:solidFill>
                    <a:srgbClr val="33909B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 truyện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9000" b="1" dirty="0">
                  <a:solidFill>
                    <a:srgbClr val="33909B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cổ tích</a:t>
              </a:r>
              <a:endParaRPr lang="en-US" altLang="zh-CN" sz="9000" b="1" dirty="0">
                <a:solidFill>
                  <a:srgbClr val="3390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3922">
              <a:off x="7453854" y="-509300"/>
              <a:ext cx="1504759" cy="2149654"/>
            </a:xfrm>
            <a:prstGeom prst="rect">
              <a:avLst/>
            </a:prstGeom>
          </p:spPr>
        </p:pic>
      </p:grpSp>
      <p:grpSp>
        <p:nvGrpSpPr>
          <p:cNvPr id="13" name="组合 2">
            <a:extLst>
              <a:ext uri="{FF2B5EF4-FFF2-40B4-BE49-F238E27FC236}">
                <a16:creationId xmlns:a16="http://schemas.microsoft.com/office/drawing/2014/main" id="{DCD2FD26-E9BF-5A40-96D7-38FC45E23A49}"/>
              </a:ext>
            </a:extLst>
          </p:cNvPr>
          <p:cNvGrpSpPr/>
          <p:nvPr/>
        </p:nvGrpSpPr>
        <p:grpSpPr>
          <a:xfrm>
            <a:off x="3829627" y="737614"/>
            <a:ext cx="3666039" cy="826143"/>
            <a:chOff x="-1837708" y="402383"/>
            <a:chExt cx="10633362" cy="826143"/>
          </a:xfrm>
          <a:solidFill>
            <a:srgbClr val="33909B"/>
          </a:solidFill>
        </p:grpSpPr>
        <p:sp>
          <p:nvSpPr>
            <p:cNvPr id="15" name="矩形: 圆角 1">
              <a:extLst>
                <a:ext uri="{FF2B5EF4-FFF2-40B4-BE49-F238E27FC236}">
                  <a16:creationId xmlns:a16="http://schemas.microsoft.com/office/drawing/2014/main" id="{BED197DA-CEE9-E44D-A2EF-BEC8DADA13A9}"/>
                </a:ext>
              </a:extLst>
            </p:cNvPr>
            <p:cNvSpPr/>
            <p:nvPr/>
          </p:nvSpPr>
          <p:spPr>
            <a:xfrm>
              <a:off x="-1837708" y="402383"/>
              <a:ext cx="10633362" cy="82614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Copyright Notice">
              <a:extLst>
                <a:ext uri="{FF2B5EF4-FFF2-40B4-BE49-F238E27FC236}">
                  <a16:creationId xmlns:a16="http://schemas.microsoft.com/office/drawing/2014/main" id="{E10CEAEB-F7A8-2A47-9DD0-A3123A756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2783" y="590279"/>
              <a:ext cx="8473461" cy="527098"/>
            </a:xfrm>
            <a:prstGeom prst="rect">
              <a:avLst/>
            </a:prstGeom>
            <a:grpFill/>
            <a:ln w="635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6350" cap="flat" cmpd="sng" algn="ctr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zh-CN" sz="3000" cap="small" dirty="0">
                  <a:solidFill>
                    <a:schemeClr val="bg1"/>
                  </a:solidFill>
                  <a:latin typeface="#9Slide04 Chonburi" pitchFamily="2" charset="-34"/>
                  <a:ea typeface="微软雅黑" panose="020B0503020204020204" pitchFamily="34" charset="-122"/>
                  <a:cs typeface="#9Slide04 Chonburi" pitchFamily="2" charset="-34"/>
                </a:rPr>
                <a:t>NÓI VÀ NGHE</a:t>
              </a:r>
              <a:endParaRPr lang="en-US" sz="3000" cap="small" dirty="0">
                <a:solidFill>
                  <a:schemeClr val="bg1"/>
                </a:solidFill>
                <a:latin typeface="#9Slide04 Chonburi" pitchFamily="2" charset="-34"/>
                <a:ea typeface="微软雅黑" panose="020B0503020204020204" pitchFamily="34" charset="-122"/>
                <a:cs typeface="#9Slide04 Chonburi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2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1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1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1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2">
            <a:extLst>
              <a:ext uri="{FF2B5EF4-FFF2-40B4-BE49-F238E27FC236}">
                <a16:creationId xmlns:a16="http://schemas.microsoft.com/office/drawing/2014/main" id="{07CF02A6-53E5-FF48-A9B2-915BAB217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0"/>
            <a:ext cx="543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DD60BB-BBDF-9849-AA52-BCFD26EC0963}"/>
              </a:ext>
            </a:extLst>
          </p:cNvPr>
          <p:cNvSpPr txBox="1"/>
          <p:nvPr/>
        </p:nvSpPr>
        <p:spPr>
          <a:xfrm>
            <a:off x="5682369" y="1456004"/>
            <a:ext cx="461151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bao giờ kể chuyện cổ tích cho người khác nghe chưa? Người nghe em kể là ai? Em kể theo cách như thế nào?</a:t>
            </a:r>
          </a:p>
        </p:txBody>
      </p:sp>
      <p:pic>
        <p:nvPicPr>
          <p:cNvPr id="22" name="图片 6152" descr="1-37">
            <a:extLst>
              <a:ext uri="{FF2B5EF4-FFF2-40B4-BE49-F238E27FC236}">
                <a16:creationId xmlns:a16="http://schemas.microsoft.com/office/drawing/2014/main" id="{B8F35E46-DB46-0F47-9385-D3C2CFDDA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208" y="1716183"/>
            <a:ext cx="4593877" cy="520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874">
            <a:off x="6798247" y="1470160"/>
            <a:ext cx="4175920" cy="3425755"/>
          </a:xfrm>
          <a:prstGeom prst="rect">
            <a:avLst/>
          </a:prstGeom>
        </p:spPr>
      </p:pic>
      <p:sp>
        <p:nvSpPr>
          <p:cNvPr id="18" name="矩形 29711">
            <a:extLst>
              <a:ext uri="{FF2B5EF4-FFF2-40B4-BE49-F238E27FC236}">
                <a16:creationId xmlns:a16="http://schemas.microsoft.com/office/drawing/2014/main" id="{F2131099-DF3A-4728-ADD3-78C84E2BB44D}"/>
              </a:ext>
            </a:extLst>
          </p:cNvPr>
          <p:cNvSpPr/>
          <p:nvPr/>
        </p:nvSpPr>
        <p:spPr>
          <a:xfrm flipH="1">
            <a:off x="7332316" y="4395475"/>
            <a:ext cx="3453463" cy="1440777"/>
          </a:xfrm>
          <a:prstGeom prst="rect">
            <a:avLst/>
          </a:prstGeom>
          <a:solidFill>
            <a:srgbClr val="33909B"/>
          </a:solidFill>
          <a:ln w="9525">
            <a:noFill/>
          </a:ln>
        </p:spPr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: 圆角 1"/>
          <p:cNvSpPr/>
          <p:nvPr/>
        </p:nvSpPr>
        <p:spPr>
          <a:xfrm>
            <a:off x="3251200" y="373355"/>
            <a:ext cx="5689600" cy="715217"/>
          </a:xfrm>
          <a:prstGeom prst="roundRect">
            <a:avLst>
              <a:gd name="adj" fmla="val 50000"/>
            </a:avLst>
          </a:prstGeom>
          <a:solidFill>
            <a:srgbClr val="33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29712">
            <a:extLst>
              <a:ext uri="{FF2B5EF4-FFF2-40B4-BE49-F238E27FC236}">
                <a16:creationId xmlns:a16="http://schemas.microsoft.com/office/drawing/2014/main" id="{6409097C-504D-478E-97D0-673923DA2158}"/>
              </a:ext>
            </a:extLst>
          </p:cNvPr>
          <p:cNvSpPr/>
          <p:nvPr/>
        </p:nvSpPr>
        <p:spPr>
          <a:xfrm rot="882424" flipH="1">
            <a:off x="2136681" y="2014303"/>
            <a:ext cx="3831771" cy="1455442"/>
          </a:xfrm>
          <a:prstGeom prst="rect">
            <a:avLst/>
          </a:prstGeom>
          <a:solidFill>
            <a:srgbClr val="6DC1B5"/>
          </a:solidFill>
          <a:ln w="9525">
            <a:noFill/>
          </a:ln>
        </p:spPr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0973">
            <a:off x="765048" y="2552689"/>
            <a:ext cx="5531125" cy="43783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6AFF74-7FA0-B74F-8FC7-B655DD607049}"/>
              </a:ext>
            </a:extLst>
          </p:cNvPr>
          <p:cNvSpPr txBox="1"/>
          <p:nvPr/>
        </p:nvSpPr>
        <p:spPr>
          <a:xfrm>
            <a:off x="1642258" y="436010"/>
            <a:ext cx="889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tiến hành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2AE7F6-34F3-364A-A15D-CA47ABDA4ADA}"/>
              </a:ext>
            </a:extLst>
          </p:cNvPr>
          <p:cNvSpPr txBox="1"/>
          <p:nvPr/>
        </p:nvSpPr>
        <p:spPr>
          <a:xfrm rot="850202">
            <a:off x="1688739" y="2006514"/>
            <a:ext cx="32591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19B409-C7E4-814E-B0D1-6A51196A1B73}"/>
              </a:ext>
            </a:extLst>
          </p:cNvPr>
          <p:cNvSpPr txBox="1"/>
          <p:nvPr/>
        </p:nvSpPr>
        <p:spPr>
          <a:xfrm>
            <a:off x="7341717" y="4741843"/>
            <a:ext cx="32591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FEDA65-5614-384B-9C73-6B84EA4779DA}"/>
              </a:ext>
            </a:extLst>
          </p:cNvPr>
          <p:cNvSpPr txBox="1"/>
          <p:nvPr/>
        </p:nvSpPr>
        <p:spPr>
          <a:xfrm>
            <a:off x="1769461" y="3484685"/>
            <a:ext cx="33521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đề tài, người nghe, mục đích, không gian và thời gian nói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45005D-BAC6-5546-90B3-F55490B3EC29}"/>
              </a:ext>
            </a:extLst>
          </p:cNvPr>
          <p:cNvSpPr txBox="1"/>
          <p:nvPr/>
        </p:nvSpPr>
        <p:spPr>
          <a:xfrm rot="1040708">
            <a:off x="7264739" y="2885939"/>
            <a:ext cx="335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ý, lập dàn ý</a:t>
            </a:r>
          </a:p>
        </p:txBody>
      </p:sp>
    </p:spTree>
    <p:extLst>
      <p:ext uri="{BB962C8B-B14F-4D97-AF65-F5344CB8AC3E}">
        <p14:creationId xmlns:p14="http://schemas.microsoft.com/office/powerpoint/2010/main" val="317093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874">
            <a:off x="6798247" y="1470160"/>
            <a:ext cx="4175920" cy="3425755"/>
          </a:xfrm>
          <a:prstGeom prst="rect">
            <a:avLst/>
          </a:prstGeom>
        </p:spPr>
      </p:pic>
      <p:sp>
        <p:nvSpPr>
          <p:cNvPr id="18" name="矩形 29711">
            <a:extLst>
              <a:ext uri="{FF2B5EF4-FFF2-40B4-BE49-F238E27FC236}">
                <a16:creationId xmlns:a16="http://schemas.microsoft.com/office/drawing/2014/main" id="{F2131099-DF3A-4728-ADD3-78C84E2BB44D}"/>
              </a:ext>
            </a:extLst>
          </p:cNvPr>
          <p:cNvSpPr/>
          <p:nvPr/>
        </p:nvSpPr>
        <p:spPr>
          <a:xfrm flipH="1">
            <a:off x="7332316" y="4395475"/>
            <a:ext cx="3453463" cy="1440777"/>
          </a:xfrm>
          <a:prstGeom prst="rect">
            <a:avLst/>
          </a:prstGeom>
          <a:solidFill>
            <a:srgbClr val="33909B"/>
          </a:solidFill>
          <a:ln w="9525">
            <a:noFill/>
          </a:ln>
        </p:spPr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: 圆角 1"/>
          <p:cNvSpPr/>
          <p:nvPr/>
        </p:nvSpPr>
        <p:spPr>
          <a:xfrm>
            <a:off x="3251200" y="373355"/>
            <a:ext cx="5689600" cy="715217"/>
          </a:xfrm>
          <a:prstGeom prst="roundRect">
            <a:avLst>
              <a:gd name="adj" fmla="val 50000"/>
            </a:avLst>
          </a:prstGeom>
          <a:solidFill>
            <a:srgbClr val="33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29712">
            <a:extLst>
              <a:ext uri="{FF2B5EF4-FFF2-40B4-BE49-F238E27FC236}">
                <a16:creationId xmlns:a16="http://schemas.microsoft.com/office/drawing/2014/main" id="{6409097C-504D-478E-97D0-673923DA2158}"/>
              </a:ext>
            </a:extLst>
          </p:cNvPr>
          <p:cNvSpPr/>
          <p:nvPr/>
        </p:nvSpPr>
        <p:spPr>
          <a:xfrm rot="882424" flipH="1">
            <a:off x="2136681" y="2014303"/>
            <a:ext cx="3831771" cy="1455442"/>
          </a:xfrm>
          <a:prstGeom prst="rect">
            <a:avLst/>
          </a:prstGeom>
          <a:solidFill>
            <a:srgbClr val="6DC1B5"/>
          </a:solidFill>
          <a:ln w="9525">
            <a:noFill/>
          </a:ln>
        </p:spPr>
        <p:txBody>
          <a:bodyPr/>
          <a:lstStyle/>
          <a:p>
            <a:pPr lvl="0"/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0973">
            <a:off x="765048" y="2552689"/>
            <a:ext cx="5531125" cy="43783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6AFF74-7FA0-B74F-8FC7-B655DD607049}"/>
              </a:ext>
            </a:extLst>
          </p:cNvPr>
          <p:cNvSpPr txBox="1"/>
          <p:nvPr/>
        </p:nvSpPr>
        <p:spPr>
          <a:xfrm>
            <a:off x="1642258" y="436010"/>
            <a:ext cx="889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tiến hành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2AE7F6-34F3-364A-A15D-CA47ABDA4ADA}"/>
              </a:ext>
            </a:extLst>
          </p:cNvPr>
          <p:cNvSpPr txBox="1"/>
          <p:nvPr/>
        </p:nvSpPr>
        <p:spPr>
          <a:xfrm rot="850202">
            <a:off x="1688739" y="2006514"/>
            <a:ext cx="32591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19B409-C7E4-814E-B0D1-6A51196A1B73}"/>
              </a:ext>
            </a:extLst>
          </p:cNvPr>
          <p:cNvSpPr txBox="1"/>
          <p:nvPr/>
        </p:nvSpPr>
        <p:spPr>
          <a:xfrm>
            <a:off x="7341717" y="4741843"/>
            <a:ext cx="32591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FEDA65-5614-384B-9C73-6B84EA4779DA}"/>
              </a:ext>
            </a:extLst>
          </p:cNvPr>
          <p:cNvSpPr txBox="1"/>
          <p:nvPr/>
        </p:nvSpPr>
        <p:spPr>
          <a:xfrm>
            <a:off x="1769461" y="4122111"/>
            <a:ext cx="3352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và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rình bày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45005D-BAC6-5546-90B3-F55490B3EC29}"/>
              </a:ext>
            </a:extLst>
          </p:cNvPr>
          <p:cNvSpPr txBox="1"/>
          <p:nvPr/>
        </p:nvSpPr>
        <p:spPr>
          <a:xfrm rot="1040708">
            <a:off x="7264739" y="2885939"/>
            <a:ext cx="335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đổi, đánh giá</a:t>
            </a:r>
          </a:p>
        </p:txBody>
      </p:sp>
    </p:spTree>
    <p:extLst>
      <p:ext uri="{BB962C8B-B14F-4D97-AF65-F5344CB8AC3E}">
        <p14:creationId xmlns:p14="http://schemas.microsoft.com/office/powerpoint/2010/main" val="125946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">
            <a:extLst>
              <a:ext uri="{FF2B5EF4-FFF2-40B4-BE49-F238E27FC236}">
                <a16:creationId xmlns:a16="http://schemas.microsoft.com/office/drawing/2014/main" id="{14D3A7B7-FD46-7D4F-BB38-0F4BA2D2CD2E}"/>
              </a:ext>
            </a:extLst>
          </p:cNvPr>
          <p:cNvSpPr/>
          <p:nvPr/>
        </p:nvSpPr>
        <p:spPr>
          <a:xfrm>
            <a:off x="1322873" y="142127"/>
            <a:ext cx="9349725" cy="911565"/>
          </a:xfrm>
          <a:prstGeom prst="roundRect">
            <a:avLst>
              <a:gd name="adj" fmla="val 50000"/>
            </a:avLst>
          </a:prstGeom>
          <a:solidFill>
            <a:srgbClr val="33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7DF0C-E3A2-DE42-BCAB-FBF7F24BDEAF}"/>
              </a:ext>
            </a:extLst>
          </p:cNvPr>
          <p:cNvSpPr txBox="1"/>
          <p:nvPr/>
        </p:nvSpPr>
        <p:spPr>
          <a:xfrm>
            <a:off x="1611999" y="290877"/>
            <a:ext cx="889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kiểm bài viết kể lại một truyện cổ tích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D5414DE-F064-F74C-A9EB-3AB6C96443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0965"/>
              </p:ext>
            </p:extLst>
          </p:nvPr>
        </p:nvGraphicFramePr>
        <p:xfrm>
          <a:off x="1080059" y="1202442"/>
          <a:ext cx="10030294" cy="5494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56184">
                  <a:extLst>
                    <a:ext uri="{9D8B030D-6E8A-4147-A177-3AD203B41FA5}">
                      <a16:colId xmlns:a16="http://schemas.microsoft.com/office/drawing/2014/main" val="1274069270"/>
                    </a:ext>
                  </a:extLst>
                </a:gridCol>
                <a:gridCol w="1374110">
                  <a:extLst>
                    <a:ext uri="{9D8B030D-6E8A-4147-A177-3AD203B41FA5}">
                      <a16:colId xmlns:a16="http://schemas.microsoft.com/office/drawing/2014/main" val="4244339129"/>
                    </a:ext>
                  </a:extLst>
                </a:gridCol>
              </a:tblGrid>
              <a:tr h="282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endParaRPr lang="en-VN" sz="24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VN" sz="24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299709"/>
                  </a:ext>
                </a:extLst>
              </a:tr>
              <a:tr h="33131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nói có đầy đủ các phần mở bài, thân bài, kết bài.</a:t>
                      </a:r>
                      <a:endParaRPr lang="en-VN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5644199"/>
                  </a:ext>
                </a:extLst>
              </a:tr>
              <a:tr h="39654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kể trình bày chi tiết các sự việc sảy ra.</a:t>
                      </a:r>
                      <a:endParaRPr lang="en-VN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506903"/>
                  </a:ext>
                </a:extLst>
              </a:tr>
              <a:tr h="40241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sự việc được kể theo trình tự thời gian.</a:t>
                      </a:r>
                      <a:endParaRPr lang="en-VN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102024"/>
                  </a:ext>
                </a:extLst>
              </a:tr>
              <a:tr h="4082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hành động của nhân vật được kể đầy đủ.</a:t>
                      </a:r>
                      <a:endParaRPr lang="en-VN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9293756"/>
                  </a:ext>
                </a:extLst>
              </a:tr>
              <a:tr h="4038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kể dùng ngôi thứ ba để kể lại câu chuyện.</a:t>
                      </a:r>
                      <a:endParaRPr lang="en-VN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2942843"/>
                  </a:ext>
                </a:extLst>
              </a:tr>
              <a:tr h="5994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kể sử dụng các yếu tố kì ảo đã xuất hiện trong truyện cổ tích.</a:t>
                      </a:r>
                      <a:endParaRPr lang="en-VN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1809679"/>
                  </a:ext>
                </a:extLst>
              </a:tr>
              <a:tr h="4053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kể thể hiện cảm xúc phù hợp với nội dung được kể.</a:t>
                      </a:r>
                      <a:endParaRPr lang="en-VN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126974"/>
                  </a:ext>
                </a:extLst>
              </a:tr>
              <a:tr h="4046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kể tự tin, cử chỉ, điệu bộ hợp lí.</a:t>
                      </a:r>
                      <a:endParaRPr lang="en-VN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328625"/>
                  </a:ext>
                </a:extLst>
              </a:tr>
              <a:tr h="4002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961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323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6 Mẫu Lời Cảm Ơn Hay Nên Sử Dụng Trong Báo Cáo">
            <a:extLst>
              <a:ext uri="{FF2B5EF4-FFF2-40B4-BE49-F238E27FC236}">
                <a16:creationId xmlns:a16="http://schemas.microsoft.com/office/drawing/2014/main" id="{05D485E3-2BEC-FF48-B991-5EEC98E6E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9"/>
          <a:stretch/>
        </p:blipFill>
        <p:spPr bwMode="auto">
          <a:xfrm>
            <a:off x="20" y="10"/>
            <a:ext cx="12190392" cy="685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389" y="-230937"/>
            <a:ext cx="1409817" cy="1876409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158" y="1283173"/>
            <a:ext cx="485690" cy="48551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7012C-24D8-3948-9B91-D5C5D395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086" y="6357821"/>
            <a:ext cx="2742843" cy="3652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601EE9E8-4134-49B0-9AA7-3089E6521627}" type="slidenum">
              <a:rPr lang="en-US" sz="1200">
                <a:solidFill>
                  <a:srgbClr val="FFFFFF"/>
                </a:solidFill>
              </a:rPr>
              <a:pPr algn="r">
                <a:spcAft>
                  <a:spcPts val="600"/>
                </a:spcAft>
                <a:defRPr/>
              </a:pPr>
              <a:t>19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8172" y="6035179"/>
            <a:ext cx="645517" cy="64528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2323" y="5722432"/>
            <a:ext cx="2261671" cy="113715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0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6859587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074" y="0"/>
            <a:ext cx="8156395" cy="6859587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011" y="1840309"/>
            <a:ext cx="8156398" cy="5018849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1410" y="-31887"/>
            <a:ext cx="6859586" cy="692250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Về Miền Cổ Tích ♫ Bé Tú Anh ♫ Nhạc Thiếu Nhi [MV].mp4" descr="Về Miền Cổ Tích ♫ Bé Tú Anh ♫ Nhạc Thiếu Nhi [MV].mp4">
            <a:hlinkClick r:id="" action="ppaction://media"/>
            <a:extLst>
              <a:ext uri="{FF2B5EF4-FFF2-40B4-BE49-F238E27FC236}">
                <a16:creationId xmlns:a16="http://schemas.microsoft.com/office/drawing/2014/main" id="{4E0FE4B3-614F-B146-93E9-F5D13E3A12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783" y="457305"/>
            <a:ext cx="10568845" cy="59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37" y="2991215"/>
            <a:ext cx="3978058" cy="39780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28" y="155134"/>
            <a:ext cx="1961590" cy="23677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196" y="3782819"/>
            <a:ext cx="2464112" cy="323692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9305391" y="89925"/>
            <a:ext cx="2335881" cy="2243502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21" y="3880150"/>
            <a:ext cx="4519940" cy="3081778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194233" y="2916016"/>
            <a:ext cx="7913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i="1" dirty="0">
                <a:solidFill>
                  <a:srgbClr val="3390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 hiểu tri thức về kiểu văn bản và </a:t>
            </a:r>
          </a:p>
          <a:p>
            <a:pPr algn="ctr"/>
            <a:r>
              <a:rPr lang="vi-VN" altLang="zh-CN" sz="4000" b="1" i="1" dirty="0">
                <a:solidFill>
                  <a:srgbClr val="3390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 dẫn phân tích kiểu văn bản</a:t>
            </a:r>
            <a:endParaRPr lang="zh-CN" altLang="en-US" sz="4000" b="1" i="1" dirty="0">
              <a:solidFill>
                <a:srgbClr val="33909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MH_Number_1"/>
          <p:cNvSpPr/>
          <p:nvPr>
            <p:custDataLst>
              <p:tags r:id="rId1"/>
            </p:custDataLst>
          </p:nvPr>
        </p:nvSpPr>
        <p:spPr>
          <a:xfrm>
            <a:off x="5096949" y="743966"/>
            <a:ext cx="2025542" cy="2034018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01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489459" y="675655"/>
            <a:ext cx="1504759" cy="21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  <a:solidFill>
            <a:srgbClr val="33909B"/>
          </a:solidFill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>
              <a:spLocks/>
            </p:cNvSpPr>
            <p:nvPr/>
          </p:nvSpPr>
          <p:spPr bwMode="auto">
            <a:xfrm>
              <a:off x="3683113" y="487607"/>
              <a:ext cx="4533900" cy="527098"/>
            </a:xfrm>
            <a:prstGeom prst="rect">
              <a:avLst/>
            </a:prstGeom>
            <a:grpFill/>
            <a:ln w="635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6350" cap="flat" cmpd="sng" algn="ctr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zh-CN" sz="3000" cap="small" dirty="0">
                  <a:solidFill>
                    <a:schemeClr val="bg1"/>
                  </a:solidFill>
                  <a:latin typeface="#9Slide04 Chonburi" pitchFamily="2" charset="-34"/>
                  <a:ea typeface="微软雅黑" panose="020B0503020204020204" pitchFamily="34" charset="-122"/>
                  <a:cs typeface="#9Slide04 Chonburi" pitchFamily="2" charset="-34"/>
                </a:rPr>
                <a:t>HOẠT ĐỘNG NHÓM</a:t>
              </a:r>
              <a:endParaRPr lang="en-US" sz="3000" cap="small" dirty="0">
                <a:solidFill>
                  <a:schemeClr val="bg1"/>
                </a:solidFill>
                <a:latin typeface="#9Slide04 Chonburi" pitchFamily="2" charset="-34"/>
                <a:ea typeface="微软雅黑" panose="020B0503020204020204" pitchFamily="34" charset="-122"/>
                <a:cs typeface="#9Slide04 Chonburi" pitchFamily="2" charset="-34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AA7CA1F-7B4B-7E41-8575-AA180F638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855792"/>
              </p:ext>
            </p:extLst>
          </p:nvPr>
        </p:nvGraphicFramePr>
        <p:xfrm>
          <a:off x="1238250" y="1330412"/>
          <a:ext cx="9525000" cy="5329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1650">
                  <a:extLst>
                    <a:ext uri="{9D8B030D-6E8A-4147-A177-3AD203B41FA5}">
                      <a16:colId xmlns:a16="http://schemas.microsoft.com/office/drawing/2014/main" val="3299543464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75755525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1881282576"/>
                    </a:ext>
                  </a:extLst>
                </a:gridCol>
              </a:tblGrid>
              <a:tr h="1116006"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thể loại truyện CT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của kiểu bài kể lại truyện CT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0347594"/>
                  </a:ext>
                </a:extLst>
              </a:tr>
              <a:tr h="623644">
                <a:tc>
                  <a:txBody>
                    <a:bodyPr/>
                    <a:lstStyle/>
                    <a:p>
                      <a:pPr algn="just"/>
                      <a:r>
                        <a:rPr lang="en-VN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 thiệu tên truyện, lí do muốn kể truyện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4489579"/>
                  </a:ext>
                </a:extLst>
              </a:tr>
              <a:tr h="772619">
                <a:tc>
                  <a:txBody>
                    <a:bodyPr/>
                    <a:lstStyle/>
                    <a:p>
                      <a:pPr algn="just"/>
                      <a:r>
                        <a:rPr lang="en-VN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 thiệu nhân vật, hoàn cảnh xảy ra câu chuyện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5182231"/>
                  </a:ext>
                </a:extLst>
              </a:tr>
              <a:tr h="772619">
                <a:tc>
                  <a:txBody>
                    <a:bodyPr/>
                    <a:lstStyle/>
                    <a:p>
                      <a:pPr algn="just"/>
                      <a:r>
                        <a:rPr lang="en-VN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và sắp xếp các sự kiện theo thời gian (cốt truyện)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4977775"/>
                  </a:ext>
                </a:extLst>
              </a:tr>
              <a:tr h="623644">
                <a:tc>
                  <a:txBody>
                    <a:bodyPr/>
                    <a:lstStyle/>
                    <a:p>
                      <a:pPr algn="just"/>
                      <a:r>
                        <a:rPr lang="en-VN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 kì ảo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8580080"/>
                  </a:ext>
                </a:extLst>
              </a:tr>
              <a:tr h="623644">
                <a:tc>
                  <a:txBody>
                    <a:bodyPr/>
                    <a:lstStyle/>
                    <a:p>
                      <a:pPr algn="just"/>
                      <a:r>
                        <a:rPr lang="en-VN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kể chuyện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6318712"/>
                  </a:ext>
                </a:extLst>
              </a:tr>
              <a:tr h="623644">
                <a:tc>
                  <a:txBody>
                    <a:bodyPr/>
                    <a:lstStyle/>
                    <a:p>
                      <a:pPr algn="just"/>
                      <a:r>
                        <a:rPr lang="en-VN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nghĩ về truyện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9107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34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  <a:solidFill>
            <a:srgbClr val="33909B"/>
          </a:solidFill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>
              <a:spLocks/>
            </p:cNvSpPr>
            <p:nvPr/>
          </p:nvSpPr>
          <p:spPr bwMode="auto">
            <a:xfrm>
              <a:off x="3683113" y="487607"/>
              <a:ext cx="4533900" cy="527098"/>
            </a:xfrm>
            <a:prstGeom prst="rect">
              <a:avLst/>
            </a:prstGeom>
            <a:grpFill/>
            <a:ln w="635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6350" cap="flat" cmpd="sng" algn="ctr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zh-CN" sz="3000" cap="small" dirty="0">
                  <a:solidFill>
                    <a:schemeClr val="bg1"/>
                  </a:solidFill>
                  <a:latin typeface="#9Slide04 Chonburi" pitchFamily="2" charset="-34"/>
                  <a:ea typeface="微软雅黑" panose="020B0503020204020204" pitchFamily="34" charset="-122"/>
                  <a:cs typeface="#9Slide04 Chonburi" pitchFamily="2" charset="-34"/>
                </a:rPr>
                <a:t>HOẠT ĐỘNG NHÓM</a:t>
              </a:r>
              <a:endParaRPr lang="en-US" sz="3000" cap="small" dirty="0">
                <a:solidFill>
                  <a:schemeClr val="bg1"/>
                </a:solidFill>
                <a:latin typeface="#9Slide04 Chonburi" pitchFamily="2" charset="-34"/>
                <a:ea typeface="微软雅黑" panose="020B0503020204020204" pitchFamily="34" charset="-122"/>
                <a:cs typeface="#9Slide04 Chonburi" pitchFamily="2" charset="-34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AA7CA1F-7B4B-7E41-8575-AA180F638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311576"/>
              </p:ext>
            </p:extLst>
          </p:nvPr>
        </p:nvGraphicFramePr>
        <p:xfrm>
          <a:off x="1238250" y="1330412"/>
          <a:ext cx="9525000" cy="5528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1650">
                  <a:extLst>
                    <a:ext uri="{9D8B030D-6E8A-4147-A177-3AD203B41FA5}">
                      <a16:colId xmlns:a16="http://schemas.microsoft.com/office/drawing/2014/main" val="3299543464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75755525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1881282576"/>
                    </a:ext>
                  </a:extLst>
                </a:gridCol>
              </a:tblGrid>
              <a:tr h="1116006"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thể loại truyện CT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của kiểu bài kể lại truyện CT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0347594"/>
                  </a:ext>
                </a:extLst>
              </a:tr>
              <a:tr h="623644">
                <a:tc>
                  <a:txBody>
                    <a:bodyPr/>
                    <a:lstStyle/>
                    <a:p>
                      <a:pPr algn="just"/>
                      <a:r>
                        <a:rPr lang="en-VN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 thiệu tên truyện, lí do muốn kể truyện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4489579"/>
                  </a:ext>
                </a:extLst>
              </a:tr>
              <a:tr h="772619">
                <a:tc>
                  <a:txBody>
                    <a:bodyPr/>
                    <a:lstStyle/>
                    <a:p>
                      <a:pPr algn="just"/>
                      <a:r>
                        <a:rPr lang="en-VN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 thiệu nhân vật, hoàn cảnh xảy ra câu chuyện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5182231"/>
                  </a:ext>
                </a:extLst>
              </a:tr>
              <a:tr h="772619">
                <a:tc>
                  <a:txBody>
                    <a:bodyPr/>
                    <a:lstStyle/>
                    <a:p>
                      <a:pPr algn="just"/>
                      <a:r>
                        <a:rPr lang="en-VN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và sắp xếp các sự kiện theo thời gian (cốt truyện)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4977775"/>
                  </a:ext>
                </a:extLst>
              </a:tr>
              <a:tr h="623644">
                <a:tc>
                  <a:txBody>
                    <a:bodyPr/>
                    <a:lstStyle/>
                    <a:p>
                      <a:pPr algn="just"/>
                      <a:r>
                        <a:rPr lang="en-VN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 kì ảo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8580080"/>
                  </a:ext>
                </a:extLst>
              </a:tr>
              <a:tr h="623644">
                <a:tc>
                  <a:txBody>
                    <a:bodyPr/>
                    <a:lstStyle/>
                    <a:p>
                      <a:pPr algn="just"/>
                      <a:r>
                        <a:rPr lang="en-VN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kể chuyện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giả, ngôi thứ ba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 thân, ngôi thứ 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6318712"/>
                  </a:ext>
                </a:extLst>
              </a:tr>
              <a:tr h="623644">
                <a:tc>
                  <a:txBody>
                    <a:bodyPr/>
                    <a:lstStyle/>
                    <a:p>
                      <a:pPr algn="just"/>
                      <a:r>
                        <a:rPr lang="en-VN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nghĩ về truyện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9107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3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: 圆角 1"/>
          <p:cNvSpPr/>
          <p:nvPr/>
        </p:nvSpPr>
        <p:spPr>
          <a:xfrm>
            <a:off x="1375425" y="373355"/>
            <a:ext cx="9349725" cy="911565"/>
          </a:xfrm>
          <a:prstGeom prst="roundRect">
            <a:avLst>
              <a:gd name="adj" fmla="val 50000"/>
            </a:avLst>
          </a:prstGeom>
          <a:solidFill>
            <a:srgbClr val="33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" name="组合 67"/>
          <p:cNvGrpSpPr/>
          <p:nvPr/>
        </p:nvGrpSpPr>
        <p:grpSpPr>
          <a:xfrm rot="19740809">
            <a:off x="7201316" y="2566330"/>
            <a:ext cx="1331987" cy="695184"/>
            <a:chOff x="7309498" y="3364940"/>
            <a:chExt cx="1331987" cy="695184"/>
          </a:xfrm>
        </p:grpSpPr>
        <p:cxnSp>
          <p:nvCxnSpPr>
            <p:cNvPr id="69" name="Straight Arrow Connector 69">
              <a:extLst>
                <a:ext uri="{FF2B5EF4-FFF2-40B4-BE49-F238E27FC236}">
                  <a16:creationId xmlns:a16="http://schemas.microsoft.com/office/drawing/2014/main" id="{E43FB575-7968-4B8D-AB27-0F7B450EEE36}"/>
                </a:ext>
              </a:extLst>
            </p:cNvPr>
            <p:cNvCxnSpPr/>
            <p:nvPr/>
          </p:nvCxnSpPr>
          <p:spPr>
            <a:xfrm>
              <a:off x="7309498" y="3364940"/>
              <a:ext cx="615989" cy="199318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35">
              <a:extLst>
                <a:ext uri="{FF2B5EF4-FFF2-40B4-BE49-F238E27FC236}">
                  <a16:creationId xmlns:a16="http://schemas.microsoft.com/office/drawing/2014/main" id="{1EC67E39-F075-413A-93A4-EBAEEF34ED62}"/>
                </a:ext>
              </a:extLst>
            </p:cNvPr>
            <p:cNvSpPr/>
            <p:nvPr/>
          </p:nvSpPr>
          <p:spPr>
            <a:xfrm>
              <a:off x="7972938" y="3391577"/>
              <a:ext cx="668547" cy="668547"/>
            </a:xfrm>
            <a:prstGeom prst="ellipse">
              <a:avLst/>
            </a:prstGeom>
            <a:solidFill>
              <a:srgbClr val="33909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2" name="Freeform 526">
              <a:extLst>
                <a:ext uri="{FF2B5EF4-FFF2-40B4-BE49-F238E27FC236}">
                  <a16:creationId xmlns:a16="http://schemas.microsoft.com/office/drawing/2014/main" id="{22BCF673-4255-4EA2-830C-760C565FA33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211481" y="3569234"/>
              <a:ext cx="244397" cy="316827"/>
            </a:xfrm>
            <a:custGeom>
              <a:avLst/>
              <a:gdLst>
                <a:gd name="T0" fmla="*/ 719 w 1222"/>
                <a:gd name="T1" fmla="*/ 1338 h 1581"/>
                <a:gd name="T2" fmla="*/ 686 w 1222"/>
                <a:gd name="T3" fmla="*/ 1221 h 1581"/>
                <a:gd name="T4" fmla="*/ 686 w 1222"/>
                <a:gd name="T5" fmla="*/ 359 h 1581"/>
                <a:gd name="T6" fmla="*/ 719 w 1222"/>
                <a:gd name="T7" fmla="*/ 243 h 1581"/>
                <a:gd name="T8" fmla="*/ 17 w 1222"/>
                <a:gd name="T9" fmla="*/ 460 h 1581"/>
                <a:gd name="T10" fmla="*/ 0 w 1222"/>
                <a:gd name="T11" fmla="*/ 794 h 1581"/>
                <a:gd name="T12" fmla="*/ 17 w 1222"/>
                <a:gd name="T13" fmla="*/ 1120 h 1581"/>
                <a:gd name="T14" fmla="*/ 502 w 1222"/>
                <a:gd name="T15" fmla="*/ 1530 h 1581"/>
                <a:gd name="T16" fmla="*/ 493 w 1222"/>
                <a:gd name="T17" fmla="*/ 1112 h 1581"/>
                <a:gd name="T18" fmla="*/ 284 w 1222"/>
                <a:gd name="T19" fmla="*/ 1120 h 1581"/>
                <a:gd name="T20" fmla="*/ 284 w 1222"/>
                <a:gd name="T21" fmla="*/ 794 h 1581"/>
                <a:gd name="T22" fmla="*/ 284 w 1222"/>
                <a:gd name="T23" fmla="*/ 460 h 1581"/>
                <a:gd name="T24" fmla="*/ 493 w 1222"/>
                <a:gd name="T25" fmla="*/ 468 h 1581"/>
                <a:gd name="T26" fmla="*/ 502 w 1222"/>
                <a:gd name="T27" fmla="*/ 58 h 1581"/>
                <a:gd name="T28" fmla="*/ 17 w 1222"/>
                <a:gd name="T29" fmla="*/ 460 h 1581"/>
                <a:gd name="T30" fmla="*/ 602 w 1222"/>
                <a:gd name="T31" fmla="*/ 911 h 1581"/>
                <a:gd name="T32" fmla="*/ 493 w 1222"/>
                <a:gd name="T33" fmla="*/ 861 h 1581"/>
                <a:gd name="T34" fmla="*/ 543 w 1222"/>
                <a:gd name="T35" fmla="*/ 828 h 1581"/>
                <a:gd name="T36" fmla="*/ 610 w 1222"/>
                <a:gd name="T37" fmla="*/ 778 h 1581"/>
                <a:gd name="T38" fmla="*/ 627 w 1222"/>
                <a:gd name="T39" fmla="*/ 660 h 1581"/>
                <a:gd name="T40" fmla="*/ 476 w 1222"/>
                <a:gd name="T41" fmla="*/ 677 h 1581"/>
                <a:gd name="T42" fmla="*/ 510 w 1222"/>
                <a:gd name="T43" fmla="*/ 736 h 1581"/>
                <a:gd name="T44" fmla="*/ 560 w 1222"/>
                <a:gd name="T45" fmla="*/ 677 h 1581"/>
                <a:gd name="T46" fmla="*/ 585 w 1222"/>
                <a:gd name="T47" fmla="*/ 719 h 1581"/>
                <a:gd name="T48" fmla="*/ 502 w 1222"/>
                <a:gd name="T49" fmla="*/ 803 h 1581"/>
                <a:gd name="T50" fmla="*/ 410 w 1222"/>
                <a:gd name="T51" fmla="*/ 911 h 1581"/>
                <a:gd name="T52" fmla="*/ 819 w 1222"/>
                <a:gd name="T53" fmla="*/ 811 h 1581"/>
                <a:gd name="T54" fmla="*/ 794 w 1222"/>
                <a:gd name="T55" fmla="*/ 635 h 1581"/>
                <a:gd name="T56" fmla="*/ 644 w 1222"/>
                <a:gd name="T57" fmla="*/ 853 h 1581"/>
                <a:gd name="T58" fmla="*/ 744 w 1222"/>
                <a:gd name="T59" fmla="*/ 911 h 1581"/>
                <a:gd name="T60" fmla="*/ 803 w 1222"/>
                <a:gd name="T61" fmla="*/ 853 h 1581"/>
                <a:gd name="T62" fmla="*/ 844 w 1222"/>
                <a:gd name="T63" fmla="*/ 811 h 1581"/>
                <a:gd name="T64" fmla="*/ 786 w 1222"/>
                <a:gd name="T65" fmla="*/ 686 h 1581"/>
                <a:gd name="T66" fmla="*/ 694 w 1222"/>
                <a:gd name="T67" fmla="*/ 811 h 1581"/>
                <a:gd name="T68" fmla="*/ 694 w 1222"/>
                <a:gd name="T69" fmla="*/ 811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1581">
                  <a:moveTo>
                    <a:pt x="1221" y="794"/>
                  </a:moveTo>
                  <a:cubicBezTo>
                    <a:pt x="1221" y="1079"/>
                    <a:pt x="995" y="1313"/>
                    <a:pt x="719" y="1338"/>
                  </a:cubicBezTo>
                  <a:cubicBezTo>
                    <a:pt x="719" y="1329"/>
                    <a:pt x="711" y="1313"/>
                    <a:pt x="711" y="1296"/>
                  </a:cubicBezTo>
                  <a:cubicBezTo>
                    <a:pt x="711" y="1296"/>
                    <a:pt x="702" y="1262"/>
                    <a:pt x="686" y="1221"/>
                  </a:cubicBezTo>
                  <a:cubicBezTo>
                    <a:pt x="911" y="1212"/>
                    <a:pt x="1095" y="1028"/>
                    <a:pt x="1095" y="794"/>
                  </a:cubicBezTo>
                  <a:cubicBezTo>
                    <a:pt x="1095" y="560"/>
                    <a:pt x="911" y="368"/>
                    <a:pt x="686" y="359"/>
                  </a:cubicBezTo>
                  <a:cubicBezTo>
                    <a:pt x="702" y="326"/>
                    <a:pt x="711" y="293"/>
                    <a:pt x="711" y="284"/>
                  </a:cubicBezTo>
                  <a:cubicBezTo>
                    <a:pt x="711" y="276"/>
                    <a:pt x="719" y="259"/>
                    <a:pt x="719" y="243"/>
                  </a:cubicBezTo>
                  <a:cubicBezTo>
                    <a:pt x="995" y="267"/>
                    <a:pt x="1221" y="510"/>
                    <a:pt x="1221" y="794"/>
                  </a:cubicBezTo>
                  <a:close/>
                  <a:moveTo>
                    <a:pt x="17" y="460"/>
                  </a:moveTo>
                  <a:cubicBezTo>
                    <a:pt x="8" y="568"/>
                    <a:pt x="0" y="677"/>
                    <a:pt x="0" y="786"/>
                  </a:cubicBezTo>
                  <a:lnTo>
                    <a:pt x="0" y="794"/>
                  </a:lnTo>
                  <a:lnTo>
                    <a:pt x="0" y="803"/>
                  </a:lnTo>
                  <a:cubicBezTo>
                    <a:pt x="0" y="911"/>
                    <a:pt x="8" y="1012"/>
                    <a:pt x="17" y="1120"/>
                  </a:cubicBezTo>
                  <a:cubicBezTo>
                    <a:pt x="42" y="1396"/>
                    <a:pt x="259" y="1580"/>
                    <a:pt x="468" y="1538"/>
                  </a:cubicBezTo>
                  <a:cubicBezTo>
                    <a:pt x="485" y="1530"/>
                    <a:pt x="493" y="1530"/>
                    <a:pt x="502" y="1530"/>
                  </a:cubicBezTo>
                  <a:cubicBezTo>
                    <a:pt x="552" y="1505"/>
                    <a:pt x="594" y="1471"/>
                    <a:pt x="644" y="1438"/>
                  </a:cubicBezTo>
                  <a:cubicBezTo>
                    <a:pt x="702" y="1396"/>
                    <a:pt x="569" y="1070"/>
                    <a:pt x="493" y="1112"/>
                  </a:cubicBezTo>
                  <a:cubicBezTo>
                    <a:pt x="460" y="1129"/>
                    <a:pt x="376" y="1196"/>
                    <a:pt x="343" y="1196"/>
                  </a:cubicBezTo>
                  <a:cubicBezTo>
                    <a:pt x="309" y="1204"/>
                    <a:pt x="293" y="1162"/>
                    <a:pt x="284" y="1120"/>
                  </a:cubicBezTo>
                  <a:cubicBezTo>
                    <a:pt x="276" y="1028"/>
                    <a:pt x="284" y="903"/>
                    <a:pt x="284" y="803"/>
                  </a:cubicBezTo>
                  <a:cubicBezTo>
                    <a:pt x="284" y="794"/>
                    <a:pt x="284" y="794"/>
                    <a:pt x="284" y="794"/>
                  </a:cubicBezTo>
                  <a:cubicBezTo>
                    <a:pt x="284" y="786"/>
                    <a:pt x="284" y="786"/>
                    <a:pt x="284" y="786"/>
                  </a:cubicBezTo>
                  <a:cubicBezTo>
                    <a:pt x="284" y="677"/>
                    <a:pt x="276" y="560"/>
                    <a:pt x="284" y="460"/>
                  </a:cubicBezTo>
                  <a:cubicBezTo>
                    <a:pt x="293" y="426"/>
                    <a:pt x="309" y="385"/>
                    <a:pt x="343" y="385"/>
                  </a:cubicBezTo>
                  <a:cubicBezTo>
                    <a:pt x="376" y="393"/>
                    <a:pt x="460" y="452"/>
                    <a:pt x="493" y="468"/>
                  </a:cubicBezTo>
                  <a:cubicBezTo>
                    <a:pt x="569" y="510"/>
                    <a:pt x="702" y="184"/>
                    <a:pt x="644" y="142"/>
                  </a:cubicBezTo>
                  <a:cubicBezTo>
                    <a:pt x="594" y="117"/>
                    <a:pt x="552" y="75"/>
                    <a:pt x="502" y="58"/>
                  </a:cubicBezTo>
                  <a:cubicBezTo>
                    <a:pt x="493" y="50"/>
                    <a:pt x="485" y="50"/>
                    <a:pt x="468" y="50"/>
                  </a:cubicBezTo>
                  <a:cubicBezTo>
                    <a:pt x="259" y="0"/>
                    <a:pt x="42" y="184"/>
                    <a:pt x="17" y="460"/>
                  </a:cubicBezTo>
                  <a:close/>
                  <a:moveTo>
                    <a:pt x="410" y="911"/>
                  </a:moveTo>
                  <a:cubicBezTo>
                    <a:pt x="602" y="911"/>
                    <a:pt x="602" y="911"/>
                    <a:pt x="602" y="911"/>
                  </a:cubicBezTo>
                  <a:cubicBezTo>
                    <a:pt x="610" y="861"/>
                    <a:pt x="610" y="861"/>
                    <a:pt x="610" y="861"/>
                  </a:cubicBezTo>
                  <a:cubicBezTo>
                    <a:pt x="493" y="861"/>
                    <a:pt x="493" y="861"/>
                    <a:pt x="493" y="861"/>
                  </a:cubicBezTo>
                  <a:cubicBezTo>
                    <a:pt x="493" y="861"/>
                    <a:pt x="502" y="853"/>
                    <a:pt x="510" y="853"/>
                  </a:cubicBezTo>
                  <a:cubicBezTo>
                    <a:pt x="510" y="845"/>
                    <a:pt x="527" y="836"/>
                    <a:pt x="543" y="828"/>
                  </a:cubicBezTo>
                  <a:cubicBezTo>
                    <a:pt x="569" y="811"/>
                    <a:pt x="569" y="811"/>
                    <a:pt x="569" y="811"/>
                  </a:cubicBezTo>
                  <a:cubicBezTo>
                    <a:pt x="585" y="803"/>
                    <a:pt x="602" y="786"/>
                    <a:pt x="610" y="778"/>
                  </a:cubicBezTo>
                  <a:cubicBezTo>
                    <a:pt x="627" y="761"/>
                    <a:pt x="635" y="744"/>
                    <a:pt x="644" y="719"/>
                  </a:cubicBezTo>
                  <a:cubicBezTo>
                    <a:pt x="652" y="694"/>
                    <a:pt x="644" y="677"/>
                    <a:pt x="627" y="660"/>
                  </a:cubicBezTo>
                  <a:cubicBezTo>
                    <a:pt x="619" y="644"/>
                    <a:pt x="594" y="635"/>
                    <a:pt x="569" y="635"/>
                  </a:cubicBezTo>
                  <a:cubicBezTo>
                    <a:pt x="527" y="635"/>
                    <a:pt x="502" y="644"/>
                    <a:pt x="476" y="677"/>
                  </a:cubicBezTo>
                  <a:cubicBezTo>
                    <a:pt x="468" y="686"/>
                    <a:pt x="460" y="711"/>
                    <a:pt x="452" y="736"/>
                  </a:cubicBezTo>
                  <a:cubicBezTo>
                    <a:pt x="510" y="736"/>
                    <a:pt x="510" y="736"/>
                    <a:pt x="510" y="736"/>
                  </a:cubicBezTo>
                  <a:cubicBezTo>
                    <a:pt x="510" y="719"/>
                    <a:pt x="518" y="702"/>
                    <a:pt x="518" y="694"/>
                  </a:cubicBezTo>
                  <a:cubicBezTo>
                    <a:pt x="527" y="686"/>
                    <a:pt x="543" y="677"/>
                    <a:pt x="560" y="677"/>
                  </a:cubicBezTo>
                  <a:cubicBezTo>
                    <a:pt x="569" y="677"/>
                    <a:pt x="577" y="686"/>
                    <a:pt x="585" y="694"/>
                  </a:cubicBezTo>
                  <a:cubicBezTo>
                    <a:pt x="585" y="702"/>
                    <a:pt x="594" y="711"/>
                    <a:pt x="585" y="719"/>
                  </a:cubicBezTo>
                  <a:cubicBezTo>
                    <a:pt x="585" y="736"/>
                    <a:pt x="577" y="744"/>
                    <a:pt x="560" y="761"/>
                  </a:cubicBezTo>
                  <a:cubicBezTo>
                    <a:pt x="552" y="769"/>
                    <a:pt x="535" y="778"/>
                    <a:pt x="502" y="803"/>
                  </a:cubicBezTo>
                  <a:cubicBezTo>
                    <a:pt x="468" y="819"/>
                    <a:pt x="452" y="836"/>
                    <a:pt x="435" y="861"/>
                  </a:cubicBezTo>
                  <a:cubicBezTo>
                    <a:pt x="426" y="878"/>
                    <a:pt x="418" y="895"/>
                    <a:pt x="410" y="911"/>
                  </a:cubicBezTo>
                  <a:close/>
                  <a:moveTo>
                    <a:pt x="844" y="811"/>
                  </a:moveTo>
                  <a:cubicBezTo>
                    <a:pt x="819" y="811"/>
                    <a:pt x="819" y="811"/>
                    <a:pt x="819" y="811"/>
                  </a:cubicBezTo>
                  <a:cubicBezTo>
                    <a:pt x="853" y="635"/>
                    <a:pt x="853" y="635"/>
                    <a:pt x="853" y="635"/>
                  </a:cubicBezTo>
                  <a:cubicBezTo>
                    <a:pt x="794" y="635"/>
                    <a:pt x="794" y="635"/>
                    <a:pt x="794" y="635"/>
                  </a:cubicBezTo>
                  <a:cubicBezTo>
                    <a:pt x="652" y="803"/>
                    <a:pt x="652" y="803"/>
                    <a:pt x="652" y="803"/>
                  </a:cubicBezTo>
                  <a:cubicBezTo>
                    <a:pt x="644" y="853"/>
                    <a:pt x="644" y="853"/>
                    <a:pt x="644" y="853"/>
                  </a:cubicBezTo>
                  <a:cubicBezTo>
                    <a:pt x="753" y="853"/>
                    <a:pt x="753" y="853"/>
                    <a:pt x="753" y="853"/>
                  </a:cubicBezTo>
                  <a:cubicBezTo>
                    <a:pt x="744" y="911"/>
                    <a:pt x="744" y="911"/>
                    <a:pt x="744" y="911"/>
                  </a:cubicBezTo>
                  <a:cubicBezTo>
                    <a:pt x="794" y="911"/>
                    <a:pt x="794" y="911"/>
                    <a:pt x="794" y="911"/>
                  </a:cubicBezTo>
                  <a:cubicBezTo>
                    <a:pt x="803" y="853"/>
                    <a:pt x="803" y="853"/>
                    <a:pt x="803" y="853"/>
                  </a:cubicBezTo>
                  <a:cubicBezTo>
                    <a:pt x="836" y="853"/>
                    <a:pt x="836" y="853"/>
                    <a:pt x="836" y="853"/>
                  </a:cubicBezTo>
                  <a:lnTo>
                    <a:pt x="844" y="811"/>
                  </a:lnTo>
                  <a:close/>
                  <a:moveTo>
                    <a:pt x="694" y="811"/>
                  </a:moveTo>
                  <a:cubicBezTo>
                    <a:pt x="786" y="686"/>
                    <a:pt x="786" y="686"/>
                    <a:pt x="786" y="686"/>
                  </a:cubicBezTo>
                  <a:cubicBezTo>
                    <a:pt x="761" y="811"/>
                    <a:pt x="761" y="811"/>
                    <a:pt x="761" y="811"/>
                  </a:cubicBezTo>
                  <a:lnTo>
                    <a:pt x="694" y="811"/>
                  </a:lnTo>
                  <a:close/>
                  <a:moveTo>
                    <a:pt x="694" y="811"/>
                  </a:moveTo>
                  <a:lnTo>
                    <a:pt x="694" y="811"/>
                  </a:lnTo>
                  <a:close/>
                </a:path>
              </a:pathLst>
            </a:custGeom>
            <a:solidFill>
              <a:srgbClr val="FFFF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0" t="19380" r="20609" b="35348"/>
          <a:stretch/>
        </p:blipFill>
        <p:spPr>
          <a:xfrm>
            <a:off x="4991173" y="1593656"/>
            <a:ext cx="2126234" cy="18617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组合 73"/>
          <p:cNvGrpSpPr/>
          <p:nvPr/>
        </p:nvGrpSpPr>
        <p:grpSpPr>
          <a:xfrm>
            <a:off x="4249926" y="3960465"/>
            <a:ext cx="1160852" cy="1190690"/>
            <a:chOff x="4249926" y="3960465"/>
            <a:chExt cx="1160852" cy="1190690"/>
          </a:xfrm>
        </p:grpSpPr>
        <p:sp>
          <p:nvSpPr>
            <p:cNvPr id="76" name="Oval 60">
              <a:extLst>
                <a:ext uri="{FF2B5EF4-FFF2-40B4-BE49-F238E27FC236}">
                  <a16:creationId xmlns:a16="http://schemas.microsoft.com/office/drawing/2014/main" id="{BFC4AD07-8027-4875-B14F-CF8D1571F1C1}"/>
                </a:ext>
              </a:extLst>
            </p:cNvPr>
            <p:cNvSpPr/>
            <p:nvPr/>
          </p:nvSpPr>
          <p:spPr>
            <a:xfrm>
              <a:off x="4249926" y="4482608"/>
              <a:ext cx="668547" cy="668547"/>
            </a:xfrm>
            <a:prstGeom prst="ellipse">
              <a:avLst/>
            </a:prstGeom>
            <a:solidFill>
              <a:srgbClr val="33909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7" name="Shape 823">
              <a:extLst>
                <a:ext uri="{FF2B5EF4-FFF2-40B4-BE49-F238E27FC236}">
                  <a16:creationId xmlns:a16="http://schemas.microsoft.com/office/drawing/2014/main" id="{7BF32FAD-F179-42AD-8102-397E6DCA0FCD}"/>
                </a:ext>
              </a:extLst>
            </p:cNvPr>
            <p:cNvSpPr/>
            <p:nvPr/>
          </p:nvSpPr>
          <p:spPr>
            <a:xfrm>
              <a:off x="4436164" y="4645506"/>
              <a:ext cx="295413" cy="30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387" extrusionOk="0">
                  <a:moveTo>
                    <a:pt x="15651" y="10439"/>
                  </a:moveTo>
                  <a:cubicBezTo>
                    <a:pt x="14876" y="10985"/>
                    <a:pt x="13809" y="10794"/>
                    <a:pt x="13267" y="10015"/>
                  </a:cubicBezTo>
                  <a:cubicBezTo>
                    <a:pt x="12724" y="9235"/>
                    <a:pt x="12913" y="8160"/>
                    <a:pt x="13688" y="7614"/>
                  </a:cubicBezTo>
                  <a:cubicBezTo>
                    <a:pt x="14302" y="7180"/>
                    <a:pt x="15100" y="7212"/>
                    <a:pt x="15674" y="7633"/>
                  </a:cubicBezTo>
                  <a:cubicBezTo>
                    <a:pt x="15386" y="7808"/>
                    <a:pt x="15187" y="7909"/>
                    <a:pt x="15149" y="7927"/>
                  </a:cubicBezTo>
                  <a:cubicBezTo>
                    <a:pt x="14829" y="8080"/>
                    <a:pt x="14692" y="8465"/>
                    <a:pt x="14842" y="8787"/>
                  </a:cubicBezTo>
                  <a:cubicBezTo>
                    <a:pt x="14952" y="9021"/>
                    <a:pt x="15183" y="9159"/>
                    <a:pt x="15425" y="9159"/>
                  </a:cubicBezTo>
                  <a:cubicBezTo>
                    <a:pt x="15515" y="9159"/>
                    <a:pt x="15608" y="9138"/>
                    <a:pt x="15698" y="9096"/>
                  </a:cubicBezTo>
                  <a:cubicBezTo>
                    <a:pt x="15903" y="8999"/>
                    <a:pt x="16125" y="8881"/>
                    <a:pt x="16356" y="8743"/>
                  </a:cubicBezTo>
                  <a:cubicBezTo>
                    <a:pt x="16460" y="9377"/>
                    <a:pt x="16209" y="10045"/>
                    <a:pt x="15651" y="10439"/>
                  </a:cubicBezTo>
                  <a:close/>
                  <a:moveTo>
                    <a:pt x="20298" y="434"/>
                  </a:moveTo>
                  <a:cubicBezTo>
                    <a:pt x="20181" y="97"/>
                    <a:pt x="19814" y="-81"/>
                    <a:pt x="19481" y="36"/>
                  </a:cubicBezTo>
                  <a:cubicBezTo>
                    <a:pt x="19146" y="153"/>
                    <a:pt x="18970" y="523"/>
                    <a:pt x="19086" y="859"/>
                  </a:cubicBezTo>
                  <a:cubicBezTo>
                    <a:pt x="20075" y="3715"/>
                    <a:pt x="18112" y="5846"/>
                    <a:pt x="16617" y="6988"/>
                  </a:cubicBezTo>
                  <a:lnTo>
                    <a:pt x="16012" y="6118"/>
                  </a:lnTo>
                  <a:cubicBezTo>
                    <a:pt x="15810" y="5827"/>
                    <a:pt x="15355" y="5583"/>
                    <a:pt x="15003" y="5578"/>
                  </a:cubicBezTo>
                  <a:lnTo>
                    <a:pt x="11612" y="5594"/>
                  </a:lnTo>
                  <a:cubicBezTo>
                    <a:pt x="11260" y="5588"/>
                    <a:pt x="10735" y="5751"/>
                    <a:pt x="10445" y="5955"/>
                  </a:cubicBezTo>
                  <a:lnTo>
                    <a:pt x="457" y="13000"/>
                  </a:lnTo>
                  <a:cubicBezTo>
                    <a:pt x="-27" y="13341"/>
                    <a:pt x="-145" y="14013"/>
                    <a:pt x="194" y="14500"/>
                  </a:cubicBezTo>
                  <a:lnTo>
                    <a:pt x="4734" y="21032"/>
                  </a:lnTo>
                  <a:cubicBezTo>
                    <a:pt x="5073" y="21519"/>
                    <a:pt x="5618" y="21461"/>
                    <a:pt x="6101" y="21120"/>
                  </a:cubicBezTo>
                  <a:lnTo>
                    <a:pt x="16090" y="14075"/>
                  </a:lnTo>
                  <a:cubicBezTo>
                    <a:pt x="16378" y="13870"/>
                    <a:pt x="16709" y="13429"/>
                    <a:pt x="16826" y="13093"/>
                  </a:cubicBezTo>
                  <a:lnTo>
                    <a:pt x="17888" y="9729"/>
                  </a:lnTo>
                  <a:cubicBezTo>
                    <a:pt x="18003" y="9393"/>
                    <a:pt x="17932" y="8880"/>
                    <a:pt x="17730" y="8589"/>
                  </a:cubicBezTo>
                  <a:lnTo>
                    <a:pt x="17361" y="8058"/>
                  </a:lnTo>
                  <a:cubicBezTo>
                    <a:pt x="19371" y="6513"/>
                    <a:pt x="21455" y="3778"/>
                    <a:pt x="20298" y="43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24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cxnSp>
          <p:nvCxnSpPr>
            <p:cNvPr id="78" name="Straight Arrow Connector 68">
              <a:extLst>
                <a:ext uri="{FF2B5EF4-FFF2-40B4-BE49-F238E27FC236}">
                  <a16:creationId xmlns:a16="http://schemas.microsoft.com/office/drawing/2014/main" id="{7BCC8E6D-D433-4230-9646-16DE844A9D23}"/>
                </a:ext>
              </a:extLst>
            </p:cNvPr>
            <p:cNvCxnSpPr/>
            <p:nvPr/>
          </p:nvCxnSpPr>
          <p:spPr>
            <a:xfrm flipH="1">
              <a:off x="4876241" y="3960465"/>
              <a:ext cx="534537" cy="57767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>
            <a:off x="6869981" y="3960465"/>
            <a:ext cx="1190579" cy="1138918"/>
            <a:chOff x="6869981" y="3960465"/>
            <a:chExt cx="1190579" cy="1138918"/>
          </a:xfrm>
        </p:grpSpPr>
        <p:sp>
          <p:nvSpPr>
            <p:cNvPr id="81" name="Oval 52">
              <a:extLst>
                <a:ext uri="{FF2B5EF4-FFF2-40B4-BE49-F238E27FC236}">
                  <a16:creationId xmlns:a16="http://schemas.microsoft.com/office/drawing/2014/main" id="{6F66BA58-730E-4C80-8382-6EF65E8C48B1}"/>
                </a:ext>
              </a:extLst>
            </p:cNvPr>
            <p:cNvSpPr/>
            <p:nvPr/>
          </p:nvSpPr>
          <p:spPr>
            <a:xfrm>
              <a:off x="7392013" y="4430836"/>
              <a:ext cx="668547" cy="668547"/>
            </a:xfrm>
            <a:prstGeom prst="ellipse">
              <a:avLst/>
            </a:prstGeom>
            <a:solidFill>
              <a:srgbClr val="33909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82" name="Group 47">
              <a:extLst>
                <a:ext uri="{FF2B5EF4-FFF2-40B4-BE49-F238E27FC236}">
                  <a16:creationId xmlns:a16="http://schemas.microsoft.com/office/drawing/2014/main" id="{1BC940F5-6D1D-4A41-B61A-BEB244B5917F}"/>
                </a:ext>
              </a:extLst>
            </p:cNvPr>
            <p:cNvGrpSpPr/>
            <p:nvPr/>
          </p:nvGrpSpPr>
          <p:grpSpPr>
            <a:xfrm>
              <a:off x="7583071" y="4627361"/>
              <a:ext cx="275688" cy="247755"/>
              <a:chOff x="5583238" y="3892551"/>
              <a:chExt cx="360363" cy="323850"/>
            </a:xfrm>
            <a:solidFill>
              <a:schemeClr val="bg1"/>
            </a:solidFill>
          </p:grpSpPr>
          <p:sp>
            <p:nvSpPr>
              <p:cNvPr id="84" name="Freeform 5">
                <a:extLst>
                  <a:ext uri="{FF2B5EF4-FFF2-40B4-BE49-F238E27FC236}">
                    <a16:creationId xmlns:a16="http://schemas.microsoft.com/office/drawing/2014/main" id="{89DA459C-574B-4957-8368-7E8C3381B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1838" y="3892551"/>
                <a:ext cx="131763" cy="323850"/>
              </a:xfrm>
              <a:custGeom>
                <a:avLst/>
                <a:gdLst>
                  <a:gd name="T0" fmla="*/ 17 w 83"/>
                  <a:gd name="T1" fmla="*/ 57 h 204"/>
                  <a:gd name="T2" fmla="*/ 0 w 83"/>
                  <a:gd name="T3" fmla="*/ 57 h 204"/>
                  <a:gd name="T4" fmla="*/ 43 w 83"/>
                  <a:gd name="T5" fmla="*/ 0 h 204"/>
                  <a:gd name="T6" fmla="*/ 83 w 83"/>
                  <a:gd name="T7" fmla="*/ 57 h 204"/>
                  <a:gd name="T8" fmla="*/ 67 w 83"/>
                  <a:gd name="T9" fmla="*/ 57 h 204"/>
                  <a:gd name="T10" fmla="*/ 67 w 83"/>
                  <a:gd name="T11" fmla="*/ 204 h 204"/>
                  <a:gd name="T12" fmla="*/ 17 w 83"/>
                  <a:gd name="T13" fmla="*/ 204 h 204"/>
                  <a:gd name="T14" fmla="*/ 17 w 83"/>
                  <a:gd name="T15" fmla="*/ 5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204">
                    <a:moveTo>
                      <a:pt x="17" y="57"/>
                    </a:moveTo>
                    <a:lnTo>
                      <a:pt x="0" y="57"/>
                    </a:lnTo>
                    <a:lnTo>
                      <a:pt x="43" y="0"/>
                    </a:lnTo>
                    <a:lnTo>
                      <a:pt x="83" y="57"/>
                    </a:lnTo>
                    <a:lnTo>
                      <a:pt x="67" y="57"/>
                    </a:lnTo>
                    <a:lnTo>
                      <a:pt x="67" y="204"/>
                    </a:lnTo>
                    <a:lnTo>
                      <a:pt x="17" y="204"/>
                    </a:lnTo>
                    <a:lnTo>
                      <a:pt x="17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5" name="Freeform 6">
                <a:extLst>
                  <a:ext uri="{FF2B5EF4-FFF2-40B4-BE49-F238E27FC236}">
                    <a16:creationId xmlns:a16="http://schemas.microsoft.com/office/drawing/2014/main" id="{0880D52A-807B-4088-B0CE-995677629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5951" y="3978276"/>
                <a:ext cx="131763" cy="238125"/>
              </a:xfrm>
              <a:custGeom>
                <a:avLst/>
                <a:gdLst>
                  <a:gd name="T0" fmla="*/ 66 w 83"/>
                  <a:gd name="T1" fmla="*/ 150 h 150"/>
                  <a:gd name="T2" fmla="*/ 19 w 83"/>
                  <a:gd name="T3" fmla="*/ 150 h 150"/>
                  <a:gd name="T4" fmla="*/ 19 w 83"/>
                  <a:gd name="T5" fmla="*/ 60 h 150"/>
                  <a:gd name="T6" fmla="*/ 0 w 83"/>
                  <a:gd name="T7" fmla="*/ 60 h 150"/>
                  <a:gd name="T8" fmla="*/ 43 w 83"/>
                  <a:gd name="T9" fmla="*/ 0 h 150"/>
                  <a:gd name="T10" fmla="*/ 83 w 83"/>
                  <a:gd name="T11" fmla="*/ 60 h 150"/>
                  <a:gd name="T12" fmla="*/ 66 w 83"/>
                  <a:gd name="T13" fmla="*/ 60 h 150"/>
                  <a:gd name="T14" fmla="*/ 66 w 83"/>
                  <a:gd name="T1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150">
                    <a:moveTo>
                      <a:pt x="66" y="150"/>
                    </a:moveTo>
                    <a:lnTo>
                      <a:pt x="19" y="150"/>
                    </a:lnTo>
                    <a:lnTo>
                      <a:pt x="19" y="60"/>
                    </a:lnTo>
                    <a:lnTo>
                      <a:pt x="0" y="60"/>
                    </a:lnTo>
                    <a:lnTo>
                      <a:pt x="43" y="0"/>
                    </a:lnTo>
                    <a:lnTo>
                      <a:pt x="83" y="60"/>
                    </a:lnTo>
                    <a:lnTo>
                      <a:pt x="66" y="60"/>
                    </a:lnTo>
                    <a:lnTo>
                      <a:pt x="66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6" name="Freeform 7">
                <a:extLst>
                  <a:ext uri="{FF2B5EF4-FFF2-40B4-BE49-F238E27FC236}">
                    <a16:creationId xmlns:a16="http://schemas.microsoft.com/office/drawing/2014/main" id="{63D7459F-81BF-47E8-AA85-671698654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3238" y="4068763"/>
                <a:ext cx="131763" cy="147638"/>
              </a:xfrm>
              <a:custGeom>
                <a:avLst/>
                <a:gdLst>
                  <a:gd name="T0" fmla="*/ 17 w 83"/>
                  <a:gd name="T1" fmla="*/ 57 h 93"/>
                  <a:gd name="T2" fmla="*/ 0 w 83"/>
                  <a:gd name="T3" fmla="*/ 57 h 93"/>
                  <a:gd name="T4" fmla="*/ 43 w 83"/>
                  <a:gd name="T5" fmla="*/ 0 h 93"/>
                  <a:gd name="T6" fmla="*/ 83 w 83"/>
                  <a:gd name="T7" fmla="*/ 57 h 93"/>
                  <a:gd name="T8" fmla="*/ 66 w 83"/>
                  <a:gd name="T9" fmla="*/ 57 h 93"/>
                  <a:gd name="T10" fmla="*/ 66 w 83"/>
                  <a:gd name="T11" fmla="*/ 93 h 93"/>
                  <a:gd name="T12" fmla="*/ 17 w 83"/>
                  <a:gd name="T13" fmla="*/ 93 h 93"/>
                  <a:gd name="T14" fmla="*/ 17 w 83"/>
                  <a:gd name="T15" fmla="*/ 5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93">
                    <a:moveTo>
                      <a:pt x="17" y="57"/>
                    </a:moveTo>
                    <a:lnTo>
                      <a:pt x="0" y="57"/>
                    </a:lnTo>
                    <a:lnTo>
                      <a:pt x="43" y="0"/>
                    </a:lnTo>
                    <a:lnTo>
                      <a:pt x="83" y="57"/>
                    </a:lnTo>
                    <a:lnTo>
                      <a:pt x="66" y="57"/>
                    </a:lnTo>
                    <a:lnTo>
                      <a:pt x="66" y="93"/>
                    </a:lnTo>
                    <a:lnTo>
                      <a:pt x="17" y="93"/>
                    </a:lnTo>
                    <a:lnTo>
                      <a:pt x="17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83" name="Straight Arrow Connector 70">
              <a:extLst>
                <a:ext uri="{FF2B5EF4-FFF2-40B4-BE49-F238E27FC236}">
                  <a16:creationId xmlns:a16="http://schemas.microsoft.com/office/drawing/2014/main" id="{55C1734F-6164-4235-81C3-6C380984846A}"/>
                </a:ext>
              </a:extLst>
            </p:cNvPr>
            <p:cNvCxnSpPr/>
            <p:nvPr/>
          </p:nvCxnSpPr>
          <p:spPr>
            <a:xfrm>
              <a:off x="6869981" y="3960465"/>
              <a:ext cx="534537" cy="57767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组合 93"/>
          <p:cNvGrpSpPr/>
          <p:nvPr/>
        </p:nvGrpSpPr>
        <p:grpSpPr>
          <a:xfrm rot="2710296">
            <a:off x="3563184" y="2485998"/>
            <a:ext cx="1347165" cy="668547"/>
            <a:chOff x="3581379" y="3350270"/>
            <a:chExt cx="1347165" cy="668547"/>
          </a:xfrm>
        </p:grpSpPr>
        <p:cxnSp>
          <p:nvCxnSpPr>
            <p:cNvPr id="96" name="Straight Arrow Connector 67">
              <a:extLst>
                <a:ext uri="{FF2B5EF4-FFF2-40B4-BE49-F238E27FC236}">
                  <a16:creationId xmlns:a16="http://schemas.microsoft.com/office/drawing/2014/main" id="{7DB02019-1769-420B-B48C-0A249DE8BE72}"/>
                </a:ext>
              </a:extLst>
            </p:cNvPr>
            <p:cNvCxnSpPr/>
            <p:nvPr/>
          </p:nvCxnSpPr>
          <p:spPr>
            <a:xfrm flipH="1">
              <a:off x="4312555" y="3374515"/>
              <a:ext cx="615989" cy="199318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66">
              <a:extLst>
                <a:ext uri="{FF2B5EF4-FFF2-40B4-BE49-F238E27FC236}">
                  <a16:creationId xmlns:a16="http://schemas.microsoft.com/office/drawing/2014/main" id="{97EB8077-F74F-4680-96E0-325E72E9696A}"/>
                </a:ext>
              </a:extLst>
            </p:cNvPr>
            <p:cNvSpPr/>
            <p:nvPr/>
          </p:nvSpPr>
          <p:spPr>
            <a:xfrm>
              <a:off x="3581379" y="3350270"/>
              <a:ext cx="668547" cy="668547"/>
            </a:xfrm>
            <a:prstGeom prst="ellipse">
              <a:avLst/>
            </a:prstGeom>
            <a:solidFill>
              <a:srgbClr val="33909B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8" name="Freeform 238">
              <a:extLst>
                <a:ext uri="{FF2B5EF4-FFF2-40B4-BE49-F238E27FC236}">
                  <a16:creationId xmlns:a16="http://schemas.microsoft.com/office/drawing/2014/main" id="{61058EA4-176E-4320-B2C9-D0A2EA8734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1053" y="3573833"/>
              <a:ext cx="349197" cy="255663"/>
            </a:xfrm>
            <a:custGeom>
              <a:avLst/>
              <a:gdLst>
                <a:gd name="T0" fmla="*/ 60 w 71"/>
                <a:gd name="T1" fmla="*/ 1 h 50"/>
                <a:gd name="T2" fmla="*/ 53 w 71"/>
                <a:gd name="T3" fmla="*/ 4 h 50"/>
                <a:gd name="T4" fmla="*/ 40 w 71"/>
                <a:gd name="T5" fmla="*/ 1 h 50"/>
                <a:gd name="T6" fmla="*/ 29 w 71"/>
                <a:gd name="T7" fmla="*/ 2 h 50"/>
                <a:gd name="T8" fmla="*/ 22 w 71"/>
                <a:gd name="T9" fmla="*/ 4 h 50"/>
                <a:gd name="T10" fmla="*/ 11 w 71"/>
                <a:gd name="T11" fmla="*/ 2 h 50"/>
                <a:gd name="T12" fmla="*/ 0 w 71"/>
                <a:gd name="T13" fmla="*/ 21 h 50"/>
                <a:gd name="T14" fmla="*/ 6 w 71"/>
                <a:gd name="T15" fmla="*/ 25 h 50"/>
                <a:gd name="T16" fmla="*/ 12 w 71"/>
                <a:gd name="T17" fmla="*/ 32 h 50"/>
                <a:gd name="T18" fmla="*/ 16 w 71"/>
                <a:gd name="T19" fmla="*/ 37 h 50"/>
                <a:gd name="T20" fmla="*/ 17 w 71"/>
                <a:gd name="T21" fmla="*/ 42 h 50"/>
                <a:gd name="T22" fmla="*/ 21 w 71"/>
                <a:gd name="T23" fmla="*/ 43 h 50"/>
                <a:gd name="T24" fmla="*/ 22 w 71"/>
                <a:gd name="T25" fmla="*/ 46 h 50"/>
                <a:gd name="T26" fmla="*/ 27 w 71"/>
                <a:gd name="T27" fmla="*/ 46 h 50"/>
                <a:gd name="T28" fmla="*/ 31 w 71"/>
                <a:gd name="T29" fmla="*/ 50 h 50"/>
                <a:gd name="T30" fmla="*/ 36 w 71"/>
                <a:gd name="T31" fmla="*/ 46 h 50"/>
                <a:gd name="T32" fmla="*/ 40 w 71"/>
                <a:gd name="T33" fmla="*/ 49 h 50"/>
                <a:gd name="T34" fmla="*/ 44 w 71"/>
                <a:gd name="T35" fmla="*/ 45 h 50"/>
                <a:gd name="T36" fmla="*/ 49 w 71"/>
                <a:gd name="T37" fmla="*/ 45 h 50"/>
                <a:gd name="T38" fmla="*/ 52 w 71"/>
                <a:gd name="T39" fmla="*/ 42 h 50"/>
                <a:gd name="T40" fmla="*/ 55 w 71"/>
                <a:gd name="T41" fmla="*/ 36 h 50"/>
                <a:gd name="T42" fmla="*/ 59 w 71"/>
                <a:gd name="T43" fmla="*/ 30 h 50"/>
                <a:gd name="T44" fmla="*/ 66 w 71"/>
                <a:gd name="T45" fmla="*/ 24 h 50"/>
                <a:gd name="T46" fmla="*/ 71 w 71"/>
                <a:gd name="T47" fmla="*/ 21 h 50"/>
                <a:gd name="T48" fmla="*/ 17 w 71"/>
                <a:gd name="T49" fmla="*/ 35 h 50"/>
                <a:gd name="T50" fmla="*/ 15 w 71"/>
                <a:gd name="T51" fmla="*/ 35 h 50"/>
                <a:gd name="T52" fmla="*/ 14 w 71"/>
                <a:gd name="T53" fmla="*/ 33 h 50"/>
                <a:gd name="T54" fmla="*/ 23 w 71"/>
                <a:gd name="T55" fmla="*/ 23 h 50"/>
                <a:gd name="T56" fmla="*/ 26 w 71"/>
                <a:gd name="T57" fmla="*/ 23 h 50"/>
                <a:gd name="T58" fmla="*/ 26 w 71"/>
                <a:gd name="T59" fmla="*/ 26 h 50"/>
                <a:gd name="T60" fmla="*/ 17 w 71"/>
                <a:gd name="T61" fmla="*/ 35 h 50"/>
                <a:gd name="T62" fmla="*/ 18 w 71"/>
                <a:gd name="T63" fmla="*/ 40 h 50"/>
                <a:gd name="T64" fmla="*/ 18 w 71"/>
                <a:gd name="T65" fmla="*/ 37 h 50"/>
                <a:gd name="T66" fmla="*/ 27 w 71"/>
                <a:gd name="T67" fmla="*/ 29 h 50"/>
                <a:gd name="T68" fmla="*/ 30 w 71"/>
                <a:gd name="T69" fmla="*/ 29 h 50"/>
                <a:gd name="T70" fmla="*/ 23 w 71"/>
                <a:gd name="T71" fmla="*/ 38 h 50"/>
                <a:gd name="T72" fmla="*/ 26 w 71"/>
                <a:gd name="T73" fmla="*/ 44 h 50"/>
                <a:gd name="T74" fmla="*/ 23 w 71"/>
                <a:gd name="T75" fmla="*/ 43 h 50"/>
                <a:gd name="T76" fmla="*/ 28 w 71"/>
                <a:gd name="T77" fmla="*/ 37 h 50"/>
                <a:gd name="T78" fmla="*/ 33 w 71"/>
                <a:gd name="T79" fmla="*/ 32 h 50"/>
                <a:gd name="T80" fmla="*/ 35 w 71"/>
                <a:gd name="T81" fmla="*/ 34 h 50"/>
                <a:gd name="T82" fmla="*/ 30 w 71"/>
                <a:gd name="T83" fmla="*/ 40 h 50"/>
                <a:gd name="T84" fmla="*/ 41 w 71"/>
                <a:gd name="T85" fmla="*/ 39 h 50"/>
                <a:gd name="T86" fmla="*/ 33 w 71"/>
                <a:gd name="T87" fmla="*/ 47 h 50"/>
                <a:gd name="T88" fmla="*/ 29 w 71"/>
                <a:gd name="T89" fmla="*/ 46 h 50"/>
                <a:gd name="T90" fmla="*/ 32 w 71"/>
                <a:gd name="T91" fmla="*/ 42 h 50"/>
                <a:gd name="T92" fmla="*/ 40 w 71"/>
                <a:gd name="T93" fmla="*/ 35 h 50"/>
                <a:gd name="T94" fmla="*/ 42 w 71"/>
                <a:gd name="T95" fmla="*/ 37 h 50"/>
                <a:gd name="T96" fmla="*/ 65 w 71"/>
                <a:gd name="T97" fmla="*/ 21 h 50"/>
                <a:gd name="T98" fmla="*/ 57 w 71"/>
                <a:gd name="T99" fmla="*/ 28 h 50"/>
                <a:gd name="T100" fmla="*/ 47 w 71"/>
                <a:gd name="T101" fmla="*/ 19 h 50"/>
                <a:gd name="T102" fmla="*/ 42 w 71"/>
                <a:gd name="T103" fmla="*/ 15 h 50"/>
                <a:gd name="T104" fmla="*/ 41 w 71"/>
                <a:gd name="T105" fmla="*/ 13 h 50"/>
                <a:gd name="T106" fmla="*/ 39 w 71"/>
                <a:gd name="T107" fmla="*/ 14 h 50"/>
                <a:gd name="T108" fmla="*/ 31 w 71"/>
                <a:gd name="T109" fmla="*/ 19 h 50"/>
                <a:gd name="T110" fmla="*/ 26 w 71"/>
                <a:gd name="T111" fmla="*/ 16 h 50"/>
                <a:gd name="T112" fmla="*/ 27 w 71"/>
                <a:gd name="T113" fmla="*/ 15 h 50"/>
                <a:gd name="T114" fmla="*/ 41 w 71"/>
                <a:gd name="T115" fmla="*/ 4 h 50"/>
                <a:gd name="T116" fmla="*/ 53 w 71"/>
                <a:gd name="T117" fmla="*/ 7 h 50"/>
                <a:gd name="T118" fmla="*/ 67 w 71"/>
                <a:gd name="T119" fmla="*/ 2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" h="50">
                  <a:moveTo>
                    <a:pt x="62" y="0"/>
                  </a:moveTo>
                  <a:cubicBezTo>
                    <a:pt x="60" y="1"/>
                    <a:pt x="60" y="1"/>
                    <a:pt x="60" y="1"/>
                  </a:cubicBezTo>
                  <a:cubicBezTo>
                    <a:pt x="59" y="2"/>
                    <a:pt x="56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49" y="3"/>
                    <a:pt x="46" y="2"/>
                  </a:cubicBezTo>
                  <a:cubicBezTo>
                    <a:pt x="42" y="1"/>
                    <a:pt x="41" y="1"/>
                    <a:pt x="40" y="1"/>
                  </a:cubicBezTo>
                  <a:cubicBezTo>
                    <a:pt x="40" y="1"/>
                    <a:pt x="38" y="2"/>
                    <a:pt x="36" y="4"/>
                  </a:cubicBezTo>
                  <a:cubicBezTo>
                    <a:pt x="34" y="3"/>
                    <a:pt x="31" y="2"/>
                    <a:pt x="29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6" y="2"/>
                    <a:pt x="24" y="3"/>
                    <a:pt x="22" y="4"/>
                  </a:cubicBezTo>
                  <a:cubicBezTo>
                    <a:pt x="20" y="4"/>
                    <a:pt x="19" y="5"/>
                    <a:pt x="18" y="5"/>
                  </a:cubicBezTo>
                  <a:cubicBezTo>
                    <a:pt x="17" y="5"/>
                    <a:pt x="14" y="3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5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7"/>
                    <a:pt x="10" y="29"/>
                    <a:pt x="12" y="32"/>
                  </a:cubicBezTo>
                  <a:cubicBezTo>
                    <a:pt x="12" y="33"/>
                    <a:pt x="12" y="35"/>
                    <a:pt x="13" y="36"/>
                  </a:cubicBezTo>
                  <a:cubicBezTo>
                    <a:pt x="14" y="37"/>
                    <a:pt x="15" y="37"/>
                    <a:pt x="16" y="37"/>
                  </a:cubicBezTo>
                  <a:cubicBezTo>
                    <a:pt x="16" y="38"/>
                    <a:pt x="16" y="38"/>
                    <a:pt x="16" y="39"/>
                  </a:cubicBezTo>
                  <a:cubicBezTo>
                    <a:pt x="16" y="40"/>
                    <a:pt x="16" y="41"/>
                    <a:pt x="17" y="42"/>
                  </a:cubicBezTo>
                  <a:cubicBezTo>
                    <a:pt x="18" y="42"/>
                    <a:pt x="19" y="43"/>
                    <a:pt x="20" y="43"/>
                  </a:cubicBezTo>
                  <a:cubicBezTo>
                    <a:pt x="20" y="43"/>
                    <a:pt x="20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5"/>
                    <a:pt x="22" y="46"/>
                  </a:cubicBezTo>
                  <a:cubicBezTo>
                    <a:pt x="23" y="47"/>
                    <a:pt x="24" y="47"/>
                    <a:pt x="25" y="47"/>
                  </a:cubicBezTo>
                  <a:cubicBezTo>
                    <a:pt x="26" y="47"/>
                    <a:pt x="27" y="47"/>
                    <a:pt x="27" y="46"/>
                  </a:cubicBezTo>
                  <a:cubicBezTo>
                    <a:pt x="27" y="47"/>
                    <a:pt x="28" y="48"/>
                    <a:pt x="28" y="49"/>
                  </a:cubicBezTo>
                  <a:cubicBezTo>
                    <a:pt x="29" y="49"/>
                    <a:pt x="30" y="50"/>
                    <a:pt x="31" y="50"/>
                  </a:cubicBezTo>
                  <a:cubicBezTo>
                    <a:pt x="32" y="50"/>
                    <a:pt x="33" y="49"/>
                    <a:pt x="34" y="49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8" y="48"/>
                    <a:pt x="39" y="49"/>
                    <a:pt x="40" y="49"/>
                  </a:cubicBezTo>
                  <a:cubicBezTo>
                    <a:pt x="41" y="49"/>
                    <a:pt x="42" y="48"/>
                    <a:pt x="43" y="48"/>
                  </a:cubicBezTo>
                  <a:cubicBezTo>
                    <a:pt x="44" y="47"/>
                    <a:pt x="44" y="46"/>
                    <a:pt x="44" y="45"/>
                  </a:cubicBezTo>
                  <a:cubicBezTo>
                    <a:pt x="45" y="46"/>
                    <a:pt x="46" y="46"/>
                    <a:pt x="46" y="46"/>
                  </a:cubicBezTo>
                  <a:cubicBezTo>
                    <a:pt x="48" y="46"/>
                    <a:pt x="49" y="46"/>
                    <a:pt x="49" y="45"/>
                  </a:cubicBezTo>
                  <a:cubicBezTo>
                    <a:pt x="50" y="44"/>
                    <a:pt x="51" y="43"/>
                    <a:pt x="50" y="42"/>
                  </a:cubicBezTo>
                  <a:cubicBezTo>
                    <a:pt x="51" y="42"/>
                    <a:pt x="51" y="42"/>
                    <a:pt x="52" y="42"/>
                  </a:cubicBezTo>
                  <a:cubicBezTo>
                    <a:pt x="53" y="42"/>
                    <a:pt x="54" y="42"/>
                    <a:pt x="55" y="41"/>
                  </a:cubicBezTo>
                  <a:cubicBezTo>
                    <a:pt x="56" y="40"/>
                    <a:pt x="56" y="38"/>
                    <a:pt x="55" y="36"/>
                  </a:cubicBezTo>
                  <a:cubicBezTo>
                    <a:pt x="56" y="36"/>
                    <a:pt x="57" y="36"/>
                    <a:pt x="58" y="35"/>
                  </a:cubicBezTo>
                  <a:cubicBezTo>
                    <a:pt x="59" y="34"/>
                    <a:pt x="60" y="32"/>
                    <a:pt x="59" y="30"/>
                  </a:cubicBezTo>
                  <a:cubicBezTo>
                    <a:pt x="60" y="29"/>
                    <a:pt x="61" y="28"/>
                    <a:pt x="62" y="28"/>
                  </a:cubicBezTo>
                  <a:cubicBezTo>
                    <a:pt x="63" y="26"/>
                    <a:pt x="65" y="24"/>
                    <a:pt x="66" y="24"/>
                  </a:cubicBezTo>
                  <a:cubicBezTo>
                    <a:pt x="67" y="23"/>
                    <a:pt x="69" y="22"/>
                    <a:pt x="70" y="22"/>
                  </a:cubicBezTo>
                  <a:cubicBezTo>
                    <a:pt x="71" y="21"/>
                    <a:pt x="71" y="21"/>
                    <a:pt x="71" y="21"/>
                  </a:cubicBezTo>
                  <a:lnTo>
                    <a:pt x="62" y="0"/>
                  </a:lnTo>
                  <a:close/>
                  <a:moveTo>
                    <a:pt x="17" y="35"/>
                  </a:move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5" y="35"/>
                    <a:pt x="15" y="35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3"/>
                    <a:pt x="14" y="32"/>
                    <a:pt x="15" y="32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4" y="23"/>
                    <a:pt x="24" y="23"/>
                  </a:cubicBezTo>
                  <a:cubicBezTo>
                    <a:pt x="25" y="23"/>
                    <a:pt x="26" y="23"/>
                    <a:pt x="26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6" y="26"/>
                    <a:pt x="26" y="26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7" y="35"/>
                    <a:pt x="17" y="35"/>
                    <a:pt x="17" y="35"/>
                  </a:cubicBezTo>
                  <a:close/>
                  <a:moveTo>
                    <a:pt x="21" y="40"/>
                  </a:moveTo>
                  <a:cubicBezTo>
                    <a:pt x="20" y="41"/>
                    <a:pt x="19" y="41"/>
                    <a:pt x="18" y="40"/>
                  </a:cubicBezTo>
                  <a:cubicBezTo>
                    <a:pt x="18" y="40"/>
                    <a:pt x="18" y="39"/>
                    <a:pt x="18" y="39"/>
                  </a:cubicBezTo>
                  <a:cubicBezTo>
                    <a:pt x="18" y="38"/>
                    <a:pt x="18" y="38"/>
                    <a:pt x="18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7" y="29"/>
                    <a:pt x="28" y="28"/>
                    <a:pt x="28" y="28"/>
                  </a:cubicBezTo>
                  <a:cubicBezTo>
                    <a:pt x="29" y="28"/>
                    <a:pt x="29" y="29"/>
                    <a:pt x="30" y="29"/>
                  </a:cubicBezTo>
                  <a:cubicBezTo>
                    <a:pt x="30" y="30"/>
                    <a:pt x="30" y="31"/>
                    <a:pt x="30" y="32"/>
                  </a:cubicBezTo>
                  <a:cubicBezTo>
                    <a:pt x="23" y="38"/>
                    <a:pt x="23" y="38"/>
                    <a:pt x="23" y="38"/>
                  </a:cubicBezTo>
                  <a:lnTo>
                    <a:pt x="21" y="40"/>
                  </a:lnTo>
                  <a:close/>
                  <a:moveTo>
                    <a:pt x="26" y="44"/>
                  </a:moveTo>
                  <a:cubicBezTo>
                    <a:pt x="26" y="45"/>
                    <a:pt x="24" y="45"/>
                    <a:pt x="23" y="44"/>
                  </a:cubicBezTo>
                  <a:cubicBezTo>
                    <a:pt x="23" y="44"/>
                    <a:pt x="23" y="43"/>
                    <a:pt x="23" y="43"/>
                  </a:cubicBezTo>
                  <a:cubicBezTo>
                    <a:pt x="23" y="42"/>
                    <a:pt x="23" y="42"/>
                    <a:pt x="23" y="41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3"/>
                    <a:pt x="33" y="32"/>
                    <a:pt x="33" y="32"/>
                  </a:cubicBezTo>
                  <a:cubicBezTo>
                    <a:pt x="34" y="32"/>
                    <a:pt x="34" y="33"/>
                    <a:pt x="35" y="33"/>
                  </a:cubicBezTo>
                  <a:cubicBezTo>
                    <a:pt x="35" y="33"/>
                    <a:pt x="35" y="34"/>
                    <a:pt x="35" y="34"/>
                  </a:cubicBezTo>
                  <a:cubicBezTo>
                    <a:pt x="35" y="35"/>
                    <a:pt x="35" y="36"/>
                    <a:pt x="35" y="36"/>
                  </a:cubicBezTo>
                  <a:cubicBezTo>
                    <a:pt x="30" y="40"/>
                    <a:pt x="30" y="40"/>
                    <a:pt x="30" y="40"/>
                  </a:cubicBezTo>
                  <a:lnTo>
                    <a:pt x="26" y="44"/>
                  </a:lnTo>
                  <a:close/>
                  <a:moveTo>
                    <a:pt x="41" y="39"/>
                  </a:moveTo>
                  <a:cubicBezTo>
                    <a:pt x="35" y="45"/>
                    <a:pt x="35" y="45"/>
                    <a:pt x="35" y="45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2" y="48"/>
                    <a:pt x="31" y="48"/>
                    <a:pt x="30" y="47"/>
                  </a:cubicBezTo>
                  <a:cubicBezTo>
                    <a:pt x="29" y="47"/>
                    <a:pt x="29" y="46"/>
                    <a:pt x="29" y="46"/>
                  </a:cubicBezTo>
                  <a:cubicBezTo>
                    <a:pt x="29" y="45"/>
                    <a:pt x="29" y="45"/>
                    <a:pt x="30" y="44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5"/>
                    <a:pt x="39" y="35"/>
                    <a:pt x="40" y="35"/>
                  </a:cubicBezTo>
                  <a:cubicBezTo>
                    <a:pt x="40" y="35"/>
                    <a:pt x="41" y="35"/>
                    <a:pt x="41" y="36"/>
                  </a:cubicBezTo>
                  <a:cubicBezTo>
                    <a:pt x="41" y="36"/>
                    <a:pt x="42" y="37"/>
                    <a:pt x="42" y="37"/>
                  </a:cubicBezTo>
                  <a:cubicBezTo>
                    <a:pt x="42" y="38"/>
                    <a:pt x="41" y="38"/>
                    <a:pt x="41" y="39"/>
                  </a:cubicBezTo>
                  <a:close/>
                  <a:moveTo>
                    <a:pt x="65" y="21"/>
                  </a:moveTo>
                  <a:cubicBezTo>
                    <a:pt x="63" y="22"/>
                    <a:pt x="61" y="24"/>
                    <a:pt x="60" y="26"/>
                  </a:cubicBezTo>
                  <a:cubicBezTo>
                    <a:pt x="59" y="26"/>
                    <a:pt x="58" y="27"/>
                    <a:pt x="57" y="28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9" y="20"/>
                    <a:pt x="48" y="19"/>
                    <a:pt x="47" y="19"/>
                  </a:cubicBezTo>
                  <a:cubicBezTo>
                    <a:pt x="47" y="19"/>
                    <a:pt x="46" y="19"/>
                    <a:pt x="44" y="18"/>
                  </a:cubicBezTo>
                  <a:cubicBezTo>
                    <a:pt x="42" y="16"/>
                    <a:pt x="42" y="15"/>
                    <a:pt x="42" y="15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7" y="15"/>
                    <a:pt x="35" y="17"/>
                    <a:pt x="34" y="18"/>
                  </a:cubicBezTo>
                  <a:cubicBezTo>
                    <a:pt x="33" y="18"/>
                    <a:pt x="32" y="19"/>
                    <a:pt x="31" y="19"/>
                  </a:cubicBezTo>
                  <a:cubicBezTo>
                    <a:pt x="30" y="19"/>
                    <a:pt x="29" y="19"/>
                    <a:pt x="28" y="18"/>
                  </a:cubicBezTo>
                  <a:cubicBezTo>
                    <a:pt x="27" y="18"/>
                    <a:pt x="27" y="17"/>
                    <a:pt x="26" y="16"/>
                  </a:cubicBezTo>
                  <a:cubicBezTo>
                    <a:pt x="26" y="16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9" y="13"/>
                    <a:pt x="33" y="10"/>
                    <a:pt x="37" y="7"/>
                  </a:cubicBezTo>
                  <a:cubicBezTo>
                    <a:pt x="38" y="5"/>
                    <a:pt x="40" y="4"/>
                    <a:pt x="41" y="4"/>
                  </a:cubicBezTo>
                  <a:cubicBezTo>
                    <a:pt x="41" y="4"/>
                    <a:pt x="44" y="5"/>
                    <a:pt x="45" y="5"/>
                  </a:cubicBezTo>
                  <a:cubicBezTo>
                    <a:pt x="49" y="7"/>
                    <a:pt x="52" y="7"/>
                    <a:pt x="53" y="7"/>
                  </a:cubicBezTo>
                  <a:cubicBezTo>
                    <a:pt x="56" y="7"/>
                    <a:pt x="59" y="6"/>
                    <a:pt x="60" y="5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6" y="20"/>
                    <a:pt x="65" y="21"/>
                    <a:pt x="65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479096-E9C7-0E4A-990D-9CC615CCEEB5}"/>
              </a:ext>
            </a:extLst>
          </p:cNvPr>
          <p:cNvSpPr txBox="1"/>
          <p:nvPr/>
        </p:nvSpPr>
        <p:spPr>
          <a:xfrm>
            <a:off x="1664551" y="522105"/>
            <a:ext cx="8896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điểm, yêu cầu với kiểu bài kể lại câu chuyện cổ tích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18F17-2CEE-154E-9952-3EA43ACE36CC}"/>
              </a:ext>
            </a:extLst>
          </p:cNvPr>
          <p:cNvSpPr txBox="1"/>
          <p:nvPr/>
        </p:nvSpPr>
        <p:spPr>
          <a:xfrm>
            <a:off x="8583753" y="1994598"/>
            <a:ext cx="3102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kể chuyện là bản thân, ở ngôi thứ ba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934959-545D-174A-9BE2-3875979F6DBC}"/>
              </a:ext>
            </a:extLst>
          </p:cNvPr>
          <p:cNvSpPr txBox="1"/>
          <p:nvPr/>
        </p:nvSpPr>
        <p:spPr>
          <a:xfrm>
            <a:off x="8110728" y="4266280"/>
            <a:ext cx="31021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Đảm bảo đầy đủ các sự việc quan trọng, đặc biệt là yếu tố kì ảo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0087CE-A47C-A041-B0ED-F876385D731E}"/>
              </a:ext>
            </a:extLst>
          </p:cNvPr>
          <p:cNvSpPr txBox="1"/>
          <p:nvPr/>
        </p:nvSpPr>
        <p:spPr>
          <a:xfrm>
            <a:off x="1219690" y="4239483"/>
            <a:ext cx="3102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sự việc trình bày theo trình tự thời gian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65870E-3571-7E4D-8FFC-767019BCFDE0}"/>
              </a:ext>
            </a:extLst>
          </p:cNvPr>
          <p:cNvSpPr txBox="1"/>
          <p:nvPr/>
        </p:nvSpPr>
        <p:spPr>
          <a:xfrm>
            <a:off x="569560" y="1889567"/>
            <a:ext cx="3102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kể có bố cục 3 phần: mở – thân - kết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DDBB8C3-BF9B-9D42-B814-AF95DEC2E6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3" t="8030" r="18131" b="15909"/>
          <a:stretch/>
        </p:blipFill>
        <p:spPr>
          <a:xfrm>
            <a:off x="4925434" y="4166133"/>
            <a:ext cx="2205563" cy="26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837E631A-3536-4A00-8F13-AA21326F9A20}"/>
              </a:ext>
            </a:extLst>
          </p:cNvPr>
          <p:cNvGrpSpPr/>
          <p:nvPr/>
        </p:nvGrpSpPr>
        <p:grpSpPr>
          <a:xfrm>
            <a:off x="1349291" y="5579646"/>
            <a:ext cx="4950952" cy="680439"/>
            <a:chOff x="802445" y="2971794"/>
            <a:chExt cx="5471208" cy="870267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2C9067B-2C00-476D-B16D-0A698CD724F3}"/>
                </a:ext>
              </a:extLst>
            </p:cNvPr>
            <p:cNvSpPr/>
            <p:nvPr/>
          </p:nvSpPr>
          <p:spPr>
            <a:xfrm>
              <a:off x="802445" y="2971794"/>
              <a:ext cx="5471208" cy="853619"/>
            </a:xfrm>
            <a:prstGeom prst="rect">
              <a:avLst/>
            </a:prstGeom>
            <a:solidFill>
              <a:srgbClr val="33909B"/>
            </a:solidFill>
            <a:ln w="9525" cap="flat" cmpd="sng" algn="ctr">
              <a:noFill/>
              <a:prstDash val="solid"/>
            </a:ln>
            <a:effectLst/>
          </p:spPr>
          <p:txBody>
            <a:bodyPr lIns="91438" tIns="45719" rIns="91438" bIns="45719"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A283992-CA7F-435A-941F-CAA8AA1CB487}"/>
                </a:ext>
              </a:extLst>
            </p:cNvPr>
            <p:cNvSpPr txBox="1"/>
            <p:nvPr/>
          </p:nvSpPr>
          <p:spPr>
            <a:xfrm>
              <a:off x="900386" y="2978680"/>
              <a:ext cx="5275326" cy="863381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 defTabSz="457189">
                <a:lnSpc>
                  <a:spcPct val="130000"/>
                </a:lnSpc>
              </a:pPr>
              <a:r>
                <a:rPr lang="vi-VN" altLang="zh-CN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THẠCH SANH</a:t>
              </a:r>
              <a:endPara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44">
            <a:extLst>
              <a:ext uri="{FF2B5EF4-FFF2-40B4-BE49-F238E27FC236}">
                <a16:creationId xmlns:a16="http://schemas.microsoft.com/office/drawing/2014/main" id="{9BE9864A-4FD5-401D-B38F-A6C04B327C27}"/>
              </a:ext>
            </a:extLst>
          </p:cNvPr>
          <p:cNvSpPr txBox="1"/>
          <p:nvPr/>
        </p:nvSpPr>
        <p:spPr>
          <a:xfrm>
            <a:off x="6856618" y="1781668"/>
            <a:ext cx="7127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6DC1B5"/>
                </a:solidFill>
                <a:latin typeface="Times New Roman" panose="02020603050405020304" pitchFamily="18" charset="0"/>
                <a:ea typeface="Source Sans Pro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42">
            <a:extLst>
              <a:ext uri="{FF2B5EF4-FFF2-40B4-BE49-F238E27FC236}">
                <a16:creationId xmlns:a16="http://schemas.microsoft.com/office/drawing/2014/main" id="{B7556F09-BC6A-499B-980B-E29404B3A23E}"/>
              </a:ext>
            </a:extLst>
          </p:cNvPr>
          <p:cNvSpPr txBox="1"/>
          <p:nvPr/>
        </p:nvSpPr>
        <p:spPr>
          <a:xfrm>
            <a:off x="6917347" y="3159381"/>
            <a:ext cx="7127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6DC1B5"/>
                </a:solidFill>
                <a:latin typeface="Times New Roman" panose="02020603050405020304" pitchFamily="18" charset="0"/>
                <a:ea typeface="Source Sans Pro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3">
            <a:extLst>
              <a:ext uri="{FF2B5EF4-FFF2-40B4-BE49-F238E27FC236}">
                <a16:creationId xmlns:a16="http://schemas.microsoft.com/office/drawing/2014/main" id="{FFF5CA05-4EEC-4457-A16E-19C4933E7F7F}"/>
              </a:ext>
            </a:extLst>
          </p:cNvPr>
          <p:cNvSpPr txBox="1"/>
          <p:nvPr/>
        </p:nvSpPr>
        <p:spPr>
          <a:xfrm>
            <a:off x="6917347" y="4727576"/>
            <a:ext cx="7127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6DC1B5"/>
                </a:solidFill>
                <a:latin typeface="Times New Roman" panose="02020603050405020304" pitchFamily="18" charset="0"/>
                <a:ea typeface="Source Sans Pro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矩形: 圆角 1">
            <a:extLst>
              <a:ext uri="{FF2B5EF4-FFF2-40B4-BE49-F238E27FC236}">
                <a16:creationId xmlns:a16="http://schemas.microsoft.com/office/drawing/2014/main" id="{3E65CF0F-6B2A-E54D-847F-C734B85D0F4C}"/>
              </a:ext>
            </a:extLst>
          </p:cNvPr>
          <p:cNvSpPr/>
          <p:nvPr/>
        </p:nvSpPr>
        <p:spPr>
          <a:xfrm>
            <a:off x="1375425" y="621005"/>
            <a:ext cx="9349725" cy="911565"/>
          </a:xfrm>
          <a:prstGeom prst="roundRect">
            <a:avLst>
              <a:gd name="adj" fmla="val 50000"/>
            </a:avLst>
          </a:prstGeom>
          <a:solidFill>
            <a:srgbClr val="33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AA46D5-E573-3144-8843-EB41EDE8F36D}"/>
              </a:ext>
            </a:extLst>
          </p:cNvPr>
          <p:cNvSpPr txBox="1"/>
          <p:nvPr/>
        </p:nvSpPr>
        <p:spPr>
          <a:xfrm>
            <a:off x="1133210" y="753232"/>
            <a:ext cx="977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điểm, yêu cầu với kiểu bài kể lại câu chuyện cổ tích</a:t>
            </a:r>
          </a:p>
        </p:txBody>
      </p:sp>
      <p:pic>
        <p:nvPicPr>
          <p:cNvPr id="1026" name="Picture 2" descr="Bài thơ về &amp;quot;Thạch Sanh&amp;quot;">
            <a:extLst>
              <a:ext uri="{FF2B5EF4-FFF2-40B4-BE49-F238E27FC236}">
                <a16:creationId xmlns:a16="http://schemas.microsoft.com/office/drawing/2014/main" id="{55561B5E-5FE4-8140-AA69-BCCB10467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57" y="2188855"/>
            <a:ext cx="5645896" cy="34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DCD13E-646C-104B-AC13-333E857265A5}"/>
              </a:ext>
            </a:extLst>
          </p:cNvPr>
          <p:cNvSpPr txBox="1"/>
          <p:nvPr/>
        </p:nvSpPr>
        <p:spPr>
          <a:xfrm>
            <a:off x="7407064" y="1920167"/>
            <a:ext cx="44229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bài: Giới thiệu tên truyện, lí do muốn kể truyện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D6A436-AE63-0247-AC5A-C825294F4213}"/>
              </a:ext>
            </a:extLst>
          </p:cNvPr>
          <p:cNvSpPr txBox="1"/>
          <p:nvPr/>
        </p:nvSpPr>
        <p:spPr>
          <a:xfrm>
            <a:off x="7531252" y="3338816"/>
            <a:ext cx="44229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Thân bài: Giới thiệu nhân vật, hoàn cảnh, cốt truyện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EC09D1-1923-414A-97BF-AD58917C9013}"/>
              </a:ext>
            </a:extLst>
          </p:cNvPr>
          <p:cNvSpPr txBox="1"/>
          <p:nvPr/>
        </p:nvSpPr>
        <p:spPr>
          <a:xfrm>
            <a:off x="7531252" y="5132519"/>
            <a:ext cx="44229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bài: Cảm nghĩ về truyện</a:t>
            </a:r>
          </a:p>
        </p:txBody>
      </p:sp>
    </p:spTree>
    <p:extLst>
      <p:ext uri="{BB962C8B-B14F-4D97-AF65-F5344CB8AC3E}">
        <p14:creationId xmlns:p14="http://schemas.microsoft.com/office/powerpoint/2010/main" val="186470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3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38" grpId="0"/>
          <p:bldP spid="40" grpId="0"/>
          <p:bldP spid="41" grpId="0"/>
          <p:bldP spid="42" grpId="0"/>
          <p:bldP spid="4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37" y="2991215"/>
            <a:ext cx="3978058" cy="39780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28" y="155134"/>
            <a:ext cx="1961590" cy="23677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196" y="3782819"/>
            <a:ext cx="2464112" cy="323692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9305391" y="89925"/>
            <a:ext cx="2335881" cy="2243502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21" y="3880150"/>
            <a:ext cx="4519940" cy="3081778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194233" y="2916016"/>
            <a:ext cx="7754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dirty="0">
                <a:solidFill>
                  <a:srgbClr val="3390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 theo quy trình</a:t>
            </a:r>
            <a:endParaRPr lang="zh-CN" altLang="en-US" sz="4000" dirty="0">
              <a:solidFill>
                <a:srgbClr val="33909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MH_Number_1"/>
          <p:cNvSpPr/>
          <p:nvPr>
            <p:custDataLst>
              <p:tags r:id="rId1"/>
            </p:custDataLst>
          </p:nvPr>
        </p:nvSpPr>
        <p:spPr>
          <a:xfrm>
            <a:off x="5096949" y="743966"/>
            <a:ext cx="2025542" cy="2034018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02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489459" y="675655"/>
            <a:ext cx="1504759" cy="21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3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  <a:solidFill>
            <a:srgbClr val="33909B"/>
          </a:solidFill>
        </p:grpSpPr>
        <p:sp>
          <p:nvSpPr>
            <p:cNvPr id="29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Copyright Notice"/>
            <p:cNvSpPr>
              <a:spLocks/>
            </p:cNvSpPr>
            <p:nvPr/>
          </p:nvSpPr>
          <p:spPr bwMode="auto">
            <a:xfrm>
              <a:off x="3732532" y="470227"/>
              <a:ext cx="4435062" cy="527098"/>
            </a:xfrm>
            <a:prstGeom prst="rect">
              <a:avLst/>
            </a:prstGeom>
            <a:grpFill/>
            <a:ln w="635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6350" cap="flat" cmpd="sng" algn="ctr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zh-CN" sz="3000" cap="small" dirty="0">
                  <a:solidFill>
                    <a:schemeClr val="bg1"/>
                  </a:solidFill>
                  <a:latin typeface="#9Slide04 Chonburi" pitchFamily="2" charset="-34"/>
                  <a:ea typeface="微软雅黑" panose="020B0503020204020204" pitchFamily="34" charset="-122"/>
                  <a:cs typeface="#9Slide04 Chonburi" pitchFamily="2" charset="-34"/>
                </a:rPr>
                <a:t>Viết theo quy trình</a:t>
              </a:r>
              <a:endParaRPr lang="en-US" sz="3000" cap="small" dirty="0">
                <a:solidFill>
                  <a:schemeClr val="bg1"/>
                </a:solidFill>
                <a:latin typeface="#9Slide04 Chonburi" pitchFamily="2" charset="-34"/>
                <a:ea typeface="微软雅黑" panose="020B0503020204020204" pitchFamily="34" charset="-122"/>
                <a:cs typeface="#9Slide04 Chonburi" pitchFamily="2" charset="-34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E24BAE67-A895-4BEF-9A8F-E7D6219AEEBD}"/>
              </a:ext>
            </a:extLst>
          </p:cNvPr>
          <p:cNvGrpSpPr/>
          <p:nvPr/>
        </p:nvGrpSpPr>
        <p:grpSpPr>
          <a:xfrm>
            <a:off x="4216309" y="2084231"/>
            <a:ext cx="3757794" cy="3385176"/>
            <a:chOff x="3211191" y="2064296"/>
            <a:chExt cx="2641600" cy="2379662"/>
          </a:xfrm>
          <a:solidFill>
            <a:srgbClr val="33909B"/>
          </a:solidFill>
        </p:grpSpPr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D0C4D0E7-66B8-4084-A004-20364C12C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191" y="2064296"/>
              <a:ext cx="1158875" cy="1128712"/>
            </a:xfrm>
            <a:custGeom>
              <a:avLst/>
              <a:gdLst>
                <a:gd name="T0" fmla="*/ 275 w 913"/>
                <a:gd name="T1" fmla="*/ 0 h 735"/>
                <a:gd name="T2" fmla="*/ 636 w 913"/>
                <a:gd name="T3" fmla="*/ 0 h 735"/>
                <a:gd name="T4" fmla="*/ 637 w 913"/>
                <a:gd name="T5" fmla="*/ 0 h 735"/>
                <a:gd name="T6" fmla="*/ 638 w 913"/>
                <a:gd name="T7" fmla="*/ 0 h 735"/>
                <a:gd name="T8" fmla="*/ 911 w 913"/>
                <a:gd name="T9" fmla="*/ 273 h 735"/>
                <a:gd name="T10" fmla="*/ 913 w 913"/>
                <a:gd name="T11" fmla="*/ 735 h 735"/>
                <a:gd name="T12" fmla="*/ 677 w 913"/>
                <a:gd name="T13" fmla="*/ 557 h 735"/>
                <a:gd name="T14" fmla="*/ 275 w 913"/>
                <a:gd name="T15" fmla="*/ 550 h 735"/>
                <a:gd name="T16" fmla="*/ 0 w 913"/>
                <a:gd name="T17" fmla="*/ 275 h 735"/>
                <a:gd name="T18" fmla="*/ 275 w 913"/>
                <a:gd name="T19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3" h="735">
                  <a:moveTo>
                    <a:pt x="275" y="0"/>
                  </a:moveTo>
                  <a:cubicBezTo>
                    <a:pt x="636" y="0"/>
                    <a:pt x="636" y="0"/>
                    <a:pt x="636" y="0"/>
                  </a:cubicBezTo>
                  <a:cubicBezTo>
                    <a:pt x="636" y="0"/>
                    <a:pt x="637" y="0"/>
                    <a:pt x="637" y="0"/>
                  </a:cubicBezTo>
                  <a:cubicBezTo>
                    <a:pt x="637" y="0"/>
                    <a:pt x="638" y="0"/>
                    <a:pt x="638" y="0"/>
                  </a:cubicBezTo>
                  <a:cubicBezTo>
                    <a:pt x="789" y="0"/>
                    <a:pt x="911" y="122"/>
                    <a:pt x="911" y="273"/>
                  </a:cubicBezTo>
                  <a:cubicBezTo>
                    <a:pt x="911" y="424"/>
                    <a:pt x="913" y="735"/>
                    <a:pt x="913" y="735"/>
                  </a:cubicBezTo>
                  <a:cubicBezTo>
                    <a:pt x="913" y="735"/>
                    <a:pt x="844" y="582"/>
                    <a:pt x="677" y="557"/>
                  </a:cubicBezTo>
                  <a:cubicBezTo>
                    <a:pt x="656" y="554"/>
                    <a:pt x="275" y="550"/>
                    <a:pt x="275" y="550"/>
                  </a:cubicBezTo>
                  <a:cubicBezTo>
                    <a:pt x="123" y="550"/>
                    <a:pt x="0" y="427"/>
                    <a:pt x="0" y="275"/>
                  </a:cubicBezTo>
                  <a:cubicBezTo>
                    <a:pt x="0" y="123"/>
                    <a:pt x="123" y="0"/>
                    <a:pt x="275" y="0"/>
                  </a:cubicBezTo>
                </a:path>
              </a:pathLst>
            </a:custGeom>
            <a:solidFill>
              <a:srgbClr val="6DC1B5"/>
            </a:solidFill>
            <a:ln>
              <a:noFill/>
            </a:ln>
            <a:effectLst/>
          </p:spPr>
          <p:txBody>
            <a:bodyPr lIns="68580" tIns="34290" rIns="68580" bIns="3429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Bold" charset="0"/>
                </a:rPr>
                <a:t>04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charset="0"/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548EF400-53B5-4653-BD69-63243C300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191" y="3021558"/>
              <a:ext cx="1158875" cy="1128713"/>
            </a:xfrm>
            <a:custGeom>
              <a:avLst/>
              <a:gdLst>
                <a:gd name="T0" fmla="*/ 275 w 913"/>
                <a:gd name="T1" fmla="*/ 0 h 735"/>
                <a:gd name="T2" fmla="*/ 636 w 913"/>
                <a:gd name="T3" fmla="*/ 0 h 735"/>
                <a:gd name="T4" fmla="*/ 637 w 913"/>
                <a:gd name="T5" fmla="*/ 0 h 735"/>
                <a:gd name="T6" fmla="*/ 638 w 913"/>
                <a:gd name="T7" fmla="*/ 0 h 735"/>
                <a:gd name="T8" fmla="*/ 911 w 913"/>
                <a:gd name="T9" fmla="*/ 273 h 735"/>
                <a:gd name="T10" fmla="*/ 913 w 913"/>
                <a:gd name="T11" fmla="*/ 735 h 735"/>
                <a:gd name="T12" fmla="*/ 677 w 913"/>
                <a:gd name="T13" fmla="*/ 557 h 735"/>
                <a:gd name="T14" fmla="*/ 275 w 913"/>
                <a:gd name="T15" fmla="*/ 550 h 735"/>
                <a:gd name="T16" fmla="*/ 0 w 913"/>
                <a:gd name="T17" fmla="*/ 275 h 735"/>
                <a:gd name="T18" fmla="*/ 275 w 913"/>
                <a:gd name="T19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3" h="735">
                  <a:moveTo>
                    <a:pt x="275" y="0"/>
                  </a:moveTo>
                  <a:cubicBezTo>
                    <a:pt x="636" y="0"/>
                    <a:pt x="636" y="0"/>
                    <a:pt x="636" y="0"/>
                  </a:cubicBezTo>
                  <a:cubicBezTo>
                    <a:pt x="636" y="0"/>
                    <a:pt x="637" y="0"/>
                    <a:pt x="637" y="0"/>
                  </a:cubicBezTo>
                  <a:cubicBezTo>
                    <a:pt x="637" y="0"/>
                    <a:pt x="638" y="0"/>
                    <a:pt x="638" y="0"/>
                  </a:cubicBezTo>
                  <a:cubicBezTo>
                    <a:pt x="789" y="0"/>
                    <a:pt x="911" y="122"/>
                    <a:pt x="911" y="273"/>
                  </a:cubicBezTo>
                  <a:cubicBezTo>
                    <a:pt x="911" y="424"/>
                    <a:pt x="913" y="735"/>
                    <a:pt x="913" y="735"/>
                  </a:cubicBezTo>
                  <a:cubicBezTo>
                    <a:pt x="913" y="735"/>
                    <a:pt x="844" y="582"/>
                    <a:pt x="677" y="557"/>
                  </a:cubicBezTo>
                  <a:cubicBezTo>
                    <a:pt x="656" y="554"/>
                    <a:pt x="275" y="550"/>
                    <a:pt x="275" y="550"/>
                  </a:cubicBezTo>
                  <a:cubicBezTo>
                    <a:pt x="123" y="550"/>
                    <a:pt x="0" y="427"/>
                    <a:pt x="0" y="275"/>
                  </a:cubicBezTo>
                  <a:cubicBezTo>
                    <a:pt x="0" y="123"/>
                    <a:pt x="123" y="0"/>
                    <a:pt x="2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68580" tIns="34290" rIns="68580" bIns="3429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Bold" charset="0"/>
                </a:rPr>
                <a:t>03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charset="0"/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BF175F7D-1BBC-4F29-8AF6-A00B941F3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91" y="3023146"/>
              <a:ext cx="1460500" cy="1420812"/>
            </a:xfrm>
            <a:custGeom>
              <a:avLst/>
              <a:gdLst>
                <a:gd name="T0" fmla="*/ 1020384 w 1151"/>
                <a:gd name="T1" fmla="*/ 0 h 926"/>
                <a:gd name="T2" fmla="*/ 442928 w 1151"/>
                <a:gd name="T3" fmla="*/ 0 h 926"/>
                <a:gd name="T4" fmla="*/ 441659 w 1151"/>
                <a:gd name="T5" fmla="*/ 0 h 926"/>
                <a:gd name="T6" fmla="*/ 440390 w 1151"/>
                <a:gd name="T7" fmla="*/ 0 h 926"/>
                <a:gd name="T8" fmla="*/ 3807 w 1151"/>
                <a:gd name="T9" fmla="*/ 529890 h 926"/>
                <a:gd name="T10" fmla="*/ 0 w 1151"/>
                <a:gd name="T11" fmla="*/ 1422256 h 926"/>
                <a:gd name="T12" fmla="*/ 378202 w 1151"/>
                <a:gd name="T13" fmla="*/ 1079747 h 926"/>
                <a:gd name="T14" fmla="*/ 1020384 w 1151"/>
                <a:gd name="T15" fmla="*/ 1064388 h 926"/>
                <a:gd name="T16" fmla="*/ 1460774 w 1151"/>
                <a:gd name="T17" fmla="*/ 532962 h 926"/>
                <a:gd name="T18" fmla="*/ 1020384 w 1151"/>
                <a:gd name="T19" fmla="*/ 0 h 9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51"/>
                <a:gd name="T31" fmla="*/ 0 h 926"/>
                <a:gd name="T32" fmla="*/ 1151 w 1151"/>
                <a:gd name="T33" fmla="*/ 926 h 9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51" h="926">
                  <a:moveTo>
                    <a:pt x="804" y="0"/>
                  </a:moveTo>
                  <a:cubicBezTo>
                    <a:pt x="349" y="0"/>
                    <a:pt x="349" y="0"/>
                    <a:pt x="349" y="0"/>
                  </a:cubicBezTo>
                  <a:cubicBezTo>
                    <a:pt x="349" y="0"/>
                    <a:pt x="348" y="0"/>
                    <a:pt x="348" y="0"/>
                  </a:cubicBezTo>
                  <a:cubicBezTo>
                    <a:pt x="348" y="0"/>
                    <a:pt x="347" y="0"/>
                    <a:pt x="347" y="0"/>
                  </a:cubicBezTo>
                  <a:cubicBezTo>
                    <a:pt x="157" y="0"/>
                    <a:pt x="3" y="154"/>
                    <a:pt x="3" y="345"/>
                  </a:cubicBezTo>
                  <a:cubicBezTo>
                    <a:pt x="3" y="535"/>
                    <a:pt x="0" y="926"/>
                    <a:pt x="0" y="926"/>
                  </a:cubicBezTo>
                  <a:cubicBezTo>
                    <a:pt x="0" y="926"/>
                    <a:pt x="88" y="734"/>
                    <a:pt x="298" y="703"/>
                  </a:cubicBezTo>
                  <a:cubicBezTo>
                    <a:pt x="325" y="699"/>
                    <a:pt x="804" y="693"/>
                    <a:pt x="804" y="693"/>
                  </a:cubicBezTo>
                  <a:cubicBezTo>
                    <a:pt x="996" y="693"/>
                    <a:pt x="1151" y="538"/>
                    <a:pt x="1151" y="347"/>
                  </a:cubicBezTo>
                  <a:cubicBezTo>
                    <a:pt x="1151" y="155"/>
                    <a:pt x="996" y="0"/>
                    <a:pt x="804" y="0"/>
                  </a:cubicBezTo>
                </a:path>
              </a:pathLst>
            </a:custGeom>
            <a:solidFill>
              <a:srgbClr val="6DC1B5"/>
            </a:solidFill>
            <a:ln>
              <a:noFill/>
            </a:ln>
            <a:effectLst/>
          </p:spPr>
          <p:txBody>
            <a:bodyPr lIns="68580" tIns="34290" rIns="68580" bIns="3429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Bold" charset="0"/>
                </a:rPr>
                <a:t>02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charset="0"/>
              </a:endParaRPr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896ABAF6-F1FF-4BC1-8945-5C89DC0E5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91" y="2064296"/>
              <a:ext cx="1160462" cy="1128712"/>
            </a:xfrm>
            <a:custGeom>
              <a:avLst/>
              <a:gdLst>
                <a:gd name="T0" fmla="*/ 639 w 914"/>
                <a:gd name="T1" fmla="*/ 0 h 735"/>
                <a:gd name="T2" fmla="*/ 277 w 914"/>
                <a:gd name="T3" fmla="*/ 0 h 735"/>
                <a:gd name="T4" fmla="*/ 276 w 914"/>
                <a:gd name="T5" fmla="*/ 0 h 735"/>
                <a:gd name="T6" fmla="*/ 275 w 914"/>
                <a:gd name="T7" fmla="*/ 0 h 735"/>
                <a:gd name="T8" fmla="*/ 2 w 914"/>
                <a:gd name="T9" fmla="*/ 273 h 735"/>
                <a:gd name="T10" fmla="*/ 0 w 914"/>
                <a:gd name="T11" fmla="*/ 735 h 735"/>
                <a:gd name="T12" fmla="*/ 237 w 914"/>
                <a:gd name="T13" fmla="*/ 557 h 735"/>
                <a:gd name="T14" fmla="*/ 639 w 914"/>
                <a:gd name="T15" fmla="*/ 550 h 735"/>
                <a:gd name="T16" fmla="*/ 914 w 914"/>
                <a:gd name="T17" fmla="*/ 275 h 735"/>
                <a:gd name="T18" fmla="*/ 639 w 914"/>
                <a:gd name="T19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4" h="735">
                  <a:moveTo>
                    <a:pt x="639" y="0"/>
                  </a:moveTo>
                  <a:cubicBezTo>
                    <a:pt x="277" y="0"/>
                    <a:pt x="277" y="0"/>
                    <a:pt x="277" y="0"/>
                  </a:cubicBezTo>
                  <a:cubicBezTo>
                    <a:pt x="277" y="0"/>
                    <a:pt x="277" y="0"/>
                    <a:pt x="276" y="0"/>
                  </a:cubicBezTo>
                  <a:cubicBezTo>
                    <a:pt x="276" y="0"/>
                    <a:pt x="276" y="0"/>
                    <a:pt x="275" y="0"/>
                  </a:cubicBezTo>
                  <a:cubicBezTo>
                    <a:pt x="125" y="0"/>
                    <a:pt x="2" y="122"/>
                    <a:pt x="2" y="273"/>
                  </a:cubicBezTo>
                  <a:cubicBezTo>
                    <a:pt x="2" y="424"/>
                    <a:pt x="0" y="735"/>
                    <a:pt x="0" y="735"/>
                  </a:cubicBezTo>
                  <a:cubicBezTo>
                    <a:pt x="0" y="735"/>
                    <a:pt x="70" y="582"/>
                    <a:pt x="237" y="557"/>
                  </a:cubicBezTo>
                  <a:cubicBezTo>
                    <a:pt x="258" y="554"/>
                    <a:pt x="639" y="550"/>
                    <a:pt x="639" y="550"/>
                  </a:cubicBezTo>
                  <a:cubicBezTo>
                    <a:pt x="790" y="550"/>
                    <a:pt x="914" y="427"/>
                    <a:pt x="914" y="275"/>
                  </a:cubicBezTo>
                  <a:cubicBezTo>
                    <a:pt x="914" y="123"/>
                    <a:pt x="790" y="0"/>
                    <a:pt x="63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68580" tIns="34290" rIns="68580" bIns="3429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Bold" charset="0"/>
                </a:rPr>
                <a:t>01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FCAC1D8-762E-D34E-BEC9-EBE120D0199C}"/>
              </a:ext>
            </a:extLst>
          </p:cNvPr>
          <p:cNvSpPr txBox="1"/>
          <p:nvPr/>
        </p:nvSpPr>
        <p:spPr>
          <a:xfrm>
            <a:off x="7312203" y="2332304"/>
            <a:ext cx="461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#9Slide03 Arima Madurai" pitchFamily="2" charset="77"/>
                <a:cs typeface="#9Slide03 Arima Madurai" pitchFamily="2" charset="77"/>
              </a:rPr>
              <a:t>Chuẩn bị trước khi viết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FDEA2E-81A6-854F-B153-18AC29C04360}"/>
              </a:ext>
            </a:extLst>
          </p:cNvPr>
          <p:cNvSpPr txBox="1"/>
          <p:nvPr/>
        </p:nvSpPr>
        <p:spPr>
          <a:xfrm>
            <a:off x="7974103" y="3988698"/>
            <a:ext cx="4067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200" dirty="0">
                <a:latin typeface="#9Slide03 Arima Madurai" pitchFamily="2" charset="77"/>
                <a:cs typeface="#9Slide03 Arima Madurai" pitchFamily="2" charset="77"/>
              </a:rPr>
              <a:t>Tìm ý, lập dàn ý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945038-16A8-F749-8F13-E6D1C070880E}"/>
              </a:ext>
            </a:extLst>
          </p:cNvPr>
          <p:cNvSpPr txBox="1"/>
          <p:nvPr/>
        </p:nvSpPr>
        <p:spPr>
          <a:xfrm>
            <a:off x="1196652" y="4004754"/>
            <a:ext cx="2859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VN" sz="3200" dirty="0">
                <a:latin typeface="#9Slide03 Arima Madurai" pitchFamily="2" charset="77"/>
                <a:cs typeface="#9Slide03 Arima Madurai" pitchFamily="2" charset="77"/>
              </a:rPr>
              <a:t>Viết bài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33B3988-A3C4-8748-85BF-87B7B3E1A601}"/>
              </a:ext>
            </a:extLst>
          </p:cNvPr>
          <p:cNvSpPr txBox="1"/>
          <p:nvPr/>
        </p:nvSpPr>
        <p:spPr>
          <a:xfrm>
            <a:off x="1293095" y="1761833"/>
            <a:ext cx="2859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VN" sz="3200" dirty="0">
                <a:latin typeface="#9Slide03 Arima Madurai" pitchFamily="2" charset="77"/>
                <a:cs typeface="#9Slide03 Arima Madurai" pitchFamily="2" charset="77"/>
              </a:rPr>
              <a:t>Xem lại và chỉnh sửa, rút kinh nghiệm</a:t>
            </a:r>
          </a:p>
        </p:txBody>
      </p:sp>
      <p:pic>
        <p:nvPicPr>
          <p:cNvPr id="56" name="图片 5">
            <a:extLst>
              <a:ext uri="{FF2B5EF4-FFF2-40B4-BE49-F238E27FC236}">
                <a16:creationId xmlns:a16="http://schemas.microsoft.com/office/drawing/2014/main" id="{32D9D21F-2F16-3146-A12B-47C3E25E33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1"/>
          <a:stretch/>
        </p:blipFill>
        <p:spPr>
          <a:xfrm>
            <a:off x="7739421" y="3689874"/>
            <a:ext cx="3254340" cy="4808483"/>
          </a:xfrm>
          <a:prstGeom prst="rect">
            <a:avLst/>
          </a:prstGeom>
        </p:spPr>
      </p:pic>
      <p:pic>
        <p:nvPicPr>
          <p:cNvPr id="57" name="图片 8">
            <a:extLst>
              <a:ext uri="{FF2B5EF4-FFF2-40B4-BE49-F238E27FC236}">
                <a16:creationId xmlns:a16="http://schemas.microsoft.com/office/drawing/2014/main" id="{65F79E52-3F7C-A141-81C1-26586E3E2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5556" y="4628009"/>
            <a:ext cx="1949281" cy="210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8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8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5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96296E-6 L 0.28698 -2.96296E-6 C 0.41562 -2.96296E-6 0.57435 0.0875 0.57435 0.1588 L 0.57435 0.3176 " pathEditMode="relative" rAng="0" ptsTypes="AAAA">
                                          <p:cBhvr>
                                            <p:cTn id="17" dur="3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11" y="15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exit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5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96296E-6 L 0.28698 -2.96296E-6 C 0.41562 -2.96296E-6 0.57435 0.0875 0.57435 0.1588 L 0.57435 0.3176 " pathEditMode="relative" rAng="0" ptsTypes="AAAA">
                                          <p:cBhvr>
                                            <p:cTn id="17" dur="3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11" y="15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exit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蓝色卡通安全用电教育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6498</TotalTime>
  <Words>907</Words>
  <Application>Microsoft Office PowerPoint</Application>
  <PresentationFormat>Custom</PresentationFormat>
  <Paragraphs>190</Paragraphs>
  <Slides>19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宋体</vt:lpstr>
      <vt:lpstr>宋体</vt:lpstr>
      <vt:lpstr>#9Slide03 Arima Madurai</vt:lpstr>
      <vt:lpstr>#9Slide03 Arima Madurai Bold</vt:lpstr>
      <vt:lpstr>#9Slide04 Chonburi</vt:lpstr>
      <vt:lpstr>Arial</vt:lpstr>
      <vt:lpstr>Calibri</vt:lpstr>
      <vt:lpstr>等线</vt:lpstr>
      <vt:lpstr>ITC Avant Garde Std Bk</vt:lpstr>
      <vt:lpstr>Roboto Bold</vt:lpstr>
      <vt:lpstr>Source Sans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蓝色卡通安全用电教育主题班会PPT模板</dc:title>
  <dc:creator>千库网</dc:creator>
  <cp:lastModifiedBy>HP</cp:lastModifiedBy>
  <cp:revision>3454</cp:revision>
  <dcterms:created xsi:type="dcterms:W3CDTF">2015-12-01T09:06:39Z</dcterms:created>
  <dcterms:modified xsi:type="dcterms:W3CDTF">2022-03-19T07:46:52Z</dcterms:modified>
</cp:coreProperties>
</file>