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9" r:id="rId1"/>
  </p:sldMasterIdLst>
  <p:notesMasterIdLst>
    <p:notesMasterId r:id="rId28"/>
  </p:notesMasterIdLst>
  <p:sldIdLst>
    <p:sldId id="381" r:id="rId2"/>
    <p:sldId id="289" r:id="rId3"/>
    <p:sldId id="258" r:id="rId4"/>
    <p:sldId id="317" r:id="rId5"/>
    <p:sldId id="356" r:id="rId6"/>
    <p:sldId id="358" r:id="rId7"/>
    <p:sldId id="319" r:id="rId8"/>
    <p:sldId id="281" r:id="rId9"/>
    <p:sldId id="270" r:id="rId10"/>
    <p:sldId id="357" r:id="rId11"/>
    <p:sldId id="359" r:id="rId12"/>
    <p:sldId id="355" r:id="rId13"/>
    <p:sldId id="367" r:id="rId14"/>
    <p:sldId id="361" r:id="rId15"/>
    <p:sldId id="294" r:id="rId16"/>
    <p:sldId id="333" r:id="rId17"/>
    <p:sldId id="369" r:id="rId18"/>
    <p:sldId id="341" r:id="rId19"/>
    <p:sldId id="336" r:id="rId20"/>
    <p:sldId id="340" r:id="rId21"/>
    <p:sldId id="338" r:id="rId22"/>
    <p:sldId id="339" r:id="rId23"/>
    <p:sldId id="371" r:id="rId24"/>
    <p:sldId id="372" r:id="rId25"/>
    <p:sldId id="291" r:id="rId26"/>
    <p:sldId id="288"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E4122"/>
    <a:srgbClr val="FF3300"/>
    <a:srgbClr val="FFFF66"/>
    <a:srgbClr val="FF0000"/>
    <a:srgbClr val="0000FF"/>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Objects="1">
      <p:cViewPr varScale="1">
        <p:scale>
          <a:sx n="73" d="100"/>
          <a:sy n="73" d="100"/>
        </p:scale>
        <p:origin x="132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586DD7-415D-488B-9BD0-08F6E8F79D0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A34664D2-DFDB-4A5C-9AFA-A1559FD9A93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983D9E-BE63-4E73-8228-4D72C81DA53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52B33A47-189F-4885-BE19-D8CEC1BEAD7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D9F08593-1339-45B3-BD18-263E98F627D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0A6A4E7-262E-48E2-9EFC-65CC536029CB}" type="slidenum">
              <a:rPr lang="en-US" altLang="en-US"/>
              <a:pPr>
                <a:defRPr/>
              </a:pPr>
              <a:t>‹#›</a:t>
            </a:fld>
            <a:endParaRPr lang="en-US" altLang="en-US"/>
          </a:p>
        </p:txBody>
      </p:sp>
    </p:spTree>
    <p:extLst>
      <p:ext uri="{BB962C8B-B14F-4D97-AF65-F5344CB8AC3E}">
        <p14:creationId xmlns:p14="http://schemas.microsoft.com/office/powerpoint/2010/main" val="811619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54F3BA-41CE-466D-A336-9EAFCC0FB37E}" type="slidenum">
              <a:rPr lang="en-US" altLang="en-US"/>
              <a:pPr/>
              <a:t>5</a:t>
            </a:fld>
            <a:endParaRPr lang="en-US" altLang="en-US"/>
          </a:p>
        </p:txBody>
      </p:sp>
      <p:sp>
        <p:nvSpPr>
          <p:cNvPr id="8195" name="Rectangle 2"/>
          <p:cNvSpPr>
            <a:spLocks noGrp="1" noRot="1" noChangeAspect="1" noChangeArrowheads="1" noTextEdit="1"/>
          </p:cNvSpPr>
          <p:nvPr>
            <p:ph type="sldImg" idx="4294967295"/>
          </p:nvPr>
        </p:nvSpPr>
        <p:spPr>
          <a:ln/>
        </p:spPr>
      </p:sp>
      <p:sp>
        <p:nvSpPr>
          <p:cNvPr id="8196"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Calibri" panose="020F0502020204030204" pitchFamily="34" charset="0"/>
            </a:endParaRPr>
          </a:p>
        </p:txBody>
      </p:sp>
    </p:spTree>
    <p:extLst>
      <p:ext uri="{BB962C8B-B14F-4D97-AF65-F5344CB8AC3E}">
        <p14:creationId xmlns:p14="http://schemas.microsoft.com/office/powerpoint/2010/main" val="176414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E7712F-F6E8-4148-BEF5-A6BEF0EFBB60}" type="slidenum">
              <a:rPr lang="en-US" altLang="en-US"/>
              <a:pPr/>
              <a:t>6</a:t>
            </a:fld>
            <a:endParaRPr lang="en-US" altLang="en-US"/>
          </a:p>
        </p:txBody>
      </p:sp>
      <p:sp>
        <p:nvSpPr>
          <p:cNvPr id="10243" name="Rectangle 2"/>
          <p:cNvSpPr>
            <a:spLocks noGrp="1" noRot="1" noChangeAspect="1" noChangeArrowheads="1" noTextEdit="1"/>
          </p:cNvSpPr>
          <p:nvPr>
            <p:ph type="sldImg" idx="4294967295"/>
          </p:nvPr>
        </p:nvSpPr>
        <p:spPr>
          <a:ln/>
        </p:spPr>
      </p:sp>
      <p:sp>
        <p:nvSpPr>
          <p:cNvPr id="10244"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Calibri" panose="020F0502020204030204" pitchFamily="34" charset="0"/>
            </a:endParaRPr>
          </a:p>
        </p:txBody>
      </p:sp>
    </p:spTree>
    <p:extLst>
      <p:ext uri="{BB962C8B-B14F-4D97-AF65-F5344CB8AC3E}">
        <p14:creationId xmlns:p14="http://schemas.microsoft.com/office/powerpoint/2010/main" val="264911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84EACE-44F7-44F2-9EC1-9E6B92F59065}" type="slidenum">
              <a:rPr lang="en-US" altLang="en-US"/>
              <a:pPr/>
              <a:t>11</a:t>
            </a:fld>
            <a:endParaRPr lang="en-US" altLang="en-US"/>
          </a:p>
        </p:txBody>
      </p:sp>
      <p:sp>
        <p:nvSpPr>
          <p:cNvPr id="16387" name="Rectangle 2"/>
          <p:cNvSpPr>
            <a:spLocks noGrp="1" noRot="1" noChangeAspect="1" noChangeArrowheads="1" noTextEdit="1"/>
          </p:cNvSpPr>
          <p:nvPr>
            <p:ph type="sldImg" idx="4294967295"/>
          </p:nvPr>
        </p:nvSpPr>
        <p:spPr>
          <a:ln/>
        </p:spPr>
      </p:sp>
      <p:sp>
        <p:nvSpPr>
          <p:cNvPr id="16388"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Calibri" panose="020F0502020204030204" pitchFamily="34" charset="0"/>
            </a:endParaRPr>
          </a:p>
        </p:txBody>
      </p:sp>
    </p:spTree>
    <p:extLst>
      <p:ext uri="{BB962C8B-B14F-4D97-AF65-F5344CB8AC3E}">
        <p14:creationId xmlns:p14="http://schemas.microsoft.com/office/powerpoint/2010/main" val="28155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AD7211-3AA3-4EE5-85EB-A1399BB80D7F}" type="slidenum">
              <a:rPr lang="en-US" altLang="en-US"/>
              <a:pPr/>
              <a:t>13</a:t>
            </a:fld>
            <a:endParaRPr lang="en-US" altLang="en-US"/>
          </a:p>
        </p:txBody>
      </p:sp>
      <p:sp>
        <p:nvSpPr>
          <p:cNvPr id="19459" name="Rectangle 2"/>
          <p:cNvSpPr>
            <a:spLocks noGrp="1" noRot="1" noChangeAspect="1" noChangeArrowheads="1" noTextEdit="1"/>
          </p:cNvSpPr>
          <p:nvPr>
            <p:ph type="sldImg" idx="4294967295"/>
          </p:nvPr>
        </p:nvSpPr>
        <p:spPr>
          <a:ln/>
        </p:spPr>
      </p:sp>
      <p:sp>
        <p:nvSpPr>
          <p:cNvPr id="19460"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Calibri" panose="020F0502020204030204" pitchFamily="34" charset="0"/>
            </a:endParaRPr>
          </a:p>
        </p:txBody>
      </p:sp>
    </p:spTree>
    <p:extLst>
      <p:ext uri="{BB962C8B-B14F-4D97-AF65-F5344CB8AC3E}">
        <p14:creationId xmlns:p14="http://schemas.microsoft.com/office/powerpoint/2010/main" val="106159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E114C1-3B01-4453-A285-E4F48E430424}" type="slidenum">
              <a:rPr lang="en-US" altLang="en-US"/>
              <a:pPr/>
              <a:t>14</a:t>
            </a:fld>
            <a:endParaRPr lang="en-US" altLang="en-US"/>
          </a:p>
        </p:txBody>
      </p:sp>
      <p:sp>
        <p:nvSpPr>
          <p:cNvPr id="21507" name="Rectangle 2"/>
          <p:cNvSpPr>
            <a:spLocks noGrp="1" noRot="1" noChangeAspect="1" noChangeArrowheads="1" noTextEdit="1"/>
          </p:cNvSpPr>
          <p:nvPr>
            <p:ph type="sldImg" idx="4294967295"/>
          </p:nvPr>
        </p:nvSpPr>
        <p:spPr>
          <a:ln/>
        </p:spPr>
      </p:sp>
      <p:sp>
        <p:nvSpPr>
          <p:cNvPr id="21508"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Calibri" panose="020F0502020204030204" pitchFamily="34" charset="0"/>
            </a:endParaRPr>
          </a:p>
        </p:txBody>
      </p:sp>
    </p:spTree>
    <p:extLst>
      <p:ext uri="{BB962C8B-B14F-4D97-AF65-F5344CB8AC3E}">
        <p14:creationId xmlns:p14="http://schemas.microsoft.com/office/powerpoint/2010/main" val="245688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43586797-E488-4C9D-A9B6-0CB5B55F32F7}" type="slidenum">
              <a:rPr lang="en-US" altLang="en-US"/>
              <a:pPr>
                <a:defRPr/>
              </a:pPr>
              <a:t>‹#›</a:t>
            </a:fld>
            <a:endParaRPr lang="en-US" altLang="en-US"/>
          </a:p>
        </p:txBody>
      </p:sp>
    </p:spTree>
    <p:extLst>
      <p:ext uri="{BB962C8B-B14F-4D97-AF65-F5344CB8AC3E}">
        <p14:creationId xmlns:p14="http://schemas.microsoft.com/office/powerpoint/2010/main" val="282778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35EA8D87-5E6B-4734-B756-C684AE4D3801}" type="slidenum">
              <a:rPr lang="en-US" altLang="en-US"/>
              <a:pPr>
                <a:defRPr/>
              </a:pPr>
              <a:t>‹#›</a:t>
            </a:fld>
            <a:endParaRPr lang="en-US" altLang="en-US"/>
          </a:p>
        </p:txBody>
      </p:sp>
    </p:spTree>
    <p:extLst>
      <p:ext uri="{BB962C8B-B14F-4D97-AF65-F5344CB8AC3E}">
        <p14:creationId xmlns:p14="http://schemas.microsoft.com/office/powerpoint/2010/main" val="425734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10CC560D-D2D8-491D-B0D7-8F55BF71665A}" type="slidenum">
              <a:rPr lang="en-US" altLang="en-US"/>
              <a:pPr>
                <a:defRPr/>
              </a:pPr>
              <a:t>‹#›</a:t>
            </a:fld>
            <a:endParaRPr lang="en-US" altLang="en-US"/>
          </a:p>
        </p:txBody>
      </p:sp>
    </p:spTree>
    <p:extLst>
      <p:ext uri="{BB962C8B-B14F-4D97-AF65-F5344CB8AC3E}">
        <p14:creationId xmlns:p14="http://schemas.microsoft.com/office/powerpoint/2010/main" val="48952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9329CAB8-7EC0-4A3F-BAF4-43E48A70CA5C}" type="slidenum">
              <a:rPr lang="en-US" altLang="en-US"/>
              <a:pPr>
                <a:defRPr/>
              </a:pPr>
              <a:t>‹#›</a:t>
            </a:fld>
            <a:endParaRPr lang="en-US" altLang="en-US"/>
          </a:p>
        </p:txBody>
      </p:sp>
    </p:spTree>
    <p:extLst>
      <p:ext uri="{BB962C8B-B14F-4D97-AF65-F5344CB8AC3E}">
        <p14:creationId xmlns:p14="http://schemas.microsoft.com/office/powerpoint/2010/main" val="384147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1554AC14-6669-49BA-A3BB-E51145014B3F}" type="slidenum">
              <a:rPr lang="en-US" altLang="en-US"/>
              <a:pPr>
                <a:defRPr/>
              </a:pPr>
              <a:t>‹#›</a:t>
            </a:fld>
            <a:endParaRPr lang="en-US" altLang="en-US"/>
          </a:p>
        </p:txBody>
      </p:sp>
    </p:spTree>
    <p:extLst>
      <p:ext uri="{BB962C8B-B14F-4D97-AF65-F5344CB8AC3E}">
        <p14:creationId xmlns:p14="http://schemas.microsoft.com/office/powerpoint/2010/main" val="228425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02FB6BC6-9289-44CB-878D-8C919ACF7E30}" type="slidenum">
              <a:rPr lang="en-US" altLang="en-US"/>
              <a:pPr>
                <a:defRPr/>
              </a:pPr>
              <a:t>‹#›</a:t>
            </a:fld>
            <a:endParaRPr lang="en-US" altLang="en-US"/>
          </a:p>
        </p:txBody>
      </p:sp>
    </p:spTree>
    <p:extLst>
      <p:ext uri="{BB962C8B-B14F-4D97-AF65-F5344CB8AC3E}">
        <p14:creationId xmlns:p14="http://schemas.microsoft.com/office/powerpoint/2010/main" val="306471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CB321949-B7B5-4978-87E1-38E762A079C1}" type="slidenum">
              <a:rPr lang="en-US" altLang="en-US"/>
              <a:pPr>
                <a:defRPr/>
              </a:pPr>
              <a:t>‹#›</a:t>
            </a:fld>
            <a:endParaRPr lang="en-US" altLang="en-US"/>
          </a:p>
        </p:txBody>
      </p:sp>
    </p:spTree>
    <p:extLst>
      <p:ext uri="{BB962C8B-B14F-4D97-AF65-F5344CB8AC3E}">
        <p14:creationId xmlns:p14="http://schemas.microsoft.com/office/powerpoint/2010/main" val="420863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C0B7978D-4672-4335-BD88-FAD7E6E7255D}" type="slidenum">
              <a:rPr lang="en-US" altLang="en-US"/>
              <a:pPr>
                <a:defRPr/>
              </a:pPr>
              <a:t>‹#›</a:t>
            </a:fld>
            <a:endParaRPr lang="en-US" altLang="en-US"/>
          </a:p>
        </p:txBody>
      </p:sp>
    </p:spTree>
    <p:extLst>
      <p:ext uri="{BB962C8B-B14F-4D97-AF65-F5344CB8AC3E}">
        <p14:creationId xmlns:p14="http://schemas.microsoft.com/office/powerpoint/2010/main" val="315084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4F3C33B0-8F02-425C-B2C6-8E2969A0CB47}" type="slidenum">
              <a:rPr lang="en-US" altLang="en-US"/>
              <a:pPr>
                <a:defRPr/>
              </a:pPr>
              <a:t>‹#›</a:t>
            </a:fld>
            <a:endParaRPr lang="en-US" altLang="en-US"/>
          </a:p>
        </p:txBody>
      </p:sp>
    </p:spTree>
    <p:extLst>
      <p:ext uri="{BB962C8B-B14F-4D97-AF65-F5344CB8AC3E}">
        <p14:creationId xmlns:p14="http://schemas.microsoft.com/office/powerpoint/2010/main" val="340253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D687C3E0-F8FA-463F-A66B-E320D5FB3BB7}" type="slidenum">
              <a:rPr lang="en-US" altLang="en-US"/>
              <a:pPr>
                <a:defRPr/>
              </a:pPr>
              <a:t>‹#›</a:t>
            </a:fld>
            <a:endParaRPr lang="en-US" altLang="en-US"/>
          </a:p>
        </p:txBody>
      </p:sp>
    </p:spTree>
    <p:extLst>
      <p:ext uri="{BB962C8B-B14F-4D97-AF65-F5344CB8AC3E}">
        <p14:creationId xmlns:p14="http://schemas.microsoft.com/office/powerpoint/2010/main" val="203850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F20D179-CC9E-42CD-9CFA-DE027378741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C5150CA-D47A-40DD-9ABC-487BA4C43CB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58922E5-C72B-4987-8193-5CAD1F2FF281}"/>
              </a:ext>
            </a:extLst>
          </p:cNvPr>
          <p:cNvSpPr>
            <a:spLocks noGrp="1"/>
          </p:cNvSpPr>
          <p:nvPr>
            <p:ph type="sldNum" sz="quarter" idx="12"/>
          </p:nvPr>
        </p:nvSpPr>
        <p:spPr/>
        <p:txBody>
          <a:bodyPr/>
          <a:lstStyle>
            <a:lvl1pPr>
              <a:defRPr/>
            </a:lvl1pPr>
          </a:lstStyle>
          <a:p>
            <a:pPr>
              <a:defRPr/>
            </a:pPr>
            <a:fld id="{121359A2-738C-4FB6-A8DA-B34752ABB267}" type="slidenum">
              <a:rPr lang="en-US" altLang="en-US"/>
              <a:pPr>
                <a:defRPr/>
              </a:pPr>
              <a:t>‹#›</a:t>
            </a:fld>
            <a:endParaRPr lang="en-US" altLang="en-US"/>
          </a:p>
        </p:txBody>
      </p:sp>
    </p:spTree>
    <p:extLst>
      <p:ext uri="{BB962C8B-B14F-4D97-AF65-F5344CB8AC3E}">
        <p14:creationId xmlns:p14="http://schemas.microsoft.com/office/powerpoint/2010/main" val="87476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a:extLst>
              <a:ext uri="{FF2B5EF4-FFF2-40B4-BE49-F238E27FC236}">
                <a16:creationId xmlns:a16="http://schemas.microsoft.com/office/drawing/2014/main" id="{3F20D179-CC9E-42CD-9CFA-DE02737874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defRPr/>
            </a:pPr>
            <a:endParaRPr lang="en-US" altLang="en-US"/>
          </a:p>
        </p:txBody>
      </p:sp>
      <p:sp>
        <p:nvSpPr>
          <p:cNvPr id="5" name="Footer Placeholder 4">
            <a:extLst>
              <a:ext uri="{FF2B5EF4-FFF2-40B4-BE49-F238E27FC236}">
                <a16:creationId xmlns:a16="http://schemas.microsoft.com/office/drawing/2014/main" id="{BC5150CA-D47A-40DD-9ABC-487BA4C43CB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D58922E5-C72B-4987-8193-5CAD1F2FF28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4DB85AAD-C808-4D59-9F03-DB4753069B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8.gif"/><Relationship Id="rId3" Type="http://schemas.openxmlformats.org/officeDocument/2006/relationships/audio" Target="../media/audio1.wav"/><Relationship Id="rId7" Type="http://schemas.openxmlformats.org/officeDocument/2006/relationships/oleObject" Target="../embeddings/oleObject1.bin"/><Relationship Id="rId12"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6.gif"/><Relationship Id="rId5" Type="http://schemas.openxmlformats.org/officeDocument/2006/relationships/image" Target="../media/image3.jpeg"/><Relationship Id="rId15" Type="http://schemas.openxmlformats.org/officeDocument/2006/relationships/image" Target="../media/image10.emf"/><Relationship Id="rId10" Type="http://schemas.openxmlformats.org/officeDocument/2006/relationships/image" Target="../media/image5.emf"/><Relationship Id="rId4" Type="http://schemas.openxmlformats.org/officeDocument/2006/relationships/image" Target="../media/image2.jpeg"/><Relationship Id="rId9" Type="http://schemas.openxmlformats.org/officeDocument/2006/relationships/image" Target="../media/image4.gif"/><Relationship Id="rId14"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3" Type="http://schemas.openxmlformats.org/officeDocument/2006/relationships/image" Target="../media/image35.png"/><Relationship Id="rId7" Type="http://schemas.openxmlformats.org/officeDocument/2006/relationships/slide" Target="slide19.xml"/><Relationship Id="rId12" Type="http://schemas.openxmlformats.org/officeDocument/2006/relationships/image" Target="../media/image40.png"/><Relationship Id="rId17" Type="http://schemas.openxmlformats.org/officeDocument/2006/relationships/slide" Target="slide23.xml"/><Relationship Id="rId2" Type="http://schemas.openxmlformats.org/officeDocument/2006/relationships/image" Target="../media/image34.jpeg"/><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slide" Target="slide17.xml"/><Relationship Id="rId5" Type="http://schemas.openxmlformats.org/officeDocument/2006/relationships/slide" Target="slide22.xml"/><Relationship Id="rId15" Type="http://schemas.openxmlformats.org/officeDocument/2006/relationships/slide" Target="slide18.xm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slide" Target="slide21.xml"/><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slide" Target="slide16.xml"/><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35.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slide" Target="slide16.xml"/></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54.png"/><Relationship Id="rId7"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38.png"/><Relationship Id="rId10" Type="http://schemas.openxmlformats.org/officeDocument/2006/relationships/image" Target="../media/image47.png"/><Relationship Id="rId4" Type="http://schemas.openxmlformats.org/officeDocument/2006/relationships/image" Target="../media/image55.png"/><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7.png"/><Relationship Id="rId7" Type="http://schemas.openxmlformats.org/officeDocument/2006/relationships/slide" Target="slide16.xml"/><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51.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8.png"/><Relationship Id="rId7" Type="http://schemas.openxmlformats.org/officeDocument/2006/relationships/slide" Target="slide16.xml"/><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61.png"/><Relationship Id="rId7" Type="http://schemas.openxmlformats.org/officeDocument/2006/relationships/image" Target="../media/image46.jpe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40.png"/><Relationship Id="rId4" Type="http://schemas.openxmlformats.org/officeDocument/2006/relationships/image" Target="../media/image6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slide" Target="slide21.xml"/><Relationship Id="rId2" Type="http://schemas.openxmlformats.org/officeDocument/2006/relationships/image" Target="../media/image68.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jpeg"/><Relationship Id="rId9" Type="http://schemas.openxmlformats.org/officeDocument/2006/relationships/image" Target="../media/image75.png"/><Relationship Id="rId14" Type="http://schemas.openxmlformats.org/officeDocument/2006/relationships/image" Target="../media/image8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image" Target="../media/image15.wmf"/><Relationship Id="rId12"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image" Target="../media/image19.w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6.bin"/><Relationship Id="rId5" Type="http://schemas.openxmlformats.org/officeDocument/2006/relationships/image" Target="../media/image14.wmf"/><Relationship Id="rId15" Type="http://schemas.openxmlformats.org/officeDocument/2006/relationships/oleObject" Target="../embeddings/oleObject8.bin"/><Relationship Id="rId10" Type="http://schemas.openxmlformats.org/officeDocument/2006/relationships/image" Target="../media/image13.png"/><Relationship Id="rId4" Type="http://schemas.openxmlformats.org/officeDocument/2006/relationships/oleObject" Target="../embeddings/oleObject3.bin"/><Relationship Id="rId9" Type="http://schemas.openxmlformats.org/officeDocument/2006/relationships/image" Target="../media/image16.wmf"/><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SB_Background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cmpd="thinThick">
            <a:solidFill>
              <a:srgbClr val="DAEDEF">
                <a:alpha val="96077"/>
              </a:srgbClr>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4" descr="cau thi n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488" y="895350"/>
            <a:ext cx="457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6" name="Object 5">
            <a:hlinkClick r:id="rId6" action="ppaction://hlinkfile"/>
          </p:cNvPr>
          <p:cNvGraphicFramePr>
            <a:graphicFrameLocks noChangeAspect="1"/>
          </p:cNvGraphicFramePr>
          <p:nvPr/>
        </p:nvGraphicFramePr>
        <p:xfrm>
          <a:off x="228600" y="533400"/>
          <a:ext cx="2462213" cy="4648200"/>
        </p:xfrm>
        <a:graphic>
          <a:graphicData uri="http://schemas.openxmlformats.org/presentationml/2006/ole">
            <mc:AlternateContent xmlns:mc="http://schemas.openxmlformats.org/markup-compatibility/2006">
              <mc:Choice xmlns:v="urn:schemas-microsoft-com:vml" Requires="v">
                <p:oleObj spid="_x0000_s3128" name="Clip" r:id="rId7" imgW="1060704" imgH="1335024" progId="MS_ClipArt_Gallery.2">
                  <p:embed/>
                </p:oleObj>
              </mc:Choice>
              <mc:Fallback>
                <p:oleObj name="Clip" r:id="rId7" imgW="1060704" imgH="1335024" progId="MS_ClipArt_Gallery.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334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23"/>
          <p:cNvGrpSpPr>
            <a:grpSpLocks/>
          </p:cNvGrpSpPr>
          <p:nvPr/>
        </p:nvGrpSpPr>
        <p:grpSpPr bwMode="auto">
          <a:xfrm>
            <a:off x="4092575" y="3562350"/>
            <a:ext cx="1246188" cy="1371600"/>
            <a:chOff x="2844800" y="1422399"/>
            <a:chExt cx="2235200" cy="2235200"/>
          </a:xfrm>
        </p:grpSpPr>
        <p:sp>
          <p:nvSpPr>
            <p:cNvPr id="6" name=" 3">
              <a:extLst>
                <a:ext uri="{FF2B5EF4-FFF2-40B4-BE49-F238E27FC236}">
                  <a16:creationId xmlns:a16="http://schemas.microsoft.com/office/drawing/2014/main" id="{291C3A90-DD5A-4ADA-A9C1-A7D83917D568}"/>
                </a:ext>
              </a:extLst>
            </p:cNvPr>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 4">
              <a:extLst>
                <a:ext uri="{FF2B5EF4-FFF2-40B4-BE49-F238E27FC236}">
                  <a16:creationId xmlns:a16="http://schemas.microsoft.com/office/drawing/2014/main" id="{FF4D1C09-5D87-4444-95C9-F69DA0CB69FF}"/>
                </a:ext>
              </a:extLst>
            </p:cNvPr>
            <p:cNvSpPr/>
            <p:nvPr/>
          </p:nvSpPr>
          <p:spPr>
            <a:xfrm>
              <a:off x="3294687" y="1944980"/>
              <a:ext cx="1335426" cy="1151232"/>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defRPr/>
              </a:pPr>
              <a:endParaRPr lang="en-US" kern="0">
                <a:solidFill>
                  <a:srgbClr val="FFFFFF"/>
                </a:solidFill>
                <a:latin typeface="Verdana" pitchFamily="34" charset="0"/>
                <a:cs typeface="Arial" charset="0"/>
              </a:endParaRPr>
            </a:p>
          </p:txBody>
        </p:sp>
      </p:grpSp>
      <p:grpSp>
        <p:nvGrpSpPr>
          <p:cNvPr id="8" name="Group 20">
            <a:extLst>
              <a:ext uri="{FF2B5EF4-FFF2-40B4-BE49-F238E27FC236}">
                <a16:creationId xmlns:a16="http://schemas.microsoft.com/office/drawing/2014/main" id="{B42EAB9F-CF2D-4614-A9DF-1E0592EF49FC}"/>
              </a:ext>
            </a:extLst>
          </p:cNvPr>
          <p:cNvGrpSpPr/>
          <p:nvPr/>
        </p:nvGrpSpPr>
        <p:grpSpPr>
          <a:xfrm>
            <a:off x="2848099" y="2743538"/>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9" name=" 3">
              <a:extLst>
                <a:ext uri="{FF2B5EF4-FFF2-40B4-BE49-F238E27FC236}">
                  <a16:creationId xmlns:a16="http://schemas.microsoft.com/office/drawing/2014/main" id="{A1072202-5885-4031-9EAF-45E6A8348512}"/>
                </a:ext>
              </a:extLst>
            </p:cNvPr>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0" name=" 4">
              <a:extLst>
                <a:ext uri="{FF2B5EF4-FFF2-40B4-BE49-F238E27FC236}">
                  <a16:creationId xmlns:a16="http://schemas.microsoft.com/office/drawing/2014/main" id="{ACF0A36B-63E9-4E5C-B9EE-F1A683FBF9E0}"/>
                </a:ext>
              </a:extLst>
            </p:cNvPr>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defRPr/>
              </a:pPr>
              <a:endParaRPr lang="vi-VN" kern="0">
                <a:solidFill>
                  <a:sysClr val="window" lastClr="FFFFFF"/>
                </a:solidFill>
                <a:latin typeface="Arial"/>
              </a:endParaRPr>
            </a:p>
          </p:txBody>
        </p:sp>
      </p:grpSp>
      <p:grpSp>
        <p:nvGrpSpPr>
          <p:cNvPr id="11" name="Group 23"/>
          <p:cNvGrpSpPr>
            <a:grpSpLocks/>
          </p:cNvGrpSpPr>
          <p:nvPr/>
        </p:nvGrpSpPr>
        <p:grpSpPr bwMode="auto">
          <a:xfrm>
            <a:off x="1846263" y="3524250"/>
            <a:ext cx="1304925" cy="1524000"/>
            <a:chOff x="2844800" y="1422399"/>
            <a:chExt cx="2235200" cy="2235200"/>
          </a:xfrm>
        </p:grpSpPr>
        <p:sp>
          <p:nvSpPr>
            <p:cNvPr id="12" name=" 3">
              <a:extLst>
                <a:ext uri="{FF2B5EF4-FFF2-40B4-BE49-F238E27FC236}">
                  <a16:creationId xmlns:a16="http://schemas.microsoft.com/office/drawing/2014/main" id="{91E399BA-C13B-4D5A-B9E6-7C840EF12D44}"/>
                </a:ext>
              </a:extLst>
            </p:cNvPr>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3" name=" 4">
              <a:extLst>
                <a:ext uri="{FF2B5EF4-FFF2-40B4-BE49-F238E27FC236}">
                  <a16:creationId xmlns:a16="http://schemas.microsoft.com/office/drawing/2014/main" id="{225C34AD-D18F-4CAF-BC1D-AFF949412291}"/>
                </a:ext>
              </a:extLst>
            </p:cNvPr>
            <p:cNvSpPr/>
            <p:nvPr/>
          </p:nvSpPr>
          <p:spPr>
            <a:xfrm>
              <a:off x="3293471" y="1946275"/>
              <a:ext cx="1337857" cy="1147868"/>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defRPr/>
              </a:pPr>
              <a:endParaRPr lang="en-US" kern="0">
                <a:solidFill>
                  <a:srgbClr val="FFFFFF"/>
                </a:solidFill>
                <a:latin typeface="Verdana" pitchFamily="34" charset="0"/>
                <a:cs typeface="Arial" charset="0"/>
              </a:endParaRPr>
            </a:p>
          </p:txBody>
        </p:sp>
      </p:grpSp>
      <p:grpSp>
        <p:nvGrpSpPr>
          <p:cNvPr id="14" name="Group 26">
            <a:extLst>
              <a:ext uri="{FF2B5EF4-FFF2-40B4-BE49-F238E27FC236}">
                <a16:creationId xmlns:a16="http://schemas.microsoft.com/office/drawing/2014/main" id="{4FAC69C0-3206-4A91-BF2A-18469C890DF2}"/>
              </a:ext>
            </a:extLst>
          </p:cNvPr>
          <p:cNvGrpSpPr/>
          <p:nvPr/>
        </p:nvGrpSpPr>
        <p:grpSpPr>
          <a:xfrm>
            <a:off x="2866620" y="4189447"/>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15" name=" 3">
              <a:extLst>
                <a:ext uri="{FF2B5EF4-FFF2-40B4-BE49-F238E27FC236}">
                  <a16:creationId xmlns:a16="http://schemas.microsoft.com/office/drawing/2014/main" id="{6AF2C655-9C7E-4C59-AB4C-C42275CBB9EC}"/>
                </a:ext>
              </a:extLst>
            </p:cNvPr>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6" name=" 4">
              <a:extLst>
                <a:ext uri="{FF2B5EF4-FFF2-40B4-BE49-F238E27FC236}">
                  <a16:creationId xmlns:a16="http://schemas.microsoft.com/office/drawing/2014/main" id="{9F94DC68-A204-4A90-9A3E-8DA264E32229}"/>
                </a:ext>
              </a:extLst>
            </p:cNvPr>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defRPr/>
              </a:pPr>
              <a:endParaRPr lang="vi-VN" kern="0">
                <a:solidFill>
                  <a:sysClr val="window" lastClr="FFFFFF"/>
                </a:solidFill>
                <a:latin typeface="Arial"/>
              </a:endParaRPr>
            </a:p>
          </p:txBody>
        </p:sp>
      </p:grpSp>
      <p:sp>
        <p:nvSpPr>
          <p:cNvPr id="17" name="TextBox 16">
            <a:extLst>
              <a:ext uri="{FF2B5EF4-FFF2-40B4-BE49-F238E27FC236}">
                <a16:creationId xmlns:a16="http://schemas.microsoft.com/office/drawing/2014/main" id="{49B0E0C8-082C-4D6A-B1D9-26A135E13F1E}"/>
              </a:ext>
            </a:extLst>
          </p:cNvPr>
          <p:cNvSpPr txBox="1"/>
          <p:nvPr/>
        </p:nvSpPr>
        <p:spPr>
          <a:xfrm>
            <a:off x="1592649" y="3617904"/>
            <a:ext cx="57229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fontAlgn="auto" hangingPunct="1">
              <a:spcBef>
                <a:spcPts val="0"/>
              </a:spcBef>
              <a:spcAft>
                <a:spcPts val="0"/>
              </a:spcAft>
              <a:defRPr/>
            </a:pPr>
            <a:r>
              <a:rPr lang="en-US" sz="4400" b="1" kern="0">
                <a:solidFill>
                  <a:srgbClr val="00C200"/>
                </a:solidFill>
                <a:cs typeface="Arial" charset="0"/>
              </a:rPr>
              <a:t>V</a:t>
            </a:r>
            <a:endParaRPr lang="vi-VN" sz="4400" b="1" kern="0">
              <a:solidFill>
                <a:srgbClr val="00C200"/>
              </a:solidFill>
              <a:cs typeface="Arial" charset="0"/>
            </a:endParaRPr>
          </a:p>
        </p:txBody>
      </p:sp>
      <p:sp>
        <p:nvSpPr>
          <p:cNvPr id="18" name="TextBox 17">
            <a:extLst>
              <a:ext uri="{FF2B5EF4-FFF2-40B4-BE49-F238E27FC236}">
                <a16:creationId xmlns:a16="http://schemas.microsoft.com/office/drawing/2014/main" id="{98807FCF-34CE-4E1F-9D7F-8CCDAFCF73E4}"/>
              </a:ext>
            </a:extLst>
          </p:cNvPr>
          <p:cNvSpPr txBox="1"/>
          <p:nvPr/>
        </p:nvSpPr>
        <p:spPr>
          <a:xfrm>
            <a:off x="2226064" y="3617904"/>
            <a:ext cx="56857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a:solidFill>
                  <a:srgbClr val="FF0000"/>
                </a:solidFill>
                <a:cs typeface="Arial" charset="0"/>
              </a:rPr>
              <a:t>Â</a:t>
            </a:r>
            <a:endParaRPr lang="vi-VN" sz="4400" b="1" kern="0">
              <a:solidFill>
                <a:srgbClr val="FF0000"/>
              </a:solidFill>
              <a:cs typeface="Arial" charset="0"/>
            </a:endParaRPr>
          </a:p>
        </p:txBody>
      </p:sp>
      <p:sp>
        <p:nvSpPr>
          <p:cNvPr id="19" name="TextBox 18">
            <a:extLst>
              <a:ext uri="{FF2B5EF4-FFF2-40B4-BE49-F238E27FC236}">
                <a16:creationId xmlns:a16="http://schemas.microsoft.com/office/drawing/2014/main" id="{74261D30-AF48-4505-8B50-6AF9F3822F63}"/>
              </a:ext>
            </a:extLst>
          </p:cNvPr>
          <p:cNvSpPr txBox="1"/>
          <p:nvPr/>
        </p:nvSpPr>
        <p:spPr>
          <a:xfrm>
            <a:off x="2866376" y="3614729"/>
            <a:ext cx="56857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a:solidFill>
                  <a:srgbClr val="24602E"/>
                </a:solidFill>
                <a:cs typeface="Arial" charset="0"/>
              </a:rPr>
              <a:t>T</a:t>
            </a:r>
            <a:endParaRPr lang="vi-VN" sz="4400" b="1" kern="0">
              <a:solidFill>
                <a:srgbClr val="24602E"/>
              </a:solidFill>
              <a:cs typeface="Arial" charset="0"/>
            </a:endParaRPr>
          </a:p>
        </p:txBody>
      </p:sp>
      <p:sp>
        <p:nvSpPr>
          <p:cNvPr id="20" name="TextBox 19">
            <a:extLst>
              <a:ext uri="{FF2B5EF4-FFF2-40B4-BE49-F238E27FC236}">
                <a16:creationId xmlns:a16="http://schemas.microsoft.com/office/drawing/2014/main" id="{8BBAEC78-3ED6-41F2-932E-7C69A0FF563D}"/>
              </a:ext>
            </a:extLst>
          </p:cNvPr>
          <p:cNvSpPr txBox="1"/>
          <p:nvPr/>
        </p:nvSpPr>
        <p:spPr>
          <a:xfrm>
            <a:off x="3775621"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a:solidFill>
                  <a:srgbClr val="5B34DA"/>
                </a:solidFill>
                <a:cs typeface="Arial" charset="0"/>
              </a:rPr>
              <a:t>L</a:t>
            </a:r>
            <a:endParaRPr lang="vi-VN" sz="4400" b="1" kern="0">
              <a:solidFill>
                <a:srgbClr val="5B34DA"/>
              </a:solidFill>
              <a:cs typeface="Arial" charset="0"/>
            </a:endParaRPr>
          </a:p>
        </p:txBody>
      </p:sp>
      <p:sp>
        <p:nvSpPr>
          <p:cNvPr id="21" name="TextBox 20">
            <a:extLst>
              <a:ext uri="{FF2B5EF4-FFF2-40B4-BE49-F238E27FC236}">
                <a16:creationId xmlns:a16="http://schemas.microsoft.com/office/drawing/2014/main" id="{6B40A0CA-B85E-4AEA-96D7-F099B3D041EC}"/>
              </a:ext>
            </a:extLst>
          </p:cNvPr>
          <p:cNvSpPr txBox="1"/>
          <p:nvPr/>
        </p:nvSpPr>
        <p:spPr>
          <a:xfrm>
            <a:off x="4413800"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a:solidFill>
                  <a:srgbClr val="333300"/>
                </a:solidFill>
                <a:cs typeface="Arial" charset="0"/>
              </a:rPr>
              <a:t>Ý</a:t>
            </a:r>
            <a:endParaRPr lang="vi-VN" sz="4400" b="1" kern="0">
              <a:solidFill>
                <a:srgbClr val="333300"/>
              </a:solidFill>
              <a:cs typeface="Arial" charset="0"/>
            </a:endParaRPr>
          </a:p>
        </p:txBody>
      </p:sp>
      <p:sp>
        <p:nvSpPr>
          <p:cNvPr id="22" name="TextBox 21">
            <a:extLst>
              <a:ext uri="{FF2B5EF4-FFF2-40B4-BE49-F238E27FC236}">
                <a16:creationId xmlns:a16="http://schemas.microsoft.com/office/drawing/2014/main" id="{E604D1B4-82B9-4081-92DD-2AB5976F8BA8}"/>
              </a:ext>
            </a:extLst>
          </p:cNvPr>
          <p:cNvSpPr txBox="1"/>
          <p:nvPr/>
        </p:nvSpPr>
        <p:spPr>
          <a:xfrm>
            <a:off x="5053567"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fontAlgn="auto" hangingPunct="1">
              <a:spcBef>
                <a:spcPts val="0"/>
              </a:spcBef>
              <a:spcAft>
                <a:spcPts val="0"/>
              </a:spcAft>
              <a:defRPr/>
            </a:pPr>
            <a:r>
              <a:rPr lang="en-US" sz="4400" b="1" kern="0" dirty="0">
                <a:solidFill>
                  <a:srgbClr val="0066FF"/>
                </a:solidFill>
                <a:cs typeface="Arial" charset="0"/>
              </a:rPr>
              <a:t>8</a:t>
            </a:r>
            <a:endParaRPr lang="vi-VN" sz="4400" b="1" kern="0" dirty="0">
              <a:solidFill>
                <a:srgbClr val="0066FF"/>
              </a:solidFill>
              <a:cs typeface="Arial" charset="0"/>
            </a:endParaRPr>
          </a:p>
        </p:txBody>
      </p:sp>
      <p:pic>
        <p:nvPicPr>
          <p:cNvPr id="3099" name="Picture 36" descr="butterflies_flowers_sm_nw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4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37" descr="Firewrk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67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38" descr="Firewrk5">
            <a:extLst>
              <a:ext uri="{FF2B5EF4-FFF2-40B4-BE49-F238E27FC236}">
                <a16:creationId xmlns:a16="http://schemas.microsoft.com/office/drawing/2014/main" id="{407368E8-C070-45B6-BC88-CB748FEB910E}"/>
              </a:ext>
            </a:extLst>
          </p:cNvPr>
          <p:cNvSpPr>
            <a:spLocks noChangeAspect="1" noChangeArrowheads="1"/>
          </p:cNvSpPr>
          <p:nvPr/>
        </p:nvSpPr>
        <p:spPr bwMode="auto">
          <a:xfrm>
            <a:off x="6970713" y="3867150"/>
            <a:ext cx="747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26" name="WordArt 39"/>
          <p:cNvSpPr>
            <a:spLocks noChangeArrowheads="1" noChangeShapeType="1" noTextEdit="1"/>
          </p:cNvSpPr>
          <p:nvPr/>
        </p:nvSpPr>
        <p:spPr bwMode="auto">
          <a:xfrm rot="825947">
            <a:off x="5846763" y="3311525"/>
            <a:ext cx="3028950" cy="3028950"/>
          </a:xfrm>
          <a:prstGeom prst="rect">
            <a:avLst/>
          </a:prstGeom>
        </p:spPr>
        <p:txBody>
          <a:bodyPr spcFirstLastPara="1" wrap="none" fromWordArt="1">
            <a:prstTxWarp prst="textCircle">
              <a:avLst>
                <a:gd name="adj" fmla="val 11061956"/>
              </a:avLst>
            </a:prstTxWarp>
          </a:bodyPr>
          <a:lstStyle/>
          <a:p>
            <a:pPr algn="ctr"/>
            <a:endParaRPr lang="en-US" sz="3600" b="1" kern="10">
              <a:ln w="12700">
                <a:solidFill>
                  <a:srgbClr val="FF0000"/>
                </a:solidFill>
                <a:round/>
                <a:headEnd/>
                <a:tailEnd/>
              </a:ln>
              <a:solidFill>
                <a:srgbClr val="FFFF00">
                  <a:alpha val="98822"/>
                </a:srgbClr>
              </a:solidFill>
              <a:cs typeface="Arial" panose="020B0604020202020204" pitchFamily="34" charset="0"/>
            </a:endParaRPr>
          </a:p>
        </p:txBody>
      </p:sp>
      <p:sp>
        <p:nvSpPr>
          <p:cNvPr id="27" name="Oval 40"/>
          <p:cNvSpPr>
            <a:spLocks noChangeArrowheads="1"/>
          </p:cNvSpPr>
          <p:nvPr/>
        </p:nvSpPr>
        <p:spPr bwMode="auto">
          <a:xfrm>
            <a:off x="6248400" y="3581400"/>
            <a:ext cx="2362200" cy="2312988"/>
          </a:xfrm>
          <a:prstGeom prst="ellipse">
            <a:avLst/>
          </a:prstGeom>
          <a:gradFill rotWithShape="1">
            <a:gsLst>
              <a:gs pos="0">
                <a:srgbClr val="66FFCC"/>
              </a:gs>
              <a:gs pos="50000">
                <a:srgbClr val="FFFFFF"/>
              </a:gs>
              <a:gs pos="100000">
                <a:srgbClr val="66FFCC"/>
              </a:gs>
            </a:gsLst>
            <a:lin ang="5400000" scaled="1"/>
          </a:gradFill>
          <a:ln w="9525">
            <a:solidFill>
              <a:srgbClr val="000000"/>
            </a:solidFill>
            <a:round/>
            <a:headEnd/>
            <a:tailEnd/>
          </a:ln>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VNI-Helve" pitchFamily="2" charset="0"/>
              <a:cs typeface="Arial" panose="020B0604020202020204" pitchFamily="34" charset="0"/>
            </a:endParaRPr>
          </a:p>
        </p:txBody>
      </p:sp>
      <p:sp>
        <p:nvSpPr>
          <p:cNvPr id="28" name="Oval 41">
            <a:extLst>
              <a:ext uri="{FF2B5EF4-FFF2-40B4-BE49-F238E27FC236}">
                <a16:creationId xmlns:a16="http://schemas.microsoft.com/office/drawing/2014/main" id="{14ED4D42-C976-49BE-9A18-460410CEB250}"/>
              </a:ext>
            </a:extLst>
          </p:cNvPr>
          <p:cNvSpPr>
            <a:spLocks noChangeArrowheads="1"/>
          </p:cNvSpPr>
          <p:nvPr/>
        </p:nvSpPr>
        <p:spPr bwMode="auto">
          <a:xfrm>
            <a:off x="6665913" y="3962400"/>
            <a:ext cx="1538287" cy="1524000"/>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ts val="0"/>
              </a:spcBef>
              <a:spcAft>
                <a:spcPts val="0"/>
              </a:spcAft>
              <a:defRPr/>
            </a:pPr>
            <a:endParaRPr lang="en-US" sz="2400" kern="0">
              <a:solidFill>
                <a:sysClr val="windowText" lastClr="000000"/>
              </a:solidFill>
              <a:latin typeface="Arial" charset="0"/>
              <a:cs typeface="Arial" charset="0"/>
            </a:endParaRPr>
          </a:p>
        </p:txBody>
      </p:sp>
      <p:sp>
        <p:nvSpPr>
          <p:cNvPr id="29" name="Freeform 42">
            <a:extLst>
              <a:ext uri="{FF2B5EF4-FFF2-40B4-BE49-F238E27FC236}">
                <a16:creationId xmlns:a16="http://schemas.microsoft.com/office/drawing/2014/main" id="{D53404BB-3F7C-4C53-BB3F-BA9A709A3FE5}"/>
              </a:ext>
            </a:extLst>
          </p:cNvPr>
          <p:cNvSpPr>
            <a:spLocks/>
          </p:cNvSpPr>
          <p:nvPr/>
        </p:nvSpPr>
        <p:spPr bwMode="auto">
          <a:xfrm>
            <a:off x="6818313" y="4349750"/>
            <a:ext cx="1123950" cy="104775"/>
          </a:xfrm>
          <a:custGeom>
            <a:avLst/>
            <a:gdLst>
              <a:gd name="T0" fmla="*/ 0 w 1440"/>
              <a:gd name="T1" fmla="*/ 0 h 128"/>
              <a:gd name="T2" fmla="*/ 98692176 w 1440"/>
              <a:gd name="T3" fmla="*/ 29481066 h 128"/>
              <a:gd name="T4" fmla="*/ 248558420 w 1440"/>
              <a:gd name="T5" fmla="*/ 63653268 h 128"/>
              <a:gd name="T6" fmla="*/ 418529320 w 1440"/>
              <a:gd name="T7" fmla="*/ 85764067 h 128"/>
              <a:gd name="T8" fmla="*/ 593982598 w 1440"/>
              <a:gd name="T9" fmla="*/ 69013164 h 128"/>
              <a:gd name="T10" fmla="*/ 733492112 w 1440"/>
              <a:gd name="T11" fmla="*/ 40872073 h 128"/>
              <a:gd name="T12" fmla="*/ 877266391 w 1440"/>
              <a:gd name="T13" fmla="*/ 67039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0" name="Freeform 43">
            <a:extLst>
              <a:ext uri="{FF2B5EF4-FFF2-40B4-BE49-F238E27FC236}">
                <a16:creationId xmlns:a16="http://schemas.microsoft.com/office/drawing/2014/main" id="{646FBC8E-3154-4481-A390-9800B3B54CBD}"/>
              </a:ext>
            </a:extLst>
          </p:cNvPr>
          <p:cNvSpPr>
            <a:spLocks/>
          </p:cNvSpPr>
          <p:nvPr/>
        </p:nvSpPr>
        <p:spPr bwMode="auto">
          <a:xfrm rot="10800000">
            <a:off x="6821488" y="5262563"/>
            <a:ext cx="1127125" cy="104775"/>
          </a:xfrm>
          <a:custGeom>
            <a:avLst/>
            <a:gdLst>
              <a:gd name="T0" fmla="*/ 0 w 1440"/>
              <a:gd name="T1" fmla="*/ 0 h 128"/>
              <a:gd name="T2" fmla="*/ 99251184 w 1440"/>
              <a:gd name="T3" fmla="*/ 29481066 h 128"/>
              <a:gd name="T4" fmla="*/ 249965016 w 1440"/>
              <a:gd name="T5" fmla="*/ 63653268 h 128"/>
              <a:gd name="T6" fmla="*/ 420897436 w 1440"/>
              <a:gd name="T7" fmla="*/ 85764067 h 128"/>
              <a:gd name="T8" fmla="*/ 597342593 w 1440"/>
              <a:gd name="T9" fmla="*/ 69013164 h 128"/>
              <a:gd name="T10" fmla="*/ 737642260 w 1440"/>
              <a:gd name="T11" fmla="*/ 40872073 h 128"/>
              <a:gd name="T12" fmla="*/ 882229698 w 1440"/>
              <a:gd name="T13" fmla="*/ 67039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1" name="Line 44">
            <a:extLst>
              <a:ext uri="{FF2B5EF4-FFF2-40B4-BE49-F238E27FC236}">
                <a16:creationId xmlns:a16="http://schemas.microsoft.com/office/drawing/2014/main" id="{9E8FB5F5-4EBF-4103-B41D-97998D7CD21E}"/>
              </a:ext>
            </a:extLst>
          </p:cNvPr>
          <p:cNvSpPr>
            <a:spLocks noChangeShapeType="1"/>
          </p:cNvSpPr>
          <p:nvPr/>
        </p:nvSpPr>
        <p:spPr bwMode="auto">
          <a:xfrm>
            <a:off x="6616700"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2" name="Line 45">
            <a:extLst>
              <a:ext uri="{FF2B5EF4-FFF2-40B4-BE49-F238E27FC236}">
                <a16:creationId xmlns:a16="http://schemas.microsoft.com/office/drawing/2014/main" id="{92C9FF34-3D6D-4165-9850-405471ECC3D7}"/>
              </a:ext>
            </a:extLst>
          </p:cNvPr>
          <p:cNvSpPr>
            <a:spLocks noChangeShapeType="1"/>
          </p:cNvSpPr>
          <p:nvPr/>
        </p:nvSpPr>
        <p:spPr bwMode="auto">
          <a:xfrm>
            <a:off x="7391400" y="4110038"/>
            <a:ext cx="1588"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pic>
        <p:nvPicPr>
          <p:cNvPr id="3109" name="Picture 46" descr="BOOKANI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5325"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TORCH"/>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199313"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urvedRibbon3">
            <a:extLst>
              <a:ext uri="{FF2B5EF4-FFF2-40B4-BE49-F238E27FC236}">
                <a16:creationId xmlns:a16="http://schemas.microsoft.com/office/drawing/2014/main" id="{30831C44-AF95-48A9-8369-528ABBBD2831}"/>
              </a:ext>
            </a:extLst>
          </p:cNvPr>
          <p:cNvSpPr>
            <a:spLocks noEditPoints="1" noChangeArrowheads="1"/>
          </p:cNvSpPr>
          <p:nvPr/>
        </p:nvSpPr>
        <p:spPr bwMode="auto">
          <a:xfrm>
            <a:off x="6248400" y="3581400"/>
            <a:ext cx="2305050" cy="2276475"/>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7144" y="18321"/>
                </a:moveTo>
                <a:lnTo>
                  <a:pt x="3410" y="16656"/>
                </a:lnTo>
                <a:lnTo>
                  <a:pt x="6211" y="20239"/>
                </a:lnTo>
                <a:cubicBezTo>
                  <a:pt x="3343" y="18844"/>
                  <a:pt x="1264" y="16221"/>
                  <a:pt x="562" y="13109"/>
                </a:cubicBezTo>
                <a:lnTo>
                  <a:pt x="264" y="13177"/>
                </a:lnTo>
                <a:cubicBezTo>
                  <a:pt x="88" y="12396"/>
                  <a:pt x="0" y="11599"/>
                  <a:pt x="0" y="10800"/>
                </a:cubicBezTo>
                <a:cubicBezTo>
                  <a:pt x="0" y="4835"/>
                  <a:pt x="4835" y="0"/>
                  <a:pt x="10800" y="0"/>
                </a:cubicBezTo>
                <a:cubicBezTo>
                  <a:pt x="16764" y="0"/>
                  <a:pt x="21600" y="4835"/>
                  <a:pt x="21600" y="10800"/>
                </a:cubicBezTo>
                <a:cubicBezTo>
                  <a:pt x="21600" y="11599"/>
                  <a:pt x="21511" y="12396"/>
                  <a:pt x="21335" y="13177"/>
                </a:cubicBezTo>
                <a:lnTo>
                  <a:pt x="21037" y="13109"/>
                </a:lnTo>
                <a:cubicBezTo>
                  <a:pt x="20335" y="16221"/>
                  <a:pt x="18256" y="18844"/>
                  <a:pt x="15388" y="20239"/>
                </a:cubicBezTo>
                <a:lnTo>
                  <a:pt x="18190" y="16656"/>
                </a:lnTo>
                <a:lnTo>
                  <a:pt x="14456" y="18321"/>
                </a:lnTo>
                <a:cubicBezTo>
                  <a:pt x="17335" y="16921"/>
                  <a:pt x="19163" y="14001"/>
                  <a:pt x="19163" y="10800"/>
                </a:cubicBezTo>
                <a:cubicBezTo>
                  <a:pt x="19163" y="10168"/>
                  <a:pt x="19091" y="9539"/>
                  <a:pt x="18949" y="8924"/>
                </a:cubicBezTo>
                <a:lnTo>
                  <a:pt x="19247" y="8855"/>
                </a:lnTo>
                <a:cubicBezTo>
                  <a:pt x="18341" y="4920"/>
                  <a:pt x="14837" y="2132"/>
                  <a:pt x="10800" y="2132"/>
                </a:cubicBezTo>
                <a:cubicBezTo>
                  <a:pt x="6762" y="2131"/>
                  <a:pt x="3258" y="4920"/>
                  <a:pt x="2352" y="8855"/>
                </a:cubicBezTo>
                <a:lnTo>
                  <a:pt x="2650" y="8924"/>
                </a:lnTo>
                <a:cubicBezTo>
                  <a:pt x="2508" y="9539"/>
                  <a:pt x="2437" y="10168"/>
                  <a:pt x="2437" y="10799"/>
                </a:cubicBezTo>
                <a:cubicBezTo>
                  <a:pt x="2436" y="14001"/>
                  <a:pt x="4264" y="16921"/>
                  <a:pt x="7143" y="18321"/>
                </a:cubicBezTo>
                <a:lnTo>
                  <a:pt x="7144" y="18321"/>
                </a:lnTo>
                <a:close/>
              </a:path>
              <a:path w="21600" h="21600" fill="none" extrusionOk="0">
                <a:moveTo>
                  <a:pt x="562" y="13110"/>
                </a:moveTo>
                <a:lnTo>
                  <a:pt x="2344" y="12707"/>
                </a:lnTo>
                <a:cubicBezTo>
                  <a:pt x="2203" y="12081"/>
                  <a:pt x="2132" y="11441"/>
                  <a:pt x="2132" y="10800"/>
                </a:cubicBezTo>
                <a:cubicBezTo>
                  <a:pt x="2131" y="10145"/>
                  <a:pt x="2206" y="9493"/>
                  <a:pt x="2352" y="8855"/>
                </a:cubicBezTo>
              </a:path>
              <a:path w="21600" h="21600" fill="none" extrusionOk="0">
                <a:moveTo>
                  <a:pt x="2344" y="12708"/>
                </a:moveTo>
                <a:lnTo>
                  <a:pt x="2650" y="8924"/>
                </a:lnTo>
              </a:path>
              <a:path w="21600" h="21600" fill="none" extrusionOk="0">
                <a:moveTo>
                  <a:pt x="21038" y="13110"/>
                </a:moveTo>
                <a:lnTo>
                  <a:pt x="19255" y="12707"/>
                </a:lnTo>
                <a:cubicBezTo>
                  <a:pt x="19396" y="12081"/>
                  <a:pt x="19468" y="11441"/>
                  <a:pt x="19468" y="10800"/>
                </a:cubicBezTo>
                <a:cubicBezTo>
                  <a:pt x="19468" y="10145"/>
                  <a:pt x="19393" y="9493"/>
                  <a:pt x="19247" y="8855"/>
                </a:cubicBezTo>
              </a:path>
              <a:path w="21600" h="21600" fill="none" extrusionOk="0">
                <a:moveTo>
                  <a:pt x="19256" y="12708"/>
                </a:moveTo>
                <a:lnTo>
                  <a:pt x="18950" y="8924"/>
                </a:lnTo>
              </a:path>
            </a:pathLst>
          </a:custGeom>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n>
            <a:noFill/>
          </a:ln>
          <a:effectLst>
            <a:prstShdw prst="shdw17" dist="17961" dir="2700000">
              <a:srgbClr val="640267"/>
            </a:prstShdw>
          </a:effectLst>
          <a:extLst>
            <a:ext uri="{91240B29-F687-4F45-9708-019B960494DF}">
              <a14:hiddenLine xmlns:a14="http://schemas.microsoft.com/office/drawing/2010/main" w="19050">
                <a:solidFill>
                  <a:srgbClr val="000000"/>
                </a:solidFill>
                <a:miter lim="800000"/>
                <a:headEnd/>
                <a:tailEnd/>
              </a14:hiddenLine>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pic>
        <p:nvPicPr>
          <p:cNvPr id="3114" name="Picture 57" descr="ato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12192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8"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7350" y="391795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9"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 y="-111125"/>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2FA415EC.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11"/>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5985 L -0.00521 0.12989 " pathEditMode="relative" rAng="0" ptsTypes="AA">
                                      <p:cBhvr>
                                        <p:cTn id="12" dur="5000" spd="-100000" fill="hold"/>
                                        <p:tgtEl>
                                          <p:spTgt spid="17"/>
                                        </p:tgtEl>
                                        <p:attrNameLst>
                                          <p:attrName>ppt_x</p:attrName>
                                          <p:attrName>ppt_y</p:attrName>
                                        </p:attrNameLst>
                                      </p:cBhvr>
                                      <p:rCtr x="-191" y="9475"/>
                                    </p:animMotion>
                                  </p:childTnLst>
                                </p:cTn>
                              </p:par>
                              <p:par>
                                <p:cTn id="13" presetID="64" presetClass="path" presetSubtype="0" repeatCount="indefinite" accel="50000" decel="50000" autoRev="1" fill="hold" nodeType="withEffect">
                                  <p:stCondLst>
                                    <p:cond delay="0"/>
                                  </p:stCondLst>
                                  <p:childTnLst>
                                    <p:animMotion origin="layout" path="M 0.00052 0.11764 L -0.00174 -0.17078 " pathEditMode="relative" rAng="0" ptsTypes="AA">
                                      <p:cBhvr>
                                        <p:cTn id="14" dur="5000" spd="-100000" fill="hold"/>
                                        <p:tgtEl>
                                          <p:spTgt spid="18"/>
                                        </p:tgtEl>
                                        <p:attrNameLst>
                                          <p:attrName>ppt_x</p:attrName>
                                          <p:attrName>ppt_y</p:attrName>
                                        </p:attrNameLst>
                                      </p:cBhvr>
                                      <p:rCtr x="-122" y="-14421"/>
                                    </p:animMotion>
                                  </p:childTnLst>
                                </p:cTn>
                              </p:par>
                              <p:par>
                                <p:cTn id="15" presetID="64" presetClass="path" presetSubtype="0" repeatCount="indefinite" accel="50000" decel="50000" autoRev="1" fill="hold" nodeType="withEffect">
                                  <p:stCondLst>
                                    <p:cond delay="0"/>
                                  </p:stCondLst>
                                  <p:childTnLst>
                                    <p:animMotion origin="layout" path="M -0.00277 0.16247 L -4.44444E-6 -0.09267 " pathEditMode="relative" rAng="0" ptsTypes="AA">
                                      <p:cBhvr>
                                        <p:cTn id="16" dur="3000" spd="-100000" fill="hold"/>
                                        <p:tgtEl>
                                          <p:spTgt spid="19"/>
                                        </p:tgtEl>
                                        <p:attrNameLst>
                                          <p:attrName>ppt_x</p:attrName>
                                          <p:attrName>ppt_y</p:attrName>
                                        </p:attrNameLst>
                                      </p:cBhvr>
                                      <p:rCtr x="139" y="-12757"/>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20"/>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20" dur="3000" fill="hold"/>
                                        <p:tgtEl>
                                          <p:spTgt spid="21"/>
                                        </p:tgtEl>
                                        <p:attrNameLst>
                                          <p:attrName>ppt_x</p:attrName>
                                          <p:attrName>ppt_y</p:attrName>
                                        </p:attrNameLst>
                                      </p:cBhvr>
                                      <p:rCtr x="0" y="-16600"/>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22"/>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5"/>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39"/>
                                        </p:tgtEl>
                                        <p:attrNameLst>
                                          <p:attrName>style.visibility</p:attrName>
                                        </p:attrNameLst>
                                      </p:cBhvr>
                                      <p:to>
                                        <p:strVal val="visible"/>
                                      </p:to>
                                    </p:set>
                                    <p:anim calcmode="lin" valueType="num">
                                      <p:cBhvr>
                                        <p:cTn id="27" dur="3000" fill="hold"/>
                                        <p:tgtEl>
                                          <p:spTgt spid="39"/>
                                        </p:tgtEl>
                                        <p:attrNameLst>
                                          <p:attrName>ppt_w</p:attrName>
                                        </p:attrNameLst>
                                      </p:cBhvr>
                                      <p:tavLst>
                                        <p:tav tm="0">
                                          <p:val>
                                            <p:fltVal val="0"/>
                                          </p:val>
                                        </p:tav>
                                        <p:tav tm="100000">
                                          <p:val>
                                            <p:strVal val="#ppt_w"/>
                                          </p:val>
                                        </p:tav>
                                      </p:tavLst>
                                    </p:anim>
                                    <p:anim calcmode="lin" valueType="num">
                                      <p:cBhvr>
                                        <p:cTn id="28" dur="3000" fill="hold"/>
                                        <p:tgtEl>
                                          <p:spTgt spid="39"/>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 calcmode="lin" valueType="num">
                                      <p:cBhvr>
                                        <p:cTn id="33" dur="500" fill="hold"/>
                                        <p:tgtEl>
                                          <p:spTgt spid="24"/>
                                        </p:tgtEl>
                                        <p:attrNameLst>
                                          <p:attrName>style.rotation</p:attrName>
                                        </p:attrNameLst>
                                      </p:cBhvr>
                                      <p:tavLst>
                                        <p:tav tm="0">
                                          <p:val>
                                            <p:fltVal val="360"/>
                                          </p:val>
                                        </p:tav>
                                        <p:tav tm="100000">
                                          <p:val>
                                            <p:fltVal val="0"/>
                                          </p:val>
                                        </p:tav>
                                      </p:tavLst>
                                    </p:anim>
                                    <p:animEffect transition="in" filter="fade">
                                      <p:cBhvr>
                                        <p:cTn id="34" dur="500"/>
                                        <p:tgtEl>
                                          <p:spTgt spid="24"/>
                                        </p:tgtEl>
                                      </p:cBhvr>
                                    </p:animEffect>
                                  </p:childTnLst>
                                </p:cTn>
                              </p:par>
                              <p:par>
                                <p:cTn id="35" presetID="23" presetClass="entr" presetSubtype="16" repeatCount="indefinite" fill="hold" grpId="0" nodeType="withEffect" nodePh="1">
                                  <p:stCondLst>
                                    <p:cond delay="500"/>
                                  </p:stCondLst>
                                  <p:endCondLst>
                                    <p:cond evt="onNext" delay="0">
                                      <p:tgtEl>
                                        <p:sldTgt/>
                                      </p:tgtEl>
                                    </p:cond>
                                    <p:cond evt="begin" delay="0">
                                      <p:tn val="35"/>
                                    </p:cond>
                                  </p:endCondLst>
                                  <p:childTnLst>
                                    <p:set>
                                      <p:cBhvr>
                                        <p:cTn id="36" dur="1" fill="hold">
                                          <p:stCondLst>
                                            <p:cond delay="0"/>
                                          </p:stCondLst>
                                        </p:cTn>
                                        <p:tgtEl>
                                          <p:spTgt spid="25"/>
                                        </p:tgtEl>
                                        <p:attrNameLst>
                                          <p:attrName>style.visibility</p:attrName>
                                        </p:attrNameLst>
                                      </p:cBhvr>
                                      <p:to>
                                        <p:strVal val="visible"/>
                                      </p:to>
                                    </p:set>
                                    <p:anim calcmode="lin" valueType="num">
                                      <p:cBhvr>
                                        <p:cTn id="37" dur="3000" fill="hold"/>
                                        <p:tgtEl>
                                          <p:spTgt spid="25"/>
                                        </p:tgtEl>
                                        <p:attrNameLst>
                                          <p:attrName>ppt_w</p:attrName>
                                        </p:attrNameLst>
                                      </p:cBhvr>
                                      <p:tavLst>
                                        <p:tav tm="0">
                                          <p:val>
                                            <p:fltVal val="0"/>
                                          </p:val>
                                        </p:tav>
                                        <p:tav tm="100000">
                                          <p:val>
                                            <p:strVal val="#ppt_w"/>
                                          </p:val>
                                        </p:tav>
                                      </p:tavLst>
                                    </p:anim>
                                    <p:anim calcmode="lin" valueType="num">
                                      <p:cBhvr>
                                        <p:cTn id="38" dur="3000" fill="hold"/>
                                        <p:tgtEl>
                                          <p:spTgt spid="25"/>
                                        </p:tgtEl>
                                        <p:attrNameLst>
                                          <p:attrName>ppt_h</p:attrName>
                                        </p:attrNameLst>
                                      </p:cBhvr>
                                      <p:tavLst>
                                        <p:tav tm="0">
                                          <p:val>
                                            <p:fltVal val="0"/>
                                          </p:val>
                                        </p:tav>
                                        <p:tav tm="100000">
                                          <p:val>
                                            <p:strVal val="#ppt_h"/>
                                          </p:val>
                                        </p:tav>
                                      </p:tavLst>
                                    </p:anim>
                                  </p:childTnLst>
                                </p:cTn>
                              </p:par>
                              <p:par>
                                <p:cTn id="39" presetID="8" presetClass="emph" presetSubtype="0" repeatCount="indefinite" fill="hold" grpId="0" nodeType="withEffect" nodePh="1">
                                  <p:stCondLst>
                                    <p:cond delay="0"/>
                                  </p:stCondLst>
                                  <p:endCondLst>
                                    <p:cond evt="begin" delay="0">
                                      <p:tn val="39"/>
                                    </p:cond>
                                  </p:endCondLst>
                                  <p:childTnLst>
                                    <p:animRot by="-21600000">
                                      <p:cBhvr>
                                        <p:cTn id="40" dur="5000" fill="hold"/>
                                        <p:tgtEl>
                                          <p:spTgt spid="26"/>
                                        </p:tgtEl>
                                        <p:attrNameLst>
                                          <p:attrName>r</p:attrName>
                                        </p:attrNameLst>
                                      </p:cBhvr>
                                    </p:animRot>
                                  </p:childTnLst>
                                </p:cTn>
                              </p:par>
                              <p:par>
                                <p:cTn id="41" presetID="21" presetClass="entr" presetSubtype="4" repeatCount="indefinite" fill="hold" nodeType="withEffect">
                                  <p:stCondLst>
                                    <p:cond delay="500"/>
                                  </p:stCondLst>
                                  <p:endCondLst>
                                    <p:cond evt="onNext" delay="0">
                                      <p:tgtEl>
                                        <p:sldTgt/>
                                      </p:tgtEl>
                                    </p:cond>
                                  </p:endCondLst>
                                  <p:childTnLst>
                                    <p:set>
                                      <p:cBhvr>
                                        <p:cTn id="42" dur="1" fill="hold">
                                          <p:stCondLst>
                                            <p:cond delay="0"/>
                                          </p:stCondLst>
                                        </p:cTn>
                                        <p:tgtEl>
                                          <p:spTgt spid="35"/>
                                        </p:tgtEl>
                                        <p:attrNameLst>
                                          <p:attrName>style.visibility</p:attrName>
                                        </p:attrNameLst>
                                      </p:cBhvr>
                                      <p:to>
                                        <p:strVal val="visible"/>
                                      </p:to>
                                    </p:set>
                                    <p:animEffect transition="in" filter="wheel(4)">
                                      <p:cBhvr>
                                        <p:cTn id="43" dur="2000"/>
                                        <p:tgtEl>
                                          <p:spTgt spid="3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34"/>
                                        </p:tgtEl>
                                      </p:cBhvr>
                                    </p:animEffect>
                                    <p:set>
                                      <p:cBhvr>
                                        <p:cTn id="46" dur="1" fill="hold">
                                          <p:stCondLst>
                                            <p:cond delay="1999"/>
                                          </p:stCondLst>
                                        </p:cTn>
                                        <p:tgtEl>
                                          <p:spTgt spid="34"/>
                                        </p:tgtEl>
                                        <p:attrNameLst>
                                          <p:attrName>style.visibility</p:attrName>
                                        </p:attrNameLst>
                                      </p:cBhvr>
                                      <p:to>
                                        <p:strVal val="hidden"/>
                                      </p:to>
                                    </p:set>
                                  </p:childTnLst>
                                </p:cTn>
                              </p:par>
                              <p:par>
                                <p:cTn id="47" presetID="8" presetClass="emph" presetSubtype="0" repeatCount="indefinite" fill="hold" grpId="0" nodeType="withEffect">
                                  <p:stCondLst>
                                    <p:cond delay="500"/>
                                  </p:stCondLst>
                                  <p:endCondLst>
                                    <p:cond evt="onNext" delay="0">
                                      <p:tgtEl>
                                        <p:sldTgt/>
                                      </p:tgtEl>
                                    </p:cond>
                                  </p:endCondLst>
                                  <p:childTnLst>
                                    <p:animRot by="-21600000">
                                      <p:cBhvr>
                                        <p:cTn id="48" dur="5000" fill="hold"/>
                                        <p:tgtEl>
                                          <p:spTgt spid="27"/>
                                        </p:tgtEl>
                                        <p:attrNameLst>
                                          <p:attrName>r</p:attrName>
                                        </p:attrNameLst>
                                      </p:cBhvr>
                                    </p:animRot>
                                  </p:childTnLst>
                                </p:cTn>
                              </p:par>
                              <p:par>
                                <p:cTn id="49" presetID="23" presetClass="entr" presetSubtype="16" repeatCount="indefinite" fill="hold" nodeType="withEffect">
                                  <p:stCondLst>
                                    <p:cond delay="500"/>
                                  </p:stCondLst>
                                  <p:endCondLst>
                                    <p:cond evt="onNext" delay="0">
                                      <p:tgtEl>
                                        <p:sldTgt/>
                                      </p:tgtEl>
                                    </p:cond>
                                  </p:endCondLst>
                                  <p:childTnLst>
                                    <p:set>
                                      <p:cBhvr>
                                        <p:cTn id="50" dur="1" fill="hold">
                                          <p:stCondLst>
                                            <p:cond delay="0"/>
                                          </p:stCondLst>
                                        </p:cTn>
                                        <p:tgtEl>
                                          <p:spTgt spid="40"/>
                                        </p:tgtEl>
                                        <p:attrNameLst>
                                          <p:attrName>style.visibility</p:attrName>
                                        </p:attrNameLst>
                                      </p:cBhvr>
                                      <p:to>
                                        <p:strVal val="visible"/>
                                      </p:to>
                                    </p:set>
                                    <p:anim calcmode="lin" valueType="num">
                                      <p:cBhvr>
                                        <p:cTn id="51" dur="3000" fill="hold"/>
                                        <p:tgtEl>
                                          <p:spTgt spid="40"/>
                                        </p:tgtEl>
                                        <p:attrNameLst>
                                          <p:attrName>ppt_w</p:attrName>
                                        </p:attrNameLst>
                                      </p:cBhvr>
                                      <p:tavLst>
                                        <p:tav tm="0">
                                          <p:val>
                                            <p:fltVal val="0"/>
                                          </p:val>
                                        </p:tav>
                                        <p:tav tm="100000">
                                          <p:val>
                                            <p:strVal val="#ppt_w"/>
                                          </p:val>
                                        </p:tav>
                                      </p:tavLst>
                                    </p:anim>
                                    <p:anim calcmode="lin" valueType="num">
                                      <p:cBhvr>
                                        <p:cTn id="52" dur="30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738188" y="1785938"/>
            <a:ext cx="7412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TextBox 2"/>
          <p:cNvSpPr txBox="1">
            <a:spLocks noChangeArrowheads="1"/>
          </p:cNvSpPr>
          <p:nvPr/>
        </p:nvSpPr>
        <p:spPr bwMode="auto">
          <a:xfrm>
            <a:off x="134938" y="188913"/>
            <a:ext cx="8616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II. ĐỘ LỚN CỦA LỰC ĐẨY ÁC – SI – MÉT KHI VẬT NỔI TRÊN MẶT THOÁNG CỦA CHẤT LỎNG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Freeform 5"/>
          <p:cNvSpPr>
            <a:spLocks noChangeArrowheads="1"/>
          </p:cNvSpPr>
          <p:nvPr/>
        </p:nvSpPr>
        <p:spPr bwMode="auto">
          <a:xfrm>
            <a:off x="2938463" y="2552700"/>
            <a:ext cx="2682875" cy="1436688"/>
          </a:xfrm>
          <a:custGeom>
            <a:avLst/>
            <a:gdLst>
              <a:gd name="T0" fmla="*/ 2147483646 w 232"/>
              <a:gd name="T1" fmla="*/ 2147483646 h 195"/>
              <a:gd name="T2" fmla="*/ 2147483646 w 232"/>
              <a:gd name="T3" fmla="*/ 2147483646 h 195"/>
              <a:gd name="T4" fmla="*/ 0 w 232"/>
              <a:gd name="T5" fmla="*/ 2147483646 h 195"/>
              <a:gd name="T6" fmla="*/ 0 w 232"/>
              <a:gd name="T7" fmla="*/ 0 h 195"/>
              <a:gd name="T8" fmla="*/ 2147483646 w 232"/>
              <a:gd name="T9" fmla="*/ 0 h 195"/>
              <a:gd name="T10" fmla="*/ 2147483646 w 232"/>
              <a:gd name="T11" fmla="*/ 0 h 195"/>
              <a:gd name="T12" fmla="*/ 2147483646 w 232"/>
              <a:gd name="T13" fmla="*/ 0 h 195"/>
              <a:gd name="T14" fmla="*/ 2147483646 w 232"/>
              <a:gd name="T15" fmla="*/ 2147483646 h 195"/>
              <a:gd name="T16" fmla="*/ 2147483646 w 232"/>
              <a:gd name="T17" fmla="*/ 2147483646 h 195"/>
              <a:gd name="T18" fmla="*/ 2147483646 w 232"/>
              <a:gd name="T19" fmla="*/ 214748364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195">
                <a:moveTo>
                  <a:pt x="116" y="195"/>
                </a:moveTo>
                <a:lnTo>
                  <a:pt x="39" y="195"/>
                </a:lnTo>
                <a:cubicBezTo>
                  <a:pt x="9" y="195"/>
                  <a:pt x="0" y="189"/>
                  <a:pt x="0" y="153"/>
                </a:cubicBezTo>
                <a:cubicBezTo>
                  <a:pt x="0" y="99"/>
                  <a:pt x="0" y="51"/>
                  <a:pt x="0" y="0"/>
                </a:cubicBezTo>
                <a:lnTo>
                  <a:pt x="20" y="0"/>
                </a:lnTo>
                <a:lnTo>
                  <a:pt x="212" y="0"/>
                </a:lnTo>
                <a:lnTo>
                  <a:pt x="232" y="0"/>
                </a:lnTo>
                <a:cubicBezTo>
                  <a:pt x="232" y="51"/>
                  <a:pt x="232" y="99"/>
                  <a:pt x="232" y="153"/>
                </a:cubicBezTo>
                <a:cubicBezTo>
                  <a:pt x="232" y="189"/>
                  <a:pt x="223" y="195"/>
                  <a:pt x="193" y="195"/>
                </a:cubicBezTo>
                <a:lnTo>
                  <a:pt x="116" y="195"/>
                </a:lnTo>
                <a:close/>
              </a:path>
            </a:pathLst>
          </a:custGeom>
          <a:solidFill>
            <a:srgbClr val="66CCFF">
              <a:alpha val="61960"/>
            </a:srgbClr>
          </a:solidFill>
          <a:ln w="9525">
            <a:solidFill>
              <a:srgbClr val="FFFFFF"/>
            </a:solidFill>
            <a:round/>
            <a:headEnd/>
            <a:tailEnd/>
          </a:ln>
          <a:effectLst>
            <a:outerShdw dist="107763" dir="18900000" algn="ctr" rotWithShape="0">
              <a:srgbClr val="808080">
                <a:alpha val="50000"/>
              </a:srgbClr>
            </a:outerShdw>
          </a:effectLst>
        </p:spPr>
        <p:txBody>
          <a:bodyPr/>
          <a:lstStyle/>
          <a:p>
            <a:endParaRPr lang="en-US"/>
          </a:p>
        </p:txBody>
      </p:sp>
      <p:sp>
        <p:nvSpPr>
          <p:cNvPr id="15366" name="Freeform 6"/>
          <p:cNvSpPr>
            <a:spLocks noEditPoints="1"/>
          </p:cNvSpPr>
          <p:nvPr/>
        </p:nvSpPr>
        <p:spPr bwMode="auto">
          <a:xfrm>
            <a:off x="2867025" y="2589213"/>
            <a:ext cx="2743200" cy="1712912"/>
          </a:xfrm>
          <a:custGeom>
            <a:avLst/>
            <a:gdLst>
              <a:gd name="T0" fmla="*/ 2147483646 w 238"/>
              <a:gd name="T1" fmla="*/ 0 h 268"/>
              <a:gd name="T2" fmla="*/ 2147483646 w 238"/>
              <a:gd name="T3" fmla="*/ 2147483646 h 268"/>
              <a:gd name="T4" fmla="*/ 0 w 238"/>
              <a:gd name="T5" fmla="*/ 2147483646 h 268"/>
              <a:gd name="T6" fmla="*/ 0 w 238"/>
              <a:gd name="T7" fmla="*/ 0 h 268"/>
              <a:gd name="T8" fmla="*/ 2147483646 w 238"/>
              <a:gd name="T9" fmla="*/ 0 h 268"/>
              <a:gd name="T10" fmla="*/ 2147483646 w 238"/>
              <a:gd name="T11" fmla="*/ 2147483646 h 268"/>
              <a:gd name="T12" fmla="*/ 2147483646 w 238"/>
              <a:gd name="T13" fmla="*/ 2147483646 h 268"/>
              <a:gd name="T14" fmla="*/ 2147483646 w 238"/>
              <a:gd name="T15" fmla="*/ 2147483646 h 268"/>
              <a:gd name="T16" fmla="*/ 0 w 238"/>
              <a:gd name="T17" fmla="*/ 2147483646 h 268"/>
              <a:gd name="T18" fmla="*/ 2147483646 w 238"/>
              <a:gd name="T19" fmla="*/ 2147483646 h 268"/>
              <a:gd name="T20" fmla="*/ 2147483646 w 238"/>
              <a:gd name="T21" fmla="*/ 2147483646 h 268"/>
              <a:gd name="T22" fmla="*/ 2147483646 w 238"/>
              <a:gd name="T23" fmla="*/ 2147483646 h 268"/>
              <a:gd name="T24" fmla="*/ 2147483646 w 238"/>
              <a:gd name="T25" fmla="*/ 2147483646 h 268"/>
              <a:gd name="T26" fmla="*/ 2147483646 w 238"/>
              <a:gd name="T27" fmla="*/ 2147483646 h 268"/>
              <a:gd name="T28" fmla="*/ 2147483646 w 238"/>
              <a:gd name="T29" fmla="*/ 2147483646 h 268"/>
              <a:gd name="T30" fmla="*/ 2147483646 w 238"/>
              <a:gd name="T31" fmla="*/ 2147483646 h 268"/>
              <a:gd name="T32" fmla="*/ 2147483646 w 238"/>
              <a:gd name="T33" fmla="*/ 2147483646 h 268"/>
              <a:gd name="T34" fmla="*/ 2147483646 w 238"/>
              <a:gd name="T35" fmla="*/ 2147483646 h 268"/>
              <a:gd name="T36" fmla="*/ 2147483646 w 238"/>
              <a:gd name="T37" fmla="*/ 2147483646 h 268"/>
              <a:gd name="T38" fmla="*/ 2147483646 w 238"/>
              <a:gd name="T39" fmla="*/ 2147483646 h 268"/>
              <a:gd name="T40" fmla="*/ 2147483646 w 238"/>
              <a:gd name="T41" fmla="*/ 0 h 268"/>
              <a:gd name="T42" fmla="*/ 2147483646 w 238"/>
              <a:gd name="T43" fmla="*/ 2147483646 h 268"/>
              <a:gd name="T44" fmla="*/ 2147483646 w 238"/>
              <a:gd name="T45" fmla="*/ 2147483646 h 268"/>
              <a:gd name="T46" fmla="*/ 2147483646 w 238"/>
              <a:gd name="T47" fmla="*/ 0 h 268"/>
              <a:gd name="T48" fmla="*/ 2147483646 w 238"/>
              <a:gd name="T49" fmla="*/ 0 h 268"/>
              <a:gd name="T50" fmla="*/ 2147483646 w 238"/>
              <a:gd name="T51" fmla="*/ 2147483646 h 268"/>
              <a:gd name="T52" fmla="*/ 2147483646 w 238"/>
              <a:gd name="T53" fmla="*/ 2147483646 h 268"/>
              <a:gd name="T54" fmla="*/ 2147483646 w 238"/>
              <a:gd name="T55" fmla="*/ 2147483646 h 268"/>
              <a:gd name="T56" fmla="*/ 2147483646 w 238"/>
              <a:gd name="T57" fmla="*/ 2147483646 h 268"/>
              <a:gd name="T58" fmla="*/ 2147483646 w 238"/>
              <a:gd name="T59" fmla="*/ 2147483646 h 268"/>
              <a:gd name="T60" fmla="*/ 2147483646 w 238"/>
              <a:gd name="T61" fmla="*/ 2147483646 h 268"/>
              <a:gd name="T62" fmla="*/ 2147483646 w 238"/>
              <a:gd name="T63" fmla="*/ 2147483646 h 268"/>
              <a:gd name="T64" fmla="*/ 2147483646 w 238"/>
              <a:gd name="T65" fmla="*/ 2147483646 h 268"/>
              <a:gd name="T66" fmla="*/ 2147483646 w 238"/>
              <a:gd name="T67" fmla="*/ 2147483646 h 268"/>
              <a:gd name="T68" fmla="*/ 2147483646 w 238"/>
              <a:gd name="T69" fmla="*/ 2147483646 h 268"/>
              <a:gd name="T70" fmla="*/ 2147483646 w 238"/>
              <a:gd name="T71" fmla="*/ 2147483646 h 268"/>
              <a:gd name="T72" fmla="*/ 2147483646 w 238"/>
              <a:gd name="T73" fmla="*/ 2147483646 h 268"/>
              <a:gd name="T74" fmla="*/ 2147483646 w 238"/>
              <a:gd name="T75" fmla="*/ 2147483646 h 268"/>
              <a:gd name="T76" fmla="*/ 2147483646 w 238"/>
              <a:gd name="T77" fmla="*/ 2147483646 h 268"/>
              <a:gd name="T78" fmla="*/ 2147483646 w 238"/>
              <a:gd name="T79" fmla="*/ 2147483646 h 2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68"/>
              <a:gd name="T122" fmla="*/ 238 w 238"/>
              <a:gd name="T123" fmla="*/ 268 h 2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68">
                <a:moveTo>
                  <a:pt x="7" y="0"/>
                </a:moveTo>
                <a:lnTo>
                  <a:pt x="7" y="218"/>
                </a:lnTo>
                <a:lnTo>
                  <a:pt x="0" y="218"/>
                </a:lnTo>
                <a:lnTo>
                  <a:pt x="0" y="0"/>
                </a:lnTo>
                <a:lnTo>
                  <a:pt x="7" y="0"/>
                </a:lnTo>
                <a:close/>
                <a:moveTo>
                  <a:pt x="7" y="218"/>
                </a:moveTo>
                <a:cubicBezTo>
                  <a:pt x="7" y="237"/>
                  <a:pt x="9" y="248"/>
                  <a:pt x="14" y="254"/>
                </a:cubicBezTo>
                <a:lnTo>
                  <a:pt x="9" y="259"/>
                </a:lnTo>
                <a:cubicBezTo>
                  <a:pt x="2" y="251"/>
                  <a:pt x="0" y="239"/>
                  <a:pt x="0" y="218"/>
                </a:cubicBezTo>
                <a:lnTo>
                  <a:pt x="7" y="218"/>
                </a:lnTo>
                <a:close/>
                <a:moveTo>
                  <a:pt x="14" y="254"/>
                </a:moveTo>
                <a:cubicBezTo>
                  <a:pt x="19" y="260"/>
                  <a:pt x="28" y="261"/>
                  <a:pt x="42" y="261"/>
                </a:cubicBezTo>
                <a:lnTo>
                  <a:pt x="42" y="268"/>
                </a:lnTo>
                <a:cubicBezTo>
                  <a:pt x="26" y="268"/>
                  <a:pt x="16" y="266"/>
                  <a:pt x="9" y="259"/>
                </a:cubicBezTo>
                <a:lnTo>
                  <a:pt x="14" y="254"/>
                </a:lnTo>
                <a:close/>
                <a:moveTo>
                  <a:pt x="42" y="261"/>
                </a:moveTo>
                <a:lnTo>
                  <a:pt x="119" y="261"/>
                </a:lnTo>
                <a:lnTo>
                  <a:pt x="119" y="268"/>
                </a:lnTo>
                <a:lnTo>
                  <a:pt x="42" y="268"/>
                </a:lnTo>
                <a:lnTo>
                  <a:pt x="42" y="261"/>
                </a:lnTo>
                <a:close/>
                <a:moveTo>
                  <a:pt x="238" y="0"/>
                </a:moveTo>
                <a:lnTo>
                  <a:pt x="238" y="218"/>
                </a:lnTo>
                <a:lnTo>
                  <a:pt x="231" y="218"/>
                </a:lnTo>
                <a:lnTo>
                  <a:pt x="231" y="0"/>
                </a:lnTo>
                <a:lnTo>
                  <a:pt x="238" y="0"/>
                </a:lnTo>
                <a:close/>
                <a:moveTo>
                  <a:pt x="238" y="218"/>
                </a:moveTo>
                <a:cubicBezTo>
                  <a:pt x="238" y="239"/>
                  <a:pt x="236" y="251"/>
                  <a:pt x="229" y="259"/>
                </a:cubicBezTo>
                <a:lnTo>
                  <a:pt x="224" y="254"/>
                </a:lnTo>
                <a:cubicBezTo>
                  <a:pt x="229" y="248"/>
                  <a:pt x="231" y="237"/>
                  <a:pt x="231" y="218"/>
                </a:cubicBezTo>
                <a:lnTo>
                  <a:pt x="238" y="218"/>
                </a:lnTo>
                <a:close/>
                <a:moveTo>
                  <a:pt x="229" y="259"/>
                </a:moveTo>
                <a:cubicBezTo>
                  <a:pt x="222" y="266"/>
                  <a:pt x="212" y="268"/>
                  <a:pt x="196" y="268"/>
                </a:cubicBezTo>
                <a:lnTo>
                  <a:pt x="196" y="261"/>
                </a:lnTo>
                <a:cubicBezTo>
                  <a:pt x="210" y="261"/>
                  <a:pt x="219" y="260"/>
                  <a:pt x="224" y="254"/>
                </a:cubicBezTo>
                <a:lnTo>
                  <a:pt x="229" y="259"/>
                </a:lnTo>
                <a:close/>
                <a:moveTo>
                  <a:pt x="196" y="268"/>
                </a:moveTo>
                <a:lnTo>
                  <a:pt x="119" y="268"/>
                </a:lnTo>
                <a:lnTo>
                  <a:pt x="119" y="261"/>
                </a:lnTo>
                <a:lnTo>
                  <a:pt x="196" y="261"/>
                </a:lnTo>
                <a:lnTo>
                  <a:pt x="196" y="268"/>
                </a:lnTo>
                <a:close/>
              </a:path>
            </a:pathLst>
          </a:cu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a:flatTx/>
          </a:bodyPr>
          <a:lstStyle/>
          <a:p>
            <a:endParaRPr lang="en-US"/>
          </a:p>
        </p:txBody>
      </p:sp>
      <p:grpSp>
        <p:nvGrpSpPr>
          <p:cNvPr id="2" name="Group 7"/>
          <p:cNvGrpSpPr>
            <a:grpSpLocks/>
          </p:cNvGrpSpPr>
          <p:nvPr/>
        </p:nvGrpSpPr>
        <p:grpSpPr bwMode="auto">
          <a:xfrm>
            <a:off x="3624263" y="906463"/>
            <a:ext cx="1524000" cy="685800"/>
            <a:chOff x="3936" y="2976"/>
            <a:chExt cx="960" cy="432"/>
          </a:xfrm>
        </p:grpSpPr>
        <p:sp>
          <p:nvSpPr>
            <p:cNvPr id="3" name="Rectangle 8" descr="Walnut"/>
            <p:cNvSpPr>
              <a:spLocks noChangeArrowheads="1"/>
            </p:cNvSpPr>
            <p:nvPr/>
          </p:nvSpPr>
          <p:spPr bwMode="auto">
            <a:xfrm>
              <a:off x="3936" y="3216"/>
              <a:ext cx="960" cy="19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endParaRPr lang="vi-VN" altLang="en-US"/>
            </a:p>
          </p:txBody>
        </p:sp>
        <p:sp>
          <p:nvSpPr>
            <p:cNvPr id="15367" name="Rectangle 9" descr="Medium wood"/>
            <p:cNvSpPr>
              <a:spLocks noChangeArrowheads="1"/>
            </p:cNvSpPr>
            <p:nvPr/>
          </p:nvSpPr>
          <p:spPr bwMode="auto">
            <a:xfrm>
              <a:off x="3936" y="2976"/>
              <a:ext cx="960" cy="24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endParaRPr lang="vi-VN" altLang="en-US"/>
            </a:p>
          </p:txBody>
        </p:sp>
      </p:grpSp>
      <p:sp>
        <p:nvSpPr>
          <p:cNvPr id="15374" name="Rectangle 14"/>
          <p:cNvSpPr>
            <a:spLocks noChangeArrowheads="1"/>
          </p:cNvSpPr>
          <p:nvPr/>
        </p:nvSpPr>
        <p:spPr bwMode="auto">
          <a:xfrm>
            <a:off x="3627438" y="2559050"/>
            <a:ext cx="1520825" cy="322263"/>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endParaRPr lang="vi-V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blinds(horizontal)">
                                      <p:cBhvr>
                                        <p:cTn id="11" dur="500"/>
                                        <p:tgtEl>
                                          <p:spTgt spid="15365"/>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par>
                          <p:cTn id="16" fill="hold" nodeType="afterGroup">
                            <p:stCondLst>
                              <p:cond delay="1500"/>
                            </p:stCondLst>
                            <p:childTnLst>
                              <p:par>
                                <p:cTn id="17" presetID="0" presetClass="path" presetSubtype="0" accel="50000" decel="50000" fill="hold" nodeType="afterEffect">
                                  <p:stCondLst>
                                    <p:cond delay="0"/>
                                  </p:stCondLst>
                                  <p:childTnLst>
                                    <p:animMotion origin="layout" path="M 0.00243 0.04372 C 0.0026 0.16562 0.00278 0.2873 0.00243 0.31205 C 0.00208 0.3368 0.00104 0.21189 0.00087 0.19176 " pathEditMode="relative" rAng="0" ptsTypes="aaA">
                                      <p:cBhvr>
                                        <p:cTn id="18" dur="2000" fill="hold"/>
                                        <p:tgtEl>
                                          <p:spTgt spid="2"/>
                                        </p:tgtEl>
                                        <p:attrNameLst>
                                          <p:attrName>ppt_x,ppt_y</p:attrName>
                                        </p:attrNameLst>
                                      </p:cBhvr>
                                      <p:rCtr x="-69" y="14643"/>
                                    </p:animMotion>
                                  </p:childTnLst>
                                </p:cTn>
                              </p:par>
                            </p:childTnLst>
                          </p:cTn>
                        </p:par>
                        <p:par>
                          <p:cTn id="19" fill="hold" nodeType="afterGroup">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5374"/>
                                        </p:tgtEl>
                                        <p:attrNameLst>
                                          <p:attrName>style.visibility</p:attrName>
                                        </p:attrNameLst>
                                      </p:cBhvr>
                                      <p:to>
                                        <p:strVal val="visible"/>
                                      </p:to>
                                    </p:set>
                                    <p:animEffect transition="in" filter="fade">
                                      <p:cBhvr>
                                        <p:cTn id="22" dur="20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7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3">
            <a:extLst>
              <a:ext uri="{FF2B5EF4-FFF2-40B4-BE49-F238E27FC236}">
                <a16:creationId xmlns:a16="http://schemas.microsoft.com/office/drawing/2014/main" id="{9A375DB2-7320-43C3-A7DC-B1E5D1F2A441}"/>
              </a:ext>
            </a:extLst>
          </p:cNvPr>
          <p:cNvSpPr txBox="1">
            <a:spLocks noChangeArrowheads="1"/>
          </p:cNvSpPr>
          <p:nvPr/>
        </p:nvSpPr>
        <p:spPr bwMode="auto">
          <a:xfrm>
            <a:off x="381000" y="1530350"/>
            <a:ext cx="8610600" cy="954088"/>
          </a:xfrm>
          <a:prstGeom prst="rect">
            <a:avLst/>
          </a:prstGeom>
          <a:noFill/>
          <a:ln w="9525">
            <a:noFill/>
            <a:miter lim="800000"/>
            <a:headEnd/>
            <a:tailEnd/>
          </a:ln>
        </p:spPr>
        <p:txBody>
          <a:bodyPr>
            <a:spAutoFit/>
          </a:bodyPr>
          <a:lstStyle/>
          <a:p>
            <a:pPr algn="just">
              <a:spcBef>
                <a:spcPct val="50000"/>
              </a:spcBef>
              <a:buFont typeface="Wingdings" panose="05000000000000000000" pitchFamily="2" charset="2"/>
              <a:buNone/>
              <a:defRPr/>
            </a:pPr>
            <a:r>
              <a:rPr lang="en-US" altLang="en-US" sz="2800" b="1" dirty="0">
                <a:solidFill>
                  <a:srgbClr val="FF0000"/>
                </a:solidFill>
                <a:effectLst>
                  <a:outerShdw blurRad="38100" dist="38100" dir="2700000" algn="tl">
                    <a:srgbClr val="C0C0C0"/>
                  </a:outerShdw>
                </a:effectLst>
                <a:latin typeface="Times New Roman" pitchFamily="18" charset="0"/>
              </a:rPr>
              <a:t>C3. </a:t>
            </a:r>
            <a:r>
              <a:rPr lang="en-US" altLang="en-US" sz="2800" b="1" dirty="0" err="1">
                <a:solidFill>
                  <a:srgbClr val="FF0000"/>
                </a:solidFill>
                <a:effectLst>
                  <a:outerShdw blurRad="38100" dist="38100" dir="2700000" algn="tl">
                    <a:srgbClr val="C0C0C0"/>
                  </a:outerShdw>
                </a:effectLst>
                <a:latin typeface="Times New Roman" pitchFamily="18" charset="0"/>
              </a:rPr>
              <a:t>Miếng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gỗ</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thả</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vào</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nước</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lại</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nổi</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vì</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trọng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lượng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của</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miếng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gỗ</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nhỏ</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hơn</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lực</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đẩy</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Ác</a:t>
            </a:r>
            <a:r>
              <a:rPr lang="en-US" altLang="en-US" sz="2800" b="1" dirty="0">
                <a:solidFill>
                  <a:srgbClr val="FF0000"/>
                </a:solidFill>
                <a:effectLst>
                  <a:outerShdw blurRad="38100" dist="38100" dir="2700000" algn="tl">
                    <a:srgbClr val="C0C0C0"/>
                  </a:outerShdw>
                </a:effectLst>
                <a:latin typeface="Times New Roman" pitchFamily="18" charset="0"/>
              </a:rPr>
              <a:t> – </a:t>
            </a:r>
            <a:r>
              <a:rPr lang="en-US" altLang="en-US" sz="2800" b="1" dirty="0" err="1">
                <a:solidFill>
                  <a:srgbClr val="FF0000"/>
                </a:solidFill>
                <a:effectLst>
                  <a:outerShdw blurRad="38100" dist="38100" dir="2700000" algn="tl">
                    <a:srgbClr val="C0C0C0"/>
                  </a:outerShdw>
                </a:effectLst>
                <a:latin typeface="Times New Roman" pitchFamily="18" charset="0"/>
              </a:rPr>
              <a:t>si</a:t>
            </a:r>
            <a:r>
              <a:rPr lang="en-US" altLang="en-US" sz="2800" b="1" dirty="0">
                <a:solidFill>
                  <a:srgbClr val="FF0000"/>
                </a:solidFill>
                <a:effectLst>
                  <a:outerShdw blurRad="38100" dist="38100" dir="2700000" algn="tl">
                    <a:srgbClr val="C0C0C0"/>
                  </a:outerShdw>
                </a:effectLst>
                <a:latin typeface="Times New Roman" pitchFamily="18" charset="0"/>
              </a:rPr>
              <a:t> - </a:t>
            </a:r>
            <a:r>
              <a:rPr lang="en-US" altLang="en-US" sz="2800" b="1" dirty="0" err="1">
                <a:solidFill>
                  <a:srgbClr val="FF0000"/>
                </a:solidFill>
                <a:effectLst>
                  <a:outerShdw blurRad="38100" dist="38100" dir="2700000" algn="tl">
                    <a:srgbClr val="C0C0C0"/>
                  </a:outerShdw>
                </a:effectLst>
                <a:latin typeface="Times New Roman" pitchFamily="18" charset="0"/>
              </a:rPr>
              <a:t>mét</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của</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nước</a:t>
            </a:r>
            <a:r>
              <a:rPr lang="en-US" altLang="en-US" sz="2800" b="1" dirty="0">
                <a:solidFill>
                  <a:srgbClr val="FF0000"/>
                </a:solidFill>
                <a:effectLst>
                  <a:outerShdw blurRad="38100" dist="38100" dir="2700000" algn="tl">
                    <a:srgbClr val="C0C0C0"/>
                  </a:outerShdw>
                </a:effectLst>
                <a:latin typeface="Times New Roman" pitchFamily="18" charset="0"/>
              </a:rPr>
              <a:t>. </a:t>
            </a:r>
          </a:p>
        </p:txBody>
      </p:sp>
      <p:sp>
        <p:nvSpPr>
          <p:cNvPr id="11" name="Text Box 11">
            <a:extLst>
              <a:ext uri="{FF2B5EF4-FFF2-40B4-BE49-F238E27FC236}">
                <a16:creationId xmlns:a16="http://schemas.microsoft.com/office/drawing/2014/main" id="{C668D70B-9F13-4B62-9490-425964BD31E8}"/>
              </a:ext>
            </a:extLst>
          </p:cNvPr>
          <p:cNvSpPr txBox="1">
            <a:spLocks noChangeArrowheads="1"/>
          </p:cNvSpPr>
          <p:nvPr/>
        </p:nvSpPr>
        <p:spPr bwMode="auto">
          <a:xfrm>
            <a:off x="381000" y="2954338"/>
            <a:ext cx="8316913" cy="1384300"/>
          </a:xfrm>
          <a:prstGeom prst="rect">
            <a:avLst/>
          </a:prstGeom>
          <a:noFill/>
          <a:ln w="9525">
            <a:noFill/>
            <a:miter lim="800000"/>
            <a:headEnd/>
            <a:tailEnd/>
          </a:ln>
        </p:spPr>
        <p:txBody>
          <a:bodyPr>
            <a:spAutoFit/>
          </a:bodyPr>
          <a:lstStyle/>
          <a:p>
            <a:pPr algn="just">
              <a:spcBef>
                <a:spcPct val="50000"/>
              </a:spcBef>
              <a:buFont typeface="Wingdings" panose="05000000000000000000" pitchFamily="2" charset="2"/>
              <a:buNone/>
              <a:defRPr/>
            </a:pPr>
            <a:r>
              <a:rPr lang="en-US" altLang="en-US" sz="2800" b="1" dirty="0">
                <a:solidFill>
                  <a:srgbClr val="FF0000"/>
                </a:solidFill>
                <a:effectLst>
                  <a:outerShdw blurRad="38100" dist="38100" dir="2700000" algn="tl">
                    <a:srgbClr val="C0C0C0"/>
                  </a:outerShdw>
                </a:effectLst>
                <a:latin typeface="Times New Roman" pitchFamily="18" charset="0"/>
              </a:rPr>
              <a:t>C4. </a:t>
            </a:r>
            <a:r>
              <a:rPr lang="en-US" altLang="en-US" sz="2800" b="1" dirty="0" err="1">
                <a:solidFill>
                  <a:srgbClr val="FF0000"/>
                </a:solidFill>
                <a:effectLst>
                  <a:outerShdw blurRad="38100" dist="38100" dir="2700000" algn="tl">
                    <a:srgbClr val="C0C0C0"/>
                  </a:outerShdw>
                </a:effectLst>
                <a:latin typeface="Times New Roman" pitchFamily="18" charset="0"/>
              </a:rPr>
              <a:t>Khi</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miếng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gỗ</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nổi</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trên</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mặt</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nước</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trọng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lượng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của</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nó</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và</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lực</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đẩy</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Ác-si-mét</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cân</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bằng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nhau</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Vì</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vật</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đứng</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yên</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thì</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hai</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lực</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này</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là</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hai</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lực</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cân</a:t>
            </a:r>
            <a:r>
              <a:rPr lang="en-US" altLang="en-US" sz="2800" b="1" dirty="0">
                <a:solidFill>
                  <a:srgbClr val="FF0000"/>
                </a:solidFill>
                <a:effectLst>
                  <a:outerShdw blurRad="38100" dist="38100" dir="2700000" algn="tl">
                    <a:srgbClr val="C0C0C0"/>
                  </a:outerShdw>
                </a:effectLst>
                <a:latin typeface="Times New Roman" pitchFamily="18" charset="0"/>
              </a:rPr>
              <a:t> </a:t>
            </a:r>
            <a:r>
              <a:rPr lang="en-US" altLang="en-US" sz="2800" b="1" dirty="0" err="1">
                <a:solidFill>
                  <a:srgbClr val="FF0000"/>
                </a:solidFill>
                <a:effectLst>
                  <a:outerShdw blurRad="38100" dist="38100" dir="2700000" algn="tl">
                    <a:srgbClr val="C0C0C0"/>
                  </a:outerShdw>
                </a:effectLst>
                <a:latin typeface="Times New Roman" pitchFamily="18" charset="0"/>
              </a:rPr>
              <a:t>bằng</a:t>
            </a:r>
            <a:r>
              <a:rPr lang="en-US" altLang="en-US" sz="2800" b="1" dirty="0">
                <a:solidFill>
                  <a:srgbClr val="FF0000"/>
                </a:solidFill>
                <a:effectLst>
                  <a:outerShdw blurRad="38100" dist="38100" dir="2700000" algn="tl">
                    <a:srgbClr val="C0C0C0"/>
                  </a:outerShdw>
                </a:effectLst>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Freeform 5"/>
          <p:cNvSpPr>
            <a:spLocks noChangeArrowheads="1"/>
          </p:cNvSpPr>
          <p:nvPr/>
        </p:nvSpPr>
        <p:spPr bwMode="auto">
          <a:xfrm>
            <a:off x="2938463" y="2552700"/>
            <a:ext cx="2682875" cy="1436688"/>
          </a:xfrm>
          <a:custGeom>
            <a:avLst/>
            <a:gdLst>
              <a:gd name="T0" fmla="*/ 2147483646 w 232"/>
              <a:gd name="T1" fmla="*/ 2147483646 h 195"/>
              <a:gd name="T2" fmla="*/ 2147483646 w 232"/>
              <a:gd name="T3" fmla="*/ 2147483646 h 195"/>
              <a:gd name="T4" fmla="*/ 0 w 232"/>
              <a:gd name="T5" fmla="*/ 2147483646 h 195"/>
              <a:gd name="T6" fmla="*/ 0 w 232"/>
              <a:gd name="T7" fmla="*/ 0 h 195"/>
              <a:gd name="T8" fmla="*/ 2147483646 w 232"/>
              <a:gd name="T9" fmla="*/ 0 h 195"/>
              <a:gd name="T10" fmla="*/ 2147483646 w 232"/>
              <a:gd name="T11" fmla="*/ 0 h 195"/>
              <a:gd name="T12" fmla="*/ 2147483646 w 232"/>
              <a:gd name="T13" fmla="*/ 0 h 195"/>
              <a:gd name="T14" fmla="*/ 2147483646 w 232"/>
              <a:gd name="T15" fmla="*/ 2147483646 h 195"/>
              <a:gd name="T16" fmla="*/ 2147483646 w 232"/>
              <a:gd name="T17" fmla="*/ 2147483646 h 195"/>
              <a:gd name="T18" fmla="*/ 2147483646 w 232"/>
              <a:gd name="T19" fmla="*/ 214748364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195">
                <a:moveTo>
                  <a:pt x="116" y="195"/>
                </a:moveTo>
                <a:lnTo>
                  <a:pt x="39" y="195"/>
                </a:lnTo>
                <a:cubicBezTo>
                  <a:pt x="9" y="195"/>
                  <a:pt x="0" y="189"/>
                  <a:pt x="0" y="153"/>
                </a:cubicBezTo>
                <a:cubicBezTo>
                  <a:pt x="0" y="99"/>
                  <a:pt x="0" y="51"/>
                  <a:pt x="0" y="0"/>
                </a:cubicBezTo>
                <a:lnTo>
                  <a:pt x="20" y="0"/>
                </a:lnTo>
                <a:lnTo>
                  <a:pt x="212" y="0"/>
                </a:lnTo>
                <a:lnTo>
                  <a:pt x="232" y="0"/>
                </a:lnTo>
                <a:cubicBezTo>
                  <a:pt x="232" y="51"/>
                  <a:pt x="232" y="99"/>
                  <a:pt x="232" y="153"/>
                </a:cubicBezTo>
                <a:cubicBezTo>
                  <a:pt x="232" y="189"/>
                  <a:pt x="223" y="195"/>
                  <a:pt x="193" y="195"/>
                </a:cubicBezTo>
                <a:lnTo>
                  <a:pt x="116" y="195"/>
                </a:lnTo>
                <a:close/>
              </a:path>
            </a:pathLst>
          </a:custGeom>
          <a:solidFill>
            <a:srgbClr val="66CCFF">
              <a:alpha val="61960"/>
            </a:srgbClr>
          </a:solidFill>
          <a:ln w="9525">
            <a:solidFill>
              <a:srgbClr val="FFFFFF"/>
            </a:solidFill>
            <a:round/>
            <a:headEnd/>
            <a:tailEnd/>
          </a:ln>
          <a:effectLst>
            <a:outerShdw dist="107763" dir="18900000" algn="ctr" rotWithShape="0">
              <a:srgbClr val="808080">
                <a:alpha val="50000"/>
              </a:srgbClr>
            </a:outerShdw>
          </a:effectLst>
        </p:spPr>
        <p:txBody>
          <a:bodyPr/>
          <a:lstStyle/>
          <a:p>
            <a:endParaRPr lang="en-US"/>
          </a:p>
        </p:txBody>
      </p:sp>
      <p:sp>
        <p:nvSpPr>
          <p:cNvPr id="15366" name="Freeform 6"/>
          <p:cNvSpPr>
            <a:spLocks noEditPoints="1"/>
          </p:cNvSpPr>
          <p:nvPr/>
        </p:nvSpPr>
        <p:spPr bwMode="auto">
          <a:xfrm>
            <a:off x="2867025" y="2589213"/>
            <a:ext cx="2743200" cy="1712912"/>
          </a:xfrm>
          <a:custGeom>
            <a:avLst/>
            <a:gdLst>
              <a:gd name="T0" fmla="*/ 2147483646 w 238"/>
              <a:gd name="T1" fmla="*/ 0 h 268"/>
              <a:gd name="T2" fmla="*/ 2147483646 w 238"/>
              <a:gd name="T3" fmla="*/ 2147483646 h 268"/>
              <a:gd name="T4" fmla="*/ 0 w 238"/>
              <a:gd name="T5" fmla="*/ 2147483646 h 268"/>
              <a:gd name="T6" fmla="*/ 0 w 238"/>
              <a:gd name="T7" fmla="*/ 0 h 268"/>
              <a:gd name="T8" fmla="*/ 2147483646 w 238"/>
              <a:gd name="T9" fmla="*/ 0 h 268"/>
              <a:gd name="T10" fmla="*/ 2147483646 w 238"/>
              <a:gd name="T11" fmla="*/ 2147483646 h 268"/>
              <a:gd name="T12" fmla="*/ 2147483646 w 238"/>
              <a:gd name="T13" fmla="*/ 2147483646 h 268"/>
              <a:gd name="T14" fmla="*/ 2147483646 w 238"/>
              <a:gd name="T15" fmla="*/ 2147483646 h 268"/>
              <a:gd name="T16" fmla="*/ 0 w 238"/>
              <a:gd name="T17" fmla="*/ 2147483646 h 268"/>
              <a:gd name="T18" fmla="*/ 2147483646 w 238"/>
              <a:gd name="T19" fmla="*/ 2147483646 h 268"/>
              <a:gd name="T20" fmla="*/ 2147483646 w 238"/>
              <a:gd name="T21" fmla="*/ 2147483646 h 268"/>
              <a:gd name="T22" fmla="*/ 2147483646 w 238"/>
              <a:gd name="T23" fmla="*/ 2147483646 h 268"/>
              <a:gd name="T24" fmla="*/ 2147483646 w 238"/>
              <a:gd name="T25" fmla="*/ 2147483646 h 268"/>
              <a:gd name="T26" fmla="*/ 2147483646 w 238"/>
              <a:gd name="T27" fmla="*/ 2147483646 h 268"/>
              <a:gd name="T28" fmla="*/ 2147483646 w 238"/>
              <a:gd name="T29" fmla="*/ 2147483646 h 268"/>
              <a:gd name="T30" fmla="*/ 2147483646 w 238"/>
              <a:gd name="T31" fmla="*/ 2147483646 h 268"/>
              <a:gd name="T32" fmla="*/ 2147483646 w 238"/>
              <a:gd name="T33" fmla="*/ 2147483646 h 268"/>
              <a:gd name="T34" fmla="*/ 2147483646 w 238"/>
              <a:gd name="T35" fmla="*/ 2147483646 h 268"/>
              <a:gd name="T36" fmla="*/ 2147483646 w 238"/>
              <a:gd name="T37" fmla="*/ 2147483646 h 268"/>
              <a:gd name="T38" fmla="*/ 2147483646 w 238"/>
              <a:gd name="T39" fmla="*/ 2147483646 h 268"/>
              <a:gd name="T40" fmla="*/ 2147483646 w 238"/>
              <a:gd name="T41" fmla="*/ 0 h 268"/>
              <a:gd name="T42" fmla="*/ 2147483646 w 238"/>
              <a:gd name="T43" fmla="*/ 2147483646 h 268"/>
              <a:gd name="T44" fmla="*/ 2147483646 w 238"/>
              <a:gd name="T45" fmla="*/ 2147483646 h 268"/>
              <a:gd name="T46" fmla="*/ 2147483646 w 238"/>
              <a:gd name="T47" fmla="*/ 0 h 268"/>
              <a:gd name="T48" fmla="*/ 2147483646 w 238"/>
              <a:gd name="T49" fmla="*/ 0 h 268"/>
              <a:gd name="T50" fmla="*/ 2147483646 w 238"/>
              <a:gd name="T51" fmla="*/ 2147483646 h 268"/>
              <a:gd name="T52" fmla="*/ 2147483646 w 238"/>
              <a:gd name="T53" fmla="*/ 2147483646 h 268"/>
              <a:gd name="T54" fmla="*/ 2147483646 w 238"/>
              <a:gd name="T55" fmla="*/ 2147483646 h 268"/>
              <a:gd name="T56" fmla="*/ 2147483646 w 238"/>
              <a:gd name="T57" fmla="*/ 2147483646 h 268"/>
              <a:gd name="T58" fmla="*/ 2147483646 w 238"/>
              <a:gd name="T59" fmla="*/ 2147483646 h 268"/>
              <a:gd name="T60" fmla="*/ 2147483646 w 238"/>
              <a:gd name="T61" fmla="*/ 2147483646 h 268"/>
              <a:gd name="T62" fmla="*/ 2147483646 w 238"/>
              <a:gd name="T63" fmla="*/ 2147483646 h 268"/>
              <a:gd name="T64" fmla="*/ 2147483646 w 238"/>
              <a:gd name="T65" fmla="*/ 2147483646 h 268"/>
              <a:gd name="T66" fmla="*/ 2147483646 w 238"/>
              <a:gd name="T67" fmla="*/ 2147483646 h 268"/>
              <a:gd name="T68" fmla="*/ 2147483646 w 238"/>
              <a:gd name="T69" fmla="*/ 2147483646 h 268"/>
              <a:gd name="T70" fmla="*/ 2147483646 w 238"/>
              <a:gd name="T71" fmla="*/ 2147483646 h 268"/>
              <a:gd name="T72" fmla="*/ 2147483646 w 238"/>
              <a:gd name="T73" fmla="*/ 2147483646 h 268"/>
              <a:gd name="T74" fmla="*/ 2147483646 w 238"/>
              <a:gd name="T75" fmla="*/ 2147483646 h 268"/>
              <a:gd name="T76" fmla="*/ 2147483646 w 238"/>
              <a:gd name="T77" fmla="*/ 2147483646 h 268"/>
              <a:gd name="T78" fmla="*/ 2147483646 w 238"/>
              <a:gd name="T79" fmla="*/ 2147483646 h 2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68"/>
              <a:gd name="T122" fmla="*/ 238 w 238"/>
              <a:gd name="T123" fmla="*/ 268 h 2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68">
                <a:moveTo>
                  <a:pt x="7" y="0"/>
                </a:moveTo>
                <a:lnTo>
                  <a:pt x="7" y="218"/>
                </a:lnTo>
                <a:lnTo>
                  <a:pt x="0" y="218"/>
                </a:lnTo>
                <a:lnTo>
                  <a:pt x="0" y="0"/>
                </a:lnTo>
                <a:lnTo>
                  <a:pt x="7" y="0"/>
                </a:lnTo>
                <a:close/>
                <a:moveTo>
                  <a:pt x="7" y="218"/>
                </a:moveTo>
                <a:cubicBezTo>
                  <a:pt x="7" y="237"/>
                  <a:pt x="9" y="248"/>
                  <a:pt x="14" y="254"/>
                </a:cubicBezTo>
                <a:lnTo>
                  <a:pt x="9" y="259"/>
                </a:lnTo>
                <a:cubicBezTo>
                  <a:pt x="2" y="251"/>
                  <a:pt x="0" y="239"/>
                  <a:pt x="0" y="218"/>
                </a:cubicBezTo>
                <a:lnTo>
                  <a:pt x="7" y="218"/>
                </a:lnTo>
                <a:close/>
                <a:moveTo>
                  <a:pt x="14" y="254"/>
                </a:moveTo>
                <a:cubicBezTo>
                  <a:pt x="19" y="260"/>
                  <a:pt x="28" y="261"/>
                  <a:pt x="42" y="261"/>
                </a:cubicBezTo>
                <a:lnTo>
                  <a:pt x="42" y="268"/>
                </a:lnTo>
                <a:cubicBezTo>
                  <a:pt x="26" y="268"/>
                  <a:pt x="16" y="266"/>
                  <a:pt x="9" y="259"/>
                </a:cubicBezTo>
                <a:lnTo>
                  <a:pt x="14" y="254"/>
                </a:lnTo>
                <a:close/>
                <a:moveTo>
                  <a:pt x="42" y="261"/>
                </a:moveTo>
                <a:lnTo>
                  <a:pt x="119" y="261"/>
                </a:lnTo>
                <a:lnTo>
                  <a:pt x="119" y="268"/>
                </a:lnTo>
                <a:lnTo>
                  <a:pt x="42" y="268"/>
                </a:lnTo>
                <a:lnTo>
                  <a:pt x="42" y="261"/>
                </a:lnTo>
                <a:close/>
                <a:moveTo>
                  <a:pt x="238" y="0"/>
                </a:moveTo>
                <a:lnTo>
                  <a:pt x="238" y="218"/>
                </a:lnTo>
                <a:lnTo>
                  <a:pt x="231" y="218"/>
                </a:lnTo>
                <a:lnTo>
                  <a:pt x="231" y="0"/>
                </a:lnTo>
                <a:lnTo>
                  <a:pt x="238" y="0"/>
                </a:lnTo>
                <a:close/>
                <a:moveTo>
                  <a:pt x="238" y="218"/>
                </a:moveTo>
                <a:cubicBezTo>
                  <a:pt x="238" y="239"/>
                  <a:pt x="236" y="251"/>
                  <a:pt x="229" y="259"/>
                </a:cubicBezTo>
                <a:lnTo>
                  <a:pt x="224" y="254"/>
                </a:lnTo>
                <a:cubicBezTo>
                  <a:pt x="229" y="248"/>
                  <a:pt x="231" y="237"/>
                  <a:pt x="231" y="218"/>
                </a:cubicBezTo>
                <a:lnTo>
                  <a:pt x="238" y="218"/>
                </a:lnTo>
                <a:close/>
                <a:moveTo>
                  <a:pt x="229" y="259"/>
                </a:moveTo>
                <a:cubicBezTo>
                  <a:pt x="222" y="266"/>
                  <a:pt x="212" y="268"/>
                  <a:pt x="196" y="268"/>
                </a:cubicBezTo>
                <a:lnTo>
                  <a:pt x="196" y="261"/>
                </a:lnTo>
                <a:cubicBezTo>
                  <a:pt x="210" y="261"/>
                  <a:pt x="219" y="260"/>
                  <a:pt x="224" y="254"/>
                </a:cubicBezTo>
                <a:lnTo>
                  <a:pt x="229" y="259"/>
                </a:lnTo>
                <a:close/>
                <a:moveTo>
                  <a:pt x="196" y="268"/>
                </a:moveTo>
                <a:lnTo>
                  <a:pt x="119" y="268"/>
                </a:lnTo>
                <a:lnTo>
                  <a:pt x="119" y="261"/>
                </a:lnTo>
                <a:lnTo>
                  <a:pt x="196" y="261"/>
                </a:lnTo>
                <a:lnTo>
                  <a:pt x="196" y="268"/>
                </a:lnTo>
                <a:close/>
              </a:path>
            </a:pathLst>
          </a:cu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a:flatTx/>
          </a:bodyPr>
          <a:lstStyle/>
          <a:p>
            <a:endParaRPr lang="en-US"/>
          </a:p>
        </p:txBody>
      </p:sp>
      <p:grpSp>
        <p:nvGrpSpPr>
          <p:cNvPr id="2" name="Group 7"/>
          <p:cNvGrpSpPr>
            <a:grpSpLocks/>
          </p:cNvGrpSpPr>
          <p:nvPr/>
        </p:nvGrpSpPr>
        <p:grpSpPr bwMode="auto">
          <a:xfrm>
            <a:off x="3624263" y="906463"/>
            <a:ext cx="1524000" cy="685800"/>
            <a:chOff x="3936" y="2976"/>
            <a:chExt cx="960" cy="432"/>
          </a:xfrm>
        </p:grpSpPr>
        <p:sp>
          <p:nvSpPr>
            <p:cNvPr id="18438" name="Rectangle 8" descr="Walnut"/>
            <p:cNvSpPr>
              <a:spLocks noChangeArrowheads="1"/>
            </p:cNvSpPr>
            <p:nvPr/>
          </p:nvSpPr>
          <p:spPr bwMode="auto">
            <a:xfrm>
              <a:off x="3936" y="3216"/>
              <a:ext cx="960" cy="19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endParaRPr lang="vi-VN" altLang="en-US"/>
            </a:p>
          </p:txBody>
        </p:sp>
        <p:sp>
          <p:nvSpPr>
            <p:cNvPr id="18439" name="Rectangle 9" descr="Medium wood"/>
            <p:cNvSpPr>
              <a:spLocks noChangeArrowheads="1"/>
            </p:cNvSpPr>
            <p:nvPr/>
          </p:nvSpPr>
          <p:spPr bwMode="auto">
            <a:xfrm>
              <a:off x="3936" y="2976"/>
              <a:ext cx="960" cy="24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endParaRPr lang="vi-VN" altLang="en-US"/>
            </a:p>
          </p:txBody>
        </p:sp>
      </p:grpSp>
      <p:sp>
        <p:nvSpPr>
          <p:cNvPr id="15374" name="Rectangle 14"/>
          <p:cNvSpPr>
            <a:spLocks noChangeArrowheads="1"/>
          </p:cNvSpPr>
          <p:nvPr/>
        </p:nvSpPr>
        <p:spPr bwMode="auto">
          <a:xfrm>
            <a:off x="3627438" y="2559050"/>
            <a:ext cx="1520825" cy="322263"/>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endParaRPr lang="vi-V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blinds(horizontal)">
                                      <p:cBhvr>
                                        <p:cTn id="11" dur="500"/>
                                        <p:tgtEl>
                                          <p:spTgt spid="15365"/>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par>
                          <p:cTn id="16" fill="hold" nodeType="afterGroup">
                            <p:stCondLst>
                              <p:cond delay="1500"/>
                            </p:stCondLst>
                            <p:childTnLst>
                              <p:par>
                                <p:cTn id="17" presetID="0" presetClass="path" presetSubtype="0" accel="50000" decel="50000" fill="hold" nodeType="afterEffect">
                                  <p:stCondLst>
                                    <p:cond delay="0"/>
                                  </p:stCondLst>
                                  <p:childTnLst>
                                    <p:animMotion origin="layout" path="M 0.00243 0.04372 C 0.0026 0.16562 0.00278 0.2873 0.00243 0.31205 C 0.00208 0.3368 0.00104 0.21189 0.00087 0.19176 " pathEditMode="relative" rAng="0" ptsTypes="aaA">
                                      <p:cBhvr>
                                        <p:cTn id="18" dur="2000" fill="hold"/>
                                        <p:tgtEl>
                                          <p:spTgt spid="2"/>
                                        </p:tgtEl>
                                        <p:attrNameLst>
                                          <p:attrName>ppt_x,ppt_y</p:attrName>
                                        </p:attrNameLst>
                                      </p:cBhvr>
                                      <p:rCtr x="-69" y="14643"/>
                                    </p:animMotion>
                                  </p:childTnLst>
                                </p:cTn>
                              </p:par>
                            </p:childTnLst>
                          </p:cTn>
                        </p:par>
                        <p:par>
                          <p:cTn id="19" fill="hold" nodeType="afterGroup">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5374"/>
                                        </p:tgtEl>
                                        <p:attrNameLst>
                                          <p:attrName>style.visibility</p:attrName>
                                        </p:attrNameLst>
                                      </p:cBhvr>
                                      <p:to>
                                        <p:strVal val="visible"/>
                                      </p:to>
                                    </p:set>
                                    <p:animEffect transition="in" filter="fade">
                                      <p:cBhvr>
                                        <p:cTn id="22" dur="20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7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a:extLst>
              <a:ext uri="{FF2B5EF4-FFF2-40B4-BE49-F238E27FC236}">
                <a16:creationId xmlns:a16="http://schemas.microsoft.com/office/drawing/2014/main" id="{EE482262-6295-4C58-8415-E059F670AB36}"/>
              </a:ext>
            </a:extLst>
          </p:cNvPr>
          <p:cNvSpPr txBox="1">
            <a:spLocks noChangeArrowheads="1"/>
          </p:cNvSpPr>
          <p:nvPr/>
        </p:nvSpPr>
        <p:spPr bwMode="auto">
          <a:xfrm>
            <a:off x="227013" y="581025"/>
            <a:ext cx="8780462" cy="1938338"/>
          </a:xfrm>
          <a:prstGeom prst="rect">
            <a:avLst/>
          </a:prstGeom>
          <a:noFill/>
          <a:ln w="9525">
            <a:noFill/>
            <a:miter lim="800000"/>
            <a:headEnd/>
            <a:tailEnd/>
          </a:ln>
        </p:spPr>
        <p:txBody>
          <a:bodyPr>
            <a:spAutoFit/>
          </a:bodyPr>
          <a:lstStyle/>
          <a:p>
            <a:pPr algn="just">
              <a:spcBef>
                <a:spcPct val="50000"/>
              </a:spcBef>
              <a:buFont typeface="Wingdings" panose="05000000000000000000" pitchFamily="2" charset="2"/>
              <a:buNone/>
              <a:defRPr/>
            </a:pPr>
            <a:r>
              <a:rPr lang="en-US" altLang="zh-CN" sz="2400" b="1" dirty="0">
                <a:solidFill>
                  <a:srgbClr val="FF0000"/>
                </a:solidFill>
                <a:latin typeface="Times New Roman" pitchFamily="18" charset="0"/>
              </a:rPr>
              <a:t>C5:</a:t>
            </a:r>
            <a:r>
              <a:rPr lang="en-US" altLang="zh-CN" sz="2400" b="1" dirty="0">
                <a:latin typeface="Times New Roman" pitchFamily="18" charset="0"/>
              </a:rPr>
              <a:t> </a:t>
            </a:r>
            <a:r>
              <a:rPr lang="en-US" altLang="zh-CN" sz="2400" b="1" dirty="0" err="1">
                <a:latin typeface="Times New Roman" pitchFamily="18" charset="0"/>
              </a:rPr>
              <a:t>Độ</a:t>
            </a:r>
            <a:r>
              <a:rPr lang="en-US" altLang="zh-CN" sz="2400" b="1" dirty="0">
                <a:latin typeface="Times New Roman" pitchFamily="18" charset="0"/>
              </a:rPr>
              <a:t> </a:t>
            </a:r>
            <a:r>
              <a:rPr lang="en-US" altLang="zh-CN" sz="2400" b="1" dirty="0" err="1">
                <a:latin typeface="Times New Roman" pitchFamily="18" charset="0"/>
              </a:rPr>
              <a:t>lớn</a:t>
            </a:r>
            <a:r>
              <a:rPr lang="en-US" altLang="zh-CN" sz="2400" b="1" dirty="0">
                <a:latin typeface="Times New Roman" pitchFamily="18" charset="0"/>
              </a:rPr>
              <a:t> </a:t>
            </a:r>
            <a:r>
              <a:rPr lang="en-US" altLang="zh-CN" sz="2400" b="1" dirty="0" err="1">
                <a:latin typeface="Times New Roman" pitchFamily="18" charset="0"/>
              </a:rPr>
              <a:t>của</a:t>
            </a:r>
            <a:r>
              <a:rPr lang="en-US" altLang="zh-CN" sz="2400" b="1" dirty="0">
                <a:latin typeface="Times New Roman" pitchFamily="18" charset="0"/>
              </a:rPr>
              <a:t> </a:t>
            </a:r>
            <a:r>
              <a:rPr lang="en-US" altLang="zh-CN" sz="2400" b="1" dirty="0" err="1">
                <a:latin typeface="Times New Roman" pitchFamily="18" charset="0"/>
              </a:rPr>
              <a:t>lực</a:t>
            </a:r>
            <a:r>
              <a:rPr lang="en-US" altLang="zh-CN" sz="2400" b="1" dirty="0">
                <a:latin typeface="Times New Roman" pitchFamily="18" charset="0"/>
              </a:rPr>
              <a:t> </a:t>
            </a:r>
            <a:r>
              <a:rPr lang="en-US" altLang="zh-CN" sz="2400" b="1" dirty="0" err="1">
                <a:latin typeface="Times New Roman" pitchFamily="18" charset="0"/>
              </a:rPr>
              <a:t>đẩy</a:t>
            </a:r>
            <a:r>
              <a:rPr lang="en-US" altLang="zh-CN" sz="2400" b="1" dirty="0">
                <a:latin typeface="Times New Roman" pitchFamily="18" charset="0"/>
              </a:rPr>
              <a:t> </a:t>
            </a:r>
            <a:r>
              <a:rPr lang="en-US" altLang="zh-CN" sz="2400" b="1" dirty="0" err="1">
                <a:latin typeface="Times New Roman" pitchFamily="18" charset="0"/>
              </a:rPr>
              <a:t>Ác-si-mét</a:t>
            </a:r>
            <a:r>
              <a:rPr lang="en-US" altLang="zh-CN" sz="2400" b="1" dirty="0">
                <a:latin typeface="Times New Roman" pitchFamily="18" charset="0"/>
              </a:rPr>
              <a:t> </a:t>
            </a:r>
            <a:r>
              <a:rPr lang="en-US" altLang="zh-CN" sz="2400" b="1" dirty="0" err="1">
                <a:latin typeface="Times New Roman" pitchFamily="18" charset="0"/>
              </a:rPr>
              <a:t>được</a:t>
            </a:r>
            <a:r>
              <a:rPr lang="en-US" altLang="zh-CN" sz="2400" b="1" dirty="0">
                <a:latin typeface="Times New Roman" pitchFamily="18" charset="0"/>
              </a:rPr>
              <a:t> </a:t>
            </a:r>
            <a:r>
              <a:rPr lang="en-US" altLang="zh-CN" sz="2400" b="1" dirty="0" err="1">
                <a:latin typeface="Times New Roman" pitchFamily="18" charset="0"/>
              </a:rPr>
              <a:t>tính</a:t>
            </a:r>
            <a:r>
              <a:rPr lang="en-US" altLang="zh-CN" sz="2400" b="1" dirty="0">
                <a:latin typeface="Times New Roman" pitchFamily="18" charset="0"/>
              </a:rPr>
              <a:t> </a:t>
            </a:r>
            <a:r>
              <a:rPr lang="en-US" altLang="zh-CN" sz="2400" b="1" dirty="0" err="1">
                <a:latin typeface="Times New Roman" pitchFamily="18" charset="0"/>
              </a:rPr>
              <a:t>bằng</a:t>
            </a:r>
            <a:r>
              <a:rPr lang="en-US" altLang="zh-CN" sz="2400" b="1" dirty="0">
                <a:latin typeface="Times New Roman" pitchFamily="18" charset="0"/>
              </a:rPr>
              <a:t> </a:t>
            </a:r>
            <a:r>
              <a:rPr lang="en-US" altLang="zh-CN" sz="2400" b="1" dirty="0" err="1">
                <a:latin typeface="Times New Roman" pitchFamily="18" charset="0"/>
              </a:rPr>
              <a:t>biểu</a:t>
            </a:r>
            <a:r>
              <a:rPr lang="en-US" altLang="zh-CN" sz="2400" b="1" dirty="0">
                <a:latin typeface="Times New Roman" pitchFamily="18" charset="0"/>
              </a:rPr>
              <a:t> </a:t>
            </a:r>
            <a:r>
              <a:rPr lang="en-US" altLang="zh-CN" sz="2400" b="1" dirty="0" err="1">
                <a:latin typeface="Times New Roman" pitchFamily="18" charset="0"/>
              </a:rPr>
              <a:t>thức</a:t>
            </a:r>
            <a:r>
              <a:rPr lang="en-US" altLang="zh-CN" sz="2400" b="1" dirty="0">
                <a:latin typeface="Times New Roman" pitchFamily="18" charset="0"/>
              </a:rPr>
              <a:t>:   </a:t>
            </a:r>
          </a:p>
          <a:p>
            <a:pPr algn="ctr">
              <a:spcBef>
                <a:spcPct val="50000"/>
              </a:spcBef>
              <a:buFont typeface="Wingdings" panose="05000000000000000000" pitchFamily="2" charset="2"/>
              <a:buNone/>
              <a:defRPr/>
            </a:pPr>
            <a:r>
              <a:rPr lang="en-US" altLang="zh-CN" sz="2400" b="1" dirty="0">
                <a:latin typeface="Times New Roman" pitchFamily="18" charset="0"/>
              </a:rPr>
              <a:t>  F</a:t>
            </a:r>
            <a:r>
              <a:rPr lang="en-US" altLang="zh-CN" sz="2400" b="1" baseline="-25000" dirty="0">
                <a:latin typeface="Times New Roman" pitchFamily="18" charset="0"/>
              </a:rPr>
              <a:t>A</a:t>
            </a:r>
            <a:r>
              <a:rPr lang="en-US" altLang="zh-CN" sz="2400" b="1" dirty="0">
                <a:latin typeface="Times New Roman" pitchFamily="18" charset="0"/>
              </a:rPr>
              <a:t> = </a:t>
            </a:r>
            <a:r>
              <a:rPr lang="en-US" altLang="zh-CN" sz="2400" b="1" dirty="0" err="1">
                <a:latin typeface="Times New Roman" pitchFamily="18" charset="0"/>
              </a:rPr>
              <a:t>d.V</a:t>
            </a:r>
            <a:endParaRPr lang="en-US" altLang="zh-CN" sz="2400" b="1" dirty="0">
              <a:latin typeface="Times New Roman" pitchFamily="18" charset="0"/>
            </a:endParaRPr>
          </a:p>
          <a:p>
            <a:pPr algn="just">
              <a:spcBef>
                <a:spcPct val="50000"/>
              </a:spcBef>
              <a:buFont typeface="Wingdings" panose="05000000000000000000" pitchFamily="2" charset="2"/>
              <a:buNone/>
              <a:defRPr/>
            </a:pPr>
            <a:r>
              <a:rPr lang="en-US" altLang="zh-CN" sz="2400" b="1" dirty="0">
                <a:latin typeface="Times New Roman" pitchFamily="18" charset="0"/>
              </a:rPr>
              <a:t> </a:t>
            </a:r>
            <a:r>
              <a:rPr lang="en-US" altLang="zh-CN" sz="2400" b="1" dirty="0" err="1">
                <a:latin typeface="Times New Roman" pitchFamily="18" charset="0"/>
              </a:rPr>
              <a:t>trong</a:t>
            </a:r>
            <a:r>
              <a:rPr lang="en-US" altLang="zh-CN" sz="2400" b="1" dirty="0">
                <a:latin typeface="Times New Roman" pitchFamily="18" charset="0"/>
              </a:rPr>
              <a:t> </a:t>
            </a:r>
            <a:r>
              <a:rPr lang="en-US" altLang="zh-CN" sz="2400" b="1" dirty="0" err="1">
                <a:latin typeface="Times New Roman" pitchFamily="18" charset="0"/>
              </a:rPr>
              <a:t>đó</a:t>
            </a:r>
            <a:r>
              <a:rPr lang="en-US" altLang="zh-CN" sz="2400" b="1" dirty="0">
                <a:latin typeface="Times New Roman" pitchFamily="18" charset="0"/>
              </a:rPr>
              <a:t> d </a:t>
            </a:r>
            <a:r>
              <a:rPr lang="en-US" altLang="zh-CN" sz="2400" b="1" dirty="0" err="1">
                <a:latin typeface="Times New Roman" pitchFamily="18" charset="0"/>
              </a:rPr>
              <a:t>là</a:t>
            </a:r>
            <a:r>
              <a:rPr lang="en-US" altLang="zh-CN" sz="2400" b="1" dirty="0">
                <a:latin typeface="Times New Roman" pitchFamily="18" charset="0"/>
              </a:rPr>
              <a:t> </a:t>
            </a:r>
            <a:r>
              <a:rPr lang="en-US" altLang="zh-CN" sz="2400" b="1" dirty="0" err="1">
                <a:latin typeface="Times New Roman" pitchFamily="18" charset="0"/>
              </a:rPr>
              <a:t>trọng</a:t>
            </a:r>
            <a:r>
              <a:rPr lang="en-US" altLang="zh-CN" sz="2400" b="1" dirty="0">
                <a:latin typeface="Times New Roman" pitchFamily="18" charset="0"/>
              </a:rPr>
              <a:t> </a:t>
            </a:r>
            <a:r>
              <a:rPr lang="en-US" altLang="zh-CN" sz="2400" b="1" dirty="0" err="1">
                <a:latin typeface="Times New Roman" pitchFamily="18" charset="0"/>
              </a:rPr>
              <a:t>lượng</a:t>
            </a:r>
            <a:r>
              <a:rPr lang="en-US" altLang="zh-CN" sz="2400" b="1" dirty="0">
                <a:latin typeface="Times New Roman" pitchFamily="18" charset="0"/>
              </a:rPr>
              <a:t> </a:t>
            </a:r>
            <a:r>
              <a:rPr lang="en-US" altLang="zh-CN" sz="2400" b="1" dirty="0" err="1">
                <a:latin typeface="Times New Roman" pitchFamily="18" charset="0"/>
              </a:rPr>
              <a:t>riêng</a:t>
            </a:r>
            <a:r>
              <a:rPr lang="en-US" altLang="zh-CN" sz="2400" b="1" dirty="0">
                <a:latin typeface="Times New Roman" pitchFamily="18" charset="0"/>
              </a:rPr>
              <a:t> </a:t>
            </a:r>
            <a:r>
              <a:rPr lang="en-US" altLang="zh-CN" sz="2400" b="1" dirty="0" err="1">
                <a:latin typeface="Times New Roman" pitchFamily="18" charset="0"/>
              </a:rPr>
              <a:t>của</a:t>
            </a:r>
            <a:r>
              <a:rPr lang="en-US" altLang="zh-CN" sz="2400" b="1" dirty="0">
                <a:latin typeface="Times New Roman" pitchFamily="18" charset="0"/>
              </a:rPr>
              <a:t> </a:t>
            </a:r>
            <a:r>
              <a:rPr lang="en-US" altLang="zh-CN" sz="2400" b="1" dirty="0" err="1">
                <a:latin typeface="Times New Roman" pitchFamily="18" charset="0"/>
              </a:rPr>
              <a:t>chất</a:t>
            </a:r>
            <a:r>
              <a:rPr lang="en-US" altLang="zh-CN" sz="2400" b="1" dirty="0">
                <a:latin typeface="Times New Roman" pitchFamily="18" charset="0"/>
              </a:rPr>
              <a:t> </a:t>
            </a:r>
            <a:r>
              <a:rPr lang="en-US" altLang="zh-CN" sz="2400" b="1" dirty="0" err="1">
                <a:latin typeface="Times New Roman" pitchFamily="18" charset="0"/>
              </a:rPr>
              <a:t>lỏng</a:t>
            </a:r>
            <a:r>
              <a:rPr lang="en-US" altLang="zh-CN" sz="2400" b="1" dirty="0">
                <a:latin typeface="Times New Roman" pitchFamily="18" charset="0"/>
              </a:rPr>
              <a:t>, </a:t>
            </a:r>
            <a:r>
              <a:rPr lang="en-US" altLang="zh-CN" sz="2400" b="1" dirty="0" err="1">
                <a:solidFill>
                  <a:srgbClr val="FF0000"/>
                </a:solidFill>
                <a:effectLst>
                  <a:outerShdw blurRad="38100" dist="38100" dir="2700000" algn="tl">
                    <a:srgbClr val="C0C0C0"/>
                  </a:outerShdw>
                </a:effectLst>
                <a:latin typeface="Times New Roman" pitchFamily="18" charset="0"/>
              </a:rPr>
              <a:t>còn</a:t>
            </a:r>
            <a:r>
              <a:rPr lang="en-US" altLang="zh-CN" sz="2400" b="1" dirty="0">
                <a:solidFill>
                  <a:srgbClr val="FF0000"/>
                </a:solidFill>
                <a:effectLst>
                  <a:outerShdw blurRad="38100" dist="38100" dir="2700000" algn="tl">
                    <a:srgbClr val="C0C0C0"/>
                  </a:outerShdw>
                </a:effectLst>
                <a:latin typeface="Times New Roman" pitchFamily="18" charset="0"/>
              </a:rPr>
              <a:t> V </a:t>
            </a:r>
            <a:r>
              <a:rPr lang="en-US" altLang="zh-CN" sz="2400" b="1" dirty="0" err="1">
                <a:solidFill>
                  <a:srgbClr val="FF0000"/>
                </a:solidFill>
                <a:effectLst>
                  <a:outerShdw blurRad="38100" dist="38100" dir="2700000" algn="tl">
                    <a:srgbClr val="C0C0C0"/>
                  </a:outerShdw>
                </a:effectLst>
                <a:latin typeface="Times New Roman" pitchFamily="18" charset="0"/>
              </a:rPr>
              <a:t>là</a:t>
            </a:r>
            <a:r>
              <a:rPr lang="en-US" altLang="zh-CN" sz="2400" b="1" dirty="0">
                <a:solidFill>
                  <a:srgbClr val="FF0000"/>
                </a:solidFill>
                <a:effectLst>
                  <a:outerShdw blurRad="38100" dist="38100" dir="2700000" algn="tl">
                    <a:srgbClr val="C0C0C0"/>
                  </a:outerShdw>
                </a:effectLst>
                <a:latin typeface="Times New Roman" pitchFamily="18" charset="0"/>
              </a:rPr>
              <a:t> </a:t>
            </a:r>
            <a:r>
              <a:rPr lang="en-US" altLang="zh-CN" sz="2400" b="1" dirty="0" err="1">
                <a:solidFill>
                  <a:srgbClr val="FF0000"/>
                </a:solidFill>
                <a:effectLst>
                  <a:outerShdw blurRad="38100" dist="38100" dir="2700000" algn="tl">
                    <a:srgbClr val="C0C0C0"/>
                  </a:outerShdw>
                </a:effectLst>
                <a:latin typeface="Times New Roman" pitchFamily="18" charset="0"/>
              </a:rPr>
              <a:t>gì</a:t>
            </a:r>
            <a:r>
              <a:rPr lang="en-US" altLang="zh-CN" sz="2400" b="1" dirty="0">
                <a:solidFill>
                  <a:srgbClr val="FF0000"/>
                </a:solidFill>
                <a:effectLst>
                  <a:outerShdw blurRad="38100" dist="38100" dir="2700000" algn="tl">
                    <a:srgbClr val="C0C0C0"/>
                  </a:outerShdw>
                </a:effectLst>
                <a:latin typeface="Times New Roman" pitchFamily="18" charset="0"/>
              </a:rPr>
              <a:t> ?</a:t>
            </a:r>
            <a:r>
              <a:rPr lang="en-US" altLang="zh-CN" sz="2400" b="1" dirty="0">
                <a:latin typeface="Times New Roman" pitchFamily="18" charset="0"/>
              </a:rPr>
              <a:t> </a:t>
            </a:r>
            <a:r>
              <a:rPr lang="en-US" altLang="zh-CN" sz="2400" b="1" dirty="0" err="1">
                <a:latin typeface="Times New Roman" pitchFamily="18" charset="0"/>
              </a:rPr>
              <a:t>Trong</a:t>
            </a:r>
            <a:r>
              <a:rPr lang="en-US" altLang="zh-CN" sz="2400" b="1" dirty="0">
                <a:latin typeface="Times New Roman" pitchFamily="18" charset="0"/>
              </a:rPr>
              <a:t> </a:t>
            </a:r>
            <a:r>
              <a:rPr lang="en-US" altLang="zh-CN" sz="2400" b="1" dirty="0" err="1">
                <a:latin typeface="Times New Roman" pitchFamily="18" charset="0"/>
              </a:rPr>
              <a:t>các</a:t>
            </a:r>
            <a:r>
              <a:rPr lang="en-US" altLang="zh-CN" sz="2400" b="1" dirty="0">
                <a:latin typeface="Times New Roman" pitchFamily="18" charset="0"/>
              </a:rPr>
              <a:t> </a:t>
            </a:r>
            <a:r>
              <a:rPr lang="en-US" altLang="zh-CN" sz="2400" b="1" dirty="0" err="1">
                <a:latin typeface="Times New Roman" pitchFamily="18" charset="0"/>
              </a:rPr>
              <a:t>câu</a:t>
            </a:r>
            <a:r>
              <a:rPr lang="en-US" altLang="zh-CN" sz="2400" b="1" dirty="0">
                <a:latin typeface="Times New Roman" pitchFamily="18" charset="0"/>
              </a:rPr>
              <a:t> </a:t>
            </a:r>
            <a:r>
              <a:rPr lang="en-US" altLang="zh-CN" sz="2400" b="1" dirty="0" err="1">
                <a:latin typeface="Times New Roman" pitchFamily="18" charset="0"/>
              </a:rPr>
              <a:t>trả</a:t>
            </a:r>
            <a:r>
              <a:rPr lang="en-US" altLang="zh-CN" sz="2400" b="1" dirty="0">
                <a:latin typeface="Times New Roman" pitchFamily="18" charset="0"/>
              </a:rPr>
              <a:t> </a:t>
            </a:r>
            <a:r>
              <a:rPr lang="en-US" altLang="zh-CN" sz="2400" b="1" dirty="0" err="1">
                <a:latin typeface="Times New Roman" pitchFamily="18" charset="0"/>
              </a:rPr>
              <a:t>lời</a:t>
            </a:r>
            <a:r>
              <a:rPr lang="en-US" altLang="zh-CN" sz="2400" b="1" dirty="0">
                <a:latin typeface="Times New Roman" pitchFamily="18" charset="0"/>
              </a:rPr>
              <a:t> </a:t>
            </a:r>
            <a:r>
              <a:rPr lang="en-US" altLang="zh-CN" sz="2400" b="1" dirty="0" err="1">
                <a:latin typeface="Times New Roman" pitchFamily="18" charset="0"/>
              </a:rPr>
              <a:t>sau</a:t>
            </a:r>
            <a:r>
              <a:rPr lang="en-US" altLang="zh-CN" sz="2400" b="1" dirty="0">
                <a:latin typeface="Times New Roman" pitchFamily="18" charset="0"/>
              </a:rPr>
              <a:t> </a:t>
            </a:r>
            <a:r>
              <a:rPr lang="en-US" altLang="zh-CN" sz="2400" b="1" dirty="0" err="1">
                <a:latin typeface="Times New Roman" pitchFamily="18" charset="0"/>
              </a:rPr>
              <a:t>đây</a:t>
            </a:r>
            <a:r>
              <a:rPr lang="en-US" altLang="zh-CN" sz="2400" b="1" dirty="0">
                <a:latin typeface="Times New Roman" pitchFamily="18" charset="0"/>
              </a:rPr>
              <a:t>, </a:t>
            </a:r>
            <a:r>
              <a:rPr lang="en-US" altLang="zh-CN" sz="2400" b="1" dirty="0" err="1">
                <a:latin typeface="Times New Roman" pitchFamily="18" charset="0"/>
              </a:rPr>
              <a:t>câu</a:t>
            </a:r>
            <a:r>
              <a:rPr lang="en-US" altLang="zh-CN" sz="2400" b="1" dirty="0">
                <a:latin typeface="Times New Roman" pitchFamily="18" charset="0"/>
              </a:rPr>
              <a:t> </a:t>
            </a:r>
            <a:r>
              <a:rPr lang="en-US" altLang="zh-CN" sz="2400" b="1" dirty="0" err="1">
                <a:latin typeface="Times New Roman" pitchFamily="18" charset="0"/>
              </a:rPr>
              <a:t>nào</a:t>
            </a:r>
            <a:r>
              <a:rPr lang="en-US" altLang="zh-CN" sz="2400" b="1" dirty="0">
                <a:latin typeface="Times New Roman" pitchFamily="18" charset="0"/>
              </a:rPr>
              <a:t> </a:t>
            </a:r>
            <a:r>
              <a:rPr lang="en-US" altLang="zh-CN" sz="2400" b="1" dirty="0" err="1">
                <a:latin typeface="Times New Roman" pitchFamily="18" charset="0"/>
              </a:rPr>
              <a:t>là</a:t>
            </a:r>
            <a:r>
              <a:rPr lang="en-US" altLang="zh-CN" sz="2400" b="1" dirty="0">
                <a:latin typeface="Times New Roman" pitchFamily="18" charset="0"/>
              </a:rPr>
              <a:t> </a:t>
            </a:r>
            <a:r>
              <a:rPr lang="en-US" altLang="zh-CN" sz="2400" b="1" u="sng" dirty="0" err="1">
                <a:solidFill>
                  <a:srgbClr val="FF0000"/>
                </a:solidFill>
                <a:latin typeface="Times New Roman" pitchFamily="18" charset="0"/>
              </a:rPr>
              <a:t>không</a:t>
            </a:r>
            <a:r>
              <a:rPr lang="en-US" altLang="zh-CN" sz="2400" b="1" u="sng" dirty="0">
                <a:solidFill>
                  <a:srgbClr val="FF0000"/>
                </a:solidFill>
                <a:latin typeface="Times New Roman" pitchFamily="18" charset="0"/>
              </a:rPr>
              <a:t> </a:t>
            </a:r>
            <a:r>
              <a:rPr lang="en-US" altLang="zh-CN" sz="2400" b="1" u="sng" dirty="0" err="1">
                <a:solidFill>
                  <a:srgbClr val="FF0000"/>
                </a:solidFill>
                <a:latin typeface="Times New Roman" pitchFamily="18" charset="0"/>
              </a:rPr>
              <a:t>đúng</a:t>
            </a:r>
            <a:r>
              <a:rPr lang="en-US" altLang="zh-CN" sz="2400" b="1" u="sng" dirty="0">
                <a:solidFill>
                  <a:srgbClr val="FF0000"/>
                </a:solidFill>
                <a:latin typeface="Times New Roman" pitchFamily="18" charset="0"/>
              </a:rPr>
              <a:t> </a:t>
            </a:r>
            <a:r>
              <a:rPr lang="en-US" altLang="zh-CN" sz="2400" b="1" dirty="0">
                <a:latin typeface="Times New Roman" pitchFamily="18" charset="0"/>
              </a:rPr>
              <a:t>?</a:t>
            </a:r>
          </a:p>
        </p:txBody>
      </p:sp>
      <p:sp>
        <p:nvSpPr>
          <p:cNvPr id="17418" name="Text Box 10"/>
          <p:cNvSpPr txBox="1">
            <a:spLocks noChangeArrowheads="1"/>
          </p:cNvSpPr>
          <p:nvPr/>
        </p:nvSpPr>
        <p:spPr bwMode="auto">
          <a:xfrm>
            <a:off x="609600" y="2771775"/>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altLang="en-US" sz="2400">
                <a:solidFill>
                  <a:srgbClr val="000099"/>
                </a:solidFill>
                <a:latin typeface="Times New Roman" panose="02020603050405020304" pitchFamily="18" charset="0"/>
              </a:rPr>
              <a:t>A.</a:t>
            </a:r>
            <a:r>
              <a:rPr lang="en-US" altLang="en-US" sz="2400">
                <a:latin typeface="Times New Roman" panose="02020603050405020304" pitchFamily="18" charset="0"/>
              </a:rPr>
              <a:t> V là thể tích của phần nước bị miếng gỗ chiếm chỗ</a:t>
            </a:r>
          </a:p>
        </p:txBody>
      </p:sp>
      <p:sp>
        <p:nvSpPr>
          <p:cNvPr id="17419" name="Text Box 11"/>
          <p:cNvSpPr txBox="1">
            <a:spLocks noChangeArrowheads="1"/>
          </p:cNvSpPr>
          <p:nvPr/>
        </p:nvSpPr>
        <p:spPr bwMode="auto">
          <a:xfrm>
            <a:off x="609600" y="35052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altLang="en-US" sz="2400">
                <a:solidFill>
                  <a:srgbClr val="000099"/>
                </a:solidFill>
                <a:latin typeface="Times New Roman" panose="02020603050405020304" pitchFamily="18" charset="0"/>
              </a:rPr>
              <a:t>B.</a:t>
            </a:r>
            <a:r>
              <a:rPr lang="en-US" altLang="en-US" sz="2400">
                <a:latin typeface="Times New Roman" panose="02020603050405020304" pitchFamily="18" charset="0"/>
              </a:rPr>
              <a:t> V là thể tích của cả miếng gỗ</a:t>
            </a:r>
          </a:p>
        </p:txBody>
      </p:sp>
      <p:sp>
        <p:nvSpPr>
          <p:cNvPr id="17420" name="Text Box 12"/>
          <p:cNvSpPr txBox="1">
            <a:spLocks noChangeArrowheads="1"/>
          </p:cNvSpPr>
          <p:nvPr/>
        </p:nvSpPr>
        <p:spPr bwMode="auto">
          <a:xfrm>
            <a:off x="609600" y="4191000"/>
            <a:ext cx="556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altLang="en-US" sz="2400">
                <a:solidFill>
                  <a:srgbClr val="000099"/>
                </a:solidFill>
                <a:latin typeface="Times New Roman" panose="02020603050405020304" pitchFamily="18" charset="0"/>
              </a:rPr>
              <a:t>C.</a:t>
            </a:r>
            <a:r>
              <a:rPr lang="en-US" altLang="en-US" sz="2400">
                <a:latin typeface="Times New Roman" panose="02020603050405020304" pitchFamily="18" charset="0"/>
              </a:rPr>
              <a:t> V là thể tích của phần miếng gỗ chìm trong nước</a:t>
            </a:r>
          </a:p>
        </p:txBody>
      </p:sp>
      <p:sp>
        <p:nvSpPr>
          <p:cNvPr id="17421" name="Text Box 13"/>
          <p:cNvSpPr txBox="1">
            <a:spLocks noChangeArrowheads="1"/>
          </p:cNvSpPr>
          <p:nvPr/>
        </p:nvSpPr>
        <p:spPr bwMode="auto">
          <a:xfrm>
            <a:off x="609600" y="51054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Wingdings" panose="05000000000000000000" pitchFamily="2" charset="2"/>
              <a:buNone/>
            </a:pPr>
            <a:r>
              <a:rPr lang="en-US" altLang="en-US" sz="2400">
                <a:solidFill>
                  <a:srgbClr val="000099"/>
                </a:solidFill>
                <a:latin typeface="Times New Roman" panose="02020603050405020304" pitchFamily="18" charset="0"/>
              </a:rPr>
              <a:t>D.</a:t>
            </a:r>
            <a:r>
              <a:rPr lang="en-US" altLang="en-US" sz="2400">
                <a:latin typeface="Times New Roman" panose="02020603050405020304" pitchFamily="18" charset="0"/>
              </a:rPr>
              <a:t> V là thể tích được gạch chéo trong hình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p:cTn id="7" dur="1100" fill="hold"/>
                                        <p:tgtEl>
                                          <p:spTgt spid="17417"/>
                                        </p:tgtEl>
                                        <p:attrNameLst>
                                          <p:attrName>ppt_w</p:attrName>
                                        </p:attrNameLst>
                                      </p:cBhvr>
                                      <p:tavLst>
                                        <p:tav tm="0">
                                          <p:val>
                                            <p:fltVal val="0"/>
                                          </p:val>
                                        </p:tav>
                                        <p:tav tm="100000">
                                          <p:val>
                                            <p:strVal val="#ppt_w"/>
                                          </p:val>
                                        </p:tav>
                                      </p:tavLst>
                                    </p:anim>
                                    <p:anim calcmode="lin" valueType="num">
                                      <p:cBhvr>
                                        <p:cTn id="8" dur="1100" fill="hold"/>
                                        <p:tgtEl>
                                          <p:spTgt spid="17417"/>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7418"/>
                                        </p:tgtEl>
                                        <p:attrNameLst>
                                          <p:attrName>style.visibility</p:attrName>
                                        </p:attrNameLst>
                                      </p:cBhvr>
                                      <p:to>
                                        <p:strVal val="visible"/>
                                      </p:to>
                                    </p:set>
                                    <p:animEffect transition="in" filter="box(in)">
                                      <p:cBhvr>
                                        <p:cTn id="11" dur="1000"/>
                                        <p:tgtEl>
                                          <p:spTgt spid="17418"/>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7419"/>
                                        </p:tgtEl>
                                        <p:attrNameLst>
                                          <p:attrName>style.visibility</p:attrName>
                                        </p:attrNameLst>
                                      </p:cBhvr>
                                      <p:to>
                                        <p:strVal val="visible"/>
                                      </p:to>
                                    </p:set>
                                    <p:animEffect transition="in" filter="circle(in)">
                                      <p:cBhvr>
                                        <p:cTn id="14" dur="1100"/>
                                        <p:tgtEl>
                                          <p:spTgt spid="17419"/>
                                        </p:tgtEl>
                                      </p:cBhvr>
                                    </p:animEffect>
                                  </p:childTnLst>
                                </p:cTn>
                              </p:par>
                            </p:childTnLst>
                          </p:cTn>
                        </p:par>
                        <p:par>
                          <p:cTn id="15" fill="hold" nodeType="afterGroup">
                            <p:stCondLst>
                              <p:cond delay="1100"/>
                            </p:stCondLst>
                            <p:childTnLst>
                              <p:par>
                                <p:cTn id="16" presetID="4" presetClass="entr" presetSubtype="16" fill="hold" grpId="0" nodeType="afterEffect">
                                  <p:stCondLst>
                                    <p:cond delay="0"/>
                                  </p:stCondLst>
                                  <p:childTnLst>
                                    <p:set>
                                      <p:cBhvr>
                                        <p:cTn id="17" dur="1" fill="hold">
                                          <p:stCondLst>
                                            <p:cond delay="0"/>
                                          </p:stCondLst>
                                        </p:cTn>
                                        <p:tgtEl>
                                          <p:spTgt spid="17420"/>
                                        </p:tgtEl>
                                        <p:attrNameLst>
                                          <p:attrName>style.visibility</p:attrName>
                                        </p:attrNameLst>
                                      </p:cBhvr>
                                      <p:to>
                                        <p:strVal val="visible"/>
                                      </p:to>
                                    </p:set>
                                    <p:animEffect transition="in" filter="box(in)">
                                      <p:cBhvr>
                                        <p:cTn id="18" dur="1000"/>
                                        <p:tgtEl>
                                          <p:spTgt spid="17420"/>
                                        </p:tgtEl>
                                      </p:cBhvr>
                                    </p:animEffect>
                                  </p:childTnLst>
                                </p:cTn>
                              </p:par>
                            </p:childTnLst>
                          </p:cTn>
                        </p:par>
                        <p:par>
                          <p:cTn id="19" fill="hold" nodeType="afterGroup">
                            <p:stCondLst>
                              <p:cond delay="2100"/>
                            </p:stCondLst>
                            <p:childTnLst>
                              <p:par>
                                <p:cTn id="20" presetID="4" presetClass="entr" presetSubtype="16" fill="hold" grpId="0" nodeType="after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box(in)">
                                      <p:cBhvr>
                                        <p:cTn id="22" dur="2000"/>
                                        <p:tgtEl>
                                          <p:spTgt spid="174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800"/>
                                        <p:tgtEl>
                                          <p:spTgt spid="17419"/>
                                        </p:tgtEl>
                                      </p:cBhvr>
                                    </p:animEffect>
                                    <p:set>
                                      <p:cBhvr>
                                        <p:cTn id="27" dur="1" fill="hold">
                                          <p:stCondLst>
                                            <p:cond delay="799"/>
                                          </p:stCondLst>
                                        </p:cTn>
                                        <p:tgtEl>
                                          <p:spTgt spid="17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P spid="17419" grpId="0"/>
      <p:bldP spid="17419" grpId="1"/>
      <p:bldP spid="17420" grpId="0"/>
      <p:bldP spid="174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804863"/>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Line 3"/>
          <p:cNvSpPr>
            <a:spLocks noChangeShapeType="1"/>
          </p:cNvSpPr>
          <p:nvPr/>
        </p:nvSpPr>
        <p:spPr bwMode="auto">
          <a:xfrm>
            <a:off x="6019800" y="914400"/>
            <a:ext cx="0" cy="594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WordArt 4"/>
          <p:cNvSpPr>
            <a:spLocks noChangeArrowheads="1" noChangeShapeType="1" noTextEdit="1"/>
          </p:cNvSpPr>
          <p:nvPr/>
        </p:nvSpPr>
        <p:spPr bwMode="auto">
          <a:xfrm>
            <a:off x="609600" y="0"/>
            <a:ext cx="7696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12: SỰ NỔI</a:t>
            </a:r>
          </a:p>
        </p:txBody>
      </p:sp>
      <p:sp>
        <p:nvSpPr>
          <p:cNvPr id="22533" name="Text Box 7"/>
          <p:cNvSpPr txBox="1">
            <a:spLocks noChangeArrowheads="1"/>
          </p:cNvSpPr>
          <p:nvPr/>
        </p:nvSpPr>
        <p:spPr bwMode="auto">
          <a:xfrm>
            <a:off x="0" y="91440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I. Điều kiện để vật nổi, vật chìm</a:t>
            </a:r>
            <a:r>
              <a:rPr lang="en-US" altLang="en-US" sz="2400" b="1">
                <a:latin typeface="Times New Roman" panose="02020603050405020304" pitchFamily="18" charset="0"/>
                <a:ea typeface="Arial Unicode MS" panose="020B0604020202020204" pitchFamily="34" charset="-128"/>
                <a:cs typeface="Times New Roman" panose="02020603050405020304" pitchFamily="18" charset="0"/>
              </a:rPr>
              <a:t>:</a:t>
            </a:r>
          </a:p>
        </p:txBody>
      </p:sp>
      <p:sp>
        <p:nvSpPr>
          <p:cNvPr id="18444" name="Text Box 12"/>
          <p:cNvSpPr txBox="1">
            <a:spLocks noChangeArrowheads="1"/>
          </p:cNvSpPr>
          <p:nvPr/>
        </p:nvSpPr>
        <p:spPr bwMode="auto">
          <a:xfrm>
            <a:off x="0" y="1371600"/>
            <a:ext cx="594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II. Độ lớn lực đẩy Ác si mét khi vật nổi trên mặt thoáng của chất lỏng</a:t>
            </a:r>
          </a:p>
        </p:txBody>
      </p:sp>
      <p:sp>
        <p:nvSpPr>
          <p:cNvPr id="15" name="Rectangle 14"/>
          <p:cNvSpPr>
            <a:spLocks noChangeArrowheads="1"/>
          </p:cNvSpPr>
          <p:nvPr/>
        </p:nvSpPr>
        <p:spPr bwMode="auto">
          <a:xfrm>
            <a:off x="1447800" y="2209800"/>
            <a:ext cx="1686808" cy="58477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i="1">
                <a:latin typeface="Times New Roman" panose="02020603050405020304" pitchFamily="18" charset="0"/>
                <a:ea typeface="Arial Unicode MS" panose="020B0604020202020204" pitchFamily="34" charset="-128"/>
                <a:cs typeface="Arial Unicode MS" panose="020B0604020202020204" pitchFamily="34" charset="-128"/>
              </a:rPr>
              <a:t> </a:t>
            </a:r>
            <a:r>
              <a:rPr lang="en-US" altLang="en-US" sz="3200" b="1" i="1">
                <a:solidFill>
                  <a:srgbClr val="FF0000"/>
                </a:solidFill>
                <a:latin typeface="Times New Roman" panose="02020603050405020304" pitchFamily="18" charset="0"/>
                <a:ea typeface="Arial Unicode MS" panose="020B0604020202020204" pitchFamily="34" charset="-128"/>
                <a:cs typeface="Arial Unicode MS" panose="020B0604020202020204" pitchFamily="34" charset="-128"/>
              </a:rPr>
              <a:t>F</a:t>
            </a:r>
            <a:r>
              <a:rPr lang="en-US" altLang="en-US" sz="3200" b="1" i="1" baseline="-25000">
                <a:solidFill>
                  <a:srgbClr val="FF0000"/>
                </a:solidFill>
                <a:latin typeface="Times New Roman" panose="02020603050405020304" pitchFamily="18" charset="0"/>
                <a:ea typeface="Arial Unicode MS" panose="020B0604020202020204" pitchFamily="34" charset="-128"/>
                <a:cs typeface="Arial Unicode MS" panose="020B0604020202020204" pitchFamily="34" charset="-128"/>
              </a:rPr>
              <a:t>A</a:t>
            </a:r>
            <a:r>
              <a:rPr lang="en-US" altLang="en-US" sz="3200" b="1" i="1">
                <a:solidFill>
                  <a:srgbClr val="FF0000"/>
                </a:solidFill>
                <a:latin typeface="Times New Roman" panose="02020603050405020304" pitchFamily="18" charset="0"/>
                <a:ea typeface="Arial Unicode MS" panose="020B0604020202020204" pitchFamily="34" charset="-128"/>
                <a:cs typeface="Arial Unicode MS" panose="020B0604020202020204" pitchFamily="34" charset="-128"/>
              </a:rPr>
              <a:t> = d.V</a:t>
            </a:r>
            <a:endParaRPr lang="en-US"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536" name="Freeform 5"/>
          <p:cNvSpPr>
            <a:spLocks noChangeArrowheads="1"/>
          </p:cNvSpPr>
          <p:nvPr/>
        </p:nvSpPr>
        <p:spPr bwMode="auto">
          <a:xfrm>
            <a:off x="6248400" y="5257800"/>
            <a:ext cx="2682875" cy="1436688"/>
          </a:xfrm>
          <a:custGeom>
            <a:avLst/>
            <a:gdLst>
              <a:gd name="T0" fmla="*/ 116 w 232"/>
              <a:gd name="T1" fmla="*/ 195 h 195"/>
              <a:gd name="T2" fmla="*/ 39 w 232"/>
              <a:gd name="T3" fmla="*/ 195 h 195"/>
              <a:gd name="T4" fmla="*/ 0 w 232"/>
              <a:gd name="T5" fmla="*/ 153 h 195"/>
              <a:gd name="T6" fmla="*/ 0 w 232"/>
              <a:gd name="T7" fmla="*/ 0 h 195"/>
              <a:gd name="T8" fmla="*/ 20 w 232"/>
              <a:gd name="T9" fmla="*/ 0 h 195"/>
              <a:gd name="T10" fmla="*/ 212 w 232"/>
              <a:gd name="T11" fmla="*/ 0 h 195"/>
              <a:gd name="T12" fmla="*/ 232 w 232"/>
              <a:gd name="T13" fmla="*/ 0 h 195"/>
              <a:gd name="T14" fmla="*/ 232 w 232"/>
              <a:gd name="T15" fmla="*/ 153 h 195"/>
              <a:gd name="T16" fmla="*/ 193 w 232"/>
              <a:gd name="T17" fmla="*/ 195 h 195"/>
              <a:gd name="T18" fmla="*/ 116 w 232"/>
              <a:gd name="T19" fmla="*/ 195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195">
                <a:moveTo>
                  <a:pt x="116" y="195"/>
                </a:moveTo>
                <a:lnTo>
                  <a:pt x="39" y="195"/>
                </a:lnTo>
                <a:cubicBezTo>
                  <a:pt x="9" y="195"/>
                  <a:pt x="0" y="189"/>
                  <a:pt x="0" y="153"/>
                </a:cubicBezTo>
                <a:cubicBezTo>
                  <a:pt x="0" y="99"/>
                  <a:pt x="0" y="51"/>
                  <a:pt x="0" y="0"/>
                </a:cubicBezTo>
                <a:lnTo>
                  <a:pt x="20" y="0"/>
                </a:lnTo>
                <a:lnTo>
                  <a:pt x="212" y="0"/>
                </a:lnTo>
                <a:lnTo>
                  <a:pt x="232" y="0"/>
                </a:lnTo>
                <a:cubicBezTo>
                  <a:pt x="232" y="51"/>
                  <a:pt x="232" y="99"/>
                  <a:pt x="232" y="153"/>
                </a:cubicBezTo>
                <a:cubicBezTo>
                  <a:pt x="232" y="189"/>
                  <a:pt x="223" y="195"/>
                  <a:pt x="193" y="195"/>
                </a:cubicBezTo>
                <a:lnTo>
                  <a:pt x="116" y="195"/>
                </a:lnTo>
                <a:close/>
              </a:path>
            </a:pathLst>
          </a:custGeom>
          <a:solidFill>
            <a:srgbClr val="66CCFF">
              <a:alpha val="61960"/>
            </a:srgbClr>
          </a:solidFill>
          <a:ln w="9525">
            <a:solidFill>
              <a:srgbClr val="FFFFFF"/>
            </a:solidFill>
            <a:round/>
            <a:headEnd/>
            <a:tailEnd/>
          </a:ln>
          <a:effectLst>
            <a:outerShdw dist="107763" dir="18900000" algn="ctr" rotWithShape="0">
              <a:srgbClr val="808080">
                <a:alpha val="50000"/>
              </a:srgbClr>
            </a:outerShdw>
          </a:effectLst>
        </p:spPr>
        <p:txBody>
          <a:bodyPr/>
          <a:lstStyle/>
          <a:p>
            <a:endParaRPr lang="en-US"/>
          </a:p>
        </p:txBody>
      </p:sp>
      <p:sp>
        <p:nvSpPr>
          <p:cNvPr id="22537" name="Freeform 6"/>
          <p:cNvSpPr>
            <a:spLocks noEditPoints="1"/>
          </p:cNvSpPr>
          <p:nvPr/>
        </p:nvSpPr>
        <p:spPr bwMode="auto">
          <a:xfrm>
            <a:off x="6172200" y="4992688"/>
            <a:ext cx="2743200" cy="1712912"/>
          </a:xfrm>
          <a:custGeom>
            <a:avLst/>
            <a:gdLst>
              <a:gd name="T0" fmla="*/ 2147483646 w 238"/>
              <a:gd name="T1" fmla="*/ 0 h 268"/>
              <a:gd name="T2" fmla="*/ 2147483646 w 238"/>
              <a:gd name="T3" fmla="*/ 2147483646 h 268"/>
              <a:gd name="T4" fmla="*/ 0 w 238"/>
              <a:gd name="T5" fmla="*/ 2147483646 h 268"/>
              <a:gd name="T6" fmla="*/ 0 w 238"/>
              <a:gd name="T7" fmla="*/ 0 h 268"/>
              <a:gd name="T8" fmla="*/ 2147483646 w 238"/>
              <a:gd name="T9" fmla="*/ 0 h 268"/>
              <a:gd name="T10" fmla="*/ 2147483646 w 238"/>
              <a:gd name="T11" fmla="*/ 2147483646 h 268"/>
              <a:gd name="T12" fmla="*/ 2147483646 w 238"/>
              <a:gd name="T13" fmla="*/ 2147483646 h 268"/>
              <a:gd name="T14" fmla="*/ 2147483646 w 238"/>
              <a:gd name="T15" fmla="*/ 2147483646 h 268"/>
              <a:gd name="T16" fmla="*/ 0 w 238"/>
              <a:gd name="T17" fmla="*/ 2147483646 h 268"/>
              <a:gd name="T18" fmla="*/ 2147483646 w 238"/>
              <a:gd name="T19" fmla="*/ 2147483646 h 268"/>
              <a:gd name="T20" fmla="*/ 2147483646 w 238"/>
              <a:gd name="T21" fmla="*/ 2147483646 h 268"/>
              <a:gd name="T22" fmla="*/ 2147483646 w 238"/>
              <a:gd name="T23" fmla="*/ 2147483646 h 268"/>
              <a:gd name="T24" fmla="*/ 2147483646 w 238"/>
              <a:gd name="T25" fmla="*/ 2147483646 h 268"/>
              <a:gd name="T26" fmla="*/ 2147483646 w 238"/>
              <a:gd name="T27" fmla="*/ 2147483646 h 268"/>
              <a:gd name="T28" fmla="*/ 2147483646 w 238"/>
              <a:gd name="T29" fmla="*/ 2147483646 h 268"/>
              <a:gd name="T30" fmla="*/ 2147483646 w 238"/>
              <a:gd name="T31" fmla="*/ 2147483646 h 268"/>
              <a:gd name="T32" fmla="*/ 2147483646 w 238"/>
              <a:gd name="T33" fmla="*/ 2147483646 h 268"/>
              <a:gd name="T34" fmla="*/ 2147483646 w 238"/>
              <a:gd name="T35" fmla="*/ 2147483646 h 268"/>
              <a:gd name="T36" fmla="*/ 2147483646 w 238"/>
              <a:gd name="T37" fmla="*/ 2147483646 h 268"/>
              <a:gd name="T38" fmla="*/ 2147483646 w 238"/>
              <a:gd name="T39" fmla="*/ 2147483646 h 268"/>
              <a:gd name="T40" fmla="*/ 2147483646 w 238"/>
              <a:gd name="T41" fmla="*/ 0 h 268"/>
              <a:gd name="T42" fmla="*/ 2147483646 w 238"/>
              <a:gd name="T43" fmla="*/ 2147483646 h 268"/>
              <a:gd name="T44" fmla="*/ 2147483646 w 238"/>
              <a:gd name="T45" fmla="*/ 2147483646 h 268"/>
              <a:gd name="T46" fmla="*/ 2147483646 w 238"/>
              <a:gd name="T47" fmla="*/ 0 h 268"/>
              <a:gd name="T48" fmla="*/ 2147483646 w 238"/>
              <a:gd name="T49" fmla="*/ 0 h 268"/>
              <a:gd name="T50" fmla="*/ 2147483646 w 238"/>
              <a:gd name="T51" fmla="*/ 2147483646 h 268"/>
              <a:gd name="T52" fmla="*/ 2147483646 w 238"/>
              <a:gd name="T53" fmla="*/ 2147483646 h 268"/>
              <a:gd name="T54" fmla="*/ 2147483646 w 238"/>
              <a:gd name="T55" fmla="*/ 2147483646 h 268"/>
              <a:gd name="T56" fmla="*/ 2147483646 w 238"/>
              <a:gd name="T57" fmla="*/ 2147483646 h 268"/>
              <a:gd name="T58" fmla="*/ 2147483646 w 238"/>
              <a:gd name="T59" fmla="*/ 2147483646 h 268"/>
              <a:gd name="T60" fmla="*/ 2147483646 w 238"/>
              <a:gd name="T61" fmla="*/ 2147483646 h 268"/>
              <a:gd name="T62" fmla="*/ 2147483646 w 238"/>
              <a:gd name="T63" fmla="*/ 2147483646 h 268"/>
              <a:gd name="T64" fmla="*/ 2147483646 w 238"/>
              <a:gd name="T65" fmla="*/ 2147483646 h 268"/>
              <a:gd name="T66" fmla="*/ 2147483646 w 238"/>
              <a:gd name="T67" fmla="*/ 2147483646 h 268"/>
              <a:gd name="T68" fmla="*/ 2147483646 w 238"/>
              <a:gd name="T69" fmla="*/ 2147483646 h 268"/>
              <a:gd name="T70" fmla="*/ 2147483646 w 238"/>
              <a:gd name="T71" fmla="*/ 2147483646 h 268"/>
              <a:gd name="T72" fmla="*/ 2147483646 w 238"/>
              <a:gd name="T73" fmla="*/ 2147483646 h 268"/>
              <a:gd name="T74" fmla="*/ 2147483646 w 238"/>
              <a:gd name="T75" fmla="*/ 2147483646 h 268"/>
              <a:gd name="T76" fmla="*/ 2147483646 w 238"/>
              <a:gd name="T77" fmla="*/ 2147483646 h 268"/>
              <a:gd name="T78" fmla="*/ 2147483646 w 238"/>
              <a:gd name="T79" fmla="*/ 2147483646 h 2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68"/>
              <a:gd name="T122" fmla="*/ 238 w 238"/>
              <a:gd name="T123" fmla="*/ 268 h 2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68">
                <a:moveTo>
                  <a:pt x="7" y="0"/>
                </a:moveTo>
                <a:lnTo>
                  <a:pt x="7" y="218"/>
                </a:lnTo>
                <a:lnTo>
                  <a:pt x="0" y="218"/>
                </a:lnTo>
                <a:lnTo>
                  <a:pt x="0" y="0"/>
                </a:lnTo>
                <a:lnTo>
                  <a:pt x="7" y="0"/>
                </a:lnTo>
                <a:close/>
                <a:moveTo>
                  <a:pt x="7" y="218"/>
                </a:moveTo>
                <a:cubicBezTo>
                  <a:pt x="7" y="237"/>
                  <a:pt x="9" y="248"/>
                  <a:pt x="14" y="254"/>
                </a:cubicBezTo>
                <a:lnTo>
                  <a:pt x="9" y="259"/>
                </a:lnTo>
                <a:cubicBezTo>
                  <a:pt x="2" y="251"/>
                  <a:pt x="0" y="239"/>
                  <a:pt x="0" y="218"/>
                </a:cubicBezTo>
                <a:lnTo>
                  <a:pt x="7" y="218"/>
                </a:lnTo>
                <a:close/>
                <a:moveTo>
                  <a:pt x="14" y="254"/>
                </a:moveTo>
                <a:cubicBezTo>
                  <a:pt x="19" y="260"/>
                  <a:pt x="28" y="261"/>
                  <a:pt x="42" y="261"/>
                </a:cubicBezTo>
                <a:lnTo>
                  <a:pt x="42" y="268"/>
                </a:lnTo>
                <a:cubicBezTo>
                  <a:pt x="26" y="268"/>
                  <a:pt x="16" y="266"/>
                  <a:pt x="9" y="259"/>
                </a:cubicBezTo>
                <a:lnTo>
                  <a:pt x="14" y="254"/>
                </a:lnTo>
                <a:close/>
                <a:moveTo>
                  <a:pt x="42" y="261"/>
                </a:moveTo>
                <a:lnTo>
                  <a:pt x="119" y="261"/>
                </a:lnTo>
                <a:lnTo>
                  <a:pt x="119" y="268"/>
                </a:lnTo>
                <a:lnTo>
                  <a:pt x="42" y="268"/>
                </a:lnTo>
                <a:lnTo>
                  <a:pt x="42" y="261"/>
                </a:lnTo>
                <a:close/>
                <a:moveTo>
                  <a:pt x="238" y="0"/>
                </a:moveTo>
                <a:lnTo>
                  <a:pt x="238" y="218"/>
                </a:lnTo>
                <a:lnTo>
                  <a:pt x="231" y="218"/>
                </a:lnTo>
                <a:lnTo>
                  <a:pt x="231" y="0"/>
                </a:lnTo>
                <a:lnTo>
                  <a:pt x="238" y="0"/>
                </a:lnTo>
                <a:close/>
                <a:moveTo>
                  <a:pt x="238" y="218"/>
                </a:moveTo>
                <a:cubicBezTo>
                  <a:pt x="238" y="239"/>
                  <a:pt x="236" y="251"/>
                  <a:pt x="229" y="259"/>
                </a:cubicBezTo>
                <a:lnTo>
                  <a:pt x="224" y="254"/>
                </a:lnTo>
                <a:cubicBezTo>
                  <a:pt x="229" y="248"/>
                  <a:pt x="231" y="237"/>
                  <a:pt x="231" y="218"/>
                </a:cubicBezTo>
                <a:lnTo>
                  <a:pt x="238" y="218"/>
                </a:lnTo>
                <a:close/>
                <a:moveTo>
                  <a:pt x="229" y="259"/>
                </a:moveTo>
                <a:cubicBezTo>
                  <a:pt x="222" y="266"/>
                  <a:pt x="212" y="268"/>
                  <a:pt x="196" y="268"/>
                </a:cubicBezTo>
                <a:lnTo>
                  <a:pt x="196" y="261"/>
                </a:lnTo>
                <a:cubicBezTo>
                  <a:pt x="210" y="261"/>
                  <a:pt x="219" y="260"/>
                  <a:pt x="224" y="254"/>
                </a:cubicBezTo>
                <a:lnTo>
                  <a:pt x="229" y="259"/>
                </a:lnTo>
                <a:close/>
                <a:moveTo>
                  <a:pt x="196" y="268"/>
                </a:moveTo>
                <a:lnTo>
                  <a:pt x="119" y="268"/>
                </a:lnTo>
                <a:lnTo>
                  <a:pt x="119" y="261"/>
                </a:lnTo>
                <a:lnTo>
                  <a:pt x="196" y="261"/>
                </a:lnTo>
                <a:lnTo>
                  <a:pt x="196" y="268"/>
                </a:lnTo>
                <a:close/>
              </a:path>
            </a:pathLst>
          </a:cu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a:flatTx/>
          </a:bodyPr>
          <a:lstStyle/>
          <a:p>
            <a:endParaRPr lang="en-US"/>
          </a:p>
        </p:txBody>
      </p:sp>
      <p:sp>
        <p:nvSpPr>
          <p:cNvPr id="22538" name="Rectangle 7"/>
          <p:cNvSpPr>
            <a:spLocks noChangeArrowheads="1"/>
          </p:cNvSpPr>
          <p:nvPr/>
        </p:nvSpPr>
        <p:spPr bwMode="auto">
          <a:xfrm>
            <a:off x="6934200" y="5257800"/>
            <a:ext cx="1524000" cy="381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vi-VN"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539" name="Rectangle 8" descr="Medium wood"/>
          <p:cNvSpPr>
            <a:spLocks noChangeArrowheads="1"/>
          </p:cNvSpPr>
          <p:nvPr/>
        </p:nvSpPr>
        <p:spPr bwMode="auto">
          <a:xfrm>
            <a:off x="6934200" y="4876800"/>
            <a:ext cx="1524000" cy="381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vi-VN"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3">
            <a:extLst>
              <a:ext uri="{FF2B5EF4-FFF2-40B4-BE49-F238E27FC236}">
                <a16:creationId xmlns:a16="http://schemas.microsoft.com/office/drawing/2014/main" id="{7A356492-8B0E-46E8-B966-00A9925EB06E}"/>
              </a:ext>
            </a:extLst>
          </p:cNvPr>
          <p:cNvSpPr txBox="1"/>
          <p:nvPr/>
        </p:nvSpPr>
        <p:spPr>
          <a:xfrm>
            <a:off x="8258" y="3404175"/>
            <a:ext cx="6019800" cy="1077218"/>
          </a:xfrm>
          <a:prstGeom prst="rect">
            <a:avLst/>
          </a:prstGeom>
          <a:noFill/>
        </p:spPr>
        <p:txBody>
          <a:bodyPr>
            <a:spAutoFit/>
          </a:bodyPr>
          <a:lstStyle/>
          <a:p>
            <a:pPr>
              <a:buFont typeface="Wingdings" pitchFamily="2" charset="2"/>
              <a:buNone/>
              <a:defRPr/>
            </a:pPr>
            <a:r>
              <a:rPr lang="en-US" altLang="zh-CN" sz="3200" b="1" dirty="0">
                <a:effectLst>
                  <a:outerShdw blurRad="38100" dist="38100" dir="2700000" algn="tl">
                    <a:srgbClr val="C0C0C0"/>
                  </a:outerShdw>
                </a:effectLst>
                <a:latin typeface="Times New Roman" pitchFamily="18" charset="0"/>
              </a:rPr>
              <a:t>d: </a:t>
            </a:r>
            <a:r>
              <a:rPr lang="en-US" altLang="zh-CN" sz="3200" b="1" dirty="0" err="1">
                <a:effectLst>
                  <a:outerShdw blurRad="38100" dist="38100" dir="2700000" algn="tl">
                    <a:srgbClr val="C0C0C0"/>
                  </a:outerShdw>
                </a:effectLst>
                <a:latin typeface="Times New Roman" pitchFamily="18" charset="0"/>
              </a:rPr>
              <a:t>là</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trọng</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lượng</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riêng</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của</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chất</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lỏng</a:t>
            </a:r>
            <a:r>
              <a:rPr lang="en-US" altLang="zh-CN" sz="3200" b="1" dirty="0">
                <a:effectLst>
                  <a:outerShdw blurRad="38100" dist="38100" dir="2700000" algn="tl">
                    <a:srgbClr val="C0C0C0"/>
                  </a:outerShdw>
                </a:effectLst>
                <a:latin typeface="Times New Roman" pitchFamily="18" charset="0"/>
              </a:rPr>
              <a:t> (N/m</a:t>
            </a:r>
            <a:r>
              <a:rPr lang="en-US" altLang="zh-CN" sz="3200" b="1" baseline="30000" dirty="0">
                <a:effectLst>
                  <a:outerShdw blurRad="38100" dist="38100" dir="2700000" algn="tl">
                    <a:srgbClr val="C0C0C0"/>
                  </a:outerShdw>
                </a:effectLst>
                <a:latin typeface="Times New Roman" pitchFamily="18" charset="0"/>
              </a:rPr>
              <a:t>3</a:t>
            </a:r>
            <a:r>
              <a:rPr lang="en-US" altLang="zh-CN" sz="3200" b="1" dirty="0">
                <a:effectLst>
                  <a:outerShdw blurRad="38100" dist="38100" dir="2700000" algn="tl">
                    <a:srgbClr val="C0C0C0"/>
                  </a:outerShdw>
                </a:effectLst>
                <a:latin typeface="Times New Roman" pitchFamily="18" charset="0"/>
              </a:rPr>
              <a:t>)</a:t>
            </a:r>
            <a:endParaRPr lang="vi-VN" altLang="en-US" sz="3200" dirty="0"/>
          </a:p>
        </p:txBody>
      </p:sp>
      <p:sp>
        <p:nvSpPr>
          <p:cNvPr id="16" name="TextBox 15">
            <a:extLst>
              <a:ext uri="{FF2B5EF4-FFF2-40B4-BE49-F238E27FC236}">
                <a16:creationId xmlns:a16="http://schemas.microsoft.com/office/drawing/2014/main" id="{4A098120-8B2E-477E-A5C7-A0827838E779}"/>
              </a:ext>
            </a:extLst>
          </p:cNvPr>
          <p:cNvSpPr txBox="1"/>
          <p:nvPr/>
        </p:nvSpPr>
        <p:spPr>
          <a:xfrm>
            <a:off x="7938" y="4564063"/>
            <a:ext cx="5943600" cy="2062103"/>
          </a:xfrm>
          <a:prstGeom prst="rect">
            <a:avLst/>
          </a:prstGeom>
          <a:noFill/>
        </p:spPr>
        <p:txBody>
          <a:bodyPr>
            <a:spAutoFit/>
          </a:bodyPr>
          <a:lstStyle/>
          <a:p>
            <a:pPr>
              <a:buFont typeface="Wingdings" pitchFamily="2" charset="2"/>
              <a:buNone/>
              <a:defRPr/>
            </a:pPr>
            <a:r>
              <a:rPr lang="en-US" altLang="zh-CN" sz="3200" b="1" dirty="0">
                <a:effectLst>
                  <a:outerShdw blurRad="38100" dist="38100" dir="2700000" algn="tl">
                    <a:srgbClr val="C0C0C0"/>
                  </a:outerShdw>
                </a:effectLst>
                <a:latin typeface="Times New Roman" pitchFamily="18" charset="0"/>
              </a:rPr>
              <a:t>V: </a:t>
            </a:r>
            <a:r>
              <a:rPr lang="en-US" altLang="zh-CN" sz="3200" b="1" dirty="0" err="1">
                <a:effectLst>
                  <a:outerShdw blurRad="38100" dist="38100" dir="2700000" algn="tl">
                    <a:srgbClr val="C0C0C0"/>
                  </a:outerShdw>
                </a:effectLst>
                <a:latin typeface="Times New Roman" pitchFamily="18" charset="0"/>
              </a:rPr>
              <a:t>là</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thể</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tích</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của</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phần</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vật</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chìm</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trong</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chất</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lỏng</a:t>
            </a:r>
            <a:r>
              <a:rPr lang="en-US" altLang="zh-CN" sz="3200" b="1" dirty="0">
                <a:effectLst>
                  <a:outerShdw blurRad="38100" dist="38100" dir="2700000" algn="tl">
                    <a:srgbClr val="C0C0C0"/>
                  </a:outerShdw>
                </a:effectLst>
                <a:latin typeface="Times New Roman" pitchFamily="18" charset="0"/>
              </a:rPr>
              <a:t> (hay </a:t>
            </a:r>
            <a:r>
              <a:rPr lang="en-US" altLang="zh-CN" sz="3200" b="1" dirty="0" err="1">
                <a:effectLst>
                  <a:outerShdw blurRad="38100" dist="38100" dir="2700000" algn="tl">
                    <a:srgbClr val="C0C0C0"/>
                  </a:outerShdw>
                </a:effectLst>
                <a:latin typeface="Times New Roman" pitchFamily="18" charset="0"/>
              </a:rPr>
              <a:t>thể</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tích</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phần</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chất</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lỏng</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bị</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vật</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chiếm</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chỗ</a:t>
            </a:r>
            <a:r>
              <a:rPr lang="en-US" altLang="zh-CN" sz="3200" b="1" dirty="0">
                <a:effectLst>
                  <a:outerShdw blurRad="38100" dist="38100" dir="2700000" algn="tl">
                    <a:srgbClr val="C0C0C0"/>
                  </a:outerShdw>
                </a:effectLst>
                <a:latin typeface="Times New Roman" pitchFamily="18" charset="0"/>
              </a:rPr>
              <a:t>) (m</a:t>
            </a:r>
            <a:r>
              <a:rPr lang="en-US" altLang="zh-CN" sz="3200" b="1" baseline="30000" dirty="0">
                <a:effectLst>
                  <a:outerShdw blurRad="38100" dist="38100" dir="2700000" algn="tl">
                    <a:srgbClr val="C0C0C0"/>
                  </a:outerShdw>
                </a:effectLst>
                <a:latin typeface="Times New Roman" pitchFamily="18" charset="0"/>
              </a:rPr>
              <a:t>3</a:t>
            </a:r>
            <a:r>
              <a:rPr lang="en-US" altLang="zh-CN" sz="3200" b="1" dirty="0">
                <a:effectLst>
                  <a:outerShdw blurRad="38100" dist="38100" dir="2700000" algn="tl">
                    <a:srgbClr val="C0C0C0"/>
                  </a:outerShdw>
                </a:effectLst>
                <a:latin typeface="Times New Roman" pitchFamily="18" charset="0"/>
              </a:rPr>
              <a:t>)</a:t>
            </a:r>
            <a:r>
              <a:rPr lang="vi-VN" altLang="en-US" sz="3200" b="1" dirty="0">
                <a:effectLst>
                  <a:outerShdw blurRad="38100" dist="38100" dir="2700000" algn="tl">
                    <a:srgbClr val="C0C0C0"/>
                  </a:outerShdw>
                </a:effectLst>
                <a:latin typeface="Times New Roman" pitchFamily="18" charset="0"/>
              </a:rPr>
              <a:t> </a:t>
            </a:r>
            <a:endParaRPr lang="en-US" altLang="zh-CN" sz="3200" b="1" dirty="0">
              <a:effectLst>
                <a:outerShdw blurRad="38100" dist="38100" dir="2700000" algn="tl">
                  <a:srgbClr val="C0C0C0"/>
                </a:outerShdw>
              </a:effectLst>
              <a:latin typeface="Times New Roman" pitchFamily="18" charset="0"/>
            </a:endParaRPr>
          </a:p>
        </p:txBody>
      </p:sp>
      <p:sp>
        <p:nvSpPr>
          <p:cNvPr id="17" name="TextBox 16">
            <a:extLst>
              <a:ext uri="{FF2B5EF4-FFF2-40B4-BE49-F238E27FC236}">
                <a16:creationId xmlns:a16="http://schemas.microsoft.com/office/drawing/2014/main" id="{6FC83B2A-1474-45B4-B142-CD2B2799E47D}"/>
              </a:ext>
            </a:extLst>
          </p:cNvPr>
          <p:cNvSpPr txBox="1"/>
          <p:nvPr/>
        </p:nvSpPr>
        <p:spPr>
          <a:xfrm>
            <a:off x="152400" y="2819400"/>
            <a:ext cx="2439380" cy="584775"/>
          </a:xfrm>
          <a:prstGeom prst="rect">
            <a:avLst/>
          </a:prstGeom>
          <a:noFill/>
        </p:spPr>
        <p:txBody>
          <a:bodyPr wrap="square">
            <a:spAutoFit/>
          </a:bodyPr>
          <a:lstStyle/>
          <a:p>
            <a:pPr>
              <a:buFont typeface="Wingdings" pitchFamily="2" charset="2"/>
              <a:buNone/>
              <a:defRPr/>
            </a:pPr>
            <a:r>
              <a:rPr lang="en-US" altLang="zh-CN" sz="3200" b="1" dirty="0" err="1">
                <a:effectLst>
                  <a:outerShdw blurRad="38100" dist="38100" dir="2700000" algn="tl">
                    <a:srgbClr val="C0C0C0"/>
                  </a:outerShdw>
                </a:effectLst>
                <a:latin typeface="Times New Roman" pitchFamily="18" charset="0"/>
              </a:rPr>
              <a:t>Trong</a:t>
            </a:r>
            <a:r>
              <a:rPr lang="en-US" altLang="zh-CN" sz="3200" b="1" dirty="0">
                <a:effectLst>
                  <a:outerShdw blurRad="38100" dist="38100" dir="2700000" algn="tl">
                    <a:srgbClr val="C0C0C0"/>
                  </a:outerShdw>
                </a:effectLst>
                <a:latin typeface="Times New Roman" pitchFamily="18" charset="0"/>
              </a:rPr>
              <a:t> </a:t>
            </a:r>
            <a:r>
              <a:rPr lang="en-US" altLang="zh-CN" sz="3200" b="1" dirty="0" err="1">
                <a:effectLst>
                  <a:outerShdw blurRad="38100" dist="38100" dir="2700000" algn="tl">
                    <a:srgbClr val="C0C0C0"/>
                  </a:outerShdw>
                </a:effectLst>
                <a:latin typeface="Times New Roman" pitchFamily="18" charset="0"/>
              </a:rPr>
              <a:t>đó</a:t>
            </a:r>
            <a:r>
              <a:rPr lang="en-US" altLang="zh-CN" sz="3200" b="1" dirty="0">
                <a:effectLst>
                  <a:outerShdw blurRad="38100" dist="38100" dir="2700000" algn="tl">
                    <a:srgbClr val="C0C0C0"/>
                  </a:outerShdw>
                </a:effectLst>
                <a:latin typeface="Times New Roman" pitchFamily="18" charset="0"/>
              </a:rPr>
              <a:t>: </a:t>
            </a:r>
            <a:endParaRPr lang="vi-VN" altLang="en-US" sz="3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blinds(horizontal)">
                                      <p:cBhvr>
                                        <p:cTn id="7" dur="500"/>
                                        <p:tgtEl>
                                          <p:spTgt spid="18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5" grpId="0" animBg="1"/>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73125"/>
            <a:ext cx="91440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C:\Users\ADMIN\Desktop\Giai cuu dai duong 2\Lu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103438"/>
            <a:ext cx="95631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C:\Users\ADMIN\Desktop\Tai nguyen thiet ke tro choi\Bảng gỗ\49f1b87228eb6bdb68e300357ebeb9ca (2).jp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914400"/>
            <a:ext cx="6948487"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035BB792-AAD2-475D-AD4E-A092B1CC417B}"/>
              </a:ext>
            </a:extLst>
          </p:cNvPr>
          <p:cNvSpPr txBox="1">
            <a:spLocks noChangeArrowheads="1"/>
          </p:cNvSpPr>
          <p:nvPr/>
        </p:nvSpPr>
        <p:spPr bwMode="auto">
          <a:xfrm>
            <a:off x="2967038" y="968375"/>
            <a:ext cx="3213100" cy="1323975"/>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b="1" dirty="0">
                <a:solidFill>
                  <a:schemeClr val="accent6">
                    <a:lumMod val="50000"/>
                  </a:schemeClr>
                </a:solidFill>
                <a:latin typeface="Times New Roman" panose="02020603050405020304" pitchFamily="18" charset="0"/>
                <a:cs typeface="Times New Roman" panose="02020603050405020304" pitchFamily="18" charset="0"/>
              </a:rPr>
              <a:t>GIẢI CỨU</a:t>
            </a:r>
          </a:p>
          <a:p>
            <a:pPr algn="ctr">
              <a:spcBef>
                <a:spcPct val="0"/>
              </a:spcBef>
              <a:buFontTx/>
              <a:buNone/>
              <a:defRPr/>
            </a:pPr>
            <a:r>
              <a:rPr lang="en-US" sz="4000" b="1" dirty="0">
                <a:solidFill>
                  <a:schemeClr val="accent6">
                    <a:lumMod val="50000"/>
                  </a:schemeClr>
                </a:solidFill>
                <a:latin typeface="Times New Roman" panose="02020603050405020304" pitchFamily="18" charset="0"/>
                <a:cs typeface="Times New Roman" panose="02020603050405020304" pitchFamily="18" charset="0"/>
              </a:rPr>
              <a:t>ĐẠI DƯƠNG</a:t>
            </a:r>
          </a:p>
        </p:txBody>
      </p:sp>
      <p:pic>
        <p:nvPicPr>
          <p:cNvPr id="25" name="Picture 8" descr="C:\Users\ADMIN\Desktop\Giai cuu dai duong 2\700_FO63651544_20d8d8a83358c7cd2f7a9ac1d4852302.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23641" flipH="1">
            <a:off x="2279650" y="3838575"/>
            <a:ext cx="18208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C:\Users\ADMIN\Desktop\Giai cuu dai duong 2\3.jp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589338"/>
            <a:ext cx="193833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ADMIN\Desktop\Giai cuu dai duong 2\5a.jpe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65678">
            <a:off x="3835400" y="5195888"/>
            <a:ext cx="15843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C:\Users\ADMIN\Desktop\Giai cuu dai duong 2\6.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325" y="5329238"/>
            <a:ext cx="20224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C:\Users\ADMIN\Desktop\Giai cuu dai duong 2\7.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7238" y="3209925"/>
            <a:ext cx="13081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Hình ảnh có liên quan">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59481">
            <a:off x="6100763" y="5148263"/>
            <a:ext cx="19177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503238" y="2501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0000"/>
                </a:solidFill>
                <a:latin typeface="Times New Roman" panose="02020603050405020304" pitchFamily="18" charset="0"/>
                <a:cs typeface="Times New Roman" panose="02020603050405020304" pitchFamily="18" charset="0"/>
              </a:rPr>
              <a:t>TẤT CẢ SINH VẬT ĐÃ ĐƯỢC CÁC EM GIẢI CƯU!</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14" name="Right Arrow 13">
            <a:hlinkClick r:id="rId17" action="ppaction://hlinksldjump"/>
            <a:extLst>
              <a:ext uri="{FF2B5EF4-FFF2-40B4-BE49-F238E27FC236}">
                <a16:creationId xmlns:a16="http://schemas.microsoft.com/office/drawing/2014/main" id="{7ACA5097-3FD0-4223-8397-B4B08BE37580}"/>
              </a:ext>
            </a:extLst>
          </p:cNvPr>
          <p:cNvSpPr/>
          <p:nvPr/>
        </p:nvSpPr>
        <p:spPr>
          <a:xfrm>
            <a:off x="8405813" y="5729288"/>
            <a:ext cx="474662"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25"/>
                                        </p:tgtEl>
                                      </p:cBhvr>
                                    </p:animEffect>
                                    <p:anim calcmode="lin" valueType="num">
                                      <p:cBhvr>
                                        <p:cTn id="7" dur="1000"/>
                                        <p:tgtEl>
                                          <p:spTgt spid="25"/>
                                        </p:tgtEl>
                                        <p:attrNameLst>
                                          <p:attrName>ppt_x</p:attrName>
                                        </p:attrNameLst>
                                      </p:cBhvr>
                                      <p:tavLst>
                                        <p:tav tm="0">
                                          <p:val>
                                            <p:strVal val="ppt_x"/>
                                          </p:val>
                                        </p:tav>
                                        <p:tav tm="100000">
                                          <p:val>
                                            <p:strVal val="ppt_x"/>
                                          </p:val>
                                        </p:tav>
                                      </p:tavLst>
                                    </p:anim>
                                    <p:anim calcmode="lin" valueType="num">
                                      <p:cBhvr>
                                        <p:cTn id="8" dur="1000"/>
                                        <p:tgtEl>
                                          <p:spTgt spid="25"/>
                                        </p:tgtEl>
                                        <p:attrNameLst>
                                          <p:attrName>ppt_y</p:attrName>
                                        </p:attrNameLst>
                                      </p:cBhvr>
                                      <p:tavLst>
                                        <p:tav tm="0">
                                          <p:val>
                                            <p:strVal val="ppt_y"/>
                                          </p:val>
                                        </p:tav>
                                        <p:tav tm="100000">
                                          <p:val>
                                            <p:strVal val="ppt_y+.1"/>
                                          </p:val>
                                        </p:tav>
                                      </p:tavLst>
                                    </p:anim>
                                    <p:set>
                                      <p:cBhvr>
                                        <p:cTn id="9"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30"/>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7" presetClass="exit" presetSubtype="0" fill="hold" nodeType="clickEffect">
                                  <p:stCondLst>
                                    <p:cond delay="0"/>
                                  </p:stCondLst>
                                  <p:childTnLst>
                                    <p:animEffect transition="out" filter="fade">
                                      <p:cBhvr>
                                        <p:cTn id="14" dur="500"/>
                                        <p:tgtEl>
                                          <p:spTgt spid="30"/>
                                        </p:tgtEl>
                                      </p:cBhvr>
                                    </p:animEffect>
                                    <p:anim calcmode="lin" valueType="num">
                                      <p:cBhvr>
                                        <p:cTn id="15" dur="500"/>
                                        <p:tgtEl>
                                          <p:spTgt spid="30"/>
                                        </p:tgtEl>
                                        <p:attrNameLst>
                                          <p:attrName>ppt_x</p:attrName>
                                        </p:attrNameLst>
                                      </p:cBhvr>
                                      <p:tavLst>
                                        <p:tav tm="0">
                                          <p:val>
                                            <p:strVal val="ppt_x"/>
                                          </p:val>
                                        </p:tav>
                                        <p:tav tm="100000">
                                          <p:val>
                                            <p:strVal val="ppt_x"/>
                                          </p:val>
                                        </p:tav>
                                      </p:tavLst>
                                    </p:anim>
                                    <p:anim calcmode="lin" valueType="num">
                                      <p:cBhvr>
                                        <p:cTn id="16" dur="500"/>
                                        <p:tgtEl>
                                          <p:spTgt spid="30"/>
                                        </p:tgtEl>
                                        <p:attrNameLst>
                                          <p:attrName>ppt_y</p:attrName>
                                        </p:attrNameLst>
                                      </p:cBhvr>
                                      <p:tavLst>
                                        <p:tav tm="0">
                                          <p:val>
                                            <p:strVal val="ppt_y"/>
                                          </p:val>
                                        </p:tav>
                                        <p:tav tm="100000">
                                          <p:val>
                                            <p:strVal val="ppt_y-.1"/>
                                          </p:val>
                                        </p:tav>
                                      </p:tavLst>
                                    </p:anim>
                                    <p:set>
                                      <p:cBhvr>
                                        <p:cTn id="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2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2" presetClass="exit" presetSubtype="0" fill="hold" nodeType="clickEffect">
                                  <p:stCondLst>
                                    <p:cond delay="0"/>
                                  </p:stCondLst>
                                  <p:childTnLst>
                                    <p:animEffect transition="out" filter="fade">
                                      <p:cBhvr>
                                        <p:cTn id="22" dur="1000"/>
                                        <p:tgtEl>
                                          <p:spTgt spid="26"/>
                                        </p:tgtEl>
                                      </p:cBhvr>
                                    </p:animEffect>
                                    <p:anim calcmode="lin" valueType="num">
                                      <p:cBhvr>
                                        <p:cTn id="23" dur="1000"/>
                                        <p:tgtEl>
                                          <p:spTgt spid="26"/>
                                        </p:tgtEl>
                                        <p:attrNameLst>
                                          <p:attrName>ppt_x</p:attrName>
                                        </p:attrNameLst>
                                      </p:cBhvr>
                                      <p:tavLst>
                                        <p:tav tm="0">
                                          <p:val>
                                            <p:strVal val="ppt_x"/>
                                          </p:val>
                                        </p:tav>
                                        <p:tav tm="100000">
                                          <p:val>
                                            <p:strVal val="ppt_x"/>
                                          </p:val>
                                        </p:tav>
                                      </p:tavLst>
                                    </p:anim>
                                    <p:anim calcmode="lin" valueType="num">
                                      <p:cBhvr>
                                        <p:cTn id="24" dur="1000"/>
                                        <p:tgtEl>
                                          <p:spTgt spid="26"/>
                                        </p:tgtEl>
                                        <p:attrNameLst>
                                          <p:attrName>ppt_y</p:attrName>
                                        </p:attrNameLst>
                                      </p:cBhvr>
                                      <p:tavLst>
                                        <p:tav tm="0">
                                          <p:val>
                                            <p:strVal val="ppt_y"/>
                                          </p:val>
                                        </p:tav>
                                        <p:tav tm="100000">
                                          <p:val>
                                            <p:strVal val="ppt_y+.1"/>
                                          </p:val>
                                        </p:tav>
                                      </p:tavLst>
                                    </p:anim>
                                    <p:set>
                                      <p:cBhvr>
                                        <p:cTn id="25"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2" presetClass="exit" presetSubtype="0" fill="hold" nodeType="clickEffect">
                                  <p:stCondLst>
                                    <p:cond delay="0"/>
                                  </p:stCondLst>
                                  <p:childTnLst>
                                    <p:animEffect transition="out" filter="fade">
                                      <p:cBhvr>
                                        <p:cTn id="30" dur="1000"/>
                                        <p:tgtEl>
                                          <p:spTgt spid="29"/>
                                        </p:tgtEl>
                                      </p:cBhvr>
                                    </p:animEffect>
                                    <p:anim calcmode="lin" valueType="num">
                                      <p:cBhvr>
                                        <p:cTn id="31" dur="1000"/>
                                        <p:tgtEl>
                                          <p:spTgt spid="29"/>
                                        </p:tgtEl>
                                        <p:attrNameLst>
                                          <p:attrName>ppt_x</p:attrName>
                                        </p:attrNameLst>
                                      </p:cBhvr>
                                      <p:tavLst>
                                        <p:tav tm="0">
                                          <p:val>
                                            <p:strVal val="ppt_x"/>
                                          </p:val>
                                        </p:tav>
                                        <p:tav tm="100000">
                                          <p:val>
                                            <p:strVal val="ppt_x"/>
                                          </p:val>
                                        </p:tav>
                                      </p:tavLst>
                                    </p:anim>
                                    <p:anim calcmode="lin" valueType="num">
                                      <p:cBhvr>
                                        <p:cTn id="32" dur="1000"/>
                                        <p:tgtEl>
                                          <p:spTgt spid="29"/>
                                        </p:tgtEl>
                                        <p:attrNameLst>
                                          <p:attrName>ppt_y</p:attrName>
                                        </p:attrNameLst>
                                      </p:cBhvr>
                                      <p:tavLst>
                                        <p:tav tm="0">
                                          <p:val>
                                            <p:strVal val="ppt_y"/>
                                          </p:val>
                                        </p:tav>
                                        <p:tav tm="100000">
                                          <p:val>
                                            <p:strVal val="ppt_y+.1"/>
                                          </p:val>
                                        </p:tav>
                                      </p:tavLst>
                                    </p:anim>
                                    <p:set>
                                      <p:cBhvr>
                                        <p:cTn id="33"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exit" presetSubtype="0" fill="hold" nodeType="clickEffect">
                                  <p:stCondLst>
                                    <p:cond delay="0"/>
                                  </p:stCondLst>
                                  <p:childTnLst>
                                    <p:animEffect transition="out" filter="fade">
                                      <p:cBhvr>
                                        <p:cTn id="38" dur="1000"/>
                                        <p:tgtEl>
                                          <p:spTgt spid="27"/>
                                        </p:tgtEl>
                                      </p:cBhvr>
                                    </p:animEffect>
                                    <p:anim calcmode="lin" valueType="num">
                                      <p:cBhvr>
                                        <p:cTn id="39" dur="1000"/>
                                        <p:tgtEl>
                                          <p:spTgt spid="27"/>
                                        </p:tgtEl>
                                        <p:attrNameLst>
                                          <p:attrName>ppt_x</p:attrName>
                                        </p:attrNameLst>
                                      </p:cBhvr>
                                      <p:tavLst>
                                        <p:tav tm="0">
                                          <p:val>
                                            <p:strVal val="ppt_x"/>
                                          </p:val>
                                        </p:tav>
                                        <p:tav tm="100000">
                                          <p:val>
                                            <p:strVal val="ppt_x"/>
                                          </p:val>
                                        </p:tav>
                                      </p:tavLst>
                                    </p:anim>
                                    <p:anim calcmode="lin" valueType="num">
                                      <p:cBhvr>
                                        <p:cTn id="40" dur="1000"/>
                                        <p:tgtEl>
                                          <p:spTgt spid="27"/>
                                        </p:tgtEl>
                                        <p:attrNameLst>
                                          <p:attrName>ppt_y</p:attrName>
                                        </p:attrNameLst>
                                      </p:cBhvr>
                                      <p:tavLst>
                                        <p:tav tm="0">
                                          <p:val>
                                            <p:strVal val="ppt_y"/>
                                          </p:val>
                                        </p:tav>
                                        <p:tav tm="100000">
                                          <p:val>
                                            <p:strVal val="ppt_y+.1"/>
                                          </p:val>
                                        </p:tav>
                                      </p:tavLst>
                                    </p:anim>
                                    <p:set>
                                      <p:cBhvr>
                                        <p:cTn id="41"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exit" presetSubtype="0" fill="hold" nodeType="clickEffect">
                                  <p:stCondLst>
                                    <p:cond delay="0"/>
                                  </p:stCondLst>
                                  <p:childTnLst>
                                    <p:animEffect transition="out" filter="fade">
                                      <p:cBhvr>
                                        <p:cTn id="46" dur="1000"/>
                                        <p:tgtEl>
                                          <p:spTgt spid="28"/>
                                        </p:tgtEl>
                                      </p:cBhvr>
                                    </p:animEffect>
                                    <p:anim calcmode="lin" valueType="num">
                                      <p:cBhvr>
                                        <p:cTn id="47" dur="1000"/>
                                        <p:tgtEl>
                                          <p:spTgt spid="28"/>
                                        </p:tgtEl>
                                        <p:attrNameLst>
                                          <p:attrName>ppt_x</p:attrName>
                                        </p:attrNameLst>
                                      </p:cBhvr>
                                      <p:tavLst>
                                        <p:tav tm="0">
                                          <p:val>
                                            <p:strVal val="ppt_x"/>
                                          </p:val>
                                        </p:tav>
                                        <p:tav tm="100000">
                                          <p:val>
                                            <p:strVal val="ppt_x"/>
                                          </p:val>
                                        </p:tav>
                                      </p:tavLst>
                                    </p:anim>
                                    <p:anim calcmode="lin" valueType="num">
                                      <p:cBhvr>
                                        <p:cTn id="48" dur="1000"/>
                                        <p:tgtEl>
                                          <p:spTgt spid="28"/>
                                        </p:tgtEl>
                                        <p:attrNameLst>
                                          <p:attrName>ppt_y</p:attrName>
                                        </p:attrNameLst>
                                      </p:cBhvr>
                                      <p:tavLst>
                                        <p:tav tm="0">
                                          <p:val>
                                            <p:strVal val="ppt_y"/>
                                          </p:val>
                                        </p:tav>
                                        <p:tav tm="100000">
                                          <p:val>
                                            <p:strVal val="ppt_y+.1"/>
                                          </p:val>
                                        </p:tav>
                                      </p:tavLst>
                                    </p:anim>
                                    <p:set>
                                      <p:cBhvr>
                                        <p:cTn id="49" dur="1" fill="hold">
                                          <p:stCondLst>
                                            <p:cond delay="999"/>
                                          </p:stCondLst>
                                        </p:cTn>
                                        <p:tgtEl>
                                          <p:spTgt spid="28"/>
                                        </p:tgtEl>
                                        <p:attrNameLst>
                                          <p:attrName>style.visibility</p:attrName>
                                        </p:attrNameLst>
                                      </p:cBhvr>
                                      <p:to>
                                        <p:strVal val="hidden"/>
                                      </p:to>
                                    </p:set>
                                  </p:childTnLst>
                                </p:cTn>
                              </p:par>
                            </p:childTnLst>
                          </p:cTn>
                        </p:par>
                        <p:par>
                          <p:cTn id="50" fill="hold" nodeType="afterGroup">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8"/>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Desktop\Giai cuu dai duong 2\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857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ADMIN\Desktop\Giai cuu dai duong 2\700_FO65125975_f041b01242bb3572e28f8de7588868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5278438"/>
            <a:ext cx="116046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Users\ADMIN\Desktop\Giai cuu dai duong 2\700_FO63651544_20d8d8a83358c7cd2f7a9ac1d48523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3641" flipH="1">
            <a:off x="1838325" y="4630738"/>
            <a:ext cx="210661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DMIN\Desktop\Giai cuu dai duong 2\Lu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2166938"/>
            <a:ext cx="5819776" cy="891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C:\Users\ADMIN\Desktop\Giai cuu dai duong 2\seashell-border-382756.jpg">
            <a:extLst>
              <a:ext uri="{FF2B5EF4-FFF2-40B4-BE49-F238E27FC236}">
                <a16:creationId xmlns:a16="http://schemas.microsoft.com/office/drawing/2014/main" id="{B30ED1D0-BE29-4E53-BDF3-B7AF0909B74D}"/>
              </a:ext>
            </a:extLst>
          </p:cNvPr>
          <p:cNvPicPr>
            <a:picLocks noChangeAspect="1" noChangeArrowheads="1"/>
          </p:cNvPicPr>
          <p:nvPr/>
        </p:nvPicPr>
        <p:blipFill>
          <a:blip r:embed="rId6" cstate="print">
            <a:extLst/>
          </a:blip>
          <a:srcRect/>
          <a:stretch>
            <a:fillRect/>
          </a:stretch>
        </p:blipFill>
        <p:spPr bwMode="auto">
          <a:xfrm>
            <a:off x="665109" y="580986"/>
            <a:ext cx="8067729" cy="1967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2EF23E45-AF16-4055-959E-2F412CEB9CCE}"/>
              </a:ext>
            </a:extLst>
          </p:cNvPr>
          <p:cNvSpPr txBox="1">
            <a:spLocks noChangeArrowheads="1"/>
          </p:cNvSpPr>
          <p:nvPr/>
        </p:nvSpPr>
        <p:spPr bwMode="auto">
          <a:xfrm>
            <a:off x="665163" y="619125"/>
            <a:ext cx="8067675" cy="18780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defRPr/>
            </a:pPr>
            <a:r>
              <a:rPr lang="vi-VN" sz="3000" b="1" dirty="0">
                <a:latin typeface="+mj-lt"/>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miếng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a:latin typeface="Times New Roman" pitchFamily="18" charset="0"/>
                <a:ea typeface="Calibri" pitchFamily="34" charset="0"/>
                <a:cs typeface="Times New Roman" pitchFamily="18" charset="0"/>
              </a:rPr>
              <a:t>0,002(m</a:t>
            </a:r>
            <a:r>
              <a:rPr lang="en-US" sz="2800" b="1" baseline="30000" dirty="0">
                <a:latin typeface="Times New Roman" pitchFamily="18" charset="0"/>
                <a:ea typeface="Calibri" pitchFamily="34" charset="0"/>
                <a:cs typeface="Times New Roman" pitchFamily="18" charset="0"/>
              </a:rPr>
              <a:t>3</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Biết</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trọng</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lượng</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riêng</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của</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sắt</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là</a:t>
            </a:r>
            <a:r>
              <a:rPr lang="en-US" sz="2800" b="1" dirty="0">
                <a:latin typeface="Times New Roman" pitchFamily="18" charset="0"/>
                <a:ea typeface="Calibri" pitchFamily="34" charset="0"/>
                <a:cs typeface="Times New Roman" pitchFamily="18" charset="0"/>
              </a:rPr>
              <a:t> </a:t>
            </a:r>
            <a:r>
              <a:rPr lang="en-US" sz="2800" b="1" dirty="0">
                <a:latin typeface="Times New Roman" pitchFamily="18" charset="0"/>
                <a:cs typeface="Times New Roman" pitchFamily="18" charset="0"/>
              </a:rPr>
              <a:t>10.000(N/m</a:t>
            </a:r>
            <a:r>
              <a:rPr lang="en-US" sz="2800" b="1" baseline="30000" dirty="0">
                <a:latin typeface="Times New Roman" pitchFamily="18" charset="0"/>
                <a:cs typeface="Times New Roman" pitchFamily="18" charset="0"/>
              </a:rPr>
              <a:t>3</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đẩy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miếng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spcBef>
                <a:spcPct val="0"/>
              </a:spcBef>
              <a:buFontTx/>
              <a:buNone/>
              <a:defRPr/>
            </a:pPr>
            <a:endParaRPr lang="en-US" sz="3000" b="1" dirty="0">
              <a:latin typeface="+mj-lt"/>
            </a:endParaRPr>
          </a:p>
        </p:txBody>
      </p:sp>
      <p:sp>
        <p:nvSpPr>
          <p:cNvPr id="5" name="Rounded Rectangle 4">
            <a:extLst>
              <a:ext uri="{FF2B5EF4-FFF2-40B4-BE49-F238E27FC236}">
                <a16:creationId xmlns:a16="http://schemas.microsoft.com/office/drawing/2014/main" id="{19C82DBB-9BCD-4696-9071-CE85F2F45FE2}"/>
              </a:ext>
            </a:extLst>
          </p:cNvPr>
          <p:cNvSpPr/>
          <p:nvPr/>
        </p:nvSpPr>
        <p:spPr>
          <a:xfrm>
            <a:off x="900113" y="2787650"/>
            <a:ext cx="3440112"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A. F = </a:t>
            </a:r>
            <a:r>
              <a:rPr lang="en-US" sz="2800" b="1">
                <a:solidFill>
                  <a:srgbClr val="FF0000"/>
                </a:solidFill>
                <a:latin typeface="Times New Roman" panose="02020603050405020304" pitchFamily="18" charset="0"/>
                <a:cs typeface="Times New Roman" panose="02020603050405020304" pitchFamily="18" charset="0"/>
              </a:rPr>
              <a:t>15(N</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B439FA16-54A8-468A-A04E-5311D08F3977}"/>
              </a:ext>
            </a:extLst>
          </p:cNvPr>
          <p:cNvSpPr/>
          <p:nvPr/>
        </p:nvSpPr>
        <p:spPr>
          <a:xfrm>
            <a:off x="5365750" y="2787650"/>
            <a:ext cx="3367088"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B.</a:t>
            </a: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F = 25(N)</a:t>
            </a:r>
          </a:p>
        </p:txBody>
      </p:sp>
      <p:sp>
        <p:nvSpPr>
          <p:cNvPr id="16" name="Rounded Rectangle 15">
            <a:extLst>
              <a:ext uri="{FF2B5EF4-FFF2-40B4-BE49-F238E27FC236}">
                <a16:creationId xmlns:a16="http://schemas.microsoft.com/office/drawing/2014/main" id="{A63FC767-E40B-4C76-9613-70528EEEECE5}"/>
              </a:ext>
            </a:extLst>
          </p:cNvPr>
          <p:cNvSpPr/>
          <p:nvPr/>
        </p:nvSpPr>
        <p:spPr>
          <a:xfrm>
            <a:off x="874713" y="4125913"/>
            <a:ext cx="34925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C. F = 10(N)</a:t>
            </a:r>
          </a:p>
        </p:txBody>
      </p:sp>
      <p:sp>
        <p:nvSpPr>
          <p:cNvPr id="17" name="Rounded Rectangle 16">
            <a:extLst>
              <a:ext uri="{FF2B5EF4-FFF2-40B4-BE49-F238E27FC236}">
                <a16:creationId xmlns:a16="http://schemas.microsoft.com/office/drawing/2014/main" id="{905EF440-CD3A-4DA1-BAB0-E274E7AB7CBD}"/>
              </a:ext>
            </a:extLst>
          </p:cNvPr>
          <p:cNvSpPr/>
          <p:nvPr/>
        </p:nvSpPr>
        <p:spPr>
          <a:xfrm>
            <a:off x="5365750" y="4125913"/>
            <a:ext cx="3367088"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D. F = 20(N)</a:t>
            </a:r>
            <a:r>
              <a:rPr lang="vi-VN" sz="2800" b="1">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4588" name="Picture 2" descr="C:\Users\ADMIN\Desktop\Phan Thi Do Uyen\Giai cuu dai duong\Picture2.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9050" y="5319713"/>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 presetClass="exit" presetSubtype="1" fill="hold" nodeType="clickEffect">
                                  <p:stCondLst>
                                    <p:cond delay="0"/>
                                  </p:stCondLst>
                                  <p:childTnLst>
                                    <p:anim calcmode="lin" valueType="num">
                                      <p:cBhvr additive="base">
                                        <p:cTn id="47" dur="2000"/>
                                        <p:tgtEl>
                                          <p:spTgt spid="10"/>
                                        </p:tgtEl>
                                        <p:attrNameLst>
                                          <p:attrName>ppt_x</p:attrName>
                                        </p:attrNameLst>
                                      </p:cBhvr>
                                      <p:tavLst>
                                        <p:tav tm="0">
                                          <p:val>
                                            <p:strVal val="ppt_x"/>
                                          </p:val>
                                        </p:tav>
                                        <p:tav tm="100000">
                                          <p:val>
                                            <p:strVal val="ppt_x"/>
                                          </p:val>
                                        </p:tav>
                                      </p:tavLst>
                                    </p:anim>
                                    <p:anim calcmode="lin" valueType="num">
                                      <p:cBhvr additive="base">
                                        <p:cTn id="48" dur="2000"/>
                                        <p:tgtEl>
                                          <p:spTgt spid="10"/>
                                        </p:tgtEl>
                                        <p:attrNameLst>
                                          <p:attrName>ppt_y</p:attrName>
                                        </p:attrNameLst>
                                      </p:cBhvr>
                                      <p:tavLst>
                                        <p:tav tm="0">
                                          <p:val>
                                            <p:strVal val="ppt_y"/>
                                          </p:val>
                                        </p:tav>
                                        <p:tav tm="100000">
                                          <p:val>
                                            <p:strVal val="0-ppt_h/2"/>
                                          </p:val>
                                        </p:tav>
                                      </p:tavLst>
                                    </p:anim>
                                    <p:set>
                                      <p:cBhvr>
                                        <p:cTn id="49" dur="1" fill="hold">
                                          <p:stCondLst>
                                            <p:cond delay="1999"/>
                                          </p:stCondLst>
                                        </p:cTn>
                                        <p:tgtEl>
                                          <p:spTgt spid="10"/>
                                        </p:tgtEl>
                                        <p:attrNameLst>
                                          <p:attrName>style.visibility</p:attrName>
                                        </p:attrNameLst>
                                      </p:cBhvr>
                                      <p:to>
                                        <p:strVal val="hidden"/>
                                      </p:to>
                                    </p:set>
                                  </p:childTnLst>
                                </p:cTn>
                              </p:par>
                              <p:par>
                                <p:cTn id="50" presetID="21" presetClass="emph" presetSubtype="0" repeatCount="indefinite" fill="hold" grpId="1" nodeType="withEffect">
                                  <p:stCondLst>
                                    <p:cond delay="0"/>
                                  </p:stCondLst>
                                  <p:childTnLst>
                                    <p:animClr clrSpc="hsl" dir="cw">
                                      <p:cBhvr override="childStyle">
                                        <p:cTn id="51" dur="500" fill="hold"/>
                                        <p:tgtEl>
                                          <p:spTgt spid="17"/>
                                        </p:tgtEl>
                                        <p:attrNameLst>
                                          <p:attrName>style.color</p:attrName>
                                        </p:attrNameLst>
                                      </p:cBhvr>
                                      <p:by>
                                        <p:hsl h="7200000" s="0" l="0"/>
                                      </p:by>
                                    </p:animClr>
                                    <p:animClr clrSpc="hsl" dir="cw">
                                      <p:cBhvr>
                                        <p:cTn id="52" dur="500" fill="hold"/>
                                        <p:tgtEl>
                                          <p:spTgt spid="17"/>
                                        </p:tgtEl>
                                        <p:attrNameLst>
                                          <p:attrName>fillcolor</p:attrName>
                                        </p:attrNameLst>
                                      </p:cBhvr>
                                      <p:by>
                                        <p:hsl h="7200000" s="0" l="0"/>
                                      </p:by>
                                    </p:animClr>
                                    <p:animClr clrSpc="hsl" dir="cw">
                                      <p:cBhvr>
                                        <p:cTn id="53" dur="500" fill="hold"/>
                                        <p:tgtEl>
                                          <p:spTgt spid="17"/>
                                        </p:tgtEl>
                                        <p:attrNameLst>
                                          <p:attrName>stroke.color</p:attrName>
                                        </p:attrNameLst>
                                      </p:cBhvr>
                                      <p:by>
                                        <p:hsl h="7200000" s="0" l="0"/>
                                      </p:by>
                                    </p:animClr>
                                    <p:set>
                                      <p:cBhvr>
                                        <p:cTn id="54" dur="500" fill="hold"/>
                                        <p:tgtEl>
                                          <p:spTgt spid="17"/>
                                        </p:tgtEl>
                                        <p:attrNameLst>
                                          <p:attrName>fill.type</p:attrName>
                                        </p:attrNameLst>
                                      </p:cBhvr>
                                      <p:to>
                                        <p:strVal val="solid"/>
                                      </p:to>
                                    </p:set>
                                  </p:childTnLst>
                                </p:cTn>
                              </p:par>
                              <p:par>
                                <p:cTn id="55" presetID="35" presetClass="path" presetSubtype="0" accel="50000" decel="50000" fill="hold" nodeType="withEffect">
                                  <p:stCondLst>
                                    <p:cond delay="0"/>
                                  </p:stCondLst>
                                  <p:childTnLst>
                                    <p:animMotion origin="layout" path="M -1.11111E-6 4.93827E-7 L -0.13403 0.02438 " pathEditMode="relative" rAng="0" ptsTypes="AA">
                                      <p:cBhvr>
                                        <p:cTn id="56"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2" presetClass="exit" presetSubtype="0" fill="hold" grpId="1" nodeType="clickEffect">
                                  <p:stCondLst>
                                    <p:cond delay="0"/>
                                  </p:stCondLst>
                                  <p:childTnLst>
                                    <p:animEffect transition="out" filter="fade">
                                      <p:cBhvr>
                                        <p:cTn id="61" dur="1000"/>
                                        <p:tgtEl>
                                          <p:spTgt spid="16"/>
                                        </p:tgtEl>
                                      </p:cBhvr>
                                    </p:animEffect>
                                    <p:anim calcmode="lin" valueType="num">
                                      <p:cBhvr>
                                        <p:cTn id="62" dur="1000"/>
                                        <p:tgtEl>
                                          <p:spTgt spid="16"/>
                                        </p:tgtEl>
                                        <p:attrNameLst>
                                          <p:attrName>ppt_x</p:attrName>
                                        </p:attrNameLst>
                                      </p:cBhvr>
                                      <p:tavLst>
                                        <p:tav tm="0">
                                          <p:val>
                                            <p:strVal val="ppt_x"/>
                                          </p:val>
                                        </p:tav>
                                        <p:tav tm="100000">
                                          <p:val>
                                            <p:strVal val="ppt_x"/>
                                          </p:val>
                                        </p:tav>
                                      </p:tavLst>
                                    </p:anim>
                                    <p:anim calcmode="lin" valueType="num">
                                      <p:cBhvr>
                                        <p:cTn id="63" dur="1000"/>
                                        <p:tgtEl>
                                          <p:spTgt spid="16"/>
                                        </p:tgtEl>
                                        <p:attrNameLst>
                                          <p:attrName>ppt_y</p:attrName>
                                        </p:attrNameLst>
                                      </p:cBhvr>
                                      <p:tavLst>
                                        <p:tav tm="0">
                                          <p:val>
                                            <p:strVal val="ppt_y"/>
                                          </p:val>
                                        </p:tav>
                                        <p:tav tm="100000">
                                          <p:val>
                                            <p:strVal val="ppt_y+.1"/>
                                          </p:val>
                                        </p:tav>
                                      </p:tavLst>
                                    </p:anim>
                                    <p:set>
                                      <p:cBhvr>
                                        <p:cTn id="6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exit" presetSubtype="0" fill="hold" grpId="1" nodeType="clickEffect">
                                  <p:stCondLst>
                                    <p:cond delay="0"/>
                                  </p:stCondLst>
                                  <p:childTnLst>
                                    <p:animEffect transition="out" filter="fade">
                                      <p:cBhvr>
                                        <p:cTn id="69" dur="1000"/>
                                        <p:tgtEl>
                                          <p:spTgt spid="15"/>
                                        </p:tgtEl>
                                      </p:cBhvr>
                                    </p:animEffect>
                                    <p:anim calcmode="lin" valueType="num">
                                      <p:cBhvr>
                                        <p:cTn id="70" dur="1000"/>
                                        <p:tgtEl>
                                          <p:spTgt spid="15"/>
                                        </p:tgtEl>
                                        <p:attrNameLst>
                                          <p:attrName>ppt_x</p:attrName>
                                        </p:attrNameLst>
                                      </p:cBhvr>
                                      <p:tavLst>
                                        <p:tav tm="0">
                                          <p:val>
                                            <p:strVal val="ppt_x"/>
                                          </p:val>
                                        </p:tav>
                                        <p:tav tm="100000">
                                          <p:val>
                                            <p:strVal val="ppt_x"/>
                                          </p:val>
                                        </p:tav>
                                      </p:tavLst>
                                    </p:anim>
                                    <p:anim calcmode="lin" valueType="num">
                                      <p:cBhvr>
                                        <p:cTn id="71" dur="1000"/>
                                        <p:tgtEl>
                                          <p:spTgt spid="15"/>
                                        </p:tgtEl>
                                        <p:attrNameLst>
                                          <p:attrName>ppt_y</p:attrName>
                                        </p:attrNameLst>
                                      </p:cBhvr>
                                      <p:tavLst>
                                        <p:tav tm="0">
                                          <p:val>
                                            <p:strVal val="ppt_y"/>
                                          </p:val>
                                        </p:tav>
                                        <p:tav tm="100000">
                                          <p:val>
                                            <p:strVal val="ppt_y+.1"/>
                                          </p:val>
                                        </p:tav>
                                      </p:tavLst>
                                    </p:anim>
                                    <p:set>
                                      <p:cBhvr>
                                        <p:cTn id="7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5"/>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42" presetClass="exit" presetSubtype="0" fill="hold" grpId="1" nodeType="clickEffect">
                                  <p:stCondLst>
                                    <p:cond delay="0"/>
                                  </p:stCondLst>
                                  <p:childTnLst>
                                    <p:animEffect transition="out" filter="fade">
                                      <p:cBhvr>
                                        <p:cTn id="77" dur="1000"/>
                                        <p:tgtEl>
                                          <p:spTgt spid="5"/>
                                        </p:tgtEl>
                                      </p:cBhvr>
                                    </p:animEffect>
                                    <p:anim calcmode="lin" valueType="num">
                                      <p:cBhvr>
                                        <p:cTn id="78" dur="1000"/>
                                        <p:tgtEl>
                                          <p:spTgt spid="5"/>
                                        </p:tgtEl>
                                        <p:attrNameLst>
                                          <p:attrName>ppt_x</p:attrName>
                                        </p:attrNameLst>
                                      </p:cBhvr>
                                      <p:tavLst>
                                        <p:tav tm="0">
                                          <p:val>
                                            <p:strVal val="ppt_x"/>
                                          </p:val>
                                        </p:tav>
                                        <p:tav tm="100000">
                                          <p:val>
                                            <p:strVal val="ppt_x"/>
                                          </p:val>
                                        </p:tav>
                                      </p:tavLst>
                                    </p:anim>
                                    <p:anim calcmode="lin" valueType="num">
                                      <p:cBhvr>
                                        <p:cTn id="79" dur="1000"/>
                                        <p:tgtEl>
                                          <p:spTgt spid="5"/>
                                        </p:tgtEl>
                                        <p:attrNameLst>
                                          <p:attrName>ppt_y</p:attrName>
                                        </p:attrNameLst>
                                      </p:cBhvr>
                                      <p:tavLst>
                                        <p:tav tm="0">
                                          <p:val>
                                            <p:strVal val="ppt_y"/>
                                          </p:val>
                                        </p:tav>
                                        <p:tav tm="100000">
                                          <p:val>
                                            <p:strVal val="ppt_y+.1"/>
                                          </p:val>
                                        </p:tav>
                                      </p:tavLst>
                                    </p:anim>
                                    <p:set>
                                      <p:cBhvr>
                                        <p:cTn id="8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p:bldP spid="5" grpId="0" animBg="1"/>
      <p:bldP spid="5" grpId="1" animBg="1"/>
      <p:bldP spid="15" grpId="0" animBg="1"/>
      <p:bldP spid="15" grpId="1" animBg="1"/>
      <p:bldP spid="16" grpId="0" animBg="1"/>
      <p:bldP spid="16" grpId="1"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C:\Users\ADMIN\Desktop\Giai cuu dai duong 2\cartoon__underwater_background_by_slaterdies-d71pp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9481">
            <a:off x="5184775" y="4872038"/>
            <a:ext cx="204152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Kết quả hình ảnh cho dory 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4903788"/>
            <a:ext cx="259873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C:\Users\ADMIN\Desktop\Giai cuu dai duong 2\Luo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325" y="-1219200"/>
            <a:ext cx="6907213"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j0214098.wav">
            <a:hlinkClick r:id="" action="ppaction://media"/>
          </p:cNvPr>
          <p:cNvPicPr>
            <a:picLocks noRot="1" noChangeAspect="1"/>
          </p:cNvPicPr>
          <p:nvPr>
            <a:wavAudioFile r:embed="rId1" name="2FA415EC.WAV"/>
          </p:nvPr>
        </p:nvPicPr>
        <p:blipFill>
          <a:blip r:embed="rId7">
            <a:extLst>
              <a:ext uri="{28A0092B-C50C-407E-A947-70E740481C1C}">
                <a14:useLocalDpi xmlns:a14="http://schemas.microsoft.com/office/drawing/2010/main" val="0"/>
              </a:ext>
            </a:extLst>
          </a:blip>
          <a:srcRect/>
          <a:stretch>
            <a:fillRect/>
          </a:stretch>
        </p:blipFill>
        <p:spPr bwMode="auto">
          <a:xfrm>
            <a:off x="9296400" y="7867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C:\Users\ADMIN\Desktop\Giai cuu dai duong 2\seashell-border-382756.jpg">
            <a:extLst>
              <a:ext uri="{FF2B5EF4-FFF2-40B4-BE49-F238E27FC236}">
                <a16:creationId xmlns:a16="http://schemas.microsoft.com/office/drawing/2014/main" id="{197D6FB9-4B9A-462C-AD8E-23AD5FED365D}"/>
              </a:ext>
            </a:extLst>
          </p:cNvPr>
          <p:cNvPicPr>
            <a:picLocks noChangeAspect="1" noChangeArrowheads="1"/>
          </p:cNvPicPr>
          <p:nvPr/>
        </p:nvPicPr>
        <p:blipFill>
          <a:blip r:embed="rId8" cstate="print">
            <a:extLst/>
          </a:blip>
          <a:srcRect/>
          <a:stretch>
            <a:fillRect/>
          </a:stretch>
        </p:blipFill>
        <p:spPr bwMode="auto">
          <a:xfrm>
            <a:off x="1511660" y="336964"/>
            <a:ext cx="6157373"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a:spLocks noChangeArrowheads="1"/>
          </p:cNvSpPr>
          <p:nvPr/>
        </p:nvSpPr>
        <p:spPr bwMode="auto">
          <a:xfrm>
            <a:off x="1731963" y="619125"/>
            <a:ext cx="5756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a:latin typeface="Times New Roman" panose="02020603050405020304" pitchFamily="18" charset="0"/>
                <a:cs typeface="Times New Roman" panose="02020603050405020304" pitchFamily="18" charset="0"/>
              </a:rPr>
              <a:t>Khi vật nổi lên chất lỏng thì lực đẩy Ác – si – mét có cường độ</a:t>
            </a:r>
            <a:r>
              <a:rPr lang="vi-VN" altLang="en-US" sz="3000" b="1">
                <a:latin typeface="Times New Roman" panose="02020603050405020304" pitchFamily="18" charset="0"/>
                <a:cs typeface="Times New Roman" panose="02020603050405020304" pitchFamily="18" charset="0"/>
              </a:rPr>
              <a:t>:</a:t>
            </a:r>
            <a:endParaRPr lang="en-US" altLang="en-US" sz="3000" b="1">
              <a:solidFill>
                <a:srgbClr val="0033CC"/>
              </a:solidFill>
              <a:latin typeface="Times New Roman" panose="02020603050405020304" pitchFamily="18" charset="0"/>
              <a:cs typeface="Times New Roman" panose="02020603050405020304" pitchFamily="18" charset="0"/>
            </a:endParaRPr>
          </a:p>
        </p:txBody>
      </p:sp>
      <p:sp>
        <p:nvSpPr>
          <p:cNvPr id="20" name="Rounded Rectangle 19">
            <a:extLst>
              <a:ext uri="{FF2B5EF4-FFF2-40B4-BE49-F238E27FC236}">
                <a16:creationId xmlns:a16="http://schemas.microsoft.com/office/drawing/2014/main" id="{5F6EE9FB-18EF-4196-8D67-6642D847B1A8}"/>
              </a:ext>
            </a:extLst>
          </p:cNvPr>
          <p:cNvSpPr/>
          <p:nvPr/>
        </p:nvSpPr>
        <p:spPr>
          <a:xfrm>
            <a:off x="300038" y="2535238"/>
            <a:ext cx="8412162"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nhỏ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a:extLst>
              <a:ext uri="{FF2B5EF4-FFF2-40B4-BE49-F238E27FC236}">
                <a16:creationId xmlns:a16="http://schemas.microsoft.com/office/drawing/2014/main" id="{CD656947-2823-4EE7-964F-76047E577D4A}"/>
              </a:ext>
            </a:extLst>
          </p:cNvPr>
          <p:cNvSpPr/>
          <p:nvPr/>
        </p:nvSpPr>
        <p:spPr>
          <a:xfrm>
            <a:off x="300038" y="5794375"/>
            <a:ext cx="8412162"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D. </a:t>
            </a:r>
            <a:r>
              <a:rPr lang="en-US" sz="2800" b="1" dirty="0" err="1">
                <a:solidFill>
                  <a:srgbClr val="FF0000"/>
                </a:solidFill>
                <a:latin typeface="Times New Roman" panose="02020603050405020304" pitchFamily="18" charset="0"/>
                <a:cs typeface="Times New Roman" panose="02020603050405020304" pitchFamily="18" charset="0"/>
              </a:rPr>
              <a:t>nhỏ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a:extLst>
              <a:ext uri="{FF2B5EF4-FFF2-40B4-BE49-F238E27FC236}">
                <a16:creationId xmlns:a16="http://schemas.microsoft.com/office/drawing/2014/main" id="{F67C719E-7A4B-4C78-9F1A-30FD7060C815}"/>
              </a:ext>
            </a:extLst>
          </p:cNvPr>
          <p:cNvSpPr/>
          <p:nvPr/>
        </p:nvSpPr>
        <p:spPr>
          <a:xfrm>
            <a:off x="300038" y="4759325"/>
            <a:ext cx="8412162"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23" name="Rounded Rectangle 22">
            <a:extLst>
              <a:ext uri="{FF2B5EF4-FFF2-40B4-BE49-F238E27FC236}">
                <a16:creationId xmlns:a16="http://schemas.microsoft.com/office/drawing/2014/main" id="{6E6AD46E-EC09-4CBE-935E-F79E4D23C805}"/>
              </a:ext>
            </a:extLst>
          </p:cNvPr>
          <p:cNvSpPr/>
          <p:nvPr/>
        </p:nvSpPr>
        <p:spPr>
          <a:xfrm>
            <a:off x="300038" y="3573463"/>
            <a:ext cx="8412162" cy="89535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5613" name="Picture 2" descr="C:\Users\ADMIN\Desktop\Phan Thi Do Uyen\Giai cuu dai duong\Picture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9400" y="0"/>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7"/>
                                        </p:tgtEl>
                                        <p:attrNameLst>
                                          <p:attrName>r</p:attrName>
                                        </p:attrNameLst>
                                      </p:cBhvr>
                                    </p:animRot>
                                    <p:animRot by="-240000">
                                      <p:cBhvr>
                                        <p:cTn id="7" dur="600" fill="hold">
                                          <p:stCondLst>
                                            <p:cond delay="600"/>
                                          </p:stCondLst>
                                        </p:cTn>
                                        <p:tgtEl>
                                          <p:spTgt spid="27"/>
                                        </p:tgtEl>
                                        <p:attrNameLst>
                                          <p:attrName>r</p:attrName>
                                        </p:attrNameLst>
                                      </p:cBhvr>
                                    </p:animRot>
                                    <p:animRot by="240000">
                                      <p:cBhvr>
                                        <p:cTn id="8" dur="600" fill="hold">
                                          <p:stCondLst>
                                            <p:cond delay="1200"/>
                                          </p:stCondLst>
                                        </p:cTn>
                                        <p:tgtEl>
                                          <p:spTgt spid="27"/>
                                        </p:tgtEl>
                                        <p:attrNameLst>
                                          <p:attrName>r</p:attrName>
                                        </p:attrNameLst>
                                      </p:cBhvr>
                                    </p:animRot>
                                    <p:animRot by="-240000">
                                      <p:cBhvr>
                                        <p:cTn id="9" dur="600" fill="hold">
                                          <p:stCondLst>
                                            <p:cond delay="1800"/>
                                          </p:stCondLst>
                                        </p:cTn>
                                        <p:tgtEl>
                                          <p:spTgt spid="27"/>
                                        </p:tgtEl>
                                        <p:attrNameLst>
                                          <p:attrName>r</p:attrName>
                                        </p:attrNameLst>
                                      </p:cBhvr>
                                    </p:animRot>
                                    <p:animRot by="120000">
                                      <p:cBhvr>
                                        <p:cTn id="10" dur="600" fill="hold">
                                          <p:stCondLst>
                                            <p:cond delay="2400"/>
                                          </p:stCondLst>
                                        </p:cTn>
                                        <p:tgtEl>
                                          <p:spTgt spid="2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8"/>
                                        </p:tgtEl>
                                        <p:attrNameLst>
                                          <p:attrName>r</p:attrName>
                                        </p:attrNameLst>
                                      </p:cBhvr>
                                    </p:animRot>
                                    <p:animRot by="-240000">
                                      <p:cBhvr>
                                        <p:cTn id="13" dur="600" fill="hold">
                                          <p:stCondLst>
                                            <p:cond delay="600"/>
                                          </p:stCondLst>
                                        </p:cTn>
                                        <p:tgtEl>
                                          <p:spTgt spid="28"/>
                                        </p:tgtEl>
                                        <p:attrNameLst>
                                          <p:attrName>r</p:attrName>
                                        </p:attrNameLst>
                                      </p:cBhvr>
                                    </p:animRot>
                                    <p:animRot by="240000">
                                      <p:cBhvr>
                                        <p:cTn id="14" dur="600" fill="hold">
                                          <p:stCondLst>
                                            <p:cond delay="1200"/>
                                          </p:stCondLst>
                                        </p:cTn>
                                        <p:tgtEl>
                                          <p:spTgt spid="28"/>
                                        </p:tgtEl>
                                        <p:attrNameLst>
                                          <p:attrName>r</p:attrName>
                                        </p:attrNameLst>
                                      </p:cBhvr>
                                    </p:animRot>
                                    <p:animRot by="-240000">
                                      <p:cBhvr>
                                        <p:cTn id="15" dur="600" fill="hold">
                                          <p:stCondLst>
                                            <p:cond delay="1800"/>
                                          </p:stCondLst>
                                        </p:cTn>
                                        <p:tgtEl>
                                          <p:spTgt spid="28"/>
                                        </p:tgtEl>
                                        <p:attrNameLst>
                                          <p:attrName>r</p:attrName>
                                        </p:attrNameLst>
                                      </p:cBhvr>
                                    </p:animRot>
                                    <p:animRot by="120000">
                                      <p:cBhvr>
                                        <p:cTn id="16" dur="600" fill="hold">
                                          <p:stCondLst>
                                            <p:cond delay="2400"/>
                                          </p:stCondLst>
                                        </p:cTn>
                                        <p:tgtEl>
                                          <p:spTgt spid="28"/>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14"/>
                </p:tgtEl>
              </p:cMediaNode>
            </p:audio>
            <p:seq concurrent="1" nextAc="seek">
              <p:cTn id="44" restart="whenNotActive" fill="hold" evtFilter="cancelBubble" nodeType="interactiveSeq">
                <p:stCondLst>
                  <p:cond evt="onClick" delay="0">
                    <p:tgtEl>
                      <p:spTgt spid="2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 presetClass="exit" presetSubtype="1" fill="hold" nodeType="withEffect">
                                  <p:stCondLst>
                                    <p:cond delay="0"/>
                                  </p:stCondLst>
                                  <p:childTnLst>
                                    <p:anim calcmode="lin" valueType="num">
                                      <p:cBhvr additive="base">
                                        <p:cTn id="48" dur="2000"/>
                                        <p:tgtEl>
                                          <p:spTgt spid="29"/>
                                        </p:tgtEl>
                                        <p:attrNameLst>
                                          <p:attrName>ppt_x</p:attrName>
                                        </p:attrNameLst>
                                      </p:cBhvr>
                                      <p:tavLst>
                                        <p:tav tm="0">
                                          <p:val>
                                            <p:strVal val="ppt_x"/>
                                          </p:val>
                                        </p:tav>
                                        <p:tav tm="100000">
                                          <p:val>
                                            <p:strVal val="ppt_x"/>
                                          </p:val>
                                        </p:tav>
                                      </p:tavLst>
                                    </p:anim>
                                    <p:anim calcmode="lin" valueType="num">
                                      <p:cBhvr additive="base">
                                        <p:cTn id="49" dur="2000"/>
                                        <p:tgtEl>
                                          <p:spTgt spid="29"/>
                                        </p:tgtEl>
                                        <p:attrNameLst>
                                          <p:attrName>ppt_y</p:attrName>
                                        </p:attrNameLst>
                                      </p:cBhvr>
                                      <p:tavLst>
                                        <p:tav tm="0">
                                          <p:val>
                                            <p:strVal val="ppt_y"/>
                                          </p:val>
                                        </p:tav>
                                        <p:tav tm="100000">
                                          <p:val>
                                            <p:strVal val="0-ppt_h/2"/>
                                          </p:val>
                                        </p:tav>
                                      </p:tavLst>
                                    </p:anim>
                                    <p:set>
                                      <p:cBhvr>
                                        <p:cTn id="50" dur="1" fill="hold">
                                          <p:stCondLst>
                                            <p:cond delay="1999"/>
                                          </p:stCondLst>
                                        </p:cTn>
                                        <p:tgtEl>
                                          <p:spTgt spid="29"/>
                                        </p:tgtEl>
                                        <p:attrNameLst>
                                          <p:attrName>style.visibility</p:attrName>
                                        </p:attrNameLst>
                                      </p:cBhvr>
                                      <p:to>
                                        <p:strVal val="hidden"/>
                                      </p:to>
                                    </p:set>
                                  </p:childTnLst>
                                </p:cTn>
                              </p:par>
                              <p:par>
                                <p:cTn id="51" presetID="1" presetClass="mediacall" presetSubtype="0" fill="hold" nodeType="withEffect">
                                  <p:stCondLst>
                                    <p:cond delay="0"/>
                                  </p:stCondLst>
                                  <p:childTnLst>
                                    <p:cmd type="call" cmd="playFrom(0.0)">
                                      <p:cBhvr>
                                        <p:cTn id="52" dur="4744" fill="hold"/>
                                        <p:tgtEl>
                                          <p:spTgt spid="14"/>
                                        </p:tgtEl>
                                      </p:cBhvr>
                                    </p:cmd>
                                  </p:childTnLst>
                                </p:cTn>
                              </p:par>
                              <p:par>
                                <p:cTn id="53" presetID="21" presetClass="emph" presetSubtype="0" repeatCount="indefinite" fill="hold" grpId="1" nodeType="withEffect">
                                  <p:stCondLst>
                                    <p:cond delay="0"/>
                                  </p:stCondLst>
                                  <p:childTnLst>
                                    <p:animClr clrSpc="hsl" dir="cw">
                                      <p:cBhvr override="childStyle">
                                        <p:cTn id="54" dur="500" fill="hold"/>
                                        <p:tgtEl>
                                          <p:spTgt spid="23"/>
                                        </p:tgtEl>
                                        <p:attrNameLst>
                                          <p:attrName>style.color</p:attrName>
                                        </p:attrNameLst>
                                      </p:cBhvr>
                                      <p:by>
                                        <p:hsl h="7200000" s="0" l="0"/>
                                      </p:by>
                                    </p:animClr>
                                    <p:animClr clrSpc="hsl" dir="cw">
                                      <p:cBhvr>
                                        <p:cTn id="55" dur="500" fill="hold"/>
                                        <p:tgtEl>
                                          <p:spTgt spid="23"/>
                                        </p:tgtEl>
                                        <p:attrNameLst>
                                          <p:attrName>fillcolor</p:attrName>
                                        </p:attrNameLst>
                                      </p:cBhvr>
                                      <p:by>
                                        <p:hsl h="7200000" s="0" l="0"/>
                                      </p:by>
                                    </p:animClr>
                                    <p:animClr clrSpc="hsl" dir="cw">
                                      <p:cBhvr>
                                        <p:cTn id="56" dur="500" fill="hold"/>
                                        <p:tgtEl>
                                          <p:spTgt spid="23"/>
                                        </p:tgtEl>
                                        <p:attrNameLst>
                                          <p:attrName>stroke.color</p:attrName>
                                        </p:attrNameLst>
                                      </p:cBhvr>
                                      <p:by>
                                        <p:hsl h="7200000" s="0" l="0"/>
                                      </p:by>
                                    </p:animClr>
                                    <p:set>
                                      <p:cBhvr>
                                        <p:cTn id="57" dur="500" fill="hold"/>
                                        <p:tgtEl>
                                          <p:spTgt spid="23"/>
                                        </p:tgtEl>
                                        <p:attrNameLst>
                                          <p:attrName>fill.type</p:attrName>
                                        </p:attrNameLst>
                                      </p:cBhvr>
                                      <p:to>
                                        <p:strVal val="solid"/>
                                      </p:to>
                                    </p:set>
                                  </p:childTnLst>
                                </p:cTn>
                              </p:par>
                              <p:par>
                                <p:cTn id="58" presetID="35" presetClass="path" presetSubtype="0" accel="50000" decel="50000" fill="hold" nodeType="withEffect">
                                  <p:stCondLst>
                                    <p:cond delay="0"/>
                                  </p:stCondLst>
                                  <p:childTnLst>
                                    <p:animMotion origin="layout" path="M -2.22222E-6 0 L -0.16805 0.00648 " pathEditMode="relative" rAng="0" ptsTypes="AA">
                                      <p:cBhvr>
                                        <p:cTn id="59" dur="5000" fill="hold"/>
                                        <p:tgtEl>
                                          <p:spTgt spid="27"/>
                                        </p:tgtEl>
                                        <p:attrNameLst>
                                          <p:attrName>ppt_x</p:attrName>
                                          <p:attrName>ppt_y</p:attrName>
                                        </p:attrNameLst>
                                      </p:cBhvr>
                                      <p:rCtr x="-8403" y="309"/>
                                    </p:animMotion>
                                  </p:childTnLst>
                                </p:cTn>
                              </p:par>
                            </p:childTnLst>
                          </p:cTn>
                        </p:par>
                      </p:childTnLst>
                    </p:cTn>
                  </p:par>
                </p:childTnLst>
              </p:cTn>
              <p:nextCondLst>
                <p:cond evt="onClick" delay="0">
                  <p:tgtEl>
                    <p:spTgt spid="23"/>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exit" presetSubtype="0" fill="hold" grpId="1" nodeType="clickEffect">
                                  <p:stCondLst>
                                    <p:cond delay="0"/>
                                  </p:stCondLst>
                                  <p:childTnLst>
                                    <p:animEffect transition="out" filter="fade">
                                      <p:cBhvr>
                                        <p:cTn id="64" dur="1000"/>
                                        <p:tgtEl>
                                          <p:spTgt spid="22"/>
                                        </p:tgtEl>
                                      </p:cBhvr>
                                    </p:animEffect>
                                    <p:anim calcmode="lin" valueType="num">
                                      <p:cBhvr>
                                        <p:cTn id="65" dur="1000"/>
                                        <p:tgtEl>
                                          <p:spTgt spid="22"/>
                                        </p:tgtEl>
                                        <p:attrNameLst>
                                          <p:attrName>ppt_x</p:attrName>
                                        </p:attrNameLst>
                                      </p:cBhvr>
                                      <p:tavLst>
                                        <p:tav tm="0">
                                          <p:val>
                                            <p:strVal val="ppt_x"/>
                                          </p:val>
                                        </p:tav>
                                        <p:tav tm="100000">
                                          <p:val>
                                            <p:strVal val="ppt_x"/>
                                          </p:val>
                                        </p:tav>
                                      </p:tavLst>
                                    </p:anim>
                                    <p:anim calcmode="lin" valueType="num">
                                      <p:cBhvr>
                                        <p:cTn id="66" dur="1000"/>
                                        <p:tgtEl>
                                          <p:spTgt spid="22"/>
                                        </p:tgtEl>
                                        <p:attrNameLst>
                                          <p:attrName>ppt_y</p:attrName>
                                        </p:attrNameLst>
                                      </p:cBhvr>
                                      <p:tavLst>
                                        <p:tav tm="0">
                                          <p:val>
                                            <p:strVal val="ppt_y"/>
                                          </p:val>
                                        </p:tav>
                                        <p:tav tm="100000">
                                          <p:val>
                                            <p:strVal val="ppt_y+.1"/>
                                          </p:val>
                                        </p:tav>
                                      </p:tavLst>
                                    </p:anim>
                                    <p:set>
                                      <p:cBhvr>
                                        <p:cTn id="67"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2" presetClass="exit" presetSubtype="0" fill="hold" grpId="1" nodeType="clickEffect">
                                  <p:stCondLst>
                                    <p:cond delay="0"/>
                                  </p:stCondLst>
                                  <p:childTnLst>
                                    <p:animEffect transition="out" filter="fade">
                                      <p:cBhvr>
                                        <p:cTn id="72" dur="1000"/>
                                        <p:tgtEl>
                                          <p:spTgt spid="21"/>
                                        </p:tgtEl>
                                      </p:cBhvr>
                                    </p:animEffect>
                                    <p:anim calcmode="lin" valueType="num">
                                      <p:cBhvr>
                                        <p:cTn id="73" dur="1000"/>
                                        <p:tgtEl>
                                          <p:spTgt spid="21"/>
                                        </p:tgtEl>
                                        <p:attrNameLst>
                                          <p:attrName>ppt_x</p:attrName>
                                        </p:attrNameLst>
                                      </p:cBhvr>
                                      <p:tavLst>
                                        <p:tav tm="0">
                                          <p:val>
                                            <p:strVal val="ppt_x"/>
                                          </p:val>
                                        </p:tav>
                                        <p:tav tm="100000">
                                          <p:val>
                                            <p:strVal val="ppt_x"/>
                                          </p:val>
                                        </p:tav>
                                      </p:tavLst>
                                    </p:anim>
                                    <p:anim calcmode="lin" valueType="num">
                                      <p:cBhvr>
                                        <p:cTn id="74" dur="1000"/>
                                        <p:tgtEl>
                                          <p:spTgt spid="21"/>
                                        </p:tgtEl>
                                        <p:attrNameLst>
                                          <p:attrName>ppt_y</p:attrName>
                                        </p:attrNameLst>
                                      </p:cBhvr>
                                      <p:tavLst>
                                        <p:tav tm="0">
                                          <p:val>
                                            <p:strVal val="ppt_y"/>
                                          </p:val>
                                        </p:tav>
                                        <p:tav tm="100000">
                                          <p:val>
                                            <p:strVal val="ppt_y+.1"/>
                                          </p:val>
                                        </p:tav>
                                      </p:tavLst>
                                    </p:anim>
                                    <p:set>
                                      <p:cBhvr>
                                        <p:cTn id="7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20"/>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42" presetClass="exit" presetSubtype="0" fill="hold" grpId="1" nodeType="clickEffect">
                                  <p:stCondLst>
                                    <p:cond delay="0"/>
                                  </p:stCondLst>
                                  <p:childTnLst>
                                    <p:animEffect transition="out" filter="fade">
                                      <p:cBhvr>
                                        <p:cTn id="80" dur="1000"/>
                                        <p:tgtEl>
                                          <p:spTgt spid="20"/>
                                        </p:tgtEl>
                                      </p:cBhvr>
                                    </p:animEffect>
                                    <p:anim calcmode="lin" valueType="num">
                                      <p:cBhvr>
                                        <p:cTn id="81" dur="1000"/>
                                        <p:tgtEl>
                                          <p:spTgt spid="20"/>
                                        </p:tgtEl>
                                        <p:attrNameLst>
                                          <p:attrName>ppt_x</p:attrName>
                                        </p:attrNameLst>
                                      </p:cBhvr>
                                      <p:tavLst>
                                        <p:tav tm="0">
                                          <p:val>
                                            <p:strVal val="ppt_x"/>
                                          </p:val>
                                        </p:tav>
                                        <p:tav tm="100000">
                                          <p:val>
                                            <p:strVal val="ppt_x"/>
                                          </p:val>
                                        </p:tav>
                                      </p:tavLst>
                                    </p:anim>
                                    <p:anim calcmode="lin" valueType="num">
                                      <p:cBhvr>
                                        <p:cTn id="82" dur="1000"/>
                                        <p:tgtEl>
                                          <p:spTgt spid="20"/>
                                        </p:tgtEl>
                                        <p:attrNameLst>
                                          <p:attrName>ppt_y</p:attrName>
                                        </p:attrNameLst>
                                      </p:cBhvr>
                                      <p:tavLst>
                                        <p:tav tm="0">
                                          <p:val>
                                            <p:strVal val="ppt_y"/>
                                          </p:val>
                                        </p:tav>
                                        <p:tav tm="100000">
                                          <p:val>
                                            <p:strVal val="ppt_y+.1"/>
                                          </p:val>
                                        </p:tav>
                                      </p:tavLst>
                                    </p:anim>
                                    <p:set>
                                      <p:cBhvr>
                                        <p:cTn id="83"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p:bldP spid="20" grpId="0" animBg="1"/>
      <p:bldP spid="20" grpId="1" animBg="1"/>
      <p:bldP spid="21" grpId="0" animBg="1"/>
      <p:bldP spid="21"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Desktop\Giai cuu dai duong 2\underwater-vecto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ADMIN\Desktop\Giai cuu dai duong 2\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4313238"/>
            <a:ext cx="1268412"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a:extLst>
              <a:ext uri="{FF2B5EF4-FFF2-40B4-BE49-F238E27FC236}">
                <a16:creationId xmlns:a16="http://schemas.microsoft.com/office/drawing/2014/main" id="{4B96B6B8-7E1B-4CB9-B452-7FD099EA69CE}"/>
              </a:ext>
            </a:extLst>
          </p:cNvPr>
          <p:cNvSpPr/>
          <p:nvPr/>
        </p:nvSpPr>
        <p:spPr>
          <a:xfrm>
            <a:off x="117475" y="2630488"/>
            <a:ext cx="4418013" cy="90805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đẩy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Ác</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si</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mét</a:t>
            </a:r>
            <a:r>
              <a:rPr lang="en-US" sz="2800" b="1" dirty="0">
                <a:solidFill>
                  <a:srgbClr val="FF0000"/>
                </a:solidFill>
                <a:latin typeface="Times New Roman" panose="02020603050405020304" pitchFamily="18" charset="0"/>
                <a:cs typeface="Times New Roman" panose="02020603050405020304" pitchFamily="18" charset="0"/>
              </a:rPr>
              <a:t>. </a:t>
            </a:r>
          </a:p>
        </p:txBody>
      </p:sp>
      <p:pic>
        <p:nvPicPr>
          <p:cNvPr id="32" name="Picture 3" descr="C:\Users\ADMIN\Desktop\Giai cuu dai duong 2\3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4498975"/>
            <a:ext cx="720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a:extLst>
              <a:ext uri="{FF2B5EF4-FFF2-40B4-BE49-F238E27FC236}">
                <a16:creationId xmlns:a16="http://schemas.microsoft.com/office/drawing/2014/main" id="{906BEC9F-246D-4E2E-910D-D90093ABF0F7}"/>
              </a:ext>
            </a:extLst>
          </p:cNvPr>
          <p:cNvSpPr/>
          <p:nvPr/>
        </p:nvSpPr>
        <p:spPr>
          <a:xfrm>
            <a:off x="117475" y="3794125"/>
            <a:ext cx="4418013" cy="131445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đẩy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Ác</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si</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mét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ma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35" name="Picture 4" descr="C:\Users\ADMIN\Desktop\Giai cuu dai duong 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388" y="4027488"/>
            <a:ext cx="19383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C:\Users\ADMIN\Desktop\Giai cuu dai duong 2\3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200" y="4813300"/>
            <a:ext cx="11223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939800"/>
            <a:ext cx="6400800"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37">
            <a:extLst>
              <a:ext uri="{FF2B5EF4-FFF2-40B4-BE49-F238E27FC236}">
                <a16:creationId xmlns:a16="http://schemas.microsoft.com/office/drawing/2014/main" id="{E655C88A-4D21-435C-BCA7-665A806A50F7}"/>
              </a:ext>
            </a:extLst>
          </p:cNvPr>
          <p:cNvSpPr/>
          <p:nvPr/>
        </p:nvSpPr>
        <p:spPr>
          <a:xfrm>
            <a:off x="5119688" y="4057650"/>
            <a:ext cx="3881437" cy="105092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D.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9" name="Rounded Rectangle 38">
            <a:extLst>
              <a:ext uri="{FF2B5EF4-FFF2-40B4-BE49-F238E27FC236}">
                <a16:creationId xmlns:a16="http://schemas.microsoft.com/office/drawing/2014/main" id="{799816AD-6266-4CBC-BE01-5DCA99A3A837}"/>
              </a:ext>
            </a:extLst>
          </p:cNvPr>
          <p:cNvSpPr/>
          <p:nvPr/>
        </p:nvSpPr>
        <p:spPr>
          <a:xfrm>
            <a:off x="5119688" y="2630488"/>
            <a:ext cx="3881437" cy="9810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đẩy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Ác</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si</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mét</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40" name="Picture 11" descr="C:\Users\ADMIN\Desktop\Giai cuu dai duong 2\seashell-border-382756.jpg">
            <a:extLst>
              <a:ext uri="{FF2B5EF4-FFF2-40B4-BE49-F238E27FC236}">
                <a16:creationId xmlns:a16="http://schemas.microsoft.com/office/drawing/2014/main" id="{DDD2AA74-8DC5-4664-8BA7-114D8701D1E1}"/>
              </a:ext>
            </a:extLst>
          </p:cNvPr>
          <p:cNvPicPr>
            <a:picLocks noChangeAspect="1" noChangeArrowheads="1"/>
          </p:cNvPicPr>
          <p:nvPr/>
        </p:nvPicPr>
        <p:blipFill>
          <a:blip r:embed="rId8" cstate="print">
            <a:extLst/>
          </a:blip>
          <a:srcRect/>
          <a:stretch>
            <a:fillRect/>
          </a:stretch>
        </p:blipFill>
        <p:spPr bwMode="auto">
          <a:xfrm>
            <a:off x="1745690" y="420048"/>
            <a:ext cx="6019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a:spLocks noChangeArrowheads="1"/>
          </p:cNvSpPr>
          <p:nvPr/>
        </p:nvSpPr>
        <p:spPr bwMode="auto">
          <a:xfrm>
            <a:off x="2233613" y="673100"/>
            <a:ext cx="5183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a:solidFill>
                  <a:srgbClr val="0033CC"/>
                </a:solidFill>
                <a:latin typeface="Times New Roman" panose="02020603050405020304" pitchFamily="18" charset="0"/>
                <a:cs typeface="Times New Roman" panose="02020603050405020304" pitchFamily="18" charset="0"/>
              </a:rPr>
              <a:t>Một vật ở trong nước chịu tác dụng của những lực nào?</a:t>
            </a:r>
          </a:p>
        </p:txBody>
      </p:sp>
      <p:pic>
        <p:nvPicPr>
          <p:cNvPr id="26638" name="Picture 2" descr="C:\Users\ADMIN\Desktop\Phan Thi Do Uyen\Giai cuu dai duong\Picture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9050" y="5516563"/>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8"/>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42" presetClass="exit" presetSubtype="0" fill="hold" grpId="1" nodeType="clickEffect">
                                  <p:stCondLst>
                                    <p:cond delay="0"/>
                                  </p:stCondLst>
                                  <p:childTnLst>
                                    <p:animEffect transition="out" filter="fade">
                                      <p:cBhvr>
                                        <p:cTn id="59" dur="1000"/>
                                        <p:tgtEl>
                                          <p:spTgt spid="28"/>
                                        </p:tgtEl>
                                      </p:cBhvr>
                                    </p:animEffect>
                                    <p:anim calcmode="lin" valueType="num">
                                      <p:cBhvr>
                                        <p:cTn id="60" dur="1000"/>
                                        <p:tgtEl>
                                          <p:spTgt spid="28"/>
                                        </p:tgtEl>
                                        <p:attrNameLst>
                                          <p:attrName>ppt_x</p:attrName>
                                        </p:attrNameLst>
                                      </p:cBhvr>
                                      <p:tavLst>
                                        <p:tav tm="0">
                                          <p:val>
                                            <p:strVal val="ppt_x"/>
                                          </p:val>
                                        </p:tav>
                                        <p:tav tm="100000">
                                          <p:val>
                                            <p:strVal val="ppt_x"/>
                                          </p:val>
                                        </p:tav>
                                      </p:tavLst>
                                    </p:anim>
                                    <p:anim calcmode="lin" valueType="num">
                                      <p:cBhvr>
                                        <p:cTn id="61" dur="1000"/>
                                        <p:tgtEl>
                                          <p:spTgt spid="28"/>
                                        </p:tgtEl>
                                        <p:attrNameLst>
                                          <p:attrName>ppt_y</p:attrName>
                                        </p:attrNameLst>
                                      </p:cBhvr>
                                      <p:tavLst>
                                        <p:tav tm="0">
                                          <p:val>
                                            <p:strVal val="ppt_y"/>
                                          </p:val>
                                        </p:tav>
                                        <p:tav tm="100000">
                                          <p:val>
                                            <p:strVal val="ppt_y+.1"/>
                                          </p:val>
                                        </p:tav>
                                      </p:tavLst>
                                    </p:anim>
                                    <p:set>
                                      <p:cBhvr>
                                        <p:cTn id="62"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3" restart="whenNotActive" fill="hold" evtFilter="cancelBubble" nodeType="interactiveSeq">
                <p:stCondLst>
                  <p:cond evt="onClick" delay="0">
                    <p:tgtEl>
                      <p:spTgt spid="33"/>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42" presetClass="exit" presetSubtype="0" fill="hold" grpId="1" nodeType="clickEffect">
                                  <p:stCondLst>
                                    <p:cond delay="0"/>
                                  </p:stCondLst>
                                  <p:childTnLst>
                                    <p:animEffect transition="out" filter="fade">
                                      <p:cBhvr>
                                        <p:cTn id="67" dur="1000"/>
                                        <p:tgtEl>
                                          <p:spTgt spid="33"/>
                                        </p:tgtEl>
                                      </p:cBhvr>
                                    </p:animEffect>
                                    <p:anim calcmode="lin" valueType="num">
                                      <p:cBhvr>
                                        <p:cTn id="68" dur="1000"/>
                                        <p:tgtEl>
                                          <p:spTgt spid="33"/>
                                        </p:tgtEl>
                                        <p:attrNameLst>
                                          <p:attrName>ppt_x</p:attrName>
                                        </p:attrNameLst>
                                      </p:cBhvr>
                                      <p:tavLst>
                                        <p:tav tm="0">
                                          <p:val>
                                            <p:strVal val="ppt_x"/>
                                          </p:val>
                                        </p:tav>
                                        <p:tav tm="100000">
                                          <p:val>
                                            <p:strVal val="ppt_x"/>
                                          </p:val>
                                        </p:tav>
                                      </p:tavLst>
                                    </p:anim>
                                    <p:anim calcmode="lin" valueType="num">
                                      <p:cBhvr>
                                        <p:cTn id="69" dur="1000"/>
                                        <p:tgtEl>
                                          <p:spTgt spid="33"/>
                                        </p:tgtEl>
                                        <p:attrNameLst>
                                          <p:attrName>ppt_y</p:attrName>
                                        </p:attrNameLst>
                                      </p:cBhvr>
                                      <p:tavLst>
                                        <p:tav tm="0">
                                          <p:val>
                                            <p:strVal val="ppt_y"/>
                                          </p:val>
                                        </p:tav>
                                        <p:tav tm="100000">
                                          <p:val>
                                            <p:strVal val="ppt_y+.1"/>
                                          </p:val>
                                        </p:tav>
                                      </p:tavLst>
                                    </p:anim>
                                    <p:set>
                                      <p:cBhvr>
                                        <p:cTn id="70"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9"/>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1" presetClass="emph" presetSubtype="0" repeatCount="indefinite" fill="hold" grpId="1" nodeType="withEffect">
                                  <p:stCondLst>
                                    <p:cond delay="0"/>
                                  </p:stCondLst>
                                  <p:childTnLst>
                                    <p:animClr clrSpc="hsl" dir="cw">
                                      <p:cBhvr override="childStyle">
                                        <p:cTn id="75" dur="500" fill="hold"/>
                                        <p:tgtEl>
                                          <p:spTgt spid="39"/>
                                        </p:tgtEl>
                                        <p:attrNameLst>
                                          <p:attrName>style.color</p:attrName>
                                        </p:attrNameLst>
                                      </p:cBhvr>
                                      <p:by>
                                        <p:hsl h="7200000" s="0" l="0"/>
                                      </p:by>
                                    </p:animClr>
                                    <p:animClr clrSpc="hsl" dir="cw">
                                      <p:cBhvr>
                                        <p:cTn id="76" dur="500" fill="hold"/>
                                        <p:tgtEl>
                                          <p:spTgt spid="39"/>
                                        </p:tgtEl>
                                        <p:attrNameLst>
                                          <p:attrName>fillcolor</p:attrName>
                                        </p:attrNameLst>
                                      </p:cBhvr>
                                      <p:by>
                                        <p:hsl h="7200000" s="0" l="0"/>
                                      </p:by>
                                    </p:animClr>
                                    <p:animClr clrSpc="hsl" dir="cw">
                                      <p:cBhvr>
                                        <p:cTn id="77" dur="500" fill="hold"/>
                                        <p:tgtEl>
                                          <p:spTgt spid="39"/>
                                        </p:tgtEl>
                                        <p:attrNameLst>
                                          <p:attrName>stroke.color</p:attrName>
                                        </p:attrNameLst>
                                      </p:cBhvr>
                                      <p:by>
                                        <p:hsl h="7200000" s="0" l="0"/>
                                      </p:by>
                                    </p:animClr>
                                    <p:set>
                                      <p:cBhvr>
                                        <p:cTn id="78" dur="500" fill="hold"/>
                                        <p:tgtEl>
                                          <p:spTgt spid="39"/>
                                        </p:tgtEl>
                                        <p:attrNameLst>
                                          <p:attrName>fill.type</p:attrName>
                                        </p:attrNameLst>
                                      </p:cBhvr>
                                      <p:to>
                                        <p:strVal val="solid"/>
                                      </p:to>
                                    </p:set>
                                  </p:childTnLst>
                                </p:cTn>
                              </p:par>
                              <p:par>
                                <p:cTn id="79" presetID="2" presetClass="exit" presetSubtype="1" fill="hold" nodeType="withEffect">
                                  <p:stCondLst>
                                    <p:cond delay="0"/>
                                  </p:stCondLst>
                                  <p:childTnLst>
                                    <p:anim calcmode="lin" valueType="num">
                                      <p:cBhvr additive="base">
                                        <p:cTn id="80" dur="2000"/>
                                        <p:tgtEl>
                                          <p:spTgt spid="37"/>
                                        </p:tgtEl>
                                        <p:attrNameLst>
                                          <p:attrName>ppt_x</p:attrName>
                                        </p:attrNameLst>
                                      </p:cBhvr>
                                      <p:tavLst>
                                        <p:tav tm="0">
                                          <p:val>
                                            <p:strVal val="ppt_x"/>
                                          </p:val>
                                        </p:tav>
                                        <p:tav tm="100000">
                                          <p:val>
                                            <p:strVal val="ppt_x"/>
                                          </p:val>
                                        </p:tav>
                                      </p:tavLst>
                                    </p:anim>
                                    <p:anim calcmode="lin" valueType="num">
                                      <p:cBhvr additive="base">
                                        <p:cTn id="81" dur="2000"/>
                                        <p:tgtEl>
                                          <p:spTgt spid="37"/>
                                        </p:tgtEl>
                                        <p:attrNameLst>
                                          <p:attrName>ppt_y</p:attrName>
                                        </p:attrNameLst>
                                      </p:cBhvr>
                                      <p:tavLst>
                                        <p:tav tm="0">
                                          <p:val>
                                            <p:strVal val="ppt_y"/>
                                          </p:val>
                                        </p:tav>
                                        <p:tav tm="100000">
                                          <p:val>
                                            <p:strVal val="0-ppt_h/2"/>
                                          </p:val>
                                        </p:tav>
                                      </p:tavLst>
                                    </p:anim>
                                    <p:set>
                                      <p:cBhvr>
                                        <p:cTn id="82" dur="1" fill="hold">
                                          <p:stCondLst>
                                            <p:cond delay="1999"/>
                                          </p:stCondLst>
                                        </p:cTn>
                                        <p:tgtEl>
                                          <p:spTgt spid="37"/>
                                        </p:tgtEl>
                                        <p:attrNameLst>
                                          <p:attrName>style.visibility</p:attrName>
                                        </p:attrNameLst>
                                      </p:cBhvr>
                                      <p:to>
                                        <p:strVal val="hidden"/>
                                      </p:to>
                                    </p:set>
                                  </p:childTnLst>
                                </p:cTn>
                              </p:par>
                              <p:par>
                                <p:cTn id="83" presetID="63" presetClass="path" presetSubtype="0" accel="50000" decel="50000" fill="hold" nodeType="withEffect">
                                  <p:stCondLst>
                                    <p:cond delay="0"/>
                                  </p:stCondLst>
                                  <p:childTnLst>
                                    <p:animMotion origin="layout" path="M 3.88889E-6 1.48148E-6 L 0.18559 0.04444 " pathEditMode="relative" rAng="0" ptsTypes="AA">
                                      <p:cBhvr>
                                        <p:cTn id="84" dur="3000" fill="hold"/>
                                        <p:tgtEl>
                                          <p:spTgt spid="32"/>
                                        </p:tgtEl>
                                        <p:attrNameLst>
                                          <p:attrName>ppt_x</p:attrName>
                                          <p:attrName>ppt_y</p:attrName>
                                        </p:attrNameLst>
                                      </p:cBhvr>
                                      <p:rCtr x="9271" y="2222"/>
                                    </p:animMotion>
                                  </p:childTnLst>
                                </p:cTn>
                              </p:par>
                              <p:par>
                                <p:cTn id="85" presetID="35" presetClass="path" presetSubtype="0" accel="50000" decel="50000" fill="hold" nodeType="withEffect">
                                  <p:stCondLst>
                                    <p:cond delay="0"/>
                                  </p:stCondLst>
                                  <p:childTnLst>
                                    <p:animMotion origin="layout" path="M -2.5E-6 -2.96296E-6 L -0.07239 0.00834 " pathEditMode="relative" rAng="0" ptsTypes="AA">
                                      <p:cBhvr>
                                        <p:cTn id="86" dur="3000" fill="hold"/>
                                        <p:tgtEl>
                                          <p:spTgt spid="36"/>
                                        </p:tgtEl>
                                        <p:attrNameLst>
                                          <p:attrName>ppt_x</p:attrName>
                                          <p:attrName>ppt_y</p:attrName>
                                        </p:attrNameLst>
                                      </p:cBhvr>
                                      <p:rCtr x="-3628" y="417"/>
                                    </p:animMotion>
                                  </p:childTnLst>
                                </p:cTn>
                              </p:par>
                              <p:par>
                                <p:cTn id="87" presetID="35" presetClass="path" presetSubtype="0" accel="50000" decel="50000" fill="hold" nodeType="withEffect">
                                  <p:stCondLst>
                                    <p:cond delay="0"/>
                                  </p:stCondLst>
                                  <p:childTnLst>
                                    <p:animMotion origin="layout" path="M -8.33333E-7 -2.22222E-6 L -0.1026 0.13982 " pathEditMode="relative" rAng="0" ptsTypes="AA">
                                      <p:cBhvr>
                                        <p:cTn id="88" dur="3000" fill="hold"/>
                                        <p:tgtEl>
                                          <p:spTgt spid="35"/>
                                        </p:tgtEl>
                                        <p:attrNameLst>
                                          <p:attrName>ppt_x</p:attrName>
                                          <p:attrName>ppt_y</p:attrName>
                                        </p:attrNameLst>
                                      </p:cBhvr>
                                      <p:rCtr x="-5139" y="6991"/>
                                    </p:animMotion>
                                  </p:childTnLst>
                                </p:cTn>
                              </p:par>
                            </p:childTnLst>
                          </p:cTn>
                        </p:par>
                      </p:childTnLst>
                    </p:cTn>
                  </p:par>
                </p:childTnLst>
              </p:cTn>
              <p:nextCondLst>
                <p:cond evt="onClick" delay="0">
                  <p:tgtEl>
                    <p:spTgt spid="39"/>
                  </p:tgtEl>
                </p:cond>
              </p:nextCondLst>
            </p:seq>
            <p:seq concurrent="1" nextAc="seek">
              <p:cTn id="89" restart="whenNotActive" fill="hold" evtFilter="cancelBubble" nodeType="interactiveSeq">
                <p:stCondLst>
                  <p:cond evt="onClick" delay="0">
                    <p:tgtEl>
                      <p:spTgt spid="3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42" presetClass="exit" presetSubtype="0" fill="hold" grpId="1" nodeType="clickEffect">
                                  <p:stCondLst>
                                    <p:cond delay="0"/>
                                  </p:stCondLst>
                                  <p:childTnLst>
                                    <p:animEffect transition="out" filter="fade">
                                      <p:cBhvr>
                                        <p:cTn id="93" dur="1000"/>
                                        <p:tgtEl>
                                          <p:spTgt spid="38"/>
                                        </p:tgtEl>
                                      </p:cBhvr>
                                    </p:animEffect>
                                    <p:anim calcmode="lin" valueType="num">
                                      <p:cBhvr>
                                        <p:cTn id="94" dur="1000"/>
                                        <p:tgtEl>
                                          <p:spTgt spid="38"/>
                                        </p:tgtEl>
                                        <p:attrNameLst>
                                          <p:attrName>ppt_x</p:attrName>
                                        </p:attrNameLst>
                                      </p:cBhvr>
                                      <p:tavLst>
                                        <p:tav tm="0">
                                          <p:val>
                                            <p:strVal val="ppt_x"/>
                                          </p:val>
                                        </p:tav>
                                        <p:tav tm="100000">
                                          <p:val>
                                            <p:strVal val="ppt_x"/>
                                          </p:val>
                                        </p:tav>
                                      </p:tavLst>
                                    </p:anim>
                                    <p:anim calcmode="lin" valueType="num">
                                      <p:cBhvr>
                                        <p:cTn id="95" dur="1000"/>
                                        <p:tgtEl>
                                          <p:spTgt spid="38"/>
                                        </p:tgtEl>
                                        <p:attrNameLst>
                                          <p:attrName>ppt_y</p:attrName>
                                        </p:attrNameLst>
                                      </p:cBhvr>
                                      <p:tavLst>
                                        <p:tav tm="0">
                                          <p:val>
                                            <p:strVal val="ppt_y"/>
                                          </p:val>
                                        </p:tav>
                                        <p:tav tm="100000">
                                          <p:val>
                                            <p:strVal val="ppt_y+.1"/>
                                          </p:val>
                                        </p:tav>
                                      </p:tavLst>
                                    </p:anim>
                                    <p:set>
                                      <p:cBhvr>
                                        <p:cTn id="96"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kisspng-picture-frames-rectangle-product-image-5d0a2d3a7a4f72.6512380715609480265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AE5E142-150B-4992-999D-9A967B3CD063}"/>
              </a:ext>
            </a:extLst>
          </p:cNvPr>
          <p:cNvSpPr txBox="1"/>
          <p:nvPr/>
        </p:nvSpPr>
        <p:spPr>
          <a:xfrm>
            <a:off x="2438400" y="914400"/>
            <a:ext cx="5867400" cy="1108075"/>
          </a:xfrm>
          <a:prstGeom prst="rect">
            <a:avLst/>
          </a:prstGeom>
          <a:noFill/>
        </p:spPr>
        <p:txBody>
          <a:bodyPr>
            <a:spAutoFit/>
          </a:bodyPr>
          <a:lstStyle/>
          <a:p>
            <a:pPr>
              <a:defRPr/>
            </a:pPr>
            <a:r>
              <a:rPr lang="en-US" sz="6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KHỞI ĐỘNG </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DMIN\Desktop\Giai cuu dai duong 2\underwater-vecto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Giai cuu dai duong 2\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4899025"/>
            <a:ext cx="163353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DMIN\Desktop\Giai cuu dai duong 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148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Users\ADMIN\Desktop\Giai cuu dai duong 2\Lu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1181100"/>
            <a:ext cx="6276975"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C:\Users\ADMIN\Desktop\Giai cuu dai duong 2\seashell-border-382756.jpg">
            <a:extLst>
              <a:ext uri="{FF2B5EF4-FFF2-40B4-BE49-F238E27FC236}">
                <a16:creationId xmlns:a16="http://schemas.microsoft.com/office/drawing/2014/main" id="{89FA34D5-F992-4C05-8061-75765117BD52}"/>
              </a:ext>
            </a:extLst>
          </p:cNvPr>
          <p:cNvPicPr>
            <a:picLocks noChangeAspect="1" noChangeArrowheads="1"/>
          </p:cNvPicPr>
          <p:nvPr/>
        </p:nvPicPr>
        <p:blipFill>
          <a:blip r:embed="rId6" cstate="print">
            <a:extLst/>
          </a:blip>
          <a:srcRect/>
          <a:stretch>
            <a:fillRect/>
          </a:stretch>
        </p:blipFill>
        <p:spPr bwMode="auto">
          <a:xfrm>
            <a:off x="1619672" y="332656"/>
            <a:ext cx="6019800" cy="1648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a:spLocks noChangeArrowheads="1"/>
          </p:cNvSpPr>
          <p:nvPr/>
        </p:nvSpPr>
        <p:spPr bwMode="auto">
          <a:xfrm>
            <a:off x="1846263" y="441325"/>
            <a:ext cx="5581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a:solidFill>
                  <a:srgbClr val="FF0000"/>
                </a:solidFill>
                <a:latin typeface="Times New Roman" panose="02020603050405020304" pitchFamily="18" charset="0"/>
                <a:cs typeface="Times New Roman" panose="02020603050405020304" pitchFamily="18" charset="0"/>
              </a:rPr>
              <a:t>Lực đẩy Ác – si – mét tác dụng lên một vật nhúng trong chất lỏng bằng:</a:t>
            </a:r>
          </a:p>
        </p:txBody>
      </p:sp>
      <p:sp>
        <p:nvSpPr>
          <p:cNvPr id="22" name="Rounded Rectangle 21">
            <a:extLst>
              <a:ext uri="{FF2B5EF4-FFF2-40B4-BE49-F238E27FC236}">
                <a16:creationId xmlns:a16="http://schemas.microsoft.com/office/drawing/2014/main" id="{1522622D-CA45-42E2-9D7D-A06036B56B21}"/>
              </a:ext>
            </a:extLst>
          </p:cNvPr>
          <p:cNvSpPr/>
          <p:nvPr/>
        </p:nvSpPr>
        <p:spPr>
          <a:xfrm>
            <a:off x="425450" y="2205038"/>
            <a:ext cx="4292600" cy="82232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B95067D9-8AD8-4D50-9E27-9D6F8D0E12CB}"/>
              </a:ext>
            </a:extLst>
          </p:cNvPr>
          <p:cNvSpPr/>
          <p:nvPr/>
        </p:nvSpPr>
        <p:spPr>
          <a:xfrm>
            <a:off x="449263" y="3355975"/>
            <a:ext cx="5364162" cy="87471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lỏng</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Rounded Rectangle 23">
            <a:extLst>
              <a:ext uri="{FF2B5EF4-FFF2-40B4-BE49-F238E27FC236}">
                <a16:creationId xmlns:a16="http://schemas.microsoft.com/office/drawing/2014/main" id="{8D26502F-8AD5-4933-801F-4D076851316A}"/>
              </a:ext>
            </a:extLst>
          </p:cNvPr>
          <p:cNvSpPr/>
          <p:nvPr/>
        </p:nvSpPr>
        <p:spPr>
          <a:xfrm>
            <a:off x="425450" y="4597400"/>
            <a:ext cx="8491538" cy="86042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lỏng</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25" name="Rounded Rectangle 24">
            <a:extLst>
              <a:ext uri="{FF2B5EF4-FFF2-40B4-BE49-F238E27FC236}">
                <a16:creationId xmlns:a16="http://schemas.microsoft.com/office/drawing/2014/main" id="{C8194630-FC23-4E15-8DD8-67E350FB1740}"/>
              </a:ext>
            </a:extLst>
          </p:cNvPr>
          <p:cNvSpPr/>
          <p:nvPr/>
        </p:nvSpPr>
        <p:spPr>
          <a:xfrm>
            <a:off x="449263" y="5838825"/>
            <a:ext cx="8213725"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D.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lỏng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chỗ</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7660" name="Picture 2" descr="C:\Users\ADMIN\Desktop\Phan Thi Do Uyen\Giai cuu dai duong\Picture2.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7188" y="-17462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052"/>
                                        </p:tgtEl>
                                        <p:attrNameLst>
                                          <p:attrName>r</p:attrName>
                                        </p:attrNameLst>
                                      </p:cBhvr>
                                    </p:animRot>
                                    <p:animRot by="-240000">
                                      <p:cBhvr>
                                        <p:cTn id="13" dur="600" fill="hold">
                                          <p:stCondLst>
                                            <p:cond delay="600"/>
                                          </p:stCondLst>
                                        </p:cTn>
                                        <p:tgtEl>
                                          <p:spTgt spid="2052"/>
                                        </p:tgtEl>
                                        <p:attrNameLst>
                                          <p:attrName>r</p:attrName>
                                        </p:attrNameLst>
                                      </p:cBhvr>
                                    </p:animRot>
                                    <p:animRot by="240000">
                                      <p:cBhvr>
                                        <p:cTn id="14" dur="600" fill="hold">
                                          <p:stCondLst>
                                            <p:cond delay="1200"/>
                                          </p:stCondLst>
                                        </p:cTn>
                                        <p:tgtEl>
                                          <p:spTgt spid="2052"/>
                                        </p:tgtEl>
                                        <p:attrNameLst>
                                          <p:attrName>r</p:attrName>
                                        </p:attrNameLst>
                                      </p:cBhvr>
                                    </p:animRot>
                                    <p:animRot by="-240000">
                                      <p:cBhvr>
                                        <p:cTn id="15" dur="600" fill="hold">
                                          <p:stCondLst>
                                            <p:cond delay="1800"/>
                                          </p:stCondLst>
                                        </p:cTn>
                                        <p:tgtEl>
                                          <p:spTgt spid="2052"/>
                                        </p:tgtEl>
                                        <p:attrNameLst>
                                          <p:attrName>r</p:attrName>
                                        </p:attrNameLst>
                                      </p:cBhvr>
                                    </p:animRot>
                                    <p:animRot by="120000">
                                      <p:cBhvr>
                                        <p:cTn id="16" dur="600" fill="hold">
                                          <p:stCondLst>
                                            <p:cond delay="2400"/>
                                          </p:stCondLst>
                                        </p:cTn>
                                        <p:tgtEl>
                                          <p:spTgt spid="2052"/>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5"/>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1" presetClass="emph" presetSubtype="0" repeatCount="indefinite" fill="hold" grpId="1" nodeType="withEffect">
                                  <p:stCondLst>
                                    <p:cond delay="0"/>
                                  </p:stCondLst>
                                  <p:childTnLst>
                                    <p:animClr clrSpc="hsl" dir="cw">
                                      <p:cBhvr override="childStyle">
                                        <p:cTn id="47" dur="500" fill="hold"/>
                                        <p:tgtEl>
                                          <p:spTgt spid="25"/>
                                        </p:tgtEl>
                                        <p:attrNameLst>
                                          <p:attrName>style.color</p:attrName>
                                        </p:attrNameLst>
                                      </p:cBhvr>
                                      <p:by>
                                        <p:hsl h="7200000" s="0" l="0"/>
                                      </p:by>
                                    </p:animClr>
                                    <p:animClr clrSpc="hsl" dir="cw">
                                      <p:cBhvr>
                                        <p:cTn id="48" dur="500" fill="hold"/>
                                        <p:tgtEl>
                                          <p:spTgt spid="25"/>
                                        </p:tgtEl>
                                        <p:attrNameLst>
                                          <p:attrName>fillcolor</p:attrName>
                                        </p:attrNameLst>
                                      </p:cBhvr>
                                      <p:by>
                                        <p:hsl h="7200000" s="0" l="0"/>
                                      </p:by>
                                    </p:animClr>
                                    <p:animClr clrSpc="hsl" dir="cw">
                                      <p:cBhvr>
                                        <p:cTn id="49" dur="500" fill="hold"/>
                                        <p:tgtEl>
                                          <p:spTgt spid="25"/>
                                        </p:tgtEl>
                                        <p:attrNameLst>
                                          <p:attrName>stroke.color</p:attrName>
                                        </p:attrNameLst>
                                      </p:cBhvr>
                                      <p:by>
                                        <p:hsl h="7200000" s="0" l="0"/>
                                      </p:by>
                                    </p:animClr>
                                    <p:set>
                                      <p:cBhvr>
                                        <p:cTn id="50" dur="500" fill="hold"/>
                                        <p:tgtEl>
                                          <p:spTgt spid="25"/>
                                        </p:tgtEl>
                                        <p:attrNameLst>
                                          <p:attrName>fill.type</p:attrName>
                                        </p:attrNameLst>
                                      </p:cBhvr>
                                      <p:to>
                                        <p:strVal val="solid"/>
                                      </p:to>
                                    </p:set>
                                  </p:childTnLst>
                                </p:cTn>
                              </p:par>
                              <p:par>
                                <p:cTn id="51" presetID="2" presetClass="exit" presetSubtype="1" fill="hold" nodeType="withEffect">
                                  <p:stCondLst>
                                    <p:cond delay="0"/>
                                  </p:stCondLst>
                                  <p:childTnLst>
                                    <p:anim calcmode="lin" valueType="num">
                                      <p:cBhvr additive="base">
                                        <p:cTn id="52" dur="2000"/>
                                        <p:tgtEl>
                                          <p:spTgt spid="18"/>
                                        </p:tgtEl>
                                        <p:attrNameLst>
                                          <p:attrName>ppt_x</p:attrName>
                                        </p:attrNameLst>
                                      </p:cBhvr>
                                      <p:tavLst>
                                        <p:tav tm="0">
                                          <p:val>
                                            <p:strVal val="ppt_x"/>
                                          </p:val>
                                        </p:tav>
                                        <p:tav tm="100000">
                                          <p:val>
                                            <p:strVal val="ppt_x"/>
                                          </p:val>
                                        </p:tav>
                                      </p:tavLst>
                                    </p:anim>
                                    <p:anim calcmode="lin" valueType="num">
                                      <p:cBhvr additive="base">
                                        <p:cTn id="53" dur="2000"/>
                                        <p:tgtEl>
                                          <p:spTgt spid="18"/>
                                        </p:tgtEl>
                                        <p:attrNameLst>
                                          <p:attrName>ppt_y</p:attrName>
                                        </p:attrNameLst>
                                      </p:cBhvr>
                                      <p:tavLst>
                                        <p:tav tm="0">
                                          <p:val>
                                            <p:strVal val="ppt_y"/>
                                          </p:val>
                                        </p:tav>
                                        <p:tav tm="100000">
                                          <p:val>
                                            <p:strVal val="0-ppt_h/2"/>
                                          </p:val>
                                        </p:tav>
                                      </p:tavLst>
                                    </p:anim>
                                    <p:set>
                                      <p:cBhvr>
                                        <p:cTn id="54" dur="1" fill="hold">
                                          <p:stCondLst>
                                            <p:cond delay="1999"/>
                                          </p:stCondLst>
                                        </p:cTn>
                                        <p:tgtEl>
                                          <p:spTgt spid="18"/>
                                        </p:tgtEl>
                                        <p:attrNameLst>
                                          <p:attrName>style.visibility</p:attrName>
                                        </p:attrNameLst>
                                      </p:cBhvr>
                                      <p:to>
                                        <p:strVal val="hidden"/>
                                      </p:to>
                                    </p:set>
                                  </p:childTnLst>
                                </p:cTn>
                              </p:par>
                              <p:par>
                                <p:cTn id="55" presetID="35" presetClass="path" presetSubtype="0" accel="50000" decel="50000" fill="hold" nodeType="withEffect">
                                  <p:stCondLst>
                                    <p:cond delay="0"/>
                                  </p:stCondLst>
                                  <p:childTnLst>
                                    <p:animMotion origin="layout" path="M 2.22222E-6 4.25394E-6 L -0.1882 4.25394E-6 " pathEditMode="relative" rAng="0" ptsTypes="AA">
                                      <p:cBhvr>
                                        <p:cTn id="56" dur="3000" fill="hold"/>
                                        <p:tgtEl>
                                          <p:spTgt spid="2052"/>
                                        </p:tgtEl>
                                        <p:attrNameLst>
                                          <p:attrName>ppt_x</p:attrName>
                                          <p:attrName>ppt_y</p:attrName>
                                        </p:attrNameLst>
                                      </p:cBhvr>
                                      <p:rCtr x="-9410" y="0"/>
                                    </p:animMotion>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2" presetClass="exit" presetSubtype="0" fill="hold" grpId="1" nodeType="clickEffect">
                                  <p:stCondLst>
                                    <p:cond delay="0"/>
                                  </p:stCondLst>
                                  <p:childTnLst>
                                    <p:animEffect transition="out" filter="fade">
                                      <p:cBhvr>
                                        <p:cTn id="61" dur="1000"/>
                                        <p:tgtEl>
                                          <p:spTgt spid="24"/>
                                        </p:tgtEl>
                                      </p:cBhvr>
                                    </p:animEffect>
                                    <p:anim calcmode="lin" valueType="num">
                                      <p:cBhvr>
                                        <p:cTn id="62" dur="1000"/>
                                        <p:tgtEl>
                                          <p:spTgt spid="24"/>
                                        </p:tgtEl>
                                        <p:attrNameLst>
                                          <p:attrName>ppt_x</p:attrName>
                                        </p:attrNameLst>
                                      </p:cBhvr>
                                      <p:tavLst>
                                        <p:tav tm="0">
                                          <p:val>
                                            <p:strVal val="ppt_x"/>
                                          </p:val>
                                        </p:tav>
                                        <p:tav tm="100000">
                                          <p:val>
                                            <p:strVal val="ppt_x"/>
                                          </p:val>
                                        </p:tav>
                                      </p:tavLst>
                                    </p:anim>
                                    <p:anim calcmode="lin" valueType="num">
                                      <p:cBhvr>
                                        <p:cTn id="63" dur="1000"/>
                                        <p:tgtEl>
                                          <p:spTgt spid="24"/>
                                        </p:tgtEl>
                                        <p:attrNameLst>
                                          <p:attrName>ppt_y</p:attrName>
                                        </p:attrNameLst>
                                      </p:cBhvr>
                                      <p:tavLst>
                                        <p:tav tm="0">
                                          <p:val>
                                            <p:strVal val="ppt_y"/>
                                          </p:val>
                                        </p:tav>
                                        <p:tav tm="100000">
                                          <p:val>
                                            <p:strVal val="ppt_y+.1"/>
                                          </p:val>
                                        </p:tav>
                                      </p:tavLst>
                                    </p:anim>
                                    <p:set>
                                      <p:cBhvr>
                                        <p:cTn id="6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exit" presetSubtype="0" fill="hold" grpId="1" nodeType="clickEffect">
                                  <p:stCondLst>
                                    <p:cond delay="0"/>
                                  </p:stCondLst>
                                  <p:childTnLst>
                                    <p:animEffect transition="out" filter="fade">
                                      <p:cBhvr>
                                        <p:cTn id="69" dur="1000"/>
                                        <p:tgtEl>
                                          <p:spTgt spid="23"/>
                                        </p:tgtEl>
                                      </p:cBhvr>
                                    </p:animEffect>
                                    <p:anim calcmode="lin" valueType="num">
                                      <p:cBhvr>
                                        <p:cTn id="70" dur="1000"/>
                                        <p:tgtEl>
                                          <p:spTgt spid="23"/>
                                        </p:tgtEl>
                                        <p:attrNameLst>
                                          <p:attrName>ppt_x</p:attrName>
                                        </p:attrNameLst>
                                      </p:cBhvr>
                                      <p:tavLst>
                                        <p:tav tm="0">
                                          <p:val>
                                            <p:strVal val="ppt_x"/>
                                          </p:val>
                                        </p:tav>
                                        <p:tav tm="100000">
                                          <p:val>
                                            <p:strVal val="ppt_x"/>
                                          </p:val>
                                        </p:tav>
                                      </p:tavLst>
                                    </p:anim>
                                    <p:anim calcmode="lin" valueType="num">
                                      <p:cBhvr>
                                        <p:cTn id="71" dur="1000"/>
                                        <p:tgtEl>
                                          <p:spTgt spid="23"/>
                                        </p:tgtEl>
                                        <p:attrNameLst>
                                          <p:attrName>ppt_y</p:attrName>
                                        </p:attrNameLst>
                                      </p:cBhvr>
                                      <p:tavLst>
                                        <p:tav tm="0">
                                          <p:val>
                                            <p:strVal val="ppt_y"/>
                                          </p:val>
                                        </p:tav>
                                        <p:tav tm="100000">
                                          <p:val>
                                            <p:strVal val="ppt_y+.1"/>
                                          </p:val>
                                        </p:tav>
                                      </p:tavLst>
                                    </p:anim>
                                    <p:set>
                                      <p:cBhvr>
                                        <p:cTn id="72"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42" presetClass="exit" presetSubtype="0" fill="hold" grpId="1" nodeType="clickEffect">
                                  <p:stCondLst>
                                    <p:cond delay="0"/>
                                  </p:stCondLst>
                                  <p:childTnLst>
                                    <p:animEffect transition="out" filter="fade">
                                      <p:cBhvr>
                                        <p:cTn id="77" dur="1000"/>
                                        <p:tgtEl>
                                          <p:spTgt spid="22"/>
                                        </p:tgtEl>
                                      </p:cBhvr>
                                    </p:animEffect>
                                    <p:anim calcmode="lin" valueType="num">
                                      <p:cBhvr>
                                        <p:cTn id="78" dur="1000"/>
                                        <p:tgtEl>
                                          <p:spTgt spid="22"/>
                                        </p:tgtEl>
                                        <p:attrNameLst>
                                          <p:attrName>ppt_x</p:attrName>
                                        </p:attrNameLst>
                                      </p:cBhvr>
                                      <p:tavLst>
                                        <p:tav tm="0">
                                          <p:val>
                                            <p:strVal val="ppt_x"/>
                                          </p:val>
                                        </p:tav>
                                        <p:tav tm="100000">
                                          <p:val>
                                            <p:strVal val="ppt_x"/>
                                          </p:val>
                                        </p:tav>
                                      </p:tavLst>
                                    </p:anim>
                                    <p:anim calcmode="lin" valueType="num">
                                      <p:cBhvr>
                                        <p:cTn id="79" dur="1000"/>
                                        <p:tgtEl>
                                          <p:spTgt spid="22"/>
                                        </p:tgtEl>
                                        <p:attrNameLst>
                                          <p:attrName>ppt_y</p:attrName>
                                        </p:attrNameLst>
                                      </p:cBhvr>
                                      <p:tavLst>
                                        <p:tav tm="0">
                                          <p:val>
                                            <p:strVal val="ppt_y"/>
                                          </p:val>
                                        </p:tav>
                                        <p:tav tm="100000">
                                          <p:val>
                                            <p:strVal val="ppt_y+.1"/>
                                          </p:val>
                                        </p:tav>
                                      </p:tavLst>
                                    </p:anim>
                                    <p:set>
                                      <p:cBhvr>
                                        <p:cTn id="8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1" grpId="0"/>
      <p:bldP spid="22" grpId="0" animBg="1"/>
      <p:bldP spid="22" grpId="1" animBg="1"/>
      <p:bldP spid="23" grpId="0" animBg="1"/>
      <p:bldP spid="23" grpId="1" animBg="1"/>
      <p:bldP spid="24" grpId="0" animBg="1"/>
      <p:bldP spid="24" grpId="1"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Desktop\Giai cuu dai duong 2\cartoon__underwater_background_by_slaterdies-d71pp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ADMIN\Desktop\Giai cuu dai duong 2\5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5678">
            <a:off x="5062538" y="4872038"/>
            <a:ext cx="19494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ADMIN\Desktop\Giai cuu dai duong 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4169" flipH="1">
            <a:off x="458788" y="4576763"/>
            <a:ext cx="2322512"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Users\ADMIN\Desktop\Giai cuu dai duong 2\luoi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92376" flipH="1">
            <a:off x="2801938" y="2566988"/>
            <a:ext cx="5360987"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a:extLst>
              <a:ext uri="{FF2B5EF4-FFF2-40B4-BE49-F238E27FC236}">
                <a16:creationId xmlns:a16="http://schemas.microsoft.com/office/drawing/2014/main" id="{02CD64B9-4391-420A-9B1F-D513AE7CDFA5}"/>
              </a:ext>
            </a:extLst>
          </p:cNvPr>
          <p:cNvSpPr/>
          <p:nvPr/>
        </p:nvSpPr>
        <p:spPr>
          <a:xfrm>
            <a:off x="1270000" y="3098800"/>
            <a:ext cx="6938963" cy="171767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Tàu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tàu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nhỏ</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defRPr/>
            </a:pPr>
            <a:r>
              <a:rPr lang="en-US" sz="2800" b="1" dirty="0">
                <a:solidFill>
                  <a:srgbClr val="FF0000"/>
                </a:solidFill>
                <a:latin typeface="Times New Roman" panose="02020603050405020304" pitchFamily="18" charset="0"/>
                <a:cs typeface="Times New Roman" panose="02020603050405020304" pitchFamily="18" charset="0"/>
              </a:rPr>
              <a:t>Kim </a:t>
            </a:r>
            <a:r>
              <a:rPr lang="en-US" sz="2800" b="1" dirty="0" err="1">
                <a:solidFill>
                  <a:srgbClr val="FF0000"/>
                </a:solidFill>
                <a:latin typeface="Times New Roman" panose="02020603050405020304" pitchFamily="18" charset="0"/>
                <a:cs typeface="Times New Roman" panose="02020603050405020304" pitchFamily="18" charset="0"/>
              </a:rPr>
              <a:t>chìm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kim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vi-VN" sz="2800" b="1" dirty="0">
                <a:solidFill>
                  <a:srgbClr val="FF0000"/>
                </a:solidFill>
                <a:latin typeface="Times New Roman" panose="02020603050405020304" pitchFamily="18" charset="0"/>
                <a:cs typeface="Times New Roman" panose="02020603050405020304" pitchFamily="18" charset="0"/>
              </a:rPr>
              <a:t>.</a:t>
            </a:r>
          </a:p>
        </p:txBody>
      </p:sp>
      <p:pic>
        <p:nvPicPr>
          <p:cNvPr id="21" name="Picture 11" descr="C:\Users\ADMIN\Desktop\Giai cuu dai duong 2\seashell-border-382756.jpg">
            <a:extLst>
              <a:ext uri="{FF2B5EF4-FFF2-40B4-BE49-F238E27FC236}">
                <a16:creationId xmlns:a16="http://schemas.microsoft.com/office/drawing/2014/main" id="{EBDFEE07-FB37-405A-85A4-5EF047F6EDA5}"/>
              </a:ext>
            </a:extLst>
          </p:cNvPr>
          <p:cNvPicPr>
            <a:picLocks noChangeAspect="1" noChangeArrowheads="1"/>
          </p:cNvPicPr>
          <p:nvPr/>
        </p:nvPicPr>
        <p:blipFill>
          <a:blip r:embed="rId6" cstate="print">
            <a:extLst/>
          </a:blip>
          <a:srcRect/>
          <a:stretch>
            <a:fillRect/>
          </a:stretch>
        </p:blipFill>
        <p:spPr bwMode="auto">
          <a:xfrm>
            <a:off x="1395369" y="702607"/>
            <a:ext cx="6813594" cy="2251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p:cNvSpPr txBox="1">
            <a:spLocks noChangeArrowheads="1"/>
          </p:cNvSpPr>
          <p:nvPr/>
        </p:nvSpPr>
        <p:spPr bwMode="auto">
          <a:xfrm>
            <a:off x="1270000" y="654050"/>
            <a:ext cx="6938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a:solidFill>
                  <a:srgbClr val="0000FF"/>
                </a:solidFill>
                <a:latin typeface="Times New Roman" panose="02020603050405020304" pitchFamily="18" charset="0"/>
                <a:cs typeface="Times New Roman" panose="02020603050405020304" pitchFamily="18" charset="0"/>
              </a:rPr>
              <a:t>           Tàu to và nặng hơn kim</a:t>
            </a:r>
          </a:p>
          <a:p>
            <a:pPr algn="just"/>
            <a:r>
              <a:rPr lang="en-US" altLang="en-US" sz="3000" b="1">
                <a:solidFill>
                  <a:srgbClr val="0000FF"/>
                </a:solidFill>
                <a:latin typeface="Times New Roman" panose="02020603050405020304" pitchFamily="18" charset="0"/>
                <a:cs typeface="Times New Roman" panose="02020603050405020304" pitchFamily="18" charset="0"/>
              </a:rPr>
              <a:t>     Thế mà tàu nổi, kim chìm, tại sao?</a:t>
            </a:r>
          </a:p>
          <a:p>
            <a:pPr algn="just"/>
            <a:r>
              <a:rPr lang="en-US" altLang="en-US" sz="3000" b="1">
                <a:latin typeface="Times New Roman" panose="02020603050405020304" pitchFamily="18" charset="0"/>
                <a:cs typeface="Times New Roman" panose="02020603050405020304" pitchFamily="18" charset="0"/>
              </a:rPr>
              <a:t>*Biết rằng kim là một vật đặc, còn tàu bên trong có nhiều khoảng trống.</a:t>
            </a:r>
          </a:p>
        </p:txBody>
      </p:sp>
      <p:pic>
        <p:nvPicPr>
          <p:cNvPr id="28681" name="Picture 2" descr="C:\Users\ADMIN\Desktop\Phan Thi Do Uyen\Giai cuu dai duong\Picture2.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9050" y="5319713"/>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075"/>
                                        </p:tgtEl>
                                        <p:attrNameLst>
                                          <p:attrName>r</p:attrName>
                                        </p:attrNameLst>
                                      </p:cBhvr>
                                    </p:animRot>
                                    <p:animRot by="-240000">
                                      <p:cBhvr>
                                        <p:cTn id="7" dur="1000" fill="hold">
                                          <p:stCondLst>
                                            <p:cond delay="1000"/>
                                          </p:stCondLst>
                                        </p:cTn>
                                        <p:tgtEl>
                                          <p:spTgt spid="3075"/>
                                        </p:tgtEl>
                                        <p:attrNameLst>
                                          <p:attrName>r</p:attrName>
                                        </p:attrNameLst>
                                      </p:cBhvr>
                                    </p:animRot>
                                    <p:animRot by="240000">
                                      <p:cBhvr>
                                        <p:cTn id="8" dur="1000" fill="hold">
                                          <p:stCondLst>
                                            <p:cond delay="2000"/>
                                          </p:stCondLst>
                                        </p:cTn>
                                        <p:tgtEl>
                                          <p:spTgt spid="3075"/>
                                        </p:tgtEl>
                                        <p:attrNameLst>
                                          <p:attrName>r</p:attrName>
                                        </p:attrNameLst>
                                      </p:cBhvr>
                                    </p:animRot>
                                    <p:animRot by="-240000">
                                      <p:cBhvr>
                                        <p:cTn id="9" dur="1000" fill="hold">
                                          <p:stCondLst>
                                            <p:cond delay="3000"/>
                                          </p:stCondLst>
                                        </p:cTn>
                                        <p:tgtEl>
                                          <p:spTgt spid="3075"/>
                                        </p:tgtEl>
                                        <p:attrNameLst>
                                          <p:attrName>r</p:attrName>
                                        </p:attrNameLst>
                                      </p:cBhvr>
                                    </p:animRot>
                                    <p:animRot by="120000">
                                      <p:cBhvr>
                                        <p:cTn id="10" dur="1000" fill="hold">
                                          <p:stCondLst>
                                            <p:cond delay="4000"/>
                                          </p:stCondLst>
                                        </p:cTn>
                                        <p:tgtEl>
                                          <p:spTgt spid="307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076"/>
                                        </p:tgtEl>
                                        <p:attrNameLst>
                                          <p:attrName>r</p:attrName>
                                        </p:attrNameLst>
                                      </p:cBhvr>
                                    </p:animRot>
                                    <p:animRot by="-240000">
                                      <p:cBhvr>
                                        <p:cTn id="13" dur="1000" fill="hold">
                                          <p:stCondLst>
                                            <p:cond delay="1000"/>
                                          </p:stCondLst>
                                        </p:cTn>
                                        <p:tgtEl>
                                          <p:spTgt spid="3076"/>
                                        </p:tgtEl>
                                        <p:attrNameLst>
                                          <p:attrName>r</p:attrName>
                                        </p:attrNameLst>
                                      </p:cBhvr>
                                    </p:animRot>
                                    <p:animRot by="240000">
                                      <p:cBhvr>
                                        <p:cTn id="14" dur="1000" fill="hold">
                                          <p:stCondLst>
                                            <p:cond delay="2000"/>
                                          </p:stCondLst>
                                        </p:cTn>
                                        <p:tgtEl>
                                          <p:spTgt spid="3076"/>
                                        </p:tgtEl>
                                        <p:attrNameLst>
                                          <p:attrName>r</p:attrName>
                                        </p:attrNameLst>
                                      </p:cBhvr>
                                    </p:animRot>
                                    <p:animRot by="-240000">
                                      <p:cBhvr>
                                        <p:cTn id="15" dur="1000" fill="hold">
                                          <p:stCondLst>
                                            <p:cond delay="3000"/>
                                          </p:stCondLst>
                                        </p:cTn>
                                        <p:tgtEl>
                                          <p:spTgt spid="3076"/>
                                        </p:tgtEl>
                                        <p:attrNameLst>
                                          <p:attrName>r</p:attrName>
                                        </p:attrNameLst>
                                      </p:cBhvr>
                                    </p:animRot>
                                    <p:animRot by="120000">
                                      <p:cBhvr>
                                        <p:cTn id="16" dur="1000" fill="hold">
                                          <p:stCondLst>
                                            <p:cond delay="4000"/>
                                          </p:stCondLst>
                                        </p:cTn>
                                        <p:tgtEl>
                                          <p:spTgt spid="3076"/>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exit" presetSubtype="1" fill="hold" nodeType="afterEffect">
                                  <p:stCondLst>
                                    <p:cond delay="0"/>
                                  </p:stCondLst>
                                  <p:childTnLst>
                                    <p:anim calcmode="lin" valueType="num">
                                      <p:cBhvr additive="base">
                                        <p:cTn id="37" dur="3000"/>
                                        <p:tgtEl>
                                          <p:spTgt spid="3077"/>
                                        </p:tgtEl>
                                        <p:attrNameLst>
                                          <p:attrName>ppt_x</p:attrName>
                                        </p:attrNameLst>
                                      </p:cBhvr>
                                      <p:tavLst>
                                        <p:tav tm="0">
                                          <p:val>
                                            <p:strVal val="ppt_x"/>
                                          </p:val>
                                        </p:tav>
                                        <p:tav tm="100000">
                                          <p:val>
                                            <p:strVal val="ppt_x"/>
                                          </p:val>
                                        </p:tav>
                                      </p:tavLst>
                                    </p:anim>
                                    <p:anim calcmode="lin" valueType="num">
                                      <p:cBhvr additive="base">
                                        <p:cTn id="38" dur="3000"/>
                                        <p:tgtEl>
                                          <p:spTgt spid="3077"/>
                                        </p:tgtEl>
                                        <p:attrNameLst>
                                          <p:attrName>ppt_y</p:attrName>
                                        </p:attrNameLst>
                                      </p:cBhvr>
                                      <p:tavLst>
                                        <p:tav tm="0">
                                          <p:val>
                                            <p:strVal val="ppt_y"/>
                                          </p:val>
                                        </p:tav>
                                        <p:tav tm="100000">
                                          <p:val>
                                            <p:strVal val="0-ppt_h/2"/>
                                          </p:val>
                                        </p:tav>
                                      </p:tavLst>
                                    </p:anim>
                                    <p:set>
                                      <p:cBhvr>
                                        <p:cTn id="39" dur="1" fill="hold">
                                          <p:stCondLst>
                                            <p:cond delay="2999"/>
                                          </p:stCondLst>
                                        </p:cTn>
                                        <p:tgtEl>
                                          <p:spTgt spid="3077"/>
                                        </p:tgtEl>
                                        <p:attrNameLst>
                                          <p:attrName>style.visibility</p:attrName>
                                        </p:attrNameLst>
                                      </p:cBhvr>
                                      <p:to>
                                        <p:strVal val="hidden"/>
                                      </p:to>
                                    </p:set>
                                  </p:childTnLst>
                                </p:cTn>
                              </p:par>
                              <p:par>
                                <p:cTn id="40" presetID="35" presetClass="path" presetSubtype="0" accel="50000" decel="50000" fill="hold" nodeType="withEffect">
                                  <p:stCondLst>
                                    <p:cond delay="0"/>
                                  </p:stCondLst>
                                  <p:childTnLst>
                                    <p:animMotion origin="layout" path="M -3.05556E-6 -3.33333E-6 L -0.25 -3.33333E-6 " pathEditMode="relative" rAng="0" ptsTypes="AA">
                                      <p:cBhvr>
                                        <p:cTn id="41" dur="5000" fill="hold"/>
                                        <p:tgtEl>
                                          <p:spTgt spid="3075"/>
                                        </p:tgtEl>
                                        <p:attrNameLst>
                                          <p:attrName>ppt_x</p:attrName>
                                          <p:attrName>ppt_y</p:attrName>
                                        </p:attrNameLst>
                                      </p:cBhvr>
                                      <p:rCtr x="-12500" y="0"/>
                                    </p:animMotion>
                                  </p:childTnLst>
                                </p:cTn>
                              </p:par>
                            </p:childTnLst>
                          </p:cTn>
                        </p:par>
                      </p:childTnLst>
                    </p:cTn>
                  </p:par>
                </p:childTnLst>
              </p:cTn>
              <p:nextCondLst>
                <p:cond evt="onClick" delay="0">
                  <p:tgtEl>
                    <p:spTgt spid="20"/>
                  </p:tgtEl>
                </p:cond>
              </p:nextCondLst>
            </p:seq>
          </p:childTnLst>
        </p:cTn>
      </p:par>
    </p:tnLst>
    <p:bldLst>
      <p:bldP spid="20"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ADMIN\Desktop\Giai cuu dai duong 2\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Giai cuu dai duong 2\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4567238"/>
            <a:ext cx="16002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Giai cuu dai duong 2\6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0396">
            <a:off x="2287588" y="4457700"/>
            <a:ext cx="18240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ADMIN\Desktop\Giai cuu dai duong 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50" y="4600575"/>
            <a:ext cx="167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ADMIN\Desktop\Giai cuu dai duong 2\luoi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49716" flipH="1">
            <a:off x="4497388" y="2868613"/>
            <a:ext cx="4951412"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a:extLst>
              <a:ext uri="{FF2B5EF4-FFF2-40B4-BE49-F238E27FC236}">
                <a16:creationId xmlns:a16="http://schemas.microsoft.com/office/drawing/2014/main" id="{B39E5BD1-5D64-4C2A-B10F-4ED226C14E23}"/>
              </a:ext>
            </a:extLst>
          </p:cNvPr>
          <p:cNvSpPr/>
          <p:nvPr/>
        </p:nvSpPr>
        <p:spPr>
          <a:xfrm>
            <a:off x="682625" y="4833938"/>
            <a:ext cx="75168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C. </a:t>
            </a:r>
            <a:r>
              <a:rPr lang="en-US" sz="2800" b="1" dirty="0" err="1">
                <a:solidFill>
                  <a:schemeClr val="tx1"/>
                </a:solidFill>
                <a:latin typeface="Times New Roman" panose="02020603050405020304" pitchFamily="18" charset="0"/>
                <a:cs typeface="Times New Roman" panose="02020603050405020304" pitchFamily="18" charset="0"/>
              </a:rPr>
              <a:t>lực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đẩy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vi-VN"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9" name="Picture 11" descr="C:\Users\ADMIN\Desktop\Giai cuu dai duong 2\seashell-border-382756.jpg">
            <a:extLst>
              <a:ext uri="{FF2B5EF4-FFF2-40B4-BE49-F238E27FC236}">
                <a16:creationId xmlns:a16="http://schemas.microsoft.com/office/drawing/2014/main" id="{4E50B2DE-7A3E-4E07-BC8A-A22AB2A93011}"/>
              </a:ext>
            </a:extLst>
          </p:cNvPr>
          <p:cNvPicPr>
            <a:picLocks noChangeAspect="1" noChangeArrowheads="1"/>
          </p:cNvPicPr>
          <p:nvPr/>
        </p:nvPicPr>
        <p:blipFill>
          <a:blip r:embed="rId7" cstate="print">
            <a:extLst/>
          </a:blip>
          <a:srcRect/>
          <a:stretch>
            <a:fillRect/>
          </a:stretch>
        </p:blipFill>
        <p:spPr bwMode="auto">
          <a:xfrm>
            <a:off x="1182049" y="247870"/>
            <a:ext cx="6820036"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a:spLocks noChangeArrowheads="1"/>
          </p:cNvSpPr>
          <p:nvPr/>
        </p:nvSpPr>
        <p:spPr bwMode="auto">
          <a:xfrm>
            <a:off x="1655763" y="312738"/>
            <a:ext cx="6049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000" b="1">
                <a:latin typeface="Times New Roman" panose="02020603050405020304" pitchFamily="18" charset="0"/>
                <a:cs typeface="Times New Roman" panose="02020603050405020304" pitchFamily="18" charset="0"/>
              </a:rPr>
              <a:t>Khi ôm một tảng đá trong nước ta thấy nhẹ hơn khi ôm nó trong không khí. Sở dĩ như vậy là vì:</a:t>
            </a:r>
          </a:p>
        </p:txBody>
      </p:sp>
      <p:pic>
        <p:nvPicPr>
          <p:cNvPr id="29706" name="Picture 2" descr="C:\Users\ADMIN\Desktop\Phan Thi Do Uyen\Giai cuu dai duong\Picture2.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2588" y="546893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50">
            <a:extLst>
              <a:ext uri="{FF2B5EF4-FFF2-40B4-BE49-F238E27FC236}">
                <a16:creationId xmlns:a16="http://schemas.microsoft.com/office/drawing/2014/main" id="{3CE744E8-5522-484C-8AEE-1E72914F654D}"/>
              </a:ext>
            </a:extLst>
          </p:cNvPr>
          <p:cNvSpPr/>
          <p:nvPr/>
        </p:nvSpPr>
        <p:spPr>
          <a:xfrm>
            <a:off x="682625" y="2781300"/>
            <a:ext cx="75168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A. </a:t>
            </a:r>
            <a:r>
              <a:rPr lang="en-US" sz="2800" b="1" dirty="0" err="1">
                <a:solidFill>
                  <a:schemeClr val="tx1"/>
                </a:solidFill>
                <a:latin typeface="Times New Roman" panose="02020603050405020304" pitchFamily="18" charset="0"/>
                <a:cs typeface="Times New Roman" panose="02020603050405020304" pitchFamily="18" charset="0"/>
              </a:rPr>
              <a:t>khối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thay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đổi</a:t>
            </a:r>
            <a:r>
              <a:rPr lang="vi-VN"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2" name="Rounded Rectangle 51">
            <a:extLst>
              <a:ext uri="{FF2B5EF4-FFF2-40B4-BE49-F238E27FC236}">
                <a16:creationId xmlns:a16="http://schemas.microsoft.com/office/drawing/2014/main" id="{A029D649-2761-4BF6-81BB-4DB6F04CC860}"/>
              </a:ext>
            </a:extLst>
          </p:cNvPr>
          <p:cNvSpPr/>
          <p:nvPr/>
        </p:nvSpPr>
        <p:spPr>
          <a:xfrm>
            <a:off x="682625" y="3789363"/>
            <a:ext cx="75168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cs typeface="Times New Roman" panose="02020603050405020304" pitchFamily="18" charset="0"/>
              </a:rPr>
              <a:t>khối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thay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đổi</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4" name="Rounded Rectangle 53">
            <a:extLst>
              <a:ext uri="{FF2B5EF4-FFF2-40B4-BE49-F238E27FC236}">
                <a16:creationId xmlns:a16="http://schemas.microsoft.com/office/drawing/2014/main" id="{DF6172CA-C403-47B5-ABB8-218ABDF1C093}"/>
              </a:ext>
            </a:extLst>
          </p:cNvPr>
          <p:cNvSpPr/>
          <p:nvPr/>
        </p:nvSpPr>
        <p:spPr>
          <a:xfrm>
            <a:off x="684213" y="5838825"/>
            <a:ext cx="7515225"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a:solidFill>
                  <a:schemeClr val="tx1"/>
                </a:solidFill>
                <a:latin typeface="Times New Roman" panose="02020603050405020304" pitchFamily="18" charset="0"/>
                <a:cs typeface="Times New Roman" panose="02020603050405020304" pitchFamily="18" charset="0"/>
              </a:rPr>
              <a:t>D. </a:t>
            </a:r>
            <a:r>
              <a:rPr lang="en-US" sz="2800" b="1" dirty="0" err="1">
                <a:solidFill>
                  <a:schemeClr val="tx1"/>
                </a:solidFill>
                <a:latin typeface="Times New Roman" panose="02020603050405020304" pitchFamily="18" charset="0"/>
                <a:cs typeface="Times New Roman" panose="02020603050405020304" pitchFamily="18" charset="0"/>
              </a:rPr>
              <a:t>lực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đẩy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đá</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28"/>
                                        </p:tgtEl>
                                        <p:attrNameLst>
                                          <p:attrName>r</p:attrName>
                                        </p:attrNameLst>
                                      </p:cBhvr>
                                    </p:animRot>
                                    <p:animRot by="-240000">
                                      <p:cBhvr>
                                        <p:cTn id="19" dur="600" fill="hold">
                                          <p:stCondLst>
                                            <p:cond delay="600"/>
                                          </p:stCondLst>
                                        </p:cTn>
                                        <p:tgtEl>
                                          <p:spTgt spid="1028"/>
                                        </p:tgtEl>
                                        <p:attrNameLst>
                                          <p:attrName>r</p:attrName>
                                        </p:attrNameLst>
                                      </p:cBhvr>
                                    </p:animRot>
                                    <p:animRot by="240000">
                                      <p:cBhvr>
                                        <p:cTn id="20" dur="600" fill="hold">
                                          <p:stCondLst>
                                            <p:cond delay="1200"/>
                                          </p:stCondLst>
                                        </p:cTn>
                                        <p:tgtEl>
                                          <p:spTgt spid="1028"/>
                                        </p:tgtEl>
                                        <p:attrNameLst>
                                          <p:attrName>r</p:attrName>
                                        </p:attrNameLst>
                                      </p:cBhvr>
                                    </p:animRot>
                                    <p:animRot by="-240000">
                                      <p:cBhvr>
                                        <p:cTn id="21" dur="600" fill="hold">
                                          <p:stCondLst>
                                            <p:cond delay="1800"/>
                                          </p:stCondLst>
                                        </p:cTn>
                                        <p:tgtEl>
                                          <p:spTgt spid="1028"/>
                                        </p:tgtEl>
                                        <p:attrNameLst>
                                          <p:attrName>r</p:attrName>
                                        </p:attrNameLst>
                                      </p:cBhvr>
                                    </p:animRot>
                                    <p:animRot by="120000">
                                      <p:cBhvr>
                                        <p:cTn id="22" dur="600" fill="hold">
                                          <p:stCondLst>
                                            <p:cond delay="2400"/>
                                          </p:stCondLst>
                                        </p:cTn>
                                        <p:tgtEl>
                                          <p:spTgt spid="1028"/>
                                        </p:tgtEl>
                                        <p:attrNameLst>
                                          <p:attrName>r</p:attrName>
                                        </p:attrNameLst>
                                      </p:cBhvr>
                                    </p:animRot>
                                  </p:childTnLst>
                                </p:cTn>
                              </p:par>
                              <p:par>
                                <p:cTn id="23" presetID="47"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7"/>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1" presetClass="emph" presetSubtype="0" repeatCount="indefinite" fill="hold" grpId="1" nodeType="withEffect">
                                  <p:stCondLst>
                                    <p:cond delay="0"/>
                                  </p:stCondLst>
                                  <p:childTnLst>
                                    <p:animClr clrSpc="hsl" dir="cw">
                                      <p:cBhvr override="childStyle">
                                        <p:cTn id="53" dur="500" fill="hold"/>
                                        <p:tgtEl>
                                          <p:spTgt spid="27"/>
                                        </p:tgtEl>
                                        <p:attrNameLst>
                                          <p:attrName>style.color</p:attrName>
                                        </p:attrNameLst>
                                      </p:cBhvr>
                                      <p:by>
                                        <p:hsl h="7200000" s="0" l="0"/>
                                      </p:by>
                                    </p:animClr>
                                    <p:animClr clrSpc="hsl" dir="cw">
                                      <p:cBhvr>
                                        <p:cTn id="54" dur="500" fill="hold"/>
                                        <p:tgtEl>
                                          <p:spTgt spid="27"/>
                                        </p:tgtEl>
                                        <p:attrNameLst>
                                          <p:attrName>fillcolor</p:attrName>
                                        </p:attrNameLst>
                                      </p:cBhvr>
                                      <p:by>
                                        <p:hsl h="7200000" s="0" l="0"/>
                                      </p:by>
                                    </p:animClr>
                                    <p:animClr clrSpc="hsl" dir="cw">
                                      <p:cBhvr>
                                        <p:cTn id="55" dur="500" fill="hold"/>
                                        <p:tgtEl>
                                          <p:spTgt spid="27"/>
                                        </p:tgtEl>
                                        <p:attrNameLst>
                                          <p:attrName>stroke.color</p:attrName>
                                        </p:attrNameLst>
                                      </p:cBhvr>
                                      <p:by>
                                        <p:hsl h="7200000" s="0" l="0"/>
                                      </p:by>
                                    </p:animClr>
                                    <p:set>
                                      <p:cBhvr>
                                        <p:cTn id="56" dur="500" fill="hold"/>
                                        <p:tgtEl>
                                          <p:spTgt spid="27"/>
                                        </p:tgtEl>
                                        <p:attrNameLst>
                                          <p:attrName>fill.type</p:attrName>
                                        </p:attrNameLst>
                                      </p:cBhvr>
                                      <p:to>
                                        <p:strVal val="solid"/>
                                      </p:to>
                                    </p:set>
                                  </p:childTnLst>
                                </p:cTn>
                              </p:par>
                              <p:par>
                                <p:cTn id="57" presetID="2" presetClass="exit" presetSubtype="1" fill="hold" nodeType="withEffect">
                                  <p:stCondLst>
                                    <p:cond delay="0"/>
                                  </p:stCondLst>
                                  <p:childTnLst>
                                    <p:anim calcmode="lin" valueType="num">
                                      <p:cBhvr additive="base">
                                        <p:cTn id="58" dur="2000"/>
                                        <p:tgtEl>
                                          <p:spTgt spid="23"/>
                                        </p:tgtEl>
                                        <p:attrNameLst>
                                          <p:attrName>ppt_x</p:attrName>
                                        </p:attrNameLst>
                                      </p:cBhvr>
                                      <p:tavLst>
                                        <p:tav tm="0">
                                          <p:val>
                                            <p:strVal val="ppt_x"/>
                                          </p:val>
                                        </p:tav>
                                        <p:tav tm="100000">
                                          <p:val>
                                            <p:strVal val="ppt_x"/>
                                          </p:val>
                                        </p:tav>
                                      </p:tavLst>
                                    </p:anim>
                                    <p:anim calcmode="lin" valueType="num">
                                      <p:cBhvr additive="base">
                                        <p:cTn id="59" dur="2000"/>
                                        <p:tgtEl>
                                          <p:spTgt spid="23"/>
                                        </p:tgtEl>
                                        <p:attrNameLst>
                                          <p:attrName>ppt_y</p:attrName>
                                        </p:attrNameLst>
                                      </p:cBhvr>
                                      <p:tavLst>
                                        <p:tav tm="0">
                                          <p:val>
                                            <p:strVal val="ppt_y"/>
                                          </p:val>
                                        </p:tav>
                                        <p:tav tm="100000">
                                          <p:val>
                                            <p:strVal val="0-ppt_h/2"/>
                                          </p:val>
                                        </p:tav>
                                      </p:tavLst>
                                    </p:anim>
                                    <p:set>
                                      <p:cBhvr>
                                        <p:cTn id="60" dur="1" fill="hold">
                                          <p:stCondLst>
                                            <p:cond delay="1999"/>
                                          </p:stCondLst>
                                        </p:cTn>
                                        <p:tgtEl>
                                          <p:spTgt spid="23"/>
                                        </p:tgtEl>
                                        <p:attrNameLst>
                                          <p:attrName>style.visibility</p:attrName>
                                        </p:attrNameLst>
                                      </p:cBhvr>
                                      <p:to>
                                        <p:strVal val="hidden"/>
                                      </p:to>
                                    </p:set>
                                  </p:childTnLst>
                                </p:cTn>
                              </p:par>
                              <p:par>
                                <p:cTn id="61" presetID="63" presetClass="path" presetSubtype="0" accel="50000" decel="50000" fill="hold" nodeType="withEffect">
                                  <p:stCondLst>
                                    <p:cond delay="0"/>
                                  </p:stCondLst>
                                  <p:childTnLst>
                                    <p:animMotion origin="layout" path="M -4.16667E-6 -3.50942E-6 L 0.05782 0.0068 " pathEditMode="relative" rAng="0" ptsTypes="AA">
                                      <p:cBhvr>
                                        <p:cTn id="62" dur="5000" fill="hold"/>
                                        <p:tgtEl>
                                          <p:spTgt spid="1029"/>
                                        </p:tgtEl>
                                        <p:attrNameLst>
                                          <p:attrName>ppt_x</p:attrName>
                                          <p:attrName>ppt_y</p:attrName>
                                        </p:attrNameLst>
                                      </p:cBhvr>
                                      <p:rCtr x="2882" y="340"/>
                                    </p:animMotion>
                                  </p:childTnLst>
                                </p:cTn>
                              </p:par>
                            </p:childTnLst>
                          </p:cTn>
                        </p:par>
                      </p:childTnLst>
                    </p:cTn>
                  </p:par>
                </p:childTnLst>
              </p:cTn>
              <p:nextCondLst>
                <p:cond evt="onClick" delay="0">
                  <p:tgtEl>
                    <p:spTgt spid="27"/>
                  </p:tgtEl>
                </p:cond>
              </p:nextCondLst>
            </p:seq>
            <p:seq concurrent="1" nextAc="seek">
              <p:cTn id="63" restart="whenNotActive" fill="hold" evtFilter="cancelBubble" nodeType="interactiveSeq">
                <p:stCondLst>
                  <p:cond evt="onClick" delay="0">
                    <p:tgtEl>
                      <p:spTgt spid="51"/>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42" presetClass="exit" presetSubtype="0" fill="hold" grpId="1" nodeType="withEffect">
                                  <p:stCondLst>
                                    <p:cond delay="0"/>
                                  </p:stCondLst>
                                  <p:childTnLst>
                                    <p:animEffect transition="out" filter="fade">
                                      <p:cBhvr>
                                        <p:cTn id="67" dur="1000"/>
                                        <p:tgtEl>
                                          <p:spTgt spid="51"/>
                                        </p:tgtEl>
                                      </p:cBhvr>
                                    </p:animEffect>
                                    <p:anim calcmode="lin" valueType="num">
                                      <p:cBhvr>
                                        <p:cTn id="68" dur="1000"/>
                                        <p:tgtEl>
                                          <p:spTgt spid="51"/>
                                        </p:tgtEl>
                                        <p:attrNameLst>
                                          <p:attrName>ppt_x</p:attrName>
                                        </p:attrNameLst>
                                      </p:cBhvr>
                                      <p:tavLst>
                                        <p:tav tm="0">
                                          <p:val>
                                            <p:strVal val="ppt_x"/>
                                          </p:val>
                                        </p:tav>
                                        <p:tav tm="100000">
                                          <p:val>
                                            <p:strVal val="ppt_x"/>
                                          </p:val>
                                        </p:tav>
                                      </p:tavLst>
                                    </p:anim>
                                    <p:anim calcmode="lin" valueType="num">
                                      <p:cBhvr>
                                        <p:cTn id="69" dur="1000"/>
                                        <p:tgtEl>
                                          <p:spTgt spid="51"/>
                                        </p:tgtEl>
                                        <p:attrNameLst>
                                          <p:attrName>ppt_y</p:attrName>
                                        </p:attrNameLst>
                                      </p:cBhvr>
                                      <p:tavLst>
                                        <p:tav tm="0">
                                          <p:val>
                                            <p:strVal val="ppt_y"/>
                                          </p:val>
                                        </p:tav>
                                        <p:tav tm="100000">
                                          <p:val>
                                            <p:strVal val="ppt_y+.1"/>
                                          </p:val>
                                        </p:tav>
                                      </p:tavLst>
                                    </p:anim>
                                    <p:set>
                                      <p:cBhvr>
                                        <p:cTn id="70"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1" restart="whenNotActive" fill="hold" evtFilter="cancelBubble" nodeType="interactiveSeq">
                <p:stCondLst>
                  <p:cond evt="onClick" delay="0">
                    <p:tgtEl>
                      <p:spTgt spid="5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42" presetClass="exit" presetSubtype="0" fill="hold" grpId="1" nodeType="clickEffect">
                                  <p:stCondLst>
                                    <p:cond delay="0"/>
                                  </p:stCondLst>
                                  <p:childTnLst>
                                    <p:animEffect transition="out" filter="fade">
                                      <p:cBhvr>
                                        <p:cTn id="75" dur="1000"/>
                                        <p:tgtEl>
                                          <p:spTgt spid="52"/>
                                        </p:tgtEl>
                                      </p:cBhvr>
                                    </p:animEffect>
                                    <p:anim calcmode="lin" valueType="num">
                                      <p:cBhvr>
                                        <p:cTn id="76" dur="1000"/>
                                        <p:tgtEl>
                                          <p:spTgt spid="52"/>
                                        </p:tgtEl>
                                        <p:attrNameLst>
                                          <p:attrName>ppt_x</p:attrName>
                                        </p:attrNameLst>
                                      </p:cBhvr>
                                      <p:tavLst>
                                        <p:tav tm="0">
                                          <p:val>
                                            <p:strVal val="ppt_x"/>
                                          </p:val>
                                        </p:tav>
                                        <p:tav tm="100000">
                                          <p:val>
                                            <p:strVal val="ppt_x"/>
                                          </p:val>
                                        </p:tav>
                                      </p:tavLst>
                                    </p:anim>
                                    <p:anim calcmode="lin" valueType="num">
                                      <p:cBhvr>
                                        <p:cTn id="77" dur="1000"/>
                                        <p:tgtEl>
                                          <p:spTgt spid="52"/>
                                        </p:tgtEl>
                                        <p:attrNameLst>
                                          <p:attrName>ppt_y</p:attrName>
                                        </p:attrNameLst>
                                      </p:cBhvr>
                                      <p:tavLst>
                                        <p:tav tm="0">
                                          <p:val>
                                            <p:strVal val="ppt_y"/>
                                          </p:val>
                                        </p:tav>
                                        <p:tav tm="100000">
                                          <p:val>
                                            <p:strVal val="ppt_y+.1"/>
                                          </p:val>
                                        </p:tav>
                                      </p:tavLst>
                                    </p:anim>
                                    <p:set>
                                      <p:cBhvr>
                                        <p:cTn id="78" dur="1" fill="hold">
                                          <p:stCondLst>
                                            <p:cond delay="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42" presetClass="exit" presetSubtype="0" fill="hold" grpId="1" nodeType="clickEffect">
                                  <p:stCondLst>
                                    <p:cond delay="0"/>
                                  </p:stCondLst>
                                  <p:childTnLst>
                                    <p:animEffect transition="out" filter="fade">
                                      <p:cBhvr>
                                        <p:cTn id="83" dur="1000"/>
                                        <p:tgtEl>
                                          <p:spTgt spid="54"/>
                                        </p:tgtEl>
                                      </p:cBhvr>
                                    </p:animEffect>
                                    <p:anim calcmode="lin" valueType="num">
                                      <p:cBhvr>
                                        <p:cTn id="84" dur="1000"/>
                                        <p:tgtEl>
                                          <p:spTgt spid="54"/>
                                        </p:tgtEl>
                                        <p:attrNameLst>
                                          <p:attrName>ppt_x</p:attrName>
                                        </p:attrNameLst>
                                      </p:cBhvr>
                                      <p:tavLst>
                                        <p:tav tm="0">
                                          <p:val>
                                            <p:strVal val="ppt_x"/>
                                          </p:val>
                                        </p:tav>
                                        <p:tav tm="100000">
                                          <p:val>
                                            <p:strVal val="ppt_x"/>
                                          </p:val>
                                        </p:tav>
                                      </p:tavLst>
                                    </p:anim>
                                    <p:anim calcmode="lin" valueType="num">
                                      <p:cBhvr>
                                        <p:cTn id="85" dur="1000"/>
                                        <p:tgtEl>
                                          <p:spTgt spid="54"/>
                                        </p:tgtEl>
                                        <p:attrNameLst>
                                          <p:attrName>ppt_y</p:attrName>
                                        </p:attrNameLst>
                                      </p:cBhvr>
                                      <p:tavLst>
                                        <p:tav tm="0">
                                          <p:val>
                                            <p:strVal val="ppt_y"/>
                                          </p:val>
                                        </p:tav>
                                        <p:tav tm="100000">
                                          <p:val>
                                            <p:strVal val="ppt_y+.1"/>
                                          </p:val>
                                        </p:tav>
                                      </p:tavLst>
                                    </p:anim>
                                    <p:set>
                                      <p:cBhvr>
                                        <p:cTn id="86" dur="1" fill="hold">
                                          <p:stCondLst>
                                            <p:cond delay="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27" grpId="0" animBg="1"/>
      <p:bldP spid="27" grpId="1" animBg="1"/>
      <p:bldP spid="30" grpId="0"/>
      <p:bldP spid="51" grpId="0" animBg="1"/>
      <p:bldP spid="51" grpId="1" animBg="1"/>
      <p:bldP spid="52" grpId="0" animBg="1"/>
      <p:bldP spid="52" grpId="1" animBg="1"/>
      <p:bldP spid="54" grpId="0" animBg="1"/>
      <p:bldP spid="5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831850"/>
            <a:ext cx="5349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3413" y="831850"/>
            <a:ext cx="53308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1988" y="831850"/>
            <a:ext cx="5329237"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B9E5AA3-2339-40E8-ACB3-70E2BEE75038}"/>
              </a:ext>
            </a:extLst>
          </p:cNvPr>
          <p:cNvSpPr txBox="1"/>
          <p:nvPr/>
        </p:nvSpPr>
        <p:spPr>
          <a:xfrm>
            <a:off x="3803650" y="4816475"/>
            <a:ext cx="1717675" cy="708025"/>
          </a:xfrm>
          <a:prstGeom prst="rect">
            <a:avLst/>
          </a:prstGeom>
          <a:solidFill>
            <a:srgbClr val="FF0000"/>
          </a:solidFill>
        </p:spPr>
        <p:txBody>
          <a:bodyPr>
            <a:spAutoFit/>
          </a:bodyPr>
          <a:lstStyle/>
          <a:p>
            <a:pPr>
              <a:defRPr/>
            </a:pPr>
            <a:r>
              <a:rPr lang="en-US" sz="4000" b="1" dirty="0">
                <a:solidFill>
                  <a:srgbClr val="FFFF00"/>
                </a:solidFill>
                <a:latin typeface="+mj-lt"/>
              </a:rPr>
              <a:t>BÈ GỖ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hcnvi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038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20692091_images1303246_taungam_ch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304800"/>
            <a:ext cx="5080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381000" y="4419600"/>
            <a:ext cx="335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 typeface="Wingdings" panose="05000000000000000000" pitchFamily="2" charset="2"/>
              <a:buNone/>
            </a:pPr>
            <a:r>
              <a:rPr lang="en-US" altLang="en-US" sz="3200" b="1">
                <a:latin typeface="Times New Roman" panose="02020603050405020304" pitchFamily="18" charset="0"/>
              </a:rPr>
              <a:t>a/ Hình ảnh tàu ngầm đang nổi trên nước </a:t>
            </a:r>
          </a:p>
        </p:txBody>
      </p:sp>
      <p:sp>
        <p:nvSpPr>
          <p:cNvPr id="33797" name="Text Box 5"/>
          <p:cNvSpPr txBox="1">
            <a:spLocks noChangeArrowheads="1"/>
          </p:cNvSpPr>
          <p:nvPr/>
        </p:nvSpPr>
        <p:spPr bwMode="auto">
          <a:xfrm>
            <a:off x="4572000" y="44196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 typeface="Wingdings" panose="05000000000000000000" pitchFamily="2" charset="2"/>
              <a:buNone/>
            </a:pPr>
            <a:r>
              <a:rPr lang="en-US" altLang="en-US" sz="3200" b="1">
                <a:latin typeface="Times New Roman" panose="02020603050405020304" pitchFamily="18" charset="0"/>
              </a:rPr>
              <a:t>b/ Hình ảnh tàu ngầm đang chuyển động trong lòng biển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10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blinds(horizontal)">
                                      <p:cBhvr>
                                        <p:cTn id="12"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8"/>
          <p:cNvGrpSpPr>
            <a:grpSpLocks/>
          </p:cNvGrpSpPr>
          <p:nvPr/>
        </p:nvGrpSpPr>
        <p:grpSpPr bwMode="auto">
          <a:xfrm>
            <a:off x="305432" y="3929091"/>
            <a:ext cx="4946650" cy="1674813"/>
            <a:chOff x="919163" y="4456113"/>
            <a:chExt cx="4946650" cy="1673590"/>
          </a:xfrm>
        </p:grpSpPr>
        <p:pic>
          <p:nvPicPr>
            <p:cNvPr id="32802" name="Picture 12" descr="image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4456113"/>
              <a:ext cx="30051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3" name="AutoShape 24"/>
            <p:cNvSpPr>
              <a:spLocks noChangeArrowheads="1"/>
            </p:cNvSpPr>
            <p:nvPr/>
          </p:nvSpPr>
          <p:spPr bwMode="auto">
            <a:xfrm>
              <a:off x="3657600" y="4495800"/>
              <a:ext cx="2208213" cy="1633903"/>
            </a:xfrm>
            <a:prstGeom prst="roundRect">
              <a:avLst>
                <a:gd name="adj" fmla="val 16667"/>
              </a:avLst>
            </a:prstGeom>
            <a:noFill/>
            <a:ln w="19050">
              <a:solidFill>
                <a:srgbClr val="9933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 typeface="Wingdings" panose="05000000000000000000" pitchFamily="2" charset="2"/>
                <a:buNone/>
              </a:pPr>
              <a:r>
                <a:rPr lang="en-US" altLang="en-US" sz="1800" b="1">
                  <a:latin typeface="Times New Roman" panose="02020603050405020304" pitchFamily="18" charset="0"/>
                  <a:ea typeface="Arial Unicode MS" panose="020B0604020202020204" pitchFamily="34" charset="-128"/>
                  <a:cs typeface="Times New Roman" panose="02020603050405020304" pitchFamily="18" charset="0"/>
                </a:rPr>
                <a:t> Độ lớn của lực đẩy Ác-si-mét khi vật nổi trên mặt thoáng của chất lỏng</a:t>
              </a:r>
            </a:p>
          </p:txBody>
        </p:sp>
      </p:grpSp>
      <p:grpSp>
        <p:nvGrpSpPr>
          <p:cNvPr id="2" name="Group 29"/>
          <p:cNvGrpSpPr>
            <a:grpSpLocks/>
          </p:cNvGrpSpPr>
          <p:nvPr/>
        </p:nvGrpSpPr>
        <p:grpSpPr bwMode="auto">
          <a:xfrm>
            <a:off x="457784" y="1246996"/>
            <a:ext cx="4506913" cy="2492375"/>
            <a:chOff x="-38100" y="1184275"/>
            <a:chExt cx="4435475" cy="2492375"/>
          </a:xfrm>
        </p:grpSpPr>
        <p:pic>
          <p:nvPicPr>
            <p:cNvPr id="3280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184275"/>
              <a:ext cx="44354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1184275"/>
              <a:ext cx="1603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2"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80" y="2893730"/>
            <a:ext cx="176371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4245" y="352519"/>
            <a:ext cx="119062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8128" y="1258059"/>
            <a:ext cx="13176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image0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8776" y="1313589"/>
            <a:ext cx="125253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descr="image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6887" y="2438951"/>
            <a:ext cx="14763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4" descr="image0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0983" y="4988804"/>
            <a:ext cx="20193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0"/>
          <p:cNvGrpSpPr>
            <a:grpSpLocks/>
          </p:cNvGrpSpPr>
          <p:nvPr/>
        </p:nvGrpSpPr>
        <p:grpSpPr bwMode="auto">
          <a:xfrm>
            <a:off x="5464175" y="136832"/>
            <a:ext cx="1589087" cy="498475"/>
            <a:chOff x="5649913" y="1190625"/>
            <a:chExt cx="1589087" cy="498475"/>
          </a:xfrm>
        </p:grpSpPr>
        <p:pic>
          <p:nvPicPr>
            <p:cNvPr id="32798" name="Picture 4" descr="image0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9913" y="1343025"/>
              <a:ext cx="785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4" name="Text Box 18">
              <a:extLst>
                <a:ext uri="{FF2B5EF4-FFF2-40B4-BE49-F238E27FC236}">
                  <a16:creationId xmlns:a16="http://schemas.microsoft.com/office/drawing/2014/main" id="{CE8293D1-8467-4B43-B036-C19EF42C10E0}"/>
                </a:ext>
              </a:extLst>
            </p:cNvPr>
            <p:cNvSpPr txBox="1">
              <a:spLocks noChangeArrowheads="1"/>
            </p:cNvSpPr>
            <p:nvPr/>
          </p:nvSpPr>
          <p:spPr bwMode="auto">
            <a:xfrm>
              <a:off x="6302375" y="1190625"/>
              <a:ext cx="936625" cy="336550"/>
            </a:xfrm>
            <a:prstGeom prst="rect">
              <a:avLst/>
            </a:prstGeom>
            <a:noFill/>
            <a:ln w="9525">
              <a:noFill/>
              <a:miter lim="800000"/>
              <a:headEnd/>
              <a:tailEnd/>
            </a:ln>
          </p:spPr>
          <p:txBody>
            <a:bodyPr>
              <a:spAutoFit/>
            </a:bodyPr>
            <a:lstStyle/>
            <a:p>
              <a:pPr>
                <a:spcBef>
                  <a:spcPct val="50000"/>
                </a:spcBef>
                <a:buFont typeface="Wingdings" pitchFamily="2" charset="2"/>
                <a:buNone/>
                <a:defRPr/>
              </a:pPr>
              <a:r>
                <a:rPr lang="en-US" altLang="zh-CN" sz="1600" b="1">
                  <a:effectLst>
                    <a:outerShdw blurRad="38100" dist="38100" dir="2700000" algn="tl">
                      <a:srgbClr val="C0C0C0"/>
                    </a:outerShdw>
                  </a:effectLst>
                </a:rPr>
                <a:t>P &lt; F</a:t>
              </a:r>
              <a:r>
                <a:rPr lang="en-US" altLang="zh-CN" sz="1600" b="1" baseline="-25000">
                  <a:effectLst>
                    <a:outerShdw blurRad="38100" dist="38100" dir="2700000" algn="tl">
                      <a:srgbClr val="C0C0C0"/>
                    </a:outerShdw>
                  </a:effectLst>
                </a:rPr>
                <a:t>A</a:t>
              </a:r>
            </a:p>
          </p:txBody>
        </p:sp>
      </p:grpSp>
      <p:grpSp>
        <p:nvGrpSpPr>
          <p:cNvPr id="4" name="Group 32"/>
          <p:cNvGrpSpPr>
            <a:grpSpLocks/>
          </p:cNvGrpSpPr>
          <p:nvPr/>
        </p:nvGrpSpPr>
        <p:grpSpPr bwMode="auto">
          <a:xfrm>
            <a:off x="5688012" y="992851"/>
            <a:ext cx="1898650" cy="517525"/>
            <a:chOff x="5842000" y="2060575"/>
            <a:chExt cx="1898650" cy="517525"/>
          </a:xfrm>
        </p:grpSpPr>
        <p:pic>
          <p:nvPicPr>
            <p:cNvPr id="32796" name="Picture 7" descr="image0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42000" y="2178050"/>
              <a:ext cx="109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5" name="Text Box 19">
              <a:extLst>
                <a:ext uri="{FF2B5EF4-FFF2-40B4-BE49-F238E27FC236}">
                  <a16:creationId xmlns:a16="http://schemas.microsoft.com/office/drawing/2014/main" id="{D39DF5F8-B262-4CE3-A842-4F933561C9D5}"/>
                </a:ext>
              </a:extLst>
            </p:cNvPr>
            <p:cNvSpPr txBox="1">
              <a:spLocks noChangeArrowheads="1"/>
            </p:cNvSpPr>
            <p:nvPr/>
          </p:nvSpPr>
          <p:spPr bwMode="auto">
            <a:xfrm>
              <a:off x="6804025" y="2060575"/>
              <a:ext cx="936625" cy="369888"/>
            </a:xfrm>
            <a:prstGeom prst="rect">
              <a:avLst/>
            </a:prstGeom>
            <a:noFill/>
            <a:ln w="9525">
              <a:noFill/>
              <a:miter lim="800000"/>
              <a:headEnd/>
              <a:tailEnd/>
            </a:ln>
          </p:spPr>
          <p:txBody>
            <a:bodyPr>
              <a:spAutoFit/>
            </a:bodyPr>
            <a:lstStyle/>
            <a:p>
              <a:pPr>
                <a:spcBef>
                  <a:spcPct val="50000"/>
                </a:spcBef>
                <a:buFont typeface="Wingdings" pitchFamily="2" charset="2"/>
                <a:buNone/>
                <a:defRPr/>
              </a:pPr>
              <a:r>
                <a:rPr lang="en-US" altLang="zh-CN" b="1" dirty="0">
                  <a:effectLst>
                    <a:outerShdw blurRad="38100" dist="38100" dir="2700000" algn="tl">
                      <a:srgbClr val="C0C0C0"/>
                    </a:outerShdw>
                  </a:effectLst>
                </a:rPr>
                <a:t>P = F</a:t>
              </a:r>
              <a:r>
                <a:rPr lang="en-US" altLang="zh-CN" b="1" baseline="-25000" dirty="0">
                  <a:effectLst>
                    <a:outerShdw blurRad="38100" dist="38100" dir="2700000" algn="tl">
                      <a:srgbClr val="C0C0C0"/>
                    </a:outerShdw>
                  </a:effectLst>
                </a:rPr>
                <a:t>A</a:t>
              </a:r>
            </a:p>
          </p:txBody>
        </p:sp>
      </p:grpSp>
      <p:grpSp>
        <p:nvGrpSpPr>
          <p:cNvPr id="5" name="Group 34"/>
          <p:cNvGrpSpPr>
            <a:grpSpLocks/>
          </p:cNvGrpSpPr>
          <p:nvPr/>
        </p:nvGrpSpPr>
        <p:grpSpPr bwMode="auto">
          <a:xfrm>
            <a:off x="5575300" y="2187981"/>
            <a:ext cx="2311400" cy="382588"/>
            <a:chOff x="5765800" y="3232150"/>
            <a:chExt cx="2311400" cy="382588"/>
          </a:xfrm>
        </p:grpSpPr>
        <p:pic>
          <p:nvPicPr>
            <p:cNvPr id="32794" name="Picture 10" descr="image0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5800" y="3232150"/>
              <a:ext cx="151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6" name="Text Box 20">
              <a:extLst>
                <a:ext uri="{FF2B5EF4-FFF2-40B4-BE49-F238E27FC236}">
                  <a16:creationId xmlns:a16="http://schemas.microsoft.com/office/drawing/2014/main" id="{2A1672A6-A2EF-45EC-B58D-FE96C2516537}"/>
                </a:ext>
              </a:extLst>
            </p:cNvPr>
            <p:cNvSpPr txBox="1">
              <a:spLocks noChangeArrowheads="1"/>
            </p:cNvSpPr>
            <p:nvPr/>
          </p:nvSpPr>
          <p:spPr bwMode="auto">
            <a:xfrm>
              <a:off x="7140575" y="3244850"/>
              <a:ext cx="936625" cy="369888"/>
            </a:xfrm>
            <a:prstGeom prst="rect">
              <a:avLst/>
            </a:prstGeom>
            <a:noFill/>
            <a:ln w="9525">
              <a:noFill/>
              <a:miter lim="800000"/>
              <a:headEnd/>
              <a:tailEnd/>
            </a:ln>
          </p:spPr>
          <p:txBody>
            <a:bodyPr>
              <a:spAutoFit/>
            </a:bodyPr>
            <a:lstStyle/>
            <a:p>
              <a:pPr>
                <a:spcBef>
                  <a:spcPct val="50000"/>
                </a:spcBef>
                <a:buFont typeface="Wingdings" pitchFamily="2" charset="2"/>
                <a:buNone/>
                <a:defRPr/>
              </a:pPr>
              <a:r>
                <a:rPr lang="en-US" altLang="zh-CN" b="1">
                  <a:effectLst>
                    <a:outerShdw blurRad="38100" dist="38100" dir="2700000" algn="tl">
                      <a:srgbClr val="C0C0C0"/>
                    </a:outerShdw>
                  </a:effectLst>
                </a:rPr>
                <a:t>P &gt; F</a:t>
              </a:r>
              <a:r>
                <a:rPr lang="en-US" altLang="zh-CN" b="1" baseline="-25000">
                  <a:effectLst>
                    <a:outerShdw blurRad="38100" dist="38100" dir="2700000" algn="tl">
                      <a:srgbClr val="C0C0C0"/>
                    </a:outerShdw>
                  </a:effectLst>
                </a:rPr>
                <a:t>A</a:t>
              </a:r>
            </a:p>
          </p:txBody>
        </p:sp>
      </p:grpSp>
      <p:grpSp>
        <p:nvGrpSpPr>
          <p:cNvPr id="6" name="Group 31"/>
          <p:cNvGrpSpPr>
            <a:grpSpLocks/>
          </p:cNvGrpSpPr>
          <p:nvPr/>
        </p:nvGrpSpPr>
        <p:grpSpPr bwMode="auto">
          <a:xfrm>
            <a:off x="5445125" y="530908"/>
            <a:ext cx="1501775" cy="412750"/>
            <a:chOff x="5656263" y="1557338"/>
            <a:chExt cx="1501775" cy="412750"/>
          </a:xfrm>
        </p:grpSpPr>
        <p:pic>
          <p:nvPicPr>
            <p:cNvPr id="32792" name="Picture 5" descr="image0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6263" y="1557338"/>
              <a:ext cx="8175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3" name="Rectangle 21"/>
            <p:cNvSpPr>
              <a:spLocks noChangeArrowheads="1"/>
            </p:cNvSpPr>
            <p:nvPr/>
          </p:nvSpPr>
          <p:spPr bwMode="auto">
            <a:xfrm>
              <a:off x="6381750" y="1600200"/>
              <a:ext cx="776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 typeface="Wingdings" panose="05000000000000000000" pitchFamily="2" charset="2"/>
                <a:buNone/>
              </a:pPr>
              <a:r>
                <a:rPr lang="en-US" altLang="en-US" sz="1800" b="1">
                  <a:latin typeface="Arial Unicode MS" panose="020B0604020202020204" pitchFamily="34" charset="-128"/>
                  <a:ea typeface="Arial Unicode MS" panose="020B0604020202020204" pitchFamily="34" charset="-128"/>
                  <a:cs typeface="Arial Unicode MS" panose="020B0604020202020204" pitchFamily="34" charset="-128"/>
                </a:rPr>
                <a:t>d</a:t>
              </a:r>
              <a:r>
                <a:rPr lang="en-US" altLang="en-US" sz="1800" b="1" baseline="-25000">
                  <a:latin typeface="Arial Unicode MS" panose="020B0604020202020204" pitchFamily="34" charset="-128"/>
                  <a:ea typeface="Arial Unicode MS" panose="020B0604020202020204" pitchFamily="34" charset="-128"/>
                  <a:cs typeface="Arial Unicode MS" panose="020B0604020202020204" pitchFamily="34" charset="-128"/>
                </a:rPr>
                <a:t>v</a:t>
              </a:r>
              <a:r>
                <a:rPr lang="en-US" altLang="en-US" sz="1800" b="1">
                  <a:latin typeface="Arial Unicode MS" panose="020B0604020202020204" pitchFamily="34" charset="-128"/>
                  <a:ea typeface="Arial Unicode MS" panose="020B0604020202020204" pitchFamily="34" charset="-128"/>
                  <a:cs typeface="Arial Unicode MS" panose="020B0604020202020204" pitchFamily="34" charset="-128"/>
                </a:rPr>
                <a:t> &lt; d</a:t>
              </a:r>
              <a:r>
                <a:rPr lang="en-US" altLang="en-US" sz="1800" b="1" baseline="-25000">
                  <a:latin typeface="Arial Unicode MS" panose="020B0604020202020204" pitchFamily="34" charset="-128"/>
                  <a:ea typeface="Arial Unicode MS" panose="020B0604020202020204" pitchFamily="34" charset="-128"/>
                  <a:cs typeface="Arial Unicode MS" panose="020B0604020202020204" pitchFamily="34" charset="-128"/>
                </a:rPr>
                <a:t>l</a:t>
              </a:r>
            </a:p>
          </p:txBody>
        </p:sp>
      </p:grpSp>
      <p:grpSp>
        <p:nvGrpSpPr>
          <p:cNvPr id="7" name="Group 33"/>
          <p:cNvGrpSpPr>
            <a:grpSpLocks/>
          </p:cNvGrpSpPr>
          <p:nvPr/>
        </p:nvGrpSpPr>
        <p:grpSpPr bwMode="auto">
          <a:xfrm>
            <a:off x="5680074" y="1377175"/>
            <a:ext cx="1939925" cy="433388"/>
            <a:chOff x="5842000" y="2452688"/>
            <a:chExt cx="1939925" cy="433387"/>
          </a:xfrm>
        </p:grpSpPr>
        <p:pic>
          <p:nvPicPr>
            <p:cNvPr id="32790" name="Picture 8" descr="image0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42000" y="2452688"/>
              <a:ext cx="14446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Rectangle 22"/>
            <p:cNvSpPr>
              <a:spLocks noChangeArrowheads="1"/>
            </p:cNvSpPr>
            <p:nvPr/>
          </p:nvSpPr>
          <p:spPr bwMode="auto">
            <a:xfrm>
              <a:off x="6948488" y="2516188"/>
              <a:ext cx="833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 typeface="Wingdings" panose="05000000000000000000" pitchFamily="2" charset="2"/>
                <a:buNone/>
              </a:pPr>
              <a:r>
                <a:rPr lang="en-US" altLang="en-US" sz="1800" b="1">
                  <a:latin typeface="Arial Unicode MS" panose="020B0604020202020204" pitchFamily="34" charset="-128"/>
                  <a:ea typeface="Arial Unicode MS" panose="020B0604020202020204" pitchFamily="34" charset="-128"/>
                  <a:cs typeface="Arial Unicode MS" panose="020B0604020202020204" pitchFamily="34" charset="-128"/>
                </a:rPr>
                <a:t>d</a:t>
              </a:r>
              <a:r>
                <a:rPr lang="en-US" altLang="en-US" sz="1800" b="1" baseline="-25000">
                  <a:latin typeface="Arial Unicode MS" panose="020B0604020202020204" pitchFamily="34" charset="-128"/>
                  <a:ea typeface="Arial Unicode MS" panose="020B0604020202020204" pitchFamily="34" charset="-128"/>
                  <a:cs typeface="Arial Unicode MS" panose="020B0604020202020204" pitchFamily="34" charset="-128"/>
                </a:rPr>
                <a:t>v</a:t>
              </a:r>
              <a:r>
                <a:rPr lang="en-US" altLang="en-US" sz="1800" b="1">
                  <a:latin typeface="Arial Unicode MS" panose="020B0604020202020204" pitchFamily="34" charset="-128"/>
                  <a:ea typeface="Arial Unicode MS" panose="020B0604020202020204" pitchFamily="34" charset="-128"/>
                  <a:cs typeface="Arial Unicode MS" panose="020B0604020202020204" pitchFamily="34" charset="-128"/>
                </a:rPr>
                <a:t>  = d</a:t>
              </a:r>
              <a:r>
                <a:rPr lang="en-US" altLang="en-US" sz="1800" b="1" baseline="-25000">
                  <a:latin typeface="Arial Unicode MS" panose="020B0604020202020204" pitchFamily="34" charset="-128"/>
                  <a:ea typeface="Arial Unicode MS" panose="020B0604020202020204" pitchFamily="34" charset="-128"/>
                  <a:cs typeface="Arial Unicode MS" panose="020B0604020202020204" pitchFamily="34" charset="-128"/>
                </a:rPr>
                <a:t>l</a:t>
              </a:r>
            </a:p>
          </p:txBody>
        </p:sp>
      </p:grpSp>
      <p:sp>
        <p:nvSpPr>
          <p:cNvPr id="55319" name="Rectangle 23"/>
          <p:cNvSpPr>
            <a:spLocks noChangeArrowheads="1"/>
          </p:cNvSpPr>
          <p:nvPr/>
        </p:nvSpPr>
        <p:spPr bwMode="auto">
          <a:xfrm>
            <a:off x="6946900" y="2655974"/>
            <a:ext cx="892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 typeface="Wingdings" panose="05000000000000000000" pitchFamily="2" charset="2"/>
              <a:buNone/>
            </a:pPr>
            <a:r>
              <a:rPr lang="en-US" altLang="en-US" sz="1800" b="1">
                <a:latin typeface="Arial Unicode MS" panose="020B0604020202020204" pitchFamily="34" charset="-128"/>
                <a:ea typeface="Arial Unicode MS" panose="020B0604020202020204" pitchFamily="34" charset="-128"/>
                <a:cs typeface="Arial Unicode MS" panose="020B0604020202020204" pitchFamily="34" charset="-128"/>
              </a:rPr>
              <a:t>d</a:t>
            </a:r>
            <a:r>
              <a:rPr lang="en-US" altLang="en-US" sz="1800" b="1" baseline="-25000">
                <a:latin typeface="Arial Unicode MS" panose="020B0604020202020204" pitchFamily="34" charset="-128"/>
                <a:ea typeface="Arial Unicode MS" panose="020B0604020202020204" pitchFamily="34" charset="-128"/>
                <a:cs typeface="Arial Unicode MS" panose="020B0604020202020204" pitchFamily="34" charset="-128"/>
              </a:rPr>
              <a:t>v</a:t>
            </a:r>
            <a:r>
              <a:rPr lang="en-US" altLang="en-US" sz="1800" b="1">
                <a:latin typeface="Arial Unicode MS" panose="020B0604020202020204" pitchFamily="34" charset="-128"/>
                <a:ea typeface="Arial Unicode MS" panose="020B0604020202020204" pitchFamily="34" charset="-128"/>
                <a:cs typeface="Arial Unicode MS" panose="020B0604020202020204" pitchFamily="34" charset="-128"/>
              </a:rPr>
              <a:t>  &gt;  d</a:t>
            </a:r>
            <a:r>
              <a:rPr lang="en-US" altLang="en-US" sz="1800" b="1" baseline="-25000">
                <a:latin typeface="Arial Unicode MS" panose="020B0604020202020204" pitchFamily="34" charset="-128"/>
                <a:ea typeface="Arial Unicode MS" panose="020B0604020202020204" pitchFamily="34" charset="-128"/>
                <a:cs typeface="Arial Unicode MS" panose="020B0604020202020204" pitchFamily="34" charset="-128"/>
              </a:rPr>
              <a:t>l</a:t>
            </a:r>
          </a:p>
        </p:txBody>
      </p:sp>
      <p:sp>
        <p:nvSpPr>
          <p:cNvPr id="55321" name="Rectangle 25">
            <a:extLst>
              <a:ext uri="{FF2B5EF4-FFF2-40B4-BE49-F238E27FC236}">
                <a16:creationId xmlns:a16="http://schemas.microsoft.com/office/drawing/2014/main" id="{6BEDD573-6D91-4CE2-93C7-87A110E4912F}"/>
              </a:ext>
            </a:extLst>
          </p:cNvPr>
          <p:cNvSpPr>
            <a:spLocks noChangeArrowheads="1"/>
          </p:cNvSpPr>
          <p:nvPr/>
        </p:nvSpPr>
        <p:spPr bwMode="auto">
          <a:xfrm>
            <a:off x="5564247" y="4662920"/>
            <a:ext cx="882650" cy="338138"/>
          </a:xfrm>
          <a:prstGeom prst="rect">
            <a:avLst/>
          </a:prstGeom>
          <a:noFill/>
          <a:ln w="9525">
            <a:noFill/>
            <a:miter lim="800000"/>
            <a:headEnd/>
            <a:tailEnd/>
          </a:ln>
        </p:spPr>
        <p:txBody>
          <a:bodyPr wrap="none">
            <a:spAutoFit/>
          </a:bodyPr>
          <a:lstStyle/>
          <a:p>
            <a:pPr>
              <a:buFont typeface="Wingdings" pitchFamily="2" charset="2"/>
              <a:buNone/>
              <a:defRPr/>
            </a:pPr>
            <a:r>
              <a:rPr lang="en-US" altLang="zh-CN" sz="1600" b="1">
                <a:effectLst>
                  <a:outerShdw blurRad="38100" dist="38100" dir="2700000" algn="tl">
                    <a:srgbClr val="C0C0C0"/>
                  </a:outerShdw>
                </a:effectLst>
              </a:rPr>
              <a:t>F</a:t>
            </a:r>
            <a:r>
              <a:rPr lang="en-US" altLang="zh-CN" sz="1600" b="1" baseline="-25000">
                <a:effectLst>
                  <a:outerShdw blurRad="38100" dist="38100" dir="2700000" algn="tl">
                    <a:srgbClr val="C0C0C0"/>
                  </a:outerShdw>
                </a:effectLst>
              </a:rPr>
              <a:t>A </a:t>
            </a:r>
            <a:r>
              <a:rPr lang="en-US" altLang="zh-CN" sz="1600" b="1">
                <a:effectLst>
                  <a:outerShdw blurRad="38100" dist="38100" dir="2700000" algn="tl">
                    <a:srgbClr val="C0C0C0"/>
                  </a:outerShdw>
                </a:effectLst>
              </a:rPr>
              <a:t>= d.V</a:t>
            </a:r>
          </a:p>
        </p:txBody>
      </p:sp>
      <p:grpSp>
        <p:nvGrpSpPr>
          <p:cNvPr id="9" name="Group 35"/>
          <p:cNvGrpSpPr>
            <a:grpSpLocks/>
          </p:cNvGrpSpPr>
          <p:nvPr/>
        </p:nvGrpSpPr>
        <p:grpSpPr bwMode="auto">
          <a:xfrm>
            <a:off x="5179912" y="3748945"/>
            <a:ext cx="3392422" cy="923925"/>
            <a:chOff x="5810250" y="4316495"/>
            <a:chExt cx="3393002" cy="923330"/>
          </a:xfrm>
        </p:grpSpPr>
        <p:pic>
          <p:nvPicPr>
            <p:cNvPr id="32788" name="Picture 13" descr="image0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10250" y="4546600"/>
              <a:ext cx="20193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Rectangle 26"/>
            <p:cNvSpPr>
              <a:spLocks noChangeArrowheads="1"/>
            </p:cNvSpPr>
            <p:nvPr/>
          </p:nvSpPr>
          <p:spPr bwMode="auto">
            <a:xfrm>
              <a:off x="7298252" y="4316495"/>
              <a:ext cx="190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ct val="0"/>
                </a:spcBef>
                <a:buFont typeface="Wingdings" panose="05000000000000000000" pitchFamily="2" charset="2"/>
                <a:buNone/>
              </a:pPr>
              <a:r>
                <a:rPr lang="en-US" altLang="en-US" sz="1800" b="1">
                  <a:latin typeface="Times New Roman" panose="02020603050405020304" pitchFamily="18" charset="0"/>
                  <a:ea typeface="Arial Unicode MS" panose="020B0604020202020204" pitchFamily="34" charset="-128"/>
                  <a:cs typeface="Times New Roman" panose="02020603050405020304" pitchFamily="18" charset="0"/>
                </a:rPr>
                <a:t>d: là trọng lượng riêng của chất lỏng(N/m</a:t>
              </a:r>
              <a:r>
                <a:rPr lang="en-US" altLang="en-US" sz="1800" b="1" baseline="30000">
                  <a:latin typeface="Times New Roman" panose="02020603050405020304" pitchFamily="18" charset="0"/>
                  <a:ea typeface="Arial Unicode MS" panose="020B0604020202020204" pitchFamily="34" charset="-128"/>
                  <a:cs typeface="Times New Roman" panose="02020603050405020304" pitchFamily="18" charset="0"/>
                </a:rPr>
                <a:t>3</a:t>
              </a:r>
              <a:r>
                <a:rPr lang="en-US" altLang="en-US" sz="1800" b="1">
                  <a:latin typeface="Times New Roman" panose="02020603050405020304" pitchFamily="18" charset="0"/>
                  <a:ea typeface="Arial Unicode MS" panose="020B0604020202020204" pitchFamily="34" charset="-128"/>
                  <a:cs typeface="Times New Roman" panose="02020603050405020304" pitchFamily="18" charset="0"/>
                </a:rPr>
                <a:t> )</a:t>
              </a:r>
            </a:p>
          </p:txBody>
        </p:sp>
      </p:grpSp>
      <p:sp>
        <p:nvSpPr>
          <p:cNvPr id="55323" name="Rectangle 27"/>
          <p:cNvSpPr>
            <a:spLocks noChangeArrowheads="1"/>
          </p:cNvSpPr>
          <p:nvPr/>
        </p:nvSpPr>
        <p:spPr bwMode="auto">
          <a:xfrm>
            <a:off x="6839220" y="4886179"/>
            <a:ext cx="1919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00000"/>
              </a:lnSpc>
              <a:spcBef>
                <a:spcPct val="0"/>
              </a:spcBef>
              <a:buFont typeface="Wingdings" panose="05000000000000000000" pitchFamily="2" charset="2"/>
              <a:buNone/>
            </a:pPr>
            <a:r>
              <a:rPr lang="en-US" altLang="en-US" sz="1800" b="1">
                <a:latin typeface="Times New Roman" panose="02020603050405020304" pitchFamily="18" charset="0"/>
                <a:ea typeface="Arial Unicode MS" panose="020B0604020202020204" pitchFamily="34" charset="-128"/>
                <a:cs typeface="Times New Roman" panose="02020603050405020304" pitchFamily="18" charset="0"/>
              </a:rPr>
              <a:t>V: là thể tích của phần chất lỏng bị vật chiếm chỗ (m</a:t>
            </a:r>
            <a:r>
              <a:rPr lang="en-US" altLang="en-US" sz="1800" b="1" baseline="30000">
                <a:latin typeface="Times New Roman" panose="02020603050405020304" pitchFamily="18" charset="0"/>
                <a:ea typeface="Arial Unicode MS" panose="020B0604020202020204" pitchFamily="34" charset="-128"/>
                <a:cs typeface="Times New Roman" panose="02020603050405020304" pitchFamily="18" charset="0"/>
              </a:rPr>
              <a:t>3</a:t>
            </a:r>
            <a:r>
              <a:rPr lang="en-US" altLang="en-US" sz="1800" b="1">
                <a:latin typeface="Times New Roman" panose="02020603050405020304" pitchFamily="18" charset="0"/>
                <a:ea typeface="Arial Unicode MS" panose="020B0604020202020204" pitchFamily="34" charset="-128"/>
                <a:cs typeface="Times New Roman" panose="02020603050405020304" pitchFamily="18" charset="0"/>
              </a:rPr>
              <a:t> )</a:t>
            </a:r>
          </a:p>
        </p:txBody>
      </p:sp>
      <p:sp>
        <p:nvSpPr>
          <p:cNvPr id="32787" name="AutoShape 36">
            <a:hlinkClick r:id="rId17" action="ppaction://hlinksldjump"/>
          </p:cNvPr>
          <p:cNvSpPr>
            <a:spLocks noChangeArrowheads="1"/>
          </p:cNvSpPr>
          <p:nvPr/>
        </p:nvSpPr>
        <p:spPr bwMode="auto">
          <a:xfrm>
            <a:off x="8054975" y="6419850"/>
            <a:ext cx="1066800" cy="400050"/>
          </a:xfrm>
          <a:prstGeom prst="actionButtonForwardNext">
            <a:avLst/>
          </a:prstGeom>
          <a:solidFill>
            <a:schemeClr val="accent1"/>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en-US" altLang="zh-CN" sz="2400">
              <a:latin typeface="Arial Unicode MS" panose="020B0604020202020204" pitchFamily="34" charset="-128"/>
              <a:cs typeface="Arial Unicode MS" panose="020B060402020202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5299"/>
                                        </p:tgtEl>
                                        <p:attrNameLst>
                                          <p:attrName>style.visibility</p:attrName>
                                        </p:attrNameLst>
                                      </p:cBhvr>
                                      <p:to>
                                        <p:strVal val="visible"/>
                                      </p:to>
                                    </p:set>
                                    <p:animEffect transition="in" filter="blinds(horizontal)">
                                      <p:cBhvr>
                                        <p:cTn id="20" dur="500"/>
                                        <p:tgtEl>
                                          <p:spTgt spid="55299"/>
                                        </p:tgtEl>
                                      </p:cBhvr>
                                    </p:animEffect>
                                  </p:childTnLst>
                                </p:cTn>
                              </p:par>
                              <p:par>
                                <p:cTn id="21" presetID="3"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5" presetClass="entr" presetSubtype="1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55302"/>
                                        </p:tgtEl>
                                        <p:attrNameLst>
                                          <p:attrName>style.visibility</p:attrName>
                                        </p:attrNameLst>
                                      </p:cBhvr>
                                      <p:to>
                                        <p:strVal val="visible"/>
                                      </p:to>
                                    </p:set>
                                    <p:animEffect transition="in" filter="box(in)">
                                      <p:cBhvr>
                                        <p:cTn id="31" dur="500"/>
                                        <p:tgtEl>
                                          <p:spTgt spid="55302"/>
                                        </p:tgtEl>
                                      </p:cBhvr>
                                    </p:animEffect>
                                  </p:childTnLst>
                                </p:cTn>
                              </p:par>
                              <p:par>
                                <p:cTn id="32" presetID="5" presetClass="entr" presetSubtype="1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heckerboard(across)">
                                      <p:cBhvr>
                                        <p:cTn id="34" dur="500"/>
                                        <p:tgtEl>
                                          <p:spTgt spid="4"/>
                                        </p:tgtEl>
                                      </p:cBhvr>
                                    </p:animEffect>
                                  </p:childTnLst>
                                </p:cTn>
                              </p:par>
                              <p:par>
                                <p:cTn id="35" presetID="5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55305"/>
                                        </p:tgtEl>
                                        <p:attrNameLst>
                                          <p:attrName>style.visibility</p:attrName>
                                        </p:attrNameLst>
                                      </p:cBhvr>
                                      <p:to>
                                        <p:strVal val="visible"/>
                                      </p:to>
                                    </p:set>
                                    <p:animEffect transition="in" filter="diamond(in)">
                                      <p:cBhvr>
                                        <p:cTn id="44" dur="1300"/>
                                        <p:tgtEl>
                                          <p:spTgt spid="55305"/>
                                        </p:tgtEl>
                                      </p:cBhvr>
                                    </p:animEffect>
                                  </p:childTnLst>
                                </p:cTn>
                              </p:par>
                              <p:par>
                                <p:cTn id="45" presetID="8" presetClass="entr" presetSubtype="16" fill="hold" nodeType="withEffect">
                                  <p:stCondLst>
                                    <p:cond delay="400"/>
                                  </p:stCondLst>
                                  <p:childTnLst>
                                    <p:set>
                                      <p:cBhvr>
                                        <p:cTn id="46" dur="1" fill="hold">
                                          <p:stCondLst>
                                            <p:cond delay="0"/>
                                          </p:stCondLst>
                                        </p:cTn>
                                        <p:tgtEl>
                                          <p:spTgt spid="5"/>
                                        </p:tgtEl>
                                        <p:attrNameLst>
                                          <p:attrName>style.visibility</p:attrName>
                                        </p:attrNameLst>
                                      </p:cBhvr>
                                      <p:to>
                                        <p:strVal val="visible"/>
                                      </p:to>
                                    </p:set>
                                    <p:animEffect transition="in" filter="diamond(in)">
                                      <p:cBhvr>
                                        <p:cTn id="47" dur="2100"/>
                                        <p:tgtEl>
                                          <p:spTgt spid="5"/>
                                        </p:tgtEl>
                                      </p:cBhvr>
                                    </p:animEffect>
                                  </p:childTnLst>
                                </p:cTn>
                              </p:par>
                              <p:par>
                                <p:cTn id="48" presetID="4" presetClass="entr" presetSubtype="16" fill="hold" nodeType="withEffect">
                                  <p:stCondLst>
                                    <p:cond delay="600"/>
                                  </p:stCondLst>
                                  <p:childTnLst>
                                    <p:set>
                                      <p:cBhvr>
                                        <p:cTn id="49" dur="1" fill="hold">
                                          <p:stCondLst>
                                            <p:cond delay="0"/>
                                          </p:stCondLst>
                                        </p:cTn>
                                        <p:tgtEl>
                                          <p:spTgt spid="55307"/>
                                        </p:tgtEl>
                                        <p:attrNameLst>
                                          <p:attrName>style.visibility</p:attrName>
                                        </p:attrNameLst>
                                      </p:cBhvr>
                                      <p:to>
                                        <p:strVal val="visible"/>
                                      </p:to>
                                    </p:set>
                                    <p:animEffect transition="in" filter="box(in)">
                                      <p:cBhvr>
                                        <p:cTn id="50" dur="1900"/>
                                        <p:tgtEl>
                                          <p:spTgt spid="55307"/>
                                        </p:tgtEl>
                                      </p:cBhvr>
                                    </p:animEffect>
                                  </p:childTnLst>
                                </p:cTn>
                              </p:par>
                              <p:par>
                                <p:cTn id="51" presetID="4" presetClass="entr" presetSubtype="16" fill="hold" grpId="0" nodeType="withEffect">
                                  <p:stCondLst>
                                    <p:cond delay="600"/>
                                  </p:stCondLst>
                                  <p:childTnLst>
                                    <p:set>
                                      <p:cBhvr>
                                        <p:cTn id="52" dur="1" fill="hold">
                                          <p:stCondLst>
                                            <p:cond delay="0"/>
                                          </p:stCondLst>
                                        </p:cTn>
                                        <p:tgtEl>
                                          <p:spTgt spid="55319"/>
                                        </p:tgtEl>
                                        <p:attrNameLst>
                                          <p:attrName>style.visibility</p:attrName>
                                        </p:attrNameLst>
                                      </p:cBhvr>
                                      <p:to>
                                        <p:strVal val="visible"/>
                                      </p:to>
                                    </p:set>
                                    <p:animEffect transition="in" filter="box(in)">
                                      <p:cBhvr>
                                        <p:cTn id="53" dur="1800"/>
                                        <p:tgtEl>
                                          <p:spTgt spid="5531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55321"/>
                                        </p:tgtEl>
                                        <p:attrNameLst>
                                          <p:attrName>style.visibility</p:attrName>
                                        </p:attrNameLst>
                                      </p:cBhvr>
                                      <p:to>
                                        <p:strVal val="visible"/>
                                      </p:to>
                                    </p:set>
                                    <p:animEffect transition="in" filter="diamond(in)">
                                      <p:cBhvr>
                                        <p:cTn id="58" dur="1200"/>
                                        <p:tgtEl>
                                          <p:spTgt spid="55321"/>
                                        </p:tgtEl>
                                      </p:cBhvr>
                                    </p:animEffect>
                                  </p:childTnLst>
                                </p:cTn>
                              </p:par>
                              <p:par>
                                <p:cTn id="59" presetID="5" presetClass="entr" presetSubtype="10" fill="hold" nodeType="withEffect">
                                  <p:stCondLst>
                                    <p:cond delay="500"/>
                                  </p:stCondLst>
                                  <p:childTnLst>
                                    <p:set>
                                      <p:cBhvr>
                                        <p:cTn id="60" dur="1" fill="hold">
                                          <p:stCondLst>
                                            <p:cond delay="0"/>
                                          </p:stCondLst>
                                        </p:cTn>
                                        <p:tgtEl>
                                          <p:spTgt spid="9"/>
                                        </p:tgtEl>
                                        <p:attrNameLst>
                                          <p:attrName>style.visibility</p:attrName>
                                        </p:attrNameLst>
                                      </p:cBhvr>
                                      <p:to>
                                        <p:strVal val="visible"/>
                                      </p:to>
                                    </p:set>
                                    <p:animEffect transition="in" filter="checkerboard(across)">
                                      <p:cBhvr>
                                        <p:cTn id="61" dur="1100"/>
                                        <p:tgtEl>
                                          <p:spTgt spid="9"/>
                                        </p:tgtEl>
                                      </p:cBhvr>
                                    </p:animEffect>
                                  </p:childTnLst>
                                </p:cTn>
                              </p:par>
                              <p:par>
                                <p:cTn id="62" presetID="5" presetClass="entr" presetSubtype="10" fill="hold" nodeType="withEffect">
                                  <p:stCondLst>
                                    <p:cond delay="1700"/>
                                  </p:stCondLst>
                                  <p:childTnLst>
                                    <p:set>
                                      <p:cBhvr>
                                        <p:cTn id="63" dur="1" fill="hold">
                                          <p:stCondLst>
                                            <p:cond delay="0"/>
                                          </p:stCondLst>
                                        </p:cTn>
                                        <p:tgtEl>
                                          <p:spTgt spid="55310"/>
                                        </p:tgtEl>
                                        <p:attrNameLst>
                                          <p:attrName>style.visibility</p:attrName>
                                        </p:attrNameLst>
                                      </p:cBhvr>
                                      <p:to>
                                        <p:strVal val="visible"/>
                                      </p:to>
                                    </p:set>
                                    <p:animEffect transition="in" filter="checkerboard(across)">
                                      <p:cBhvr>
                                        <p:cTn id="64" dur="1400"/>
                                        <p:tgtEl>
                                          <p:spTgt spid="55310"/>
                                        </p:tgtEl>
                                      </p:cBhvr>
                                    </p:animEffect>
                                  </p:childTnLst>
                                </p:cTn>
                              </p:par>
                              <p:par>
                                <p:cTn id="65" presetID="5" presetClass="entr" presetSubtype="10" fill="hold" grpId="0" nodeType="withEffect">
                                  <p:stCondLst>
                                    <p:cond delay="1800"/>
                                  </p:stCondLst>
                                  <p:childTnLst>
                                    <p:set>
                                      <p:cBhvr>
                                        <p:cTn id="66" dur="1" fill="hold">
                                          <p:stCondLst>
                                            <p:cond delay="0"/>
                                          </p:stCondLst>
                                        </p:cTn>
                                        <p:tgtEl>
                                          <p:spTgt spid="55323"/>
                                        </p:tgtEl>
                                        <p:attrNameLst>
                                          <p:attrName>style.visibility</p:attrName>
                                        </p:attrNameLst>
                                      </p:cBhvr>
                                      <p:to>
                                        <p:strVal val="visible"/>
                                      </p:to>
                                    </p:set>
                                    <p:animEffect transition="in" filter="checkerboard(across)">
                                      <p:cBhvr>
                                        <p:cTn id="67" dur="1100"/>
                                        <p:tgtEl>
                                          <p:spTgt spid="55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9" grpId="0"/>
      <p:bldP spid="55321" grpId="0"/>
      <p:bldP spid="553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4">
            <a:extLst>
              <a:ext uri="{FF2B5EF4-FFF2-40B4-BE49-F238E27FC236}">
                <a16:creationId xmlns:a16="http://schemas.microsoft.com/office/drawing/2014/main" id="{D9A091BA-42D2-425D-A2CE-82C848772CF6}"/>
              </a:ext>
            </a:extLst>
          </p:cNvPr>
          <p:cNvSpPr>
            <a:spLocks noChangeArrowheads="1"/>
          </p:cNvSpPr>
          <p:nvPr/>
        </p:nvSpPr>
        <p:spPr bwMode="auto">
          <a:xfrm>
            <a:off x="381000" y="152400"/>
            <a:ext cx="8534400" cy="1219200"/>
          </a:xfrm>
          <a:prstGeom prst="ribbon2">
            <a:avLst>
              <a:gd name="adj1" fmla="val 33333"/>
              <a:gd name="adj2" fmla="val 50000"/>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việc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endParaRPr lang="en-US" sz="3600" b="1" dirty="0">
              <a:latin typeface="Times New Roman" pitchFamily="18" charset="0"/>
              <a:cs typeface="Times New Roman" pitchFamily="18" charset="0"/>
            </a:endParaRPr>
          </a:p>
        </p:txBody>
      </p:sp>
      <p:sp>
        <p:nvSpPr>
          <p:cNvPr id="43013" name="Text Box 5"/>
          <p:cNvSpPr txBox="1">
            <a:spLocks noChangeArrowheads="1"/>
          </p:cNvSpPr>
          <p:nvPr/>
        </p:nvSpPr>
        <p:spPr bwMode="auto">
          <a:xfrm>
            <a:off x="685800" y="1600200"/>
            <a:ext cx="7924800" cy="4246563"/>
          </a:xfrm>
          <a:prstGeom prst="rect">
            <a:avLst/>
          </a:prstGeom>
          <a:noFill/>
          <a:ln w="57150">
            <a:solidFill>
              <a:srgbClr val="FF33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Học bài.</a:t>
            </a:r>
          </a:p>
          <a:p>
            <a:pPr algn="just" eaLnBrk="1" hangingPunct="1">
              <a:lnSpc>
                <a:spcPct val="100000"/>
              </a:lnSpc>
              <a:spcBef>
                <a:spcPct val="50000"/>
              </a:spcBef>
              <a:buFontTx/>
              <a:buChar char="-"/>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Làm bài tập sách bài tập: 12.1; 12.2; 12.6; 12.8; 12.12.</a:t>
            </a:r>
          </a:p>
          <a:p>
            <a:pPr algn="just" eaLnBrk="1" hangingPunct="1">
              <a:lnSpc>
                <a:spcPct val="100000"/>
              </a:lnSpc>
              <a:spcBef>
                <a:spcPct val="50000"/>
              </a:spcBef>
              <a:buFontTx/>
              <a:buChar char="-"/>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Ôn lại các kiến thức đã học bài 7; 8; 9; 10; 12.</a:t>
            </a:r>
          </a:p>
          <a:p>
            <a:pPr algn="just" eaLnBrk="1" hangingPunct="1">
              <a:lnSpc>
                <a:spcPct val="100000"/>
              </a:lnSpc>
              <a:spcBef>
                <a:spcPct val="50000"/>
              </a:spcBef>
              <a:buFontTx/>
              <a:buChar char="-"/>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Tóm tắt nội dung các bài học bằng bản đồ tư du</a:t>
            </a:r>
            <a:r>
              <a:rPr lang="vi-VN"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y.</a:t>
            </a:r>
          </a:p>
          <a:p>
            <a:pPr algn="just" eaLnBrk="1" hangingPunct="1">
              <a:lnSpc>
                <a:spcPct val="100000"/>
              </a:lnSpc>
              <a:spcBef>
                <a:spcPct val="50000"/>
              </a:spcBef>
              <a:buFontTx/>
              <a:buNone/>
            </a:pPr>
            <a:endPar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eaLnBrk="1" hangingPunct="1">
              <a:lnSpc>
                <a:spcPct val="100000"/>
              </a:lnSpc>
              <a:spcBef>
                <a:spcPct val="50000"/>
              </a:spcBef>
              <a:buFontTx/>
              <a:buNone/>
            </a:pPr>
            <a:endPar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wedge">
                                      <p:cBhvr>
                                        <p:cTn id="7" dur="10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idx="1"/>
          </p:nvPr>
        </p:nvSpPr>
        <p:spPr>
          <a:xfrm>
            <a:off x="304800" y="533400"/>
            <a:ext cx="8610600" cy="838200"/>
          </a:xfrm>
        </p:spPr>
        <p:txBody>
          <a:bodyPr/>
          <a:lstStyle/>
          <a:p>
            <a:pPr marL="0" indent="0" eaLnBrk="1" hangingPunct="1">
              <a:buFontTx/>
              <a:buNone/>
            </a:pPr>
            <a:r>
              <a:rPr lang="en-US" altLang="en-US" sz="2800" u="sng" smtClean="0">
                <a:solidFill>
                  <a:srgbClr val="FF0000"/>
                </a:solidFill>
                <a:latin typeface="Times New Roman" panose="02020603050405020304" pitchFamily="18" charset="0"/>
                <a:cs typeface="Times New Roman" panose="02020603050405020304" pitchFamily="18" charset="0"/>
              </a:rPr>
              <a:t>Câu1</a:t>
            </a:r>
            <a:r>
              <a:rPr lang="en-US" altLang="en-US" sz="2800" smtClean="0">
                <a:solidFill>
                  <a:srgbClr val="080808"/>
                </a:solidFill>
                <a:latin typeface="Times New Roman" panose="02020603050405020304" pitchFamily="18" charset="0"/>
                <a:cs typeface="Times New Roman" panose="02020603050405020304" pitchFamily="18" charset="0"/>
              </a:rPr>
              <a:t>:Nêu đặc điểm của lực đẩy Ác-si-mét (điểm đặt, phương và chiều, độ lớn). </a:t>
            </a:r>
          </a:p>
        </p:txBody>
      </p:sp>
      <p:sp>
        <p:nvSpPr>
          <p:cNvPr id="4" name="Text Box 4"/>
          <p:cNvSpPr txBox="1">
            <a:spLocks noChangeArrowheads="1"/>
          </p:cNvSpPr>
          <p:nvPr/>
        </p:nvSpPr>
        <p:spPr bwMode="auto">
          <a:xfrm>
            <a:off x="381000" y="1371600"/>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Lực đẩy Ác-si-mét có:</a:t>
            </a:r>
          </a:p>
          <a:p>
            <a:pPr algn="just" eaLnBrk="1" hangingPunct="1">
              <a:lnSpc>
                <a:spcPct val="100000"/>
              </a:lnSpc>
              <a:spcBef>
                <a:spcPct val="0"/>
              </a:spcBef>
              <a:buFontTx/>
              <a:buNone/>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	+ Điểm đặt lên vật.</a:t>
            </a:r>
          </a:p>
          <a:p>
            <a:pPr algn="just" eaLnBrk="1" hangingPunct="1">
              <a:lnSpc>
                <a:spcPct val="100000"/>
              </a:lnSpc>
              <a:spcBef>
                <a:spcPct val="0"/>
              </a:spcBef>
              <a:buFontTx/>
              <a:buNone/>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	+ Phương thẳng đứng, chiều hướng từ dưới lên trên.</a:t>
            </a:r>
          </a:p>
          <a:p>
            <a:pPr algn="just" eaLnBrk="1" hangingPunct="1">
              <a:lnSpc>
                <a:spcPct val="100000"/>
              </a:lnSpc>
              <a:spcBef>
                <a:spcPct val="0"/>
              </a:spcBef>
              <a:buFontTx/>
              <a:buNone/>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	+ Độ lớn bằng trọng lượng phần chất lỏng bị vật chiếm chỗ.</a:t>
            </a:r>
          </a:p>
        </p:txBody>
      </p:sp>
      <p:sp>
        <p:nvSpPr>
          <p:cNvPr id="5" name="Rectangle 2">
            <a:extLst>
              <a:ext uri="{FF2B5EF4-FFF2-40B4-BE49-F238E27FC236}">
                <a16:creationId xmlns:a16="http://schemas.microsoft.com/office/drawing/2014/main" id="{6F995CF8-64F6-4CD7-8FAA-F2C10CA4FCBD}"/>
              </a:ext>
            </a:extLst>
          </p:cNvPr>
          <p:cNvSpPr txBox="1">
            <a:spLocks noChangeArrowheads="1"/>
          </p:cNvSpPr>
          <p:nvPr/>
        </p:nvSpPr>
        <p:spPr>
          <a:xfrm>
            <a:off x="152400" y="3581400"/>
            <a:ext cx="8991600" cy="2198688"/>
          </a:xfrm>
          <a:prstGeom prst="rect">
            <a:avLst/>
          </a:prstGeom>
        </p:spPr>
        <p:txBody>
          <a:bodyPr>
            <a:normAutofit/>
          </a:bodyPr>
          <a:lstStyle/>
          <a:p>
            <a:pPr algn="just" fontAlgn="auto">
              <a:spcBef>
                <a:spcPct val="20000"/>
              </a:spcBef>
              <a:spcAft>
                <a:spcPts val="0"/>
              </a:spcAft>
              <a:buClr>
                <a:schemeClr val="accent3"/>
              </a:buClr>
              <a:buSzPct val="95000"/>
              <a:defRPr/>
            </a:pPr>
            <a:r>
              <a:rPr lang="en-US" sz="2800" u="sng" dirty="0" err="1">
                <a:solidFill>
                  <a:srgbClr val="FF0000"/>
                </a:solidFill>
                <a:latin typeface="Times New Roman" pitchFamily="18" charset="0"/>
                <a:cs typeface="Times New Roman" pitchFamily="18" charset="0"/>
              </a:rPr>
              <a:t>Câu</a:t>
            </a:r>
            <a:r>
              <a:rPr lang="en-US" sz="2800" u="sng" dirty="0">
                <a:solidFill>
                  <a:srgbClr val="FF0000"/>
                </a:solidFill>
                <a:latin typeface="Times New Roman" pitchFamily="18" charset="0"/>
                <a:cs typeface="Times New Roman" pitchFamily="18" charset="0"/>
              </a:rPr>
              <a:t> 2.</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Viết</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công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thức</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tính</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lực</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đẩy</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Ác-si-mét</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tác</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dụng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lên</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một</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vật</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nhúng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chìm</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trong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chất</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lỏng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Nêu</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tên</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và</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đơn</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vị</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của</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các</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đại</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lượng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có</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trong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công</a:t>
            </a:r>
            <a:r>
              <a:rPr lang="en-US" sz="2800" dirty="0">
                <a:solidFill>
                  <a:srgbClr val="080808"/>
                </a:solidFill>
                <a:latin typeface="Times New Roman" pitchFamily="18" charset="0"/>
                <a:cs typeface="Times New Roman" pitchFamily="18" charset="0"/>
              </a:rPr>
              <a:t> </a:t>
            </a:r>
            <a:r>
              <a:rPr lang="en-US" sz="2800" dirty="0" err="1">
                <a:solidFill>
                  <a:srgbClr val="080808"/>
                </a:solidFill>
                <a:latin typeface="Times New Roman" pitchFamily="18" charset="0"/>
                <a:cs typeface="Times New Roman" pitchFamily="18" charset="0"/>
              </a:rPr>
              <a:t>thức</a:t>
            </a:r>
            <a:r>
              <a:rPr lang="en-US" sz="2800" dirty="0">
                <a:solidFill>
                  <a:srgbClr val="080808"/>
                </a:solidFill>
                <a:latin typeface="Times New Roman" pitchFamily="18" charset="0"/>
                <a:cs typeface="Times New Roman" pitchFamily="18" charset="0"/>
              </a:rPr>
              <a:t>. </a:t>
            </a:r>
          </a:p>
        </p:txBody>
      </p:sp>
      <p:sp>
        <p:nvSpPr>
          <p:cNvPr id="6" name="Text Box 4"/>
          <p:cNvSpPr txBox="1">
            <a:spLocks noChangeArrowheads="1"/>
          </p:cNvSpPr>
          <p:nvPr/>
        </p:nvSpPr>
        <p:spPr bwMode="auto">
          <a:xfrm>
            <a:off x="304800" y="50292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 Công thức:                   F</a:t>
            </a:r>
            <a:r>
              <a:rPr lang="en-US" altLang="en-US" sz="2800" baseline="-250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A</a:t>
            </a: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 d.V</a:t>
            </a:r>
          </a:p>
          <a:p>
            <a:pPr algn="just" eaLnBrk="1" hangingPunct="1">
              <a:lnSpc>
                <a:spcPct val="100000"/>
              </a:lnSpc>
              <a:spcBef>
                <a:spcPct val="0"/>
              </a:spcBef>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Trong đó: d là trọng lượng riêng của chất lỏng (N/m</a:t>
            </a:r>
            <a:r>
              <a:rPr lang="en-US" altLang="en-US" sz="2800" baseline="300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3</a:t>
            </a: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a:t>
            </a:r>
          </a:p>
          <a:p>
            <a:pPr algn="just" eaLnBrk="1" hangingPunct="1">
              <a:lnSpc>
                <a:spcPct val="100000"/>
              </a:lnSpc>
              <a:spcBef>
                <a:spcPct val="0"/>
              </a:spcBef>
              <a:buFontTx/>
              <a:buNone/>
            </a:pP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 V là thể tích phần chất lỏng bị vật chiếm chỗ (m</a:t>
            </a:r>
            <a:r>
              <a:rPr lang="en-US" altLang="en-US" sz="2800" baseline="300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3</a:t>
            </a:r>
            <a:r>
              <a:rPr lang="en-US" altLang="en-US" sz="2800">
                <a:solidFill>
                  <a:srgbClr val="0000CC"/>
                </a:solidFill>
                <a:latin typeface="Times New Roman" panose="02020603050405020304" pitchFamily="18" charset="0"/>
                <a:ea typeface="Arial Unicode MS" panose="020B0604020202020204" pitchFamily="34" charset="-128"/>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linds(horizontal)">
                                      <p:cBhvr>
                                        <p:cTn id="7" dur="1000"/>
                                        <p:tgtEl>
                                          <p:spTgt spid="717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
            <a:extLst>
              <a:ext uri="{FF2B5EF4-FFF2-40B4-BE49-F238E27FC236}">
                <a16:creationId xmlns:a16="http://schemas.microsoft.com/office/drawing/2014/main" id="{CEED5470-4AD0-4F6E-960C-74F3C685F366}"/>
              </a:ext>
            </a:extLst>
          </p:cNvPr>
          <p:cNvSpPr txBox="1">
            <a:spLocks noChangeArrowheads="1"/>
          </p:cNvSpPr>
          <p:nvPr/>
        </p:nvSpPr>
        <p:spPr bwMode="auto">
          <a:xfrm>
            <a:off x="2843808" y="1433286"/>
            <a:ext cx="3230978" cy="646331"/>
          </a:xfrm>
          <a:prstGeom prst="rect">
            <a:avLst/>
          </a:prstGeom>
          <a:solidFill>
            <a:srgbClr val="FFFF00"/>
          </a:solidFill>
          <a:ln>
            <a:noFill/>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sz="2954" b="1" dirty="0" err="1" smtClean="0">
                <a:solidFill>
                  <a:srgbClr val="0070C0"/>
                </a:solidFill>
                <a:cs typeface="Times New Roman" panose="02020603050405020304" pitchFamily="18" charset="0"/>
              </a:rPr>
              <a:t>Bài</a:t>
            </a:r>
            <a:r>
              <a:rPr lang="en-US" sz="2954" b="1" dirty="0" smtClean="0">
                <a:solidFill>
                  <a:srgbClr val="0070C0"/>
                </a:solidFill>
                <a:cs typeface="Times New Roman" panose="02020603050405020304" pitchFamily="18" charset="0"/>
              </a:rPr>
              <a:t> </a:t>
            </a:r>
            <a:r>
              <a:rPr lang="en-US" sz="2954" b="1" dirty="0">
                <a:solidFill>
                  <a:srgbClr val="0070C0"/>
                </a:solidFill>
                <a:cs typeface="Times New Roman" panose="02020603050405020304" pitchFamily="18" charset="0"/>
              </a:rPr>
              <a:t>12: </a:t>
            </a:r>
            <a:r>
              <a:rPr lang="en-US" sz="3600" b="1" dirty="0">
                <a:solidFill>
                  <a:srgbClr val="0070C0"/>
                </a:solidFill>
                <a:cs typeface="Times New Roman" panose="02020603050405020304" pitchFamily="18" charset="0"/>
              </a:rPr>
              <a:t>SỰ NỔI.</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22275" y="1260475"/>
            <a:ext cx="2324100" cy="3040063"/>
            <a:chOff x="1752600" y="2903537"/>
            <a:chExt cx="2324100" cy="3040063"/>
          </a:xfrm>
        </p:grpSpPr>
        <p:grpSp>
          <p:nvGrpSpPr>
            <p:cNvPr id="7174" name="Group 20"/>
            <p:cNvGrpSpPr>
              <a:grpSpLocks/>
            </p:cNvGrpSpPr>
            <p:nvPr/>
          </p:nvGrpSpPr>
          <p:grpSpPr bwMode="auto">
            <a:xfrm>
              <a:off x="1752600" y="2903537"/>
              <a:ext cx="2324100" cy="2190749"/>
              <a:chOff x="3200400" y="3360738"/>
              <a:chExt cx="2324100" cy="2190749"/>
            </a:xfrm>
          </p:grpSpPr>
          <p:grpSp>
            <p:nvGrpSpPr>
              <p:cNvPr id="7180" name="Group 7"/>
              <p:cNvGrpSpPr>
                <a:grpSpLocks/>
              </p:cNvGrpSpPr>
              <p:nvPr/>
            </p:nvGrpSpPr>
            <p:grpSpPr bwMode="auto">
              <a:xfrm>
                <a:off x="3200400" y="3998912"/>
                <a:ext cx="2324100" cy="1552575"/>
                <a:chOff x="3200400" y="3759200"/>
                <a:chExt cx="2324100" cy="1552575"/>
              </a:xfrm>
            </p:grpSpPr>
            <p:pic>
              <p:nvPicPr>
                <p:cNvPr id="718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759200"/>
                  <a:ext cx="2324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Oval 12"/>
                <p:cNvSpPr>
                  <a:spLocks noChangeArrowheads="1"/>
                </p:cNvSpPr>
                <p:nvPr/>
              </p:nvSpPr>
              <p:spPr bwMode="auto">
                <a:xfrm>
                  <a:off x="4076700" y="4267200"/>
                  <a:ext cx="533400" cy="533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Wingdings" panose="05000000000000000000" pitchFamily="2" charset="2"/>
                    <a:buChar char="ü"/>
                  </a:pPr>
                  <a:endParaRPr lang="vi-VN" altLang="en-US"/>
                </a:p>
              </p:txBody>
            </p:sp>
          </p:grpSp>
          <p:cxnSp>
            <p:nvCxnSpPr>
              <p:cNvPr id="13" name="Straight Arrow Connector 12">
                <a:extLst>
                  <a:ext uri="{FF2B5EF4-FFF2-40B4-BE49-F238E27FC236}">
                    <a16:creationId xmlns:a16="http://schemas.microsoft.com/office/drawing/2014/main" id="{368706DC-70AA-4A46-92EE-FF47496F46EA}"/>
                  </a:ext>
                </a:extLst>
              </p:cNvPr>
              <p:cNvCxnSpPr/>
              <p:nvPr/>
            </p:nvCxnSpPr>
            <p:spPr bwMode="auto">
              <a:xfrm>
                <a:off x="4343400" y="3592513"/>
                <a:ext cx="0" cy="1189038"/>
              </a:xfrm>
              <a:prstGeom prst="straightConnector1">
                <a:avLst/>
              </a:prstGeom>
              <a:ln w="25400">
                <a:solidFill>
                  <a:srgbClr val="0000FF"/>
                </a:solidFill>
                <a:headEnd type="triangle" w="med" len="med"/>
                <a:tailEnd type="oval"/>
              </a:ln>
            </p:spPr>
            <p:style>
              <a:lnRef idx="3">
                <a:schemeClr val="accent4"/>
              </a:lnRef>
              <a:fillRef idx="0">
                <a:schemeClr val="accent4"/>
              </a:fillRef>
              <a:effectRef idx="2">
                <a:schemeClr val="accent4"/>
              </a:effectRef>
              <a:fontRef idx="minor">
                <a:schemeClr val="tx1"/>
              </a:fontRef>
            </p:style>
          </p:cxnSp>
          <p:grpSp>
            <p:nvGrpSpPr>
              <p:cNvPr id="7182" name="Group 17"/>
              <p:cNvGrpSpPr>
                <a:grpSpLocks/>
              </p:cNvGrpSpPr>
              <p:nvPr/>
            </p:nvGrpSpPr>
            <p:grpSpPr bwMode="auto">
              <a:xfrm>
                <a:off x="3776662" y="3360738"/>
                <a:ext cx="566738" cy="601662"/>
                <a:chOff x="3638550" y="3352800"/>
                <a:chExt cx="566738" cy="601662"/>
              </a:xfrm>
            </p:grpSpPr>
            <p:graphicFrame>
              <p:nvGraphicFramePr>
                <p:cNvPr id="7183" name="Object 34"/>
                <p:cNvGraphicFramePr>
                  <a:graphicFrameLocks noChangeAspect="1"/>
                </p:cNvGraphicFramePr>
                <p:nvPr/>
              </p:nvGraphicFramePr>
              <p:xfrm>
                <a:off x="3638550" y="3352800"/>
                <a:ext cx="566738" cy="601662"/>
              </p:xfrm>
              <a:graphic>
                <a:graphicData uri="http://schemas.openxmlformats.org/presentationml/2006/ole">
                  <mc:AlternateContent xmlns:mc="http://schemas.openxmlformats.org/markup-compatibility/2006">
                    <mc:Choice xmlns:v="urn:schemas-microsoft-com:vml" Requires="v">
                      <p:oleObj spid="_x0000_s7190" r:id="rId5" imgW="4876800" imgH="5181600" progId="Equation.3">
                        <p:embed/>
                      </p:oleObj>
                    </mc:Choice>
                    <mc:Fallback>
                      <p:oleObj r:id="rId5" imgW="4876800" imgH="5181600"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8550" y="3352800"/>
                              <a:ext cx="5667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84" name="Line 13"/>
                <p:cNvSpPr>
                  <a:spLocks noChangeShapeType="1"/>
                </p:cNvSpPr>
                <p:nvPr/>
              </p:nvSpPr>
              <p:spPr bwMode="auto">
                <a:xfrm>
                  <a:off x="3714750" y="3446462"/>
                  <a:ext cx="3810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7175" name="Group 21"/>
            <p:cNvGrpSpPr>
              <a:grpSpLocks/>
            </p:cNvGrpSpPr>
            <p:nvPr/>
          </p:nvGrpSpPr>
          <p:grpSpPr bwMode="auto">
            <a:xfrm>
              <a:off x="2305050" y="4330925"/>
              <a:ext cx="590550" cy="1612675"/>
              <a:chOff x="3752850" y="4711925"/>
              <a:chExt cx="590550" cy="1612675"/>
            </a:xfrm>
          </p:grpSpPr>
          <p:cxnSp>
            <p:nvCxnSpPr>
              <p:cNvPr id="10" name="Straight Arrow Connector 9">
                <a:extLst>
                  <a:ext uri="{FF2B5EF4-FFF2-40B4-BE49-F238E27FC236}">
                    <a16:creationId xmlns:a16="http://schemas.microsoft.com/office/drawing/2014/main" id="{DB1ECFA9-9B61-4DC3-B0A8-44A9CE599558}"/>
                  </a:ext>
                </a:extLst>
              </p:cNvPr>
              <p:cNvCxnSpPr/>
              <p:nvPr/>
            </p:nvCxnSpPr>
            <p:spPr bwMode="auto">
              <a:xfrm>
                <a:off x="4343400" y="4711700"/>
                <a:ext cx="0" cy="1143000"/>
              </a:xfrm>
              <a:prstGeom prst="straightConnector1">
                <a:avLst/>
              </a:prstGeom>
              <a:ln w="25400">
                <a:solidFill>
                  <a:srgbClr val="CC0000"/>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nvGrpSpPr>
              <p:cNvPr id="7177" name="Group 19"/>
              <p:cNvGrpSpPr>
                <a:grpSpLocks/>
              </p:cNvGrpSpPr>
              <p:nvPr/>
            </p:nvGrpSpPr>
            <p:grpSpPr bwMode="auto">
              <a:xfrm>
                <a:off x="3752850" y="5678269"/>
                <a:ext cx="590550" cy="646331"/>
                <a:chOff x="2990850" y="5668278"/>
                <a:chExt cx="590549" cy="646331"/>
              </a:xfrm>
            </p:grpSpPr>
            <p:sp>
              <p:nvSpPr>
                <p:cNvPr id="7178" name="Line 12"/>
                <p:cNvSpPr>
                  <a:spLocks noChangeShapeType="1"/>
                </p:cNvSpPr>
                <p:nvPr/>
              </p:nvSpPr>
              <p:spPr bwMode="auto">
                <a:xfrm>
                  <a:off x="3009900" y="5791200"/>
                  <a:ext cx="381000" cy="0"/>
                </a:xfrm>
                <a:prstGeom prst="line">
                  <a:avLst/>
                </a:prstGeom>
                <a:noFill/>
                <a:ln w="158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TextBox 18"/>
                <p:cNvSpPr txBox="1">
                  <a:spLocks noChangeArrowheads="1"/>
                </p:cNvSpPr>
                <p:nvPr/>
              </p:nvSpPr>
              <p:spPr bwMode="auto">
                <a:xfrm flipH="1">
                  <a:off x="2990850" y="5668278"/>
                  <a:ext cx="590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3600">
                      <a:solidFill>
                        <a:srgbClr val="FF0000"/>
                      </a:solidFill>
                    </a:rPr>
                    <a:t>P</a:t>
                  </a:r>
                  <a:endParaRPr lang="vi-VN" altLang="en-US">
                    <a:solidFill>
                      <a:srgbClr val="FF0000"/>
                    </a:solidFill>
                  </a:endParaRPr>
                </a:p>
              </p:txBody>
            </p:sp>
          </p:grpSp>
        </p:grpSp>
      </p:grpSp>
      <p:sp>
        <p:nvSpPr>
          <p:cNvPr id="1028" name="TextBox 17"/>
          <p:cNvSpPr txBox="1">
            <a:spLocks noChangeArrowheads="1"/>
          </p:cNvSpPr>
          <p:nvPr/>
        </p:nvSpPr>
        <p:spPr bwMode="auto">
          <a:xfrm>
            <a:off x="166688" y="263525"/>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2800" b="1" u="sng">
                <a:solidFill>
                  <a:srgbClr val="FF0000"/>
                </a:solidFill>
                <a:latin typeface="Times New Roman" panose="02020603050405020304" pitchFamily="18" charset="0"/>
              </a:rPr>
              <a:t>I. </a:t>
            </a:r>
            <a:r>
              <a:rPr lang="vi-VN" altLang="en-US" sz="2800" b="1" u="sng">
                <a:solidFill>
                  <a:srgbClr val="FF0000"/>
                </a:solidFill>
                <a:latin typeface="Times New Roman" panose="02020603050405020304" pitchFamily="18" charset="0"/>
              </a:rPr>
              <a:t>Đ</a:t>
            </a:r>
            <a:r>
              <a:rPr lang="en-US" altLang="en-US" sz="2800" b="1" u="sng">
                <a:solidFill>
                  <a:srgbClr val="FF0000"/>
                </a:solidFill>
                <a:latin typeface="Times New Roman" panose="02020603050405020304" pitchFamily="18" charset="0"/>
              </a:rPr>
              <a:t>IỀU KIỆN ĐỂ VẬT NỔI, VẬT CHÌM </a:t>
            </a:r>
            <a:endParaRPr lang="vi-VN" altLang="en-US" sz="2800" b="1" u="sng">
              <a:solidFill>
                <a:srgbClr val="FF0000"/>
              </a:solidFill>
              <a:latin typeface="Times New Roman" panose="02020603050405020304" pitchFamily="18" charset="0"/>
            </a:endParaRPr>
          </a:p>
        </p:txBody>
      </p:sp>
      <p:sp>
        <p:nvSpPr>
          <p:cNvPr id="24" name="Text Box 9"/>
          <p:cNvSpPr txBox="1">
            <a:spLocks noChangeArrowheads="1"/>
          </p:cNvSpPr>
          <p:nvPr/>
        </p:nvSpPr>
        <p:spPr bwMode="auto">
          <a:xfrm>
            <a:off x="3294063" y="1468438"/>
            <a:ext cx="495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 typeface="Wingdings" panose="05000000000000000000" pitchFamily="2" charset="2"/>
              <a:buNone/>
            </a:pPr>
            <a:r>
              <a:rPr lang="en-US" altLang="en-US" sz="3200" b="1">
                <a:solidFill>
                  <a:srgbClr val="FF0000"/>
                </a:solidFill>
                <a:latin typeface="Times New Roman" panose="02020603050405020304" pitchFamily="18" charset="0"/>
              </a:rPr>
              <a:t>C1.</a:t>
            </a:r>
            <a:r>
              <a:rPr lang="en-US" altLang="en-US" sz="3200" b="1">
                <a:latin typeface="Times New Roman" panose="02020603050405020304" pitchFamily="18" charset="0"/>
              </a:rPr>
              <a:t> Một vật nằm trong chất lỏng chịu tác dụng của hai lực: </a:t>
            </a:r>
            <a:r>
              <a:rPr lang="en-US" altLang="en-US" sz="3200" b="1">
                <a:solidFill>
                  <a:srgbClr val="FF0000"/>
                </a:solidFill>
                <a:latin typeface="Times New Roman" panose="02020603050405020304" pitchFamily="18" charset="0"/>
              </a:rPr>
              <a:t>trọng lực (P) và lực đẩy Ác si mét (F</a:t>
            </a:r>
            <a:r>
              <a:rPr lang="en-US" altLang="en-US" sz="3200" b="1" baseline="-25000">
                <a:solidFill>
                  <a:srgbClr val="FF0000"/>
                </a:solidFill>
                <a:latin typeface="Times New Roman" panose="02020603050405020304" pitchFamily="18" charset="0"/>
              </a:rPr>
              <a:t>A</a:t>
            </a:r>
            <a:r>
              <a:rPr lang="en-US" altLang="en-US" sz="3200" b="1">
                <a:solidFill>
                  <a:srgbClr val="FF0000"/>
                </a:solidFill>
                <a:latin typeface="Times New Roman" panose="02020603050405020304" pitchFamily="18" charset="0"/>
              </a:rPr>
              <a:t>)</a:t>
            </a:r>
          </a:p>
          <a:p>
            <a:pPr algn="just">
              <a:spcBef>
                <a:spcPct val="50000"/>
              </a:spcBef>
              <a:buFont typeface="Wingdings" panose="05000000000000000000" pitchFamily="2" charset="2"/>
              <a:buNone/>
            </a:pPr>
            <a:r>
              <a:rPr lang="en-US" altLang="en-US" sz="3200" b="1">
                <a:latin typeface="Times New Roman" panose="02020603050405020304" pitchFamily="18" charset="0"/>
              </a:rPr>
              <a:t> </a:t>
            </a:r>
          </a:p>
        </p:txBody>
      </p:sp>
      <p:sp>
        <p:nvSpPr>
          <p:cNvPr id="18" name="TextBox 17"/>
          <p:cNvSpPr txBox="1">
            <a:spLocks noChangeArrowheads="1"/>
          </p:cNvSpPr>
          <p:nvPr/>
        </p:nvSpPr>
        <p:spPr bwMode="auto">
          <a:xfrm>
            <a:off x="3233738" y="3830638"/>
            <a:ext cx="5500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 Hai lực này </a:t>
            </a:r>
            <a:r>
              <a:rPr lang="en-US" altLang="en-US" sz="3200" b="1">
                <a:solidFill>
                  <a:srgbClr val="FF0000"/>
                </a:solidFill>
                <a:latin typeface="Times New Roman" panose="02020603050405020304" pitchFamily="18" charset="0"/>
                <a:cs typeface="Times New Roman" panose="02020603050405020304" pitchFamily="18" charset="0"/>
              </a:rPr>
              <a:t>cùng</a:t>
            </a:r>
            <a:r>
              <a:rPr lang="en-US" altLang="en-US" sz="3200" b="1">
                <a:latin typeface="Times New Roman" panose="02020603050405020304" pitchFamily="18" charset="0"/>
                <a:cs typeface="Times New Roman" panose="02020603050405020304" pitchFamily="18" charset="0"/>
              </a:rPr>
              <a:t> phương, </a:t>
            </a:r>
            <a:r>
              <a:rPr lang="en-US" altLang="en-US" sz="3200" b="1">
                <a:solidFill>
                  <a:srgbClr val="FF0000"/>
                </a:solidFill>
                <a:latin typeface="Times New Roman" panose="02020603050405020304" pitchFamily="18" charset="0"/>
                <a:cs typeface="Times New Roman" panose="02020603050405020304" pitchFamily="18" charset="0"/>
              </a:rPr>
              <a:t>ngược</a:t>
            </a:r>
            <a:r>
              <a:rPr lang="en-US" altLang="en-US" sz="3200" b="1">
                <a:latin typeface="Times New Roman" panose="02020603050405020304" pitchFamily="18" charset="0"/>
                <a:cs typeface="Times New Roman" panose="02020603050405020304" pitchFamily="18" charset="0"/>
              </a:rPr>
              <a:t> chiều.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10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10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2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0" name="Object 64"/>
          <p:cNvGraphicFramePr>
            <a:graphicFrameLocks noChangeAspect="1"/>
          </p:cNvGraphicFramePr>
          <p:nvPr/>
        </p:nvGraphicFramePr>
        <p:xfrm>
          <a:off x="7315200" y="4391025"/>
          <a:ext cx="762000" cy="412750"/>
        </p:xfrm>
        <a:graphic>
          <a:graphicData uri="http://schemas.openxmlformats.org/presentationml/2006/ole">
            <mc:AlternateContent xmlns:mc="http://schemas.openxmlformats.org/markup-compatibility/2006">
              <mc:Choice xmlns:v="urn:schemas-microsoft-com:vml" Requires="v">
                <p:oleObj spid="_x0000_s9270" r:id="rId4" imgW="3657600" imgH="3962400" progId="Equation.3">
                  <p:embed/>
                </p:oleObj>
              </mc:Choice>
              <mc:Fallback>
                <p:oleObj r:id="rId4" imgW="3657600" imgH="3962400" progId="Equation.3">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391025"/>
                        <a:ext cx="762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48" name="Object 52"/>
          <p:cNvGraphicFramePr>
            <a:graphicFrameLocks noChangeAspect="1"/>
          </p:cNvGraphicFramePr>
          <p:nvPr/>
        </p:nvGraphicFramePr>
        <p:xfrm>
          <a:off x="4419600" y="4416425"/>
          <a:ext cx="762000" cy="412750"/>
        </p:xfrm>
        <a:graphic>
          <a:graphicData uri="http://schemas.openxmlformats.org/presentationml/2006/ole">
            <mc:AlternateContent xmlns:mc="http://schemas.openxmlformats.org/markup-compatibility/2006">
              <mc:Choice xmlns:v="urn:schemas-microsoft-com:vml" Requires="v">
                <p:oleObj spid="_x0000_s9271" r:id="rId6" imgW="3657600" imgH="3962400" progId="Equation.3">
                  <p:embed/>
                </p:oleObj>
              </mc:Choice>
              <mc:Fallback>
                <p:oleObj r:id="rId6" imgW="3657600" imgH="3962400" progId="Equation.3">
                  <p:embed/>
                  <p:pic>
                    <p:nvPicPr>
                      <p:cNvPr id="0" name="Object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416425"/>
                        <a:ext cx="762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54" name="Object 58"/>
          <p:cNvGraphicFramePr>
            <a:graphicFrameLocks noChangeAspect="1"/>
          </p:cNvGraphicFramePr>
          <p:nvPr/>
        </p:nvGraphicFramePr>
        <p:xfrm>
          <a:off x="1600200" y="4416425"/>
          <a:ext cx="762000" cy="412750"/>
        </p:xfrm>
        <a:graphic>
          <a:graphicData uri="http://schemas.openxmlformats.org/presentationml/2006/ole">
            <mc:AlternateContent xmlns:mc="http://schemas.openxmlformats.org/markup-compatibility/2006">
              <mc:Choice xmlns:v="urn:schemas-microsoft-com:vml" Requires="v">
                <p:oleObj spid="_x0000_s9272" r:id="rId8" imgW="3657600" imgH="3962400" progId="Equation.3">
                  <p:embed/>
                </p:oleObj>
              </mc:Choice>
              <mc:Fallback>
                <p:oleObj r:id="rId8" imgW="3657600" imgH="3962400" progId="Equation.3">
                  <p:embed/>
                  <p:pic>
                    <p:nvPicPr>
                      <p:cNvPr id="0" name="Object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416425"/>
                        <a:ext cx="762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1"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2859088"/>
            <a:ext cx="2324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Oval 48"/>
          <p:cNvSpPr>
            <a:spLocks noChangeArrowheads="1"/>
          </p:cNvSpPr>
          <p:nvPr/>
        </p:nvSpPr>
        <p:spPr bwMode="auto">
          <a:xfrm>
            <a:off x="4267200" y="3421063"/>
            <a:ext cx="533400" cy="533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Wingdings" panose="05000000000000000000" pitchFamily="2" charset="2"/>
              <a:buChar char="ü"/>
            </a:pPr>
            <a:endParaRPr lang="vi-VN" altLang="en-US"/>
          </a:p>
        </p:txBody>
      </p:sp>
      <p:sp>
        <p:nvSpPr>
          <p:cNvPr id="4145" name="Line 49"/>
          <p:cNvSpPr>
            <a:spLocks noChangeShapeType="1"/>
          </p:cNvSpPr>
          <p:nvPr/>
        </p:nvSpPr>
        <p:spPr bwMode="auto">
          <a:xfrm>
            <a:off x="4538663" y="3683000"/>
            <a:ext cx="0" cy="868363"/>
          </a:xfrm>
          <a:prstGeom prst="line">
            <a:avLst/>
          </a:prstGeom>
          <a:noFill/>
          <a:ln w="571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46" name="Line 50"/>
          <p:cNvSpPr>
            <a:spLocks noChangeShapeType="1"/>
          </p:cNvSpPr>
          <p:nvPr/>
        </p:nvSpPr>
        <p:spPr bwMode="auto">
          <a:xfrm>
            <a:off x="4538663" y="2809875"/>
            <a:ext cx="0" cy="868363"/>
          </a:xfrm>
          <a:prstGeom prst="line">
            <a:avLst/>
          </a:prstGeom>
          <a:noFill/>
          <a:ln w="57150">
            <a:solidFill>
              <a:srgbClr val="0000FF"/>
            </a:solidFill>
            <a:round/>
            <a:headEnd type="triangle" w="med" len="med"/>
            <a:tailEnd type="oval" w="med" len="med"/>
          </a:ln>
          <a:extLst>
            <a:ext uri="{909E8E84-426E-40DD-AFC4-6F175D3DCCD1}">
              <a14:hiddenFill xmlns:a14="http://schemas.microsoft.com/office/drawing/2010/main">
                <a:noFill/>
              </a14:hiddenFill>
            </a:ext>
          </a:extLst>
        </p:spPr>
        <p:txBody>
          <a:bodyPr/>
          <a:lstStyle/>
          <a:p>
            <a:endParaRPr lang="en-US"/>
          </a:p>
        </p:txBody>
      </p:sp>
      <p:pic>
        <p:nvPicPr>
          <p:cNvPr id="9225" name="Picture 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2895600"/>
            <a:ext cx="2324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0" name="Oval 54"/>
          <p:cNvSpPr>
            <a:spLocks noChangeArrowheads="1"/>
          </p:cNvSpPr>
          <p:nvPr/>
        </p:nvSpPr>
        <p:spPr bwMode="auto">
          <a:xfrm>
            <a:off x="1371600" y="3429000"/>
            <a:ext cx="533400" cy="533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Wingdings" panose="05000000000000000000" pitchFamily="2" charset="2"/>
              <a:buChar char="ü"/>
            </a:pPr>
            <a:endParaRPr lang="vi-VN" altLang="en-US"/>
          </a:p>
        </p:txBody>
      </p:sp>
      <p:sp>
        <p:nvSpPr>
          <p:cNvPr id="4151" name="Line 55"/>
          <p:cNvSpPr>
            <a:spLocks noChangeShapeType="1"/>
          </p:cNvSpPr>
          <p:nvPr/>
        </p:nvSpPr>
        <p:spPr bwMode="auto">
          <a:xfrm flipH="1">
            <a:off x="1638300" y="3706813"/>
            <a:ext cx="4763" cy="1062037"/>
          </a:xfrm>
          <a:prstGeom prst="line">
            <a:avLst/>
          </a:prstGeom>
          <a:noFill/>
          <a:ln w="571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52" name="Line 56"/>
          <p:cNvSpPr>
            <a:spLocks noChangeShapeType="1"/>
          </p:cNvSpPr>
          <p:nvPr/>
        </p:nvSpPr>
        <p:spPr bwMode="auto">
          <a:xfrm flipH="1">
            <a:off x="1647825" y="3095625"/>
            <a:ext cx="0" cy="609600"/>
          </a:xfrm>
          <a:prstGeom prst="line">
            <a:avLst/>
          </a:prstGeom>
          <a:noFill/>
          <a:ln w="57150">
            <a:solidFill>
              <a:srgbClr val="0000FF"/>
            </a:solidFill>
            <a:round/>
            <a:headEnd type="triangle" w="med" len="med"/>
            <a:tailEnd type="oval"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153" name="Object 57"/>
          <p:cNvGraphicFramePr>
            <a:graphicFrameLocks noChangeAspect="1"/>
          </p:cNvGraphicFramePr>
          <p:nvPr/>
        </p:nvGraphicFramePr>
        <p:xfrm>
          <a:off x="1828800" y="2805113"/>
          <a:ext cx="457200" cy="485775"/>
        </p:xfrm>
        <a:graphic>
          <a:graphicData uri="http://schemas.openxmlformats.org/presentationml/2006/ole">
            <mc:AlternateContent xmlns:mc="http://schemas.openxmlformats.org/markup-compatibility/2006">
              <mc:Choice xmlns:v="urn:schemas-microsoft-com:vml" Requires="v">
                <p:oleObj spid="_x0000_s9273" r:id="rId11" imgW="4876800" imgH="5181600" progId="Equation.3">
                  <p:embed/>
                </p:oleObj>
              </mc:Choice>
              <mc:Fallback>
                <p:oleObj r:id="rId11" imgW="4876800" imgH="5181600" progId="Equation.3">
                  <p:embed/>
                  <p:pic>
                    <p:nvPicPr>
                      <p:cNvPr id="0" name="Object 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2805113"/>
                        <a:ext cx="457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3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2700" y="2835275"/>
            <a:ext cx="2324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6" name="Oval 60"/>
          <p:cNvSpPr>
            <a:spLocks noChangeArrowheads="1"/>
          </p:cNvSpPr>
          <p:nvPr/>
        </p:nvSpPr>
        <p:spPr bwMode="auto">
          <a:xfrm>
            <a:off x="7200900" y="3397250"/>
            <a:ext cx="533400" cy="533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Wingdings" panose="05000000000000000000" pitchFamily="2" charset="2"/>
              <a:buChar char="ü"/>
            </a:pPr>
            <a:endParaRPr lang="vi-VN" altLang="en-US"/>
          </a:p>
        </p:txBody>
      </p:sp>
      <p:sp>
        <p:nvSpPr>
          <p:cNvPr id="4157" name="Line 61"/>
          <p:cNvSpPr>
            <a:spLocks noChangeShapeType="1"/>
          </p:cNvSpPr>
          <p:nvPr/>
        </p:nvSpPr>
        <p:spPr bwMode="auto">
          <a:xfrm flipH="1">
            <a:off x="7467600" y="3659188"/>
            <a:ext cx="4763" cy="714375"/>
          </a:xfrm>
          <a:prstGeom prst="line">
            <a:avLst/>
          </a:prstGeom>
          <a:noFill/>
          <a:ln w="571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58" name="Line 62"/>
          <p:cNvSpPr>
            <a:spLocks noChangeShapeType="1"/>
          </p:cNvSpPr>
          <p:nvPr/>
        </p:nvSpPr>
        <p:spPr bwMode="auto">
          <a:xfrm>
            <a:off x="7472363" y="2514600"/>
            <a:ext cx="0" cy="1143000"/>
          </a:xfrm>
          <a:prstGeom prst="line">
            <a:avLst/>
          </a:prstGeom>
          <a:noFill/>
          <a:ln w="57150">
            <a:solidFill>
              <a:srgbClr val="0000FF"/>
            </a:solidFill>
            <a:round/>
            <a:headEnd type="triangle" w="med" len="med"/>
            <a:tailEnd type="oval"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161" name="Object 65"/>
          <p:cNvGraphicFramePr>
            <a:graphicFrameLocks noGrp="1" noChangeAspect="1"/>
          </p:cNvGraphicFramePr>
          <p:nvPr>
            <p:ph sz="half" idx="4294967295"/>
          </p:nvPr>
        </p:nvGraphicFramePr>
        <p:xfrm>
          <a:off x="4706938" y="2895600"/>
          <a:ext cx="393700" cy="419100"/>
        </p:xfrm>
        <a:graphic>
          <a:graphicData uri="http://schemas.openxmlformats.org/presentationml/2006/ole">
            <mc:AlternateContent xmlns:mc="http://schemas.openxmlformats.org/markup-compatibility/2006">
              <mc:Choice xmlns:v="urn:schemas-microsoft-com:vml" Requires="v">
                <p:oleObj spid="_x0000_s9274" r:id="rId13" imgW="4876800" imgH="5181600" progId="Equation.3">
                  <p:embed/>
                </p:oleObj>
              </mc:Choice>
              <mc:Fallback>
                <p:oleObj r:id="rId13" imgW="4876800" imgH="5181600" progId="Equation.3">
                  <p:embed/>
                  <p:pic>
                    <p:nvPicPr>
                      <p:cNvPr id="0" name="Object 65"/>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6938" y="2895600"/>
                        <a:ext cx="393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66" name="Object 70"/>
          <p:cNvGraphicFramePr>
            <a:graphicFrameLocks noGrp="1" noChangeAspect="1"/>
          </p:cNvGraphicFramePr>
          <p:nvPr>
            <p:ph sz="half" idx="4294967295"/>
          </p:nvPr>
        </p:nvGraphicFramePr>
        <p:xfrm>
          <a:off x="7651750" y="2819400"/>
          <a:ext cx="393700" cy="419100"/>
        </p:xfrm>
        <a:graphic>
          <a:graphicData uri="http://schemas.openxmlformats.org/presentationml/2006/ole">
            <mc:AlternateContent xmlns:mc="http://schemas.openxmlformats.org/markup-compatibility/2006">
              <mc:Choice xmlns:v="urn:schemas-microsoft-com:vml" Requires="v">
                <p:oleObj spid="_x0000_s9275" r:id="rId15" imgW="4876800" imgH="5181600" progId="Equation.3">
                  <p:embed/>
                </p:oleObj>
              </mc:Choice>
              <mc:Fallback>
                <p:oleObj r:id="rId15" imgW="4876800" imgH="5181600" progId="Equation.3">
                  <p:embed/>
                  <p:pic>
                    <p:nvPicPr>
                      <p:cNvPr id="0" name="Object 70"/>
                      <p:cNvPicPr>
                        <a:picLocks noGrp="1"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51750" y="2819400"/>
                        <a:ext cx="393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6" name="Text Box 35"/>
          <p:cNvSpPr txBox="1">
            <a:spLocks noChangeArrowheads="1"/>
          </p:cNvSpPr>
          <p:nvPr/>
        </p:nvSpPr>
        <p:spPr bwMode="auto">
          <a:xfrm>
            <a:off x="123825" y="4791075"/>
            <a:ext cx="2924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F</a:t>
            </a:r>
            <a:r>
              <a:rPr lang="en-US" altLang="en-US" sz="2400" b="1" baseline="-25000">
                <a:solidFill>
                  <a:srgbClr val="0000FF"/>
                </a:solidFill>
                <a:latin typeface="Times New Roman" panose="02020603050405020304" pitchFamily="18" charset="0"/>
                <a:cs typeface="Times New Roman" panose="02020603050405020304" pitchFamily="18" charset="0"/>
              </a:rPr>
              <a:t>A</a:t>
            </a:r>
            <a:r>
              <a:rPr lang="en-US" altLang="en-US" sz="2400" b="1">
                <a:solidFill>
                  <a:srgbClr val="0000FF"/>
                </a:solidFill>
                <a:latin typeface="Times New Roman" panose="02020603050405020304" pitchFamily="18" charset="0"/>
                <a:cs typeface="Times New Roman" panose="02020603050405020304" pitchFamily="18" charset="0"/>
              </a:rPr>
              <a:t> &lt; P</a:t>
            </a:r>
          </a:p>
          <a:p>
            <a:pPr algn="ctr">
              <a:buFont typeface="Wingdings" panose="05000000000000000000" pitchFamily="2" charset="2"/>
              <a:buNone/>
            </a:pPr>
            <a:r>
              <a:rPr lang="en-US" altLang="en-US" sz="2400" b="1">
                <a:solidFill>
                  <a:srgbClr val="0000FF"/>
                </a:solidFill>
                <a:latin typeface="Times New Roman" panose="02020603050405020304" pitchFamily="18" charset="0"/>
              </a:rPr>
              <a:t> 	 </a:t>
            </a:r>
          </a:p>
          <a:p>
            <a:pPr>
              <a:buFont typeface="Wingdings" panose="05000000000000000000" pitchFamily="2" charset="2"/>
              <a:buNone/>
            </a:pPr>
            <a:r>
              <a:rPr lang="en-US" altLang="en-US" sz="2400" b="1">
                <a:solidFill>
                  <a:srgbClr val="0000FF"/>
                </a:solidFill>
                <a:latin typeface="Times New Roman" panose="02020603050405020304" pitchFamily="18" charset="0"/>
              </a:rPr>
              <a:t>Vật sẽ . . . . . </a:t>
            </a:r>
          </a:p>
        </p:txBody>
      </p:sp>
      <p:sp>
        <p:nvSpPr>
          <p:cNvPr id="9237" name="Text Box 36"/>
          <p:cNvSpPr txBox="1">
            <a:spLocks noChangeArrowheads="1"/>
          </p:cNvSpPr>
          <p:nvPr/>
        </p:nvSpPr>
        <p:spPr bwMode="auto">
          <a:xfrm>
            <a:off x="3124200" y="48006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FF0000"/>
                </a:solidFill>
                <a:latin typeface="Times New Roman" panose="02020603050405020304" pitchFamily="18" charset="0"/>
                <a:cs typeface="Times New Roman" panose="02020603050405020304" pitchFamily="18" charset="0"/>
              </a:rPr>
              <a:t>F</a:t>
            </a:r>
            <a:r>
              <a:rPr lang="en-US" altLang="en-US" sz="2400" b="1" baseline="-25000">
                <a:solidFill>
                  <a:srgbClr val="FF0000"/>
                </a:solidFill>
                <a:latin typeface="Times New Roman" panose="02020603050405020304" pitchFamily="18" charset="0"/>
                <a:cs typeface="Times New Roman" panose="02020603050405020304" pitchFamily="18" charset="0"/>
              </a:rPr>
              <a:t>A</a:t>
            </a:r>
            <a:r>
              <a:rPr lang="en-US" altLang="en-US" sz="2400" b="1">
                <a:solidFill>
                  <a:srgbClr val="FF0000"/>
                </a:solidFill>
                <a:latin typeface="Times New Roman" panose="02020603050405020304" pitchFamily="18" charset="0"/>
                <a:cs typeface="Times New Roman" panose="02020603050405020304" pitchFamily="18" charset="0"/>
              </a:rPr>
              <a:t> = P</a:t>
            </a:r>
            <a:endParaRPr lang="en-US" altLang="en-US" sz="2400">
              <a:solidFill>
                <a:srgbClr val="FF0000"/>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None/>
            </a:pPr>
            <a:r>
              <a:rPr lang="en-US" altLang="en-US" sz="2400" b="1">
                <a:solidFill>
                  <a:srgbClr val="FF0000"/>
                </a:solidFill>
              </a:rPr>
              <a:t>  </a:t>
            </a:r>
            <a:endParaRPr lang="en-US" altLang="en-US" sz="2400" b="1">
              <a:solidFill>
                <a:srgbClr val="FF0000"/>
              </a:solidFill>
              <a:latin typeface="Times New Roman" panose="02020603050405020304" pitchFamily="18" charset="0"/>
            </a:endParaRPr>
          </a:p>
          <a:p>
            <a:pPr>
              <a:buFont typeface="Wingdings" panose="05000000000000000000" pitchFamily="2" charset="2"/>
              <a:buNone/>
            </a:pPr>
            <a:r>
              <a:rPr lang="en-US" altLang="en-US" sz="2400" b="1">
                <a:solidFill>
                  <a:srgbClr val="FF0000"/>
                </a:solidFill>
                <a:latin typeface="Times New Roman" panose="02020603050405020304" pitchFamily="18" charset="0"/>
              </a:rPr>
              <a:t>Vật sẽ . . . </a:t>
            </a:r>
          </a:p>
        </p:txBody>
      </p:sp>
      <p:sp>
        <p:nvSpPr>
          <p:cNvPr id="9238" name="Text Box 37"/>
          <p:cNvSpPr txBox="1">
            <a:spLocks noChangeArrowheads="1"/>
          </p:cNvSpPr>
          <p:nvPr/>
        </p:nvSpPr>
        <p:spPr bwMode="auto">
          <a:xfrm>
            <a:off x="5876925" y="4814888"/>
            <a:ext cx="3067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latin typeface="Times New Roman" panose="02020603050405020304" pitchFamily="18" charset="0"/>
                <a:cs typeface="Times New Roman" panose="02020603050405020304" pitchFamily="18" charset="0"/>
              </a:rPr>
              <a:t>F</a:t>
            </a:r>
            <a:r>
              <a:rPr lang="en-US" altLang="en-US" sz="2400" b="1" baseline="-25000">
                <a:latin typeface="Times New Roman" panose="02020603050405020304" pitchFamily="18" charset="0"/>
                <a:cs typeface="Times New Roman" panose="02020603050405020304" pitchFamily="18" charset="0"/>
              </a:rPr>
              <a:t>A</a:t>
            </a:r>
            <a:r>
              <a:rPr lang="en-US" altLang="en-US" sz="2400" b="1">
                <a:latin typeface="Times New Roman" panose="02020603050405020304" pitchFamily="18" charset="0"/>
                <a:cs typeface="Times New Roman" panose="02020603050405020304" pitchFamily="18" charset="0"/>
              </a:rPr>
              <a:t> &gt; P</a:t>
            </a:r>
            <a:endParaRPr lang="en-US" altLang="en-US" sz="2400">
              <a:latin typeface="Times New Roman" panose="02020603050405020304" pitchFamily="18" charset="0"/>
              <a:cs typeface="Times New Roman" panose="02020603050405020304" pitchFamily="18" charset="0"/>
            </a:endParaRPr>
          </a:p>
          <a:p>
            <a:pPr algn="ctr">
              <a:buFont typeface="Wingdings" panose="05000000000000000000" pitchFamily="2" charset="2"/>
              <a:buNone/>
            </a:pPr>
            <a:r>
              <a:rPr lang="en-US" altLang="en-US" sz="2400" b="1">
                <a:latin typeface="Times New Roman" panose="02020603050405020304" pitchFamily="18" charset="0"/>
              </a:rPr>
              <a:t> </a:t>
            </a:r>
            <a:r>
              <a:rPr lang="en-US" altLang="en-US" sz="2400" b="1" baseline="-25000">
                <a:latin typeface="Times New Roman" panose="02020603050405020304" pitchFamily="18" charset="0"/>
              </a:rPr>
              <a:t>    </a:t>
            </a:r>
            <a:endParaRPr lang="en-US" altLang="en-US" sz="2400" b="1">
              <a:latin typeface="Times New Roman" panose="02020603050405020304" pitchFamily="18" charset="0"/>
            </a:endParaRPr>
          </a:p>
          <a:p>
            <a:pPr>
              <a:buFont typeface="Wingdings" panose="05000000000000000000" pitchFamily="2" charset="2"/>
              <a:buNone/>
            </a:pPr>
            <a:r>
              <a:rPr lang="en-US" altLang="en-US" sz="2400" b="1">
                <a:latin typeface="Times New Roman" panose="02020603050405020304" pitchFamily="18" charset="0"/>
              </a:rPr>
              <a:t>Vật sẽ . . . . </a:t>
            </a:r>
          </a:p>
        </p:txBody>
      </p:sp>
      <p:sp>
        <p:nvSpPr>
          <p:cNvPr id="58393" name="Text Box 25"/>
          <p:cNvSpPr txBox="1">
            <a:spLocks noChangeArrowheads="1"/>
          </p:cNvSpPr>
          <p:nvPr/>
        </p:nvSpPr>
        <p:spPr bwMode="auto">
          <a:xfrm>
            <a:off x="490538" y="-33338"/>
            <a:ext cx="8534400"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 typeface="Wingdings" panose="05000000000000000000" pitchFamily="2" charset="2"/>
              <a:buNone/>
            </a:pPr>
            <a:r>
              <a:rPr lang="en-US" altLang="en-US" sz="4400" b="1" i="1">
                <a:latin typeface="Times New Roman" panose="02020603050405020304" pitchFamily="18" charset="0"/>
              </a:rPr>
              <a:t>Hãy vẽ các vectơ lực tương ứng với ba trường hợp và chọn cụm từ thích hợp điền vào các câu tương ứng phía dưới hình vẽ</a:t>
            </a:r>
          </a:p>
        </p:txBody>
      </p:sp>
      <p:sp>
        <p:nvSpPr>
          <p:cNvPr id="58394" name="Rectangle 26"/>
          <p:cNvSpPr>
            <a:spLocks noChangeArrowheads="1"/>
          </p:cNvSpPr>
          <p:nvPr/>
        </p:nvSpPr>
        <p:spPr bwMode="auto">
          <a:xfrm>
            <a:off x="152400" y="5500688"/>
            <a:ext cx="2971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2400" b="1"/>
              <a:t>          </a:t>
            </a:r>
            <a:r>
              <a:rPr lang="en-US" altLang="en-US" sz="2400" b="1">
                <a:latin typeface="Times New Roman" panose="02020603050405020304" pitchFamily="18" charset="0"/>
              </a:rPr>
              <a:t>chuyển động</a:t>
            </a:r>
          </a:p>
          <a:p>
            <a:pPr>
              <a:buFont typeface="Wingdings" panose="05000000000000000000" pitchFamily="2" charset="2"/>
              <a:buNone/>
            </a:pPr>
            <a:r>
              <a:rPr lang="en-US" altLang="en-US" sz="2400" b="1">
                <a:latin typeface="Times New Roman" panose="02020603050405020304" pitchFamily="18" charset="0"/>
              </a:rPr>
              <a:t>xuống dưới (chìm </a:t>
            </a:r>
          </a:p>
          <a:p>
            <a:pPr>
              <a:buFont typeface="Wingdings" panose="05000000000000000000" pitchFamily="2" charset="2"/>
              <a:buNone/>
            </a:pPr>
            <a:r>
              <a:rPr lang="en-US" altLang="en-US" sz="2400" b="1">
                <a:latin typeface="Times New Roman" panose="02020603050405020304" pitchFamily="18" charset="0"/>
              </a:rPr>
              <a:t>xuống đáy bình)</a:t>
            </a:r>
          </a:p>
        </p:txBody>
      </p:sp>
      <p:sp>
        <p:nvSpPr>
          <p:cNvPr id="58395" name="Rectangle 27"/>
          <p:cNvSpPr>
            <a:spLocks noChangeArrowheads="1"/>
          </p:cNvSpPr>
          <p:nvPr/>
        </p:nvSpPr>
        <p:spPr bwMode="auto">
          <a:xfrm>
            <a:off x="3017838" y="5497513"/>
            <a:ext cx="28813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2400" b="1"/>
              <a:t>            </a:t>
            </a:r>
            <a:r>
              <a:rPr lang="en-US" altLang="en-US" sz="2400" b="1">
                <a:solidFill>
                  <a:srgbClr val="00CC00"/>
                </a:solidFill>
                <a:latin typeface="Times New Roman" panose="02020603050405020304" pitchFamily="18" charset="0"/>
              </a:rPr>
              <a:t>đứng yên</a:t>
            </a:r>
          </a:p>
          <a:p>
            <a:pPr>
              <a:buFont typeface="Wingdings" panose="05000000000000000000" pitchFamily="2" charset="2"/>
              <a:buNone/>
            </a:pPr>
            <a:r>
              <a:rPr lang="en-US" altLang="en-US" sz="2400" b="1">
                <a:solidFill>
                  <a:srgbClr val="00CC00"/>
                </a:solidFill>
                <a:latin typeface="Times New Roman" panose="02020603050405020304" pitchFamily="18" charset="0"/>
              </a:rPr>
              <a:t> (lơ lửng trong </a:t>
            </a:r>
          </a:p>
          <a:p>
            <a:pPr>
              <a:buFont typeface="Wingdings" panose="05000000000000000000" pitchFamily="2" charset="2"/>
              <a:buNone/>
            </a:pPr>
            <a:r>
              <a:rPr lang="en-US" altLang="en-US" sz="2400" b="1">
                <a:solidFill>
                  <a:srgbClr val="00CC00"/>
                </a:solidFill>
                <a:latin typeface="Times New Roman" panose="02020603050405020304" pitchFamily="18" charset="0"/>
              </a:rPr>
              <a:t>chất lỏng)</a:t>
            </a:r>
          </a:p>
        </p:txBody>
      </p:sp>
      <p:sp>
        <p:nvSpPr>
          <p:cNvPr id="58396" name="Rectangle 28"/>
          <p:cNvSpPr>
            <a:spLocks noChangeArrowheads="1"/>
          </p:cNvSpPr>
          <p:nvPr/>
        </p:nvSpPr>
        <p:spPr bwMode="auto">
          <a:xfrm>
            <a:off x="6272213" y="5541963"/>
            <a:ext cx="2773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2400" b="1"/>
              <a:t>      </a:t>
            </a:r>
            <a:r>
              <a:rPr lang="en-US" altLang="en-US" sz="2400" b="1">
                <a:solidFill>
                  <a:srgbClr val="0000FF"/>
                </a:solidFill>
                <a:latin typeface="Times New Roman" panose="02020603050405020304" pitchFamily="18" charset="0"/>
              </a:rPr>
              <a:t>chuyển động lên trên (nổi lên mặt thoáng)</a:t>
            </a:r>
          </a:p>
        </p:txBody>
      </p:sp>
      <p:sp>
        <p:nvSpPr>
          <p:cNvPr id="9243" name="Text Box 29"/>
          <p:cNvSpPr txBox="1">
            <a:spLocks noChangeArrowheads="1"/>
          </p:cNvSpPr>
          <p:nvPr/>
        </p:nvSpPr>
        <p:spPr bwMode="auto">
          <a:xfrm>
            <a:off x="457200" y="47244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Font typeface="Wingdings" panose="05000000000000000000" pitchFamily="2" charset="2"/>
              <a:buNone/>
            </a:pPr>
            <a:r>
              <a:rPr lang="en-US" altLang="en-US">
                <a:latin typeface="Times New Roman" panose="02020603050405020304" pitchFamily="18" charset="0"/>
              </a:rPr>
              <a:t>a)</a:t>
            </a:r>
          </a:p>
        </p:txBody>
      </p:sp>
      <p:sp>
        <p:nvSpPr>
          <p:cNvPr id="9244" name="Text Box 30"/>
          <p:cNvSpPr txBox="1">
            <a:spLocks noChangeArrowheads="1"/>
          </p:cNvSpPr>
          <p:nvPr/>
        </p:nvSpPr>
        <p:spPr bwMode="auto">
          <a:xfrm>
            <a:off x="3429000" y="47244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Font typeface="Wingdings" panose="05000000000000000000" pitchFamily="2" charset="2"/>
              <a:buNone/>
            </a:pPr>
            <a:r>
              <a:rPr lang="en-US" altLang="en-US">
                <a:latin typeface="Times New Roman" panose="02020603050405020304" pitchFamily="18" charset="0"/>
              </a:rPr>
              <a:t>b)</a:t>
            </a:r>
          </a:p>
        </p:txBody>
      </p:sp>
      <p:sp>
        <p:nvSpPr>
          <p:cNvPr id="9245" name="Text Box 31"/>
          <p:cNvSpPr txBox="1">
            <a:spLocks noChangeArrowheads="1"/>
          </p:cNvSpPr>
          <p:nvPr/>
        </p:nvSpPr>
        <p:spPr bwMode="auto">
          <a:xfrm>
            <a:off x="6400800" y="47244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Font typeface="Wingdings" panose="05000000000000000000" pitchFamily="2" charset="2"/>
              <a:buNone/>
            </a:pPr>
            <a:r>
              <a:rPr lang="en-US" altLang="en-US">
                <a:latin typeface="Times New Roman" panose="02020603050405020304" pitchFamily="18" charset="0"/>
              </a:rPr>
              <a:t>c)</a:t>
            </a:r>
          </a:p>
        </p:txBody>
      </p:sp>
      <p:sp>
        <p:nvSpPr>
          <p:cNvPr id="58400" name="Line 32"/>
          <p:cNvSpPr>
            <a:spLocks noChangeShapeType="1"/>
          </p:cNvSpPr>
          <p:nvPr/>
        </p:nvSpPr>
        <p:spPr bwMode="auto">
          <a:xfrm>
            <a:off x="1752600" y="4495800"/>
            <a:ext cx="3048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1" name="Line 33"/>
          <p:cNvSpPr>
            <a:spLocks noChangeShapeType="1"/>
          </p:cNvSpPr>
          <p:nvPr/>
        </p:nvSpPr>
        <p:spPr bwMode="auto">
          <a:xfrm>
            <a:off x="7467600" y="4419600"/>
            <a:ext cx="3048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2" name="Line 34"/>
          <p:cNvSpPr>
            <a:spLocks noChangeShapeType="1"/>
          </p:cNvSpPr>
          <p:nvPr/>
        </p:nvSpPr>
        <p:spPr bwMode="auto">
          <a:xfrm>
            <a:off x="7696200" y="2819400"/>
            <a:ext cx="3048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3" name="Line 35"/>
          <p:cNvSpPr>
            <a:spLocks noChangeShapeType="1"/>
          </p:cNvSpPr>
          <p:nvPr/>
        </p:nvSpPr>
        <p:spPr bwMode="auto">
          <a:xfrm>
            <a:off x="4572000" y="4495800"/>
            <a:ext cx="3048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4" name="Line 36"/>
          <p:cNvSpPr>
            <a:spLocks noChangeShapeType="1"/>
          </p:cNvSpPr>
          <p:nvPr/>
        </p:nvSpPr>
        <p:spPr bwMode="auto">
          <a:xfrm>
            <a:off x="4800600" y="2895600"/>
            <a:ext cx="3048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05" name="Line 37"/>
          <p:cNvSpPr>
            <a:spLocks noChangeShapeType="1"/>
          </p:cNvSpPr>
          <p:nvPr/>
        </p:nvSpPr>
        <p:spPr bwMode="auto">
          <a:xfrm>
            <a:off x="1905000" y="2819400"/>
            <a:ext cx="3048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93"/>
                                        </p:tgtEl>
                                        <p:attrNameLst>
                                          <p:attrName>style.visibility</p:attrName>
                                        </p:attrNameLst>
                                      </p:cBhvr>
                                      <p:to>
                                        <p:strVal val="visible"/>
                                      </p:to>
                                    </p:set>
                                    <p:anim calcmode="lin" valueType="num">
                                      <p:cBhvr>
                                        <p:cTn id="7" dur="500" fill="hold"/>
                                        <p:tgtEl>
                                          <p:spTgt spid="58393"/>
                                        </p:tgtEl>
                                        <p:attrNameLst>
                                          <p:attrName>ppt_w</p:attrName>
                                        </p:attrNameLst>
                                      </p:cBhvr>
                                      <p:tavLst>
                                        <p:tav tm="0">
                                          <p:val>
                                            <p:fltVal val="0"/>
                                          </p:val>
                                        </p:tav>
                                        <p:tav tm="100000">
                                          <p:val>
                                            <p:strVal val="#ppt_w"/>
                                          </p:val>
                                        </p:tav>
                                      </p:tavLst>
                                    </p:anim>
                                    <p:anim calcmode="lin" valueType="num">
                                      <p:cBhvr>
                                        <p:cTn id="8" dur="500" fill="hold"/>
                                        <p:tgtEl>
                                          <p:spTgt spid="5839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154"/>
                                        </p:tgtEl>
                                        <p:attrNameLst>
                                          <p:attrName>style.visibility</p:attrName>
                                        </p:attrNameLst>
                                      </p:cBhvr>
                                      <p:to>
                                        <p:strVal val="visible"/>
                                      </p:to>
                                    </p:set>
                                    <p:animEffect transition="in" filter="diamond(in)">
                                      <p:cBhvr>
                                        <p:cTn id="13" dur="1000"/>
                                        <p:tgtEl>
                                          <p:spTgt spid="415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8400"/>
                                        </p:tgtEl>
                                        <p:attrNameLst>
                                          <p:attrName>style.visibility</p:attrName>
                                        </p:attrNameLst>
                                      </p:cBhvr>
                                      <p:to>
                                        <p:strVal val="visible"/>
                                      </p:to>
                                    </p:set>
                                    <p:animEffect transition="in" filter="diamond(in)">
                                      <p:cBhvr>
                                        <p:cTn id="16" dur="1000"/>
                                        <p:tgtEl>
                                          <p:spTgt spid="5840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151"/>
                                        </p:tgtEl>
                                        <p:attrNameLst>
                                          <p:attrName>style.visibility</p:attrName>
                                        </p:attrNameLst>
                                      </p:cBhvr>
                                      <p:to>
                                        <p:strVal val="visible"/>
                                      </p:to>
                                    </p:set>
                                    <p:animEffect transition="in" filter="diamond(in)">
                                      <p:cBhvr>
                                        <p:cTn id="19" dur="1000"/>
                                        <p:tgtEl>
                                          <p:spTgt spid="415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152"/>
                                        </p:tgtEl>
                                        <p:attrNameLst>
                                          <p:attrName>style.visibility</p:attrName>
                                        </p:attrNameLst>
                                      </p:cBhvr>
                                      <p:to>
                                        <p:strVal val="visible"/>
                                      </p:to>
                                    </p:set>
                                    <p:animEffect transition="in" filter="diamond(in)">
                                      <p:cBhvr>
                                        <p:cTn id="22" dur="1000"/>
                                        <p:tgtEl>
                                          <p:spTgt spid="415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8405"/>
                                        </p:tgtEl>
                                        <p:attrNameLst>
                                          <p:attrName>style.visibility</p:attrName>
                                        </p:attrNameLst>
                                      </p:cBhvr>
                                      <p:to>
                                        <p:strVal val="visible"/>
                                      </p:to>
                                    </p:set>
                                    <p:animEffect transition="in" filter="diamond(in)">
                                      <p:cBhvr>
                                        <p:cTn id="25" dur="1000"/>
                                        <p:tgtEl>
                                          <p:spTgt spid="58405"/>
                                        </p:tgtEl>
                                      </p:cBhvr>
                                    </p:animEffect>
                                  </p:childTnLst>
                                </p:cTn>
                              </p:par>
                              <p:par>
                                <p:cTn id="26" presetID="8" presetClass="entr" presetSubtype="16" fill="hold" nodeType="withEffect">
                                  <p:stCondLst>
                                    <p:cond delay="0"/>
                                  </p:stCondLst>
                                  <p:childTnLst>
                                    <p:set>
                                      <p:cBhvr>
                                        <p:cTn id="27" dur="1" fill="hold">
                                          <p:stCondLst>
                                            <p:cond delay="0"/>
                                          </p:stCondLst>
                                        </p:cTn>
                                        <p:tgtEl>
                                          <p:spTgt spid="4153"/>
                                        </p:tgtEl>
                                        <p:attrNameLst>
                                          <p:attrName>style.visibility</p:attrName>
                                        </p:attrNameLst>
                                      </p:cBhvr>
                                      <p:to>
                                        <p:strVal val="visible"/>
                                      </p:to>
                                    </p:set>
                                    <p:animEffect transition="in" filter="diamond(in)">
                                      <p:cBhvr>
                                        <p:cTn id="28" dur="1000"/>
                                        <p:tgtEl>
                                          <p:spTgt spid="41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8403"/>
                                        </p:tgtEl>
                                        <p:attrNameLst>
                                          <p:attrName>style.visibility</p:attrName>
                                        </p:attrNameLst>
                                      </p:cBhvr>
                                      <p:to>
                                        <p:strVal val="visible"/>
                                      </p:to>
                                    </p:set>
                                    <p:animEffect transition="in" filter="diamond(in)">
                                      <p:cBhvr>
                                        <p:cTn id="33" dur="1000"/>
                                        <p:tgtEl>
                                          <p:spTgt spid="58403"/>
                                        </p:tgtEl>
                                      </p:cBhvr>
                                    </p:animEffect>
                                  </p:childTnLst>
                                </p:cTn>
                              </p:par>
                              <p:par>
                                <p:cTn id="34" presetID="8" presetClass="entr" presetSubtype="16" fill="hold" nodeType="withEffect">
                                  <p:stCondLst>
                                    <p:cond delay="0"/>
                                  </p:stCondLst>
                                  <p:childTnLst>
                                    <p:set>
                                      <p:cBhvr>
                                        <p:cTn id="35" dur="1" fill="hold">
                                          <p:stCondLst>
                                            <p:cond delay="0"/>
                                          </p:stCondLst>
                                        </p:cTn>
                                        <p:tgtEl>
                                          <p:spTgt spid="4148"/>
                                        </p:tgtEl>
                                        <p:attrNameLst>
                                          <p:attrName>style.visibility</p:attrName>
                                        </p:attrNameLst>
                                      </p:cBhvr>
                                      <p:to>
                                        <p:strVal val="visible"/>
                                      </p:to>
                                    </p:set>
                                    <p:animEffect transition="in" filter="diamond(in)">
                                      <p:cBhvr>
                                        <p:cTn id="36" dur="1000"/>
                                        <p:tgtEl>
                                          <p:spTgt spid="4148"/>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4145"/>
                                        </p:tgtEl>
                                        <p:attrNameLst>
                                          <p:attrName>style.visibility</p:attrName>
                                        </p:attrNameLst>
                                      </p:cBhvr>
                                      <p:to>
                                        <p:strVal val="visible"/>
                                      </p:to>
                                    </p:set>
                                    <p:animEffect transition="in" filter="diamond(in)">
                                      <p:cBhvr>
                                        <p:cTn id="39" dur="1000"/>
                                        <p:tgtEl>
                                          <p:spTgt spid="4145"/>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4146"/>
                                        </p:tgtEl>
                                        <p:attrNameLst>
                                          <p:attrName>style.visibility</p:attrName>
                                        </p:attrNameLst>
                                      </p:cBhvr>
                                      <p:to>
                                        <p:strVal val="visible"/>
                                      </p:to>
                                    </p:set>
                                    <p:animEffect transition="in" filter="diamond(in)">
                                      <p:cBhvr>
                                        <p:cTn id="42" dur="1000"/>
                                        <p:tgtEl>
                                          <p:spTgt spid="4146"/>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58404"/>
                                        </p:tgtEl>
                                        <p:attrNameLst>
                                          <p:attrName>style.visibility</p:attrName>
                                        </p:attrNameLst>
                                      </p:cBhvr>
                                      <p:to>
                                        <p:strVal val="visible"/>
                                      </p:to>
                                    </p:set>
                                    <p:animEffect transition="in" filter="diamond(in)">
                                      <p:cBhvr>
                                        <p:cTn id="45" dur="1000"/>
                                        <p:tgtEl>
                                          <p:spTgt spid="58404"/>
                                        </p:tgtEl>
                                      </p:cBhvr>
                                    </p:animEffect>
                                  </p:childTnLst>
                                </p:cTn>
                              </p:par>
                              <p:par>
                                <p:cTn id="46" presetID="8" presetClass="entr" presetSubtype="16" fill="hold" nodeType="withEffect">
                                  <p:stCondLst>
                                    <p:cond delay="0"/>
                                  </p:stCondLst>
                                  <p:childTnLst>
                                    <p:set>
                                      <p:cBhvr>
                                        <p:cTn id="47" dur="1" fill="hold">
                                          <p:stCondLst>
                                            <p:cond delay="0"/>
                                          </p:stCondLst>
                                        </p:cTn>
                                        <p:tgtEl>
                                          <p:spTgt spid="4161"/>
                                        </p:tgtEl>
                                        <p:attrNameLst>
                                          <p:attrName>style.visibility</p:attrName>
                                        </p:attrNameLst>
                                      </p:cBhvr>
                                      <p:to>
                                        <p:strVal val="visible"/>
                                      </p:to>
                                    </p:set>
                                    <p:animEffect transition="in" filter="diamond(in)">
                                      <p:cBhvr>
                                        <p:cTn id="48" dur="1000"/>
                                        <p:tgtEl>
                                          <p:spTgt spid="41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58401"/>
                                        </p:tgtEl>
                                        <p:attrNameLst>
                                          <p:attrName>style.visibility</p:attrName>
                                        </p:attrNameLst>
                                      </p:cBhvr>
                                      <p:to>
                                        <p:strVal val="visible"/>
                                      </p:to>
                                    </p:set>
                                    <p:animEffect transition="in" filter="diamond(in)">
                                      <p:cBhvr>
                                        <p:cTn id="53" dur="1000"/>
                                        <p:tgtEl>
                                          <p:spTgt spid="58401"/>
                                        </p:tgtEl>
                                      </p:cBhvr>
                                    </p:animEffect>
                                  </p:childTnLst>
                                </p:cTn>
                              </p:par>
                              <p:par>
                                <p:cTn id="54" presetID="8" presetClass="entr" presetSubtype="16" fill="hold" nodeType="withEffect">
                                  <p:stCondLst>
                                    <p:cond delay="0"/>
                                  </p:stCondLst>
                                  <p:childTnLst>
                                    <p:set>
                                      <p:cBhvr>
                                        <p:cTn id="55" dur="1" fill="hold">
                                          <p:stCondLst>
                                            <p:cond delay="0"/>
                                          </p:stCondLst>
                                        </p:cTn>
                                        <p:tgtEl>
                                          <p:spTgt spid="4160"/>
                                        </p:tgtEl>
                                        <p:attrNameLst>
                                          <p:attrName>style.visibility</p:attrName>
                                        </p:attrNameLst>
                                      </p:cBhvr>
                                      <p:to>
                                        <p:strVal val="visible"/>
                                      </p:to>
                                    </p:set>
                                    <p:animEffect transition="in" filter="diamond(in)">
                                      <p:cBhvr>
                                        <p:cTn id="56" dur="1000"/>
                                        <p:tgtEl>
                                          <p:spTgt spid="4160"/>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4157"/>
                                        </p:tgtEl>
                                        <p:attrNameLst>
                                          <p:attrName>style.visibility</p:attrName>
                                        </p:attrNameLst>
                                      </p:cBhvr>
                                      <p:to>
                                        <p:strVal val="visible"/>
                                      </p:to>
                                    </p:set>
                                    <p:animEffect transition="in" filter="diamond(in)">
                                      <p:cBhvr>
                                        <p:cTn id="59" dur="1000"/>
                                        <p:tgtEl>
                                          <p:spTgt spid="4157"/>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4158"/>
                                        </p:tgtEl>
                                        <p:attrNameLst>
                                          <p:attrName>style.visibility</p:attrName>
                                        </p:attrNameLst>
                                      </p:cBhvr>
                                      <p:to>
                                        <p:strVal val="visible"/>
                                      </p:to>
                                    </p:set>
                                    <p:animEffect transition="in" filter="diamond(in)">
                                      <p:cBhvr>
                                        <p:cTn id="62" dur="1000"/>
                                        <p:tgtEl>
                                          <p:spTgt spid="4158"/>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58402"/>
                                        </p:tgtEl>
                                        <p:attrNameLst>
                                          <p:attrName>style.visibility</p:attrName>
                                        </p:attrNameLst>
                                      </p:cBhvr>
                                      <p:to>
                                        <p:strVal val="visible"/>
                                      </p:to>
                                    </p:set>
                                    <p:animEffect transition="in" filter="diamond(in)">
                                      <p:cBhvr>
                                        <p:cTn id="65" dur="1000"/>
                                        <p:tgtEl>
                                          <p:spTgt spid="58402"/>
                                        </p:tgtEl>
                                      </p:cBhvr>
                                    </p:animEffect>
                                  </p:childTnLst>
                                </p:cTn>
                              </p:par>
                              <p:par>
                                <p:cTn id="66" presetID="8" presetClass="entr" presetSubtype="16" fill="hold" nodeType="withEffect">
                                  <p:stCondLst>
                                    <p:cond delay="0"/>
                                  </p:stCondLst>
                                  <p:childTnLst>
                                    <p:set>
                                      <p:cBhvr>
                                        <p:cTn id="67" dur="1" fill="hold">
                                          <p:stCondLst>
                                            <p:cond delay="0"/>
                                          </p:stCondLst>
                                        </p:cTn>
                                        <p:tgtEl>
                                          <p:spTgt spid="4166"/>
                                        </p:tgtEl>
                                        <p:attrNameLst>
                                          <p:attrName>style.visibility</p:attrName>
                                        </p:attrNameLst>
                                      </p:cBhvr>
                                      <p:to>
                                        <p:strVal val="visible"/>
                                      </p:to>
                                    </p:set>
                                    <p:animEffect transition="in" filter="diamond(in)">
                                      <p:cBhvr>
                                        <p:cTn id="68" dur="1000"/>
                                        <p:tgtEl>
                                          <p:spTgt spid="416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58394"/>
                                        </p:tgtEl>
                                        <p:attrNameLst>
                                          <p:attrName>style.visibility</p:attrName>
                                        </p:attrNameLst>
                                      </p:cBhvr>
                                      <p:to>
                                        <p:strVal val="visible"/>
                                      </p:to>
                                    </p:set>
                                    <p:animEffect transition="in" filter="checkerboard(across)">
                                      <p:cBhvr>
                                        <p:cTn id="73" dur="500"/>
                                        <p:tgtEl>
                                          <p:spTgt spid="5839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path" presetSubtype="0" accel="50000" decel="50000" fill="hold" grpId="0" nodeType="clickEffect">
                                  <p:stCondLst>
                                    <p:cond delay="0"/>
                                  </p:stCondLst>
                                  <p:childTnLst>
                                    <p:animMotion origin="layout" path="M 3.33333E-6 3.23699E-6 L 0.00416 0.06659 " pathEditMode="relative" rAng="0" ptsTypes="AA">
                                      <p:cBhvr>
                                        <p:cTn id="77" dur="2000" fill="hold"/>
                                        <p:tgtEl>
                                          <p:spTgt spid="4150"/>
                                        </p:tgtEl>
                                        <p:attrNameLst>
                                          <p:attrName>ppt_x,ppt_y</p:attrName>
                                        </p:attrNameLst>
                                      </p:cBhvr>
                                      <p:rCtr x="200" y="3300"/>
                                    </p:animMotion>
                                  </p:childTnLst>
                                </p:cTn>
                              </p:par>
                              <p:par>
                                <p:cTn id="78" presetID="3" presetClass="exit" presetSubtype="10" fill="hold" nodeType="withEffect">
                                  <p:stCondLst>
                                    <p:cond delay="0"/>
                                  </p:stCondLst>
                                  <p:childTnLst>
                                    <p:animEffect transition="out" filter="blinds(horizontal)">
                                      <p:cBhvr>
                                        <p:cTn id="79" dur="500"/>
                                        <p:tgtEl>
                                          <p:spTgt spid="4154"/>
                                        </p:tgtEl>
                                      </p:cBhvr>
                                    </p:animEffect>
                                    <p:set>
                                      <p:cBhvr>
                                        <p:cTn id="80" dur="1" fill="hold">
                                          <p:stCondLst>
                                            <p:cond delay="499"/>
                                          </p:stCondLst>
                                        </p:cTn>
                                        <p:tgtEl>
                                          <p:spTgt spid="415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58400"/>
                                        </p:tgtEl>
                                      </p:cBhvr>
                                    </p:animEffect>
                                    <p:set>
                                      <p:cBhvr>
                                        <p:cTn id="83" dur="1" fill="hold">
                                          <p:stCondLst>
                                            <p:cond delay="499"/>
                                          </p:stCondLst>
                                        </p:cTn>
                                        <p:tgtEl>
                                          <p:spTgt spid="58400"/>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4151"/>
                                        </p:tgtEl>
                                      </p:cBhvr>
                                    </p:animEffect>
                                    <p:set>
                                      <p:cBhvr>
                                        <p:cTn id="86" dur="1" fill="hold">
                                          <p:stCondLst>
                                            <p:cond delay="499"/>
                                          </p:stCondLst>
                                        </p:cTn>
                                        <p:tgtEl>
                                          <p:spTgt spid="4151"/>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4152"/>
                                        </p:tgtEl>
                                      </p:cBhvr>
                                    </p:animEffect>
                                    <p:set>
                                      <p:cBhvr>
                                        <p:cTn id="89" dur="1" fill="hold">
                                          <p:stCondLst>
                                            <p:cond delay="499"/>
                                          </p:stCondLst>
                                        </p:cTn>
                                        <p:tgtEl>
                                          <p:spTgt spid="4152"/>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58405"/>
                                        </p:tgtEl>
                                      </p:cBhvr>
                                    </p:animEffect>
                                    <p:set>
                                      <p:cBhvr>
                                        <p:cTn id="92" dur="1" fill="hold">
                                          <p:stCondLst>
                                            <p:cond delay="499"/>
                                          </p:stCondLst>
                                        </p:cTn>
                                        <p:tgtEl>
                                          <p:spTgt spid="58405"/>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4153"/>
                                        </p:tgtEl>
                                      </p:cBhvr>
                                    </p:animEffect>
                                    <p:set>
                                      <p:cBhvr>
                                        <p:cTn id="95" dur="1" fill="hold">
                                          <p:stCondLst>
                                            <p:cond delay="499"/>
                                          </p:stCondLst>
                                        </p:cTn>
                                        <p:tgtEl>
                                          <p:spTgt spid="4153"/>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58395"/>
                                        </p:tgtEl>
                                        <p:attrNameLst>
                                          <p:attrName>style.visibility</p:attrName>
                                        </p:attrNameLst>
                                      </p:cBhvr>
                                      <p:to>
                                        <p:strVal val="visible"/>
                                      </p:to>
                                    </p:set>
                                    <p:animEffect transition="in" filter="box(in)">
                                      <p:cBhvr>
                                        <p:cTn id="100" dur="500"/>
                                        <p:tgtEl>
                                          <p:spTgt spid="58395"/>
                                        </p:tgtEl>
                                      </p:cBhvr>
                                    </p:animEffect>
                                  </p:childTnLst>
                                </p:cTn>
                              </p:par>
                              <p:par>
                                <p:cTn id="101" presetID="5" presetClass="exit" presetSubtype="10" fill="hold" grpId="1" nodeType="withEffect">
                                  <p:stCondLst>
                                    <p:cond delay="0"/>
                                  </p:stCondLst>
                                  <p:childTnLst>
                                    <p:animEffect transition="out" filter="checkerboard(across)">
                                      <p:cBhvr>
                                        <p:cTn id="102" dur="500"/>
                                        <p:tgtEl>
                                          <p:spTgt spid="58403"/>
                                        </p:tgtEl>
                                      </p:cBhvr>
                                    </p:animEffect>
                                    <p:set>
                                      <p:cBhvr>
                                        <p:cTn id="103" dur="1" fill="hold">
                                          <p:stCondLst>
                                            <p:cond delay="499"/>
                                          </p:stCondLst>
                                        </p:cTn>
                                        <p:tgtEl>
                                          <p:spTgt spid="58403"/>
                                        </p:tgtEl>
                                        <p:attrNameLst>
                                          <p:attrName>style.visibility</p:attrName>
                                        </p:attrNameLst>
                                      </p:cBhvr>
                                      <p:to>
                                        <p:strVal val="hidden"/>
                                      </p:to>
                                    </p:set>
                                  </p:childTnLst>
                                </p:cTn>
                              </p:par>
                              <p:par>
                                <p:cTn id="104" presetID="5" presetClass="exit" presetSubtype="10" fill="hold" nodeType="withEffect">
                                  <p:stCondLst>
                                    <p:cond delay="0"/>
                                  </p:stCondLst>
                                  <p:childTnLst>
                                    <p:animEffect transition="out" filter="checkerboard(across)">
                                      <p:cBhvr>
                                        <p:cTn id="105" dur="500"/>
                                        <p:tgtEl>
                                          <p:spTgt spid="4148"/>
                                        </p:tgtEl>
                                      </p:cBhvr>
                                    </p:animEffect>
                                    <p:set>
                                      <p:cBhvr>
                                        <p:cTn id="106" dur="1" fill="hold">
                                          <p:stCondLst>
                                            <p:cond delay="499"/>
                                          </p:stCondLst>
                                        </p:cTn>
                                        <p:tgtEl>
                                          <p:spTgt spid="4148"/>
                                        </p:tgtEl>
                                        <p:attrNameLst>
                                          <p:attrName>style.visibility</p:attrName>
                                        </p:attrNameLst>
                                      </p:cBhvr>
                                      <p:to>
                                        <p:strVal val="hidden"/>
                                      </p:to>
                                    </p:set>
                                  </p:childTnLst>
                                </p:cTn>
                              </p:par>
                              <p:par>
                                <p:cTn id="107" presetID="5" presetClass="exit" presetSubtype="10" fill="hold" grpId="1" nodeType="withEffect">
                                  <p:stCondLst>
                                    <p:cond delay="0"/>
                                  </p:stCondLst>
                                  <p:childTnLst>
                                    <p:animEffect transition="out" filter="checkerboard(across)">
                                      <p:cBhvr>
                                        <p:cTn id="108" dur="500"/>
                                        <p:tgtEl>
                                          <p:spTgt spid="4145"/>
                                        </p:tgtEl>
                                      </p:cBhvr>
                                    </p:animEffect>
                                    <p:set>
                                      <p:cBhvr>
                                        <p:cTn id="109" dur="1" fill="hold">
                                          <p:stCondLst>
                                            <p:cond delay="499"/>
                                          </p:stCondLst>
                                        </p:cTn>
                                        <p:tgtEl>
                                          <p:spTgt spid="4145"/>
                                        </p:tgtEl>
                                        <p:attrNameLst>
                                          <p:attrName>style.visibility</p:attrName>
                                        </p:attrNameLst>
                                      </p:cBhvr>
                                      <p:to>
                                        <p:strVal val="hidden"/>
                                      </p:to>
                                    </p:set>
                                  </p:childTnLst>
                                </p:cTn>
                              </p:par>
                              <p:par>
                                <p:cTn id="110" presetID="5" presetClass="exit" presetSubtype="10" fill="hold" grpId="1" nodeType="withEffect">
                                  <p:stCondLst>
                                    <p:cond delay="0"/>
                                  </p:stCondLst>
                                  <p:childTnLst>
                                    <p:animEffect transition="out" filter="checkerboard(across)">
                                      <p:cBhvr>
                                        <p:cTn id="111" dur="500"/>
                                        <p:tgtEl>
                                          <p:spTgt spid="4146"/>
                                        </p:tgtEl>
                                      </p:cBhvr>
                                    </p:animEffect>
                                    <p:set>
                                      <p:cBhvr>
                                        <p:cTn id="112" dur="1" fill="hold">
                                          <p:stCondLst>
                                            <p:cond delay="499"/>
                                          </p:stCondLst>
                                        </p:cTn>
                                        <p:tgtEl>
                                          <p:spTgt spid="4146"/>
                                        </p:tgtEl>
                                        <p:attrNameLst>
                                          <p:attrName>style.visibility</p:attrName>
                                        </p:attrNameLst>
                                      </p:cBhvr>
                                      <p:to>
                                        <p:strVal val="hidden"/>
                                      </p:to>
                                    </p:set>
                                  </p:childTnLst>
                                </p:cTn>
                              </p:par>
                              <p:par>
                                <p:cTn id="113" presetID="5" presetClass="exit" presetSubtype="10" fill="hold" grpId="1" nodeType="withEffect">
                                  <p:stCondLst>
                                    <p:cond delay="0"/>
                                  </p:stCondLst>
                                  <p:childTnLst>
                                    <p:animEffect transition="out" filter="checkerboard(across)">
                                      <p:cBhvr>
                                        <p:cTn id="114" dur="500"/>
                                        <p:tgtEl>
                                          <p:spTgt spid="58404"/>
                                        </p:tgtEl>
                                      </p:cBhvr>
                                    </p:animEffect>
                                    <p:set>
                                      <p:cBhvr>
                                        <p:cTn id="115" dur="1" fill="hold">
                                          <p:stCondLst>
                                            <p:cond delay="499"/>
                                          </p:stCondLst>
                                        </p:cTn>
                                        <p:tgtEl>
                                          <p:spTgt spid="58404"/>
                                        </p:tgtEl>
                                        <p:attrNameLst>
                                          <p:attrName>style.visibility</p:attrName>
                                        </p:attrNameLst>
                                      </p:cBhvr>
                                      <p:to>
                                        <p:strVal val="hidden"/>
                                      </p:to>
                                    </p:set>
                                  </p:childTnLst>
                                </p:cTn>
                              </p:par>
                              <p:par>
                                <p:cTn id="116" presetID="5" presetClass="exit" presetSubtype="10" fill="hold" nodeType="withEffect">
                                  <p:stCondLst>
                                    <p:cond delay="0"/>
                                  </p:stCondLst>
                                  <p:childTnLst>
                                    <p:animEffect transition="out" filter="checkerboard(across)">
                                      <p:cBhvr>
                                        <p:cTn id="117" dur="500"/>
                                        <p:tgtEl>
                                          <p:spTgt spid="4161"/>
                                        </p:tgtEl>
                                      </p:cBhvr>
                                    </p:animEffect>
                                    <p:set>
                                      <p:cBhvr>
                                        <p:cTn id="118" dur="1" fill="hold">
                                          <p:stCondLst>
                                            <p:cond delay="499"/>
                                          </p:stCondLst>
                                        </p:cTn>
                                        <p:tgtEl>
                                          <p:spTgt spid="4161"/>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58396"/>
                                        </p:tgtEl>
                                        <p:attrNameLst>
                                          <p:attrName>style.visibility</p:attrName>
                                        </p:attrNameLst>
                                      </p:cBhvr>
                                      <p:to>
                                        <p:strVal val="visible"/>
                                      </p:to>
                                    </p:set>
                                    <p:animEffect transition="in" filter="checkerboard(across)">
                                      <p:cBhvr>
                                        <p:cTn id="123" dur="500"/>
                                        <p:tgtEl>
                                          <p:spTgt spid="5839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64" presetClass="path" presetSubtype="0" accel="50000" decel="50000" fill="hold" grpId="0" nodeType="clickEffect">
                                  <p:stCondLst>
                                    <p:cond delay="0"/>
                                  </p:stCondLst>
                                  <p:childTnLst>
                                    <p:animMotion origin="layout" path="M 3.33333E-6 -1.6185E-6 L 3.33333E-6 -0.10081 " pathEditMode="relative" rAng="0" ptsTypes="AA">
                                      <p:cBhvr>
                                        <p:cTn id="127" dur="2000" fill="hold"/>
                                        <p:tgtEl>
                                          <p:spTgt spid="4156"/>
                                        </p:tgtEl>
                                        <p:attrNameLst>
                                          <p:attrName>ppt_x,ppt_y</p:attrName>
                                        </p:attrNameLst>
                                      </p:cBhvr>
                                      <p:rCtr x="0" y="-5000"/>
                                    </p:animMotion>
                                  </p:childTnLst>
                                </p:cTn>
                              </p:par>
                              <p:par>
                                <p:cTn id="128" presetID="5" presetClass="exit" presetSubtype="10" fill="hold" nodeType="withEffect">
                                  <p:stCondLst>
                                    <p:cond delay="0"/>
                                  </p:stCondLst>
                                  <p:childTnLst>
                                    <p:animEffect transition="out" filter="checkerboard(across)">
                                      <p:cBhvr>
                                        <p:cTn id="129" dur="500"/>
                                        <p:tgtEl>
                                          <p:spTgt spid="4160"/>
                                        </p:tgtEl>
                                      </p:cBhvr>
                                    </p:animEffect>
                                    <p:set>
                                      <p:cBhvr>
                                        <p:cTn id="130" dur="1" fill="hold">
                                          <p:stCondLst>
                                            <p:cond delay="499"/>
                                          </p:stCondLst>
                                        </p:cTn>
                                        <p:tgtEl>
                                          <p:spTgt spid="4160"/>
                                        </p:tgtEl>
                                        <p:attrNameLst>
                                          <p:attrName>style.visibility</p:attrName>
                                        </p:attrNameLst>
                                      </p:cBhvr>
                                      <p:to>
                                        <p:strVal val="hidden"/>
                                      </p:to>
                                    </p:set>
                                  </p:childTnLst>
                                </p:cTn>
                              </p:par>
                              <p:par>
                                <p:cTn id="131" presetID="5" presetClass="exit" presetSubtype="10" fill="hold" grpId="1" nodeType="withEffect">
                                  <p:stCondLst>
                                    <p:cond delay="0"/>
                                  </p:stCondLst>
                                  <p:childTnLst>
                                    <p:animEffect transition="out" filter="checkerboard(across)">
                                      <p:cBhvr>
                                        <p:cTn id="132" dur="500"/>
                                        <p:tgtEl>
                                          <p:spTgt spid="58401"/>
                                        </p:tgtEl>
                                      </p:cBhvr>
                                    </p:animEffect>
                                    <p:set>
                                      <p:cBhvr>
                                        <p:cTn id="133" dur="1" fill="hold">
                                          <p:stCondLst>
                                            <p:cond delay="499"/>
                                          </p:stCondLst>
                                        </p:cTn>
                                        <p:tgtEl>
                                          <p:spTgt spid="58401"/>
                                        </p:tgtEl>
                                        <p:attrNameLst>
                                          <p:attrName>style.visibility</p:attrName>
                                        </p:attrNameLst>
                                      </p:cBhvr>
                                      <p:to>
                                        <p:strVal val="hidden"/>
                                      </p:to>
                                    </p:set>
                                  </p:childTnLst>
                                </p:cTn>
                              </p:par>
                              <p:par>
                                <p:cTn id="134" presetID="5" presetClass="exit" presetSubtype="10" fill="hold" grpId="1" nodeType="withEffect">
                                  <p:stCondLst>
                                    <p:cond delay="0"/>
                                  </p:stCondLst>
                                  <p:childTnLst>
                                    <p:animEffect transition="out" filter="checkerboard(across)">
                                      <p:cBhvr>
                                        <p:cTn id="135" dur="500"/>
                                        <p:tgtEl>
                                          <p:spTgt spid="4157"/>
                                        </p:tgtEl>
                                      </p:cBhvr>
                                    </p:animEffect>
                                    <p:set>
                                      <p:cBhvr>
                                        <p:cTn id="136" dur="1" fill="hold">
                                          <p:stCondLst>
                                            <p:cond delay="499"/>
                                          </p:stCondLst>
                                        </p:cTn>
                                        <p:tgtEl>
                                          <p:spTgt spid="4157"/>
                                        </p:tgtEl>
                                        <p:attrNameLst>
                                          <p:attrName>style.visibility</p:attrName>
                                        </p:attrNameLst>
                                      </p:cBhvr>
                                      <p:to>
                                        <p:strVal val="hidden"/>
                                      </p:to>
                                    </p:set>
                                  </p:childTnLst>
                                </p:cTn>
                              </p:par>
                              <p:par>
                                <p:cTn id="137" presetID="5" presetClass="exit" presetSubtype="10" fill="hold" grpId="1" nodeType="withEffect">
                                  <p:stCondLst>
                                    <p:cond delay="0"/>
                                  </p:stCondLst>
                                  <p:childTnLst>
                                    <p:animEffect transition="out" filter="checkerboard(across)">
                                      <p:cBhvr>
                                        <p:cTn id="138" dur="500"/>
                                        <p:tgtEl>
                                          <p:spTgt spid="4158"/>
                                        </p:tgtEl>
                                      </p:cBhvr>
                                    </p:animEffect>
                                    <p:set>
                                      <p:cBhvr>
                                        <p:cTn id="139" dur="1" fill="hold">
                                          <p:stCondLst>
                                            <p:cond delay="499"/>
                                          </p:stCondLst>
                                        </p:cTn>
                                        <p:tgtEl>
                                          <p:spTgt spid="4158"/>
                                        </p:tgtEl>
                                        <p:attrNameLst>
                                          <p:attrName>style.visibility</p:attrName>
                                        </p:attrNameLst>
                                      </p:cBhvr>
                                      <p:to>
                                        <p:strVal val="hidden"/>
                                      </p:to>
                                    </p:set>
                                  </p:childTnLst>
                                </p:cTn>
                              </p:par>
                              <p:par>
                                <p:cTn id="140" presetID="5" presetClass="exit" presetSubtype="10" fill="hold" grpId="1" nodeType="withEffect">
                                  <p:stCondLst>
                                    <p:cond delay="0"/>
                                  </p:stCondLst>
                                  <p:childTnLst>
                                    <p:animEffect transition="out" filter="checkerboard(across)">
                                      <p:cBhvr>
                                        <p:cTn id="141" dur="500"/>
                                        <p:tgtEl>
                                          <p:spTgt spid="58402"/>
                                        </p:tgtEl>
                                      </p:cBhvr>
                                    </p:animEffect>
                                    <p:set>
                                      <p:cBhvr>
                                        <p:cTn id="142" dur="1" fill="hold">
                                          <p:stCondLst>
                                            <p:cond delay="499"/>
                                          </p:stCondLst>
                                        </p:cTn>
                                        <p:tgtEl>
                                          <p:spTgt spid="58402"/>
                                        </p:tgtEl>
                                        <p:attrNameLst>
                                          <p:attrName>style.visibility</p:attrName>
                                        </p:attrNameLst>
                                      </p:cBhvr>
                                      <p:to>
                                        <p:strVal val="hidden"/>
                                      </p:to>
                                    </p:set>
                                  </p:childTnLst>
                                </p:cTn>
                              </p:par>
                              <p:par>
                                <p:cTn id="143" presetID="5" presetClass="exit" presetSubtype="10" fill="hold" nodeType="withEffect">
                                  <p:stCondLst>
                                    <p:cond delay="0"/>
                                  </p:stCondLst>
                                  <p:childTnLst>
                                    <p:animEffect transition="out" filter="checkerboard(across)">
                                      <p:cBhvr>
                                        <p:cTn id="144" dur="500"/>
                                        <p:tgtEl>
                                          <p:spTgt spid="4166"/>
                                        </p:tgtEl>
                                      </p:cBhvr>
                                    </p:animEffect>
                                    <p:set>
                                      <p:cBhvr>
                                        <p:cTn id="145" dur="1" fill="hold">
                                          <p:stCondLst>
                                            <p:cond delay="499"/>
                                          </p:stCondLst>
                                        </p:cTn>
                                        <p:tgtEl>
                                          <p:spTgt spid="4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5" grpId="0" animBg="1"/>
      <p:bldP spid="4145" grpId="1" animBg="1"/>
      <p:bldP spid="4146" grpId="0" animBg="1"/>
      <p:bldP spid="4146" grpId="1" animBg="1"/>
      <p:bldP spid="4150" grpId="0" animBg="1"/>
      <p:bldP spid="4151" grpId="0" animBg="1"/>
      <p:bldP spid="4151" grpId="1" animBg="1"/>
      <p:bldP spid="4152" grpId="0" animBg="1"/>
      <p:bldP spid="4152" grpId="1" animBg="1"/>
      <p:bldP spid="4156" grpId="0" animBg="1"/>
      <p:bldP spid="4157" grpId="0" animBg="1"/>
      <p:bldP spid="4157" grpId="1" animBg="1"/>
      <p:bldP spid="4158" grpId="0" animBg="1"/>
      <p:bldP spid="4158" grpId="1" animBg="1"/>
      <p:bldP spid="58393" grpId="0"/>
      <p:bldP spid="58394" grpId="0"/>
      <p:bldP spid="58395" grpId="0"/>
      <p:bldP spid="58396" grpId="0"/>
      <p:bldP spid="58400" grpId="0" animBg="1"/>
      <p:bldP spid="58400" grpId="1" animBg="1"/>
      <p:bldP spid="58401" grpId="0" animBg="1"/>
      <p:bldP spid="58401" grpId="1" animBg="1"/>
      <p:bldP spid="58402" grpId="0" animBg="1"/>
      <p:bldP spid="58402" grpId="1" animBg="1"/>
      <p:bldP spid="58403" grpId="0" animBg="1"/>
      <p:bldP spid="58403" grpId="1" animBg="1"/>
      <p:bldP spid="58404" grpId="0" animBg="1"/>
      <p:bldP spid="58404" grpId="1" animBg="1"/>
      <p:bldP spid="58405" grpId="0" animBg="1"/>
      <p:bldP spid="5840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a:extLst>
              <a:ext uri="{FF2B5EF4-FFF2-40B4-BE49-F238E27FC236}">
                <a16:creationId xmlns:a16="http://schemas.microsoft.com/office/drawing/2014/main" id="{C5874BBD-0ADE-4002-BAC8-1CA144FCECC6}"/>
              </a:ext>
            </a:extLst>
          </p:cNvPr>
          <p:cNvSpPr txBox="1">
            <a:spLocks noChangeArrowheads="1"/>
          </p:cNvSpPr>
          <p:nvPr/>
        </p:nvSpPr>
        <p:spPr bwMode="auto">
          <a:xfrm>
            <a:off x="1397000" y="900113"/>
            <a:ext cx="6234113" cy="887412"/>
          </a:xfrm>
          <a:prstGeom prst="rect">
            <a:avLst/>
          </a:prstGeom>
          <a:no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defRPr/>
            </a:pPr>
            <a:endParaRPr lang="en-US" sz="2585" b="1" dirty="0"/>
          </a:p>
          <a:p>
            <a:pPr algn="just" eaLnBrk="1" hangingPunct="1">
              <a:spcBef>
                <a:spcPct val="0"/>
              </a:spcBef>
              <a:buFontTx/>
              <a:buNone/>
              <a:defRPr/>
            </a:pPr>
            <a:r>
              <a:rPr lang="en-US" sz="2585" b="1" dirty="0">
                <a:solidFill>
                  <a:srgbClr val="0000FF"/>
                </a:solidFill>
              </a:rPr>
              <a:t>* </a:t>
            </a:r>
            <a:r>
              <a:rPr lang="en-US" sz="2585" b="1" dirty="0" err="1">
                <a:solidFill>
                  <a:srgbClr val="0000FF"/>
                </a:solidFill>
              </a:rPr>
              <a:t>Khi</a:t>
            </a:r>
            <a:r>
              <a:rPr lang="en-US" sz="2585" b="1" dirty="0">
                <a:solidFill>
                  <a:srgbClr val="0000FF"/>
                </a:solidFill>
              </a:rPr>
              <a:t> </a:t>
            </a:r>
            <a:r>
              <a:rPr lang="en-US" sz="2585" b="1" dirty="0" err="1">
                <a:solidFill>
                  <a:srgbClr val="0000FF"/>
                </a:solidFill>
              </a:rPr>
              <a:t>thả</a:t>
            </a:r>
            <a:r>
              <a:rPr lang="en-US" sz="2585" b="1" dirty="0">
                <a:solidFill>
                  <a:srgbClr val="0000FF"/>
                </a:solidFill>
              </a:rPr>
              <a:t> 1 </a:t>
            </a:r>
            <a:r>
              <a:rPr lang="en-US" sz="2585" b="1" dirty="0" err="1">
                <a:solidFill>
                  <a:srgbClr val="0000FF"/>
                </a:solidFill>
              </a:rPr>
              <a:t>vật</a:t>
            </a:r>
            <a:r>
              <a:rPr lang="en-US" sz="2585" b="1" dirty="0">
                <a:solidFill>
                  <a:srgbClr val="0000FF"/>
                </a:solidFill>
              </a:rPr>
              <a:t> ở </a:t>
            </a:r>
            <a:r>
              <a:rPr lang="en-US" sz="2585" b="1" dirty="0" err="1">
                <a:solidFill>
                  <a:srgbClr val="0000FF"/>
                </a:solidFill>
              </a:rPr>
              <a:t>trong</a:t>
            </a:r>
            <a:r>
              <a:rPr lang="en-US" sz="2585" b="1" dirty="0">
                <a:solidFill>
                  <a:srgbClr val="0000FF"/>
                </a:solidFill>
              </a:rPr>
              <a:t> </a:t>
            </a:r>
            <a:r>
              <a:rPr lang="en-US" sz="2585" b="1" dirty="0" err="1">
                <a:solidFill>
                  <a:srgbClr val="0000FF"/>
                </a:solidFill>
              </a:rPr>
              <a:t>lòng</a:t>
            </a:r>
            <a:r>
              <a:rPr lang="en-US" sz="2585" b="1" dirty="0">
                <a:solidFill>
                  <a:srgbClr val="0000FF"/>
                </a:solidFill>
              </a:rPr>
              <a:t> </a:t>
            </a:r>
            <a:r>
              <a:rPr lang="en-US" sz="2585" b="1" dirty="0" err="1">
                <a:solidFill>
                  <a:srgbClr val="0000FF"/>
                </a:solidFill>
              </a:rPr>
              <a:t>chất</a:t>
            </a:r>
            <a:r>
              <a:rPr lang="en-US" sz="2585" b="1" dirty="0">
                <a:solidFill>
                  <a:srgbClr val="0000FF"/>
                </a:solidFill>
              </a:rPr>
              <a:t> </a:t>
            </a:r>
            <a:r>
              <a:rPr lang="en-US" sz="2585" b="1" dirty="0" err="1">
                <a:solidFill>
                  <a:srgbClr val="0000FF"/>
                </a:solidFill>
              </a:rPr>
              <a:t>lỏng</a:t>
            </a:r>
            <a:r>
              <a:rPr lang="en-US" sz="2585" b="1" dirty="0">
                <a:solidFill>
                  <a:srgbClr val="0000FF"/>
                </a:solidFill>
              </a:rPr>
              <a:t> </a:t>
            </a:r>
            <a:r>
              <a:rPr lang="en-US" sz="2585" b="1" dirty="0" err="1">
                <a:solidFill>
                  <a:srgbClr val="0000FF"/>
                </a:solidFill>
              </a:rPr>
              <a:t>thì</a:t>
            </a:r>
            <a:r>
              <a:rPr lang="en-US" sz="2585" b="1" dirty="0">
                <a:solidFill>
                  <a:srgbClr val="0000FF"/>
                </a:solidFill>
              </a:rPr>
              <a:t>:</a:t>
            </a:r>
          </a:p>
        </p:txBody>
      </p:sp>
      <p:sp>
        <p:nvSpPr>
          <p:cNvPr id="2061" name="Text Box 13">
            <a:extLst>
              <a:ext uri="{FF2B5EF4-FFF2-40B4-BE49-F238E27FC236}">
                <a16:creationId xmlns:a16="http://schemas.microsoft.com/office/drawing/2014/main" id="{B882AE7F-06AD-4E8F-AEC4-CC7AEAA60E92}"/>
              </a:ext>
            </a:extLst>
          </p:cNvPr>
          <p:cNvSpPr txBox="1">
            <a:spLocks noChangeArrowheads="1"/>
          </p:cNvSpPr>
          <p:nvPr/>
        </p:nvSpPr>
        <p:spPr bwMode="auto">
          <a:xfrm>
            <a:off x="2339975" y="2408238"/>
            <a:ext cx="4064000" cy="92075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defRPr/>
            </a:pPr>
            <a:r>
              <a:rPr lang="en-US" sz="2585" b="1" dirty="0">
                <a:solidFill>
                  <a:srgbClr val="002060"/>
                </a:solidFill>
              </a:rPr>
              <a:t> </a:t>
            </a:r>
            <a:r>
              <a:rPr lang="en-US" sz="2585" b="1" dirty="0">
                <a:solidFill>
                  <a:srgbClr val="0000CC"/>
                </a:solidFill>
              </a:rPr>
              <a:t>-</a:t>
            </a:r>
            <a:r>
              <a:rPr lang="en-US" sz="2585" b="1" dirty="0">
                <a:solidFill>
                  <a:srgbClr val="002060"/>
                </a:solidFill>
              </a:rPr>
              <a:t> </a:t>
            </a:r>
            <a:r>
              <a:rPr lang="en-US" sz="2585" b="1" dirty="0" err="1">
                <a:solidFill>
                  <a:srgbClr val="0000FF"/>
                </a:solidFill>
              </a:rPr>
              <a:t>Vật</a:t>
            </a:r>
            <a:r>
              <a:rPr lang="en-US" sz="2585" b="1" dirty="0">
                <a:solidFill>
                  <a:srgbClr val="0000FF"/>
                </a:solidFill>
              </a:rPr>
              <a:t> </a:t>
            </a:r>
            <a:r>
              <a:rPr lang="en-US" sz="2585" b="1" dirty="0" err="1">
                <a:solidFill>
                  <a:srgbClr val="0000FF"/>
                </a:solidFill>
              </a:rPr>
              <a:t>nổi</a:t>
            </a:r>
            <a:r>
              <a:rPr lang="en-US" sz="2585" b="1" dirty="0">
                <a:solidFill>
                  <a:srgbClr val="0000FF"/>
                </a:solidFill>
              </a:rPr>
              <a:t> </a:t>
            </a:r>
            <a:r>
              <a:rPr lang="en-US" sz="2585" b="1" dirty="0" err="1">
                <a:solidFill>
                  <a:srgbClr val="0000FF"/>
                </a:solidFill>
              </a:rPr>
              <a:t>lên</a:t>
            </a:r>
            <a:r>
              <a:rPr lang="en-US" sz="2585" b="1" dirty="0">
                <a:solidFill>
                  <a:srgbClr val="0000FF"/>
                </a:solidFill>
              </a:rPr>
              <a:t> </a:t>
            </a:r>
            <a:r>
              <a:rPr lang="en-US" sz="2585" b="1" dirty="0" err="1">
                <a:solidFill>
                  <a:srgbClr val="0000FF"/>
                </a:solidFill>
              </a:rPr>
              <a:t>khi</a:t>
            </a:r>
            <a:r>
              <a:rPr lang="en-US" sz="2585" b="1" dirty="0">
                <a:solidFill>
                  <a:srgbClr val="0000FF"/>
                </a:solidFill>
              </a:rPr>
              <a:t>:</a:t>
            </a:r>
            <a:r>
              <a:rPr lang="en-US" sz="2800" b="1" dirty="0">
                <a:solidFill>
                  <a:srgbClr val="0000FF"/>
                </a:solidFill>
              </a:rPr>
              <a:t> F</a:t>
            </a:r>
            <a:r>
              <a:rPr lang="en-US" sz="2800" b="1" baseline="-25000" dirty="0">
                <a:solidFill>
                  <a:srgbClr val="0000FF"/>
                </a:solidFill>
              </a:rPr>
              <a:t>A</a:t>
            </a:r>
            <a:r>
              <a:rPr lang="en-US" sz="2800" b="1" dirty="0">
                <a:solidFill>
                  <a:srgbClr val="0000FF"/>
                </a:solidFill>
              </a:rPr>
              <a:t> &gt; P</a:t>
            </a:r>
            <a:endParaRPr lang="en-US" sz="2800" dirty="0">
              <a:solidFill>
                <a:srgbClr val="0000FF"/>
              </a:solidFill>
            </a:endParaRPr>
          </a:p>
          <a:p>
            <a:pPr algn="just" eaLnBrk="1" hangingPunct="1">
              <a:spcBef>
                <a:spcPct val="0"/>
              </a:spcBef>
              <a:buFontTx/>
              <a:buNone/>
              <a:defRPr/>
            </a:pPr>
            <a:r>
              <a:rPr lang="en-US" sz="2585" b="1" dirty="0">
                <a:solidFill>
                  <a:srgbClr val="002060"/>
                </a:solidFill>
              </a:rPr>
              <a:t> </a:t>
            </a:r>
          </a:p>
        </p:txBody>
      </p:sp>
      <p:sp>
        <p:nvSpPr>
          <p:cNvPr id="15" name="Text Box 12">
            <a:extLst>
              <a:ext uri="{FF2B5EF4-FFF2-40B4-BE49-F238E27FC236}">
                <a16:creationId xmlns:a16="http://schemas.microsoft.com/office/drawing/2014/main" id="{44165CE8-885E-41F3-BD60-A0D679EF969D}"/>
              </a:ext>
            </a:extLst>
          </p:cNvPr>
          <p:cNvSpPr txBox="1">
            <a:spLocks noChangeArrowheads="1"/>
          </p:cNvSpPr>
          <p:nvPr/>
        </p:nvSpPr>
        <p:spPr bwMode="auto">
          <a:xfrm>
            <a:off x="2339975" y="1773238"/>
            <a:ext cx="3984625" cy="92075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defRPr/>
            </a:pPr>
            <a:r>
              <a:rPr lang="en-US" sz="2585" b="1" dirty="0">
                <a:solidFill>
                  <a:srgbClr val="0000FF"/>
                </a:solidFill>
              </a:rPr>
              <a:t> - </a:t>
            </a:r>
            <a:r>
              <a:rPr lang="en-US" sz="2585" b="1" dirty="0" err="1">
                <a:solidFill>
                  <a:srgbClr val="0000FF"/>
                </a:solidFill>
              </a:rPr>
              <a:t>Vật</a:t>
            </a:r>
            <a:r>
              <a:rPr lang="en-US" sz="2585" b="1" dirty="0">
                <a:solidFill>
                  <a:srgbClr val="0000FF"/>
                </a:solidFill>
              </a:rPr>
              <a:t> </a:t>
            </a:r>
            <a:r>
              <a:rPr lang="en-US" sz="2585" b="1" dirty="0" err="1">
                <a:solidFill>
                  <a:srgbClr val="0000FF"/>
                </a:solidFill>
              </a:rPr>
              <a:t>chìm</a:t>
            </a:r>
            <a:r>
              <a:rPr lang="en-US" sz="2585" b="1" dirty="0">
                <a:solidFill>
                  <a:srgbClr val="0000FF"/>
                </a:solidFill>
              </a:rPr>
              <a:t> </a:t>
            </a:r>
            <a:r>
              <a:rPr lang="en-US" sz="2585" b="1" dirty="0" err="1">
                <a:solidFill>
                  <a:srgbClr val="0000FF"/>
                </a:solidFill>
              </a:rPr>
              <a:t>khi</a:t>
            </a:r>
            <a:r>
              <a:rPr lang="en-US" sz="2585" b="1" dirty="0">
                <a:solidFill>
                  <a:srgbClr val="0000FF"/>
                </a:solidFill>
              </a:rPr>
              <a:t>:</a:t>
            </a:r>
            <a:r>
              <a:rPr lang="en-US" sz="2800" b="1" dirty="0">
                <a:solidFill>
                  <a:srgbClr val="0000FF"/>
                </a:solidFill>
              </a:rPr>
              <a:t> F</a:t>
            </a:r>
            <a:r>
              <a:rPr lang="en-US" sz="2800" b="1" baseline="-25000" dirty="0">
                <a:solidFill>
                  <a:srgbClr val="0000FF"/>
                </a:solidFill>
              </a:rPr>
              <a:t>A</a:t>
            </a:r>
            <a:r>
              <a:rPr lang="en-US" sz="2800" b="1" dirty="0">
                <a:solidFill>
                  <a:srgbClr val="0000FF"/>
                </a:solidFill>
              </a:rPr>
              <a:t> &lt; P</a:t>
            </a:r>
            <a:endParaRPr lang="en-US" sz="2800" dirty="0">
              <a:solidFill>
                <a:srgbClr val="0000FF"/>
              </a:solidFill>
            </a:endParaRPr>
          </a:p>
          <a:p>
            <a:pPr algn="just" eaLnBrk="1" hangingPunct="1">
              <a:spcBef>
                <a:spcPct val="0"/>
              </a:spcBef>
              <a:buFontTx/>
              <a:buNone/>
              <a:defRPr/>
            </a:pPr>
            <a:r>
              <a:rPr lang="en-US" sz="2585" b="1" dirty="0">
                <a:solidFill>
                  <a:srgbClr val="0000FF"/>
                </a:solidFill>
              </a:rPr>
              <a:t>   </a:t>
            </a:r>
          </a:p>
        </p:txBody>
      </p:sp>
      <p:sp>
        <p:nvSpPr>
          <p:cNvPr id="7" name="Rectangle 6"/>
          <p:cNvSpPr>
            <a:spLocks noChangeArrowheads="1"/>
          </p:cNvSpPr>
          <p:nvPr/>
        </p:nvSpPr>
        <p:spPr bwMode="auto">
          <a:xfrm>
            <a:off x="863600" y="879475"/>
            <a:ext cx="917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4000">
              <a:solidFill>
                <a:srgbClr val="FF0000"/>
              </a:solidFill>
            </a:endParaRPr>
          </a:p>
        </p:txBody>
      </p:sp>
      <p:graphicFrame>
        <p:nvGraphicFramePr>
          <p:cNvPr id="11270"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275" name="Equation" r:id="rId3" imgW="114151" imgH="215619" progId="Equation.3">
                  <p:embed/>
                </p:oleObj>
              </mc:Choice>
              <mc:Fallback>
                <p:oleObj name="Equation" r:id="rId3" imgW="114151" imgH="21561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3">
            <a:extLst>
              <a:ext uri="{FF2B5EF4-FFF2-40B4-BE49-F238E27FC236}">
                <a16:creationId xmlns:a16="http://schemas.microsoft.com/office/drawing/2014/main" id="{80E01698-2A28-4EBC-A3E8-7C6F8731736E}"/>
              </a:ext>
            </a:extLst>
          </p:cNvPr>
          <p:cNvSpPr txBox="1">
            <a:spLocks noChangeArrowheads="1"/>
          </p:cNvSpPr>
          <p:nvPr/>
        </p:nvSpPr>
        <p:spPr bwMode="auto">
          <a:xfrm>
            <a:off x="2339975" y="3068638"/>
            <a:ext cx="6119813" cy="920750"/>
          </a:xfrm>
          <a:prstGeom prst="rect">
            <a:avLst/>
          </a:prstGeom>
          <a:no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defRPr/>
            </a:pPr>
            <a:r>
              <a:rPr lang="en-US" sz="2585" b="1" dirty="0">
                <a:solidFill>
                  <a:srgbClr val="0000CC"/>
                </a:solidFill>
              </a:rPr>
              <a:t> - </a:t>
            </a:r>
            <a:r>
              <a:rPr lang="en-US" sz="2585" b="1" dirty="0" err="1">
                <a:solidFill>
                  <a:srgbClr val="0000FF"/>
                </a:solidFill>
              </a:rPr>
              <a:t>Vật</a:t>
            </a:r>
            <a:r>
              <a:rPr lang="en-US" sz="2585" b="1" dirty="0">
                <a:solidFill>
                  <a:srgbClr val="0000FF"/>
                </a:solidFill>
              </a:rPr>
              <a:t> </a:t>
            </a:r>
            <a:r>
              <a:rPr lang="en-US" sz="2585" b="1" dirty="0" err="1">
                <a:solidFill>
                  <a:srgbClr val="0000FF"/>
                </a:solidFill>
              </a:rPr>
              <a:t>lơ</a:t>
            </a:r>
            <a:r>
              <a:rPr lang="en-US" sz="2585" b="1" dirty="0">
                <a:solidFill>
                  <a:srgbClr val="0000FF"/>
                </a:solidFill>
              </a:rPr>
              <a:t> </a:t>
            </a:r>
            <a:r>
              <a:rPr lang="en-US" sz="2585" b="1" dirty="0" err="1">
                <a:solidFill>
                  <a:srgbClr val="0000FF"/>
                </a:solidFill>
              </a:rPr>
              <a:t>lửng</a:t>
            </a:r>
            <a:r>
              <a:rPr lang="en-US" sz="2585" b="1" dirty="0">
                <a:solidFill>
                  <a:srgbClr val="0000FF"/>
                </a:solidFill>
              </a:rPr>
              <a:t> </a:t>
            </a:r>
            <a:r>
              <a:rPr lang="en-US" sz="2585" b="1" dirty="0" err="1">
                <a:solidFill>
                  <a:srgbClr val="0000FF"/>
                </a:solidFill>
              </a:rPr>
              <a:t>trong</a:t>
            </a:r>
            <a:r>
              <a:rPr lang="en-US" sz="2585" b="1" dirty="0">
                <a:solidFill>
                  <a:srgbClr val="0000FF"/>
                </a:solidFill>
              </a:rPr>
              <a:t> </a:t>
            </a:r>
            <a:r>
              <a:rPr lang="en-US" sz="2585" b="1" dirty="0" err="1">
                <a:solidFill>
                  <a:srgbClr val="0000FF"/>
                </a:solidFill>
              </a:rPr>
              <a:t>chất</a:t>
            </a:r>
            <a:r>
              <a:rPr lang="en-US" sz="2585" b="1" dirty="0">
                <a:solidFill>
                  <a:srgbClr val="0000FF"/>
                </a:solidFill>
              </a:rPr>
              <a:t> </a:t>
            </a:r>
            <a:r>
              <a:rPr lang="en-US" sz="2585" b="1" dirty="0" err="1">
                <a:solidFill>
                  <a:srgbClr val="0000FF"/>
                </a:solidFill>
              </a:rPr>
              <a:t>lỏng</a:t>
            </a:r>
            <a:r>
              <a:rPr lang="en-US" sz="2585" b="1" dirty="0">
                <a:solidFill>
                  <a:srgbClr val="0000FF"/>
                </a:solidFill>
              </a:rPr>
              <a:t> </a:t>
            </a:r>
            <a:r>
              <a:rPr lang="en-US" sz="2585" b="1" dirty="0" err="1">
                <a:solidFill>
                  <a:srgbClr val="0000FF"/>
                </a:solidFill>
              </a:rPr>
              <a:t>khi</a:t>
            </a:r>
            <a:r>
              <a:rPr lang="en-US" sz="2585" b="1" dirty="0">
                <a:solidFill>
                  <a:srgbClr val="0000FF"/>
                </a:solidFill>
              </a:rPr>
              <a:t>:</a:t>
            </a:r>
            <a:r>
              <a:rPr lang="en-US" sz="2800" b="1" dirty="0">
                <a:solidFill>
                  <a:srgbClr val="0000FF"/>
                </a:solidFill>
              </a:rPr>
              <a:t> F</a:t>
            </a:r>
            <a:r>
              <a:rPr lang="en-US" sz="2800" b="1" baseline="-25000" dirty="0">
                <a:solidFill>
                  <a:srgbClr val="0000FF"/>
                </a:solidFill>
              </a:rPr>
              <a:t>A</a:t>
            </a:r>
            <a:r>
              <a:rPr lang="en-US" sz="2800" b="1" dirty="0">
                <a:solidFill>
                  <a:srgbClr val="0000FF"/>
                </a:solidFill>
              </a:rPr>
              <a:t> = P</a:t>
            </a:r>
            <a:endParaRPr lang="en-US" sz="2800" dirty="0">
              <a:solidFill>
                <a:srgbClr val="0000FF"/>
              </a:solidFill>
            </a:endParaRPr>
          </a:p>
          <a:p>
            <a:pPr algn="just" eaLnBrk="1" hangingPunct="1">
              <a:spcBef>
                <a:spcPct val="0"/>
              </a:spcBef>
              <a:buFontTx/>
              <a:buNone/>
              <a:defRPr/>
            </a:pPr>
            <a:r>
              <a:rPr lang="en-US" sz="2585" b="1" dirty="0">
                <a:solidFill>
                  <a:srgbClr val="002060"/>
                </a:solid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300"/>
                                  </p:stCondLst>
                                  <p:childTnLst>
                                    <p:set>
                                      <p:cBhvr>
                                        <p:cTn id="12" dur="1" fill="hold">
                                          <p:stCondLst>
                                            <p:cond delay="0"/>
                                          </p:stCondLst>
                                        </p:cTn>
                                        <p:tgtEl>
                                          <p:spTgt spid="2060"/>
                                        </p:tgtEl>
                                        <p:attrNameLst>
                                          <p:attrName>style.visibility</p:attrName>
                                        </p:attrNameLst>
                                      </p:cBhvr>
                                      <p:to>
                                        <p:strVal val="visible"/>
                                      </p:to>
                                    </p:set>
                                    <p:animEffect transition="in" filter="dissolve">
                                      <p:cBhvr>
                                        <p:cTn id="13" dur="1000"/>
                                        <p:tgtEl>
                                          <p:spTgt spid="2060"/>
                                        </p:tgtEl>
                                      </p:cBhvr>
                                    </p:animEffect>
                                  </p:childTnLst>
                                </p:cTn>
                              </p:par>
                              <p:par>
                                <p:cTn id="14" presetID="9" presetClass="entr" presetSubtype="0" fill="hold" grpId="0" nodeType="withEffect">
                                  <p:stCondLst>
                                    <p:cond delay="80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1000"/>
                                        <p:tgtEl>
                                          <p:spTgt spid="15"/>
                                        </p:tgtEl>
                                      </p:cBhvr>
                                    </p:animEffect>
                                  </p:childTnLst>
                                </p:cTn>
                              </p:par>
                              <p:par>
                                <p:cTn id="17" presetID="9" presetClass="entr" presetSubtype="0" fill="hold" grpId="0" nodeType="withEffect">
                                  <p:stCondLst>
                                    <p:cond delay="1100"/>
                                  </p:stCondLst>
                                  <p:childTnLst>
                                    <p:set>
                                      <p:cBhvr>
                                        <p:cTn id="18" dur="1" fill="hold">
                                          <p:stCondLst>
                                            <p:cond delay="0"/>
                                          </p:stCondLst>
                                        </p:cTn>
                                        <p:tgtEl>
                                          <p:spTgt spid="2061"/>
                                        </p:tgtEl>
                                        <p:attrNameLst>
                                          <p:attrName>style.visibility</p:attrName>
                                        </p:attrNameLst>
                                      </p:cBhvr>
                                      <p:to>
                                        <p:strVal val="visible"/>
                                      </p:to>
                                    </p:set>
                                    <p:animEffect transition="in" filter="dissolve">
                                      <p:cBhvr>
                                        <p:cTn id="19" dur="1000"/>
                                        <p:tgtEl>
                                          <p:spTgt spid="2061"/>
                                        </p:tgtEl>
                                      </p:cBhvr>
                                    </p:animEffect>
                                  </p:childTnLst>
                                </p:cTn>
                              </p:par>
                              <p:par>
                                <p:cTn id="20" presetID="9" presetClass="entr" presetSubtype="0" fill="hold" grpId="0" nodeType="withEffect">
                                  <p:stCondLst>
                                    <p:cond delay="170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P spid="15"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0" y="3657600"/>
            <a:ext cx="5486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 Các hoạt động khai thác và vận chuyển dầu có thể làm rò rỉ dầu lửa. Vì dầu có trọng lượng riêng nhỏ hơn trọng lượng riêng của nước nên nổi trên mặt nước.</a:t>
            </a:r>
          </a:p>
        </p:txBody>
      </p:sp>
      <p:sp>
        <p:nvSpPr>
          <p:cNvPr id="34821" name="Text Box 5"/>
          <p:cNvSpPr txBox="1">
            <a:spLocks noChangeArrowheads="1"/>
          </p:cNvSpPr>
          <p:nvPr/>
        </p:nvSpPr>
        <p:spPr bwMode="auto">
          <a:xfrm>
            <a:off x="0" y="52578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 Lớp dầu này ngăn cản việc hoà tan ôxi vào nước. Vì vậy, sinh vật không lấy được ôxi sẽ bị chết</a:t>
            </a:r>
          </a:p>
        </p:txBody>
      </p:sp>
      <p:sp>
        <p:nvSpPr>
          <p:cNvPr id="34822" name="Text Box 6"/>
          <p:cNvSpPr txBox="1">
            <a:spLocks noChangeArrowheads="1"/>
          </p:cNvSpPr>
          <p:nvPr/>
        </p:nvSpPr>
        <p:spPr bwMode="auto">
          <a:xfrm>
            <a:off x="0" y="762000"/>
            <a:ext cx="556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 Hàng ngày sinh hoạt của con người và các hoạt động sản xuất thải ra môi trường một lượng lớn khí độc hại như: CO</a:t>
            </a:r>
            <a:r>
              <a:rPr lang="en-US" altLang="en-US" sz="2400" baseline="-25000">
                <a:latin typeface="Times New Roman" panose="02020603050405020304" pitchFamily="18" charset="0"/>
                <a:ea typeface="Arial Unicode MS" panose="020B0604020202020204" pitchFamily="34" charset="-128"/>
                <a:cs typeface="Times New Roman" panose="02020603050405020304" pitchFamily="18" charset="0"/>
              </a:rPr>
              <a:t>2</a:t>
            </a: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 SO</a:t>
            </a:r>
            <a:r>
              <a:rPr lang="en-US" altLang="en-US" sz="2400" baseline="-25000">
                <a:latin typeface="Times New Roman" panose="02020603050405020304" pitchFamily="18" charset="0"/>
                <a:ea typeface="Arial Unicode MS" panose="020B0604020202020204" pitchFamily="34" charset="-128"/>
                <a:cs typeface="Times New Roman" panose="02020603050405020304" pitchFamily="18" charset="0"/>
              </a:rPr>
              <a:t>2</a:t>
            </a: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 NO</a:t>
            </a:r>
            <a:r>
              <a:rPr lang="en-US" altLang="en-US" sz="2400" baseline="-25000">
                <a:latin typeface="Times New Roman" panose="02020603050405020304" pitchFamily="18" charset="0"/>
                <a:ea typeface="Arial Unicode MS" panose="020B0604020202020204" pitchFamily="34" charset="-128"/>
                <a:cs typeface="Times New Roman" panose="02020603050405020304" pitchFamily="18" charset="0"/>
              </a:rPr>
              <a:t>2</a:t>
            </a: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 Các khí này đều nặng hơn không khí vì vậy chúng có xu hướng chuyển xuống lớp không khí sát mặt đất. Các khí này ảnh hưởng trầm trọng đến sức khỏe của con người.</a:t>
            </a:r>
          </a:p>
        </p:txBody>
      </p:sp>
      <p:sp>
        <p:nvSpPr>
          <p:cNvPr id="20485" name="AutoShape 7">
            <a:extLst>
              <a:ext uri="{FF2B5EF4-FFF2-40B4-BE49-F238E27FC236}">
                <a16:creationId xmlns:a16="http://schemas.microsoft.com/office/drawing/2014/main" id="{49AF9DE3-585B-4139-960E-E6EC9F493AD7}"/>
              </a:ext>
            </a:extLst>
          </p:cNvPr>
          <p:cNvSpPr>
            <a:spLocks noChangeArrowheads="1"/>
          </p:cNvSpPr>
          <p:nvPr/>
        </p:nvSpPr>
        <p:spPr bwMode="auto">
          <a:xfrm>
            <a:off x="0" y="0"/>
            <a:ext cx="9144000" cy="762000"/>
          </a:xfrm>
          <a:prstGeom prst="ribbon2">
            <a:avLst>
              <a:gd name="adj1" fmla="val 12500"/>
              <a:gd name="adj2" fmla="val 50000"/>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6200000" scaled="1"/>
            <a:tileRect/>
          </a:gradFill>
          <a:ln w="9525">
            <a:solidFill>
              <a:schemeClr val="tx1"/>
            </a:solidFill>
            <a:round/>
            <a:headEnd/>
            <a:tailEnd/>
          </a:ln>
          <a:effectLst>
            <a:innerShdw blurRad="114300">
              <a:prstClr val="black"/>
            </a:innerShdw>
          </a:effectLst>
        </p:spPr>
        <p:txBody>
          <a:bodyPr wrap="none" anchor="ctr"/>
          <a:lstStyle/>
          <a:p>
            <a:pPr algn="ctr">
              <a:defRPr/>
            </a:pPr>
            <a:r>
              <a:rPr lang="en-US" sz="3200" b="1" dirty="0">
                <a:solidFill>
                  <a:srgbClr val="0000CC"/>
                </a:solidFill>
                <a:latin typeface="Times New Roman" pitchFamily="18" charset="0"/>
                <a:cs typeface="Times New Roman" pitchFamily="18" charset="0"/>
              </a:rPr>
              <a:t>VẤN ĐỀ MÔI TRƯỜNG</a:t>
            </a:r>
          </a:p>
        </p:txBody>
      </p:sp>
      <p:cxnSp>
        <p:nvCxnSpPr>
          <p:cNvPr id="7" name="Straight Connector 6">
            <a:extLst>
              <a:ext uri="{FF2B5EF4-FFF2-40B4-BE49-F238E27FC236}">
                <a16:creationId xmlns:a16="http://schemas.microsoft.com/office/drawing/2014/main" id="{378D8316-9301-4BEA-971D-7820AAB58575}"/>
              </a:ext>
            </a:extLst>
          </p:cNvPr>
          <p:cNvCxnSpPr/>
          <p:nvPr/>
        </p:nvCxnSpPr>
        <p:spPr>
          <a:xfrm rot="5400000">
            <a:off x="2667001" y="3810000"/>
            <a:ext cx="609600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air_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769938"/>
            <a:ext cx="34353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au_tra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5257800"/>
            <a:ext cx="34353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AutoShape 7" descr="Sự cố tràn dầu gây hậu quả như thế nào tới môi trường? - Aqualif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300" name="AutoShape 9" descr="Sự cố tràn dầu gây hậu quả như thế nào tới môi trường? - Aqualif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491" name="Picture 11" descr="Sự cố tràn dầu gây hậu quả như thế nào tới môi trường? - Aqualife"/>
          <p:cNvPicPr>
            <a:picLocks noChangeAspect="1" noChangeArrowheads="1"/>
          </p:cNvPicPr>
          <p:nvPr/>
        </p:nvPicPr>
        <p:blipFill>
          <a:blip r:embed="rId4">
            <a:extLst>
              <a:ext uri="{28A0092B-C50C-407E-A947-70E740481C1C}">
                <a14:useLocalDpi xmlns:a14="http://schemas.microsoft.com/office/drawing/2010/main" val="0"/>
              </a:ext>
            </a:extLst>
          </a:blip>
          <a:srcRect t="7169" b="7169"/>
          <a:stretch>
            <a:fillRect/>
          </a:stretch>
        </p:blipFill>
        <p:spPr bwMode="auto">
          <a:xfrm>
            <a:off x="5721350" y="3200400"/>
            <a:ext cx="34163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12379682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350" y="681038"/>
            <a:ext cx="34226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descr="Động vật biển &amp;quot;kêu cứu&amp;quot; sau vụ tràn dầu lịch sử ở Califor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3211513"/>
            <a:ext cx="34099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Loài chim cánh cụt quí hiếm bị nhuộm đen vì dầ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1350" y="3200400"/>
            <a:ext cx="3416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Sự cố tràn dầu gây hậu quả như thế nào tới môi trường? - Aquali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1825" y="3175000"/>
            <a:ext cx="342265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edge">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0"/>
                                        </p:tgtEl>
                                        <p:attrNameLst>
                                          <p:attrName>style.visibility</p:attrName>
                                        </p:attrNameLst>
                                      </p:cBhvr>
                                      <p:to>
                                        <p:strVal val="visible"/>
                                      </p:to>
                                    </p:set>
                                    <p:animEffect transition="in" filter="blinds(horizontal)">
                                      <p:cBhvr>
                                        <p:cTn id="22" dur="500"/>
                                        <p:tgtEl>
                                          <p:spTgt spid="348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491"/>
                                        </p:tgtEl>
                                        <p:attrNameLst>
                                          <p:attrName>style.visibility</p:attrName>
                                        </p:attrNameLst>
                                      </p:cBhvr>
                                      <p:to>
                                        <p:strVal val="visible"/>
                                      </p:to>
                                    </p:set>
                                    <p:animEffect transition="in" filter="blinds(horizontal)">
                                      <p:cBhvr>
                                        <p:cTn id="27" dur="500"/>
                                        <p:tgtEl>
                                          <p:spTgt spid="204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821"/>
                                        </p:tgtEl>
                                        <p:attrNameLst>
                                          <p:attrName>style.visibility</p:attrName>
                                        </p:attrNameLst>
                                      </p:cBhvr>
                                      <p:to>
                                        <p:strVal val="visible"/>
                                      </p:to>
                                    </p:set>
                                    <p:animEffect transition="in" filter="blinds(horizontal)">
                                      <p:cBhvr>
                                        <p:cTn id="37" dur="500"/>
                                        <p:tgtEl>
                                          <p:spTgt spid="348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493"/>
                                        </p:tgtEl>
                                        <p:attrNameLst>
                                          <p:attrName>style.visibility</p:attrName>
                                        </p:attrNameLst>
                                      </p:cBhvr>
                                      <p:to>
                                        <p:strVal val="visible"/>
                                      </p:to>
                                    </p:set>
                                    <p:animEffect transition="in" filter="blinds(horizontal)">
                                      <p:cBhvr>
                                        <p:cTn id="42" dur="500"/>
                                        <p:tgtEl>
                                          <p:spTgt spid="204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0497"/>
                                        </p:tgtEl>
                                        <p:attrNameLst>
                                          <p:attrName>style.visibility</p:attrName>
                                        </p:attrNameLst>
                                      </p:cBhvr>
                                      <p:to>
                                        <p:strVal val="visible"/>
                                      </p:to>
                                    </p:set>
                                    <p:animEffect transition="in" filter="blinds(horizontal)">
                                      <p:cBhvr>
                                        <p:cTn id="47" dur="500"/>
                                        <p:tgtEl>
                                          <p:spTgt spid="2049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804863"/>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4"/>
          <p:cNvSpPr>
            <a:spLocks noChangeArrowheads="1" noChangeShapeType="1" noTextEdit="1"/>
          </p:cNvSpPr>
          <p:nvPr/>
        </p:nvSpPr>
        <p:spPr bwMode="auto">
          <a:xfrm>
            <a:off x="609600" y="0"/>
            <a:ext cx="7696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12: SỰ NỔI</a:t>
            </a:r>
          </a:p>
        </p:txBody>
      </p:sp>
      <p:sp>
        <p:nvSpPr>
          <p:cNvPr id="18447" name="Text Box 15"/>
          <p:cNvSpPr txBox="1">
            <a:spLocks noChangeArrowheads="1"/>
          </p:cNvSpPr>
          <p:nvPr/>
        </p:nvSpPr>
        <p:spPr bwMode="auto">
          <a:xfrm>
            <a:off x="2743200" y="2438400"/>
            <a:ext cx="472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TL:  Miếng gỗ thả vào nước nổi lên vì: </a:t>
            </a:r>
            <a:r>
              <a:rPr lang="en-US" altLang="en-US" sz="2400" b="1">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P</a:t>
            </a:r>
            <a:r>
              <a:rPr lang="en-US" altLang="en-US" sz="2400" b="1" baseline="-2500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gỗ</a:t>
            </a:r>
            <a:r>
              <a:rPr lang="en-US" altLang="en-US" sz="2400" b="1">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&lt; F</a:t>
            </a:r>
            <a:r>
              <a:rPr lang="en-US" altLang="en-US" sz="2400" b="1" baseline="-2500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A</a:t>
            </a:r>
            <a:endParaRPr lang="en-US" altLang="en-US" sz="240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13" name="Freeform 5"/>
          <p:cNvSpPr>
            <a:spLocks noChangeArrowheads="1"/>
          </p:cNvSpPr>
          <p:nvPr/>
        </p:nvSpPr>
        <p:spPr bwMode="auto">
          <a:xfrm>
            <a:off x="6324600" y="5257800"/>
            <a:ext cx="2682875" cy="1436688"/>
          </a:xfrm>
          <a:custGeom>
            <a:avLst/>
            <a:gdLst>
              <a:gd name="T0" fmla="*/ 116 w 232"/>
              <a:gd name="T1" fmla="*/ 195 h 195"/>
              <a:gd name="T2" fmla="*/ 39 w 232"/>
              <a:gd name="T3" fmla="*/ 195 h 195"/>
              <a:gd name="T4" fmla="*/ 0 w 232"/>
              <a:gd name="T5" fmla="*/ 153 h 195"/>
              <a:gd name="T6" fmla="*/ 0 w 232"/>
              <a:gd name="T7" fmla="*/ 0 h 195"/>
              <a:gd name="T8" fmla="*/ 20 w 232"/>
              <a:gd name="T9" fmla="*/ 0 h 195"/>
              <a:gd name="T10" fmla="*/ 212 w 232"/>
              <a:gd name="T11" fmla="*/ 0 h 195"/>
              <a:gd name="T12" fmla="*/ 232 w 232"/>
              <a:gd name="T13" fmla="*/ 0 h 195"/>
              <a:gd name="T14" fmla="*/ 232 w 232"/>
              <a:gd name="T15" fmla="*/ 153 h 195"/>
              <a:gd name="T16" fmla="*/ 193 w 232"/>
              <a:gd name="T17" fmla="*/ 195 h 195"/>
              <a:gd name="T18" fmla="*/ 116 w 232"/>
              <a:gd name="T19" fmla="*/ 195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195">
                <a:moveTo>
                  <a:pt x="116" y="195"/>
                </a:moveTo>
                <a:lnTo>
                  <a:pt x="39" y="195"/>
                </a:lnTo>
                <a:cubicBezTo>
                  <a:pt x="9" y="195"/>
                  <a:pt x="0" y="189"/>
                  <a:pt x="0" y="153"/>
                </a:cubicBezTo>
                <a:cubicBezTo>
                  <a:pt x="0" y="99"/>
                  <a:pt x="0" y="51"/>
                  <a:pt x="0" y="0"/>
                </a:cubicBezTo>
                <a:lnTo>
                  <a:pt x="20" y="0"/>
                </a:lnTo>
                <a:lnTo>
                  <a:pt x="212" y="0"/>
                </a:lnTo>
                <a:lnTo>
                  <a:pt x="232" y="0"/>
                </a:lnTo>
                <a:cubicBezTo>
                  <a:pt x="232" y="51"/>
                  <a:pt x="232" y="99"/>
                  <a:pt x="232" y="153"/>
                </a:cubicBezTo>
                <a:cubicBezTo>
                  <a:pt x="232" y="189"/>
                  <a:pt x="223" y="195"/>
                  <a:pt x="193" y="195"/>
                </a:cubicBezTo>
                <a:lnTo>
                  <a:pt x="116" y="195"/>
                </a:lnTo>
                <a:close/>
              </a:path>
            </a:pathLst>
          </a:custGeom>
          <a:solidFill>
            <a:srgbClr val="66CCFF">
              <a:alpha val="61960"/>
            </a:srgbClr>
          </a:solidFill>
          <a:ln w="9525">
            <a:solidFill>
              <a:srgbClr val="FFFFFF"/>
            </a:solidFill>
            <a:round/>
            <a:headEnd/>
            <a:tailEnd/>
          </a:ln>
          <a:effectLst>
            <a:outerShdw dist="107763" dir="18900000" algn="ctr" rotWithShape="0">
              <a:srgbClr val="808080">
                <a:alpha val="50000"/>
              </a:srgbClr>
            </a:outerShdw>
          </a:effectLst>
        </p:spPr>
        <p:txBody>
          <a:bodyPr/>
          <a:lstStyle/>
          <a:p>
            <a:endParaRPr lang="en-US"/>
          </a:p>
        </p:txBody>
      </p:sp>
      <p:sp>
        <p:nvSpPr>
          <p:cNvPr id="14" name="Freeform 6"/>
          <p:cNvSpPr>
            <a:spLocks noEditPoints="1"/>
          </p:cNvSpPr>
          <p:nvPr/>
        </p:nvSpPr>
        <p:spPr bwMode="auto">
          <a:xfrm>
            <a:off x="6248400" y="4992688"/>
            <a:ext cx="2743200" cy="1712912"/>
          </a:xfrm>
          <a:custGeom>
            <a:avLst/>
            <a:gdLst>
              <a:gd name="T0" fmla="*/ 2147483646 w 238"/>
              <a:gd name="T1" fmla="*/ 0 h 268"/>
              <a:gd name="T2" fmla="*/ 2147483646 w 238"/>
              <a:gd name="T3" fmla="*/ 2147483646 h 268"/>
              <a:gd name="T4" fmla="*/ 0 w 238"/>
              <a:gd name="T5" fmla="*/ 2147483646 h 268"/>
              <a:gd name="T6" fmla="*/ 0 w 238"/>
              <a:gd name="T7" fmla="*/ 0 h 268"/>
              <a:gd name="T8" fmla="*/ 2147483646 w 238"/>
              <a:gd name="T9" fmla="*/ 0 h 268"/>
              <a:gd name="T10" fmla="*/ 2147483646 w 238"/>
              <a:gd name="T11" fmla="*/ 2147483646 h 268"/>
              <a:gd name="T12" fmla="*/ 2147483646 w 238"/>
              <a:gd name="T13" fmla="*/ 2147483646 h 268"/>
              <a:gd name="T14" fmla="*/ 2147483646 w 238"/>
              <a:gd name="T15" fmla="*/ 2147483646 h 268"/>
              <a:gd name="T16" fmla="*/ 0 w 238"/>
              <a:gd name="T17" fmla="*/ 2147483646 h 268"/>
              <a:gd name="T18" fmla="*/ 2147483646 w 238"/>
              <a:gd name="T19" fmla="*/ 2147483646 h 268"/>
              <a:gd name="T20" fmla="*/ 2147483646 w 238"/>
              <a:gd name="T21" fmla="*/ 2147483646 h 268"/>
              <a:gd name="T22" fmla="*/ 2147483646 w 238"/>
              <a:gd name="T23" fmla="*/ 2147483646 h 268"/>
              <a:gd name="T24" fmla="*/ 2147483646 w 238"/>
              <a:gd name="T25" fmla="*/ 2147483646 h 268"/>
              <a:gd name="T26" fmla="*/ 2147483646 w 238"/>
              <a:gd name="T27" fmla="*/ 2147483646 h 268"/>
              <a:gd name="T28" fmla="*/ 2147483646 w 238"/>
              <a:gd name="T29" fmla="*/ 2147483646 h 268"/>
              <a:gd name="T30" fmla="*/ 2147483646 w 238"/>
              <a:gd name="T31" fmla="*/ 2147483646 h 268"/>
              <a:gd name="T32" fmla="*/ 2147483646 w 238"/>
              <a:gd name="T33" fmla="*/ 2147483646 h 268"/>
              <a:gd name="T34" fmla="*/ 2147483646 w 238"/>
              <a:gd name="T35" fmla="*/ 2147483646 h 268"/>
              <a:gd name="T36" fmla="*/ 2147483646 w 238"/>
              <a:gd name="T37" fmla="*/ 2147483646 h 268"/>
              <a:gd name="T38" fmla="*/ 2147483646 w 238"/>
              <a:gd name="T39" fmla="*/ 2147483646 h 268"/>
              <a:gd name="T40" fmla="*/ 2147483646 w 238"/>
              <a:gd name="T41" fmla="*/ 0 h 268"/>
              <a:gd name="T42" fmla="*/ 2147483646 w 238"/>
              <a:gd name="T43" fmla="*/ 2147483646 h 268"/>
              <a:gd name="T44" fmla="*/ 2147483646 w 238"/>
              <a:gd name="T45" fmla="*/ 2147483646 h 268"/>
              <a:gd name="T46" fmla="*/ 2147483646 w 238"/>
              <a:gd name="T47" fmla="*/ 0 h 268"/>
              <a:gd name="T48" fmla="*/ 2147483646 w 238"/>
              <a:gd name="T49" fmla="*/ 0 h 268"/>
              <a:gd name="T50" fmla="*/ 2147483646 w 238"/>
              <a:gd name="T51" fmla="*/ 2147483646 h 268"/>
              <a:gd name="T52" fmla="*/ 2147483646 w 238"/>
              <a:gd name="T53" fmla="*/ 2147483646 h 268"/>
              <a:gd name="T54" fmla="*/ 2147483646 w 238"/>
              <a:gd name="T55" fmla="*/ 2147483646 h 268"/>
              <a:gd name="T56" fmla="*/ 2147483646 w 238"/>
              <a:gd name="T57" fmla="*/ 2147483646 h 268"/>
              <a:gd name="T58" fmla="*/ 2147483646 w 238"/>
              <a:gd name="T59" fmla="*/ 2147483646 h 268"/>
              <a:gd name="T60" fmla="*/ 2147483646 w 238"/>
              <a:gd name="T61" fmla="*/ 2147483646 h 268"/>
              <a:gd name="T62" fmla="*/ 2147483646 w 238"/>
              <a:gd name="T63" fmla="*/ 2147483646 h 268"/>
              <a:gd name="T64" fmla="*/ 2147483646 w 238"/>
              <a:gd name="T65" fmla="*/ 2147483646 h 268"/>
              <a:gd name="T66" fmla="*/ 2147483646 w 238"/>
              <a:gd name="T67" fmla="*/ 2147483646 h 268"/>
              <a:gd name="T68" fmla="*/ 2147483646 w 238"/>
              <a:gd name="T69" fmla="*/ 2147483646 h 268"/>
              <a:gd name="T70" fmla="*/ 2147483646 w 238"/>
              <a:gd name="T71" fmla="*/ 2147483646 h 268"/>
              <a:gd name="T72" fmla="*/ 2147483646 w 238"/>
              <a:gd name="T73" fmla="*/ 2147483646 h 268"/>
              <a:gd name="T74" fmla="*/ 2147483646 w 238"/>
              <a:gd name="T75" fmla="*/ 2147483646 h 268"/>
              <a:gd name="T76" fmla="*/ 2147483646 w 238"/>
              <a:gd name="T77" fmla="*/ 2147483646 h 268"/>
              <a:gd name="T78" fmla="*/ 2147483646 w 238"/>
              <a:gd name="T79" fmla="*/ 2147483646 h 2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68"/>
              <a:gd name="T122" fmla="*/ 238 w 238"/>
              <a:gd name="T123" fmla="*/ 268 h 2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68">
                <a:moveTo>
                  <a:pt x="7" y="0"/>
                </a:moveTo>
                <a:lnTo>
                  <a:pt x="7" y="218"/>
                </a:lnTo>
                <a:lnTo>
                  <a:pt x="0" y="218"/>
                </a:lnTo>
                <a:lnTo>
                  <a:pt x="0" y="0"/>
                </a:lnTo>
                <a:lnTo>
                  <a:pt x="7" y="0"/>
                </a:lnTo>
                <a:close/>
                <a:moveTo>
                  <a:pt x="7" y="218"/>
                </a:moveTo>
                <a:cubicBezTo>
                  <a:pt x="7" y="237"/>
                  <a:pt x="9" y="248"/>
                  <a:pt x="14" y="254"/>
                </a:cubicBezTo>
                <a:lnTo>
                  <a:pt x="9" y="259"/>
                </a:lnTo>
                <a:cubicBezTo>
                  <a:pt x="2" y="251"/>
                  <a:pt x="0" y="239"/>
                  <a:pt x="0" y="218"/>
                </a:cubicBezTo>
                <a:lnTo>
                  <a:pt x="7" y="218"/>
                </a:lnTo>
                <a:close/>
                <a:moveTo>
                  <a:pt x="14" y="254"/>
                </a:moveTo>
                <a:cubicBezTo>
                  <a:pt x="19" y="260"/>
                  <a:pt x="28" y="261"/>
                  <a:pt x="42" y="261"/>
                </a:cubicBezTo>
                <a:lnTo>
                  <a:pt x="42" y="268"/>
                </a:lnTo>
                <a:cubicBezTo>
                  <a:pt x="26" y="268"/>
                  <a:pt x="16" y="266"/>
                  <a:pt x="9" y="259"/>
                </a:cubicBezTo>
                <a:lnTo>
                  <a:pt x="14" y="254"/>
                </a:lnTo>
                <a:close/>
                <a:moveTo>
                  <a:pt x="42" y="261"/>
                </a:moveTo>
                <a:lnTo>
                  <a:pt x="119" y="261"/>
                </a:lnTo>
                <a:lnTo>
                  <a:pt x="119" y="268"/>
                </a:lnTo>
                <a:lnTo>
                  <a:pt x="42" y="268"/>
                </a:lnTo>
                <a:lnTo>
                  <a:pt x="42" y="261"/>
                </a:lnTo>
                <a:close/>
                <a:moveTo>
                  <a:pt x="238" y="0"/>
                </a:moveTo>
                <a:lnTo>
                  <a:pt x="238" y="218"/>
                </a:lnTo>
                <a:lnTo>
                  <a:pt x="231" y="218"/>
                </a:lnTo>
                <a:lnTo>
                  <a:pt x="231" y="0"/>
                </a:lnTo>
                <a:lnTo>
                  <a:pt x="238" y="0"/>
                </a:lnTo>
                <a:close/>
                <a:moveTo>
                  <a:pt x="238" y="218"/>
                </a:moveTo>
                <a:cubicBezTo>
                  <a:pt x="238" y="239"/>
                  <a:pt x="236" y="251"/>
                  <a:pt x="229" y="259"/>
                </a:cubicBezTo>
                <a:lnTo>
                  <a:pt x="224" y="254"/>
                </a:lnTo>
                <a:cubicBezTo>
                  <a:pt x="229" y="248"/>
                  <a:pt x="231" y="237"/>
                  <a:pt x="231" y="218"/>
                </a:cubicBezTo>
                <a:lnTo>
                  <a:pt x="238" y="218"/>
                </a:lnTo>
                <a:close/>
                <a:moveTo>
                  <a:pt x="229" y="259"/>
                </a:moveTo>
                <a:cubicBezTo>
                  <a:pt x="222" y="266"/>
                  <a:pt x="212" y="268"/>
                  <a:pt x="196" y="268"/>
                </a:cubicBezTo>
                <a:lnTo>
                  <a:pt x="196" y="261"/>
                </a:lnTo>
                <a:cubicBezTo>
                  <a:pt x="210" y="261"/>
                  <a:pt x="219" y="260"/>
                  <a:pt x="224" y="254"/>
                </a:cubicBezTo>
                <a:lnTo>
                  <a:pt x="229" y="259"/>
                </a:lnTo>
                <a:close/>
                <a:moveTo>
                  <a:pt x="196" y="268"/>
                </a:moveTo>
                <a:lnTo>
                  <a:pt x="119" y="268"/>
                </a:lnTo>
                <a:lnTo>
                  <a:pt x="119" y="261"/>
                </a:lnTo>
                <a:lnTo>
                  <a:pt x="196" y="261"/>
                </a:lnTo>
                <a:lnTo>
                  <a:pt x="196" y="268"/>
                </a:lnTo>
                <a:close/>
              </a:path>
            </a:pathLst>
          </a:cu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a:flatTx/>
          </a:bodyPr>
          <a:lstStyle/>
          <a:p>
            <a:endParaRPr lang="en-US"/>
          </a:p>
        </p:txBody>
      </p:sp>
      <p:grpSp>
        <p:nvGrpSpPr>
          <p:cNvPr id="2" name="Group 7"/>
          <p:cNvGrpSpPr>
            <a:grpSpLocks/>
          </p:cNvGrpSpPr>
          <p:nvPr/>
        </p:nvGrpSpPr>
        <p:grpSpPr bwMode="auto">
          <a:xfrm>
            <a:off x="7010400" y="3581400"/>
            <a:ext cx="1524000" cy="685800"/>
            <a:chOff x="3936" y="2976"/>
            <a:chExt cx="960" cy="432"/>
          </a:xfrm>
        </p:grpSpPr>
        <p:sp>
          <p:nvSpPr>
            <p:cNvPr id="13326" name="Rectangle 8" descr="Walnut"/>
            <p:cNvSpPr>
              <a:spLocks noChangeArrowheads="1"/>
            </p:cNvSpPr>
            <p:nvPr/>
          </p:nvSpPr>
          <p:spPr bwMode="auto">
            <a:xfrm>
              <a:off x="3936" y="3216"/>
              <a:ext cx="960" cy="192"/>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vi-VN"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327" name="Rectangle 9" descr="Medium wood"/>
            <p:cNvSpPr>
              <a:spLocks noChangeArrowheads="1"/>
            </p:cNvSpPr>
            <p:nvPr/>
          </p:nvSpPr>
          <p:spPr bwMode="auto">
            <a:xfrm>
              <a:off x="3936" y="2976"/>
              <a:ext cx="960" cy="24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vi-VN"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8" name="Rectangle 14"/>
          <p:cNvSpPr>
            <a:spLocks noChangeArrowheads="1"/>
          </p:cNvSpPr>
          <p:nvPr/>
        </p:nvSpPr>
        <p:spPr bwMode="auto">
          <a:xfrm>
            <a:off x="7010400" y="5257800"/>
            <a:ext cx="1524000" cy="4572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vi-VN"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 name="Cloud Callout 18">
            <a:extLst>
              <a:ext uri="{FF2B5EF4-FFF2-40B4-BE49-F238E27FC236}">
                <a16:creationId xmlns:a16="http://schemas.microsoft.com/office/drawing/2014/main" id="{413E9EC9-505E-4C07-90D7-2F23FDA1CDBF}"/>
              </a:ext>
            </a:extLst>
          </p:cNvPr>
          <p:cNvSpPr/>
          <p:nvPr/>
        </p:nvSpPr>
        <p:spPr>
          <a:xfrm>
            <a:off x="5334000" y="990600"/>
            <a:ext cx="3810000" cy="1371600"/>
          </a:xfrm>
          <a:prstGeom prst="cloudCallout">
            <a:avLst>
              <a:gd name="adj1" fmla="val 21167"/>
              <a:gd name="adj2" fmla="val 113611"/>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4" name="Rectangle 14"/>
          <p:cNvSpPr>
            <a:spLocks noChangeArrowheads="1"/>
          </p:cNvSpPr>
          <p:nvPr/>
        </p:nvSpPr>
        <p:spPr bwMode="auto">
          <a:xfrm>
            <a:off x="5867400" y="11430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20000"/>
              </a:spcBef>
              <a:buFontTx/>
              <a:buNone/>
            </a:pP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sz="2400" b="1">
                <a:solidFill>
                  <a:srgbClr val="FFFF00"/>
                </a:solidFill>
                <a:latin typeface="Times New Roman" panose="02020603050405020304" pitchFamily="18" charset="0"/>
                <a:ea typeface="Arial Unicode MS" panose="020B0604020202020204" pitchFamily="34" charset="-128"/>
                <a:cs typeface="Times New Roman" panose="02020603050405020304" pitchFamily="18" charset="0"/>
              </a:rPr>
              <a:t>Tại sao miếng gỗ thả trong nước lại nổi?</a:t>
            </a:r>
          </a:p>
        </p:txBody>
      </p:sp>
      <p:pic>
        <p:nvPicPr>
          <p:cNvPr id="13325" name="Picture 20" descr="pngtree-hand-drawn-cartoon-thinking-man-meditation-thinking-do-not-understand-png-image_3848458.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914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par>
                          <p:cTn id="16" fill="hold" nodeType="afterGroup">
                            <p:stCondLst>
                              <p:cond delay="1500"/>
                            </p:stCondLst>
                            <p:childTnLst>
                              <p:par>
                                <p:cTn id="17" presetID="0" presetClass="path" presetSubtype="0" accel="50000" decel="50000" fill="hold" nodeType="afterEffect">
                                  <p:stCondLst>
                                    <p:cond delay="0"/>
                                  </p:stCondLst>
                                  <p:childTnLst>
                                    <p:animMotion origin="layout" path="M 0.00243 0.04786 C 0.0026 0.16971 0.00278 0.29156 0.00243 0.3163 C 0.00208 0.34104 0.00104 0.21595 0.00087 0.19584 " pathEditMode="relative" rAng="0" ptsTypes="aaA">
                                      <p:cBhvr>
                                        <p:cTn id="18" dur="2000" fill="hold"/>
                                        <p:tgtEl>
                                          <p:spTgt spid="2"/>
                                        </p:tgtEl>
                                        <p:attrNameLst>
                                          <p:attrName>ppt_x,ppt_y</p:attrName>
                                        </p:attrNameLst>
                                      </p:cBhvr>
                                      <p:rCtr x="0" y="14600"/>
                                    </p:animMotion>
                                  </p:childTnLst>
                                </p:cTn>
                              </p:par>
                            </p:childTnLst>
                          </p:cTn>
                        </p:par>
                        <p:par>
                          <p:cTn id="19" fill="hold" nodeType="afterGroup">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47"/>
                                        </p:tgtEl>
                                        <p:attrNameLst>
                                          <p:attrName>style.visibility</p:attrName>
                                        </p:attrNameLst>
                                      </p:cBhvr>
                                      <p:to>
                                        <p:strVal val="visible"/>
                                      </p:to>
                                    </p:set>
                                    <p:animEffect transition="in" filter="blinds(horizontal)">
                                      <p:cBhvr>
                                        <p:cTn id="27"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13" grpId="0" animBg="1"/>
      <p:bldP spid="14" grpId="0" animBg="1"/>
      <p:bldP spid="18"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4644</TotalTime>
  <Words>1241</Words>
  <Application>Microsoft Office PowerPoint</Application>
  <PresentationFormat>On-screen Show (4:3)</PresentationFormat>
  <Paragraphs>131</Paragraphs>
  <Slides>26</Slides>
  <Notes>5</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9" baseType="lpstr">
      <vt:lpstr>宋体</vt:lpstr>
      <vt:lpstr>Arial</vt:lpstr>
      <vt:lpstr>Arial Unicode MS</vt:lpstr>
      <vt:lpstr>Calibri</vt:lpstr>
      <vt:lpstr>Calibri Light</vt:lpstr>
      <vt:lpstr>Times New Roman</vt:lpstr>
      <vt:lpstr>Verdana</vt:lpstr>
      <vt:lpstr>VNI-Helve</vt:lpstr>
      <vt:lpstr>Wingdings</vt:lpstr>
      <vt:lpstr>Office Theme</vt:lpstr>
      <vt:lpstr>Clip</vt:lpstr>
      <vt:lpstr>Microsoft Equation 3.0</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447</cp:revision>
  <dcterms:created xsi:type="dcterms:W3CDTF">2009-02-14T17:19:17Z</dcterms:created>
  <dcterms:modified xsi:type="dcterms:W3CDTF">2022-03-19T12:01:54Z</dcterms:modified>
</cp:coreProperties>
</file>