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3" r:id="rId1"/>
  </p:sldMasterIdLst>
  <p:notesMasterIdLst>
    <p:notesMasterId r:id="rId17"/>
  </p:notesMasterIdLst>
  <p:sldIdLst>
    <p:sldId id="275" r:id="rId2"/>
    <p:sldId id="273" r:id="rId3"/>
    <p:sldId id="256" r:id="rId4"/>
    <p:sldId id="257" r:id="rId5"/>
    <p:sldId id="260" r:id="rId6"/>
    <p:sldId id="259" r:id="rId7"/>
    <p:sldId id="261" r:id="rId8"/>
    <p:sldId id="258" r:id="rId9"/>
    <p:sldId id="262" r:id="rId10"/>
    <p:sldId id="267" r:id="rId11"/>
    <p:sldId id="268" r:id="rId12"/>
    <p:sldId id="269" r:id="rId13"/>
    <p:sldId id="271" r:id="rId14"/>
    <p:sldId id="272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CFFFF"/>
    <a:srgbClr val="CCECFF"/>
    <a:srgbClr val="FFFFCC"/>
    <a:srgbClr val="1FA14A"/>
    <a:srgbClr val="007A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68" autoAdjust="0"/>
  </p:normalViewPr>
  <p:slideViewPr>
    <p:cSldViewPr>
      <p:cViewPr varScale="1">
        <p:scale>
          <a:sx n="69" d="100"/>
          <a:sy n="69" d="100"/>
        </p:scale>
        <p:origin x="141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91BD98-9640-46F6-A221-412E2F22BEDE}" type="doc">
      <dgm:prSet loTypeId="urn:microsoft.com/office/officeart/2008/layout/VerticalCurvedList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FDAF871-4F50-4C6B-83B6-93F83788DA04}">
      <dgm:prSet phldrT="[Text]" custT="1"/>
      <dgm:spPr/>
      <dgm:t>
        <a:bodyPr/>
        <a:lstStyle/>
        <a:p>
          <a:r>
            <a:rPr lang="en-US" sz="4400" dirty="0" err="1">
              <a:latin typeface="Times New Roman" pitchFamily="18" charset="0"/>
              <a:cs typeface="Times New Roman" pitchFamily="18" charset="0"/>
            </a:rPr>
            <a:t>Vận</a:t>
          </a:r>
          <a:r>
            <a:rPr lang="en-US" sz="44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4400" dirty="0" err="1">
              <a:latin typeface="Times New Roman" pitchFamily="18" charset="0"/>
              <a:cs typeface="Times New Roman" pitchFamily="18" charset="0"/>
            </a:rPr>
            <a:t>tốc</a:t>
          </a:r>
          <a:endParaRPr lang="en-US" sz="4400" dirty="0">
            <a:latin typeface="Times New Roman" pitchFamily="18" charset="0"/>
            <a:cs typeface="Times New Roman" pitchFamily="18" charset="0"/>
          </a:endParaRPr>
        </a:p>
      </dgm:t>
    </dgm:pt>
    <dgm:pt modelId="{8FD92579-12B3-42C7-ADE5-500B3A7EC921}" type="parTrans" cxnId="{4EAF1078-419F-4D4C-AB87-E822108A54C9}">
      <dgm:prSet/>
      <dgm:spPr/>
      <dgm:t>
        <a:bodyPr/>
        <a:lstStyle/>
        <a:p>
          <a:endParaRPr lang="en-US"/>
        </a:p>
      </dgm:t>
    </dgm:pt>
    <dgm:pt modelId="{C7B82B48-D2B7-4756-A4BD-C5010B9D2E03}" type="sibTrans" cxnId="{4EAF1078-419F-4D4C-AB87-E822108A54C9}">
      <dgm:prSet/>
      <dgm:spPr/>
      <dgm:t>
        <a:bodyPr/>
        <a:lstStyle/>
        <a:p>
          <a:endParaRPr lang="en-US"/>
        </a:p>
      </dgm:t>
    </dgm:pt>
    <dgm:pt modelId="{9FDE4E79-9C67-4BA5-9EEF-69CB12914634}">
      <dgm:prSet phldrT="[Text]" custT="1"/>
      <dgm:spPr/>
      <dgm:t>
        <a:bodyPr/>
        <a:lstStyle/>
        <a:p>
          <a:r>
            <a:rPr lang="en-US" sz="4400" dirty="0" err="1">
              <a:latin typeface="Times New Roman" pitchFamily="18" charset="0"/>
              <a:cs typeface="Times New Roman" pitchFamily="18" charset="0"/>
            </a:rPr>
            <a:t>Công</a:t>
          </a:r>
          <a:r>
            <a:rPr lang="en-US" sz="44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4400" dirty="0" err="1">
              <a:latin typeface="Times New Roman" pitchFamily="18" charset="0"/>
              <a:cs typeface="Times New Roman" pitchFamily="18" charset="0"/>
            </a:rPr>
            <a:t>thức</a:t>
          </a:r>
          <a:r>
            <a:rPr lang="en-US" sz="44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4400" dirty="0" err="1">
              <a:latin typeface="Times New Roman" pitchFamily="18" charset="0"/>
              <a:cs typeface="Times New Roman" pitchFamily="18" charset="0"/>
            </a:rPr>
            <a:t>tính</a:t>
          </a:r>
          <a:r>
            <a:rPr lang="en-US" sz="44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4400" dirty="0" err="1">
              <a:latin typeface="Times New Roman" pitchFamily="18" charset="0"/>
              <a:cs typeface="Times New Roman" pitchFamily="18" charset="0"/>
            </a:rPr>
            <a:t>vận</a:t>
          </a:r>
          <a:r>
            <a:rPr lang="en-US" sz="44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4400" dirty="0" err="1">
              <a:latin typeface="Times New Roman" pitchFamily="18" charset="0"/>
              <a:cs typeface="Times New Roman" pitchFamily="18" charset="0"/>
            </a:rPr>
            <a:t>tốc</a:t>
          </a:r>
          <a:endParaRPr lang="en-US" sz="4400" dirty="0">
            <a:latin typeface="Times New Roman" pitchFamily="18" charset="0"/>
            <a:cs typeface="Times New Roman" pitchFamily="18" charset="0"/>
          </a:endParaRPr>
        </a:p>
      </dgm:t>
    </dgm:pt>
    <dgm:pt modelId="{8224D157-682B-4688-BB45-3822BA223C51}" type="parTrans" cxnId="{4C76B9E3-C2F9-483F-A7C9-975956671BBE}">
      <dgm:prSet/>
      <dgm:spPr/>
      <dgm:t>
        <a:bodyPr/>
        <a:lstStyle/>
        <a:p>
          <a:endParaRPr lang="en-US"/>
        </a:p>
      </dgm:t>
    </dgm:pt>
    <dgm:pt modelId="{9C5F4AD0-AEEF-475E-9832-AC99D0343F5B}" type="sibTrans" cxnId="{4C76B9E3-C2F9-483F-A7C9-975956671BBE}">
      <dgm:prSet/>
      <dgm:spPr/>
      <dgm:t>
        <a:bodyPr/>
        <a:lstStyle/>
        <a:p>
          <a:endParaRPr lang="en-US"/>
        </a:p>
      </dgm:t>
    </dgm:pt>
    <dgm:pt modelId="{34524D14-400C-477D-A5CB-C07CC7754199}">
      <dgm:prSet phldrT="[Text]" custT="1"/>
      <dgm:spPr/>
      <dgm:t>
        <a:bodyPr/>
        <a:lstStyle/>
        <a:p>
          <a:r>
            <a:rPr lang="en-US" sz="4400" dirty="0" err="1">
              <a:latin typeface="Times New Roman" pitchFamily="18" charset="0"/>
              <a:cs typeface="Times New Roman" pitchFamily="18" charset="0"/>
            </a:rPr>
            <a:t>Đơn</a:t>
          </a:r>
          <a:r>
            <a:rPr lang="en-US" sz="44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4400" dirty="0" err="1">
              <a:latin typeface="Times New Roman" pitchFamily="18" charset="0"/>
              <a:cs typeface="Times New Roman" pitchFamily="18" charset="0"/>
            </a:rPr>
            <a:t>vị</a:t>
          </a:r>
          <a:r>
            <a:rPr lang="en-US" sz="44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4400" dirty="0" err="1">
              <a:latin typeface="Times New Roman" pitchFamily="18" charset="0"/>
              <a:cs typeface="Times New Roman" pitchFamily="18" charset="0"/>
            </a:rPr>
            <a:t>vận</a:t>
          </a:r>
          <a:r>
            <a:rPr lang="en-US" sz="44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4400" dirty="0" err="1">
              <a:latin typeface="Times New Roman" pitchFamily="18" charset="0"/>
              <a:cs typeface="Times New Roman" pitchFamily="18" charset="0"/>
            </a:rPr>
            <a:t>tốc</a:t>
          </a:r>
          <a:endParaRPr lang="en-US" sz="4400" dirty="0">
            <a:latin typeface="Times New Roman" pitchFamily="18" charset="0"/>
            <a:cs typeface="Times New Roman" pitchFamily="18" charset="0"/>
          </a:endParaRPr>
        </a:p>
      </dgm:t>
    </dgm:pt>
    <dgm:pt modelId="{2B2F0786-4AB8-45FD-9EF9-44B328B8B167}" type="parTrans" cxnId="{96B44CE6-B37C-4389-A7D6-BB44619F7E88}">
      <dgm:prSet/>
      <dgm:spPr/>
      <dgm:t>
        <a:bodyPr/>
        <a:lstStyle/>
        <a:p>
          <a:endParaRPr lang="en-US"/>
        </a:p>
      </dgm:t>
    </dgm:pt>
    <dgm:pt modelId="{98C3802A-9C7C-4739-BEEC-F60B7717D6B2}" type="sibTrans" cxnId="{96B44CE6-B37C-4389-A7D6-BB44619F7E88}">
      <dgm:prSet/>
      <dgm:spPr/>
      <dgm:t>
        <a:bodyPr/>
        <a:lstStyle/>
        <a:p>
          <a:endParaRPr lang="en-US"/>
        </a:p>
      </dgm:t>
    </dgm:pt>
    <dgm:pt modelId="{2F0597F9-EC0A-4870-9D24-DA40BA28D89B}" type="pres">
      <dgm:prSet presAssocID="{2E91BD98-9640-46F6-A221-412E2F22BED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6296563A-2DB7-4D7A-83F9-E44675037A71}" type="pres">
      <dgm:prSet presAssocID="{2E91BD98-9640-46F6-A221-412E2F22BEDE}" presName="Name1" presStyleCnt="0"/>
      <dgm:spPr/>
    </dgm:pt>
    <dgm:pt modelId="{61CA3709-A4DE-481E-93E9-EBDDCF00853B}" type="pres">
      <dgm:prSet presAssocID="{2E91BD98-9640-46F6-A221-412E2F22BEDE}" presName="cycle" presStyleCnt="0"/>
      <dgm:spPr/>
    </dgm:pt>
    <dgm:pt modelId="{AABF4F41-E609-47DF-88EE-6596722A7602}" type="pres">
      <dgm:prSet presAssocID="{2E91BD98-9640-46F6-A221-412E2F22BEDE}" presName="srcNode" presStyleLbl="node1" presStyleIdx="0" presStyleCnt="3"/>
      <dgm:spPr/>
    </dgm:pt>
    <dgm:pt modelId="{50B7291F-9A00-4271-A6FB-729DA59C077A}" type="pres">
      <dgm:prSet presAssocID="{2E91BD98-9640-46F6-A221-412E2F22BEDE}" presName="conn" presStyleLbl="parChTrans1D2" presStyleIdx="0" presStyleCnt="1"/>
      <dgm:spPr/>
      <dgm:t>
        <a:bodyPr/>
        <a:lstStyle/>
        <a:p>
          <a:endParaRPr lang="en-US"/>
        </a:p>
      </dgm:t>
    </dgm:pt>
    <dgm:pt modelId="{079CAAFB-2D52-4733-AA68-26B672C61FC0}" type="pres">
      <dgm:prSet presAssocID="{2E91BD98-9640-46F6-A221-412E2F22BEDE}" presName="extraNode" presStyleLbl="node1" presStyleIdx="0" presStyleCnt="3"/>
      <dgm:spPr/>
    </dgm:pt>
    <dgm:pt modelId="{D1A6D9C0-0E16-4BE2-9639-6C3986312ED6}" type="pres">
      <dgm:prSet presAssocID="{2E91BD98-9640-46F6-A221-412E2F22BEDE}" presName="dstNode" presStyleLbl="node1" presStyleIdx="0" presStyleCnt="3"/>
      <dgm:spPr/>
    </dgm:pt>
    <dgm:pt modelId="{124DD514-DF44-4FE0-B2C0-319E00B11240}" type="pres">
      <dgm:prSet presAssocID="{EFDAF871-4F50-4C6B-83B6-93F83788DA04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735D07-D7F3-4A91-8AE3-AB09E45BAC09}" type="pres">
      <dgm:prSet presAssocID="{EFDAF871-4F50-4C6B-83B6-93F83788DA04}" presName="accent_1" presStyleCnt="0"/>
      <dgm:spPr/>
    </dgm:pt>
    <dgm:pt modelId="{B6B71C9B-4218-4452-AEF4-B006015DBB14}" type="pres">
      <dgm:prSet presAssocID="{EFDAF871-4F50-4C6B-83B6-93F83788DA04}" presName="accentRepeatNode" presStyleLbl="solidFgAcc1" presStyleIdx="0" presStyleCnt="3" custLinFactNeighborX="1215" custLinFactNeighborY="-3062"/>
      <dgm:spPr/>
    </dgm:pt>
    <dgm:pt modelId="{DCDEB64F-E439-491E-A5B9-F34C41BF85B8}" type="pres">
      <dgm:prSet presAssocID="{9FDE4E79-9C67-4BA5-9EEF-69CB12914634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C6E585-C6B9-480D-9477-547F6FE75FB2}" type="pres">
      <dgm:prSet presAssocID="{9FDE4E79-9C67-4BA5-9EEF-69CB12914634}" presName="accent_2" presStyleCnt="0"/>
      <dgm:spPr/>
    </dgm:pt>
    <dgm:pt modelId="{A268BCA9-47C3-4F5E-A62E-5DDF0B3EA7BF}" type="pres">
      <dgm:prSet presAssocID="{9FDE4E79-9C67-4BA5-9EEF-69CB12914634}" presName="accentRepeatNode" presStyleLbl="solidFgAcc1" presStyleIdx="1" presStyleCnt="3"/>
      <dgm:spPr/>
    </dgm:pt>
    <dgm:pt modelId="{BED7F409-9F88-46FC-9D1F-3665DA903AE0}" type="pres">
      <dgm:prSet presAssocID="{34524D14-400C-477D-A5CB-C07CC7754199}" presName="text_3" presStyleLbl="node1" presStyleIdx="2" presStyleCnt="3" custLinFactNeighborX="1173" custLinFactNeighborY="-30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645CD6-84A3-40BF-86E8-7DE3B626E8B1}" type="pres">
      <dgm:prSet presAssocID="{34524D14-400C-477D-A5CB-C07CC7754199}" presName="accent_3" presStyleCnt="0"/>
      <dgm:spPr/>
    </dgm:pt>
    <dgm:pt modelId="{583E9F56-3E6D-4400-8AE6-430DE7FD5AEC}" type="pres">
      <dgm:prSet presAssocID="{34524D14-400C-477D-A5CB-C07CC7754199}" presName="accentRepeatNode" presStyleLbl="solidFgAcc1" presStyleIdx="2" presStyleCnt="3"/>
      <dgm:spPr/>
    </dgm:pt>
  </dgm:ptLst>
  <dgm:cxnLst>
    <dgm:cxn modelId="{C070C79C-7312-42E0-B661-21BB45076E33}" type="presOf" srcId="{2E91BD98-9640-46F6-A221-412E2F22BEDE}" destId="{2F0597F9-EC0A-4870-9D24-DA40BA28D89B}" srcOrd="0" destOrd="0" presId="urn:microsoft.com/office/officeart/2008/layout/VerticalCurvedList"/>
    <dgm:cxn modelId="{6081FD20-4D19-4AF1-813F-5F9FAFB96FA9}" type="presOf" srcId="{9FDE4E79-9C67-4BA5-9EEF-69CB12914634}" destId="{DCDEB64F-E439-491E-A5B9-F34C41BF85B8}" srcOrd="0" destOrd="0" presId="urn:microsoft.com/office/officeart/2008/layout/VerticalCurvedList"/>
    <dgm:cxn modelId="{4C76B9E3-C2F9-483F-A7C9-975956671BBE}" srcId="{2E91BD98-9640-46F6-A221-412E2F22BEDE}" destId="{9FDE4E79-9C67-4BA5-9EEF-69CB12914634}" srcOrd="1" destOrd="0" parTransId="{8224D157-682B-4688-BB45-3822BA223C51}" sibTransId="{9C5F4AD0-AEEF-475E-9832-AC99D0343F5B}"/>
    <dgm:cxn modelId="{8EE87C30-8EB6-49D7-A7F6-8365271FF81D}" type="presOf" srcId="{EFDAF871-4F50-4C6B-83B6-93F83788DA04}" destId="{124DD514-DF44-4FE0-B2C0-319E00B11240}" srcOrd="0" destOrd="0" presId="urn:microsoft.com/office/officeart/2008/layout/VerticalCurvedList"/>
    <dgm:cxn modelId="{530F4958-FD3D-4DF1-9D30-690E071EDD87}" type="presOf" srcId="{34524D14-400C-477D-A5CB-C07CC7754199}" destId="{BED7F409-9F88-46FC-9D1F-3665DA903AE0}" srcOrd="0" destOrd="0" presId="urn:microsoft.com/office/officeart/2008/layout/VerticalCurvedList"/>
    <dgm:cxn modelId="{96B44CE6-B37C-4389-A7D6-BB44619F7E88}" srcId="{2E91BD98-9640-46F6-A221-412E2F22BEDE}" destId="{34524D14-400C-477D-A5CB-C07CC7754199}" srcOrd="2" destOrd="0" parTransId="{2B2F0786-4AB8-45FD-9EF9-44B328B8B167}" sibTransId="{98C3802A-9C7C-4739-BEEC-F60B7717D6B2}"/>
    <dgm:cxn modelId="{AF34A55C-DAE7-4605-BE36-4A2223ABBDFD}" type="presOf" srcId="{C7B82B48-D2B7-4756-A4BD-C5010B9D2E03}" destId="{50B7291F-9A00-4271-A6FB-729DA59C077A}" srcOrd="0" destOrd="0" presId="urn:microsoft.com/office/officeart/2008/layout/VerticalCurvedList"/>
    <dgm:cxn modelId="{4EAF1078-419F-4D4C-AB87-E822108A54C9}" srcId="{2E91BD98-9640-46F6-A221-412E2F22BEDE}" destId="{EFDAF871-4F50-4C6B-83B6-93F83788DA04}" srcOrd="0" destOrd="0" parTransId="{8FD92579-12B3-42C7-ADE5-500B3A7EC921}" sibTransId="{C7B82B48-D2B7-4756-A4BD-C5010B9D2E03}"/>
    <dgm:cxn modelId="{137B6AB2-CE22-46A8-A3D6-1C1630F23703}" type="presParOf" srcId="{2F0597F9-EC0A-4870-9D24-DA40BA28D89B}" destId="{6296563A-2DB7-4D7A-83F9-E44675037A71}" srcOrd="0" destOrd="0" presId="urn:microsoft.com/office/officeart/2008/layout/VerticalCurvedList"/>
    <dgm:cxn modelId="{68E3A67B-2039-4AD9-B47F-7DF17B62B14C}" type="presParOf" srcId="{6296563A-2DB7-4D7A-83F9-E44675037A71}" destId="{61CA3709-A4DE-481E-93E9-EBDDCF00853B}" srcOrd="0" destOrd="0" presId="urn:microsoft.com/office/officeart/2008/layout/VerticalCurvedList"/>
    <dgm:cxn modelId="{6B9EE289-6876-4491-9045-FC3421FBEBB5}" type="presParOf" srcId="{61CA3709-A4DE-481E-93E9-EBDDCF00853B}" destId="{AABF4F41-E609-47DF-88EE-6596722A7602}" srcOrd="0" destOrd="0" presId="urn:microsoft.com/office/officeart/2008/layout/VerticalCurvedList"/>
    <dgm:cxn modelId="{C049CF13-3306-48BB-9B79-8923C5B7AEDB}" type="presParOf" srcId="{61CA3709-A4DE-481E-93E9-EBDDCF00853B}" destId="{50B7291F-9A00-4271-A6FB-729DA59C077A}" srcOrd="1" destOrd="0" presId="urn:microsoft.com/office/officeart/2008/layout/VerticalCurvedList"/>
    <dgm:cxn modelId="{FB40A382-6777-448C-91E7-DDAA0C45B21A}" type="presParOf" srcId="{61CA3709-A4DE-481E-93E9-EBDDCF00853B}" destId="{079CAAFB-2D52-4733-AA68-26B672C61FC0}" srcOrd="2" destOrd="0" presId="urn:microsoft.com/office/officeart/2008/layout/VerticalCurvedList"/>
    <dgm:cxn modelId="{86380561-C3D8-45B2-853E-698ECA093C6E}" type="presParOf" srcId="{61CA3709-A4DE-481E-93E9-EBDDCF00853B}" destId="{D1A6D9C0-0E16-4BE2-9639-6C3986312ED6}" srcOrd="3" destOrd="0" presId="urn:microsoft.com/office/officeart/2008/layout/VerticalCurvedList"/>
    <dgm:cxn modelId="{3B057E56-AD1F-4924-9874-88C0054F75FA}" type="presParOf" srcId="{6296563A-2DB7-4D7A-83F9-E44675037A71}" destId="{124DD514-DF44-4FE0-B2C0-319E00B11240}" srcOrd="1" destOrd="0" presId="urn:microsoft.com/office/officeart/2008/layout/VerticalCurvedList"/>
    <dgm:cxn modelId="{FE525D1E-0085-4647-8EA0-70A18A0DA300}" type="presParOf" srcId="{6296563A-2DB7-4D7A-83F9-E44675037A71}" destId="{18735D07-D7F3-4A91-8AE3-AB09E45BAC09}" srcOrd="2" destOrd="0" presId="urn:microsoft.com/office/officeart/2008/layout/VerticalCurvedList"/>
    <dgm:cxn modelId="{290442C2-D451-48B8-94C9-2C7B5E45ACA3}" type="presParOf" srcId="{18735D07-D7F3-4A91-8AE3-AB09E45BAC09}" destId="{B6B71C9B-4218-4452-AEF4-B006015DBB14}" srcOrd="0" destOrd="0" presId="urn:microsoft.com/office/officeart/2008/layout/VerticalCurvedList"/>
    <dgm:cxn modelId="{BF430CCE-9DF9-43B2-8268-BB8A53C5FBF0}" type="presParOf" srcId="{6296563A-2DB7-4D7A-83F9-E44675037A71}" destId="{DCDEB64F-E439-491E-A5B9-F34C41BF85B8}" srcOrd="3" destOrd="0" presId="urn:microsoft.com/office/officeart/2008/layout/VerticalCurvedList"/>
    <dgm:cxn modelId="{B61CAB13-97C4-4701-8D5C-515552287BC2}" type="presParOf" srcId="{6296563A-2DB7-4D7A-83F9-E44675037A71}" destId="{F5C6E585-C6B9-480D-9477-547F6FE75FB2}" srcOrd="4" destOrd="0" presId="urn:microsoft.com/office/officeart/2008/layout/VerticalCurvedList"/>
    <dgm:cxn modelId="{A9C5ED51-1134-489E-BEE7-A49B9F270429}" type="presParOf" srcId="{F5C6E585-C6B9-480D-9477-547F6FE75FB2}" destId="{A268BCA9-47C3-4F5E-A62E-5DDF0B3EA7BF}" srcOrd="0" destOrd="0" presId="urn:microsoft.com/office/officeart/2008/layout/VerticalCurvedList"/>
    <dgm:cxn modelId="{CE22448C-038F-4BD2-B2D8-8F1343090CB6}" type="presParOf" srcId="{6296563A-2DB7-4D7A-83F9-E44675037A71}" destId="{BED7F409-9F88-46FC-9D1F-3665DA903AE0}" srcOrd="5" destOrd="0" presId="urn:microsoft.com/office/officeart/2008/layout/VerticalCurvedList"/>
    <dgm:cxn modelId="{4FBE7F1E-ECB0-4FB1-80F2-73D3E7D97B97}" type="presParOf" srcId="{6296563A-2DB7-4D7A-83F9-E44675037A71}" destId="{A5645CD6-84A3-40BF-86E8-7DE3B626E8B1}" srcOrd="6" destOrd="0" presId="urn:microsoft.com/office/officeart/2008/layout/VerticalCurvedList"/>
    <dgm:cxn modelId="{1DBE368D-4211-4B78-B95A-49FF80F5CD3E}" type="presParOf" srcId="{A5645CD6-84A3-40BF-86E8-7DE3B626E8B1}" destId="{583E9F56-3E6D-4400-8AE6-430DE7FD5AE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B7291F-9A00-4271-A6FB-729DA59C077A}">
      <dsp:nvSpPr>
        <dsp:cNvPr id="0" name=""/>
        <dsp:cNvSpPr/>
      </dsp:nvSpPr>
      <dsp:spPr>
        <a:xfrm>
          <a:off x="-4393176" y="-673826"/>
          <a:ext cx="5233852" cy="5233852"/>
        </a:xfrm>
        <a:prstGeom prst="blockArc">
          <a:avLst>
            <a:gd name="adj1" fmla="val 18900000"/>
            <a:gd name="adj2" fmla="val 2700000"/>
            <a:gd name="adj3" fmla="val 413"/>
          </a:avLst>
        </a:pr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4DD514-DF44-4FE0-B2C0-319E00B11240}">
      <dsp:nvSpPr>
        <dsp:cNvPr id="0" name=""/>
        <dsp:cNvSpPr/>
      </dsp:nvSpPr>
      <dsp:spPr>
        <a:xfrm>
          <a:off x="540655" y="388620"/>
          <a:ext cx="6645965" cy="77724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16934" tIns="111760" rIns="111760" bIns="11176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err="1">
              <a:latin typeface="Times New Roman" pitchFamily="18" charset="0"/>
              <a:cs typeface="Times New Roman" pitchFamily="18" charset="0"/>
            </a:rPr>
            <a:t>Vận</a:t>
          </a:r>
          <a:r>
            <a:rPr lang="en-US" sz="4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4400" kern="1200" dirty="0" err="1">
              <a:latin typeface="Times New Roman" pitchFamily="18" charset="0"/>
              <a:cs typeface="Times New Roman" pitchFamily="18" charset="0"/>
            </a:rPr>
            <a:t>tốc</a:t>
          </a:r>
          <a:endParaRPr lang="en-US" sz="4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40655" y="388620"/>
        <a:ext cx="6645965" cy="777240"/>
      </dsp:txXfrm>
    </dsp:sp>
    <dsp:sp modelId="{B6B71C9B-4218-4452-AEF4-B006015DBB14}">
      <dsp:nvSpPr>
        <dsp:cNvPr id="0" name=""/>
        <dsp:cNvSpPr/>
      </dsp:nvSpPr>
      <dsp:spPr>
        <a:xfrm>
          <a:off x="66685" y="261716"/>
          <a:ext cx="971550" cy="9715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CDEB64F-E439-491E-A5B9-F34C41BF85B8}">
      <dsp:nvSpPr>
        <dsp:cNvPr id="0" name=""/>
        <dsp:cNvSpPr/>
      </dsp:nvSpPr>
      <dsp:spPr>
        <a:xfrm>
          <a:off x="823182" y="1554480"/>
          <a:ext cx="6363439" cy="777240"/>
        </a:xfrm>
        <a:prstGeom prst="rect">
          <a:avLst/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16934" tIns="111760" rIns="111760" bIns="11176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err="1">
              <a:latin typeface="Times New Roman" pitchFamily="18" charset="0"/>
              <a:cs typeface="Times New Roman" pitchFamily="18" charset="0"/>
            </a:rPr>
            <a:t>Công</a:t>
          </a:r>
          <a:r>
            <a:rPr lang="en-US" sz="4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4400" kern="1200" dirty="0" err="1">
              <a:latin typeface="Times New Roman" pitchFamily="18" charset="0"/>
              <a:cs typeface="Times New Roman" pitchFamily="18" charset="0"/>
            </a:rPr>
            <a:t>thức</a:t>
          </a:r>
          <a:r>
            <a:rPr lang="en-US" sz="4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4400" kern="1200" dirty="0" err="1">
              <a:latin typeface="Times New Roman" pitchFamily="18" charset="0"/>
              <a:cs typeface="Times New Roman" pitchFamily="18" charset="0"/>
            </a:rPr>
            <a:t>tính</a:t>
          </a:r>
          <a:r>
            <a:rPr lang="en-US" sz="4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4400" kern="1200" dirty="0" err="1">
              <a:latin typeface="Times New Roman" pitchFamily="18" charset="0"/>
              <a:cs typeface="Times New Roman" pitchFamily="18" charset="0"/>
            </a:rPr>
            <a:t>vận</a:t>
          </a:r>
          <a:r>
            <a:rPr lang="en-US" sz="4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4400" kern="1200" dirty="0" err="1">
              <a:latin typeface="Times New Roman" pitchFamily="18" charset="0"/>
              <a:cs typeface="Times New Roman" pitchFamily="18" charset="0"/>
            </a:rPr>
            <a:t>tốc</a:t>
          </a:r>
          <a:endParaRPr lang="en-US" sz="4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23182" y="1554480"/>
        <a:ext cx="6363439" cy="777240"/>
      </dsp:txXfrm>
    </dsp:sp>
    <dsp:sp modelId="{A268BCA9-47C3-4F5E-A62E-5DDF0B3EA7BF}">
      <dsp:nvSpPr>
        <dsp:cNvPr id="0" name=""/>
        <dsp:cNvSpPr/>
      </dsp:nvSpPr>
      <dsp:spPr>
        <a:xfrm>
          <a:off x="337407" y="1457325"/>
          <a:ext cx="971550" cy="9715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ED7F409-9F88-46FC-9D1F-3665DA903AE0}">
      <dsp:nvSpPr>
        <dsp:cNvPr id="0" name=""/>
        <dsp:cNvSpPr/>
      </dsp:nvSpPr>
      <dsp:spPr>
        <a:xfrm>
          <a:off x="593034" y="2696875"/>
          <a:ext cx="6645965" cy="777240"/>
        </a:xfrm>
        <a:prstGeom prst="rect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16934" tIns="111760" rIns="111760" bIns="11176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err="1">
              <a:latin typeface="Times New Roman" pitchFamily="18" charset="0"/>
              <a:cs typeface="Times New Roman" pitchFamily="18" charset="0"/>
            </a:rPr>
            <a:t>Đơn</a:t>
          </a:r>
          <a:r>
            <a:rPr lang="en-US" sz="4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4400" kern="1200" dirty="0" err="1">
              <a:latin typeface="Times New Roman" pitchFamily="18" charset="0"/>
              <a:cs typeface="Times New Roman" pitchFamily="18" charset="0"/>
            </a:rPr>
            <a:t>vị</a:t>
          </a:r>
          <a:r>
            <a:rPr lang="en-US" sz="4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4400" kern="1200" dirty="0" err="1">
              <a:latin typeface="Times New Roman" pitchFamily="18" charset="0"/>
              <a:cs typeface="Times New Roman" pitchFamily="18" charset="0"/>
            </a:rPr>
            <a:t>vận</a:t>
          </a:r>
          <a:r>
            <a:rPr lang="en-US" sz="44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4400" kern="1200" dirty="0" err="1">
              <a:latin typeface="Times New Roman" pitchFamily="18" charset="0"/>
              <a:cs typeface="Times New Roman" pitchFamily="18" charset="0"/>
            </a:rPr>
            <a:t>tốc</a:t>
          </a:r>
          <a:endParaRPr lang="en-US" sz="4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93034" y="2696875"/>
        <a:ext cx="6645965" cy="777240"/>
      </dsp:txXfrm>
    </dsp:sp>
    <dsp:sp modelId="{583E9F56-3E6D-4400-8AE6-430DE7FD5AEC}">
      <dsp:nvSpPr>
        <dsp:cNvPr id="0" name=""/>
        <dsp:cNvSpPr/>
      </dsp:nvSpPr>
      <dsp:spPr>
        <a:xfrm>
          <a:off x="54880" y="2623185"/>
          <a:ext cx="971550" cy="9715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8BC116-FAD0-4C91-A2E4-D366B809AF59}" type="datetimeFigureOut">
              <a:rPr lang="en-US" smtClean="0"/>
              <a:t>19/3/2022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C7A205-481E-466C-9A5C-B9181514E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716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C7A205-481E-466C-9A5C-B9181514E5F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74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C7A205-481E-466C-9A5C-B9181514E5F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744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C7A205-481E-466C-9A5C-B9181514E5F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59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C25EB-9FB9-4746-84AC-8D9C3E1E9CB0}" type="datetimeFigureOut">
              <a:rPr lang="en-US" smtClean="0"/>
              <a:t>19/3/2022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4AF1B-BE3B-4CE2-97A7-6B4BDC096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340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C25EB-9FB9-4746-84AC-8D9C3E1E9CB0}" type="datetimeFigureOut">
              <a:rPr lang="en-US" smtClean="0"/>
              <a:t>19/3/2022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4AF1B-BE3B-4CE2-97A7-6B4BDC096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81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C25EB-9FB9-4746-84AC-8D9C3E1E9CB0}" type="datetimeFigureOut">
              <a:rPr lang="en-US" smtClean="0"/>
              <a:t>19/3/2022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4AF1B-BE3B-4CE2-97A7-6B4BDC096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582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C25EB-9FB9-4746-84AC-8D9C3E1E9CB0}" type="datetimeFigureOut">
              <a:rPr lang="en-US" smtClean="0"/>
              <a:t>19/3/2022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4AF1B-BE3B-4CE2-97A7-6B4BDC096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7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C25EB-9FB9-4746-84AC-8D9C3E1E9CB0}" type="datetimeFigureOut">
              <a:rPr lang="en-US" smtClean="0"/>
              <a:t>19/3/2022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4AF1B-BE3B-4CE2-97A7-6B4BDC096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354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C25EB-9FB9-4746-84AC-8D9C3E1E9CB0}" type="datetimeFigureOut">
              <a:rPr lang="en-US" smtClean="0"/>
              <a:t>19/3/2022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4AF1B-BE3B-4CE2-97A7-6B4BDC096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677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C25EB-9FB9-4746-84AC-8D9C3E1E9CB0}" type="datetimeFigureOut">
              <a:rPr lang="en-US" smtClean="0"/>
              <a:t>19/3/2022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4AF1B-BE3B-4CE2-97A7-6B4BDC096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493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C25EB-9FB9-4746-84AC-8D9C3E1E9CB0}" type="datetimeFigureOut">
              <a:rPr lang="en-US" smtClean="0"/>
              <a:t>19/3/2022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4AF1B-BE3B-4CE2-97A7-6B4BDC096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46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C25EB-9FB9-4746-84AC-8D9C3E1E9CB0}" type="datetimeFigureOut">
              <a:rPr lang="en-US" smtClean="0"/>
              <a:t>19/3/2022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4AF1B-BE3B-4CE2-97A7-6B4BDC096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394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C25EB-9FB9-4746-84AC-8D9C3E1E9CB0}" type="datetimeFigureOut">
              <a:rPr lang="en-US" smtClean="0"/>
              <a:t>19/3/2022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4AF1B-BE3B-4CE2-97A7-6B4BDC096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727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C25EB-9FB9-4746-84AC-8D9C3E1E9CB0}" type="datetimeFigureOut">
              <a:rPr lang="en-US" smtClean="0"/>
              <a:t>19/3/2022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4AF1B-BE3B-4CE2-97A7-6B4BDC096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682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C25EB-9FB9-4746-84AC-8D9C3E1E9CB0}" type="datetimeFigureOut">
              <a:rPr lang="en-US" smtClean="0"/>
              <a:t>19/3/2022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4AF1B-BE3B-4CE2-97A7-6B4BDC096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227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4" r:id="rId1"/>
    <p:sldLayoutId id="2147483885" r:id="rId2"/>
    <p:sldLayoutId id="2147483886" r:id="rId3"/>
    <p:sldLayoutId id="2147483887" r:id="rId4"/>
    <p:sldLayoutId id="2147483888" r:id="rId5"/>
    <p:sldLayoutId id="2147483889" r:id="rId6"/>
    <p:sldLayoutId id="2147483890" r:id="rId7"/>
    <p:sldLayoutId id="2147483891" r:id="rId8"/>
    <p:sldLayoutId id="2147483892" r:id="rId9"/>
    <p:sldLayoutId id="2147483893" r:id="rId10"/>
    <p:sldLayoutId id="214748389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7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Le Mai\Desktop\khoanh24.com-6130785b3153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457200" y="2324100"/>
            <a:ext cx="8229600" cy="2209800"/>
          </a:xfrm>
          <a:noFill/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MÔN VẬT LÝ 8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 2: VẬN TỐC</a:t>
            </a:r>
            <a:b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19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ách xem công tơ mét xe máy chuẩn xác • Chuyện x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489" y="990600"/>
            <a:ext cx="4097111" cy="3072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-87085" y="4114800"/>
            <a:ext cx="4735285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 descr="Ý nghĩa những ký hiệu cảnh báo trên ô tô, xe tải. - Ô Tô Hoàng Lo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9007" y="990600"/>
            <a:ext cx="4512593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4256315" y="4114800"/>
            <a:ext cx="4735285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2818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0"/>
          <p:cNvSpPr txBox="1">
            <a:spLocks noChangeArrowheads="1"/>
          </p:cNvSpPr>
          <p:nvPr/>
        </p:nvSpPr>
        <p:spPr bwMode="auto">
          <a:xfrm>
            <a:off x="76200" y="0"/>
            <a:ext cx="893127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C5.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ôtô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36km/h;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đạp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10,8km/h;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tàu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hoả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10m/s.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   b)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chậm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0" y="1371600"/>
            <a:ext cx="1401763" cy="655260"/>
          </a:xfrm>
          <a:noFill/>
        </p:spPr>
        <p:txBody>
          <a:bodyPr>
            <a:normAutofit/>
          </a:bodyPr>
          <a:lstStyle/>
          <a:p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21"/>
          <p:cNvSpPr txBox="1">
            <a:spLocks noChangeArrowheads="1"/>
          </p:cNvSpPr>
          <p:nvPr/>
        </p:nvSpPr>
        <p:spPr bwMode="auto">
          <a:xfrm>
            <a:off x="206829" y="1752600"/>
            <a:ext cx="877887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2800" b="1" dirty="0">
                <a:latin typeface="Times New Roman" pitchFamily="18" charset="0"/>
                <a:cs typeface="Times New Roman" pitchFamily="18" charset="0"/>
                <a:sym typeface="Wingdings"/>
              </a:rPr>
              <a:t>a)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/>
              </a:rPr>
              <a:t>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baseline="-25000" dirty="0" err="1">
                <a:latin typeface="Times New Roman" pitchFamily="18" charset="0"/>
                <a:cs typeface="Times New Roman" pitchFamily="18" charset="0"/>
              </a:rPr>
              <a:t>ô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aseline="-25000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= 36km/h: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ôtô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36km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/>
              </a:rPr>
              <a:t>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baseline="-250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= 10,8km/h: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đạp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10,8km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/>
              </a:rPr>
              <a:t>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baseline="-25000" dirty="0" err="1">
                <a:latin typeface="Times New Roman" pitchFamily="18" charset="0"/>
                <a:cs typeface="Times New Roman" pitchFamily="18" charset="0"/>
              </a:rPr>
              <a:t>tàu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aseline="-25000" dirty="0" err="1">
                <a:latin typeface="Times New Roman" pitchFamily="18" charset="0"/>
                <a:cs typeface="Times New Roman" pitchFamily="18" charset="0"/>
              </a:rPr>
              <a:t>hỏa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= 10m/s: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tàu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10m.</a:t>
            </a:r>
          </a:p>
        </p:txBody>
      </p:sp>
      <p:sp>
        <p:nvSpPr>
          <p:cNvPr id="7" name="Text Box 21"/>
          <p:cNvSpPr txBox="1">
            <a:spLocks noChangeArrowheads="1"/>
          </p:cNvSpPr>
          <p:nvPr/>
        </p:nvSpPr>
        <p:spPr bwMode="auto">
          <a:xfrm>
            <a:off x="251506" y="4409996"/>
            <a:ext cx="8778875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/>
              </a:rPr>
              <a:t>b) 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baseline="-25000" dirty="0" err="1">
                <a:latin typeface="Times New Roman" pitchFamily="18" charset="0"/>
                <a:cs typeface="Times New Roman" pitchFamily="18" charset="0"/>
              </a:rPr>
              <a:t>ô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aseline="-25000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= 36km/h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/>
              </a:rPr>
              <a:t>    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baseline="-250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= 10,8km/h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/>
              </a:rPr>
              <a:t>    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800" baseline="-25000" dirty="0" err="1">
                <a:latin typeface="Times New Roman" pitchFamily="18" charset="0"/>
                <a:cs typeface="Times New Roman" pitchFamily="18" charset="0"/>
              </a:rPr>
              <a:t>tàu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aseline="-25000" dirty="0" err="1">
                <a:latin typeface="Times New Roman" pitchFamily="18" charset="0"/>
                <a:cs typeface="Times New Roman" pitchFamily="18" charset="0"/>
              </a:rPr>
              <a:t>hỏa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= 10m/s = 36km/h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itle 3"/>
          <p:cNvSpPr txBox="1">
            <a:spLocks/>
          </p:cNvSpPr>
          <p:nvPr/>
        </p:nvSpPr>
        <p:spPr>
          <a:xfrm>
            <a:off x="0" y="5943600"/>
            <a:ext cx="9144000" cy="93753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  <a:sym typeface="Symbol"/>
              </a:rPr>
              <a:t>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Symbol"/>
              </a:rPr>
              <a:t>Vậy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/>
              </a:rPr>
              <a:t> ô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Symbol"/>
              </a:rPr>
              <a:t>tô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Symbol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Symbol"/>
              </a:rPr>
              <a:t>tàu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Symbol"/>
              </a:rPr>
              <a:t>hỏa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Symbol"/>
              </a:rPr>
              <a:t>chạy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Symbol"/>
              </a:rPr>
              <a:t>nhanh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Symbol"/>
              </a:rPr>
              <a:t>nhất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Symbol"/>
              </a:rPr>
              <a:t>người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Symbol"/>
              </a:rPr>
              <a:t>đi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Symbol"/>
              </a:rPr>
              <a:t>xe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Symbol"/>
              </a:rPr>
              <a:t>đạp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Symbol"/>
              </a:rPr>
              <a:t>chạy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Symbol"/>
              </a:rPr>
              <a:t>chậm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  <a:sym typeface="Symbol"/>
              </a:rPr>
              <a:t>nhất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/>
              </a:rPr>
              <a:t>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707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76200" y="152400"/>
            <a:ext cx="893127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C6.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tàu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1,5h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81km.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tàu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km/h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m/s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tàu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9588380"/>
              </p:ext>
            </p:extLst>
          </p:nvPr>
        </p:nvGraphicFramePr>
        <p:xfrm>
          <a:off x="76200" y="1447800"/>
          <a:ext cx="89154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5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2400" u="sng" dirty="0" err="1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Tóm</a:t>
                      </a:r>
                      <a:r>
                        <a:rPr lang="en-US" sz="2400" u="sng" baseline="0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u="sng" baseline="0" dirty="0" err="1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tắt</a:t>
                      </a:r>
                      <a:endParaRPr lang="en-US" sz="2400" u="sng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sng" dirty="0" err="1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Giải</a:t>
                      </a:r>
                      <a:endParaRPr lang="en-US" sz="2400" u="sng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just"/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 = 1,5h</a:t>
                      </a:r>
                    </a:p>
                    <a:p>
                      <a:pPr algn="just"/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 = 81km</a:t>
                      </a:r>
                    </a:p>
                    <a:p>
                      <a:pPr algn="just"/>
                      <a:endParaRPr lang="en-US" sz="2400" b="0" u="non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en-US" sz="28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 =? km/h </a:t>
                      </a:r>
                    </a:p>
                    <a:p>
                      <a:pPr algn="just"/>
                      <a:r>
                        <a:rPr lang="en-US" sz="28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 = ? m/s</a:t>
                      </a:r>
                    </a:p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" name="Straight Connector 12"/>
          <p:cNvCxnSpPr/>
          <p:nvPr/>
        </p:nvCxnSpPr>
        <p:spPr>
          <a:xfrm>
            <a:off x="76200" y="2895600"/>
            <a:ext cx="2057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2971800" y="2139950"/>
            <a:ext cx="33528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tàu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0629423"/>
              </p:ext>
            </p:extLst>
          </p:nvPr>
        </p:nvGraphicFramePr>
        <p:xfrm>
          <a:off x="3146425" y="2743200"/>
          <a:ext cx="378777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3" imgW="1473120" imgH="419040" progId="Equation.DSMT4">
                  <p:embed/>
                </p:oleObj>
              </mc:Choice>
              <mc:Fallback>
                <p:oleObj name="Equation" r:id="rId3" imgW="1473120" imgH="41904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6425" y="2743200"/>
                        <a:ext cx="378777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1604943"/>
              </p:ext>
            </p:extLst>
          </p:nvPr>
        </p:nvGraphicFramePr>
        <p:xfrm>
          <a:off x="3200400" y="3810000"/>
          <a:ext cx="4670425" cy="912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5" imgW="1815840" imgH="419040" progId="Equation.DSMT4">
                  <p:embed/>
                </p:oleObj>
              </mc:Choice>
              <mc:Fallback>
                <p:oleObj name="Equation" r:id="rId5" imgW="1815840" imgH="41904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810000"/>
                        <a:ext cx="4670425" cy="912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7630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9306885"/>
              </p:ext>
            </p:extLst>
          </p:nvPr>
        </p:nvGraphicFramePr>
        <p:xfrm>
          <a:off x="76200" y="1143000"/>
          <a:ext cx="8915400" cy="388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9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2400" u="sng" dirty="0" err="1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Tóm</a:t>
                      </a:r>
                      <a:r>
                        <a:rPr lang="en-US" sz="2400" u="sng" baseline="0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u="sng" baseline="0" dirty="0" err="1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tắt</a:t>
                      </a:r>
                      <a:endParaRPr lang="en-US" sz="2400" u="sng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sng" dirty="0" err="1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Giải</a:t>
                      </a:r>
                      <a:endParaRPr lang="en-US" sz="2400" u="sng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 = 40</a:t>
                      </a:r>
                      <a:r>
                        <a:rPr lang="en-US" sz="2800" b="0" u="none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u="none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phút</a:t>
                      </a:r>
                      <a:r>
                        <a:rPr lang="en-US" sz="2800" b="0" u="none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=2/3h</a:t>
                      </a:r>
                      <a:endParaRPr lang="en-US" sz="2800" b="0" u="non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 = 12km/h</a:t>
                      </a:r>
                    </a:p>
                    <a:p>
                      <a:pPr algn="just"/>
                      <a:endParaRPr lang="en-US" sz="2400" b="0" u="none" dirty="0">
                        <a:solidFill>
                          <a:schemeClr val="dk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en-US" sz="2800" b="0" u="none" dirty="0">
                          <a:solidFill>
                            <a:schemeClr val="dk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lang="en-US" sz="2800" b="0" u="none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= ?</a:t>
                      </a:r>
                      <a:endParaRPr lang="en-US" sz="2800" b="0" u="non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" name="Straight Connector 12"/>
          <p:cNvCxnSpPr/>
          <p:nvPr/>
        </p:nvCxnSpPr>
        <p:spPr>
          <a:xfrm>
            <a:off x="76200" y="2895600"/>
            <a:ext cx="2057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336925" y="1730801"/>
            <a:ext cx="588327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đạp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5304963"/>
              </p:ext>
            </p:extLst>
          </p:nvPr>
        </p:nvGraphicFramePr>
        <p:xfrm>
          <a:off x="3778250" y="2430463"/>
          <a:ext cx="4832350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3" imgW="1879560" imgH="393480" progId="Equation.DSMT4">
                  <p:embed/>
                </p:oleObj>
              </mc:Choice>
              <mc:Fallback>
                <p:oleObj name="Equation" r:id="rId3" imgW="18795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250" y="2430463"/>
                        <a:ext cx="4832350" cy="9302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76200" y="152400"/>
            <a:ext cx="89312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C7.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đạp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40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12km/h.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22521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001834"/>
              </p:ext>
            </p:extLst>
          </p:nvPr>
        </p:nvGraphicFramePr>
        <p:xfrm>
          <a:off x="381000" y="1981200"/>
          <a:ext cx="87630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6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168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2400" u="sng" dirty="0" err="1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Tóm</a:t>
                      </a:r>
                      <a:r>
                        <a:rPr lang="en-US" sz="2400" u="sng" baseline="0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u="sng" baseline="0" dirty="0" err="1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tắt</a:t>
                      </a:r>
                      <a:endParaRPr lang="en-US" sz="2400" u="sng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sng" dirty="0" err="1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Giải</a:t>
                      </a:r>
                      <a:endParaRPr lang="en-US" sz="2400" u="sng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r>
                        <a:rPr lang="en-US" sz="2800" b="0" u="none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= 4km/h</a:t>
                      </a:r>
                      <a:endParaRPr lang="en-US" sz="2800" b="0" u="non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800" b="0" u="non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 = 30</a:t>
                      </a:r>
                      <a:r>
                        <a:rPr lang="en-US" sz="2800" b="0" u="none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u="none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phút</a:t>
                      </a:r>
                      <a:r>
                        <a:rPr lang="en-US" sz="2800" b="0" u="none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= 0,5h</a:t>
                      </a:r>
                      <a:endParaRPr lang="en-US" sz="2800" b="0" u="non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endParaRPr lang="en-US" sz="2400" b="0" u="none" dirty="0">
                        <a:solidFill>
                          <a:schemeClr val="dk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en-US" sz="2800" b="0" u="none" dirty="0">
                          <a:solidFill>
                            <a:schemeClr val="dk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lang="en-US" sz="2800" b="0" u="none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= ?</a:t>
                      </a:r>
                      <a:endParaRPr lang="en-US" sz="2800" b="0" u="non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3" name="Straight Connector 12"/>
          <p:cNvCxnSpPr/>
          <p:nvPr/>
        </p:nvCxnSpPr>
        <p:spPr>
          <a:xfrm>
            <a:off x="457200" y="3810000"/>
            <a:ext cx="2057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403600" y="2521189"/>
            <a:ext cx="58928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đạp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2430705"/>
              </p:ext>
            </p:extLst>
          </p:nvPr>
        </p:nvGraphicFramePr>
        <p:xfrm>
          <a:off x="3886200" y="3109912"/>
          <a:ext cx="4962525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4" imgW="1930320" imgH="393480" progId="Equation.DSMT4">
                  <p:embed/>
                </p:oleObj>
              </mc:Choice>
              <mc:Fallback>
                <p:oleObj name="Equation" r:id="rId4" imgW="19303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3109912"/>
                        <a:ext cx="4962525" cy="92868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37"/>
          <p:cNvSpPr txBox="1">
            <a:spLocks noChangeArrowheads="1"/>
          </p:cNvSpPr>
          <p:nvPr/>
        </p:nvSpPr>
        <p:spPr bwMode="auto">
          <a:xfrm>
            <a:off x="76200" y="399871"/>
            <a:ext cx="893127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tabLst>
                <a:tab pos="623888" algn="l"/>
              </a:tabLst>
            </a:pP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C8.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4km/h.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61619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150+ Hình Nền Slide PowerPoint  Đẹp 20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7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3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914400"/>
          </a:xfrm>
          <a:noFill/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1FA14A"/>
                </a:solidFill>
                <a:latin typeface="UTM Androgyne" pitchFamily="18" charset="0"/>
                <a:cs typeface="Times New Roman" pitchFamily="18" charset="0"/>
              </a:rPr>
              <a:t>NHIỆM VỤ VỀ NHÀ</a:t>
            </a:r>
          </a:p>
        </p:txBody>
      </p:sp>
      <p:sp>
        <p:nvSpPr>
          <p:cNvPr id="4" name="Text Box 37"/>
          <p:cNvSpPr txBox="1">
            <a:spLocks noChangeArrowheads="1"/>
          </p:cNvSpPr>
          <p:nvPr/>
        </p:nvSpPr>
        <p:spPr bwMode="auto">
          <a:xfrm>
            <a:off x="762000" y="1981200"/>
            <a:ext cx="7696199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“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2.1, 2.2, 2.3, 2.4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sbt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3. “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812307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04799" y="5791200"/>
            <a:ext cx="8508705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100m Olympic Tokyo 2020</a:t>
            </a:r>
          </a:p>
        </p:txBody>
      </p:sp>
      <p:pic>
        <p:nvPicPr>
          <p:cNvPr id="7170" name="Picture 2" descr="Chung kết chạy 100m Olympic Tokyo: Lamont Jacobs giành HCV, vua tốc độ mới thế giới -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" y="228600"/>
            <a:ext cx="8508705" cy="554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872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noFill/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 2: VẬN TỐC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1565147"/>
              </p:ext>
            </p:extLst>
          </p:nvPr>
        </p:nvGraphicFramePr>
        <p:xfrm>
          <a:off x="609600" y="1905000"/>
          <a:ext cx="72390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38200" y="2057400"/>
            <a:ext cx="838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Arial" pitchFamily="34" charset="0"/>
                <a:cs typeface="Arial" pitchFamily="34" charset="0"/>
              </a:rPr>
              <a:t>1.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19200" y="3421559"/>
            <a:ext cx="838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Arial" pitchFamily="34" charset="0"/>
                <a:cs typeface="Arial" pitchFamily="34" charset="0"/>
              </a:rPr>
              <a:t>2.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96636" y="4708491"/>
            <a:ext cx="838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Arial" pitchFamily="34" charset="0"/>
                <a:cs typeface="Arial" pitchFamily="34" charset="0"/>
              </a:rPr>
              <a:t>3.</a:t>
            </a:r>
          </a:p>
        </p:txBody>
      </p:sp>
    </p:spTree>
    <p:extLst>
      <p:ext uri="{BB962C8B-B14F-4D97-AF65-F5344CB8AC3E}">
        <p14:creationId xmlns:p14="http://schemas.microsoft.com/office/powerpoint/2010/main" val="1644015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6" grpId="1">
        <p:bldAsOne/>
      </p:bldGraphic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 2: VẬN TỐC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771" y="762000"/>
            <a:ext cx="8229600" cy="6858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936575"/>
              </p:ext>
            </p:extLst>
          </p:nvPr>
        </p:nvGraphicFramePr>
        <p:xfrm>
          <a:off x="152400" y="1981200"/>
          <a:ext cx="8839200" cy="3600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0743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Times New Roman" pitchFamily="18" charset="0"/>
                          <a:cs typeface="Times New Roman" pitchFamily="18" charset="0"/>
                        </a:rPr>
                        <a:t>STT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 err="1">
                          <a:latin typeface="Times New Roman" pitchFamily="18" charset="0"/>
                          <a:cs typeface="Times New Roman" pitchFamily="18" charset="0"/>
                        </a:rPr>
                        <a:t>Họ</a:t>
                      </a:r>
                      <a:r>
                        <a:rPr lang="en-US" sz="22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="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22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="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endParaRPr lang="en-US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 err="1">
                          <a:latin typeface="Times New Roman" pitchFamily="18" charset="0"/>
                          <a:cs typeface="Times New Roman" pitchFamily="18" charset="0"/>
                        </a:rPr>
                        <a:t>Quãng</a:t>
                      </a:r>
                      <a:r>
                        <a:rPr lang="en-US" sz="22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="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đường</a:t>
                      </a:r>
                      <a:r>
                        <a:rPr lang="en-US" sz="22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="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chạy</a:t>
                      </a:r>
                      <a:r>
                        <a:rPr lang="en-US" sz="22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="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được</a:t>
                      </a:r>
                      <a:endParaRPr lang="en-US" sz="2200" b="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2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(m)</a:t>
                      </a:r>
                      <a:endParaRPr lang="en-US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 err="1">
                          <a:latin typeface="Times New Roman" pitchFamily="18" charset="0"/>
                          <a:cs typeface="Times New Roman" pitchFamily="18" charset="0"/>
                        </a:rPr>
                        <a:t>Thời</a:t>
                      </a:r>
                      <a:r>
                        <a:rPr lang="en-US" sz="22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="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gian</a:t>
                      </a:r>
                      <a:r>
                        <a:rPr lang="en-US" sz="22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="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chạy</a:t>
                      </a:r>
                      <a:r>
                        <a:rPr lang="en-US" sz="22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="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được</a:t>
                      </a:r>
                      <a:r>
                        <a:rPr lang="en-US" sz="22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(s)</a:t>
                      </a:r>
                      <a:endParaRPr lang="en-US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 err="1">
                          <a:latin typeface="Times New Roman" pitchFamily="18" charset="0"/>
                          <a:cs typeface="Times New Roman" pitchFamily="18" charset="0"/>
                        </a:rPr>
                        <a:t>Xếp</a:t>
                      </a:r>
                      <a:r>
                        <a:rPr lang="en-US" sz="22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="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hạng</a:t>
                      </a:r>
                      <a:endParaRPr lang="en-US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 err="1">
                          <a:latin typeface="Times New Roman" pitchFamily="18" charset="0"/>
                          <a:cs typeface="Times New Roman" pitchFamily="18" charset="0"/>
                        </a:rPr>
                        <a:t>Quãng</a:t>
                      </a:r>
                      <a:r>
                        <a:rPr lang="en-US" sz="22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="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đường</a:t>
                      </a:r>
                      <a:r>
                        <a:rPr lang="en-US" sz="22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="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chạy</a:t>
                      </a:r>
                      <a:r>
                        <a:rPr lang="en-US" sz="22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="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được</a:t>
                      </a:r>
                      <a:r>
                        <a:rPr lang="en-US" sz="22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="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trong</a:t>
                      </a:r>
                      <a:r>
                        <a:rPr lang="en-US" sz="22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1s</a:t>
                      </a:r>
                      <a:endParaRPr lang="en-US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743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200" b="0" dirty="0" err="1">
                          <a:latin typeface="Times New Roman" pitchFamily="18" charset="0"/>
                          <a:cs typeface="Times New Roman" pitchFamily="18" charset="0"/>
                        </a:rPr>
                        <a:t>Nguyễn</a:t>
                      </a:r>
                      <a:r>
                        <a:rPr lang="en-US" sz="22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An</a:t>
                      </a:r>
                      <a:endParaRPr lang="en-US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743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200" b="0" dirty="0" err="1">
                          <a:latin typeface="Times New Roman" pitchFamily="18" charset="0"/>
                          <a:cs typeface="Times New Roman" pitchFamily="18" charset="0"/>
                        </a:rPr>
                        <a:t>Trần</a:t>
                      </a:r>
                      <a:r>
                        <a:rPr lang="en-US" sz="22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="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Bình</a:t>
                      </a:r>
                      <a:endParaRPr lang="en-US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Times New Roman" pitchFamily="18" charset="0"/>
                          <a:cs typeface="Times New Roman" pitchFamily="18" charset="0"/>
                        </a:rPr>
                        <a:t>9,5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0743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200" b="0" dirty="0" err="1">
                          <a:latin typeface="Times New Roman" pitchFamily="18" charset="0"/>
                          <a:cs typeface="Times New Roman" pitchFamily="18" charset="0"/>
                        </a:rPr>
                        <a:t>Lê</a:t>
                      </a:r>
                      <a:r>
                        <a:rPr lang="en-US" sz="22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="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Văn</a:t>
                      </a:r>
                      <a:r>
                        <a:rPr lang="en-US" sz="22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Cao</a:t>
                      </a:r>
                      <a:endParaRPr lang="en-US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0743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200" b="0" dirty="0" err="1">
                          <a:latin typeface="Times New Roman" pitchFamily="18" charset="0"/>
                          <a:cs typeface="Times New Roman" pitchFamily="18" charset="0"/>
                        </a:rPr>
                        <a:t>Đào</a:t>
                      </a:r>
                      <a:r>
                        <a:rPr lang="en-US" sz="22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="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Việt</a:t>
                      </a:r>
                      <a:r>
                        <a:rPr lang="en-US" sz="22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="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Hùng</a:t>
                      </a:r>
                      <a:endParaRPr lang="en-US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0743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200" b="0" dirty="0" err="1">
                          <a:latin typeface="Times New Roman" pitchFamily="18" charset="0"/>
                          <a:cs typeface="Times New Roman" pitchFamily="18" charset="0"/>
                        </a:rPr>
                        <a:t>Phạm</a:t>
                      </a:r>
                      <a:r>
                        <a:rPr lang="en-US" sz="22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="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Việt</a:t>
                      </a:r>
                      <a:endParaRPr lang="en-US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Times New Roman" pitchFamily="18" charset="0"/>
                          <a:cs typeface="Times New Roman" pitchFamily="18" charset="0"/>
                        </a:rPr>
                        <a:t>10,5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6172200" y="3124200"/>
            <a:ext cx="914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9" name="Rectangle 8"/>
          <p:cNvSpPr/>
          <p:nvPr/>
        </p:nvSpPr>
        <p:spPr>
          <a:xfrm>
            <a:off x="6172200" y="3581400"/>
            <a:ext cx="914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0" name="Rectangle 9"/>
          <p:cNvSpPr/>
          <p:nvPr/>
        </p:nvSpPr>
        <p:spPr>
          <a:xfrm>
            <a:off x="6172200" y="4114800"/>
            <a:ext cx="914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72200" y="4572000"/>
            <a:ext cx="914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172200" y="5105400"/>
            <a:ext cx="914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620000" y="3048000"/>
            <a:ext cx="914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620000" y="3581400"/>
            <a:ext cx="914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6,32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620000" y="4114800"/>
            <a:ext cx="914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5,45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620000" y="4572000"/>
            <a:ext cx="914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6,67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620000" y="5105400"/>
            <a:ext cx="914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5,71</a:t>
            </a:r>
          </a:p>
        </p:txBody>
      </p:sp>
      <p:sp>
        <p:nvSpPr>
          <p:cNvPr id="2" name="Rectangle 1"/>
          <p:cNvSpPr/>
          <p:nvPr/>
        </p:nvSpPr>
        <p:spPr>
          <a:xfrm>
            <a:off x="533400" y="1371600"/>
            <a:ext cx="2133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2.1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0" y="5715000"/>
            <a:ext cx="9144000" cy="914400"/>
            <a:chOff x="457200" y="5715000"/>
            <a:chExt cx="8763000" cy="914400"/>
          </a:xfrm>
        </p:grpSpPr>
        <p:sp>
          <p:nvSpPr>
            <p:cNvPr id="6" name="Oval 5"/>
            <p:cNvSpPr/>
            <p:nvPr/>
          </p:nvSpPr>
          <p:spPr>
            <a:xfrm>
              <a:off x="457200" y="5715000"/>
              <a:ext cx="914400" cy="609600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4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C1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1371600" y="5715000"/>
              <a:ext cx="7848600" cy="914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Làm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thế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nào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để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biết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ai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chạy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nhanh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ai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chạy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chậm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?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Hãy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ghi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kết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quả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xếp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hạng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từng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sinh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vào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cột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4.</a:t>
              </a:r>
            </a:p>
            <a:p>
              <a:pPr algn="ctr"/>
              <a:endPara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86229" y="5715000"/>
            <a:ext cx="8534400" cy="914400"/>
            <a:chOff x="457200" y="5715000"/>
            <a:chExt cx="8534400" cy="914400"/>
          </a:xfrm>
        </p:grpSpPr>
        <p:sp>
          <p:nvSpPr>
            <p:cNvPr id="20" name="Oval 19"/>
            <p:cNvSpPr/>
            <p:nvPr/>
          </p:nvSpPr>
          <p:spPr>
            <a:xfrm>
              <a:off x="457200" y="5715000"/>
              <a:ext cx="914400" cy="609600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4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C2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371600" y="5715000"/>
              <a:ext cx="7620000" cy="914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Hãy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quãng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đường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mà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mỗi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sinh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chạy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1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giây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ghi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kết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quả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vào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cột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5.</a:t>
              </a:r>
            </a:p>
            <a:p>
              <a:pPr algn="ctr"/>
              <a:endPara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51591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406182"/>
              </p:ext>
            </p:extLst>
          </p:nvPr>
        </p:nvGraphicFramePr>
        <p:xfrm>
          <a:off x="152400" y="609600"/>
          <a:ext cx="8839200" cy="3600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0743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Times New Roman" pitchFamily="18" charset="0"/>
                          <a:cs typeface="Times New Roman" pitchFamily="18" charset="0"/>
                        </a:rPr>
                        <a:t>STT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 err="1">
                          <a:latin typeface="Times New Roman" pitchFamily="18" charset="0"/>
                          <a:cs typeface="Times New Roman" pitchFamily="18" charset="0"/>
                        </a:rPr>
                        <a:t>Họ</a:t>
                      </a:r>
                      <a:r>
                        <a:rPr lang="en-US" sz="22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="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22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="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endParaRPr lang="en-US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 err="1">
                          <a:latin typeface="Times New Roman" pitchFamily="18" charset="0"/>
                          <a:cs typeface="Times New Roman" pitchFamily="18" charset="0"/>
                        </a:rPr>
                        <a:t>Quãng</a:t>
                      </a:r>
                      <a:r>
                        <a:rPr lang="en-US" sz="22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="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đường</a:t>
                      </a:r>
                      <a:r>
                        <a:rPr lang="en-US" sz="22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="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chạy</a:t>
                      </a:r>
                      <a:r>
                        <a:rPr lang="en-US" sz="22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="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được</a:t>
                      </a:r>
                      <a:endParaRPr lang="en-US" sz="2200" b="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2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(m)</a:t>
                      </a:r>
                      <a:endParaRPr lang="en-US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 err="1">
                          <a:latin typeface="Times New Roman" pitchFamily="18" charset="0"/>
                          <a:cs typeface="Times New Roman" pitchFamily="18" charset="0"/>
                        </a:rPr>
                        <a:t>Thời</a:t>
                      </a:r>
                      <a:r>
                        <a:rPr lang="en-US" sz="22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="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gian</a:t>
                      </a:r>
                      <a:r>
                        <a:rPr lang="en-US" sz="22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="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chạy</a:t>
                      </a:r>
                      <a:r>
                        <a:rPr lang="en-US" sz="22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="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được</a:t>
                      </a:r>
                      <a:r>
                        <a:rPr lang="en-US" sz="22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(s)</a:t>
                      </a:r>
                      <a:endParaRPr lang="en-US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 err="1">
                          <a:latin typeface="Times New Roman" pitchFamily="18" charset="0"/>
                          <a:cs typeface="Times New Roman" pitchFamily="18" charset="0"/>
                        </a:rPr>
                        <a:t>Xếp</a:t>
                      </a:r>
                      <a:r>
                        <a:rPr lang="en-US" sz="22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="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hạng</a:t>
                      </a:r>
                      <a:endParaRPr lang="en-US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 err="1">
                          <a:latin typeface="Times New Roman" pitchFamily="18" charset="0"/>
                          <a:cs typeface="Times New Roman" pitchFamily="18" charset="0"/>
                        </a:rPr>
                        <a:t>Quãng</a:t>
                      </a:r>
                      <a:r>
                        <a:rPr lang="en-US" sz="22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="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đường</a:t>
                      </a:r>
                      <a:r>
                        <a:rPr lang="en-US" sz="22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="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chạy</a:t>
                      </a:r>
                      <a:r>
                        <a:rPr lang="en-US" sz="22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="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được</a:t>
                      </a:r>
                      <a:r>
                        <a:rPr lang="en-US" sz="22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="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trong</a:t>
                      </a:r>
                      <a:r>
                        <a:rPr lang="en-US" sz="22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1s</a:t>
                      </a:r>
                      <a:endParaRPr lang="en-US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743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200" b="0" dirty="0" err="1">
                          <a:latin typeface="Times New Roman" pitchFamily="18" charset="0"/>
                          <a:cs typeface="Times New Roman" pitchFamily="18" charset="0"/>
                        </a:rPr>
                        <a:t>Nguyễn</a:t>
                      </a:r>
                      <a:r>
                        <a:rPr lang="en-US" sz="22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An</a:t>
                      </a:r>
                      <a:endParaRPr lang="en-US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743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200" b="0" dirty="0" err="1">
                          <a:latin typeface="Times New Roman" pitchFamily="18" charset="0"/>
                          <a:cs typeface="Times New Roman" pitchFamily="18" charset="0"/>
                        </a:rPr>
                        <a:t>Trần</a:t>
                      </a:r>
                      <a:r>
                        <a:rPr lang="en-US" sz="22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="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Bình</a:t>
                      </a:r>
                      <a:endParaRPr lang="en-US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Times New Roman" pitchFamily="18" charset="0"/>
                          <a:cs typeface="Times New Roman" pitchFamily="18" charset="0"/>
                        </a:rPr>
                        <a:t>9,5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0743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200" b="0" dirty="0" err="1">
                          <a:latin typeface="Times New Roman" pitchFamily="18" charset="0"/>
                          <a:cs typeface="Times New Roman" pitchFamily="18" charset="0"/>
                        </a:rPr>
                        <a:t>Lê</a:t>
                      </a:r>
                      <a:r>
                        <a:rPr lang="en-US" sz="22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="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Văn</a:t>
                      </a:r>
                      <a:r>
                        <a:rPr lang="en-US" sz="22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Cao</a:t>
                      </a:r>
                      <a:endParaRPr lang="en-US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0743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200" b="0" dirty="0" err="1">
                          <a:latin typeface="Times New Roman" pitchFamily="18" charset="0"/>
                          <a:cs typeface="Times New Roman" pitchFamily="18" charset="0"/>
                        </a:rPr>
                        <a:t>Đào</a:t>
                      </a:r>
                      <a:r>
                        <a:rPr lang="en-US" sz="22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="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Việt</a:t>
                      </a:r>
                      <a:r>
                        <a:rPr lang="en-US" sz="22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="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Hùng</a:t>
                      </a:r>
                      <a:endParaRPr lang="en-US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0743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200" b="0" dirty="0" err="1">
                          <a:latin typeface="Times New Roman" pitchFamily="18" charset="0"/>
                          <a:cs typeface="Times New Roman" pitchFamily="18" charset="0"/>
                        </a:rPr>
                        <a:t>Phạm</a:t>
                      </a:r>
                      <a:r>
                        <a:rPr lang="en-US" sz="2200" b="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="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Việt</a:t>
                      </a:r>
                      <a:endParaRPr lang="en-US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Times New Roman" pitchFamily="18" charset="0"/>
                          <a:cs typeface="Times New Roman" pitchFamily="18" charset="0"/>
                        </a:rPr>
                        <a:t>10,5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6172200" y="1752600"/>
            <a:ext cx="914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9" name="Rectangle 8"/>
          <p:cNvSpPr/>
          <p:nvPr/>
        </p:nvSpPr>
        <p:spPr>
          <a:xfrm>
            <a:off x="6172200" y="2209800"/>
            <a:ext cx="914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0" name="Rectangle 9"/>
          <p:cNvSpPr/>
          <p:nvPr/>
        </p:nvSpPr>
        <p:spPr>
          <a:xfrm>
            <a:off x="6172200" y="2743200"/>
            <a:ext cx="914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72200" y="3200400"/>
            <a:ext cx="914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172200" y="3733800"/>
            <a:ext cx="914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620000" y="1752600"/>
            <a:ext cx="914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620000" y="2209800"/>
            <a:ext cx="914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6,32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620000" y="2743200"/>
            <a:ext cx="914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5,45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620000" y="3200400"/>
            <a:ext cx="914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6,67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620000" y="3733800"/>
            <a:ext cx="9144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5,71</a:t>
            </a:r>
          </a:p>
        </p:txBody>
      </p:sp>
      <p:sp>
        <p:nvSpPr>
          <p:cNvPr id="2" name="Rectangle 1"/>
          <p:cNvSpPr/>
          <p:nvPr/>
        </p:nvSpPr>
        <p:spPr>
          <a:xfrm>
            <a:off x="304800" y="0"/>
            <a:ext cx="16002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2.1</a:t>
            </a:r>
          </a:p>
        </p:txBody>
      </p:sp>
      <p:sp>
        <p:nvSpPr>
          <p:cNvPr id="6" name="Oval 5"/>
          <p:cNvSpPr/>
          <p:nvPr/>
        </p:nvSpPr>
        <p:spPr>
          <a:xfrm>
            <a:off x="0" y="4267200"/>
            <a:ext cx="914400" cy="6096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C3</a:t>
            </a:r>
          </a:p>
        </p:txBody>
      </p:sp>
      <p:sp>
        <p:nvSpPr>
          <p:cNvPr id="7" name="Rectangle 6"/>
          <p:cNvSpPr/>
          <p:nvPr/>
        </p:nvSpPr>
        <p:spPr>
          <a:xfrm>
            <a:off x="838200" y="4038600"/>
            <a:ext cx="8229600" cy="2667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............., ...........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........................</a:t>
            </a:r>
          </a:p>
          <a:p>
            <a:pPr>
              <a:lnSpc>
                <a:spcPct val="150000"/>
              </a:lnSpc>
            </a:pP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..............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410200" y="4267200"/>
            <a:ext cx="2209800" cy="457200"/>
            <a:chOff x="4876800" y="4800600"/>
            <a:chExt cx="1905000" cy="457200"/>
          </a:xfrm>
        </p:grpSpPr>
        <p:sp>
          <p:nvSpPr>
            <p:cNvPr id="20" name="Rectangle 19"/>
            <p:cNvSpPr/>
            <p:nvPr/>
          </p:nvSpPr>
          <p:spPr>
            <a:xfrm>
              <a:off x="4876800" y="4800600"/>
              <a:ext cx="1143000" cy="4572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err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nhanh</a:t>
              </a:r>
              <a:endPara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867400" y="4800600"/>
              <a:ext cx="914400" cy="4572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err="1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chậm</a:t>
              </a:r>
              <a:endPara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5867400" y="5562600"/>
            <a:ext cx="3313974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endParaRPr 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590800" y="6172200"/>
            <a:ext cx="12192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endParaRPr 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241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  <a:noFill/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 2: VẬN TỐC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75771" y="1447800"/>
            <a:ext cx="8229600" cy="6858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04800" y="21336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5800" y="1905000"/>
            <a:ext cx="8229600" cy="15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chậm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685800" y="3505200"/>
            <a:ext cx="8229600" cy="15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26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762000"/>
          </a:xfrm>
          <a:noFill/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 2: VẬN TỐC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6858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04800" y="21336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04800" y="16002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2.  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821766"/>
              </p:ext>
            </p:extLst>
          </p:nvPr>
        </p:nvGraphicFramePr>
        <p:xfrm>
          <a:off x="2819400" y="2424794"/>
          <a:ext cx="914400" cy="9280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3" imgW="355320" imgH="393480" progId="Equation.DSMT4">
                  <p:embed/>
                </p:oleObj>
              </mc:Choice>
              <mc:Fallback>
                <p:oleObj name="Equation" r:id="rId3" imgW="355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19400" y="2424794"/>
                        <a:ext cx="914400" cy="928006"/>
                      </a:xfrm>
                      <a:prstGeom prst="rect">
                        <a:avLst/>
                      </a:prstGeom>
                      <a:ln w="9525"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881743" y="3581400"/>
            <a:ext cx="8229600" cy="1752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  ▪ v: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        ▪ s: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        ▪ t: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398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914400"/>
          </a:xfrm>
          <a:noFill/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 2: VẬN TỐC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631483"/>
              </p:ext>
            </p:extLst>
          </p:nvPr>
        </p:nvGraphicFramePr>
        <p:xfrm>
          <a:off x="685799" y="3276600"/>
          <a:ext cx="8077201" cy="15022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94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56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97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15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74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33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0743">
                <a:tc>
                  <a:txBody>
                    <a:bodyPr/>
                    <a:lstStyle/>
                    <a:p>
                      <a:pPr algn="just"/>
                      <a:r>
                        <a:rPr lang="en-US" sz="2000" b="0" dirty="0" err="1">
                          <a:latin typeface="Arial" pitchFamily="34" charset="0"/>
                          <a:cs typeface="Arial" pitchFamily="34" charset="0"/>
                        </a:rPr>
                        <a:t>Đơn</a:t>
                      </a:r>
                      <a:r>
                        <a:rPr lang="en-US" sz="2000" b="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0" baseline="0" dirty="0" err="1">
                          <a:latin typeface="Arial" pitchFamily="34" charset="0"/>
                          <a:cs typeface="Arial" pitchFamily="34" charset="0"/>
                        </a:rPr>
                        <a:t>vị</a:t>
                      </a:r>
                      <a:r>
                        <a:rPr lang="en-US" sz="2000" b="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0" baseline="0" dirty="0" err="1">
                          <a:latin typeface="Arial" pitchFamily="34" charset="0"/>
                          <a:cs typeface="Arial" pitchFamily="34" charset="0"/>
                        </a:rPr>
                        <a:t>độ</a:t>
                      </a:r>
                      <a:r>
                        <a:rPr lang="en-US" sz="2000" b="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b="0" baseline="0" dirty="0" err="1">
                          <a:latin typeface="Arial" pitchFamily="34" charset="0"/>
                          <a:cs typeface="Arial" pitchFamily="34" charset="0"/>
                        </a:rPr>
                        <a:t>dài</a:t>
                      </a:r>
                      <a:endParaRPr lang="en-US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en-US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latin typeface="Arial" pitchFamily="34" charset="0"/>
                          <a:cs typeface="Arial" pitchFamily="34" charset="0"/>
                        </a:rPr>
                        <a:t>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latin typeface="Arial" pitchFamily="34" charset="0"/>
                          <a:cs typeface="Arial" pitchFamily="34" charset="0"/>
                        </a:rPr>
                        <a:t>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latin typeface="Arial" pitchFamily="34" charset="0"/>
                          <a:cs typeface="Arial" pitchFamily="34" charset="0"/>
                        </a:rPr>
                        <a:t>cm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743">
                <a:tc>
                  <a:txBody>
                    <a:bodyPr/>
                    <a:lstStyle/>
                    <a:p>
                      <a:pPr algn="just"/>
                      <a:r>
                        <a:rPr lang="en-US" sz="2200" b="0" dirty="0" err="1">
                          <a:latin typeface="Arial" pitchFamily="34" charset="0"/>
                          <a:cs typeface="Arial" pitchFamily="34" charset="0"/>
                        </a:rPr>
                        <a:t>Đơn</a:t>
                      </a:r>
                      <a:r>
                        <a:rPr lang="en-US" sz="2200" b="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b="0" baseline="0" dirty="0" err="1">
                          <a:latin typeface="Arial" pitchFamily="34" charset="0"/>
                          <a:cs typeface="Arial" pitchFamily="34" charset="0"/>
                        </a:rPr>
                        <a:t>vị</a:t>
                      </a:r>
                      <a:r>
                        <a:rPr lang="en-US" sz="2200" b="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b="0" baseline="0" dirty="0" err="1">
                          <a:latin typeface="Arial" pitchFamily="34" charset="0"/>
                          <a:cs typeface="Arial" pitchFamily="34" charset="0"/>
                        </a:rPr>
                        <a:t>thời</a:t>
                      </a:r>
                      <a:r>
                        <a:rPr lang="en-US" sz="2200" b="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b="0" baseline="0" dirty="0" err="1">
                          <a:latin typeface="Arial" pitchFamily="34" charset="0"/>
                          <a:cs typeface="Arial" pitchFamily="34" charset="0"/>
                        </a:rPr>
                        <a:t>gian</a:t>
                      </a:r>
                      <a:endParaRPr lang="en-US" sz="2200" b="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 err="1">
                          <a:latin typeface="Arial" pitchFamily="34" charset="0"/>
                          <a:cs typeface="Arial" pitchFamily="34" charset="0"/>
                        </a:rPr>
                        <a:t>phút</a:t>
                      </a:r>
                      <a:endParaRPr lang="en-US" sz="2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743">
                <a:tc>
                  <a:txBody>
                    <a:bodyPr/>
                    <a:lstStyle/>
                    <a:p>
                      <a:pPr algn="just"/>
                      <a:r>
                        <a:rPr lang="en-US" sz="2200" b="0" dirty="0" err="1">
                          <a:latin typeface="Arial" pitchFamily="34" charset="0"/>
                          <a:cs typeface="Arial" pitchFamily="34" charset="0"/>
                        </a:rPr>
                        <a:t>Đơn</a:t>
                      </a:r>
                      <a:r>
                        <a:rPr lang="en-US" sz="2200" b="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b="0" baseline="0" dirty="0" err="1">
                          <a:latin typeface="Arial" pitchFamily="34" charset="0"/>
                          <a:cs typeface="Arial" pitchFamily="34" charset="0"/>
                        </a:rPr>
                        <a:t>vị</a:t>
                      </a:r>
                      <a:r>
                        <a:rPr lang="en-US" sz="2200" b="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b="0" baseline="0" dirty="0" err="1">
                          <a:latin typeface="Arial" pitchFamily="34" charset="0"/>
                          <a:cs typeface="Arial" pitchFamily="34" charset="0"/>
                        </a:rPr>
                        <a:t>vận</a:t>
                      </a:r>
                      <a:r>
                        <a:rPr lang="en-US" sz="2200" b="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200" b="0" baseline="0" dirty="0" err="1">
                          <a:latin typeface="Arial" pitchFamily="34" charset="0"/>
                          <a:cs typeface="Arial" pitchFamily="34" charset="0"/>
                        </a:rPr>
                        <a:t>tốc</a:t>
                      </a:r>
                      <a:endParaRPr lang="en-US" sz="2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Arial" pitchFamily="34" charset="0"/>
                          <a:cs typeface="Arial" pitchFamily="34" charset="0"/>
                        </a:rPr>
                        <a:t>m/s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Rectangle 17"/>
          <p:cNvSpPr/>
          <p:nvPr/>
        </p:nvSpPr>
        <p:spPr>
          <a:xfrm>
            <a:off x="4572000" y="4267200"/>
            <a:ext cx="10668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m/</a:t>
            </a:r>
            <a:r>
              <a:rPr lang="en-US" sz="2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phút</a:t>
            </a:r>
            <a:endParaRPr lang="en-US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791200" y="4296229"/>
            <a:ext cx="10668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km/h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858000" y="4281715"/>
            <a:ext cx="10668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km/s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924800" y="4296229"/>
            <a:ext cx="10668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cm/s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04800" y="8382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28600" y="14478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2.  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09600" y="2514600"/>
            <a:ext cx="16002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2.2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1906301"/>
              </p:ext>
            </p:extLst>
          </p:nvPr>
        </p:nvGraphicFramePr>
        <p:xfrm>
          <a:off x="228600" y="5791200"/>
          <a:ext cx="39782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4" imgW="1206360" imgH="228600" progId="Equation.DSMT4">
                  <p:embed/>
                </p:oleObj>
              </mc:Choice>
              <mc:Fallback>
                <p:oleObj name="Equation" r:id="rId4" imgW="12063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8600" y="5791200"/>
                        <a:ext cx="3978275" cy="685800"/>
                      </a:xfrm>
                      <a:prstGeom prst="rect">
                        <a:avLst/>
                      </a:prstGeom>
                      <a:ln w="3175"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8905418"/>
              </p:ext>
            </p:extLst>
          </p:nvPr>
        </p:nvGraphicFramePr>
        <p:xfrm>
          <a:off x="4992233" y="5753100"/>
          <a:ext cx="4021138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6" imgW="1218960" imgH="368280" progId="Equation.DSMT4">
                  <p:embed/>
                </p:oleObj>
              </mc:Choice>
              <mc:Fallback>
                <p:oleObj name="Equation" r:id="rId6" imgW="1218960" imgH="3682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2233" y="5753100"/>
                        <a:ext cx="4021138" cy="1104900"/>
                      </a:xfrm>
                      <a:prstGeom prst="rect">
                        <a:avLst/>
                      </a:prstGeom>
                      <a:noFill/>
                      <a:ln w="3175"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0" y="4876800"/>
            <a:ext cx="9372600" cy="914400"/>
            <a:chOff x="384018" y="5715000"/>
            <a:chExt cx="9001370" cy="914400"/>
          </a:xfrm>
        </p:grpSpPr>
        <p:sp>
          <p:nvSpPr>
            <p:cNvPr id="17" name="Oval 16"/>
            <p:cNvSpPr/>
            <p:nvPr/>
          </p:nvSpPr>
          <p:spPr>
            <a:xfrm>
              <a:off x="384018" y="5715000"/>
              <a:ext cx="805002" cy="609600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4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C4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115838" y="5715000"/>
              <a:ext cx="8269550" cy="914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Tìm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đơn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vị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vận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tốc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thích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hợp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cho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chỗ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trống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ở </a:t>
              </a: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bảng</a:t>
              </a:r>
              <a:r>
                <a:rPr lang="en-US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2.2</a:t>
              </a:r>
            </a:p>
            <a:p>
              <a:pPr algn="ctr"/>
              <a:endPara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45508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914400"/>
          </a:xfrm>
          <a:noFill/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 2: VẬN TỐC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04800" y="8382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28600" y="14478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2.  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762000" y="2743200"/>
            <a:ext cx="8382000" cy="2209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FontTx/>
              <a:buChar char="-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m/s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km/h.</a:t>
            </a: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(1 km/h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/>
              </a:rPr>
              <a:t> 0,28 m/s; 1 m/s = 3,6 km/h)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4800600"/>
            <a:ext cx="83820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7711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628</TotalTime>
  <Words>865</Words>
  <Application>Microsoft Office PowerPoint</Application>
  <PresentationFormat>On-screen Show (4:3)</PresentationFormat>
  <Paragraphs>221</Paragraphs>
  <Slides>15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Calibri Light</vt:lpstr>
      <vt:lpstr>Symbol</vt:lpstr>
      <vt:lpstr>Times New Roman</vt:lpstr>
      <vt:lpstr>UTM Androgyne</vt:lpstr>
      <vt:lpstr>Wingdings</vt:lpstr>
      <vt:lpstr>Office Theme</vt:lpstr>
      <vt:lpstr>Equation</vt:lpstr>
      <vt:lpstr> MÔN VẬT LÝ 8 BÀI 2: VẬN TỐC </vt:lpstr>
      <vt:lpstr>PowerPoint Presentation</vt:lpstr>
      <vt:lpstr>BÀI 2: VẬN TỐC</vt:lpstr>
      <vt:lpstr>BÀI 2: VẬN TỐC</vt:lpstr>
      <vt:lpstr>PowerPoint Presentation</vt:lpstr>
      <vt:lpstr>BÀI 2: VẬN TỐC</vt:lpstr>
      <vt:lpstr>BÀI 2: VẬN TỐC</vt:lpstr>
      <vt:lpstr>BÀI 2: VẬN TỐC</vt:lpstr>
      <vt:lpstr>BÀI 2: VẬN TỐC</vt:lpstr>
      <vt:lpstr>PowerPoint Presentation</vt:lpstr>
      <vt:lpstr>Trả lời</vt:lpstr>
      <vt:lpstr>PowerPoint Presentation</vt:lpstr>
      <vt:lpstr>PowerPoint Presentation</vt:lpstr>
      <vt:lpstr>PowerPoint Presentation</vt:lpstr>
      <vt:lpstr>NHIỆM VỤ VỀ NHÀ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2: VẬN TỐC</dc:title>
  <dc:creator>Le Mai</dc:creator>
  <cp:lastModifiedBy>Admin</cp:lastModifiedBy>
  <cp:revision>102</cp:revision>
  <dcterms:created xsi:type="dcterms:W3CDTF">2021-08-26T05:59:48Z</dcterms:created>
  <dcterms:modified xsi:type="dcterms:W3CDTF">2022-03-19T12:29:11Z</dcterms:modified>
</cp:coreProperties>
</file>