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61" r:id="rId4"/>
    <p:sldId id="258" r:id="rId5"/>
    <p:sldId id="263" r:id="rId6"/>
    <p:sldId id="264" r:id="rId7"/>
    <p:sldId id="265" r:id="rId8"/>
    <p:sldId id="266" r:id="rId9"/>
    <p:sldId id="268" r:id="rId10"/>
    <p:sldId id="267" r:id="rId11"/>
    <p:sldId id="271" r:id="rId12"/>
    <p:sldId id="270" r:id="rId13"/>
    <p:sldId id="273"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CCFFCC"/>
    <a:srgbClr val="CCFF33"/>
    <a:srgbClr val="F8F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7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BF7E7-35EF-46F6-AA25-C1FADD4C270B}"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163623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F7E7-35EF-46F6-AA25-C1FADD4C270B}"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20674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F7E7-35EF-46F6-AA25-C1FADD4C270B}"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358002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BF7E7-35EF-46F6-AA25-C1FADD4C270B}"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312673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BF7E7-35EF-46F6-AA25-C1FADD4C270B}"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261444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BF7E7-35EF-46F6-AA25-C1FADD4C270B}"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140444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BF7E7-35EF-46F6-AA25-C1FADD4C270B}"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126390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BF7E7-35EF-46F6-AA25-C1FADD4C270B}"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249760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BF7E7-35EF-46F6-AA25-C1FADD4C270B}"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389730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BF7E7-35EF-46F6-AA25-C1FADD4C270B}"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330384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BF7E7-35EF-46F6-AA25-C1FADD4C270B}"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7F5ED-EF15-47BA-92DE-C2095CF11990}" type="slidenum">
              <a:rPr lang="en-US" smtClean="0"/>
              <a:t>‹#›</a:t>
            </a:fld>
            <a:endParaRPr lang="en-US"/>
          </a:p>
        </p:txBody>
      </p:sp>
    </p:spTree>
    <p:extLst>
      <p:ext uri="{BB962C8B-B14F-4D97-AF65-F5344CB8AC3E}">
        <p14:creationId xmlns:p14="http://schemas.microsoft.com/office/powerpoint/2010/main" val="311270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BF7E7-35EF-46F6-AA25-C1FADD4C270B}" type="datetimeFigureOut">
              <a:rPr lang="en-US" smtClean="0"/>
              <a:t>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7F5ED-EF15-47BA-92DE-C2095CF11990}" type="slidenum">
              <a:rPr lang="en-US" smtClean="0"/>
              <a:t>‹#›</a:t>
            </a:fld>
            <a:endParaRPr lang="en-US"/>
          </a:p>
        </p:txBody>
      </p:sp>
    </p:spTree>
    <p:extLst>
      <p:ext uri="{BB962C8B-B14F-4D97-AF65-F5344CB8AC3E}">
        <p14:creationId xmlns:p14="http://schemas.microsoft.com/office/powerpoint/2010/main" val="127333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rot="20925082">
            <a:off x="324145" y="2361208"/>
            <a:ext cx="7478579" cy="1446550"/>
          </a:xfrm>
          <a:prstGeom prst="rect">
            <a:avLst/>
          </a:prstGeom>
          <a:noFill/>
        </p:spPr>
        <p:txBody>
          <a:bodyPr wrap="square" rtlCol="0">
            <a:spAutoFit/>
          </a:bodyPr>
          <a:lstStyle/>
          <a:p>
            <a:pPr algn="ctr"/>
            <a:r>
              <a:rPr lang="en-US" sz="8800" b="1" smtClean="0">
                <a:solidFill>
                  <a:srgbClr val="FCDCF5"/>
                </a:solidFill>
              </a:rPr>
              <a:t>NGỮ VĂN 6</a:t>
            </a:r>
          </a:p>
        </p:txBody>
      </p:sp>
      <p:grpSp>
        <p:nvGrpSpPr>
          <p:cNvPr id="2052" name="Group 4"/>
          <p:cNvGrpSpPr>
            <a:grpSpLocks/>
          </p:cNvGrpSpPr>
          <p:nvPr/>
        </p:nvGrpSpPr>
        <p:grpSpPr bwMode="auto">
          <a:xfrm>
            <a:off x="0" y="0"/>
            <a:ext cx="9144000" cy="6934200"/>
            <a:chOff x="0" y="-24"/>
            <a:chExt cx="5760" cy="4368"/>
          </a:xfrm>
        </p:grpSpPr>
        <p:grpSp>
          <p:nvGrpSpPr>
            <p:cNvPr id="2056" name="Group 5"/>
            <p:cNvGrpSpPr>
              <a:grpSpLocks/>
            </p:cNvGrpSpPr>
            <p:nvPr/>
          </p:nvGrpSpPr>
          <p:grpSpPr bwMode="auto">
            <a:xfrm>
              <a:off x="0" y="-24"/>
              <a:ext cx="5760" cy="4368"/>
              <a:chOff x="0" y="-24"/>
              <a:chExt cx="5760" cy="4368"/>
            </a:xfrm>
          </p:grpSpPr>
          <p:pic>
            <p:nvPicPr>
              <p:cNvPr id="2066" name="Picture 6"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7"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oup 10"/>
            <p:cNvGrpSpPr>
              <a:grpSpLocks/>
            </p:cNvGrpSpPr>
            <p:nvPr/>
          </p:nvGrpSpPr>
          <p:grpSpPr bwMode="auto">
            <a:xfrm>
              <a:off x="0" y="0"/>
              <a:ext cx="5760" cy="4320"/>
              <a:chOff x="0" y="0"/>
              <a:chExt cx="5760" cy="4320"/>
            </a:xfrm>
          </p:grpSpPr>
          <p:pic>
            <p:nvPicPr>
              <p:cNvPr id="2058"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8"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21" y="3183614"/>
            <a:ext cx="3124200" cy="333375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037" y="1974202"/>
            <a:ext cx="4724400" cy="4595217"/>
          </a:xfrm>
          <a:prstGeom prst="rect">
            <a:avLst/>
          </a:prstGeom>
        </p:spPr>
      </p:pic>
      <p:sp>
        <p:nvSpPr>
          <p:cNvPr id="21" name="TextBox 20"/>
          <p:cNvSpPr txBox="1"/>
          <p:nvPr/>
        </p:nvSpPr>
        <p:spPr>
          <a:xfrm>
            <a:off x="1165656" y="502083"/>
            <a:ext cx="7620000" cy="2062103"/>
          </a:xfrm>
          <a:prstGeom prst="rect">
            <a:avLst/>
          </a:prstGeom>
          <a:noFill/>
        </p:spPr>
        <p:txBody>
          <a:bodyPr wrap="square" rtlCol="0">
            <a:spAutoFit/>
          </a:bodyPr>
          <a:lstStyle/>
          <a:p>
            <a:r>
              <a:rPr lang="en-US" sz="2800" b="1" i="1" u="sng" dirty="0" err="1" smtClean="0">
                <a:solidFill>
                  <a:srgbClr val="002060"/>
                </a:solidFill>
              </a:rPr>
              <a:t>Tập</a:t>
            </a:r>
            <a:r>
              <a:rPr lang="en-US" sz="2800" b="1" i="1" u="sng" dirty="0" smtClean="0">
                <a:solidFill>
                  <a:srgbClr val="002060"/>
                </a:solidFill>
              </a:rPr>
              <a:t> </a:t>
            </a:r>
            <a:r>
              <a:rPr lang="en-US" sz="2800" b="1" i="1" u="sng" dirty="0" err="1" smtClean="0">
                <a:solidFill>
                  <a:srgbClr val="002060"/>
                </a:solidFill>
              </a:rPr>
              <a:t>làm</a:t>
            </a:r>
            <a:r>
              <a:rPr lang="en-US" sz="2800" b="1" i="1" u="sng" dirty="0" smtClean="0">
                <a:solidFill>
                  <a:srgbClr val="002060"/>
                </a:solidFill>
              </a:rPr>
              <a:t> </a:t>
            </a:r>
            <a:r>
              <a:rPr lang="en-US" sz="2800" b="1" i="1" u="sng" dirty="0" err="1" smtClean="0">
                <a:solidFill>
                  <a:srgbClr val="002060"/>
                </a:solidFill>
              </a:rPr>
              <a:t>văn</a:t>
            </a:r>
            <a:r>
              <a:rPr lang="en-US" sz="2800" b="1" dirty="0" smtClean="0">
                <a:solidFill>
                  <a:srgbClr val="002060"/>
                </a:solidFill>
              </a:rPr>
              <a:t>:</a:t>
            </a:r>
            <a:r>
              <a:rPr lang="en-US" sz="4000" dirty="0" smtClean="0">
                <a:solidFill>
                  <a:srgbClr val="002060"/>
                </a:solidFill>
              </a:rPr>
              <a:t> </a:t>
            </a:r>
          </a:p>
          <a:p>
            <a:pPr algn="ctr"/>
            <a:r>
              <a:rPr lang="en-US" sz="4400" b="1" dirty="0" smtClean="0">
                <a:solidFill>
                  <a:srgbClr val="FF0000"/>
                </a:solidFill>
              </a:rPr>
              <a:t>TÌM HIỂU CHUNG </a:t>
            </a:r>
          </a:p>
          <a:p>
            <a:pPr algn="ctr"/>
            <a:r>
              <a:rPr lang="en-US" sz="4400" b="1" dirty="0" smtClean="0">
                <a:solidFill>
                  <a:srgbClr val="FF0000"/>
                </a:solidFill>
              </a:rPr>
              <a:t>VỀ VĂN MIÊU TẢ</a:t>
            </a:r>
            <a:endParaRPr lang="en-US" sz="5400" b="1" dirty="0">
              <a:solidFill>
                <a:srgbClr val="FF0000"/>
              </a:solidFill>
            </a:endParaRPr>
          </a:p>
        </p:txBody>
      </p:sp>
    </p:spTree>
    <p:extLst>
      <p:ext uri="{BB962C8B-B14F-4D97-AF65-F5344CB8AC3E}">
        <p14:creationId xmlns:p14="http://schemas.microsoft.com/office/powerpoint/2010/main" val="934643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6130925"/>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925" y="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925" y="310515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515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0925"/>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0"/>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plant"/>
          <p:cNvSpPr>
            <a:spLocks noEditPoints="1" noChangeArrowheads="1"/>
          </p:cNvSpPr>
          <p:nvPr/>
        </p:nvSpPr>
        <p:spPr bwMode="auto">
          <a:xfrm rot="-632351">
            <a:off x="8077200" y="6019800"/>
            <a:ext cx="609600" cy="381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9600"/>
          </a:solidFill>
          <a:ln w="9525">
            <a:solidFill>
              <a:srgbClr val="DE00DE"/>
            </a:solidFill>
            <a:miter lim="800000"/>
            <a:headEnd/>
            <a:tailEnd/>
          </a:ln>
          <a:effectLst>
            <a:outerShdw dist="107763" dir="2700000" algn="ctr" rotWithShape="0">
              <a:srgbClr val="808080"/>
            </a:outerShdw>
          </a:effectLst>
        </p:spPr>
        <p:txBody>
          <a:bodyPr/>
          <a:lstStyle/>
          <a:p>
            <a:pPr>
              <a:defRPr/>
            </a:pPr>
            <a:endParaRPr lang="en-US"/>
          </a:p>
        </p:txBody>
      </p:sp>
      <p:pic>
        <p:nvPicPr>
          <p:cNvPr id="13323" name="Picture 11" descr="ST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152400"/>
            <a:ext cx="91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2171700" y="2095500"/>
            <a:ext cx="4267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2362200" y="794664"/>
            <a:ext cx="4800600" cy="52322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2060"/>
                </a:solidFill>
                <a:latin typeface="Times New Roman" pitchFamily="18" charset="0"/>
              </a:rPr>
              <a:t>HƯỚNG DẪN </a:t>
            </a:r>
            <a:r>
              <a:rPr lang="en-US" sz="2800" b="1" smtClean="0">
                <a:solidFill>
                  <a:srgbClr val="002060"/>
                </a:solidFill>
                <a:latin typeface="Times New Roman" pitchFamily="18" charset="0"/>
              </a:rPr>
              <a:t>TỰ HỌC</a:t>
            </a:r>
            <a:endParaRPr lang="en-US" sz="2800" b="1">
              <a:solidFill>
                <a:srgbClr val="002060"/>
              </a:solidFill>
              <a:latin typeface="Times New Roman" pitchFamily="18" charset="0"/>
            </a:endParaRPr>
          </a:p>
        </p:txBody>
      </p:sp>
      <p:sp>
        <p:nvSpPr>
          <p:cNvPr id="41998" name="Text Box 14"/>
          <p:cNvSpPr txBox="1">
            <a:spLocks noChangeArrowheads="1"/>
          </p:cNvSpPr>
          <p:nvPr/>
        </p:nvSpPr>
        <p:spPr bwMode="auto">
          <a:xfrm>
            <a:off x="669018" y="1467131"/>
            <a:ext cx="815022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600"/>
              </a:spcBef>
            </a:pPr>
            <a:r>
              <a:rPr lang="en-US" sz="2400" b="1" smtClean="0">
                <a:solidFill>
                  <a:srgbClr val="002060"/>
                </a:solidFill>
                <a:latin typeface="Times New Roman" pitchFamily="18" charset="0"/>
                <a:cs typeface="Times New Roman" pitchFamily="18" charset="0"/>
              </a:rPr>
              <a:t>- </a:t>
            </a:r>
            <a:r>
              <a:rPr lang="en-US" sz="2400">
                <a:solidFill>
                  <a:srgbClr val="002060"/>
                </a:solidFill>
                <a:latin typeface="Times New Roman" pitchFamily="18" charset="0"/>
                <a:cs typeface="Times New Roman" pitchFamily="18" charset="0"/>
              </a:rPr>
              <a:t>Đ</a:t>
            </a:r>
            <a:r>
              <a:rPr lang="en-US" sz="2400" smtClean="0">
                <a:solidFill>
                  <a:srgbClr val="002060"/>
                </a:solidFill>
                <a:latin typeface="Times New Roman" pitchFamily="18" charset="0"/>
                <a:cs typeface="Times New Roman" pitchFamily="18" charset="0"/>
              </a:rPr>
              <a:t>ọc kĩ lại toàn bài vừa ghi, n</a:t>
            </a:r>
            <a:r>
              <a:rPr lang="en-US" altLang="en-US" sz="2400" smtClean="0">
                <a:solidFill>
                  <a:srgbClr val="002060"/>
                </a:solidFill>
                <a:latin typeface="Times New Roman" pitchFamily="18" charset="0"/>
                <a:cs typeface="Times New Roman" pitchFamily="18" charset="0"/>
              </a:rPr>
              <a:t>ắm vững nội dung toàn bài: </a:t>
            </a:r>
          </a:p>
          <a:p>
            <a:pPr eaLnBrk="1" hangingPunct="1">
              <a:spcBef>
                <a:spcPts val="600"/>
              </a:spcBef>
            </a:pPr>
            <a:r>
              <a:rPr lang="en-US" altLang="en-US" sz="2400" smtClean="0">
                <a:solidFill>
                  <a:srgbClr val="002060"/>
                </a:solidFill>
                <a:latin typeface="Times New Roman" pitchFamily="18" charset="0"/>
                <a:cs typeface="Times New Roman" pitchFamily="18" charset="0"/>
              </a:rPr>
              <a:t>	+ Thế nào </a:t>
            </a:r>
            <a:r>
              <a:rPr lang="en-US" altLang="en-US" sz="2400">
                <a:solidFill>
                  <a:srgbClr val="002060"/>
                </a:solidFill>
                <a:latin typeface="Times New Roman" pitchFamily="18" charset="0"/>
                <a:cs typeface="Times New Roman" pitchFamily="18" charset="0"/>
              </a:rPr>
              <a:t>là văn miêu tả.</a:t>
            </a:r>
          </a:p>
          <a:p>
            <a:pPr eaLnBrk="1" hangingPunct="1">
              <a:spcBef>
                <a:spcPts val="600"/>
              </a:spcBef>
            </a:pPr>
            <a:r>
              <a:rPr lang="en-US" altLang="en-US" sz="2400" smtClean="0">
                <a:solidFill>
                  <a:srgbClr val="002060"/>
                </a:solidFill>
                <a:latin typeface="Times New Roman" pitchFamily="18" charset="0"/>
                <a:cs typeface="Times New Roman" pitchFamily="18" charset="0"/>
              </a:rPr>
              <a:t>	+ Những tình </a:t>
            </a:r>
            <a:r>
              <a:rPr lang="en-US" altLang="en-US" sz="2400">
                <a:solidFill>
                  <a:srgbClr val="002060"/>
                </a:solidFill>
                <a:latin typeface="Times New Roman" pitchFamily="18" charset="0"/>
                <a:cs typeface="Times New Roman" pitchFamily="18" charset="0"/>
              </a:rPr>
              <a:t>huống </a:t>
            </a:r>
            <a:r>
              <a:rPr lang="en-US" altLang="en-US" sz="2400" smtClean="0">
                <a:solidFill>
                  <a:srgbClr val="002060"/>
                </a:solidFill>
                <a:latin typeface="Times New Roman" pitchFamily="18" charset="0"/>
                <a:cs typeface="Times New Roman" pitchFamily="18" charset="0"/>
              </a:rPr>
              <a:t>dùng </a:t>
            </a:r>
            <a:r>
              <a:rPr lang="en-US" altLang="en-US" sz="2400">
                <a:solidFill>
                  <a:srgbClr val="002060"/>
                </a:solidFill>
                <a:latin typeface="Times New Roman" pitchFamily="18" charset="0"/>
                <a:cs typeface="Times New Roman" pitchFamily="18" charset="0"/>
              </a:rPr>
              <a:t>văn miêu tả.</a:t>
            </a:r>
          </a:p>
          <a:p>
            <a:pPr eaLnBrk="1" hangingPunct="1">
              <a:spcBef>
                <a:spcPts val="600"/>
              </a:spcBef>
            </a:pPr>
            <a:r>
              <a:rPr lang="en-US" altLang="en-US" sz="2400" smtClean="0">
                <a:solidFill>
                  <a:srgbClr val="002060"/>
                </a:solidFill>
                <a:latin typeface="Times New Roman" pitchFamily="18" charset="0"/>
                <a:cs typeface="Times New Roman" pitchFamily="18" charset="0"/>
              </a:rPr>
              <a:t>	+ Cách nhận biết những </a:t>
            </a:r>
            <a:r>
              <a:rPr lang="en-US" altLang="en-US" sz="2400">
                <a:solidFill>
                  <a:srgbClr val="002060"/>
                </a:solidFill>
                <a:latin typeface="Times New Roman" pitchFamily="18" charset="0"/>
                <a:cs typeface="Times New Roman" pitchFamily="18" charset="0"/>
              </a:rPr>
              <a:t>đoạn văn, bài văn miêu tả.</a:t>
            </a:r>
          </a:p>
          <a:p>
            <a:pPr eaLnBrk="1" hangingPunct="1">
              <a:spcBef>
                <a:spcPts val="600"/>
              </a:spcBef>
            </a:pPr>
            <a:r>
              <a:rPr lang="en-US" altLang="en-US" sz="2400" smtClean="0">
                <a:solidFill>
                  <a:srgbClr val="002060"/>
                </a:solidFill>
                <a:latin typeface="Times New Roman" pitchFamily="18" charset="0"/>
                <a:cs typeface="Times New Roman" pitchFamily="18" charset="0"/>
              </a:rPr>
              <a:t>	+ Vận dụng năng lực quan sát, </a:t>
            </a:r>
            <a:r>
              <a:rPr lang="en-US" altLang="en-US" sz="2400">
                <a:solidFill>
                  <a:srgbClr val="002060"/>
                </a:solidFill>
                <a:latin typeface="Times New Roman" pitchFamily="18" charset="0"/>
                <a:cs typeface="Times New Roman" pitchFamily="18" charset="0"/>
              </a:rPr>
              <a:t>lựa chọn những đặc điểm nổi bật để miêu tả</a:t>
            </a:r>
            <a:r>
              <a:rPr lang="en-US" altLang="en-US" sz="2400" smtClean="0">
                <a:solidFill>
                  <a:srgbClr val="002060"/>
                </a:solidFill>
                <a:latin typeface="Times New Roman" pitchFamily="18" charset="0"/>
                <a:cs typeface="Times New Roman" pitchFamily="18" charset="0"/>
              </a:rPr>
              <a:t>.</a:t>
            </a:r>
          </a:p>
          <a:p>
            <a:pPr eaLnBrk="1" hangingPunct="1">
              <a:spcBef>
                <a:spcPts val="600"/>
              </a:spcBef>
            </a:pPr>
            <a:r>
              <a:rPr lang="en-US" sz="2400" smtClean="0">
                <a:solidFill>
                  <a:srgbClr val="002060"/>
                </a:solidFill>
                <a:latin typeface="Times New Roman" pitchFamily="18" charset="0"/>
                <a:cs typeface="Times New Roman" pitchFamily="18" charset="0"/>
              </a:rPr>
              <a:t>- Học thuộc </a:t>
            </a:r>
            <a:r>
              <a:rPr lang="en-US" sz="2400">
                <a:solidFill>
                  <a:srgbClr val="002060"/>
                </a:solidFill>
                <a:latin typeface="Times New Roman" pitchFamily="18" charset="0"/>
                <a:cs typeface="Times New Roman" pitchFamily="18" charset="0"/>
              </a:rPr>
              <a:t>ghi nhớ </a:t>
            </a:r>
            <a:r>
              <a:rPr lang="en-US" sz="2400" smtClean="0">
                <a:solidFill>
                  <a:srgbClr val="002060"/>
                </a:solidFill>
                <a:latin typeface="Times New Roman" pitchFamily="18" charset="0"/>
                <a:cs typeface="Times New Roman" pitchFamily="18" charset="0"/>
              </a:rPr>
              <a:t>SGK/16.</a:t>
            </a:r>
            <a:endParaRPr lang="en-US" sz="2400">
              <a:solidFill>
                <a:srgbClr val="002060"/>
              </a:solidFill>
              <a:latin typeface="Times New Roman" pitchFamily="18" charset="0"/>
              <a:cs typeface="Times New Roman" pitchFamily="18" charset="0"/>
            </a:endParaRPr>
          </a:p>
          <a:p>
            <a:pPr algn="just">
              <a:spcBef>
                <a:spcPts val="600"/>
              </a:spcBef>
            </a:pPr>
            <a:r>
              <a:rPr lang="en-US" sz="2400" smtClean="0">
                <a:solidFill>
                  <a:srgbClr val="002060"/>
                </a:solidFill>
                <a:latin typeface="Times New Roman" pitchFamily="18" charset="0"/>
                <a:cs typeface="Times New Roman" pitchFamily="18" charset="0"/>
              </a:rPr>
              <a:t>- Xem </a:t>
            </a:r>
            <a:r>
              <a:rPr lang="en-US" sz="2400">
                <a:solidFill>
                  <a:srgbClr val="002060"/>
                </a:solidFill>
                <a:latin typeface="Times New Roman" pitchFamily="18" charset="0"/>
                <a:cs typeface="Times New Roman" pitchFamily="18" charset="0"/>
              </a:rPr>
              <a:t>trước bài mới </a:t>
            </a:r>
            <a:r>
              <a:rPr lang="en-US" sz="2400" smtClean="0">
                <a:solidFill>
                  <a:srgbClr val="002060"/>
                </a:solidFill>
                <a:latin typeface="Times New Roman" pitchFamily="18" charset="0"/>
                <a:cs typeface="Times New Roman" pitchFamily="18" charset="0"/>
              </a:rPr>
              <a:t>: “</a:t>
            </a:r>
            <a:r>
              <a:rPr lang="en-US" sz="2400" i="1" smtClean="0">
                <a:solidFill>
                  <a:srgbClr val="002060"/>
                </a:solidFill>
                <a:latin typeface="Times New Roman" pitchFamily="18" charset="0"/>
                <a:cs typeface="Times New Roman" pitchFamily="18" charset="0"/>
              </a:rPr>
              <a:t>Quan sát, tưởng tượng, so sánh và nhận xét trong văn miêu tả”.</a:t>
            </a:r>
            <a:endParaRPr lang="en-US" sz="2400" i="1">
              <a:solidFill>
                <a:srgbClr val="002060"/>
              </a:solidFill>
              <a:latin typeface="Times New Roman" pitchFamily="18" charset="0"/>
              <a:cs typeface="Times New Roman" pitchFamily="18" charset="0"/>
            </a:endParaRPr>
          </a:p>
        </p:txBody>
      </p:sp>
      <p:sp>
        <p:nvSpPr>
          <p:cNvPr id="13327" name="AutoShape 15" descr="70%"/>
          <p:cNvSpPr>
            <a:spLocks noChangeArrowheads="1"/>
          </p:cNvSpPr>
          <p:nvPr/>
        </p:nvSpPr>
        <p:spPr bwMode="auto">
          <a:xfrm>
            <a:off x="3810000" y="6307138"/>
            <a:ext cx="1524000" cy="381000"/>
          </a:xfrm>
          <a:prstGeom prst="flowChartDecision">
            <a:avLst/>
          </a:prstGeom>
          <a:pattFill prst="pct70">
            <a:fgClr>
              <a:srgbClr val="CC0099"/>
            </a:fgClr>
            <a:bgClr>
              <a:schemeClr val="bg1"/>
            </a:bgClr>
          </a:pattFill>
          <a:ln w="28575">
            <a:solidFill>
              <a:srgbClr val="008000"/>
            </a:solidFill>
            <a:miter lim="800000"/>
            <a:headEnd/>
            <a:tailEnd/>
          </a:ln>
        </p:spPr>
        <p:txBody>
          <a:bodyPr wrap="none" anchor="ctr"/>
          <a:lstStyle/>
          <a:p>
            <a:endParaRPr lang="en-US"/>
          </a:p>
        </p:txBody>
      </p:sp>
      <p:sp>
        <p:nvSpPr>
          <p:cNvPr id="13328" name="Text Box 16"/>
          <p:cNvSpPr txBox="1">
            <a:spLocks noChangeArrowheads="1"/>
          </p:cNvSpPr>
          <p:nvPr/>
        </p:nvSpPr>
        <p:spPr bwMode="auto">
          <a:xfrm>
            <a:off x="8610600" y="64008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Times New Roman" pitchFamily="18" charset="0"/>
              </a:rPr>
              <a:t>29</a:t>
            </a:r>
          </a:p>
        </p:txBody>
      </p:sp>
      <p:sp>
        <p:nvSpPr>
          <p:cNvPr id="17" name="Rectangle 16"/>
          <p:cNvSpPr/>
          <p:nvPr/>
        </p:nvSpPr>
        <p:spPr>
          <a:xfrm>
            <a:off x="1152465" y="5316519"/>
            <a:ext cx="6593799" cy="923330"/>
          </a:xfrm>
          <a:prstGeom prst="rect">
            <a:avLst/>
          </a:prstGeom>
          <a:noFill/>
        </p:spPr>
        <p:txBody>
          <a:bodyPr wrap="square" lIns="91440" tIns="45720" rIns="91440" bIns="45720">
            <a:spAutoFit/>
          </a:bodyPr>
          <a:lstStyle/>
          <a:p>
            <a:pPr algn="ctr"/>
            <a:r>
              <a:rPr lang="en-US" sz="5400" b="1" cap="none"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Chúc các em học tốt</a:t>
            </a:r>
            <a:endParaRPr lang="en-US" sz="54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727808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circle(in)">
                                      <p:cBhvr>
                                        <p:cTn id="7" dur="1000"/>
                                        <p:tgtEl>
                                          <p:spTgt spid="41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1998">
                                            <p:txEl>
                                              <p:pRg st="0" end="0"/>
                                            </p:txEl>
                                          </p:spTgt>
                                        </p:tgtEl>
                                        <p:attrNameLst>
                                          <p:attrName>style.visibility</p:attrName>
                                        </p:attrNameLst>
                                      </p:cBhvr>
                                      <p:to>
                                        <p:strVal val="visible"/>
                                      </p:to>
                                    </p:set>
                                    <p:anim calcmode="lin" valueType="num">
                                      <p:cBhvr>
                                        <p:cTn id="12" dur="500" fill="hold"/>
                                        <p:tgtEl>
                                          <p:spTgt spid="4199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19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1998">
                                            <p:txEl>
                                              <p:pRg st="1" end="1"/>
                                            </p:txEl>
                                          </p:spTgt>
                                        </p:tgtEl>
                                        <p:attrNameLst>
                                          <p:attrName>style.visibility</p:attrName>
                                        </p:attrNameLst>
                                      </p:cBhvr>
                                      <p:to>
                                        <p:strVal val="visible"/>
                                      </p:to>
                                    </p:set>
                                    <p:anim calcmode="lin" valueType="num">
                                      <p:cBhvr>
                                        <p:cTn id="18" dur="500" fill="hold"/>
                                        <p:tgtEl>
                                          <p:spTgt spid="4199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19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1998">
                                            <p:txEl>
                                              <p:pRg st="2" end="2"/>
                                            </p:txEl>
                                          </p:spTgt>
                                        </p:tgtEl>
                                        <p:attrNameLst>
                                          <p:attrName>style.visibility</p:attrName>
                                        </p:attrNameLst>
                                      </p:cBhvr>
                                      <p:to>
                                        <p:strVal val="visible"/>
                                      </p:to>
                                    </p:set>
                                    <p:anim calcmode="lin" valueType="num">
                                      <p:cBhvr>
                                        <p:cTn id="24" dur="500" fill="hold"/>
                                        <p:tgtEl>
                                          <p:spTgt spid="41998">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199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1998">
                                            <p:txEl>
                                              <p:pRg st="3" end="3"/>
                                            </p:txEl>
                                          </p:spTgt>
                                        </p:tgtEl>
                                        <p:attrNameLst>
                                          <p:attrName>style.visibility</p:attrName>
                                        </p:attrNameLst>
                                      </p:cBhvr>
                                      <p:to>
                                        <p:strVal val="visible"/>
                                      </p:to>
                                    </p:set>
                                    <p:anim calcmode="lin" valueType="num">
                                      <p:cBhvr>
                                        <p:cTn id="30" dur="500" fill="hold"/>
                                        <p:tgtEl>
                                          <p:spTgt spid="41998">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199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1998">
                                            <p:txEl>
                                              <p:pRg st="4" end="4"/>
                                            </p:txEl>
                                          </p:spTgt>
                                        </p:tgtEl>
                                        <p:attrNameLst>
                                          <p:attrName>style.visibility</p:attrName>
                                        </p:attrNameLst>
                                      </p:cBhvr>
                                      <p:to>
                                        <p:strVal val="visible"/>
                                      </p:to>
                                    </p:set>
                                    <p:anim calcmode="lin" valueType="num">
                                      <p:cBhvr>
                                        <p:cTn id="36" dur="500" fill="hold"/>
                                        <p:tgtEl>
                                          <p:spTgt spid="41998">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199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41998">
                                            <p:txEl>
                                              <p:pRg st="5" end="5"/>
                                            </p:txEl>
                                          </p:spTgt>
                                        </p:tgtEl>
                                        <p:attrNameLst>
                                          <p:attrName>style.visibility</p:attrName>
                                        </p:attrNameLst>
                                      </p:cBhvr>
                                      <p:to>
                                        <p:strVal val="visible"/>
                                      </p:to>
                                    </p:set>
                                    <p:anim calcmode="lin" valueType="num">
                                      <p:cBhvr>
                                        <p:cTn id="42" dur="500" fill="hold"/>
                                        <p:tgtEl>
                                          <p:spTgt spid="4199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199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41998">
                                            <p:txEl>
                                              <p:pRg st="6" end="6"/>
                                            </p:txEl>
                                          </p:spTgt>
                                        </p:tgtEl>
                                        <p:attrNameLst>
                                          <p:attrName>style.visibility</p:attrName>
                                        </p:attrNameLst>
                                      </p:cBhvr>
                                      <p:to>
                                        <p:strVal val="visible"/>
                                      </p:to>
                                    </p:set>
                                    <p:anim calcmode="lin" valueType="num">
                                      <p:cBhvr>
                                        <p:cTn id="48" dur="500" fill="hold"/>
                                        <p:tgtEl>
                                          <p:spTgt spid="41998">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4199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strVal val="#ppt_w*0.70"/>
                                          </p:val>
                                        </p:tav>
                                        <p:tav tm="100000">
                                          <p:val>
                                            <p:strVal val="#ppt_w"/>
                                          </p:val>
                                        </p:tav>
                                      </p:tavLst>
                                    </p:anim>
                                    <p:anim calcmode="lin" valueType="num">
                                      <p:cBhvr>
                                        <p:cTn id="55" dur="1000" fill="hold"/>
                                        <p:tgtEl>
                                          <p:spTgt spid="17"/>
                                        </p:tgtEl>
                                        <p:attrNameLst>
                                          <p:attrName>ppt_h</p:attrName>
                                        </p:attrNameLst>
                                      </p:cBhvr>
                                      <p:tavLst>
                                        <p:tav tm="0">
                                          <p:val>
                                            <p:strVal val="#ppt_h"/>
                                          </p:val>
                                        </p:tav>
                                        <p:tav tm="100000">
                                          <p:val>
                                            <p:strVal val="#ppt_h"/>
                                          </p:val>
                                        </p:tav>
                                      </p:tavLst>
                                    </p:anim>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Picture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31300" cy="684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ết quả hình ảnh cho ảnh học sinh học bà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900" y="3117850"/>
            <a:ext cx="4876800" cy="2508567"/>
          </a:xfrm>
          <a:prstGeom prst="rect">
            <a:avLst/>
          </a:prstGeom>
          <a:noFill/>
          <a:ln>
            <a:noFill/>
          </a:ln>
        </p:spPr>
      </p:pic>
      <p:sp>
        <p:nvSpPr>
          <p:cNvPr id="3" name="Content Placeholder 2"/>
          <p:cNvSpPr>
            <a:spLocks noGrp="1"/>
          </p:cNvSpPr>
          <p:nvPr>
            <p:ph idx="1"/>
          </p:nvPr>
        </p:nvSpPr>
        <p:spPr>
          <a:xfrm>
            <a:off x="304800" y="1879601"/>
            <a:ext cx="8229600" cy="1091882"/>
          </a:xfrm>
        </p:spPr>
        <p:txBody>
          <a:bodyPr>
            <a:normAutofit/>
          </a:bodyPr>
          <a:lstStyle/>
          <a:p>
            <a:pPr marL="0" indent="0" algn="ctr">
              <a:buNone/>
            </a:pPr>
            <a:r>
              <a:rPr lang="en-US" sz="2800" b="1" dirty="0" smtClean="0">
                <a:solidFill>
                  <a:srgbClr val="FF0000"/>
                </a:solidFill>
                <a:latin typeface="Times New Roman" pitchFamily="18" charset="0"/>
                <a:cs typeface="Times New Roman" pitchFamily="18" charset="0"/>
              </a:rPr>
              <a:t>NỘI DUNG BÀI HỌC Ở CÁC TRANG TIẾP THEO </a:t>
            </a:r>
          </a:p>
          <a:p>
            <a:pPr marL="0" indent="0" algn="ctr">
              <a:buNone/>
            </a:pPr>
            <a:r>
              <a:rPr lang="en-US" sz="2800" b="1" dirty="0" smtClean="0">
                <a:solidFill>
                  <a:srgbClr val="FF0000"/>
                </a:solidFill>
                <a:latin typeface="Times New Roman" pitchFamily="18" charset="0"/>
                <a:cs typeface="Times New Roman" pitchFamily="18" charset="0"/>
              </a:rPr>
              <a:t>CÁC EM NHỚ GHI VÀO VỞ ĐẦY ĐỦ NHÉ!</a:t>
            </a:r>
          </a:p>
          <a:p>
            <a:pPr marL="0" indent="0">
              <a:buNone/>
            </a:pP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66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64188"/>
          </a:xfrm>
          <a:prstGeom prst="rect">
            <a:avLst/>
          </a:prstGeom>
          <a:solidFill>
            <a:srgbClr val="CCFF33"/>
          </a:solidFill>
        </p:spPr>
      </p:pic>
      <p:sp>
        <p:nvSpPr>
          <p:cNvPr id="5123" name="Rectangle 3"/>
          <p:cNvSpPr>
            <a:spLocks noChangeArrowheads="1"/>
          </p:cNvSpPr>
          <p:nvPr/>
        </p:nvSpPr>
        <p:spPr bwMode="auto">
          <a:xfrm>
            <a:off x="41565" y="1640106"/>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buFontTx/>
              <a:buAutoNum type="romanUcPeriod"/>
            </a:pPr>
            <a:r>
              <a:rPr lang="en-US" altLang="en-US" sz="2600" b="1" dirty="0" err="1">
                <a:solidFill>
                  <a:srgbClr val="FF0000"/>
                </a:solidFill>
                <a:latin typeface="Times New Roman" pitchFamily="18" charset="0"/>
                <a:cs typeface="Times New Roman" pitchFamily="18" charset="0"/>
              </a:rPr>
              <a:t>Thế</a:t>
            </a:r>
            <a:r>
              <a:rPr lang="en-US" altLang="en-US" sz="2600" b="1" dirty="0">
                <a:solidFill>
                  <a:srgbClr val="FF0000"/>
                </a:solidFill>
                <a:latin typeface="Times New Roman" pitchFamily="18" charset="0"/>
                <a:cs typeface="Times New Roman" pitchFamily="18" charset="0"/>
              </a:rPr>
              <a:t> </a:t>
            </a:r>
            <a:r>
              <a:rPr lang="en-US" altLang="en-US" sz="2600" b="1" dirty="0" err="1">
                <a:solidFill>
                  <a:srgbClr val="FF0000"/>
                </a:solidFill>
                <a:latin typeface="Times New Roman" pitchFamily="18" charset="0"/>
                <a:cs typeface="Times New Roman" pitchFamily="18" charset="0"/>
              </a:rPr>
              <a:t>nào</a:t>
            </a:r>
            <a:r>
              <a:rPr lang="en-US" altLang="en-US" sz="2600" b="1" dirty="0">
                <a:solidFill>
                  <a:srgbClr val="FF0000"/>
                </a:solidFill>
                <a:latin typeface="Times New Roman" pitchFamily="18" charset="0"/>
                <a:cs typeface="Times New Roman" pitchFamily="18" charset="0"/>
              </a:rPr>
              <a:t> </a:t>
            </a:r>
            <a:r>
              <a:rPr lang="en-US" altLang="en-US" sz="2600" b="1" dirty="0" err="1">
                <a:solidFill>
                  <a:srgbClr val="FF0000"/>
                </a:solidFill>
                <a:latin typeface="Times New Roman" pitchFamily="18" charset="0"/>
                <a:cs typeface="Times New Roman" pitchFamily="18" charset="0"/>
              </a:rPr>
              <a:t>là</a:t>
            </a:r>
            <a:r>
              <a:rPr lang="en-US" altLang="en-US" sz="2600" b="1" dirty="0">
                <a:solidFill>
                  <a:srgbClr val="FF0000"/>
                </a:solidFill>
                <a:latin typeface="Times New Roman" pitchFamily="18" charset="0"/>
                <a:cs typeface="Times New Roman" pitchFamily="18" charset="0"/>
              </a:rPr>
              <a:t> </a:t>
            </a:r>
            <a:r>
              <a:rPr lang="en-US" altLang="en-US" sz="2600" b="1" dirty="0" err="1">
                <a:solidFill>
                  <a:srgbClr val="FF0000"/>
                </a:solidFill>
                <a:latin typeface="Times New Roman" pitchFamily="18" charset="0"/>
                <a:cs typeface="Times New Roman" pitchFamily="18" charset="0"/>
              </a:rPr>
              <a:t>văn</a:t>
            </a:r>
            <a:r>
              <a:rPr lang="en-US" altLang="en-US" sz="2600" b="1" dirty="0">
                <a:solidFill>
                  <a:srgbClr val="FF0000"/>
                </a:solidFill>
                <a:latin typeface="Times New Roman" pitchFamily="18" charset="0"/>
                <a:cs typeface="Times New Roman" pitchFamily="18" charset="0"/>
              </a:rPr>
              <a:t> </a:t>
            </a:r>
            <a:r>
              <a:rPr lang="en-US" altLang="en-US" sz="2600" b="1" dirty="0" err="1">
                <a:solidFill>
                  <a:srgbClr val="FF0000"/>
                </a:solidFill>
                <a:latin typeface="Times New Roman" pitchFamily="18" charset="0"/>
                <a:cs typeface="Times New Roman" pitchFamily="18" charset="0"/>
              </a:rPr>
              <a:t>miêu</a:t>
            </a:r>
            <a:r>
              <a:rPr lang="en-US" altLang="en-US" sz="2600" b="1" dirty="0">
                <a:solidFill>
                  <a:srgbClr val="FF0000"/>
                </a:solidFill>
                <a:latin typeface="Times New Roman" pitchFamily="18" charset="0"/>
                <a:cs typeface="Times New Roman" pitchFamily="18" charset="0"/>
              </a:rPr>
              <a:t> </a:t>
            </a:r>
            <a:r>
              <a:rPr lang="en-US" altLang="en-US" sz="2600" b="1" dirty="0" err="1">
                <a:solidFill>
                  <a:srgbClr val="FF0000"/>
                </a:solidFill>
                <a:latin typeface="Times New Roman" pitchFamily="18" charset="0"/>
                <a:cs typeface="Times New Roman" pitchFamily="18" charset="0"/>
              </a:rPr>
              <a:t>tả</a:t>
            </a:r>
            <a:r>
              <a:rPr lang="en-US" altLang="en-US" sz="2600" b="1" dirty="0">
                <a:solidFill>
                  <a:srgbClr val="FF0000"/>
                </a:solidFill>
                <a:latin typeface="Times New Roman" pitchFamily="18" charset="0"/>
                <a:cs typeface="Times New Roman" pitchFamily="18" charset="0"/>
              </a:rPr>
              <a:t>?</a:t>
            </a:r>
            <a:r>
              <a:rPr lang="en-US" altLang="en-US" sz="2600" b="1" i="1" dirty="0">
                <a:solidFill>
                  <a:srgbClr val="FF0000"/>
                </a:solidFill>
                <a:latin typeface="Times New Roman" pitchFamily="18" charset="0"/>
                <a:cs typeface="Times New Roman" pitchFamily="18" charset="0"/>
              </a:rPr>
              <a:t>  </a:t>
            </a:r>
          </a:p>
        </p:txBody>
      </p:sp>
      <p:sp>
        <p:nvSpPr>
          <p:cNvPr id="5127" name="Text Box 7"/>
          <p:cNvSpPr txBox="1">
            <a:spLocks noChangeArrowheads="1"/>
          </p:cNvSpPr>
          <p:nvPr/>
        </p:nvSpPr>
        <p:spPr bwMode="auto">
          <a:xfrm>
            <a:off x="385539" y="2227932"/>
            <a:ext cx="4487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dirty="0" smtClean="0">
                <a:solidFill>
                  <a:srgbClr val="009900"/>
                </a:solidFill>
              </a:rPr>
              <a:t>1/ </a:t>
            </a:r>
            <a:r>
              <a:rPr lang="en-US" altLang="en-US" sz="2400" b="1" dirty="0" err="1" smtClean="0">
                <a:solidFill>
                  <a:srgbClr val="009900"/>
                </a:solidFill>
              </a:rPr>
              <a:t>Tìm</a:t>
            </a:r>
            <a:r>
              <a:rPr lang="en-US" altLang="en-US" sz="2400" b="1" dirty="0" smtClean="0">
                <a:solidFill>
                  <a:srgbClr val="009900"/>
                </a:solidFill>
              </a:rPr>
              <a:t> </a:t>
            </a:r>
            <a:r>
              <a:rPr lang="en-US" altLang="en-US" sz="2400" b="1" dirty="0" err="1">
                <a:solidFill>
                  <a:srgbClr val="009900"/>
                </a:solidFill>
              </a:rPr>
              <a:t>hiểu</a:t>
            </a:r>
            <a:r>
              <a:rPr lang="en-US" altLang="en-US" sz="2400" b="1" dirty="0">
                <a:solidFill>
                  <a:srgbClr val="009900"/>
                </a:solidFill>
              </a:rPr>
              <a:t> </a:t>
            </a:r>
            <a:r>
              <a:rPr lang="en-US" altLang="en-US" sz="2400" b="1" dirty="0" err="1">
                <a:solidFill>
                  <a:srgbClr val="009900"/>
                </a:solidFill>
              </a:rPr>
              <a:t>tình</a:t>
            </a:r>
            <a:r>
              <a:rPr lang="en-US" altLang="en-US" sz="2400" b="1" dirty="0">
                <a:solidFill>
                  <a:srgbClr val="009900"/>
                </a:solidFill>
              </a:rPr>
              <a:t> </a:t>
            </a:r>
            <a:r>
              <a:rPr lang="en-US" altLang="en-US" sz="2400" b="1" dirty="0" err="1" smtClean="0">
                <a:solidFill>
                  <a:srgbClr val="009900"/>
                </a:solidFill>
              </a:rPr>
              <a:t>huống</a:t>
            </a:r>
            <a:r>
              <a:rPr lang="en-US" altLang="en-US" sz="2400" b="1" dirty="0" smtClean="0">
                <a:solidFill>
                  <a:srgbClr val="009900"/>
                </a:solidFill>
              </a:rPr>
              <a:t>: </a:t>
            </a:r>
            <a:r>
              <a:rPr lang="en-US" altLang="en-US" sz="2400" b="1" dirty="0">
                <a:solidFill>
                  <a:srgbClr val="009900"/>
                </a:solidFill>
              </a:rPr>
              <a:t>SGK/15.</a:t>
            </a:r>
          </a:p>
        </p:txBody>
      </p:sp>
      <p:sp>
        <p:nvSpPr>
          <p:cNvPr id="3077" name="Text Box 17"/>
          <p:cNvSpPr txBox="1">
            <a:spLocks noChangeArrowheads="1"/>
          </p:cNvSpPr>
          <p:nvPr/>
        </p:nvSpPr>
        <p:spPr bwMode="auto">
          <a:xfrm>
            <a:off x="3413125" y="417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endParaRPr lang="en-US" altLang="en-US" sz="1800"/>
          </a:p>
        </p:txBody>
      </p:sp>
      <p:sp>
        <p:nvSpPr>
          <p:cNvPr id="3078" name="Text Box 18"/>
          <p:cNvSpPr txBox="1">
            <a:spLocks noChangeArrowheads="1"/>
          </p:cNvSpPr>
          <p:nvPr/>
        </p:nvSpPr>
        <p:spPr bwMode="auto">
          <a:xfrm>
            <a:off x="228600" y="348336"/>
            <a:ext cx="86703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spcBef>
                <a:spcPts val="600"/>
              </a:spcBef>
              <a:spcAft>
                <a:spcPts val="600"/>
              </a:spcAft>
            </a:pPr>
            <a:r>
              <a:rPr lang="en-US" altLang="en-US" sz="2400" b="1" i="1" u="sng" dirty="0" err="1" smtClean="0"/>
              <a:t>Tập</a:t>
            </a:r>
            <a:r>
              <a:rPr lang="en-US" altLang="en-US" sz="2400" b="1" i="1" u="sng" dirty="0" smtClean="0"/>
              <a:t> </a:t>
            </a:r>
            <a:r>
              <a:rPr lang="en-US" altLang="en-US" sz="2400" b="1" i="1" u="sng" dirty="0" err="1" smtClean="0"/>
              <a:t>làm</a:t>
            </a:r>
            <a:r>
              <a:rPr lang="en-US" altLang="en-US" sz="2400" b="1" i="1" u="sng" dirty="0" smtClean="0"/>
              <a:t> </a:t>
            </a:r>
            <a:r>
              <a:rPr lang="en-US" altLang="en-US" sz="2400" b="1" i="1" u="sng" dirty="0" err="1" smtClean="0"/>
              <a:t>văn</a:t>
            </a:r>
            <a:endParaRPr lang="en-US" altLang="en-US" b="1" i="1" u="sng" dirty="0"/>
          </a:p>
          <a:p>
            <a:pPr algn="ctr" eaLnBrk="1" hangingPunct="1">
              <a:spcBef>
                <a:spcPts val="600"/>
              </a:spcBef>
              <a:spcAft>
                <a:spcPts val="600"/>
              </a:spcAft>
            </a:pPr>
            <a:r>
              <a:rPr lang="en-US" altLang="en-US" sz="3200" b="1" dirty="0">
                <a:solidFill>
                  <a:srgbClr val="FF0000"/>
                </a:solidFill>
              </a:rPr>
              <a:t>TÌM HIỂU CHUNG VỀ VĂN MIÊU TẢ</a:t>
            </a:r>
          </a:p>
        </p:txBody>
      </p:sp>
      <p:sp>
        <p:nvSpPr>
          <p:cNvPr id="13" name="Text Box 7"/>
          <p:cNvSpPr txBox="1">
            <a:spLocks noChangeArrowheads="1"/>
          </p:cNvSpPr>
          <p:nvPr/>
        </p:nvSpPr>
        <p:spPr bwMode="auto">
          <a:xfrm>
            <a:off x="657788" y="2728674"/>
            <a:ext cx="3474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dirty="0" smtClean="0"/>
              <a:t>-</a:t>
            </a:r>
            <a:r>
              <a:rPr lang="en-US" altLang="en-US" sz="2400" dirty="0" err="1" smtClean="0"/>
              <a:t>Tình</a:t>
            </a:r>
            <a:r>
              <a:rPr lang="en-US" altLang="en-US" sz="2400" dirty="0" smtClean="0"/>
              <a:t> </a:t>
            </a:r>
            <a:r>
              <a:rPr lang="en-US" altLang="en-US" sz="2400" dirty="0" err="1" smtClean="0"/>
              <a:t>huống</a:t>
            </a:r>
            <a:r>
              <a:rPr lang="en-US" altLang="en-US" sz="2400" dirty="0" smtClean="0"/>
              <a:t> 1: </a:t>
            </a:r>
            <a:r>
              <a:rPr lang="en-US" altLang="en-US" sz="2400" dirty="0" err="1" smtClean="0"/>
              <a:t>Tả</a:t>
            </a:r>
            <a:r>
              <a:rPr lang="en-US" altLang="en-US" sz="2400" dirty="0" smtClean="0"/>
              <a:t> </a:t>
            </a:r>
            <a:r>
              <a:rPr lang="en-US" altLang="en-US" sz="2400" dirty="0" err="1" smtClean="0"/>
              <a:t>nhà</a:t>
            </a:r>
            <a:r>
              <a:rPr lang="en-US" altLang="en-US" sz="2400" dirty="0" smtClean="0"/>
              <a:t> </a:t>
            </a:r>
            <a:r>
              <a:rPr lang="en-US" altLang="en-US" sz="2400" dirty="0" err="1" smtClean="0"/>
              <a:t>em</a:t>
            </a:r>
            <a:r>
              <a:rPr lang="en-US" altLang="en-US" sz="2400" dirty="0" smtClean="0"/>
              <a:t>.</a:t>
            </a:r>
            <a:endParaRPr lang="en-US" altLang="en-US" sz="2400" dirty="0"/>
          </a:p>
        </p:txBody>
      </p:sp>
      <p:sp>
        <p:nvSpPr>
          <p:cNvPr id="7" name="Rectangle 6"/>
          <p:cNvSpPr/>
          <p:nvPr/>
        </p:nvSpPr>
        <p:spPr>
          <a:xfrm>
            <a:off x="714116" y="3171360"/>
            <a:ext cx="8446081" cy="461665"/>
          </a:xfrm>
          <a:prstGeom prst="rect">
            <a:avLst/>
          </a:prstGeom>
        </p:spPr>
        <p:txBody>
          <a:bodyPr wrap="square">
            <a:spAutoFi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6" name="Rectangle 15"/>
          <p:cNvSpPr/>
          <p:nvPr/>
        </p:nvSpPr>
        <p:spPr>
          <a:xfrm>
            <a:off x="697701" y="3643074"/>
            <a:ext cx="3320204" cy="461665"/>
          </a:xfrm>
          <a:prstGeom prst="rect">
            <a:avLst/>
          </a:prstGeom>
        </p:spPr>
        <p:txBody>
          <a:bodyPr wrap="non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1" name="Rectangle 20"/>
          <p:cNvSpPr/>
          <p:nvPr/>
        </p:nvSpPr>
        <p:spPr>
          <a:xfrm>
            <a:off x="8150626" y="92333"/>
            <a:ext cx="993374" cy="923330"/>
          </a:xfrm>
          <a:prstGeom prst="rect">
            <a:avLst/>
          </a:prstGeom>
        </p:spPr>
        <p:txBody>
          <a:bodyPr wrap="square">
            <a:spAutoFit/>
          </a:bodyPr>
          <a:lstStyle/>
          <a:p>
            <a:r>
              <a:rPr lang="en-US" sz="5400" b="1" dirty="0" smtClean="0">
                <a:sym typeface="Wingdings"/>
              </a:rPr>
              <a:t></a:t>
            </a:r>
            <a:endParaRPr lang="en-US" sz="5400" b="1" dirty="0"/>
          </a:p>
        </p:txBody>
      </p:sp>
      <p:sp>
        <p:nvSpPr>
          <p:cNvPr id="37" name="Text Box 7"/>
          <p:cNvSpPr txBox="1">
            <a:spLocks noChangeArrowheads="1"/>
          </p:cNvSpPr>
          <p:nvPr/>
        </p:nvSpPr>
        <p:spPr bwMode="auto">
          <a:xfrm>
            <a:off x="452865" y="4129302"/>
            <a:ext cx="3069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dirty="0">
                <a:solidFill>
                  <a:srgbClr val="009900"/>
                </a:solidFill>
              </a:rPr>
              <a:t>2</a:t>
            </a:r>
            <a:r>
              <a:rPr lang="en-US" altLang="en-US" sz="2400" b="1" dirty="0" smtClean="0">
                <a:solidFill>
                  <a:srgbClr val="009900"/>
                </a:solidFill>
              </a:rPr>
              <a:t>/ </a:t>
            </a:r>
            <a:r>
              <a:rPr lang="en-US" altLang="en-US" sz="2400" b="1" dirty="0" err="1" smtClean="0">
                <a:solidFill>
                  <a:srgbClr val="009900"/>
                </a:solidFill>
              </a:rPr>
              <a:t>Tìm</a:t>
            </a:r>
            <a:r>
              <a:rPr lang="en-US" altLang="en-US" sz="2400" b="1" dirty="0" smtClean="0">
                <a:solidFill>
                  <a:srgbClr val="009900"/>
                </a:solidFill>
              </a:rPr>
              <a:t> </a:t>
            </a:r>
            <a:r>
              <a:rPr lang="en-US" altLang="en-US" sz="2400" b="1" dirty="0" err="1">
                <a:solidFill>
                  <a:srgbClr val="009900"/>
                </a:solidFill>
              </a:rPr>
              <a:t>hiểu</a:t>
            </a:r>
            <a:r>
              <a:rPr lang="en-US" altLang="en-US" sz="2400" b="1" dirty="0">
                <a:solidFill>
                  <a:srgbClr val="009900"/>
                </a:solidFill>
              </a:rPr>
              <a:t> </a:t>
            </a:r>
            <a:r>
              <a:rPr lang="en-US" altLang="en-US" sz="2400" b="1" dirty="0" err="1" smtClean="0">
                <a:solidFill>
                  <a:srgbClr val="009900"/>
                </a:solidFill>
              </a:rPr>
              <a:t>đoạn</a:t>
            </a:r>
            <a:r>
              <a:rPr lang="en-US" altLang="en-US" sz="2400" b="1" dirty="0" smtClean="0">
                <a:solidFill>
                  <a:srgbClr val="009900"/>
                </a:solidFill>
              </a:rPr>
              <a:t> </a:t>
            </a:r>
            <a:r>
              <a:rPr lang="en-US" altLang="en-US" sz="2400" b="1" dirty="0" err="1" smtClean="0">
                <a:solidFill>
                  <a:srgbClr val="009900"/>
                </a:solidFill>
              </a:rPr>
              <a:t>văn</a:t>
            </a:r>
            <a:r>
              <a:rPr lang="en-US" altLang="en-US" sz="2400" b="1" dirty="0" smtClean="0">
                <a:solidFill>
                  <a:srgbClr val="009900"/>
                </a:solidFill>
              </a:rPr>
              <a:t>:</a:t>
            </a:r>
            <a:endParaRPr lang="en-US" altLang="en-US" sz="2400" b="1" dirty="0">
              <a:solidFill>
                <a:srgbClr val="009900"/>
              </a:solidFill>
            </a:endParaRPr>
          </a:p>
        </p:txBody>
      </p:sp>
      <p:sp>
        <p:nvSpPr>
          <p:cNvPr id="29" name="Text Box 7"/>
          <p:cNvSpPr txBox="1">
            <a:spLocks noChangeArrowheads="1"/>
          </p:cNvSpPr>
          <p:nvPr/>
        </p:nvSpPr>
        <p:spPr bwMode="auto">
          <a:xfrm>
            <a:off x="616675" y="4639383"/>
            <a:ext cx="1654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dirty="0" smtClean="0"/>
              <a:t>a) </a:t>
            </a:r>
            <a:r>
              <a:rPr lang="en-US" altLang="en-US" sz="2400" b="1" dirty="0" err="1" smtClean="0"/>
              <a:t>Dế</a:t>
            </a:r>
            <a:r>
              <a:rPr lang="en-US" altLang="en-US" sz="2400" b="1" dirty="0" smtClean="0"/>
              <a:t> </a:t>
            </a:r>
            <a:r>
              <a:rPr lang="en-US" altLang="en-US" sz="2400" b="1" dirty="0" err="1" smtClean="0"/>
              <a:t>Mèn</a:t>
            </a:r>
            <a:r>
              <a:rPr lang="en-US" altLang="en-US" sz="2400" b="1" dirty="0" smtClean="0"/>
              <a:t>:</a:t>
            </a:r>
            <a:endParaRPr lang="en-US" altLang="en-US" sz="2400" b="1" dirty="0"/>
          </a:p>
        </p:txBody>
      </p:sp>
      <p:sp>
        <p:nvSpPr>
          <p:cNvPr id="30" name="Rectangle 29"/>
          <p:cNvSpPr/>
          <p:nvPr/>
        </p:nvSpPr>
        <p:spPr>
          <a:xfrm>
            <a:off x="2137041" y="4647353"/>
            <a:ext cx="2047355" cy="461665"/>
          </a:xfrm>
          <a:prstGeom prst="rect">
            <a:avLst/>
          </a:prstGeom>
        </p:spPr>
        <p:txBody>
          <a:bodyPr wrap="none">
            <a:spAutoFit/>
          </a:bodyPr>
          <a:lstStyle/>
          <a:p>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lưỡng</a:t>
            </a:r>
            <a:r>
              <a:rPr lang="en-US" sz="2400" dirty="0" smtClean="0">
                <a:latin typeface="Times New Roman" pitchFamily="18" charset="0"/>
                <a:cs typeface="Times New Roman" pitchFamily="18" charset="0"/>
              </a:rPr>
              <a:t>.</a:t>
            </a:r>
            <a:endParaRPr lang="en-US" sz="2400" dirty="0"/>
          </a:p>
        </p:txBody>
      </p:sp>
      <p:sp>
        <p:nvSpPr>
          <p:cNvPr id="32" name="Text Box 7"/>
          <p:cNvSpPr txBox="1">
            <a:spLocks noChangeArrowheads="1"/>
          </p:cNvSpPr>
          <p:nvPr/>
        </p:nvSpPr>
        <p:spPr bwMode="auto">
          <a:xfrm>
            <a:off x="649878" y="5105400"/>
            <a:ext cx="1879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dirty="0"/>
              <a:t>b</a:t>
            </a:r>
            <a:r>
              <a:rPr lang="en-US" altLang="en-US" sz="2400" b="1" dirty="0" smtClean="0"/>
              <a:t>) </a:t>
            </a:r>
            <a:r>
              <a:rPr lang="en-US" altLang="en-US" sz="2400" b="1" dirty="0" err="1" smtClean="0"/>
              <a:t>Dế</a:t>
            </a:r>
            <a:r>
              <a:rPr lang="en-US" altLang="en-US" sz="2400" b="1" dirty="0" smtClean="0"/>
              <a:t> </a:t>
            </a:r>
            <a:r>
              <a:rPr lang="en-US" altLang="en-US" sz="2400" b="1" dirty="0" err="1" smtClean="0"/>
              <a:t>Choắt</a:t>
            </a:r>
            <a:r>
              <a:rPr lang="en-US" altLang="en-US" sz="2400" b="1" dirty="0" smtClean="0"/>
              <a:t>:</a:t>
            </a:r>
            <a:endParaRPr lang="en-US" altLang="en-US" sz="2400" b="1" dirty="0"/>
          </a:p>
        </p:txBody>
      </p:sp>
      <p:sp>
        <p:nvSpPr>
          <p:cNvPr id="33" name="Rectangle 32"/>
          <p:cNvSpPr/>
          <p:nvPr/>
        </p:nvSpPr>
        <p:spPr>
          <a:xfrm>
            <a:off x="2528919" y="5105400"/>
            <a:ext cx="2489784" cy="461665"/>
          </a:xfrm>
          <a:prstGeom prst="rect">
            <a:avLst/>
          </a:prstGeom>
        </p:spPr>
        <p:txBody>
          <a:bodyPr wrap="none">
            <a:spAutoFit/>
          </a:bodyPr>
          <a:lstStyle/>
          <a:p>
            <a:r>
              <a:rPr lang="en-US" sz="2400" dirty="0" err="1" smtClean="0">
                <a:latin typeface="Times New Roman" pitchFamily="18" charset="0"/>
                <a:cs typeface="Times New Roman" pitchFamily="18" charset="0"/>
              </a:rPr>
              <a:t>ốm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endParaRPr lang="en-US" sz="2400" dirty="0">
              <a:latin typeface="Times New Roman" pitchFamily="18" charset="0"/>
              <a:cs typeface="Times New Roman" pitchFamily="18" charset="0"/>
            </a:endParaRPr>
          </a:p>
        </p:txBody>
      </p:sp>
      <p:sp>
        <p:nvSpPr>
          <p:cNvPr id="17" name="Rectangle 3"/>
          <p:cNvSpPr>
            <a:spLocks noChangeArrowheads="1"/>
          </p:cNvSpPr>
          <p:nvPr/>
        </p:nvSpPr>
        <p:spPr bwMode="auto">
          <a:xfrm>
            <a:off x="228830" y="5591422"/>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dirty="0" smtClean="0">
                <a:solidFill>
                  <a:srgbClr val="FF0000"/>
                </a:solidFill>
                <a:latin typeface="Times New Roman" pitchFamily="18" charset="0"/>
                <a:cs typeface="Times New Roman" pitchFamily="18" charset="0"/>
              </a:rPr>
              <a:t>* </a:t>
            </a:r>
            <a:r>
              <a:rPr lang="en-US" altLang="en-US" sz="2600" b="1" dirty="0" err="1" smtClean="0">
                <a:solidFill>
                  <a:srgbClr val="FF0000"/>
                </a:solidFill>
                <a:latin typeface="Times New Roman" pitchFamily="18" charset="0"/>
                <a:cs typeface="Times New Roman" pitchFamily="18" charset="0"/>
              </a:rPr>
              <a:t>Ghi</a:t>
            </a:r>
            <a:r>
              <a:rPr lang="en-US" altLang="en-US" sz="2600" b="1" dirty="0" smtClean="0">
                <a:solidFill>
                  <a:srgbClr val="FF0000"/>
                </a:solidFill>
                <a:latin typeface="Times New Roman" pitchFamily="18" charset="0"/>
                <a:cs typeface="Times New Roman" pitchFamily="18" charset="0"/>
              </a:rPr>
              <a:t> </a:t>
            </a:r>
            <a:r>
              <a:rPr lang="en-US" altLang="en-US" sz="2600" b="1" dirty="0" err="1" smtClean="0">
                <a:solidFill>
                  <a:srgbClr val="FF0000"/>
                </a:solidFill>
                <a:latin typeface="Times New Roman" pitchFamily="18" charset="0"/>
                <a:cs typeface="Times New Roman" pitchFamily="18" charset="0"/>
              </a:rPr>
              <a:t>nhớ</a:t>
            </a:r>
            <a:r>
              <a:rPr lang="en-US" altLang="en-US" sz="2600" b="1" dirty="0" smtClean="0">
                <a:solidFill>
                  <a:srgbClr val="FF0000"/>
                </a:solidFill>
                <a:latin typeface="Times New Roman" pitchFamily="18" charset="0"/>
                <a:cs typeface="Times New Roman" pitchFamily="18" charset="0"/>
              </a:rPr>
              <a:t> </a:t>
            </a:r>
            <a:r>
              <a:rPr lang="en-US" altLang="en-US" sz="2600" b="1" dirty="0" smtClean="0">
                <a:solidFill>
                  <a:srgbClr val="002060"/>
                </a:solidFill>
                <a:latin typeface="Times New Roman" pitchFamily="18" charset="0"/>
                <a:cs typeface="Times New Roman" pitchFamily="18" charset="0"/>
              </a:rPr>
              <a:t>: (SGK/16)</a:t>
            </a:r>
            <a:endParaRPr lang="en-US" altLang="en-US" sz="26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51044070"/>
      </p:ext>
    </p:extLst>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 y="0"/>
            <a:ext cx="9150689" cy="6864188"/>
          </a:xfrm>
          <a:prstGeom prst="rect">
            <a:avLst/>
          </a:prstGeom>
          <a:solidFill>
            <a:schemeClr val="accent2">
              <a:lumMod val="20000"/>
              <a:lumOff val="80000"/>
            </a:schemeClr>
          </a:solidFill>
        </p:spPr>
      </p:pic>
      <p:sp>
        <p:nvSpPr>
          <p:cNvPr id="8" name="Rectangle 3"/>
          <p:cNvSpPr>
            <a:spLocks noChangeArrowheads="1"/>
          </p:cNvSpPr>
          <p:nvPr/>
        </p:nvSpPr>
        <p:spPr bwMode="auto">
          <a:xfrm>
            <a:off x="428072" y="189398"/>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dirty="0" smtClean="0">
                <a:solidFill>
                  <a:srgbClr val="FF0000"/>
                </a:solidFill>
                <a:latin typeface="Times New Roman" pitchFamily="18" charset="0"/>
                <a:cs typeface="Times New Roman" pitchFamily="18" charset="0"/>
              </a:rPr>
              <a:t>II. </a:t>
            </a:r>
            <a:r>
              <a:rPr lang="en-US" altLang="en-US" sz="2600" b="1" dirty="0" err="1" smtClean="0">
                <a:solidFill>
                  <a:srgbClr val="FF0000"/>
                </a:solidFill>
                <a:latin typeface="Times New Roman" pitchFamily="18" charset="0"/>
                <a:cs typeface="Times New Roman" pitchFamily="18" charset="0"/>
              </a:rPr>
              <a:t>Luyện</a:t>
            </a:r>
            <a:r>
              <a:rPr lang="en-US" altLang="en-US" sz="2600" b="1" dirty="0" smtClean="0">
                <a:solidFill>
                  <a:srgbClr val="FF0000"/>
                </a:solidFill>
                <a:latin typeface="Times New Roman" pitchFamily="18" charset="0"/>
                <a:cs typeface="Times New Roman" pitchFamily="18" charset="0"/>
              </a:rPr>
              <a:t> </a:t>
            </a:r>
            <a:r>
              <a:rPr lang="en-US" altLang="en-US" sz="2600" b="1" dirty="0" err="1" smtClean="0">
                <a:solidFill>
                  <a:srgbClr val="FF0000"/>
                </a:solidFill>
                <a:latin typeface="Times New Roman" pitchFamily="18" charset="0"/>
                <a:cs typeface="Times New Roman" pitchFamily="18" charset="0"/>
              </a:rPr>
              <a:t>tập</a:t>
            </a:r>
            <a:r>
              <a:rPr lang="en-US" altLang="en-US" sz="2600" b="1" dirty="0" smtClean="0">
                <a:solidFill>
                  <a:srgbClr val="FF0000"/>
                </a:solidFill>
                <a:latin typeface="Times New Roman" pitchFamily="18" charset="0"/>
                <a:cs typeface="Times New Roman" pitchFamily="18" charset="0"/>
              </a:rPr>
              <a:t>:</a:t>
            </a:r>
            <a:endParaRPr lang="en-US" altLang="en-US" sz="2600" b="1" i="1" dirty="0">
              <a:solidFill>
                <a:srgbClr val="FF0000"/>
              </a:solidFill>
              <a:latin typeface="Times New Roman" pitchFamily="18" charset="0"/>
              <a:cs typeface="Times New Roman" pitchFamily="18" charset="0"/>
            </a:endParaRPr>
          </a:p>
        </p:txBody>
      </p:sp>
      <p:sp>
        <p:nvSpPr>
          <p:cNvPr id="3" name="Rectangle 2"/>
          <p:cNvSpPr/>
          <p:nvPr/>
        </p:nvSpPr>
        <p:spPr>
          <a:xfrm>
            <a:off x="482604" y="621200"/>
            <a:ext cx="3167855" cy="492443"/>
          </a:xfrm>
          <a:prstGeom prst="rect">
            <a:avLst/>
          </a:prstGeom>
        </p:spPr>
        <p:txBody>
          <a:bodyPr wrap="none">
            <a:spAutoFit/>
          </a:bodyPr>
          <a:lstStyle/>
          <a:p>
            <a:r>
              <a:rPr lang="en-US" sz="2600" b="1" u="sng" dirty="0" err="1">
                <a:solidFill>
                  <a:srgbClr val="00B050"/>
                </a:solidFill>
                <a:latin typeface="Times New Roman" pitchFamily="18" charset="0"/>
                <a:cs typeface="Times New Roman" pitchFamily="18" charset="0"/>
              </a:rPr>
              <a:t>Bài</a:t>
            </a:r>
            <a:r>
              <a:rPr lang="en-US" sz="2600" b="1" u="sng" dirty="0">
                <a:solidFill>
                  <a:srgbClr val="00B050"/>
                </a:solidFill>
                <a:latin typeface="Times New Roman" pitchFamily="18" charset="0"/>
                <a:cs typeface="Times New Roman" pitchFamily="18" charset="0"/>
              </a:rPr>
              <a:t> </a:t>
            </a:r>
            <a:r>
              <a:rPr lang="en-US" sz="2600" b="1" u="sng" dirty="0" err="1">
                <a:solidFill>
                  <a:srgbClr val="00B050"/>
                </a:solidFill>
                <a:latin typeface="Times New Roman" pitchFamily="18" charset="0"/>
                <a:cs typeface="Times New Roman" pitchFamily="18" charset="0"/>
              </a:rPr>
              <a:t>tập</a:t>
            </a:r>
            <a:r>
              <a:rPr lang="en-US" sz="2600" b="1" u="sng" dirty="0">
                <a:solidFill>
                  <a:srgbClr val="00B050"/>
                </a:solidFill>
                <a:latin typeface="Times New Roman" pitchFamily="18" charset="0"/>
                <a:cs typeface="Times New Roman" pitchFamily="18" charset="0"/>
              </a:rPr>
              <a:t> 1:</a:t>
            </a:r>
            <a:r>
              <a:rPr lang="en-US" sz="2600" b="1" dirty="0">
                <a:solidFill>
                  <a:srgbClr val="00B050"/>
                </a:solidFill>
                <a:latin typeface="Times New Roman" pitchFamily="18" charset="0"/>
                <a:cs typeface="Times New Roman" pitchFamily="18" charset="0"/>
              </a:rPr>
              <a:t> </a:t>
            </a:r>
            <a:r>
              <a:rPr lang="en-US" sz="2600" dirty="0">
                <a:latin typeface="Times New Roman" pitchFamily="18" charset="0"/>
                <a:cs typeface="Times New Roman" pitchFamily="18" charset="0"/>
              </a:rPr>
              <a:t>SGK/16,17</a:t>
            </a:r>
          </a:p>
        </p:txBody>
      </p:sp>
      <p:sp>
        <p:nvSpPr>
          <p:cNvPr id="13" name="Rectangle 12"/>
          <p:cNvSpPr/>
          <p:nvPr/>
        </p:nvSpPr>
        <p:spPr>
          <a:xfrm>
            <a:off x="8293067" y="92333"/>
            <a:ext cx="814647" cy="923330"/>
          </a:xfrm>
          <a:prstGeom prst="rect">
            <a:avLst/>
          </a:prstGeom>
        </p:spPr>
        <p:txBody>
          <a:bodyPr wrap="none">
            <a:spAutoFit/>
          </a:bodyPr>
          <a:lstStyle/>
          <a:p>
            <a:r>
              <a:rPr lang="en-US" sz="5400" b="1" dirty="0" smtClean="0">
                <a:sym typeface="Wingdings"/>
              </a:rPr>
              <a:t></a:t>
            </a:r>
            <a:endParaRPr lang="en-US" sz="5400" b="1" dirty="0"/>
          </a:p>
        </p:txBody>
      </p:sp>
      <p:sp>
        <p:nvSpPr>
          <p:cNvPr id="14" name="Rectangle 15"/>
          <p:cNvSpPr>
            <a:spLocks noChangeArrowheads="1"/>
          </p:cNvSpPr>
          <p:nvPr/>
        </p:nvSpPr>
        <p:spPr bwMode="auto">
          <a:xfrm>
            <a:off x="428072" y="1240980"/>
            <a:ext cx="8645236"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1" hangingPunct="1"/>
            <a:r>
              <a:rPr lang="en-US" altLang="en-US" sz="2400" dirty="0">
                <a:latin typeface="Times New Roman" pitchFamily="18" charset="0"/>
                <a:cs typeface="Times New Roman" pitchFamily="18" charset="0"/>
              </a:rPr>
              <a:t>  </a:t>
            </a:r>
            <a:r>
              <a:rPr lang="en-US" altLang="en-US" sz="2400" b="1" u="sng" dirty="0" err="1" smtClean="0">
                <a:latin typeface="Times New Roman" pitchFamily="18" charset="0"/>
                <a:cs typeface="Times New Roman" pitchFamily="18" charset="0"/>
              </a:rPr>
              <a:t>Đoạn</a:t>
            </a:r>
            <a:r>
              <a:rPr lang="en-US" altLang="en-US" sz="2400" b="1" u="sng" dirty="0" smtClean="0">
                <a:latin typeface="Times New Roman" pitchFamily="18" charset="0"/>
                <a:cs typeface="Times New Roman" pitchFamily="18" charset="0"/>
              </a:rPr>
              <a:t> 2:</a:t>
            </a:r>
            <a:r>
              <a:rPr lang="en-US" altLang="en-US" sz="2400" dirty="0" smtClean="0">
                <a:latin typeface="Times New Roman" pitchFamily="18" charset="0"/>
                <a:cs typeface="Times New Roman" pitchFamily="18" charset="0"/>
              </a:rPr>
              <a:t> </a:t>
            </a:r>
          </a:p>
          <a:p>
            <a:pPr>
              <a:spcBef>
                <a:spcPts val="600"/>
              </a:spcBef>
            </a:pP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Tái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hiện</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lại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hình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ảnh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chú</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bé</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liên</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lạc</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Lượm</a:t>
            </a:r>
            <a:r>
              <a:rPr lang="en-US" alt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15" name="Text Box 11"/>
          <p:cNvSpPr txBox="1">
            <a:spLocks noChangeArrowheads="1"/>
          </p:cNvSpPr>
          <p:nvPr/>
        </p:nvSpPr>
        <p:spPr bwMode="auto">
          <a:xfrm>
            <a:off x="426418" y="2281594"/>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r>
              <a:rPr lang="en-US" altLang="en-US" sz="2400" dirty="0" smtClean="0"/>
              <a:t>- </a:t>
            </a:r>
            <a:r>
              <a:rPr lang="en-US" altLang="en-US" sz="2400" dirty="0" err="1" smtClean="0"/>
              <a:t>Đặc</a:t>
            </a:r>
            <a:r>
              <a:rPr lang="en-US" altLang="en-US" sz="2400" dirty="0" smtClean="0"/>
              <a:t> </a:t>
            </a:r>
            <a:r>
              <a:rPr lang="en-US" altLang="en-US" sz="2400" dirty="0" err="1"/>
              <a:t>điểm</a:t>
            </a:r>
            <a:r>
              <a:rPr lang="en-US" altLang="en-US" sz="2400" dirty="0"/>
              <a:t> </a:t>
            </a:r>
            <a:r>
              <a:rPr lang="en-US" altLang="en-US" sz="2400" dirty="0" err="1"/>
              <a:t>nổi</a:t>
            </a:r>
            <a:r>
              <a:rPr lang="en-US" altLang="en-US" sz="2400" dirty="0"/>
              <a:t> </a:t>
            </a:r>
            <a:r>
              <a:rPr lang="en-US" altLang="en-US" sz="2400" dirty="0" err="1"/>
              <a:t>bật</a:t>
            </a:r>
            <a:r>
              <a:rPr lang="en-US" altLang="en-US" sz="2400" dirty="0" smtClean="0"/>
              <a:t>: </a:t>
            </a:r>
            <a:r>
              <a:rPr lang="en-US" altLang="en-US" sz="2400" dirty="0" err="1" smtClean="0"/>
              <a:t>nhỏ</a:t>
            </a:r>
            <a:r>
              <a:rPr lang="en-US" altLang="en-US" sz="2400" dirty="0" smtClean="0"/>
              <a:t> </a:t>
            </a:r>
            <a:r>
              <a:rPr lang="en-US" altLang="en-US" sz="2400" dirty="0" err="1" smtClean="0"/>
              <a:t>nhắn</a:t>
            </a:r>
            <a:r>
              <a:rPr lang="en-US" altLang="en-US" sz="2400" dirty="0" smtClean="0"/>
              <a:t>, </a:t>
            </a:r>
            <a:r>
              <a:rPr lang="en-US" altLang="en-US" sz="2400" dirty="0" err="1" smtClean="0"/>
              <a:t>nhanh</a:t>
            </a:r>
            <a:r>
              <a:rPr lang="en-US" altLang="en-US" sz="2400" dirty="0" smtClean="0"/>
              <a:t> </a:t>
            </a:r>
            <a:r>
              <a:rPr lang="en-US" altLang="en-US" sz="2400" dirty="0" err="1" smtClean="0"/>
              <a:t>nhẹn</a:t>
            </a:r>
            <a:r>
              <a:rPr lang="en-US" altLang="en-US" sz="2400" dirty="0" smtClean="0"/>
              <a:t>, </a:t>
            </a:r>
            <a:r>
              <a:rPr lang="en-US" altLang="en-US" sz="2400" dirty="0" err="1" smtClean="0"/>
              <a:t>vui</a:t>
            </a:r>
            <a:r>
              <a:rPr lang="en-US" altLang="en-US" sz="2400" dirty="0" smtClean="0"/>
              <a:t> </a:t>
            </a:r>
            <a:r>
              <a:rPr lang="en-US" altLang="en-US" sz="2400" dirty="0" err="1" smtClean="0"/>
              <a:t>vẻ</a:t>
            </a:r>
            <a:r>
              <a:rPr lang="en-US" altLang="en-US" sz="2400" dirty="0" smtClean="0"/>
              <a:t>, </a:t>
            </a:r>
            <a:r>
              <a:rPr lang="en-US" altLang="en-US" sz="2400" dirty="0" err="1" smtClean="0"/>
              <a:t>hồn</a:t>
            </a:r>
            <a:r>
              <a:rPr lang="en-US" altLang="en-US" sz="2400" dirty="0" smtClean="0"/>
              <a:t> </a:t>
            </a:r>
            <a:r>
              <a:rPr lang="en-US" altLang="en-US" sz="2400" dirty="0" err="1" smtClean="0"/>
              <a:t>nhiên</a:t>
            </a:r>
            <a:r>
              <a:rPr lang="en-US" altLang="en-US" sz="2400" dirty="0" smtClean="0"/>
              <a:t>.</a:t>
            </a:r>
            <a:endParaRPr lang="en-US" altLang="en-US" sz="2400" dirty="0"/>
          </a:p>
        </p:txBody>
      </p:sp>
      <p:sp>
        <p:nvSpPr>
          <p:cNvPr id="18" name="Text Box 12"/>
          <p:cNvSpPr txBox="1">
            <a:spLocks noChangeArrowheads="1"/>
          </p:cNvSpPr>
          <p:nvPr/>
        </p:nvSpPr>
        <p:spPr bwMode="auto">
          <a:xfrm>
            <a:off x="437304" y="2757773"/>
            <a:ext cx="8839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marL="342900" indent="-342900" algn="just">
              <a:buFontTx/>
              <a:buChar char="-"/>
            </a:pPr>
            <a:r>
              <a:rPr lang="en-US" altLang="en-US" sz="2400" dirty="0" smtClean="0"/>
              <a:t>Chi </a:t>
            </a:r>
            <a:r>
              <a:rPr lang="en-US" altLang="en-US" sz="2400" dirty="0" err="1"/>
              <a:t>tiết</a:t>
            </a:r>
            <a:r>
              <a:rPr lang="en-US" altLang="en-US" sz="2400" dirty="0"/>
              <a:t> </a:t>
            </a:r>
            <a:r>
              <a:rPr lang="en-US" altLang="en-US" sz="2400" dirty="0" err="1"/>
              <a:t>cụ</a:t>
            </a:r>
            <a:r>
              <a:rPr lang="en-US" altLang="en-US" sz="2400" dirty="0"/>
              <a:t> </a:t>
            </a:r>
            <a:r>
              <a:rPr lang="en-US" altLang="en-US" sz="2400" dirty="0" err="1"/>
              <a:t>thể</a:t>
            </a:r>
            <a:r>
              <a:rPr lang="en-US" altLang="en-US" sz="2400" dirty="0" smtClean="0"/>
              <a:t>:</a:t>
            </a:r>
          </a:p>
          <a:p>
            <a:pPr algn="just"/>
            <a:r>
              <a:rPr lang="en-US" altLang="en-US" sz="2400" dirty="0" smtClean="0"/>
              <a:t>+ </a:t>
            </a:r>
            <a:r>
              <a:rPr lang="en-US" altLang="en-US" sz="2400" dirty="0" err="1" smtClean="0"/>
              <a:t>Hình</a:t>
            </a:r>
            <a:r>
              <a:rPr lang="en-US" altLang="en-US" sz="2400" dirty="0" smtClean="0"/>
              <a:t> </a:t>
            </a:r>
            <a:r>
              <a:rPr lang="en-US" altLang="en-US" sz="2400" dirty="0" err="1" smtClean="0"/>
              <a:t>dáng</a:t>
            </a:r>
            <a:r>
              <a:rPr lang="en-US" altLang="en-US" sz="2400" dirty="0" smtClean="0"/>
              <a:t>: </a:t>
            </a:r>
            <a:r>
              <a:rPr lang="en-US" altLang="en-US" sz="2400" dirty="0" err="1" smtClean="0"/>
              <a:t>bé</a:t>
            </a:r>
            <a:r>
              <a:rPr lang="en-US" altLang="en-US" sz="2400" dirty="0" smtClean="0"/>
              <a:t> </a:t>
            </a:r>
            <a:r>
              <a:rPr lang="en-US" altLang="en-US" sz="2400" dirty="0" err="1" smtClean="0"/>
              <a:t>loắt</a:t>
            </a:r>
            <a:r>
              <a:rPr lang="en-US" altLang="en-US" sz="2400" dirty="0" smtClean="0"/>
              <a:t> </a:t>
            </a:r>
            <a:r>
              <a:rPr lang="en-US" altLang="en-US" sz="2400" dirty="0" err="1" smtClean="0"/>
              <a:t>choắt</a:t>
            </a:r>
            <a:r>
              <a:rPr lang="en-US" altLang="en-US" sz="2400" dirty="0" smtClean="0"/>
              <a:t>.</a:t>
            </a:r>
          </a:p>
          <a:p>
            <a:pPr algn="just"/>
            <a:r>
              <a:rPr lang="en-US" altLang="en-US" sz="2400" dirty="0" smtClean="0"/>
              <a:t>+ </a:t>
            </a:r>
            <a:r>
              <a:rPr lang="en-US" altLang="en-US" sz="2400" dirty="0" err="1" smtClean="0"/>
              <a:t>Trang</a:t>
            </a:r>
            <a:r>
              <a:rPr lang="en-US" altLang="en-US" sz="2400" dirty="0" smtClean="0"/>
              <a:t> </a:t>
            </a:r>
            <a:r>
              <a:rPr lang="en-US" altLang="en-US" sz="2400" dirty="0" err="1" smtClean="0"/>
              <a:t>phục</a:t>
            </a:r>
            <a:r>
              <a:rPr lang="en-US" altLang="en-US" sz="2400" dirty="0" smtClean="0"/>
              <a:t>: </a:t>
            </a:r>
            <a:r>
              <a:rPr lang="en-US" altLang="en-US" sz="2400" dirty="0" err="1" smtClean="0"/>
              <a:t>cái</a:t>
            </a:r>
            <a:r>
              <a:rPr lang="en-US" altLang="en-US" sz="2400" dirty="0" smtClean="0"/>
              <a:t> </a:t>
            </a:r>
            <a:r>
              <a:rPr lang="en-US" altLang="en-US" sz="2400" dirty="0" err="1" smtClean="0"/>
              <a:t>sắc</a:t>
            </a:r>
            <a:r>
              <a:rPr lang="en-US" altLang="en-US" sz="2400" dirty="0" smtClean="0"/>
              <a:t> </a:t>
            </a:r>
            <a:r>
              <a:rPr lang="en-US" altLang="en-US" sz="2400" dirty="0" err="1" smtClean="0"/>
              <a:t>xinh</a:t>
            </a:r>
            <a:r>
              <a:rPr lang="en-US" altLang="en-US" sz="2400" dirty="0" smtClean="0"/>
              <a:t> </a:t>
            </a:r>
            <a:r>
              <a:rPr lang="en-US" altLang="en-US" sz="2400" dirty="0" err="1" smtClean="0"/>
              <a:t>xinh</a:t>
            </a:r>
            <a:r>
              <a:rPr lang="en-US" altLang="en-US" sz="2400" dirty="0" smtClean="0"/>
              <a:t>, </a:t>
            </a:r>
            <a:r>
              <a:rPr lang="en-US" altLang="en-US" sz="2400" dirty="0" err="1" smtClean="0"/>
              <a:t>ca</a:t>
            </a:r>
            <a:r>
              <a:rPr lang="en-US" altLang="en-US" sz="2400" dirty="0" smtClean="0"/>
              <a:t> </a:t>
            </a:r>
            <a:r>
              <a:rPr lang="en-US" altLang="en-US" sz="2400" dirty="0" err="1" smtClean="0"/>
              <a:t>lô</a:t>
            </a:r>
            <a:r>
              <a:rPr lang="en-US" altLang="en-US" sz="2400" dirty="0" smtClean="0"/>
              <a:t> </a:t>
            </a:r>
            <a:r>
              <a:rPr lang="en-US" altLang="en-US" sz="2400" dirty="0" err="1" smtClean="0"/>
              <a:t>đội</a:t>
            </a:r>
            <a:r>
              <a:rPr lang="en-US" altLang="en-US" sz="2400" dirty="0" smtClean="0"/>
              <a:t> </a:t>
            </a:r>
            <a:r>
              <a:rPr lang="en-US" altLang="en-US" sz="2400" dirty="0" err="1" smtClean="0"/>
              <a:t>lệch</a:t>
            </a:r>
            <a:r>
              <a:rPr lang="en-US" altLang="en-US" sz="2400" dirty="0" smtClean="0"/>
              <a:t>.</a:t>
            </a:r>
          </a:p>
          <a:p>
            <a:pPr algn="just"/>
            <a:r>
              <a:rPr lang="en-US" altLang="en-US" sz="2400" dirty="0" smtClean="0"/>
              <a:t>+ </a:t>
            </a:r>
            <a:r>
              <a:rPr lang="en-US" altLang="en-US" sz="2400" dirty="0" err="1" smtClean="0"/>
              <a:t>Hành</a:t>
            </a:r>
            <a:r>
              <a:rPr lang="en-US" altLang="en-US" sz="2400" dirty="0" smtClean="0"/>
              <a:t> </a:t>
            </a:r>
            <a:r>
              <a:rPr lang="en-US" altLang="en-US" sz="2400" dirty="0" err="1" smtClean="0"/>
              <a:t>động</a:t>
            </a:r>
            <a:r>
              <a:rPr lang="en-US" altLang="en-US" sz="2400" dirty="0" smtClean="0"/>
              <a:t>: </a:t>
            </a:r>
            <a:r>
              <a:rPr lang="en-US" altLang="en-US" sz="2400" dirty="0" err="1" smtClean="0"/>
              <a:t>chân</a:t>
            </a:r>
            <a:r>
              <a:rPr lang="en-US" altLang="en-US" sz="2400" dirty="0" smtClean="0"/>
              <a:t> </a:t>
            </a:r>
            <a:r>
              <a:rPr lang="en-US" altLang="en-US" sz="2400" dirty="0" err="1" smtClean="0"/>
              <a:t>thoăn</a:t>
            </a:r>
            <a:r>
              <a:rPr lang="en-US" altLang="en-US" sz="2400" dirty="0" smtClean="0"/>
              <a:t> </a:t>
            </a:r>
            <a:r>
              <a:rPr lang="en-US" altLang="en-US" sz="2400" dirty="0" err="1" smtClean="0"/>
              <a:t>thoắt</a:t>
            </a:r>
            <a:r>
              <a:rPr lang="en-US" altLang="en-US" sz="2400" dirty="0" smtClean="0"/>
              <a:t>,… </a:t>
            </a:r>
            <a:r>
              <a:rPr lang="en-US" altLang="en-US" sz="2400" dirty="0" err="1" smtClean="0"/>
              <a:t>huýt</a:t>
            </a:r>
            <a:r>
              <a:rPr lang="en-US" altLang="en-US" sz="2400" dirty="0" smtClean="0"/>
              <a:t> </a:t>
            </a:r>
            <a:r>
              <a:rPr lang="en-US" altLang="en-US" sz="2400" dirty="0" err="1" smtClean="0"/>
              <a:t>sáo</a:t>
            </a:r>
            <a:r>
              <a:rPr lang="en-US" altLang="en-US" sz="2400" dirty="0" smtClean="0"/>
              <a:t> </a:t>
            </a:r>
            <a:r>
              <a:rPr lang="en-US" altLang="en-US" sz="2400" dirty="0" err="1" smtClean="0"/>
              <a:t>vang</a:t>
            </a:r>
            <a:r>
              <a:rPr lang="en-US" altLang="en-US" sz="2400" dirty="0" smtClean="0"/>
              <a:t>.</a:t>
            </a:r>
          </a:p>
          <a:p>
            <a:pPr algn="just"/>
            <a:r>
              <a:rPr lang="en-US" altLang="en-US" sz="2400" dirty="0" smtClean="0"/>
              <a:t>+</a:t>
            </a:r>
            <a:r>
              <a:rPr lang="en-US" altLang="en-US" sz="2400" dirty="0" err="1" smtClean="0"/>
              <a:t>Tính</a:t>
            </a:r>
            <a:r>
              <a:rPr lang="en-US" altLang="en-US" sz="2400" dirty="0" smtClean="0"/>
              <a:t> </a:t>
            </a:r>
            <a:r>
              <a:rPr lang="en-US" altLang="en-US" sz="2400" dirty="0" err="1" smtClean="0"/>
              <a:t>tình</a:t>
            </a:r>
            <a:r>
              <a:rPr lang="en-US" altLang="en-US" sz="2400" dirty="0" smtClean="0"/>
              <a:t>: </a:t>
            </a:r>
            <a:r>
              <a:rPr lang="en-US" altLang="en-US" sz="2400" dirty="0" err="1" smtClean="0"/>
              <a:t>vui</a:t>
            </a:r>
            <a:r>
              <a:rPr lang="en-US" altLang="en-US" sz="2400" dirty="0" smtClean="0"/>
              <a:t> </a:t>
            </a:r>
            <a:r>
              <a:rPr lang="en-US" altLang="en-US" sz="2400" dirty="0" err="1" smtClean="0"/>
              <a:t>vẻ</a:t>
            </a:r>
            <a:r>
              <a:rPr lang="en-US" altLang="en-US" sz="2400" dirty="0" smtClean="0"/>
              <a:t>, </a:t>
            </a:r>
            <a:r>
              <a:rPr lang="en-US" altLang="en-US" sz="2400" dirty="0" err="1" smtClean="0"/>
              <a:t>hồn</a:t>
            </a:r>
            <a:r>
              <a:rPr lang="en-US" altLang="en-US" sz="2400" dirty="0" smtClean="0"/>
              <a:t> </a:t>
            </a:r>
            <a:r>
              <a:rPr lang="en-US" altLang="en-US" sz="2400" dirty="0" err="1" smtClean="0"/>
              <a:t>nhiên</a:t>
            </a:r>
            <a:r>
              <a:rPr lang="en-US" altLang="en-US" sz="2400" dirty="0" smtClean="0"/>
              <a:t>, </a:t>
            </a:r>
            <a:r>
              <a:rPr lang="en-US" altLang="en-US" sz="2400" dirty="0" err="1" smtClean="0"/>
              <a:t>đáng</a:t>
            </a:r>
            <a:r>
              <a:rPr lang="en-US" altLang="en-US" sz="2400" dirty="0" smtClean="0"/>
              <a:t> </a:t>
            </a:r>
            <a:r>
              <a:rPr lang="en-US" altLang="en-US" sz="2400" dirty="0" err="1" smtClean="0"/>
              <a:t>yêu</a:t>
            </a:r>
            <a:r>
              <a:rPr lang="en-US" altLang="en-US" sz="2400" dirty="0" smtClean="0"/>
              <a:t>… (</a:t>
            </a:r>
            <a:r>
              <a:rPr lang="en-US" altLang="en-US" sz="2400" dirty="0" err="1" smtClean="0"/>
              <a:t>như</a:t>
            </a:r>
            <a:r>
              <a:rPr lang="en-US" altLang="en-US" sz="2400" dirty="0" smtClean="0"/>
              <a:t> con </a:t>
            </a:r>
            <a:r>
              <a:rPr lang="en-US" altLang="en-US" sz="2400" dirty="0" err="1" smtClean="0"/>
              <a:t>chim</a:t>
            </a:r>
            <a:r>
              <a:rPr lang="en-US" altLang="en-US" sz="2400" dirty="0" smtClean="0"/>
              <a:t> </a:t>
            </a:r>
            <a:r>
              <a:rPr lang="en-US" altLang="en-US" sz="2400" dirty="0" err="1" smtClean="0"/>
              <a:t>chích</a:t>
            </a:r>
            <a:r>
              <a:rPr lang="en-US" altLang="en-US" sz="2400" dirty="0" smtClean="0"/>
              <a:t>…)</a:t>
            </a:r>
          </a:p>
        </p:txBody>
      </p:sp>
      <p:sp>
        <p:nvSpPr>
          <p:cNvPr id="11" name="Rectangle 15"/>
          <p:cNvSpPr>
            <a:spLocks noChangeArrowheads="1"/>
          </p:cNvSpPr>
          <p:nvPr/>
        </p:nvSpPr>
        <p:spPr bwMode="auto">
          <a:xfrm>
            <a:off x="237506" y="4753341"/>
            <a:ext cx="8797636"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1" hangingPunct="1"/>
            <a:r>
              <a:rPr lang="en-US" altLang="en-US" sz="2400" dirty="0">
                <a:latin typeface="Times New Roman" pitchFamily="18" charset="0"/>
                <a:cs typeface="Times New Roman" pitchFamily="18" charset="0"/>
              </a:rPr>
              <a:t>  </a:t>
            </a:r>
            <a:r>
              <a:rPr lang="en-US" altLang="en-US" sz="2400" b="1" u="sng" dirty="0" err="1" smtClean="0">
                <a:latin typeface="Times New Roman" pitchFamily="18" charset="0"/>
                <a:cs typeface="Times New Roman" pitchFamily="18" charset="0"/>
              </a:rPr>
              <a:t>Đoạn</a:t>
            </a:r>
            <a:r>
              <a:rPr lang="en-US" altLang="en-US" sz="2400" b="1" u="sng" dirty="0" smtClean="0">
                <a:latin typeface="Times New Roman" pitchFamily="18" charset="0"/>
                <a:cs typeface="Times New Roman" pitchFamily="18" charset="0"/>
              </a:rPr>
              <a:t> 3:</a:t>
            </a:r>
            <a:r>
              <a:rPr lang="en-US" altLang="en-US" sz="2400" dirty="0" smtClean="0">
                <a:latin typeface="Times New Roman" pitchFamily="18" charset="0"/>
                <a:cs typeface="Times New Roman" pitchFamily="18" charset="0"/>
              </a:rPr>
              <a:t> </a:t>
            </a:r>
          </a:p>
          <a:p>
            <a:pPr algn="just">
              <a:spcBef>
                <a:spcPts val="600"/>
              </a:spcBef>
            </a:pP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Miêu</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tả</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cảnh</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vùng</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bãi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ao</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hồ</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ngập</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nước</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sau</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mưa</a:t>
            </a:r>
            <a:r>
              <a:rPr lang="en-US" alt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12" name="Text Box 11"/>
          <p:cNvSpPr txBox="1">
            <a:spLocks noChangeArrowheads="1"/>
          </p:cNvSpPr>
          <p:nvPr/>
        </p:nvSpPr>
        <p:spPr bwMode="auto">
          <a:xfrm>
            <a:off x="224969" y="5652443"/>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a:r>
              <a:rPr lang="en-US" altLang="en-US" sz="2400" dirty="0" smtClean="0"/>
              <a:t>- </a:t>
            </a:r>
            <a:r>
              <a:rPr lang="en-US" altLang="en-US" sz="2400" dirty="0" err="1" smtClean="0"/>
              <a:t>Đặc</a:t>
            </a:r>
            <a:r>
              <a:rPr lang="en-US" altLang="en-US" sz="2400" dirty="0" smtClean="0"/>
              <a:t> </a:t>
            </a:r>
            <a:r>
              <a:rPr lang="en-US" altLang="en-US" sz="2400" dirty="0" err="1"/>
              <a:t>điểm</a:t>
            </a:r>
            <a:r>
              <a:rPr lang="en-US" altLang="en-US" sz="2400" dirty="0"/>
              <a:t> </a:t>
            </a:r>
            <a:r>
              <a:rPr lang="en-US" altLang="en-US" sz="2400" dirty="0" err="1"/>
              <a:t>nổi</a:t>
            </a:r>
            <a:r>
              <a:rPr lang="en-US" altLang="en-US" sz="2400" dirty="0"/>
              <a:t> </a:t>
            </a:r>
            <a:r>
              <a:rPr lang="en-US" altLang="en-US" sz="2400" dirty="0" err="1"/>
              <a:t>bật</a:t>
            </a:r>
            <a:r>
              <a:rPr lang="en-US" altLang="en-US" sz="2400" dirty="0" smtClean="0"/>
              <a:t>: </a:t>
            </a:r>
            <a:r>
              <a:rPr lang="en-US" altLang="en-US" sz="2400" dirty="0" err="1" smtClean="0"/>
              <a:t>một</a:t>
            </a:r>
            <a:r>
              <a:rPr lang="en-US" altLang="en-US" sz="2400" dirty="0" smtClean="0"/>
              <a:t> </a:t>
            </a:r>
            <a:r>
              <a:rPr lang="en-US" altLang="en-US" sz="2400" dirty="0" err="1" smtClean="0"/>
              <a:t>thế</a:t>
            </a:r>
            <a:r>
              <a:rPr lang="en-US" altLang="en-US" sz="2400" dirty="0" smtClean="0"/>
              <a:t> </a:t>
            </a:r>
            <a:r>
              <a:rPr lang="en-US" altLang="en-US" sz="2400" dirty="0" err="1" smtClean="0"/>
              <a:t>giới</a:t>
            </a:r>
            <a:r>
              <a:rPr lang="en-US" altLang="en-US" sz="2400" dirty="0" smtClean="0"/>
              <a:t> </a:t>
            </a:r>
            <a:r>
              <a:rPr lang="en-US" altLang="en-US" sz="2400" dirty="0" err="1" smtClean="0"/>
              <a:t>động</a:t>
            </a:r>
            <a:r>
              <a:rPr lang="en-US" altLang="en-US" sz="2400" dirty="0" smtClean="0"/>
              <a:t> </a:t>
            </a:r>
            <a:r>
              <a:rPr lang="en-US" altLang="en-US" sz="2400" dirty="0" err="1" smtClean="0"/>
              <a:t>vật</a:t>
            </a:r>
            <a:r>
              <a:rPr lang="en-US" altLang="en-US" sz="2400" dirty="0" smtClean="0"/>
              <a:t> </a:t>
            </a:r>
            <a:r>
              <a:rPr lang="en-US" altLang="en-US" sz="2400" dirty="0" err="1" smtClean="0"/>
              <a:t>sinh</a:t>
            </a:r>
            <a:r>
              <a:rPr lang="en-US" altLang="en-US" sz="2400" dirty="0" smtClean="0"/>
              <a:t> </a:t>
            </a:r>
            <a:r>
              <a:rPr lang="en-US" altLang="en-US" sz="2400" dirty="0" err="1" smtClean="0"/>
              <a:t>động</a:t>
            </a:r>
            <a:r>
              <a:rPr lang="en-US" altLang="en-US" sz="2400" dirty="0" smtClean="0"/>
              <a:t>, </a:t>
            </a:r>
            <a:r>
              <a:rPr lang="en-US" altLang="en-US" sz="2400" dirty="0" err="1" smtClean="0"/>
              <a:t>ồn</a:t>
            </a:r>
            <a:r>
              <a:rPr lang="en-US" altLang="en-US" sz="2400" dirty="0" smtClean="0"/>
              <a:t> </a:t>
            </a:r>
            <a:r>
              <a:rPr lang="en-US" altLang="en-US" sz="2400" dirty="0" err="1" smtClean="0"/>
              <a:t>ào</a:t>
            </a:r>
            <a:r>
              <a:rPr lang="en-US" altLang="en-US" sz="2400" dirty="0" smtClean="0"/>
              <a:t>, </a:t>
            </a:r>
            <a:r>
              <a:rPr lang="en-US" altLang="en-US" sz="2400" dirty="0" err="1" smtClean="0"/>
              <a:t>huyên</a:t>
            </a:r>
            <a:r>
              <a:rPr lang="en-US" altLang="en-US" sz="2400" dirty="0" smtClean="0"/>
              <a:t> </a:t>
            </a:r>
            <a:r>
              <a:rPr lang="en-US" altLang="en-US" sz="2400" dirty="0" err="1" smtClean="0"/>
              <a:t>náo</a:t>
            </a:r>
            <a:r>
              <a:rPr lang="en-US" altLang="en-US" sz="2400" dirty="0" smtClean="0"/>
              <a:t>.</a:t>
            </a:r>
            <a:endParaRPr lang="en-US" altLang="en-US" sz="2400" dirty="0"/>
          </a:p>
        </p:txBody>
      </p:sp>
    </p:spTree>
    <p:extLst>
      <p:ext uri="{BB962C8B-B14F-4D97-AF65-F5344CB8AC3E}">
        <p14:creationId xmlns:p14="http://schemas.microsoft.com/office/powerpoint/2010/main" val="324393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 y="29028"/>
            <a:ext cx="9150689" cy="6864188"/>
          </a:xfrm>
          <a:prstGeom prst="rect">
            <a:avLst/>
          </a:prstGeom>
          <a:solidFill>
            <a:schemeClr val="accent2">
              <a:lumMod val="20000"/>
              <a:lumOff val="80000"/>
            </a:schemeClr>
          </a:solidFill>
        </p:spPr>
      </p:pic>
      <p:sp>
        <p:nvSpPr>
          <p:cNvPr id="3" name="Rectangle 2"/>
          <p:cNvSpPr/>
          <p:nvPr/>
        </p:nvSpPr>
        <p:spPr>
          <a:xfrm>
            <a:off x="268521" y="3354873"/>
            <a:ext cx="1681871" cy="523220"/>
          </a:xfrm>
          <a:prstGeom prst="rect">
            <a:avLst/>
          </a:prstGeom>
        </p:spPr>
        <p:txBody>
          <a:bodyPr wrap="none">
            <a:spAutoFit/>
          </a:bodyPr>
          <a:lstStyle/>
          <a:p>
            <a:r>
              <a:rPr lang="en-US" sz="2800" b="1" u="sng" dirty="0" err="1">
                <a:solidFill>
                  <a:srgbClr val="00B050"/>
                </a:solidFill>
                <a:latin typeface="Times New Roman" pitchFamily="18" charset="0"/>
                <a:cs typeface="Times New Roman" pitchFamily="18" charset="0"/>
              </a:rPr>
              <a:t>Bài</a:t>
            </a:r>
            <a:r>
              <a:rPr lang="en-US" sz="2800" b="1" u="sng" dirty="0">
                <a:solidFill>
                  <a:srgbClr val="00B050"/>
                </a:solidFill>
                <a:latin typeface="Times New Roman" pitchFamily="18" charset="0"/>
                <a:cs typeface="Times New Roman" pitchFamily="18" charset="0"/>
              </a:rPr>
              <a:t> </a:t>
            </a:r>
            <a:r>
              <a:rPr lang="en-US" sz="2800" b="1" u="sng" dirty="0" err="1">
                <a:solidFill>
                  <a:srgbClr val="00B050"/>
                </a:solidFill>
                <a:latin typeface="Times New Roman" pitchFamily="18" charset="0"/>
                <a:cs typeface="Times New Roman" pitchFamily="18" charset="0"/>
              </a:rPr>
              <a:t>tập</a:t>
            </a:r>
            <a:r>
              <a:rPr lang="en-US" sz="2800" b="1" u="sng" dirty="0">
                <a:solidFill>
                  <a:srgbClr val="00B050"/>
                </a:solidFill>
                <a:latin typeface="Times New Roman" pitchFamily="18" charset="0"/>
                <a:cs typeface="Times New Roman" pitchFamily="18" charset="0"/>
              </a:rPr>
              <a:t> </a:t>
            </a:r>
            <a:r>
              <a:rPr lang="en-US" sz="2800" b="1" u="sng" dirty="0" smtClean="0">
                <a:solidFill>
                  <a:srgbClr val="00B050"/>
                </a:solidFill>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13" name="Rectangle 12"/>
          <p:cNvSpPr/>
          <p:nvPr/>
        </p:nvSpPr>
        <p:spPr>
          <a:xfrm>
            <a:off x="8201468" y="92333"/>
            <a:ext cx="814647" cy="923330"/>
          </a:xfrm>
          <a:prstGeom prst="rect">
            <a:avLst/>
          </a:prstGeom>
        </p:spPr>
        <p:txBody>
          <a:bodyPr wrap="none">
            <a:spAutoFit/>
          </a:bodyPr>
          <a:lstStyle/>
          <a:p>
            <a:r>
              <a:rPr lang="en-US" sz="5400" b="1" dirty="0" smtClean="0">
                <a:sym typeface="Wingdings"/>
              </a:rPr>
              <a:t></a:t>
            </a:r>
            <a:endParaRPr lang="en-US" sz="5400" b="1" dirty="0"/>
          </a:p>
        </p:txBody>
      </p:sp>
      <p:sp>
        <p:nvSpPr>
          <p:cNvPr id="16" name="Text Box 5"/>
          <p:cNvSpPr txBox="1">
            <a:spLocks noChangeArrowheads="1"/>
          </p:cNvSpPr>
          <p:nvPr/>
        </p:nvSpPr>
        <p:spPr bwMode="auto">
          <a:xfrm>
            <a:off x="457200" y="3838130"/>
            <a:ext cx="815159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600" dirty="0"/>
              <a:t> a) </a:t>
            </a:r>
            <a:r>
              <a:rPr lang="en-US" altLang="en-US" sz="2600" dirty="0" err="1"/>
              <a:t>Nếu</a:t>
            </a:r>
            <a:r>
              <a:rPr lang="en-US" altLang="en-US" sz="2600" dirty="0"/>
              <a:t> </a:t>
            </a:r>
            <a:r>
              <a:rPr lang="en-US" altLang="en-US" sz="2600" dirty="0" err="1"/>
              <a:t>phải</a:t>
            </a:r>
            <a:r>
              <a:rPr lang="en-US" altLang="en-US" sz="2600" dirty="0"/>
              <a:t> </a:t>
            </a:r>
            <a:r>
              <a:rPr lang="en-US" altLang="en-US" sz="2600" dirty="0" err="1"/>
              <a:t>viết</a:t>
            </a:r>
            <a:r>
              <a:rPr lang="en-US" altLang="en-US" sz="2600" dirty="0"/>
              <a:t> </a:t>
            </a:r>
            <a:r>
              <a:rPr lang="en-US" altLang="en-US" sz="2600" dirty="0" err="1"/>
              <a:t>một</a:t>
            </a:r>
            <a:r>
              <a:rPr lang="en-US" altLang="en-US" sz="2600" dirty="0"/>
              <a:t> </a:t>
            </a:r>
            <a:r>
              <a:rPr lang="en-US" altLang="en-US" sz="2600" dirty="0" err="1"/>
              <a:t>đoạn</a:t>
            </a:r>
            <a:r>
              <a:rPr lang="en-US" altLang="en-US" sz="2600" dirty="0"/>
              <a:t> </a:t>
            </a:r>
            <a:r>
              <a:rPr lang="en-US" altLang="en-US" sz="2600" dirty="0" err="1"/>
              <a:t>văn</a:t>
            </a:r>
            <a:r>
              <a:rPr lang="en-US" altLang="en-US" sz="2600" dirty="0"/>
              <a:t> </a:t>
            </a:r>
            <a:r>
              <a:rPr lang="en-US" altLang="en-US" sz="2600" dirty="0" err="1"/>
              <a:t>miêu</a:t>
            </a:r>
            <a:r>
              <a:rPr lang="en-US" altLang="en-US" sz="2600" dirty="0"/>
              <a:t> </a:t>
            </a:r>
            <a:r>
              <a:rPr lang="en-US" altLang="en-US" sz="2600" dirty="0" err="1"/>
              <a:t>tả</a:t>
            </a:r>
            <a:r>
              <a:rPr lang="en-US" altLang="en-US" sz="2600" dirty="0"/>
              <a:t> </a:t>
            </a:r>
            <a:r>
              <a:rPr lang="en-US" altLang="en-US" sz="2600" dirty="0" err="1"/>
              <a:t>cảnh</a:t>
            </a:r>
            <a:r>
              <a:rPr lang="en-US" altLang="en-US" sz="2600" dirty="0"/>
              <a:t> </a:t>
            </a:r>
            <a:r>
              <a:rPr lang="en-US" altLang="en-US" sz="2600" dirty="0" err="1">
                <a:solidFill>
                  <a:srgbClr val="FF0000"/>
                </a:solidFill>
              </a:rPr>
              <a:t>mùa</a:t>
            </a:r>
            <a:r>
              <a:rPr lang="en-US" altLang="en-US" sz="2600" dirty="0">
                <a:solidFill>
                  <a:srgbClr val="FF0000"/>
                </a:solidFill>
              </a:rPr>
              <a:t> </a:t>
            </a:r>
            <a:r>
              <a:rPr lang="en-US" altLang="en-US" sz="2600" dirty="0" err="1">
                <a:solidFill>
                  <a:srgbClr val="FF0000"/>
                </a:solidFill>
              </a:rPr>
              <a:t>xuân</a:t>
            </a:r>
            <a:r>
              <a:rPr lang="en-US" altLang="en-US" sz="2600" dirty="0">
                <a:solidFill>
                  <a:srgbClr val="FF0000"/>
                </a:solidFill>
              </a:rPr>
              <a:t> </a:t>
            </a:r>
            <a:r>
              <a:rPr lang="en-US" altLang="en-US" sz="2600" dirty="0" err="1"/>
              <a:t>đến</a:t>
            </a:r>
            <a:r>
              <a:rPr lang="en-US" altLang="en-US" sz="2600" dirty="0"/>
              <a:t> </a:t>
            </a:r>
            <a:r>
              <a:rPr lang="en-US" altLang="en-US" sz="2600" dirty="0" err="1"/>
              <a:t>thì</a:t>
            </a:r>
            <a:r>
              <a:rPr lang="en-US" altLang="en-US" sz="2600" dirty="0"/>
              <a:t> </a:t>
            </a:r>
            <a:r>
              <a:rPr lang="en-US" altLang="en-US" sz="2600" dirty="0" err="1"/>
              <a:t>em</a:t>
            </a:r>
            <a:r>
              <a:rPr lang="en-US" altLang="en-US" sz="2600" dirty="0"/>
              <a:t> </a:t>
            </a:r>
            <a:r>
              <a:rPr lang="en-US" altLang="en-US" sz="2600" dirty="0" err="1"/>
              <a:t>sẽ</a:t>
            </a:r>
            <a:r>
              <a:rPr lang="en-US" altLang="en-US" sz="2600" dirty="0"/>
              <a:t> </a:t>
            </a:r>
            <a:r>
              <a:rPr lang="en-US" altLang="en-US" sz="2600" dirty="0" err="1"/>
              <a:t>nêu</a:t>
            </a:r>
            <a:r>
              <a:rPr lang="en-US" altLang="en-US" sz="2600" dirty="0"/>
              <a:t> </a:t>
            </a:r>
            <a:r>
              <a:rPr lang="en-US" altLang="en-US" sz="2600" dirty="0" err="1"/>
              <a:t>lên</a:t>
            </a:r>
            <a:r>
              <a:rPr lang="en-US" altLang="en-US" sz="2600" dirty="0"/>
              <a:t> </a:t>
            </a:r>
            <a:r>
              <a:rPr lang="en-US" altLang="en-US" sz="2600" dirty="0" err="1"/>
              <a:t>những</a:t>
            </a:r>
            <a:r>
              <a:rPr lang="en-US" altLang="en-US" sz="2600" dirty="0"/>
              <a:t> </a:t>
            </a:r>
            <a:r>
              <a:rPr lang="en-US" altLang="en-US" sz="2600" dirty="0" err="1"/>
              <a:t>đặc</a:t>
            </a:r>
            <a:r>
              <a:rPr lang="en-US" altLang="en-US" sz="2600" dirty="0"/>
              <a:t> </a:t>
            </a:r>
            <a:r>
              <a:rPr lang="en-US" altLang="en-US" sz="2600" dirty="0" err="1"/>
              <a:t>điểm</a:t>
            </a:r>
            <a:r>
              <a:rPr lang="en-US" altLang="en-US" sz="2600" dirty="0"/>
              <a:t> </a:t>
            </a:r>
            <a:r>
              <a:rPr lang="en-US" altLang="en-US" sz="2600" dirty="0" err="1"/>
              <a:t>nổi</a:t>
            </a:r>
            <a:r>
              <a:rPr lang="en-US" altLang="en-US" sz="2600" dirty="0"/>
              <a:t> </a:t>
            </a:r>
            <a:r>
              <a:rPr lang="en-US" altLang="en-US" sz="2600" dirty="0" err="1"/>
              <a:t>bật</a:t>
            </a:r>
            <a:r>
              <a:rPr lang="en-US" altLang="en-US" sz="2600" dirty="0"/>
              <a:t> </a:t>
            </a:r>
            <a:r>
              <a:rPr lang="en-US" altLang="en-US" sz="2600" dirty="0" err="1"/>
              <a:t>nào</a:t>
            </a:r>
            <a:r>
              <a:rPr lang="en-US" altLang="en-US" sz="2600" dirty="0"/>
              <a:t>? </a:t>
            </a:r>
          </a:p>
        </p:txBody>
      </p:sp>
      <p:sp>
        <p:nvSpPr>
          <p:cNvPr id="19" name="Text Box 6"/>
          <p:cNvSpPr txBox="1">
            <a:spLocks noChangeArrowheads="1"/>
          </p:cNvSpPr>
          <p:nvPr/>
        </p:nvSpPr>
        <p:spPr bwMode="auto">
          <a:xfrm>
            <a:off x="457200" y="4829604"/>
            <a:ext cx="815159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600" dirty="0"/>
              <a:t> b) </a:t>
            </a:r>
            <a:r>
              <a:rPr lang="en-US" altLang="en-US" sz="2600" dirty="0" err="1"/>
              <a:t>Nếu</a:t>
            </a:r>
            <a:r>
              <a:rPr lang="en-US" altLang="en-US" sz="2600" dirty="0"/>
              <a:t> </a:t>
            </a:r>
            <a:r>
              <a:rPr lang="en-US" altLang="en-US" sz="2600" dirty="0" err="1"/>
              <a:t>đề</a:t>
            </a:r>
            <a:r>
              <a:rPr lang="en-US" altLang="en-US" sz="2600" dirty="0"/>
              <a:t> </a:t>
            </a:r>
            <a:r>
              <a:rPr lang="en-US" altLang="en-US" sz="2600" dirty="0" err="1"/>
              <a:t>bài</a:t>
            </a:r>
            <a:r>
              <a:rPr lang="en-US" altLang="en-US" sz="2600" dirty="0"/>
              <a:t> </a:t>
            </a:r>
            <a:r>
              <a:rPr lang="en-US" altLang="en-US" sz="2600" dirty="0" err="1"/>
              <a:t>yêu</a:t>
            </a:r>
            <a:r>
              <a:rPr lang="en-US" altLang="en-US" sz="2600" dirty="0"/>
              <a:t> </a:t>
            </a:r>
            <a:r>
              <a:rPr lang="en-US" altLang="en-US" sz="2600" dirty="0" err="1" smtClean="0"/>
              <a:t>cầu</a:t>
            </a:r>
            <a:r>
              <a:rPr lang="en-US" altLang="en-US" sz="2600" dirty="0" smtClean="0"/>
              <a:t> </a:t>
            </a:r>
            <a:r>
              <a:rPr lang="en-US" altLang="en-US" sz="2600" dirty="0" err="1"/>
              <a:t>tả</a:t>
            </a:r>
            <a:r>
              <a:rPr lang="en-US" altLang="en-US" sz="2600" dirty="0"/>
              <a:t> </a:t>
            </a:r>
            <a:r>
              <a:rPr lang="en-US" altLang="en-US" sz="2600" dirty="0" err="1"/>
              <a:t>về</a:t>
            </a:r>
            <a:r>
              <a:rPr lang="en-US" altLang="en-US" sz="2600" dirty="0"/>
              <a:t> </a:t>
            </a:r>
            <a:r>
              <a:rPr lang="en-US" altLang="en-US" sz="2600" dirty="0" err="1" smtClean="0">
                <a:solidFill>
                  <a:srgbClr val="FF0000"/>
                </a:solidFill>
              </a:rPr>
              <a:t>mẹ</a:t>
            </a:r>
            <a:r>
              <a:rPr lang="en-US" altLang="en-US" sz="2600" dirty="0" smtClean="0">
                <a:solidFill>
                  <a:srgbClr val="FF0000"/>
                </a:solidFill>
              </a:rPr>
              <a:t> </a:t>
            </a:r>
            <a:r>
              <a:rPr lang="en-US" altLang="en-US" sz="2600" dirty="0" err="1" smtClean="0">
                <a:solidFill>
                  <a:srgbClr val="FF0000"/>
                </a:solidFill>
              </a:rPr>
              <a:t>của</a:t>
            </a:r>
            <a:r>
              <a:rPr lang="en-US" altLang="en-US" sz="2600" dirty="0" smtClean="0">
                <a:solidFill>
                  <a:srgbClr val="FF0000"/>
                </a:solidFill>
              </a:rPr>
              <a:t> </a:t>
            </a:r>
            <a:r>
              <a:rPr lang="en-US" altLang="en-US" sz="2600" dirty="0" err="1" smtClean="0">
                <a:solidFill>
                  <a:srgbClr val="FF0000"/>
                </a:solidFill>
              </a:rPr>
              <a:t>em</a:t>
            </a:r>
            <a:r>
              <a:rPr lang="en-US" altLang="en-US" sz="2600" dirty="0" smtClean="0">
                <a:solidFill>
                  <a:srgbClr val="FF0000"/>
                </a:solidFill>
              </a:rPr>
              <a:t> </a:t>
            </a:r>
            <a:r>
              <a:rPr lang="en-US" altLang="en-US" sz="2600" dirty="0" smtClean="0"/>
              <a:t>(</a:t>
            </a:r>
            <a:r>
              <a:rPr lang="en-US" altLang="en-US" sz="2600" dirty="0" err="1" smtClean="0"/>
              <a:t>dù</a:t>
            </a:r>
            <a:r>
              <a:rPr lang="en-US" altLang="en-US" sz="2600" dirty="0" smtClean="0"/>
              <a:t> </a:t>
            </a:r>
            <a:r>
              <a:rPr lang="en-US" altLang="en-US" sz="2600" dirty="0" err="1" smtClean="0"/>
              <a:t>mẹ</a:t>
            </a:r>
            <a:r>
              <a:rPr lang="en-US" altLang="en-US" sz="2600" dirty="0" smtClean="0"/>
              <a:t> </a:t>
            </a:r>
            <a:r>
              <a:rPr lang="en-US" altLang="en-US" sz="2600" dirty="0" err="1" smtClean="0"/>
              <a:t>đã</a:t>
            </a:r>
            <a:r>
              <a:rPr lang="en-US" altLang="en-US" sz="2600" dirty="0" smtClean="0"/>
              <a:t> </a:t>
            </a:r>
            <a:r>
              <a:rPr lang="en-US" altLang="en-US" sz="2600" dirty="0" err="1"/>
              <a:t>đi</a:t>
            </a:r>
            <a:r>
              <a:rPr lang="en-US" altLang="en-US" sz="2600" dirty="0"/>
              <a:t> </a:t>
            </a:r>
            <a:r>
              <a:rPr lang="en-US" altLang="en-US" sz="2600" dirty="0" err="1"/>
              <a:t>công</a:t>
            </a:r>
            <a:r>
              <a:rPr lang="en-US" altLang="en-US" sz="2600" dirty="0"/>
              <a:t> </a:t>
            </a:r>
            <a:r>
              <a:rPr lang="en-US" altLang="en-US" sz="2600" dirty="0" err="1"/>
              <a:t>tác</a:t>
            </a:r>
            <a:r>
              <a:rPr lang="en-US" altLang="en-US" sz="2600" dirty="0"/>
              <a:t> </a:t>
            </a:r>
            <a:r>
              <a:rPr lang="en-US" altLang="en-US" sz="2600" dirty="0" err="1" smtClean="0"/>
              <a:t>xa</a:t>
            </a:r>
            <a:r>
              <a:rPr lang="en-US" altLang="en-US" sz="2600" dirty="0" smtClean="0"/>
              <a:t>), </a:t>
            </a:r>
            <a:r>
              <a:rPr lang="en-US" altLang="en-US" sz="2600" dirty="0" err="1" smtClean="0"/>
              <a:t>nhưng</a:t>
            </a:r>
            <a:r>
              <a:rPr lang="en-US" altLang="en-US" sz="2600" dirty="0" smtClean="0"/>
              <a:t> </a:t>
            </a:r>
            <a:r>
              <a:rPr lang="en-US" altLang="en-US" sz="2600" dirty="0" err="1" smtClean="0"/>
              <a:t>em</a:t>
            </a:r>
            <a:r>
              <a:rPr lang="en-US" altLang="en-US" sz="2600" dirty="0" smtClean="0"/>
              <a:t> </a:t>
            </a:r>
            <a:r>
              <a:rPr lang="en-US" altLang="en-US" sz="2600" dirty="0" err="1"/>
              <a:t>vẫn</a:t>
            </a:r>
            <a:r>
              <a:rPr lang="en-US" altLang="en-US" sz="2600" dirty="0"/>
              <a:t> </a:t>
            </a:r>
            <a:r>
              <a:rPr lang="en-US" altLang="en-US" sz="2600" dirty="0" err="1"/>
              <a:t>hình</a:t>
            </a:r>
            <a:r>
              <a:rPr lang="en-US" altLang="en-US" sz="2600" dirty="0"/>
              <a:t> dung </a:t>
            </a:r>
            <a:r>
              <a:rPr lang="en-US" altLang="en-US" sz="2600" dirty="0" err="1"/>
              <a:t>được</a:t>
            </a:r>
            <a:r>
              <a:rPr lang="en-US" altLang="en-US" sz="2600" dirty="0"/>
              <a:t> </a:t>
            </a:r>
            <a:r>
              <a:rPr lang="en-US" altLang="en-US" sz="2600" dirty="0" err="1"/>
              <a:t>những</a:t>
            </a:r>
            <a:r>
              <a:rPr lang="en-US" altLang="en-US" sz="2600" dirty="0"/>
              <a:t> </a:t>
            </a:r>
            <a:r>
              <a:rPr lang="en-US" altLang="en-US" sz="2600" dirty="0" err="1"/>
              <a:t>nét</a:t>
            </a:r>
            <a:r>
              <a:rPr lang="en-US" altLang="en-US" sz="2600" dirty="0"/>
              <a:t> </a:t>
            </a:r>
            <a:r>
              <a:rPr lang="en-US" altLang="en-US" sz="2600" dirty="0" err="1"/>
              <a:t>nào</a:t>
            </a:r>
            <a:r>
              <a:rPr lang="en-US" altLang="en-US" sz="2600" dirty="0"/>
              <a:t> </a:t>
            </a:r>
            <a:r>
              <a:rPr lang="en-US" altLang="en-US" sz="2600" err="1"/>
              <a:t>về</a:t>
            </a:r>
            <a:r>
              <a:rPr lang="en-US" altLang="en-US" sz="2600"/>
              <a:t> </a:t>
            </a:r>
            <a:r>
              <a:rPr lang="en-US" altLang="en-US" sz="2600" smtClean="0"/>
              <a:t>mẹ?</a:t>
            </a:r>
            <a:endParaRPr lang="en-US" altLang="en-US" sz="2600" dirty="0"/>
          </a:p>
        </p:txBody>
      </p:sp>
      <p:sp>
        <p:nvSpPr>
          <p:cNvPr id="8" name="Text Box 12"/>
          <p:cNvSpPr txBox="1">
            <a:spLocks noChangeArrowheads="1"/>
          </p:cNvSpPr>
          <p:nvPr/>
        </p:nvSpPr>
        <p:spPr bwMode="auto">
          <a:xfrm>
            <a:off x="302708" y="700308"/>
            <a:ext cx="8839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marL="342900" indent="-342900">
              <a:buFontTx/>
              <a:buChar char="-"/>
            </a:pPr>
            <a:r>
              <a:rPr lang="en-US" altLang="en-US" sz="2600" dirty="0" smtClean="0"/>
              <a:t>Chi </a:t>
            </a:r>
            <a:r>
              <a:rPr lang="en-US" altLang="en-US" sz="2600" dirty="0" err="1"/>
              <a:t>tiết</a:t>
            </a:r>
            <a:r>
              <a:rPr lang="en-US" altLang="en-US" sz="2600" dirty="0"/>
              <a:t> </a:t>
            </a:r>
            <a:r>
              <a:rPr lang="en-US" altLang="en-US" sz="2600" dirty="0" err="1"/>
              <a:t>cụ</a:t>
            </a:r>
            <a:r>
              <a:rPr lang="en-US" altLang="en-US" sz="2600" dirty="0"/>
              <a:t> </a:t>
            </a:r>
            <a:r>
              <a:rPr lang="en-US" altLang="en-US" sz="2600" dirty="0" err="1" smtClean="0"/>
              <a:t>thể</a:t>
            </a:r>
            <a:r>
              <a:rPr lang="en-US" altLang="en-US" sz="2600" dirty="0" smtClean="0"/>
              <a:t>: </a:t>
            </a:r>
          </a:p>
          <a:p>
            <a:r>
              <a:rPr lang="en-US" altLang="en-US" sz="2600" dirty="0" smtClean="0"/>
              <a:t>+ </a:t>
            </a:r>
            <a:r>
              <a:rPr lang="en-US" altLang="en-US" sz="2600" dirty="0" err="1" smtClean="0"/>
              <a:t>Nước</a:t>
            </a:r>
            <a:r>
              <a:rPr lang="en-US" altLang="en-US" sz="2600" dirty="0" smtClean="0"/>
              <a:t> </a:t>
            </a:r>
            <a:r>
              <a:rPr lang="en-US" altLang="en-US" sz="2600" dirty="0" err="1" smtClean="0"/>
              <a:t>dâng</a:t>
            </a:r>
            <a:r>
              <a:rPr lang="en-US" altLang="en-US" sz="2600" dirty="0" smtClean="0"/>
              <a:t> </a:t>
            </a:r>
            <a:r>
              <a:rPr lang="en-US" altLang="en-US" sz="2600" dirty="0" err="1" smtClean="0"/>
              <a:t>trắng</a:t>
            </a:r>
            <a:r>
              <a:rPr lang="en-US" altLang="en-US" sz="2600" dirty="0" smtClean="0"/>
              <a:t> </a:t>
            </a:r>
            <a:r>
              <a:rPr lang="en-US" altLang="en-US" sz="2600" dirty="0" err="1" smtClean="0"/>
              <a:t>mênh</a:t>
            </a:r>
            <a:r>
              <a:rPr lang="en-US" altLang="en-US" sz="2600" dirty="0" smtClean="0"/>
              <a:t> </a:t>
            </a:r>
            <a:r>
              <a:rPr lang="en-US" altLang="en-US" sz="2600" dirty="0" err="1" smtClean="0"/>
              <a:t>mông</a:t>
            </a:r>
            <a:endParaRPr lang="en-US" altLang="en-US" sz="2600" dirty="0" smtClean="0"/>
          </a:p>
          <a:p>
            <a:pPr algn="just"/>
            <a:r>
              <a:rPr lang="en-US" altLang="en-US" sz="2600" dirty="0" smtClean="0"/>
              <a:t>+ </a:t>
            </a:r>
            <a:r>
              <a:rPr lang="en-US" altLang="en-US" sz="2600" dirty="0" err="1" smtClean="0"/>
              <a:t>Cua</a:t>
            </a:r>
            <a:r>
              <a:rPr lang="en-US" altLang="en-US" sz="2600" dirty="0" smtClean="0"/>
              <a:t> </a:t>
            </a:r>
            <a:r>
              <a:rPr lang="en-US" altLang="en-US" sz="2600" dirty="0" err="1" smtClean="0"/>
              <a:t>cá</a:t>
            </a:r>
            <a:r>
              <a:rPr lang="en-US" altLang="en-US" sz="2600" dirty="0" smtClean="0"/>
              <a:t> </a:t>
            </a:r>
            <a:r>
              <a:rPr lang="en-US" altLang="en-US" sz="2600" dirty="0" err="1" smtClean="0"/>
              <a:t>cũng</a:t>
            </a:r>
            <a:r>
              <a:rPr lang="en-US" altLang="en-US" sz="2600" dirty="0" smtClean="0"/>
              <a:t> </a:t>
            </a:r>
            <a:r>
              <a:rPr lang="en-US" altLang="en-US" sz="2600" dirty="0" err="1" smtClean="0"/>
              <a:t>tấp</a:t>
            </a:r>
            <a:r>
              <a:rPr lang="en-US" altLang="en-US" sz="2600" dirty="0" smtClean="0"/>
              <a:t> </a:t>
            </a:r>
            <a:r>
              <a:rPr lang="en-US" altLang="en-US" sz="2600" dirty="0" err="1" smtClean="0"/>
              <a:t>nập</a:t>
            </a:r>
            <a:r>
              <a:rPr lang="en-US" altLang="en-US" sz="2600" dirty="0" smtClean="0"/>
              <a:t> </a:t>
            </a:r>
            <a:r>
              <a:rPr lang="en-US" altLang="en-US" sz="2600" dirty="0" err="1" smtClean="0"/>
              <a:t>xuôi</a:t>
            </a:r>
            <a:r>
              <a:rPr lang="en-US" altLang="en-US" sz="2600" dirty="0" smtClean="0"/>
              <a:t> </a:t>
            </a:r>
            <a:r>
              <a:rPr lang="en-US" altLang="en-US" sz="2600" dirty="0" err="1" smtClean="0"/>
              <a:t>ngược</a:t>
            </a:r>
            <a:endParaRPr lang="en-US" altLang="en-US" sz="2600" dirty="0" smtClean="0"/>
          </a:p>
          <a:p>
            <a:pPr algn="just"/>
            <a:r>
              <a:rPr lang="en-US" altLang="en-US" sz="2600" dirty="0" smtClean="0"/>
              <a:t>+ </a:t>
            </a:r>
            <a:r>
              <a:rPr lang="en-US" altLang="en-US" sz="2600" dirty="0" err="1" smtClean="0"/>
              <a:t>Cò</a:t>
            </a:r>
            <a:r>
              <a:rPr lang="en-US" altLang="en-US" sz="2600" dirty="0" smtClean="0"/>
              <a:t>, </a:t>
            </a:r>
            <a:r>
              <a:rPr lang="en-US" altLang="en-US" sz="2600" dirty="0" err="1" smtClean="0"/>
              <a:t>sếu</a:t>
            </a:r>
            <a:r>
              <a:rPr lang="en-US" altLang="en-US" sz="2600" dirty="0" smtClean="0"/>
              <a:t>, </a:t>
            </a:r>
            <a:r>
              <a:rPr lang="en-US" altLang="en-US" sz="2600" dirty="0" err="1" smtClean="0"/>
              <a:t>cốc</a:t>
            </a:r>
            <a:r>
              <a:rPr lang="en-US" altLang="en-US" sz="2600" dirty="0" smtClean="0"/>
              <a:t>, le, </a:t>
            </a:r>
            <a:r>
              <a:rPr lang="en-US" altLang="en-US" sz="2600" dirty="0" err="1" smtClean="0"/>
              <a:t>sâm</a:t>
            </a:r>
            <a:r>
              <a:rPr lang="en-US" altLang="en-US" sz="2600" dirty="0" smtClean="0"/>
              <a:t> </a:t>
            </a:r>
            <a:r>
              <a:rPr lang="en-US" altLang="en-US" sz="2600" dirty="0" err="1" smtClean="0"/>
              <a:t>cầm</a:t>
            </a:r>
            <a:r>
              <a:rPr lang="en-US" altLang="en-US" sz="2600" dirty="0" smtClean="0"/>
              <a:t>,… ở </a:t>
            </a:r>
            <a:r>
              <a:rPr lang="en-US" altLang="en-US" sz="2600" dirty="0" err="1" smtClean="0"/>
              <a:t>các</a:t>
            </a:r>
            <a:r>
              <a:rPr lang="en-US" altLang="en-US" sz="2600" dirty="0" smtClean="0"/>
              <a:t> </a:t>
            </a:r>
            <a:r>
              <a:rPr lang="en-US" altLang="en-US" sz="2600" dirty="0" err="1" smtClean="0"/>
              <a:t>bãi</a:t>
            </a:r>
            <a:r>
              <a:rPr lang="en-US" altLang="en-US" sz="2600" dirty="0" smtClean="0"/>
              <a:t> </a:t>
            </a:r>
            <a:r>
              <a:rPr lang="en-US" altLang="en-US" sz="2600" dirty="0" err="1" smtClean="0"/>
              <a:t>sông</a:t>
            </a:r>
            <a:r>
              <a:rPr lang="en-US" altLang="en-US" sz="2600" dirty="0" smtClean="0"/>
              <a:t> </a:t>
            </a:r>
            <a:r>
              <a:rPr lang="en-US" altLang="en-US" sz="2600" dirty="0" err="1" smtClean="0"/>
              <a:t>xơ</a:t>
            </a:r>
            <a:r>
              <a:rPr lang="en-US" altLang="en-US" sz="2600" dirty="0" smtClean="0"/>
              <a:t> </a:t>
            </a:r>
            <a:r>
              <a:rPr lang="en-US" altLang="en-US" sz="2600" dirty="0" err="1" smtClean="0"/>
              <a:t>xác</a:t>
            </a:r>
            <a:r>
              <a:rPr lang="en-US" altLang="en-US" sz="2600" dirty="0" smtClean="0"/>
              <a:t> </a:t>
            </a:r>
            <a:r>
              <a:rPr lang="en-US" altLang="en-US" sz="2600" dirty="0" err="1" smtClean="0"/>
              <a:t>cũng</a:t>
            </a:r>
            <a:r>
              <a:rPr lang="en-US" altLang="en-US" sz="2600" dirty="0" smtClean="0"/>
              <a:t> bay </a:t>
            </a:r>
            <a:r>
              <a:rPr lang="en-US" altLang="en-US" sz="2600" dirty="0" err="1" smtClean="0"/>
              <a:t>về</a:t>
            </a:r>
            <a:r>
              <a:rPr lang="en-US" altLang="en-US" sz="2600" dirty="0" smtClean="0"/>
              <a:t> </a:t>
            </a:r>
            <a:r>
              <a:rPr lang="en-US" altLang="en-US" sz="2600" dirty="0" err="1" smtClean="0"/>
              <a:t>vùng</a:t>
            </a:r>
            <a:r>
              <a:rPr lang="en-US" altLang="en-US" sz="2600" dirty="0" smtClean="0"/>
              <a:t> </a:t>
            </a:r>
            <a:r>
              <a:rPr lang="en-US" altLang="en-US" sz="2600" dirty="0" err="1" smtClean="0"/>
              <a:t>nước</a:t>
            </a:r>
            <a:r>
              <a:rPr lang="en-US" altLang="en-US" sz="2600" dirty="0" smtClean="0"/>
              <a:t> </a:t>
            </a:r>
            <a:r>
              <a:rPr lang="en-US" altLang="en-US" sz="2600" dirty="0" err="1" smtClean="0"/>
              <a:t>mới</a:t>
            </a:r>
            <a:r>
              <a:rPr lang="en-US" altLang="en-US" sz="2600" dirty="0" smtClean="0"/>
              <a:t> </a:t>
            </a:r>
            <a:r>
              <a:rPr lang="en-US" altLang="en-US" sz="2600" dirty="0" err="1" smtClean="0"/>
              <a:t>để</a:t>
            </a:r>
            <a:r>
              <a:rPr lang="en-US" altLang="en-US" sz="2600" dirty="0" smtClean="0"/>
              <a:t> </a:t>
            </a:r>
            <a:r>
              <a:rPr lang="en-US" altLang="en-US" sz="2600" dirty="0" err="1" smtClean="0"/>
              <a:t>kiếm</a:t>
            </a:r>
            <a:r>
              <a:rPr lang="en-US" altLang="en-US" sz="2600" dirty="0" smtClean="0"/>
              <a:t> </a:t>
            </a:r>
            <a:r>
              <a:rPr lang="en-US" altLang="en-US" sz="2600" dirty="0" err="1" smtClean="0"/>
              <a:t>mồi</a:t>
            </a:r>
            <a:endParaRPr lang="en-US" altLang="en-US" sz="2600" dirty="0" smtClean="0"/>
          </a:p>
          <a:p>
            <a:r>
              <a:rPr lang="en-US" altLang="en-US" sz="2600" dirty="0" smtClean="0"/>
              <a:t>+ </a:t>
            </a:r>
            <a:r>
              <a:rPr lang="en-US" altLang="en-US" sz="2600" dirty="0" err="1" smtClean="0"/>
              <a:t>Họ</a:t>
            </a:r>
            <a:r>
              <a:rPr lang="en-US" altLang="en-US" sz="2600" dirty="0" smtClean="0"/>
              <a:t> </a:t>
            </a:r>
            <a:r>
              <a:rPr lang="en-US" altLang="en-US" sz="2600" dirty="0" err="1" smtClean="0"/>
              <a:t>cãi</a:t>
            </a:r>
            <a:r>
              <a:rPr lang="en-US" altLang="en-US" sz="2600" dirty="0" smtClean="0"/>
              <a:t> </a:t>
            </a:r>
            <a:r>
              <a:rPr lang="en-US" altLang="en-US" sz="2600" dirty="0" err="1" smtClean="0"/>
              <a:t>cọ</a:t>
            </a:r>
            <a:r>
              <a:rPr lang="en-US" altLang="en-US" sz="2600" dirty="0" smtClean="0"/>
              <a:t> </a:t>
            </a:r>
            <a:r>
              <a:rPr lang="en-US" altLang="en-US" sz="2600" dirty="0" err="1" smtClean="0"/>
              <a:t>om</a:t>
            </a:r>
            <a:r>
              <a:rPr lang="en-US" altLang="en-US" sz="2600" dirty="0" smtClean="0"/>
              <a:t> </a:t>
            </a:r>
            <a:r>
              <a:rPr lang="en-US" altLang="en-US" sz="2600" dirty="0" err="1" smtClean="0"/>
              <a:t>bốn</a:t>
            </a:r>
            <a:r>
              <a:rPr lang="en-US" altLang="en-US" sz="2600" dirty="0" smtClean="0"/>
              <a:t> </a:t>
            </a:r>
            <a:r>
              <a:rPr lang="en-US" altLang="en-US" sz="2600" dirty="0" err="1" smtClean="0"/>
              <a:t>góc</a:t>
            </a:r>
            <a:r>
              <a:rPr lang="en-US" altLang="en-US" sz="2600" dirty="0" smtClean="0"/>
              <a:t> </a:t>
            </a:r>
            <a:r>
              <a:rPr lang="en-US" altLang="en-US" sz="2600" dirty="0" err="1" smtClean="0"/>
              <a:t>đầm</a:t>
            </a:r>
            <a:r>
              <a:rPr lang="en-US" altLang="en-US" sz="2600" dirty="0" smtClean="0"/>
              <a:t>… </a:t>
            </a:r>
            <a:r>
              <a:rPr lang="en-US" altLang="en-US" sz="2600" dirty="0" err="1" smtClean="0"/>
              <a:t>tranh</a:t>
            </a:r>
            <a:r>
              <a:rPr lang="en-US" altLang="en-US" sz="2600" dirty="0" smtClean="0"/>
              <a:t> </a:t>
            </a:r>
            <a:r>
              <a:rPr lang="en-US" altLang="en-US" sz="2600" dirty="0" err="1" smtClean="0"/>
              <a:t>nhau</a:t>
            </a:r>
            <a:r>
              <a:rPr lang="en-US" altLang="en-US" sz="2600" dirty="0" smtClean="0"/>
              <a:t>…</a:t>
            </a:r>
            <a:endParaRPr lang="en-US" altLang="en-US" sz="2600" dirty="0"/>
          </a:p>
        </p:txBody>
      </p:sp>
    </p:spTree>
    <p:extLst>
      <p:ext uri="{BB962C8B-B14F-4D97-AF65-F5344CB8AC3E}">
        <p14:creationId xmlns:p14="http://schemas.microsoft.com/office/powerpoint/2010/main" val="230407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6130925"/>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925" y="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12f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925" y="310515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12ff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5150"/>
            <a:ext cx="7270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12f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30925"/>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0"/>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12f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52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plant"/>
          <p:cNvSpPr>
            <a:spLocks noEditPoints="1" noChangeArrowheads="1"/>
          </p:cNvSpPr>
          <p:nvPr/>
        </p:nvSpPr>
        <p:spPr bwMode="auto">
          <a:xfrm rot="-632351">
            <a:off x="8077200" y="6019800"/>
            <a:ext cx="609600" cy="381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9600"/>
          </a:solidFill>
          <a:ln w="9525">
            <a:solidFill>
              <a:srgbClr val="DE00DE"/>
            </a:solidFill>
            <a:miter lim="800000"/>
            <a:headEnd/>
            <a:tailEnd/>
          </a:ln>
          <a:effectLst>
            <a:outerShdw dist="107763" dir="2700000" algn="ctr" rotWithShape="0">
              <a:srgbClr val="808080"/>
            </a:outerShdw>
          </a:effectLst>
        </p:spPr>
        <p:txBody>
          <a:bodyPr/>
          <a:lstStyle/>
          <a:p>
            <a:pPr>
              <a:defRPr/>
            </a:pPr>
            <a:endParaRPr lang="en-US"/>
          </a:p>
        </p:txBody>
      </p:sp>
      <p:pic>
        <p:nvPicPr>
          <p:cNvPr id="13323" name="Picture 11" descr="ST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152400"/>
            <a:ext cx="914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2171700" y="2095500"/>
            <a:ext cx="4267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2362200" y="794664"/>
            <a:ext cx="4800600" cy="52322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rgbClr val="002060"/>
                </a:solidFill>
                <a:latin typeface="Times New Roman" pitchFamily="18" charset="0"/>
              </a:rPr>
              <a:t>HƯỚNG DẪN </a:t>
            </a:r>
            <a:r>
              <a:rPr lang="en-US" sz="2800" b="1" smtClean="0">
                <a:solidFill>
                  <a:srgbClr val="002060"/>
                </a:solidFill>
                <a:latin typeface="Times New Roman" pitchFamily="18" charset="0"/>
              </a:rPr>
              <a:t>TỰ HỌC</a:t>
            </a:r>
            <a:endParaRPr lang="en-US" sz="2800" b="1">
              <a:solidFill>
                <a:srgbClr val="002060"/>
              </a:solidFill>
              <a:latin typeface="Times New Roman" pitchFamily="18" charset="0"/>
            </a:endParaRPr>
          </a:p>
        </p:txBody>
      </p:sp>
      <p:sp>
        <p:nvSpPr>
          <p:cNvPr id="41998" name="Text Box 14"/>
          <p:cNvSpPr txBox="1">
            <a:spLocks noChangeArrowheads="1"/>
          </p:cNvSpPr>
          <p:nvPr/>
        </p:nvSpPr>
        <p:spPr bwMode="auto">
          <a:xfrm>
            <a:off x="669018" y="1467131"/>
            <a:ext cx="815022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600"/>
              </a:spcBef>
            </a:pPr>
            <a:r>
              <a:rPr lang="en-US" sz="2400" b="1"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a:t>
            </a:r>
            <a:r>
              <a:rPr lang="en-US" sz="2400" dirty="0" err="1" smtClean="0">
                <a:solidFill>
                  <a:srgbClr val="002060"/>
                </a:solidFill>
                <a:latin typeface="Times New Roman" pitchFamily="18" charset="0"/>
                <a:cs typeface="Times New Roman" pitchFamily="18" charset="0"/>
              </a:rPr>
              <a:t>ọc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lại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toàn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bài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vừa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a:t>
            </a:r>
            <a:r>
              <a:rPr lang="en-US" altLang="en-US" sz="2400" dirty="0" err="1" smtClean="0">
                <a:solidFill>
                  <a:srgbClr val="002060"/>
                </a:solidFill>
                <a:latin typeface="Times New Roman" pitchFamily="18" charset="0"/>
                <a:cs typeface="Times New Roman" pitchFamily="18" charset="0"/>
              </a:rPr>
              <a:t>ắm</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vững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nội</a:t>
            </a:r>
            <a:r>
              <a:rPr lang="en-US" altLang="en-US" sz="2400" dirty="0" smtClean="0">
                <a:solidFill>
                  <a:srgbClr val="002060"/>
                </a:solidFill>
                <a:latin typeface="Times New Roman" pitchFamily="18" charset="0"/>
                <a:cs typeface="Times New Roman" pitchFamily="18" charset="0"/>
              </a:rPr>
              <a:t> dung </a:t>
            </a:r>
            <a:r>
              <a:rPr lang="en-US" altLang="en-US" sz="2400" dirty="0" err="1" smtClean="0">
                <a:solidFill>
                  <a:srgbClr val="002060"/>
                </a:solidFill>
                <a:latin typeface="Times New Roman" pitchFamily="18" charset="0"/>
                <a:cs typeface="Times New Roman" pitchFamily="18" charset="0"/>
              </a:rPr>
              <a:t>toàn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bài</a:t>
            </a:r>
            <a:r>
              <a:rPr lang="en-US" altLang="en-US" sz="2400" dirty="0" smtClean="0">
                <a:solidFill>
                  <a:srgbClr val="002060"/>
                </a:solidFill>
                <a:latin typeface="Times New Roman" pitchFamily="18" charset="0"/>
                <a:cs typeface="Times New Roman" pitchFamily="18" charset="0"/>
              </a:rPr>
              <a:t>: </a:t>
            </a:r>
          </a:p>
          <a:p>
            <a:pPr eaLnBrk="1" hangingPunct="1">
              <a:spcBef>
                <a:spcPts val="600"/>
              </a:spcBef>
            </a:pPr>
            <a:r>
              <a:rPr lang="en-US" altLang="en-US" sz="2400" dirty="0" smtClean="0">
                <a:solidFill>
                  <a:srgbClr val="002060"/>
                </a:solidFill>
                <a:latin typeface="Times New Roman" pitchFamily="18" charset="0"/>
                <a:cs typeface="Times New Roman" pitchFamily="18" charset="0"/>
              </a:rPr>
              <a:t>	+ </a:t>
            </a:r>
            <a:r>
              <a:rPr lang="en-US" altLang="en-US" sz="2400" dirty="0" err="1" smtClean="0">
                <a:solidFill>
                  <a:srgbClr val="002060"/>
                </a:solidFill>
                <a:latin typeface="Times New Roman" pitchFamily="18" charset="0"/>
                <a:cs typeface="Times New Roman" pitchFamily="18" charset="0"/>
              </a:rPr>
              <a:t>Thế</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nào</a:t>
            </a:r>
            <a:r>
              <a:rPr lang="en-US" altLang="en-US" sz="2400" dirty="0" smtClean="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là</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văn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miêu</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tả</a:t>
            </a:r>
            <a:r>
              <a:rPr lang="en-US" altLang="en-US" sz="2400" dirty="0">
                <a:solidFill>
                  <a:srgbClr val="002060"/>
                </a:solidFill>
                <a:latin typeface="Times New Roman" pitchFamily="18" charset="0"/>
                <a:cs typeface="Times New Roman" pitchFamily="18" charset="0"/>
              </a:rPr>
              <a:t>.</a:t>
            </a:r>
          </a:p>
          <a:p>
            <a:pPr eaLnBrk="1" hangingPunct="1">
              <a:spcBef>
                <a:spcPts val="600"/>
              </a:spcBef>
            </a:pPr>
            <a:r>
              <a:rPr lang="en-US" altLang="en-US" sz="2400" dirty="0" smtClean="0">
                <a:solidFill>
                  <a:srgbClr val="002060"/>
                </a:solidFill>
                <a:latin typeface="Times New Roman" pitchFamily="18" charset="0"/>
                <a:cs typeface="Times New Roman" pitchFamily="18" charset="0"/>
              </a:rPr>
              <a:t>	+ </a:t>
            </a:r>
            <a:r>
              <a:rPr lang="en-US" altLang="en-US" sz="2400" dirty="0" err="1" smtClean="0">
                <a:solidFill>
                  <a:srgbClr val="002060"/>
                </a:solidFill>
                <a:latin typeface="Times New Roman" pitchFamily="18" charset="0"/>
                <a:cs typeface="Times New Roman" pitchFamily="18" charset="0"/>
              </a:rPr>
              <a:t>Những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tình</a:t>
            </a:r>
            <a:r>
              <a:rPr lang="en-US" altLang="en-US" sz="2400" dirty="0" smtClean="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huống</a:t>
            </a:r>
            <a:r>
              <a:rPr lang="en-US" altLang="en-US" sz="2400" dirty="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dùng</a:t>
            </a:r>
            <a:r>
              <a:rPr lang="en-US" altLang="en-US" sz="2400" dirty="0" smtClean="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văn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miêu</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tả</a:t>
            </a:r>
            <a:r>
              <a:rPr lang="en-US" altLang="en-US" sz="2400" dirty="0">
                <a:solidFill>
                  <a:srgbClr val="002060"/>
                </a:solidFill>
                <a:latin typeface="Times New Roman" pitchFamily="18" charset="0"/>
                <a:cs typeface="Times New Roman" pitchFamily="18" charset="0"/>
              </a:rPr>
              <a:t>.</a:t>
            </a:r>
          </a:p>
          <a:p>
            <a:pPr eaLnBrk="1" hangingPunct="1">
              <a:spcBef>
                <a:spcPts val="600"/>
              </a:spcBef>
            </a:pPr>
            <a:r>
              <a:rPr lang="en-US" altLang="en-US" sz="2400" dirty="0" smtClean="0">
                <a:solidFill>
                  <a:srgbClr val="002060"/>
                </a:solidFill>
                <a:latin typeface="Times New Roman" pitchFamily="18" charset="0"/>
                <a:cs typeface="Times New Roman" pitchFamily="18" charset="0"/>
              </a:rPr>
              <a:t>	+ </a:t>
            </a:r>
            <a:r>
              <a:rPr lang="en-US" altLang="en-US" sz="2400" dirty="0" err="1" smtClean="0">
                <a:solidFill>
                  <a:srgbClr val="002060"/>
                </a:solidFill>
                <a:latin typeface="Times New Roman" pitchFamily="18" charset="0"/>
                <a:cs typeface="Times New Roman" pitchFamily="18" charset="0"/>
              </a:rPr>
              <a:t>Cách</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nhận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biết</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những</a:t>
            </a:r>
            <a:r>
              <a:rPr lang="en-US" altLang="en-US" sz="2400" dirty="0" smtClean="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đoạn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văn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bài</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văn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miêu</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tả</a:t>
            </a:r>
            <a:r>
              <a:rPr lang="en-US" altLang="en-US" sz="2400" dirty="0">
                <a:solidFill>
                  <a:srgbClr val="002060"/>
                </a:solidFill>
                <a:latin typeface="Times New Roman" pitchFamily="18" charset="0"/>
                <a:cs typeface="Times New Roman" pitchFamily="18" charset="0"/>
              </a:rPr>
              <a:t>.</a:t>
            </a:r>
          </a:p>
          <a:p>
            <a:pPr eaLnBrk="1" hangingPunct="1">
              <a:spcBef>
                <a:spcPts val="600"/>
              </a:spcBef>
            </a:pPr>
            <a:r>
              <a:rPr lang="en-US" altLang="en-US" sz="2400" dirty="0" smtClean="0">
                <a:solidFill>
                  <a:srgbClr val="002060"/>
                </a:solidFill>
                <a:latin typeface="Times New Roman" pitchFamily="18" charset="0"/>
                <a:cs typeface="Times New Roman" pitchFamily="18" charset="0"/>
              </a:rPr>
              <a:t>	+ </a:t>
            </a:r>
            <a:r>
              <a:rPr lang="en-US" altLang="en-US" sz="2400" dirty="0" err="1" smtClean="0">
                <a:solidFill>
                  <a:srgbClr val="002060"/>
                </a:solidFill>
                <a:latin typeface="Times New Roman" pitchFamily="18" charset="0"/>
                <a:cs typeface="Times New Roman" pitchFamily="18" charset="0"/>
              </a:rPr>
              <a:t>Vận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dụng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năng</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lực</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quan</a:t>
            </a:r>
            <a:r>
              <a:rPr lang="en-US" altLang="en-US" sz="2400" dirty="0" smtClean="0">
                <a:solidFill>
                  <a:srgbClr val="002060"/>
                </a:solidFill>
                <a:latin typeface="Times New Roman" pitchFamily="18" charset="0"/>
                <a:cs typeface="Times New Roman" pitchFamily="18" charset="0"/>
              </a:rPr>
              <a:t> </a:t>
            </a:r>
            <a:r>
              <a:rPr lang="en-US" altLang="en-US" sz="2400" dirty="0" err="1" smtClean="0">
                <a:solidFill>
                  <a:srgbClr val="002060"/>
                </a:solidFill>
                <a:latin typeface="Times New Roman" pitchFamily="18" charset="0"/>
                <a:cs typeface="Times New Roman" pitchFamily="18" charset="0"/>
              </a:rPr>
              <a:t>sát</a:t>
            </a:r>
            <a:r>
              <a:rPr lang="en-US" altLang="en-US" sz="2400" dirty="0" smtClean="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lựa</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chọn</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những</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đặc</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điểm</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nổi</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bật</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để</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miêu</a:t>
            </a:r>
            <a:r>
              <a:rPr lang="en-US" altLang="en-US" sz="2400" dirty="0">
                <a:solidFill>
                  <a:srgbClr val="002060"/>
                </a:solidFill>
                <a:latin typeface="Times New Roman" pitchFamily="18" charset="0"/>
                <a:cs typeface="Times New Roman" pitchFamily="18" charset="0"/>
              </a:rPr>
              <a:t> </a:t>
            </a:r>
            <a:r>
              <a:rPr lang="en-US" altLang="en-US" sz="2400" dirty="0" err="1">
                <a:solidFill>
                  <a:srgbClr val="002060"/>
                </a:solidFill>
                <a:latin typeface="Times New Roman" pitchFamily="18" charset="0"/>
                <a:cs typeface="Times New Roman" pitchFamily="18" charset="0"/>
              </a:rPr>
              <a:t>tả</a:t>
            </a:r>
            <a:r>
              <a:rPr lang="en-US" altLang="en-US" sz="2400" dirty="0" smtClean="0">
                <a:solidFill>
                  <a:srgbClr val="002060"/>
                </a:solidFill>
                <a:latin typeface="Times New Roman" pitchFamily="18" charset="0"/>
                <a:cs typeface="Times New Roman" pitchFamily="18" charset="0"/>
              </a:rPr>
              <a:t>.</a:t>
            </a:r>
          </a:p>
          <a:p>
            <a:pPr eaLnBrk="1" hangingPunct="1">
              <a:spcBef>
                <a:spcPts val="600"/>
              </a:spcBef>
            </a:pP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Học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thuộc</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ghi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nhớ</a:t>
            </a: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SGK/16.</a:t>
            </a:r>
            <a:endParaRPr lang="en-US" sz="2400" dirty="0">
              <a:solidFill>
                <a:srgbClr val="002060"/>
              </a:solidFill>
              <a:latin typeface="Times New Roman" pitchFamily="18" charset="0"/>
              <a:cs typeface="Times New Roman" pitchFamily="18" charset="0"/>
            </a:endParaRPr>
          </a:p>
          <a:p>
            <a:pPr algn="just">
              <a:spcBef>
                <a:spcPts val="600"/>
              </a:spcBef>
            </a:pP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Xem</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bài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mới</a:t>
            </a: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Quan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sát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tưởng</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tượng</a:t>
            </a:r>
            <a:r>
              <a:rPr lang="en-US" sz="2400" i="1" dirty="0" smtClean="0">
                <a:solidFill>
                  <a:srgbClr val="002060"/>
                </a:solidFill>
                <a:latin typeface="Times New Roman" pitchFamily="18" charset="0"/>
                <a:cs typeface="Times New Roman" pitchFamily="18" charset="0"/>
              </a:rPr>
              <a:t>, so </a:t>
            </a:r>
            <a:r>
              <a:rPr lang="en-US" sz="2400" i="1" dirty="0" err="1" smtClean="0">
                <a:solidFill>
                  <a:srgbClr val="002060"/>
                </a:solidFill>
                <a:latin typeface="Times New Roman" pitchFamily="18" charset="0"/>
                <a:cs typeface="Times New Roman" pitchFamily="18" charset="0"/>
              </a:rPr>
              <a:t>sánh</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và</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nhận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xét</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trong</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văn</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miêu</a:t>
            </a:r>
            <a:r>
              <a:rPr lang="en-US" sz="2400" i="1" dirty="0" smtClean="0">
                <a:solidFill>
                  <a:srgbClr val="002060"/>
                </a:solidFill>
                <a:latin typeface="Times New Roman" pitchFamily="18" charset="0"/>
                <a:cs typeface="Times New Roman" pitchFamily="18" charset="0"/>
              </a:rPr>
              <a:t> </a:t>
            </a:r>
            <a:r>
              <a:rPr lang="en-US" sz="2400" i="1" dirty="0" err="1" smtClean="0">
                <a:solidFill>
                  <a:srgbClr val="002060"/>
                </a:solidFill>
                <a:latin typeface="Times New Roman" pitchFamily="18" charset="0"/>
                <a:cs typeface="Times New Roman" pitchFamily="18" charset="0"/>
              </a:rPr>
              <a:t>tả</a:t>
            </a:r>
            <a:r>
              <a:rPr lang="en-US" sz="2400" i="1" dirty="0" smtClean="0">
                <a:solidFill>
                  <a:srgbClr val="002060"/>
                </a:solidFill>
                <a:latin typeface="Times New Roman" pitchFamily="18" charset="0"/>
                <a:cs typeface="Times New Roman" pitchFamily="18" charset="0"/>
              </a:rPr>
              <a:t>”.</a:t>
            </a:r>
            <a:endParaRPr lang="en-US" sz="2400" i="1" dirty="0">
              <a:solidFill>
                <a:srgbClr val="002060"/>
              </a:solidFill>
              <a:latin typeface="Times New Roman" pitchFamily="18" charset="0"/>
              <a:cs typeface="Times New Roman" pitchFamily="18" charset="0"/>
            </a:endParaRPr>
          </a:p>
        </p:txBody>
      </p:sp>
      <p:sp>
        <p:nvSpPr>
          <p:cNvPr id="13327" name="AutoShape 15" descr="70%"/>
          <p:cNvSpPr>
            <a:spLocks noChangeArrowheads="1"/>
          </p:cNvSpPr>
          <p:nvPr/>
        </p:nvSpPr>
        <p:spPr bwMode="auto">
          <a:xfrm>
            <a:off x="3810000" y="6307138"/>
            <a:ext cx="1524000" cy="381000"/>
          </a:xfrm>
          <a:prstGeom prst="flowChartDecision">
            <a:avLst/>
          </a:prstGeom>
          <a:pattFill prst="pct70">
            <a:fgClr>
              <a:srgbClr val="CC0099"/>
            </a:fgClr>
            <a:bgClr>
              <a:schemeClr val="bg1"/>
            </a:bgClr>
          </a:pattFill>
          <a:ln w="28575">
            <a:solidFill>
              <a:srgbClr val="008000"/>
            </a:solidFill>
            <a:miter lim="800000"/>
            <a:headEnd/>
            <a:tailEnd/>
          </a:ln>
        </p:spPr>
        <p:txBody>
          <a:bodyPr wrap="none" anchor="ctr"/>
          <a:lstStyle/>
          <a:p>
            <a:endParaRPr lang="en-US"/>
          </a:p>
        </p:txBody>
      </p:sp>
      <p:sp>
        <p:nvSpPr>
          <p:cNvPr id="13328" name="Text Box 16"/>
          <p:cNvSpPr txBox="1">
            <a:spLocks noChangeArrowheads="1"/>
          </p:cNvSpPr>
          <p:nvPr/>
        </p:nvSpPr>
        <p:spPr bwMode="auto">
          <a:xfrm>
            <a:off x="8610600" y="64008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Times New Roman" pitchFamily="18" charset="0"/>
              </a:rPr>
              <a:t>29</a:t>
            </a:r>
          </a:p>
        </p:txBody>
      </p:sp>
      <p:sp>
        <p:nvSpPr>
          <p:cNvPr id="18" name="Rectangle 17"/>
          <p:cNvSpPr/>
          <p:nvPr/>
        </p:nvSpPr>
        <p:spPr>
          <a:xfrm>
            <a:off x="7491153" y="448270"/>
            <a:ext cx="814647" cy="923330"/>
          </a:xfrm>
          <a:prstGeom prst="rect">
            <a:avLst/>
          </a:prstGeom>
        </p:spPr>
        <p:txBody>
          <a:bodyPr wrap="none">
            <a:spAutoFit/>
          </a:bodyPr>
          <a:lstStyle/>
          <a:p>
            <a:r>
              <a:rPr lang="en-US" sz="5400" b="1" dirty="0" smtClean="0">
                <a:sym typeface="Wingdings"/>
              </a:rPr>
              <a:t></a:t>
            </a:r>
            <a:endParaRPr lang="en-US" sz="5400" b="1" dirty="0"/>
          </a:p>
        </p:txBody>
      </p:sp>
    </p:spTree>
    <p:extLst>
      <p:ext uri="{BB962C8B-B14F-4D97-AF65-F5344CB8AC3E}">
        <p14:creationId xmlns:p14="http://schemas.microsoft.com/office/powerpoint/2010/main" val="15202788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Pictures\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31300" cy="684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ết quả hình ảnh cho ảnh học sinh học bà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900" y="3435033"/>
            <a:ext cx="4876800" cy="2508567"/>
          </a:xfrm>
          <a:prstGeom prst="rect">
            <a:avLst/>
          </a:prstGeom>
          <a:noFill/>
          <a:ln>
            <a:noFill/>
          </a:ln>
        </p:spPr>
      </p:pic>
      <p:sp>
        <p:nvSpPr>
          <p:cNvPr id="3" name="Content Placeholder 2"/>
          <p:cNvSpPr>
            <a:spLocks noGrp="1"/>
          </p:cNvSpPr>
          <p:nvPr>
            <p:ph idx="1"/>
          </p:nvPr>
        </p:nvSpPr>
        <p:spPr>
          <a:xfrm>
            <a:off x="12700" y="2108201"/>
            <a:ext cx="8978900" cy="558799"/>
          </a:xfrm>
        </p:spPr>
        <p:txBody>
          <a:bodyPr>
            <a:normAutofit/>
          </a:bodyPr>
          <a:lstStyle/>
          <a:p>
            <a:pPr marL="0" indent="0" algn="ctr">
              <a:buNone/>
            </a:pPr>
            <a:r>
              <a:rPr lang="en-SG" sz="2400" b="1" dirty="0" smtClean="0">
                <a:solidFill>
                  <a:srgbClr val="FF0000"/>
                </a:solidFill>
                <a:latin typeface="Times New Roman" pitchFamily="18" charset="0"/>
                <a:cs typeface="Times New Roman" pitchFamily="18" charset="0"/>
              </a:rPr>
              <a:t>HỌC SINH GHI BÀI NHỮNG SILE CÓ BIỂU TƯỢNG </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4343400" y="2429470"/>
            <a:ext cx="814647" cy="923330"/>
          </a:xfrm>
          <a:prstGeom prst="rect">
            <a:avLst/>
          </a:prstGeom>
        </p:spPr>
        <p:txBody>
          <a:bodyPr wrap="none">
            <a:spAutoFit/>
          </a:bodyPr>
          <a:lstStyle/>
          <a:p>
            <a:pPr algn="ctr"/>
            <a:r>
              <a:rPr lang="en-US" sz="5400" b="1" dirty="0" smtClean="0">
                <a:sym typeface="Wingdings"/>
              </a:rPr>
              <a:t></a:t>
            </a:r>
            <a:endParaRPr lang="en-US" sz="5400" b="1" dirty="0"/>
          </a:p>
        </p:txBody>
      </p:sp>
    </p:spTree>
    <p:extLst>
      <p:ext uri="{BB962C8B-B14F-4D97-AF65-F5344CB8AC3E}">
        <p14:creationId xmlns:p14="http://schemas.microsoft.com/office/powerpoint/2010/main" val="9526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 y="8326"/>
            <a:ext cx="9150689" cy="6864188"/>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41565" y="1368236"/>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buFontTx/>
              <a:buAutoNum type="romanUcPeriod"/>
            </a:pPr>
            <a:r>
              <a:rPr lang="en-US" altLang="en-US" sz="2600" b="1">
                <a:solidFill>
                  <a:srgbClr val="FF0000"/>
                </a:solidFill>
                <a:latin typeface="Times New Roman" pitchFamily="18" charset="0"/>
                <a:cs typeface="Times New Roman" pitchFamily="18" charset="0"/>
              </a:rPr>
              <a:t>Thế nào là văn miêu tả?</a:t>
            </a:r>
            <a:r>
              <a:rPr lang="en-US" altLang="en-US" sz="2600" b="1" i="1">
                <a:solidFill>
                  <a:srgbClr val="FF0000"/>
                </a:solidFill>
                <a:latin typeface="Times New Roman" pitchFamily="18" charset="0"/>
                <a:cs typeface="Times New Roman" pitchFamily="18" charset="0"/>
              </a:rPr>
              <a:t>  </a:t>
            </a:r>
          </a:p>
        </p:txBody>
      </p:sp>
      <p:sp>
        <p:nvSpPr>
          <p:cNvPr id="5127" name="Text Box 7"/>
          <p:cNvSpPr txBox="1">
            <a:spLocks noChangeArrowheads="1"/>
          </p:cNvSpPr>
          <p:nvPr/>
        </p:nvSpPr>
        <p:spPr bwMode="auto">
          <a:xfrm>
            <a:off x="385539" y="2006812"/>
            <a:ext cx="4487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smtClean="0">
                <a:solidFill>
                  <a:srgbClr val="009900"/>
                </a:solidFill>
              </a:rPr>
              <a:t>1/ Tìm </a:t>
            </a:r>
            <a:r>
              <a:rPr lang="en-US" altLang="en-US" sz="2400" b="1">
                <a:solidFill>
                  <a:srgbClr val="009900"/>
                </a:solidFill>
              </a:rPr>
              <a:t>hiểu tình </a:t>
            </a:r>
            <a:r>
              <a:rPr lang="en-US" altLang="en-US" sz="2400" b="1" smtClean="0">
                <a:solidFill>
                  <a:srgbClr val="009900"/>
                </a:solidFill>
              </a:rPr>
              <a:t>huống: </a:t>
            </a:r>
            <a:r>
              <a:rPr lang="en-US" altLang="en-US" sz="2400" b="1">
                <a:solidFill>
                  <a:srgbClr val="009900"/>
                </a:solidFill>
              </a:rPr>
              <a:t>SGK/15.</a:t>
            </a:r>
          </a:p>
        </p:txBody>
      </p:sp>
      <p:sp>
        <p:nvSpPr>
          <p:cNvPr id="3077" name="Text Box 17"/>
          <p:cNvSpPr txBox="1">
            <a:spLocks noChangeArrowheads="1"/>
          </p:cNvSpPr>
          <p:nvPr/>
        </p:nvSpPr>
        <p:spPr bwMode="auto">
          <a:xfrm>
            <a:off x="3413125" y="417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endParaRPr lang="en-US" altLang="en-US" sz="1800"/>
          </a:p>
        </p:txBody>
      </p:sp>
      <p:sp>
        <p:nvSpPr>
          <p:cNvPr id="3078" name="Text Box 18"/>
          <p:cNvSpPr txBox="1">
            <a:spLocks noChangeArrowheads="1"/>
          </p:cNvSpPr>
          <p:nvPr/>
        </p:nvSpPr>
        <p:spPr bwMode="auto">
          <a:xfrm>
            <a:off x="228600" y="0"/>
            <a:ext cx="86703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spcBef>
                <a:spcPts val="600"/>
              </a:spcBef>
              <a:spcAft>
                <a:spcPts val="600"/>
              </a:spcAft>
            </a:pPr>
            <a:r>
              <a:rPr lang="en-US" altLang="en-US" sz="2400" b="1" i="1" u="sng" smtClean="0"/>
              <a:t>Tập làm văn</a:t>
            </a:r>
            <a:endParaRPr lang="en-US" altLang="en-US" b="1" i="1" u="sng"/>
          </a:p>
          <a:p>
            <a:pPr algn="ctr" eaLnBrk="1" hangingPunct="1">
              <a:spcBef>
                <a:spcPts val="600"/>
              </a:spcBef>
              <a:spcAft>
                <a:spcPts val="600"/>
              </a:spcAft>
            </a:pPr>
            <a:r>
              <a:rPr lang="en-US" altLang="en-US" sz="3200" b="1">
                <a:solidFill>
                  <a:srgbClr val="FF0000"/>
                </a:solidFill>
              </a:rPr>
              <a:t>TÌM HIỂU CHUNG VỀ VĂN MIÊU TẢ</a:t>
            </a:r>
          </a:p>
        </p:txBody>
      </p:sp>
      <p:sp>
        <p:nvSpPr>
          <p:cNvPr id="13" name="Text Box 7"/>
          <p:cNvSpPr txBox="1">
            <a:spLocks noChangeArrowheads="1"/>
          </p:cNvSpPr>
          <p:nvPr/>
        </p:nvSpPr>
        <p:spPr bwMode="auto">
          <a:xfrm>
            <a:off x="541676" y="2611988"/>
            <a:ext cx="3474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smtClean="0"/>
              <a:t>-Tình huống 1: Tả nhà em.</a:t>
            </a:r>
            <a:endParaRPr lang="en-US" altLang="en-US" sz="2400"/>
          </a:p>
        </p:txBody>
      </p:sp>
      <p:cxnSp>
        <p:nvCxnSpPr>
          <p:cNvPr id="3" name="Straight Connector 2"/>
          <p:cNvCxnSpPr/>
          <p:nvPr/>
        </p:nvCxnSpPr>
        <p:spPr>
          <a:xfrm>
            <a:off x="5051425" y="1477913"/>
            <a:ext cx="0" cy="53372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368635" y="1577968"/>
            <a:ext cx="3488746" cy="4053912"/>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800" smtClean="0">
                <a:solidFill>
                  <a:srgbClr val="002060"/>
                </a:solidFill>
                <a:latin typeface="Times New Roman" pitchFamily="18" charset="0"/>
                <a:ea typeface="MS Mincho" pitchFamily="49" charset="-128"/>
                <a:cs typeface="Times New Roman" pitchFamily="18" charset="0"/>
              </a:rPr>
              <a:t> Trên đường </a:t>
            </a:r>
            <a:r>
              <a:rPr lang="en-US" altLang="ja-JP" sz="2800">
                <a:solidFill>
                  <a:srgbClr val="002060"/>
                </a:solidFill>
                <a:latin typeface="Times New Roman" pitchFamily="18" charset="0"/>
                <a:ea typeface="MS Mincho" pitchFamily="49" charset="-128"/>
                <a:cs typeface="Times New Roman" pitchFamily="18" charset="0"/>
              </a:rPr>
              <a:t>đi học, em gặp một người khách hỏi thăm đường về nhà </a:t>
            </a:r>
            <a:r>
              <a:rPr lang="en-US" altLang="ja-JP" sz="2800" smtClean="0">
                <a:solidFill>
                  <a:srgbClr val="002060"/>
                </a:solidFill>
                <a:latin typeface="Times New Roman" pitchFamily="18" charset="0"/>
                <a:ea typeface="MS Mincho" pitchFamily="49" charset="-128"/>
                <a:cs typeface="Times New Roman" pitchFamily="18" charset="0"/>
              </a:rPr>
              <a:t>em. Đang </a:t>
            </a:r>
            <a:r>
              <a:rPr lang="en-US" altLang="ja-JP" sz="2800">
                <a:solidFill>
                  <a:srgbClr val="002060"/>
                </a:solidFill>
                <a:latin typeface="Times New Roman" pitchFamily="18" charset="0"/>
                <a:ea typeface="MS Mincho" pitchFamily="49" charset="-128"/>
                <a:cs typeface="Times New Roman" pitchFamily="18" charset="0"/>
              </a:rPr>
              <a:t>phải đến trường, làm thế nào để người khách nhận ra được nhà </a:t>
            </a:r>
            <a:r>
              <a:rPr lang="en-US" altLang="ja-JP" sz="2800" smtClean="0">
                <a:solidFill>
                  <a:srgbClr val="002060"/>
                </a:solidFill>
                <a:latin typeface="Times New Roman" pitchFamily="18" charset="0"/>
                <a:ea typeface="MS Mincho" pitchFamily="49" charset="-128"/>
                <a:cs typeface="Times New Roman" pitchFamily="18" charset="0"/>
              </a:rPr>
              <a:t>em?</a:t>
            </a:r>
            <a:endParaRPr lang="en-US" altLang="ja-JP" sz="2800">
              <a:solidFill>
                <a:srgbClr val="002060"/>
              </a:solidFill>
              <a:latin typeface="Times New Roman" pitchFamily="18" charset="0"/>
              <a:ea typeface="MS Mincho" pitchFamily="49" charset="-128"/>
              <a:cs typeface="Times New Roman" pitchFamily="18" charset="0"/>
            </a:endParaRPr>
          </a:p>
        </p:txBody>
      </p:sp>
      <p:pic>
        <p:nvPicPr>
          <p:cNvPr id="17" name="Picture 11" descr="ANd9GcQGDabP5J2w-Sc5RAYDbNzYhmzgwB6NbUMTThNTOJW08q5UgAJ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411" y="1494307"/>
            <a:ext cx="3833665" cy="362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9"/>
          <p:cNvSpPr txBox="1">
            <a:spLocks noChangeArrowheads="1"/>
          </p:cNvSpPr>
          <p:nvPr/>
        </p:nvSpPr>
        <p:spPr bwMode="auto">
          <a:xfrm>
            <a:off x="5098146" y="5018325"/>
            <a:ext cx="40023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smtClean="0"/>
              <a:t> </a:t>
            </a:r>
            <a:r>
              <a:rPr lang="en-US" altLang="en-US" sz="2800">
                <a:solidFill>
                  <a:srgbClr val="0000FF"/>
                </a:solidFill>
              </a:rPr>
              <a:t>Nếu đây là ngôi nhà của em thì em sẽ làm thế nào để người khách nhận ra được ngôi nhà của mình?</a:t>
            </a:r>
          </a:p>
        </p:txBody>
      </p:sp>
      <p:sp>
        <p:nvSpPr>
          <p:cNvPr id="5" name="Rectangle 4"/>
          <p:cNvSpPr/>
          <p:nvPr/>
        </p:nvSpPr>
        <p:spPr>
          <a:xfrm>
            <a:off x="5144021" y="1521455"/>
            <a:ext cx="3956437" cy="5293757"/>
          </a:xfrm>
          <a:prstGeom prst="rect">
            <a:avLst/>
          </a:prstGeom>
          <a:solidFill>
            <a:schemeClr val="accent6">
              <a:lumMod val="20000"/>
              <a:lumOff val="80000"/>
            </a:schemeClr>
          </a:solidFill>
        </p:spPr>
        <p:txBody>
          <a:bodyPr wrap="square">
            <a:spAutoFit/>
          </a:bodyPr>
          <a:lstStyle/>
          <a:p>
            <a:r>
              <a:rPr lang="en-US" altLang="en-US" sz="2800" smtClean="0">
                <a:solidFill>
                  <a:srgbClr val="0000FF"/>
                </a:solidFill>
                <a:latin typeface="Times New Roman" pitchFamily="18" charset="0"/>
                <a:cs typeface="Times New Roman" pitchFamily="18" charset="0"/>
              </a:rPr>
              <a:t>Tả ngôi nhà cần có: </a:t>
            </a:r>
            <a:endParaRPr lang="en-US" altLang="en-US" sz="2400" smtClean="0">
              <a:solidFill>
                <a:srgbClr val="0000FF"/>
              </a:solidFill>
              <a:latin typeface="Times New Roman" pitchFamily="18" charset="0"/>
              <a:cs typeface="Times New Roman" pitchFamily="18" charset="0"/>
            </a:endParaRPr>
          </a:p>
          <a:p>
            <a:pPr algn="just">
              <a:spcBef>
                <a:spcPts val="600"/>
              </a:spcBef>
            </a:pPr>
            <a:r>
              <a:rPr lang="en-US" altLang="en-US" sz="2800">
                <a:solidFill>
                  <a:srgbClr val="002060"/>
                </a:solidFill>
                <a:latin typeface="Times New Roman" pitchFamily="18" charset="0"/>
                <a:cs typeface="Times New Roman" pitchFamily="18" charset="0"/>
              </a:rPr>
              <a:t>-</a:t>
            </a:r>
            <a:r>
              <a:rPr lang="en-US" altLang="en-US" sz="2800" smtClean="0">
                <a:latin typeface="Times New Roman" pitchFamily="18" charset="0"/>
                <a:cs typeface="Times New Roman" pitchFamily="18" charset="0"/>
              </a:rPr>
              <a:t>Nhà nằm ở phía bên tay trái hay tay phải ? </a:t>
            </a:r>
          </a:p>
          <a:p>
            <a:pPr algn="just">
              <a:spcBef>
                <a:spcPts val="600"/>
              </a:spcBef>
            </a:pPr>
            <a:r>
              <a:rPr lang="en-US" altLang="en-US" sz="2800" smtClean="0">
                <a:latin typeface="Times New Roman" pitchFamily="18" charset="0"/>
                <a:cs typeface="Times New Roman" pitchFamily="18" charset="0"/>
              </a:rPr>
              <a:t>-Nhà trệt hay nhà lầu? </a:t>
            </a:r>
          </a:p>
          <a:p>
            <a:pPr algn="just">
              <a:spcBef>
                <a:spcPts val="600"/>
              </a:spcBef>
            </a:pPr>
            <a:r>
              <a:rPr lang="en-US" altLang="en-US" sz="2800" smtClean="0">
                <a:latin typeface="Times New Roman" pitchFamily="18" charset="0"/>
                <a:cs typeface="Times New Roman" pitchFamily="18" charset="0"/>
              </a:rPr>
              <a:t>-Lợp ngói hay lợp tôn? </a:t>
            </a:r>
          </a:p>
          <a:p>
            <a:pPr algn="just">
              <a:spcBef>
                <a:spcPts val="600"/>
              </a:spcBef>
            </a:pPr>
            <a:r>
              <a:rPr lang="en-US" altLang="en-US" sz="2800">
                <a:latin typeface="Times New Roman" pitchFamily="18" charset="0"/>
                <a:cs typeface="Times New Roman" pitchFamily="18" charset="0"/>
              </a:rPr>
              <a:t>-</a:t>
            </a:r>
            <a:r>
              <a:rPr lang="en-US" altLang="en-US" sz="2800" smtClean="0">
                <a:latin typeface="Times New Roman" pitchFamily="18" charset="0"/>
                <a:cs typeface="Times New Roman" pitchFamily="18" charset="0"/>
              </a:rPr>
              <a:t>Cổng vào nhà màu gì? </a:t>
            </a:r>
          </a:p>
          <a:p>
            <a:pPr algn="just">
              <a:spcBef>
                <a:spcPts val="600"/>
              </a:spcBef>
            </a:pPr>
            <a:r>
              <a:rPr lang="en-US" altLang="en-US" sz="2800">
                <a:latin typeface="Times New Roman" pitchFamily="18" charset="0"/>
                <a:cs typeface="Times New Roman" pitchFamily="18" charset="0"/>
              </a:rPr>
              <a:t>-</a:t>
            </a:r>
            <a:r>
              <a:rPr lang="en-US" altLang="en-US" sz="2800" smtClean="0">
                <a:latin typeface="Times New Roman" pitchFamily="18" charset="0"/>
                <a:cs typeface="Times New Roman" pitchFamily="18" charset="0"/>
              </a:rPr>
              <a:t>Có trồng cây gì trước nhà không? </a:t>
            </a:r>
          </a:p>
          <a:p>
            <a:pPr algn="just">
              <a:spcBef>
                <a:spcPts val="600"/>
              </a:spcBef>
            </a:pPr>
            <a:r>
              <a:rPr lang="en-US" altLang="en-US" sz="2800">
                <a:latin typeface="Times New Roman" pitchFamily="18" charset="0"/>
                <a:cs typeface="Times New Roman" pitchFamily="18" charset="0"/>
              </a:rPr>
              <a:t>-</a:t>
            </a:r>
            <a:r>
              <a:rPr lang="en-US" altLang="en-US" sz="2800" smtClean="0">
                <a:latin typeface="Times New Roman" pitchFamily="18" charset="0"/>
                <a:cs typeface="Times New Roman" pitchFamily="18" charset="0"/>
              </a:rPr>
              <a:t>Nếu nhà ở phố thì số nhà là bao nhiêu?</a:t>
            </a:r>
          </a:p>
          <a:p>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6" name="Rounded Rectangle 5"/>
          <p:cNvSpPr/>
          <p:nvPr/>
        </p:nvSpPr>
        <p:spPr>
          <a:xfrm>
            <a:off x="5161517" y="1521455"/>
            <a:ext cx="3801773" cy="5293757"/>
          </a:xfrm>
          <a:prstGeom prst="roundRect">
            <a:avLst/>
          </a:prstGeom>
          <a:solidFill>
            <a:srgbClr val="FFF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ja-JP" sz="2800" smtClean="0">
                <a:solidFill>
                  <a:prstClr val="black"/>
                </a:solidFill>
                <a:latin typeface="Times New Roman" pitchFamily="18" charset="0"/>
                <a:ea typeface="MS Mincho" pitchFamily="49" charset="-128"/>
                <a:cs typeface="Times New Roman" pitchFamily="18" charset="0"/>
              </a:rPr>
              <a:t>  Em </a:t>
            </a:r>
            <a:r>
              <a:rPr lang="en-US" altLang="ja-JP" sz="2800">
                <a:solidFill>
                  <a:prstClr val="black"/>
                </a:solidFill>
                <a:latin typeface="Times New Roman" pitchFamily="18" charset="0"/>
                <a:ea typeface="MS Mincho" pitchFamily="49" charset="-128"/>
                <a:cs typeface="Times New Roman" pitchFamily="18" charset="0"/>
              </a:rPr>
              <a:t>cùng mẹ đi đến cửa hàng mua áo; trước rất nhiều chiếc áo khác nhau, nhiều màu nhiều vẻ, treo tận trên cao, làm thế nào để người bán hàng lấy xuống được chiếc áo mà em định mua?</a:t>
            </a:r>
            <a:endParaRPr lang="en-US" altLang="en-US" sz="2800">
              <a:solidFill>
                <a:prstClr val="black"/>
              </a:solidFill>
              <a:latin typeface="Times New Roman" pitchFamily="18" charset="0"/>
              <a:cs typeface="Times New Roman" pitchFamily="18" charset="0"/>
            </a:endParaRPr>
          </a:p>
        </p:txBody>
      </p:sp>
      <p:sp>
        <p:nvSpPr>
          <p:cNvPr id="7" name="Rectangle 6"/>
          <p:cNvSpPr/>
          <p:nvPr/>
        </p:nvSpPr>
        <p:spPr>
          <a:xfrm>
            <a:off x="452865" y="3430756"/>
            <a:ext cx="4420634" cy="830997"/>
          </a:xfrm>
          <a:prstGeom prst="rect">
            <a:avLst/>
          </a:prstGeom>
        </p:spPr>
        <p:txBody>
          <a:bodyPr wrap="none">
            <a:spAutoFit/>
          </a:bodyPr>
          <a:lstStyle/>
          <a:p>
            <a:r>
              <a:rPr lang="en-US" sz="2400" smtClean="0">
                <a:latin typeface="Times New Roman" pitchFamily="18" charset="0"/>
                <a:cs typeface="Times New Roman" pitchFamily="18" charset="0"/>
              </a:rPr>
              <a:t>-Tình </a:t>
            </a:r>
            <a:r>
              <a:rPr lang="en-US" sz="2400">
                <a:latin typeface="Times New Roman" pitchFamily="18" charset="0"/>
                <a:cs typeface="Times New Roman" pitchFamily="18" charset="0"/>
              </a:rPr>
              <a:t>huống 2: Tả chiếc áo mà </a:t>
            </a:r>
            <a:r>
              <a:rPr lang="en-US" sz="2400" smtClean="0">
                <a:latin typeface="Times New Roman" pitchFamily="18" charset="0"/>
                <a:cs typeface="Times New Roman" pitchFamily="18" charset="0"/>
              </a:rPr>
              <a:t>em</a:t>
            </a:r>
          </a:p>
          <a:p>
            <a:r>
              <a:rPr lang="en-US" sz="2400" smtClean="0">
                <a:latin typeface="Times New Roman" pitchFamily="18" charset="0"/>
                <a:cs typeface="Times New Roman" pitchFamily="18" charset="0"/>
              </a:rPr>
              <a:t>muốn mua.</a:t>
            </a:r>
            <a:endParaRPr lang="en-US" sz="2400">
              <a:latin typeface="Times New Roman" pitchFamily="18" charset="0"/>
              <a:cs typeface="Times New Roman" pitchFamily="18" charset="0"/>
            </a:endParaRPr>
          </a:p>
        </p:txBody>
      </p:sp>
      <p:pic>
        <p:nvPicPr>
          <p:cNvPr id="23" name="Picture 22" descr="Kết quả hình ảnh cho hình ảnh chiếc áo trong tiệm"/>
          <p:cNvPicPr/>
          <p:nvPr/>
        </p:nvPicPr>
        <p:blipFill>
          <a:blip r:embed="rId4">
            <a:extLst>
              <a:ext uri="{28A0092B-C50C-407E-A947-70E740481C1C}">
                <a14:useLocalDpi xmlns:a14="http://schemas.microsoft.com/office/drawing/2010/main" val="0"/>
              </a:ext>
            </a:extLst>
          </a:blip>
          <a:srcRect/>
          <a:stretch>
            <a:fillRect/>
          </a:stretch>
        </p:blipFill>
        <p:spPr bwMode="auto">
          <a:xfrm>
            <a:off x="5368635" y="1092309"/>
            <a:ext cx="3635666" cy="4424019"/>
          </a:xfrm>
          <a:prstGeom prst="rect">
            <a:avLst/>
          </a:prstGeom>
          <a:noFill/>
          <a:ln>
            <a:noFill/>
          </a:ln>
        </p:spPr>
      </p:pic>
      <p:sp>
        <p:nvSpPr>
          <p:cNvPr id="14" name="Rectangular Callout 13"/>
          <p:cNvSpPr/>
          <p:nvPr/>
        </p:nvSpPr>
        <p:spPr>
          <a:xfrm>
            <a:off x="5119916" y="5122450"/>
            <a:ext cx="3980542" cy="1615644"/>
          </a:xfrm>
          <a:prstGeom prst="wedgeRectCallout">
            <a:avLst/>
          </a:prstGeom>
          <a:solidFill>
            <a:srgbClr val="FFFF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a:solidFill>
                  <a:srgbClr val="002060"/>
                </a:solidFill>
                <a:latin typeface="Times New Roman" pitchFamily="18" charset="0"/>
                <a:cs typeface="Times New Roman" pitchFamily="18" charset="0"/>
              </a:rPr>
              <a:t>Nếu em muốn mua chiếc áo </a:t>
            </a:r>
            <a:r>
              <a:rPr lang="en-US" sz="2400" smtClean="0">
                <a:solidFill>
                  <a:srgbClr val="002060"/>
                </a:solidFill>
                <a:latin typeface="Times New Roman" pitchFamily="18" charset="0"/>
                <a:cs typeface="Times New Roman" pitchFamily="18" charset="0"/>
              </a:rPr>
              <a:t>này, em sẽ nói </a:t>
            </a:r>
            <a:r>
              <a:rPr lang="en-US" sz="2400">
                <a:solidFill>
                  <a:srgbClr val="002060"/>
                </a:solidFill>
                <a:latin typeface="Times New Roman" pitchFamily="18" charset="0"/>
                <a:cs typeface="Times New Roman" pitchFamily="18" charset="0"/>
              </a:rPr>
              <a:t>thế nào để người bán lấy xuống đúng </a:t>
            </a:r>
            <a:r>
              <a:rPr lang="en-US" sz="2400" smtClean="0">
                <a:solidFill>
                  <a:srgbClr val="002060"/>
                </a:solidFill>
                <a:latin typeface="Times New Roman" pitchFamily="18" charset="0"/>
                <a:cs typeface="Times New Roman" pitchFamily="18" charset="0"/>
              </a:rPr>
              <a:t>chiếc </a:t>
            </a:r>
            <a:r>
              <a:rPr lang="en-US" sz="2400">
                <a:solidFill>
                  <a:srgbClr val="002060"/>
                </a:solidFill>
                <a:latin typeface="Times New Roman" pitchFamily="18" charset="0"/>
                <a:cs typeface="Times New Roman" pitchFamily="18" charset="0"/>
              </a:rPr>
              <a:t>áo mà em </a:t>
            </a:r>
            <a:r>
              <a:rPr lang="en-US" sz="2400" smtClean="0">
                <a:solidFill>
                  <a:srgbClr val="002060"/>
                </a:solidFill>
                <a:latin typeface="Times New Roman" pitchFamily="18" charset="0"/>
                <a:cs typeface="Times New Roman" pitchFamily="18" charset="0"/>
              </a:rPr>
              <a:t>muốn mua? </a:t>
            </a:r>
            <a:endParaRPr lang="en-US" sz="2400">
              <a:solidFill>
                <a:srgbClr val="002060"/>
              </a:solidFill>
              <a:latin typeface="Times New Roman" pitchFamily="18" charset="0"/>
              <a:cs typeface="Times New Roman" pitchFamily="18" charset="0"/>
            </a:endParaRPr>
          </a:p>
        </p:txBody>
      </p:sp>
      <p:sp>
        <p:nvSpPr>
          <p:cNvPr id="28" name="Text Box 21"/>
          <p:cNvSpPr txBox="1">
            <a:spLocks noChangeArrowheads="1"/>
          </p:cNvSpPr>
          <p:nvPr/>
        </p:nvSpPr>
        <p:spPr bwMode="auto">
          <a:xfrm>
            <a:off x="5136375" y="1752709"/>
            <a:ext cx="3950984" cy="4985980"/>
          </a:xfrm>
          <a:prstGeom prst="rect">
            <a:avLst/>
          </a:prstGeom>
          <a:solidFill>
            <a:srgbClr val="FFFFAF"/>
          </a:solidFill>
          <a:ln>
            <a:noFill/>
          </a:ln>
          <a:effec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smtClean="0">
                <a:solidFill>
                  <a:srgbClr val="002060"/>
                </a:solidFill>
              </a:rPr>
              <a:t>-</a:t>
            </a:r>
            <a:r>
              <a:rPr lang="en-US" altLang="en-US" sz="2800" b="1" u="sng" smtClean="0">
                <a:solidFill>
                  <a:srgbClr val="002060"/>
                </a:solidFill>
              </a:rPr>
              <a:t>Vị </a:t>
            </a:r>
            <a:r>
              <a:rPr lang="en-US" altLang="en-US" sz="2800" b="1" u="sng">
                <a:solidFill>
                  <a:srgbClr val="002060"/>
                </a:solidFill>
              </a:rPr>
              <a:t>trí:</a:t>
            </a:r>
            <a:r>
              <a:rPr lang="en-US" altLang="en-US" sz="2800">
                <a:solidFill>
                  <a:srgbClr val="002060"/>
                </a:solidFill>
              </a:rPr>
              <a:t> Chiếc áo nằm ở đâu? Trên cao, dưới thấp, ở giữa hay bên góc</a:t>
            </a:r>
            <a:r>
              <a:rPr lang="en-US" altLang="en-US" sz="2800" smtClean="0">
                <a:solidFill>
                  <a:srgbClr val="002060"/>
                </a:solidFill>
              </a:rPr>
              <a:t>.</a:t>
            </a:r>
          </a:p>
          <a:p>
            <a:pPr algn="just">
              <a:spcBef>
                <a:spcPts val="600"/>
              </a:spcBef>
            </a:pPr>
            <a:r>
              <a:rPr lang="en-US" altLang="en-US" sz="2800" smtClean="0">
                <a:solidFill>
                  <a:srgbClr val="002060"/>
                </a:solidFill>
              </a:rPr>
              <a:t>- </a:t>
            </a:r>
            <a:r>
              <a:rPr lang="en-US" altLang="en-US" sz="2800" b="1" u="sng" smtClean="0">
                <a:solidFill>
                  <a:srgbClr val="002060"/>
                </a:solidFill>
              </a:rPr>
              <a:t>Màu sắc:</a:t>
            </a:r>
            <a:r>
              <a:rPr lang="en-US" altLang="en-US" sz="2800" smtClean="0">
                <a:solidFill>
                  <a:srgbClr val="002060"/>
                </a:solidFill>
              </a:rPr>
              <a:t> Đỏ, xanh, trắng, vàng… hay là phối hợp nhiều màu.</a:t>
            </a:r>
          </a:p>
          <a:p>
            <a:pPr algn="just">
              <a:spcBef>
                <a:spcPts val="600"/>
              </a:spcBef>
            </a:pPr>
            <a:r>
              <a:rPr lang="en-US" altLang="en-US" sz="2800" smtClean="0">
                <a:solidFill>
                  <a:srgbClr val="002060"/>
                </a:solidFill>
              </a:rPr>
              <a:t>- </a:t>
            </a:r>
            <a:r>
              <a:rPr lang="en-US" altLang="en-US" sz="2800" b="1" u="sng" smtClean="0">
                <a:solidFill>
                  <a:srgbClr val="002060"/>
                </a:solidFill>
              </a:rPr>
              <a:t>Loại áo, kiểu áo</a:t>
            </a:r>
            <a:r>
              <a:rPr lang="en-US" altLang="en-US" sz="2800" smtClean="0">
                <a:solidFill>
                  <a:srgbClr val="002060"/>
                </a:solidFill>
              </a:rPr>
              <a:t>: Áo dài, áo sơ mi, hay áo thun… có cổ hay không có cổ, dài tay hay ngắn tay…</a:t>
            </a:r>
          </a:p>
        </p:txBody>
      </p:sp>
      <p:sp>
        <p:nvSpPr>
          <p:cNvPr id="15" name="Rounded Rectangle 14"/>
          <p:cNvSpPr/>
          <p:nvPr/>
        </p:nvSpPr>
        <p:spPr>
          <a:xfrm>
            <a:off x="5174475" y="1634784"/>
            <a:ext cx="3865015" cy="3623016"/>
          </a:xfrm>
          <a:prstGeom prst="roundRect">
            <a:avLst/>
          </a:prstGeom>
          <a:solidFill>
            <a:schemeClr val="accent5">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2800" smtClean="0">
                <a:solidFill>
                  <a:srgbClr val="0070C0"/>
                </a:solidFill>
                <a:latin typeface="Times New Roman" pitchFamily="18" charset="0"/>
                <a:ea typeface="MS Mincho" pitchFamily="49" charset="-128"/>
                <a:cs typeface="Times New Roman" pitchFamily="18" charset="0"/>
              </a:rPr>
              <a:t>    Một </a:t>
            </a:r>
            <a:r>
              <a:rPr lang="en-US" altLang="ja-JP" sz="2800">
                <a:solidFill>
                  <a:srgbClr val="0070C0"/>
                </a:solidFill>
                <a:latin typeface="Times New Roman" pitchFamily="18" charset="0"/>
                <a:ea typeface="MS Mincho" pitchFamily="49" charset="-128"/>
                <a:cs typeface="Times New Roman" pitchFamily="18" charset="0"/>
              </a:rPr>
              <a:t>học sinh lớp 3 hỏi em: </a:t>
            </a:r>
            <a:endParaRPr lang="en-US" altLang="ja-JP" sz="2800" smtClean="0">
              <a:solidFill>
                <a:srgbClr val="0070C0"/>
              </a:solidFill>
              <a:latin typeface="Times New Roman" pitchFamily="18" charset="0"/>
              <a:ea typeface="MS Mincho" pitchFamily="49" charset="-128"/>
              <a:cs typeface="Times New Roman" pitchFamily="18" charset="0"/>
            </a:endParaRPr>
          </a:p>
          <a:p>
            <a:pPr algn="just"/>
            <a:r>
              <a:rPr lang="en-US" altLang="ja-JP" sz="2800" smtClean="0">
                <a:solidFill>
                  <a:srgbClr val="0070C0"/>
                </a:solidFill>
                <a:latin typeface="Times New Roman" pitchFamily="18" charset="0"/>
                <a:ea typeface="MS Mincho" pitchFamily="49" charset="-128"/>
                <a:cs typeface="Times New Roman" pitchFamily="18" charset="0"/>
              </a:rPr>
              <a:t>- Người </a:t>
            </a:r>
            <a:r>
              <a:rPr lang="en-US" altLang="ja-JP" sz="2800">
                <a:solidFill>
                  <a:srgbClr val="0070C0"/>
                </a:solidFill>
                <a:latin typeface="Times New Roman" pitchFamily="18" charset="0"/>
                <a:ea typeface="MS Mincho" pitchFamily="49" charset="-128"/>
                <a:cs typeface="Times New Roman" pitchFamily="18" charset="0"/>
              </a:rPr>
              <a:t>lực sĩ là người như thế nào? </a:t>
            </a:r>
            <a:endParaRPr lang="en-US" altLang="ja-JP" sz="2800" smtClean="0">
              <a:solidFill>
                <a:srgbClr val="0070C0"/>
              </a:solidFill>
              <a:latin typeface="Times New Roman" pitchFamily="18" charset="0"/>
              <a:ea typeface="MS Mincho" pitchFamily="49" charset="-128"/>
              <a:cs typeface="Times New Roman" pitchFamily="18" charset="0"/>
            </a:endParaRPr>
          </a:p>
          <a:p>
            <a:pPr algn="just"/>
            <a:r>
              <a:rPr lang="en-US" altLang="ja-JP" sz="2800" smtClean="0">
                <a:solidFill>
                  <a:srgbClr val="0070C0"/>
                </a:solidFill>
                <a:latin typeface="Times New Roman" pitchFamily="18" charset="0"/>
                <a:ea typeface="MS Mincho" pitchFamily="49" charset="-128"/>
                <a:cs typeface="Times New Roman" pitchFamily="18" charset="0"/>
              </a:rPr>
              <a:t>- Em </a:t>
            </a:r>
            <a:r>
              <a:rPr lang="en-US" altLang="ja-JP" sz="2800">
                <a:solidFill>
                  <a:srgbClr val="0070C0"/>
                </a:solidFill>
                <a:latin typeface="Times New Roman" pitchFamily="18" charset="0"/>
                <a:ea typeface="MS Mincho" pitchFamily="49" charset="-128"/>
                <a:cs typeface="Times New Roman" pitchFamily="18" charset="0"/>
              </a:rPr>
              <a:t>phải làm gì để học sinh ấy hình dung ra được hình ảnh của người lực sĩ? </a:t>
            </a:r>
            <a:endParaRPr lang="en-US" sz="2800">
              <a:solidFill>
                <a:srgbClr val="0070C0"/>
              </a:solidFill>
              <a:latin typeface="Times New Roman" pitchFamily="18" charset="0"/>
              <a:cs typeface="Times New Roman" pitchFamily="18" charset="0"/>
            </a:endParaRPr>
          </a:p>
        </p:txBody>
      </p:sp>
      <p:sp>
        <p:nvSpPr>
          <p:cNvPr id="16" name="Rectangle 15"/>
          <p:cNvSpPr/>
          <p:nvPr/>
        </p:nvSpPr>
        <p:spPr>
          <a:xfrm>
            <a:off x="479991" y="4549397"/>
            <a:ext cx="3320204" cy="461665"/>
          </a:xfrm>
          <a:prstGeom prst="rect">
            <a:avLst/>
          </a:prstGeom>
        </p:spPr>
        <p:txBody>
          <a:bodyPr wrap="none">
            <a:spAutoFit/>
          </a:bodyPr>
          <a:lstStyle/>
          <a:p>
            <a:r>
              <a:rPr lang="en-US" sz="2400">
                <a:latin typeface="Times New Roman" pitchFamily="18" charset="0"/>
                <a:cs typeface="Times New Roman" pitchFamily="18" charset="0"/>
              </a:rPr>
              <a:t>- Tình huống 3: Tả lực </a:t>
            </a:r>
            <a:r>
              <a:rPr lang="en-US" sz="2400" smtClean="0">
                <a:latin typeface="Times New Roman" pitchFamily="18" charset="0"/>
                <a:cs typeface="Times New Roman" pitchFamily="18" charset="0"/>
              </a:rPr>
              <a:t>sĩ.</a:t>
            </a:r>
            <a:endParaRPr lang="en-US" sz="2400">
              <a:latin typeface="Times New Roman" pitchFamily="18" charset="0"/>
              <a:cs typeface="Times New Roman" pitchFamily="18" charset="0"/>
            </a:endParaRPr>
          </a:p>
        </p:txBody>
      </p:sp>
      <p:pic>
        <p:nvPicPr>
          <p:cNvPr id="31" name="Picture 6" descr="lyduc"/>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328686" y="1167359"/>
            <a:ext cx="3644807" cy="557073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2956968" y="4711765"/>
            <a:ext cx="3474862" cy="209949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C00000"/>
                </a:solidFill>
                <a:latin typeface="Times New Roman" pitchFamily="18" charset="0"/>
                <a:cs typeface="Times New Roman" pitchFamily="18" charset="0"/>
              </a:rPr>
              <a:t>Hãy nhìn vào hình ảnh bên và tả lực sĩ.</a:t>
            </a:r>
            <a:endParaRPr lang="en-US" sz="2800">
              <a:solidFill>
                <a:srgbClr val="C00000"/>
              </a:solidFill>
              <a:latin typeface="Times New Roman" pitchFamily="18" charset="0"/>
              <a:cs typeface="Times New Roman" pitchFamily="18" charset="0"/>
            </a:endParaRPr>
          </a:p>
        </p:txBody>
      </p:sp>
      <p:sp>
        <p:nvSpPr>
          <p:cNvPr id="34" name="Text Box 19"/>
          <p:cNvSpPr txBox="1">
            <a:spLocks noChangeArrowheads="1"/>
          </p:cNvSpPr>
          <p:nvPr/>
        </p:nvSpPr>
        <p:spPr bwMode="auto">
          <a:xfrm>
            <a:off x="5224414" y="1674042"/>
            <a:ext cx="3738876" cy="4278094"/>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b="1" smtClean="0">
                <a:solidFill>
                  <a:srgbClr val="C00000"/>
                </a:solidFill>
              </a:rPr>
              <a:t> Khi tả lực sĩ cần chú ý làm nổi rõ các đặc điểm sau: </a:t>
            </a:r>
          </a:p>
          <a:p>
            <a:pPr algn="just" eaLnBrk="1" hangingPunct="1">
              <a:spcBef>
                <a:spcPts val="600"/>
              </a:spcBef>
            </a:pPr>
            <a:r>
              <a:rPr lang="en-US" altLang="en-US" sz="2800" b="1" smtClean="0">
                <a:solidFill>
                  <a:srgbClr val="C00000"/>
                </a:solidFill>
              </a:rPr>
              <a:t> </a:t>
            </a:r>
            <a:r>
              <a:rPr lang="en-US" altLang="en-US" sz="2800" b="1">
                <a:solidFill>
                  <a:srgbClr val="C00000"/>
                </a:solidFill>
              </a:rPr>
              <a:t>- Độ tuổi? Cao hay thấp?</a:t>
            </a:r>
          </a:p>
          <a:p>
            <a:pPr algn="just" eaLnBrk="1" hangingPunct="1">
              <a:spcBef>
                <a:spcPts val="600"/>
              </a:spcBef>
              <a:buFontTx/>
              <a:buChar char="-"/>
            </a:pPr>
            <a:r>
              <a:rPr lang="en-US" altLang="en-US" sz="2800" b="1">
                <a:solidFill>
                  <a:srgbClr val="C00000"/>
                </a:solidFill>
              </a:rPr>
              <a:t> Các cơ bắp trên cơ thể?</a:t>
            </a:r>
          </a:p>
          <a:p>
            <a:pPr algn="just" eaLnBrk="1" hangingPunct="1">
              <a:spcBef>
                <a:spcPts val="600"/>
              </a:spcBef>
              <a:buFontTx/>
              <a:buChar char="-"/>
            </a:pPr>
            <a:r>
              <a:rPr lang="en-US" altLang="en-US" sz="2800" b="1">
                <a:solidFill>
                  <a:srgbClr val="C00000"/>
                </a:solidFill>
              </a:rPr>
              <a:t> Sức lực như thế nào? </a:t>
            </a:r>
            <a:endParaRPr lang="en-US" altLang="en-US" sz="2800" b="1" smtClean="0">
              <a:solidFill>
                <a:srgbClr val="C00000"/>
              </a:solidFill>
            </a:endParaRPr>
          </a:p>
          <a:p>
            <a:pPr algn="just" eaLnBrk="1" hangingPunct="1">
              <a:spcBef>
                <a:spcPts val="600"/>
              </a:spcBef>
              <a:buFontTx/>
              <a:buChar char="-"/>
            </a:pPr>
            <a:r>
              <a:rPr lang="en-US" altLang="en-US" sz="2800" b="1" smtClean="0">
                <a:solidFill>
                  <a:srgbClr val="C00000"/>
                </a:solidFill>
              </a:rPr>
              <a:t>…..</a:t>
            </a:r>
            <a:endParaRPr lang="en-US" altLang="en-US" sz="2800" b="1">
              <a:solidFill>
                <a:srgbClr val="C00000"/>
              </a:solidFill>
            </a:endParaRPr>
          </a:p>
        </p:txBody>
      </p:sp>
      <p:sp>
        <p:nvSpPr>
          <p:cNvPr id="37" name="Text Box 7"/>
          <p:cNvSpPr txBox="1">
            <a:spLocks noChangeArrowheads="1"/>
          </p:cNvSpPr>
          <p:nvPr/>
        </p:nvSpPr>
        <p:spPr bwMode="auto">
          <a:xfrm>
            <a:off x="452865" y="5399656"/>
            <a:ext cx="3069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a:solidFill>
                  <a:srgbClr val="009900"/>
                </a:solidFill>
              </a:rPr>
              <a:t>2</a:t>
            </a:r>
            <a:r>
              <a:rPr lang="en-US" altLang="en-US" sz="2400" b="1" smtClean="0">
                <a:solidFill>
                  <a:srgbClr val="009900"/>
                </a:solidFill>
              </a:rPr>
              <a:t>/ Tìm </a:t>
            </a:r>
            <a:r>
              <a:rPr lang="en-US" altLang="en-US" sz="2400" b="1">
                <a:solidFill>
                  <a:srgbClr val="009900"/>
                </a:solidFill>
              </a:rPr>
              <a:t>hiểu </a:t>
            </a:r>
            <a:r>
              <a:rPr lang="en-US" altLang="en-US" sz="2400" b="1" smtClean="0">
                <a:solidFill>
                  <a:srgbClr val="009900"/>
                </a:solidFill>
              </a:rPr>
              <a:t>đoạn văn:</a:t>
            </a:r>
            <a:endParaRPr lang="en-US" altLang="en-US" sz="2400" b="1">
              <a:solidFill>
                <a:srgbClr val="009900"/>
              </a:solidFill>
            </a:endParaRPr>
          </a:p>
        </p:txBody>
      </p:sp>
      <p:sp>
        <p:nvSpPr>
          <p:cNvPr id="39" name="Cloud Callout 38"/>
          <p:cNvSpPr/>
          <p:nvPr/>
        </p:nvSpPr>
        <p:spPr>
          <a:xfrm>
            <a:off x="5099192" y="1209847"/>
            <a:ext cx="4035826" cy="4909709"/>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Times New Roman" pitchFamily="18" charset="0"/>
                <a:cs typeface="Times New Roman" pitchFamily="18" charset="0"/>
              </a:rPr>
              <a:t>Việc các em vừa thực hiện gọi là miêu tả. Vậy miêu tả là gì? Trong những trường hợp nào chúng ta cần miêu tả? </a:t>
            </a:r>
            <a:endParaRPr lang="en-US" sz="2800" b="1">
              <a:solidFill>
                <a:srgbClr val="C00000"/>
              </a:solidFill>
              <a:latin typeface="Times New Roman" pitchFamily="18" charset="0"/>
              <a:cs typeface="Times New Roman" pitchFamily="18" charset="0"/>
            </a:endParaRPr>
          </a:p>
        </p:txBody>
      </p:sp>
      <p:sp>
        <p:nvSpPr>
          <p:cNvPr id="40" name="Text Box 19"/>
          <p:cNvSpPr txBox="1">
            <a:spLocks noChangeArrowheads="1"/>
          </p:cNvSpPr>
          <p:nvPr/>
        </p:nvSpPr>
        <p:spPr bwMode="auto">
          <a:xfrm>
            <a:off x="5177972" y="1100742"/>
            <a:ext cx="3836120" cy="5693866"/>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a:r>
              <a:rPr lang="en-US" altLang="en-US" sz="2600" smtClean="0">
                <a:solidFill>
                  <a:srgbClr val="002060"/>
                </a:solidFill>
              </a:rPr>
              <a:t>    Miêu tả là nêu lên các đặc điểm, tính chất… nổi bật nhằm tái hiện lại trạng thái sự vật, sự việc, … giúp người nghe, người đọc hình dung ra. </a:t>
            </a:r>
          </a:p>
          <a:p>
            <a:pPr algn="just"/>
            <a:r>
              <a:rPr lang="en-US" altLang="en-US" sz="2600">
                <a:solidFill>
                  <a:srgbClr val="002060"/>
                </a:solidFill>
              </a:rPr>
              <a:t> </a:t>
            </a:r>
            <a:r>
              <a:rPr lang="en-US" altLang="en-US" sz="2600" smtClean="0">
                <a:solidFill>
                  <a:srgbClr val="002060"/>
                </a:solidFill>
              </a:rPr>
              <a:t>   Khi cần tái hiện hoặc giới thiệu một sự vật, con người, phong cảnh… mà người được giới thiệu chưa nhận ra, chưa trông thấy, chưa hình dung được, chúng ta sử dụng cách miêu tả.</a:t>
            </a:r>
            <a:endParaRPr lang="en-US" altLang="en-US" sz="2600">
              <a:solidFill>
                <a:srgbClr val="002060"/>
              </a:solidFill>
            </a:endParaRPr>
          </a:p>
        </p:txBody>
      </p:sp>
    </p:spTree>
    <p:extLst>
      <p:ext uri="{BB962C8B-B14F-4D97-AF65-F5344CB8AC3E}">
        <p14:creationId xmlns:p14="http://schemas.microsoft.com/office/powerpoint/2010/main" val="297139843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1000" fill="hold"/>
                                        <p:tgtEl>
                                          <p:spTgt spid="5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127"/>
                                        </p:tgtEl>
                                        <p:attrNameLst>
                                          <p:attrName>style.visibility</p:attrName>
                                        </p:attrNameLst>
                                      </p:cBhvr>
                                      <p:to>
                                        <p:strVal val="visible"/>
                                      </p:to>
                                    </p:set>
                                    <p:anim calcmode="lin" valueType="num">
                                      <p:cBhvr>
                                        <p:cTn id="14" dur="500" fill="hold"/>
                                        <p:tgtEl>
                                          <p:spTgt spid="5127"/>
                                        </p:tgtEl>
                                        <p:attrNameLst>
                                          <p:attrName>ppt_w</p:attrName>
                                        </p:attrNameLst>
                                      </p:cBhvr>
                                      <p:tavLst>
                                        <p:tav tm="0">
                                          <p:val>
                                            <p:fltVal val="0"/>
                                          </p:val>
                                        </p:tav>
                                        <p:tav tm="100000">
                                          <p:val>
                                            <p:strVal val="#ppt_w"/>
                                          </p:val>
                                        </p:tav>
                                      </p:tavLst>
                                    </p:anim>
                                    <p:anim calcmode="lin" valueType="num">
                                      <p:cBhvr>
                                        <p:cTn id="15" dur="500" fill="hold"/>
                                        <p:tgtEl>
                                          <p:spTgt spid="512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20" presetClass="exit" presetSubtype="0" fill="hold" grpId="1" nodeType="withEffect">
                                  <p:stCondLst>
                                    <p:cond delay="0"/>
                                  </p:stCondLst>
                                  <p:childTnLst>
                                    <p:animEffect transition="out" filter="wedg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xit" presetSubtype="0" fill="hold" nodeType="clickEffect">
                                  <p:stCondLst>
                                    <p:cond delay="0"/>
                                  </p:stCondLst>
                                  <p:childTnLst>
                                    <p:animEffect transition="out" filter="fade">
                                      <p:cBhvr>
                                        <p:cTn id="40" dur="1000"/>
                                        <p:tgtEl>
                                          <p:spTgt spid="17"/>
                                        </p:tgtEl>
                                      </p:cBhvr>
                                    </p:animEffect>
                                    <p:anim calcmode="lin" valueType="num">
                                      <p:cBhvr>
                                        <p:cTn id="41" dur="1000"/>
                                        <p:tgtEl>
                                          <p:spTgt spid="17"/>
                                        </p:tgtEl>
                                        <p:attrNameLst>
                                          <p:attrName>ppt_x</p:attrName>
                                        </p:attrNameLst>
                                      </p:cBhvr>
                                      <p:tavLst>
                                        <p:tav tm="0">
                                          <p:val>
                                            <p:strVal val="ppt_x"/>
                                          </p:val>
                                        </p:tav>
                                        <p:tav tm="100000">
                                          <p:val>
                                            <p:strVal val="ppt_x"/>
                                          </p:val>
                                        </p:tav>
                                      </p:tavLst>
                                    </p:anim>
                                    <p:anim calcmode="lin" valueType="num">
                                      <p:cBhvr>
                                        <p:cTn id="42" dur="1000"/>
                                        <p:tgtEl>
                                          <p:spTgt spid="17"/>
                                        </p:tgtEl>
                                        <p:attrNameLst>
                                          <p:attrName>ppt_y</p:attrName>
                                        </p:attrNameLst>
                                      </p:cBhvr>
                                      <p:tavLst>
                                        <p:tav tm="0">
                                          <p:val>
                                            <p:strVal val="ppt_y"/>
                                          </p:val>
                                        </p:tav>
                                        <p:tav tm="100000">
                                          <p:val>
                                            <p:strVal val="ppt_y-.1"/>
                                          </p:val>
                                        </p:tav>
                                      </p:tavLst>
                                    </p:anim>
                                    <p:set>
                                      <p:cBhvr>
                                        <p:cTn id="43" dur="1" fill="hold">
                                          <p:stCondLst>
                                            <p:cond delay="999"/>
                                          </p:stCondLst>
                                        </p:cTn>
                                        <p:tgtEl>
                                          <p:spTgt spid="17"/>
                                        </p:tgtEl>
                                        <p:attrNameLst>
                                          <p:attrName>style.visibility</p:attrName>
                                        </p:attrNameLst>
                                      </p:cBhvr>
                                      <p:to>
                                        <p:strVal val="hidden"/>
                                      </p:to>
                                    </p:set>
                                  </p:childTnLst>
                                </p:cTn>
                              </p:par>
                              <p:par>
                                <p:cTn id="44" presetID="47" presetClass="exit" presetSubtype="0" fill="hold" grpId="1"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5"/>
                                        </p:tgtEl>
                                      </p:cBhvr>
                                    </p:animEffect>
                                    <p:anim calcmode="lin" valueType="num">
                                      <p:cBhvr>
                                        <p:cTn id="58" dur="1000"/>
                                        <p:tgtEl>
                                          <p:spTgt spid="5"/>
                                        </p:tgtEl>
                                        <p:attrNameLst>
                                          <p:attrName>ppt_x</p:attrName>
                                        </p:attrNameLst>
                                      </p:cBhvr>
                                      <p:tavLst>
                                        <p:tav tm="0">
                                          <p:val>
                                            <p:strVal val="ppt_x"/>
                                          </p:val>
                                        </p:tav>
                                        <p:tav tm="100000">
                                          <p:val>
                                            <p:strVal val="ppt_x"/>
                                          </p:val>
                                        </p:tav>
                                      </p:tavLst>
                                    </p:anim>
                                    <p:anim calcmode="lin" valueType="num">
                                      <p:cBhvr>
                                        <p:cTn id="59" dur="1000"/>
                                        <p:tgtEl>
                                          <p:spTgt spid="5"/>
                                        </p:tgtEl>
                                        <p:attrNameLst>
                                          <p:attrName>ppt_y</p:attrName>
                                        </p:attrNameLst>
                                      </p:cBhvr>
                                      <p:tavLst>
                                        <p:tav tm="0">
                                          <p:val>
                                            <p:strVal val="ppt_y"/>
                                          </p:val>
                                        </p:tav>
                                        <p:tav tm="100000">
                                          <p:val>
                                            <p:strVal val="ppt_y+.1"/>
                                          </p:val>
                                        </p:tav>
                                      </p:tavLst>
                                    </p:anim>
                                    <p:set>
                                      <p:cBhvr>
                                        <p:cTn id="60" dur="1" fill="hold">
                                          <p:stCondLst>
                                            <p:cond delay="999"/>
                                          </p:stCondLst>
                                        </p:cTn>
                                        <p:tgtEl>
                                          <p:spTgt spid="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barn(inVertical)">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xit" presetSubtype="0" fill="hold" grpId="1" nodeType="clickEffect">
                                  <p:stCondLst>
                                    <p:cond delay="0"/>
                                  </p:stCondLst>
                                  <p:childTnLst>
                                    <p:animEffect transition="out" filter="fade">
                                      <p:cBhvr>
                                        <p:cTn id="74" dur="1000"/>
                                        <p:tgtEl>
                                          <p:spTgt spid="6"/>
                                        </p:tgtEl>
                                      </p:cBhvr>
                                    </p:animEffect>
                                    <p:anim calcmode="lin" valueType="num">
                                      <p:cBhvr>
                                        <p:cTn id="75" dur="1000"/>
                                        <p:tgtEl>
                                          <p:spTgt spid="6"/>
                                        </p:tgtEl>
                                        <p:attrNameLst>
                                          <p:attrName>ppt_x</p:attrName>
                                        </p:attrNameLst>
                                      </p:cBhvr>
                                      <p:tavLst>
                                        <p:tav tm="0">
                                          <p:val>
                                            <p:strVal val="ppt_x"/>
                                          </p:val>
                                        </p:tav>
                                        <p:tav tm="100000">
                                          <p:val>
                                            <p:strVal val="ppt_x"/>
                                          </p:val>
                                        </p:tav>
                                      </p:tavLst>
                                    </p:anim>
                                    <p:anim calcmode="lin" valueType="num">
                                      <p:cBhvr>
                                        <p:cTn id="76" dur="1000"/>
                                        <p:tgtEl>
                                          <p:spTgt spid="6"/>
                                        </p:tgtEl>
                                        <p:attrNameLst>
                                          <p:attrName>ppt_y</p:attrName>
                                        </p:attrNameLst>
                                      </p:cBhvr>
                                      <p:tavLst>
                                        <p:tav tm="0">
                                          <p:val>
                                            <p:strVal val="ppt_y"/>
                                          </p:val>
                                        </p:tav>
                                        <p:tav tm="100000">
                                          <p:val>
                                            <p:strVal val="ppt_y-.1"/>
                                          </p:val>
                                        </p:tav>
                                      </p:tavLst>
                                    </p:anim>
                                    <p:set>
                                      <p:cBhvr>
                                        <p:cTn id="77" dur="1" fill="hold">
                                          <p:stCondLst>
                                            <p:cond delay="999"/>
                                          </p:stCondLst>
                                        </p:cTn>
                                        <p:tgtEl>
                                          <p:spTgt spid="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heel(1)">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xit" presetSubtype="0" fill="hold" nodeType="clickEffect">
                                  <p:stCondLst>
                                    <p:cond delay="0"/>
                                  </p:stCondLst>
                                  <p:childTnLst>
                                    <p:animEffect transition="out" filter="fade">
                                      <p:cBhvr>
                                        <p:cTn id="93" dur="1000"/>
                                        <p:tgtEl>
                                          <p:spTgt spid="23"/>
                                        </p:tgtEl>
                                      </p:cBhvr>
                                    </p:animEffect>
                                    <p:anim calcmode="lin" valueType="num">
                                      <p:cBhvr>
                                        <p:cTn id="94" dur="1000"/>
                                        <p:tgtEl>
                                          <p:spTgt spid="23"/>
                                        </p:tgtEl>
                                        <p:attrNameLst>
                                          <p:attrName>ppt_x</p:attrName>
                                        </p:attrNameLst>
                                      </p:cBhvr>
                                      <p:tavLst>
                                        <p:tav tm="0">
                                          <p:val>
                                            <p:strVal val="ppt_x"/>
                                          </p:val>
                                        </p:tav>
                                        <p:tav tm="100000">
                                          <p:val>
                                            <p:strVal val="ppt_x"/>
                                          </p:val>
                                        </p:tav>
                                      </p:tavLst>
                                    </p:anim>
                                    <p:anim calcmode="lin" valueType="num">
                                      <p:cBhvr>
                                        <p:cTn id="95" dur="1000"/>
                                        <p:tgtEl>
                                          <p:spTgt spid="23"/>
                                        </p:tgtEl>
                                        <p:attrNameLst>
                                          <p:attrName>ppt_y</p:attrName>
                                        </p:attrNameLst>
                                      </p:cBhvr>
                                      <p:tavLst>
                                        <p:tav tm="0">
                                          <p:val>
                                            <p:strVal val="ppt_y"/>
                                          </p:val>
                                        </p:tav>
                                        <p:tav tm="100000">
                                          <p:val>
                                            <p:strVal val="ppt_y+.1"/>
                                          </p:val>
                                        </p:tav>
                                      </p:tavLst>
                                    </p:anim>
                                    <p:set>
                                      <p:cBhvr>
                                        <p:cTn id="96" dur="1" fill="hold">
                                          <p:stCondLst>
                                            <p:cond delay="999"/>
                                          </p:stCondLst>
                                        </p:cTn>
                                        <p:tgtEl>
                                          <p:spTgt spid="23"/>
                                        </p:tgtEl>
                                        <p:attrNameLst>
                                          <p:attrName>style.visibility</p:attrName>
                                        </p:attrNameLst>
                                      </p:cBhvr>
                                      <p:to>
                                        <p:strVal val="hidden"/>
                                      </p:to>
                                    </p:set>
                                  </p:childTnLst>
                                </p:cTn>
                              </p:par>
                              <p:par>
                                <p:cTn id="97" presetID="42" presetClass="exit" presetSubtype="0" fill="hold" grpId="1" nodeType="withEffect">
                                  <p:stCondLst>
                                    <p:cond delay="0"/>
                                  </p:stCondLst>
                                  <p:childTnLst>
                                    <p:animEffect transition="out" filter="fade">
                                      <p:cBhvr>
                                        <p:cTn id="98" dur="1000"/>
                                        <p:tgtEl>
                                          <p:spTgt spid="14"/>
                                        </p:tgtEl>
                                      </p:cBhvr>
                                    </p:animEffect>
                                    <p:anim calcmode="lin" valueType="num">
                                      <p:cBhvr>
                                        <p:cTn id="99" dur="1000"/>
                                        <p:tgtEl>
                                          <p:spTgt spid="14"/>
                                        </p:tgtEl>
                                        <p:attrNameLst>
                                          <p:attrName>ppt_x</p:attrName>
                                        </p:attrNameLst>
                                      </p:cBhvr>
                                      <p:tavLst>
                                        <p:tav tm="0">
                                          <p:val>
                                            <p:strVal val="ppt_x"/>
                                          </p:val>
                                        </p:tav>
                                        <p:tav tm="100000">
                                          <p:val>
                                            <p:strVal val="ppt_x"/>
                                          </p:val>
                                        </p:tav>
                                      </p:tavLst>
                                    </p:anim>
                                    <p:anim calcmode="lin" valueType="num">
                                      <p:cBhvr>
                                        <p:cTn id="100" dur="1000"/>
                                        <p:tgtEl>
                                          <p:spTgt spid="14"/>
                                        </p:tgtEl>
                                        <p:attrNameLst>
                                          <p:attrName>ppt_y</p:attrName>
                                        </p:attrNameLst>
                                      </p:cBhvr>
                                      <p:tavLst>
                                        <p:tav tm="0">
                                          <p:val>
                                            <p:strVal val="ppt_y"/>
                                          </p:val>
                                        </p:tav>
                                        <p:tav tm="100000">
                                          <p:val>
                                            <p:strVal val="ppt_y+.1"/>
                                          </p:val>
                                        </p:tav>
                                      </p:tavLst>
                                    </p:anim>
                                    <p:set>
                                      <p:cBhvr>
                                        <p:cTn id="101" dur="1" fill="hold">
                                          <p:stCondLst>
                                            <p:cond delay="999"/>
                                          </p:stCondLst>
                                        </p:cTn>
                                        <p:tgtEl>
                                          <p:spTgt spid="1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dissolve">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grpId="1" nodeType="clickEffect">
                                  <p:stCondLst>
                                    <p:cond delay="0"/>
                                  </p:stCondLst>
                                  <p:childTnLst>
                                    <p:animEffect transition="out" filter="fade">
                                      <p:cBhvr>
                                        <p:cTn id="110" dur="1000"/>
                                        <p:tgtEl>
                                          <p:spTgt spid="28"/>
                                        </p:tgtEl>
                                      </p:cBhvr>
                                    </p:animEffect>
                                    <p:anim calcmode="lin" valueType="num">
                                      <p:cBhvr>
                                        <p:cTn id="111" dur="1000"/>
                                        <p:tgtEl>
                                          <p:spTgt spid="28"/>
                                        </p:tgtEl>
                                        <p:attrNameLst>
                                          <p:attrName>ppt_x</p:attrName>
                                        </p:attrNameLst>
                                      </p:cBhvr>
                                      <p:tavLst>
                                        <p:tav tm="0">
                                          <p:val>
                                            <p:strVal val="ppt_x"/>
                                          </p:val>
                                        </p:tav>
                                        <p:tav tm="100000">
                                          <p:val>
                                            <p:strVal val="ppt_x"/>
                                          </p:val>
                                        </p:tav>
                                      </p:tavLst>
                                    </p:anim>
                                    <p:anim calcmode="lin" valueType="num">
                                      <p:cBhvr>
                                        <p:cTn id="112" dur="1000"/>
                                        <p:tgtEl>
                                          <p:spTgt spid="28"/>
                                        </p:tgtEl>
                                        <p:attrNameLst>
                                          <p:attrName>ppt_y</p:attrName>
                                        </p:attrNameLst>
                                      </p:cBhvr>
                                      <p:tavLst>
                                        <p:tav tm="0">
                                          <p:val>
                                            <p:strVal val="ppt_y"/>
                                          </p:val>
                                        </p:tav>
                                        <p:tav tm="100000">
                                          <p:val>
                                            <p:strVal val="ppt_y+.1"/>
                                          </p:val>
                                        </p:tav>
                                      </p:tavLst>
                                    </p:anim>
                                    <p:set>
                                      <p:cBhvr>
                                        <p:cTn id="113" dur="1" fill="hold">
                                          <p:stCondLst>
                                            <p:cond delay="999"/>
                                          </p:stCondLst>
                                        </p:cTn>
                                        <p:tgtEl>
                                          <p:spTgt spid="2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barn(inVertical)">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down)">
                                      <p:cBhvr>
                                        <p:cTn id="123" dur="500"/>
                                        <p:tgtEl>
                                          <p:spTgt spid="16"/>
                                        </p:tgtEl>
                                      </p:cBhvr>
                                    </p:animEffect>
                                  </p:childTnLst>
                                </p:cTn>
                              </p:par>
                              <p:par>
                                <p:cTn id="124" presetID="42" presetClass="exit" presetSubtype="0" fill="hold" grpId="1" nodeType="withEffect">
                                  <p:stCondLst>
                                    <p:cond delay="0"/>
                                  </p:stCondLst>
                                  <p:childTnLst>
                                    <p:animEffect transition="out" filter="fade">
                                      <p:cBhvr>
                                        <p:cTn id="125" dur="1000"/>
                                        <p:tgtEl>
                                          <p:spTgt spid="15"/>
                                        </p:tgtEl>
                                      </p:cBhvr>
                                    </p:animEffect>
                                    <p:anim calcmode="lin" valueType="num">
                                      <p:cBhvr>
                                        <p:cTn id="126" dur="1000"/>
                                        <p:tgtEl>
                                          <p:spTgt spid="15"/>
                                        </p:tgtEl>
                                        <p:attrNameLst>
                                          <p:attrName>ppt_x</p:attrName>
                                        </p:attrNameLst>
                                      </p:cBhvr>
                                      <p:tavLst>
                                        <p:tav tm="0">
                                          <p:val>
                                            <p:strVal val="ppt_x"/>
                                          </p:val>
                                        </p:tav>
                                        <p:tav tm="100000">
                                          <p:val>
                                            <p:strVal val="ppt_x"/>
                                          </p:val>
                                        </p:tav>
                                      </p:tavLst>
                                    </p:anim>
                                    <p:anim calcmode="lin" valueType="num">
                                      <p:cBhvr>
                                        <p:cTn id="127" dur="1000"/>
                                        <p:tgtEl>
                                          <p:spTgt spid="15"/>
                                        </p:tgtEl>
                                        <p:attrNameLst>
                                          <p:attrName>ppt_y</p:attrName>
                                        </p:attrNameLst>
                                      </p:cBhvr>
                                      <p:tavLst>
                                        <p:tav tm="0">
                                          <p:val>
                                            <p:strVal val="ppt_y"/>
                                          </p:val>
                                        </p:tav>
                                        <p:tav tm="100000">
                                          <p:val>
                                            <p:strVal val="ppt_y+.1"/>
                                          </p:val>
                                        </p:tav>
                                      </p:tavLst>
                                    </p:anim>
                                    <p:set>
                                      <p:cBhvr>
                                        <p:cTn id="128" dur="1" fill="hold">
                                          <p:stCondLst>
                                            <p:cond delay="999"/>
                                          </p:stCondLst>
                                        </p:cTn>
                                        <p:tgtEl>
                                          <p:spTgt spid="1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nodeType="click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heel(1)">
                                      <p:cBhvr>
                                        <p:cTn id="133" dur="20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1000"/>
                                        <p:tgtEl>
                                          <p:spTgt spid="19"/>
                                        </p:tgtEl>
                                      </p:cBhvr>
                                    </p:animEffect>
                                    <p:anim calcmode="lin" valueType="num">
                                      <p:cBhvr>
                                        <p:cTn id="139" dur="1000" fill="hold"/>
                                        <p:tgtEl>
                                          <p:spTgt spid="19"/>
                                        </p:tgtEl>
                                        <p:attrNameLst>
                                          <p:attrName>ppt_x</p:attrName>
                                        </p:attrNameLst>
                                      </p:cBhvr>
                                      <p:tavLst>
                                        <p:tav tm="0">
                                          <p:val>
                                            <p:strVal val="#ppt_x"/>
                                          </p:val>
                                        </p:tav>
                                        <p:tav tm="100000">
                                          <p:val>
                                            <p:strVal val="#ppt_x"/>
                                          </p:val>
                                        </p:tav>
                                      </p:tavLst>
                                    </p:anim>
                                    <p:anim calcmode="lin" valueType="num">
                                      <p:cBhvr>
                                        <p:cTn id="1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xit" presetSubtype="0" fill="hold" nodeType="clickEffect">
                                  <p:stCondLst>
                                    <p:cond delay="0"/>
                                  </p:stCondLst>
                                  <p:childTnLst>
                                    <p:animEffect transition="out" filter="fade">
                                      <p:cBhvr>
                                        <p:cTn id="144" dur="1000"/>
                                        <p:tgtEl>
                                          <p:spTgt spid="31"/>
                                        </p:tgtEl>
                                      </p:cBhvr>
                                    </p:animEffect>
                                    <p:anim calcmode="lin" valueType="num">
                                      <p:cBhvr>
                                        <p:cTn id="145" dur="1000"/>
                                        <p:tgtEl>
                                          <p:spTgt spid="31"/>
                                        </p:tgtEl>
                                        <p:attrNameLst>
                                          <p:attrName>ppt_x</p:attrName>
                                        </p:attrNameLst>
                                      </p:cBhvr>
                                      <p:tavLst>
                                        <p:tav tm="0">
                                          <p:val>
                                            <p:strVal val="ppt_x"/>
                                          </p:val>
                                        </p:tav>
                                        <p:tav tm="100000">
                                          <p:val>
                                            <p:strVal val="ppt_x"/>
                                          </p:val>
                                        </p:tav>
                                      </p:tavLst>
                                    </p:anim>
                                    <p:anim calcmode="lin" valueType="num">
                                      <p:cBhvr>
                                        <p:cTn id="146" dur="1000"/>
                                        <p:tgtEl>
                                          <p:spTgt spid="31"/>
                                        </p:tgtEl>
                                        <p:attrNameLst>
                                          <p:attrName>ppt_y</p:attrName>
                                        </p:attrNameLst>
                                      </p:cBhvr>
                                      <p:tavLst>
                                        <p:tav tm="0">
                                          <p:val>
                                            <p:strVal val="ppt_y"/>
                                          </p:val>
                                        </p:tav>
                                        <p:tav tm="100000">
                                          <p:val>
                                            <p:strVal val="ppt_y+.1"/>
                                          </p:val>
                                        </p:tav>
                                      </p:tavLst>
                                    </p:anim>
                                    <p:set>
                                      <p:cBhvr>
                                        <p:cTn id="147" dur="1" fill="hold">
                                          <p:stCondLst>
                                            <p:cond delay="999"/>
                                          </p:stCondLst>
                                        </p:cTn>
                                        <p:tgtEl>
                                          <p:spTgt spid="31"/>
                                        </p:tgtEl>
                                        <p:attrNameLst>
                                          <p:attrName>style.visibility</p:attrName>
                                        </p:attrNameLst>
                                      </p:cBhvr>
                                      <p:to>
                                        <p:strVal val="hidden"/>
                                      </p:to>
                                    </p:set>
                                  </p:childTnLst>
                                </p:cTn>
                              </p:par>
                              <p:par>
                                <p:cTn id="148" presetID="42" presetClass="exit" presetSubtype="0" fill="hold" grpId="1" nodeType="withEffect">
                                  <p:stCondLst>
                                    <p:cond delay="0"/>
                                  </p:stCondLst>
                                  <p:childTnLst>
                                    <p:animEffect transition="out" filter="fade">
                                      <p:cBhvr>
                                        <p:cTn id="149" dur="1000"/>
                                        <p:tgtEl>
                                          <p:spTgt spid="19"/>
                                        </p:tgtEl>
                                      </p:cBhvr>
                                    </p:animEffect>
                                    <p:anim calcmode="lin" valueType="num">
                                      <p:cBhvr>
                                        <p:cTn id="150" dur="1000"/>
                                        <p:tgtEl>
                                          <p:spTgt spid="19"/>
                                        </p:tgtEl>
                                        <p:attrNameLst>
                                          <p:attrName>ppt_x</p:attrName>
                                        </p:attrNameLst>
                                      </p:cBhvr>
                                      <p:tavLst>
                                        <p:tav tm="0">
                                          <p:val>
                                            <p:strVal val="ppt_x"/>
                                          </p:val>
                                        </p:tav>
                                        <p:tav tm="100000">
                                          <p:val>
                                            <p:strVal val="ppt_x"/>
                                          </p:val>
                                        </p:tav>
                                      </p:tavLst>
                                    </p:anim>
                                    <p:anim calcmode="lin" valueType="num">
                                      <p:cBhvr>
                                        <p:cTn id="151" dur="1000"/>
                                        <p:tgtEl>
                                          <p:spTgt spid="19"/>
                                        </p:tgtEl>
                                        <p:attrNameLst>
                                          <p:attrName>ppt_y</p:attrName>
                                        </p:attrNameLst>
                                      </p:cBhvr>
                                      <p:tavLst>
                                        <p:tav tm="0">
                                          <p:val>
                                            <p:strVal val="ppt_y"/>
                                          </p:val>
                                        </p:tav>
                                        <p:tav tm="100000">
                                          <p:val>
                                            <p:strVal val="ppt_y+.1"/>
                                          </p:val>
                                        </p:tav>
                                      </p:tavLst>
                                    </p:anim>
                                    <p:set>
                                      <p:cBhvr>
                                        <p:cTn id="152" dur="1" fill="hold">
                                          <p:stCondLst>
                                            <p:cond delay="999"/>
                                          </p:stCondLst>
                                        </p:cTn>
                                        <p:tgtEl>
                                          <p:spTgt spid="19"/>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3" presetClass="entr" presetSubtype="16"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plus(in)">
                                      <p:cBhvr>
                                        <p:cTn id="157" dur="2000"/>
                                        <p:tgtEl>
                                          <p:spTgt spid="34"/>
                                        </p:tgtEl>
                                      </p:cBhvr>
                                    </p:animEffect>
                                  </p:childTnLst>
                                </p:cTn>
                              </p:par>
                            </p:childTnLst>
                          </p:cTn>
                        </p:par>
                      </p:childTnLst>
                    </p:cTn>
                  </p:par>
                  <p:par>
                    <p:cTn id="158" fill="hold">
                      <p:stCondLst>
                        <p:cond delay="indefinite"/>
                      </p:stCondLst>
                      <p:childTnLst>
                        <p:par>
                          <p:cTn id="159" fill="hold">
                            <p:stCondLst>
                              <p:cond delay="0"/>
                            </p:stCondLst>
                            <p:childTnLst>
                              <p:par>
                                <p:cTn id="160" presetID="42" presetClass="exit" presetSubtype="0" fill="hold" grpId="1" nodeType="clickEffect">
                                  <p:stCondLst>
                                    <p:cond delay="0"/>
                                  </p:stCondLst>
                                  <p:childTnLst>
                                    <p:animEffect transition="out" filter="fade">
                                      <p:cBhvr>
                                        <p:cTn id="161" dur="1000"/>
                                        <p:tgtEl>
                                          <p:spTgt spid="34"/>
                                        </p:tgtEl>
                                      </p:cBhvr>
                                    </p:animEffect>
                                    <p:anim calcmode="lin" valueType="num">
                                      <p:cBhvr>
                                        <p:cTn id="162" dur="1000"/>
                                        <p:tgtEl>
                                          <p:spTgt spid="34"/>
                                        </p:tgtEl>
                                        <p:attrNameLst>
                                          <p:attrName>ppt_x</p:attrName>
                                        </p:attrNameLst>
                                      </p:cBhvr>
                                      <p:tavLst>
                                        <p:tav tm="0">
                                          <p:val>
                                            <p:strVal val="ppt_x"/>
                                          </p:val>
                                        </p:tav>
                                        <p:tav tm="100000">
                                          <p:val>
                                            <p:strVal val="ppt_x"/>
                                          </p:val>
                                        </p:tav>
                                      </p:tavLst>
                                    </p:anim>
                                    <p:anim calcmode="lin" valueType="num">
                                      <p:cBhvr>
                                        <p:cTn id="163" dur="1000"/>
                                        <p:tgtEl>
                                          <p:spTgt spid="34"/>
                                        </p:tgtEl>
                                        <p:attrNameLst>
                                          <p:attrName>ppt_y</p:attrName>
                                        </p:attrNameLst>
                                      </p:cBhvr>
                                      <p:tavLst>
                                        <p:tav tm="0">
                                          <p:val>
                                            <p:strVal val="ppt_y"/>
                                          </p:val>
                                        </p:tav>
                                        <p:tav tm="100000">
                                          <p:val>
                                            <p:strVal val="ppt_y+.1"/>
                                          </p:val>
                                        </p:tav>
                                      </p:tavLst>
                                    </p:anim>
                                    <p:set>
                                      <p:cBhvr>
                                        <p:cTn id="164" dur="1" fill="hold">
                                          <p:stCondLst>
                                            <p:cond delay="999"/>
                                          </p:stCondLst>
                                        </p:cTn>
                                        <p:tgtEl>
                                          <p:spTgt spid="3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1000"/>
                                        <p:tgtEl>
                                          <p:spTgt spid="39"/>
                                        </p:tgtEl>
                                      </p:cBhvr>
                                    </p:animEffect>
                                    <p:anim calcmode="lin" valueType="num">
                                      <p:cBhvr>
                                        <p:cTn id="170" dur="1000" fill="hold"/>
                                        <p:tgtEl>
                                          <p:spTgt spid="39"/>
                                        </p:tgtEl>
                                        <p:attrNameLst>
                                          <p:attrName>ppt_x</p:attrName>
                                        </p:attrNameLst>
                                      </p:cBhvr>
                                      <p:tavLst>
                                        <p:tav tm="0">
                                          <p:val>
                                            <p:strVal val="#ppt_x"/>
                                          </p:val>
                                        </p:tav>
                                        <p:tav tm="100000">
                                          <p:val>
                                            <p:strVal val="#ppt_x"/>
                                          </p:val>
                                        </p:tav>
                                      </p:tavLst>
                                    </p:anim>
                                    <p:anim calcmode="lin" valueType="num">
                                      <p:cBhvr>
                                        <p:cTn id="17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xit" presetSubtype="0" fill="hold" grpId="1" nodeType="clickEffect">
                                  <p:stCondLst>
                                    <p:cond delay="0"/>
                                  </p:stCondLst>
                                  <p:childTnLst>
                                    <p:animEffect transition="out" filter="fade">
                                      <p:cBhvr>
                                        <p:cTn id="175" dur="1000"/>
                                        <p:tgtEl>
                                          <p:spTgt spid="39"/>
                                        </p:tgtEl>
                                      </p:cBhvr>
                                    </p:animEffect>
                                    <p:anim calcmode="lin" valueType="num">
                                      <p:cBhvr>
                                        <p:cTn id="176" dur="1000"/>
                                        <p:tgtEl>
                                          <p:spTgt spid="39"/>
                                        </p:tgtEl>
                                        <p:attrNameLst>
                                          <p:attrName>ppt_x</p:attrName>
                                        </p:attrNameLst>
                                      </p:cBhvr>
                                      <p:tavLst>
                                        <p:tav tm="0">
                                          <p:val>
                                            <p:strVal val="ppt_x"/>
                                          </p:val>
                                        </p:tav>
                                        <p:tav tm="100000">
                                          <p:val>
                                            <p:strVal val="ppt_x"/>
                                          </p:val>
                                        </p:tav>
                                      </p:tavLst>
                                    </p:anim>
                                    <p:anim calcmode="lin" valueType="num">
                                      <p:cBhvr>
                                        <p:cTn id="177" dur="1000"/>
                                        <p:tgtEl>
                                          <p:spTgt spid="39"/>
                                        </p:tgtEl>
                                        <p:attrNameLst>
                                          <p:attrName>ppt_y</p:attrName>
                                        </p:attrNameLst>
                                      </p:cBhvr>
                                      <p:tavLst>
                                        <p:tav tm="0">
                                          <p:val>
                                            <p:strVal val="ppt_y"/>
                                          </p:val>
                                        </p:tav>
                                        <p:tav tm="100000">
                                          <p:val>
                                            <p:strVal val="ppt_y+.1"/>
                                          </p:val>
                                        </p:tav>
                                      </p:tavLst>
                                    </p:anim>
                                    <p:set>
                                      <p:cBhvr>
                                        <p:cTn id="178" dur="1" fill="hold">
                                          <p:stCondLst>
                                            <p:cond delay="999"/>
                                          </p:stCondLst>
                                        </p:cTn>
                                        <p:tgtEl>
                                          <p:spTgt spid="39"/>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3" presetClass="entr" presetSubtype="16" fill="hold" grpId="0" nodeType="clickEffect">
                                  <p:stCondLst>
                                    <p:cond delay="0"/>
                                  </p:stCondLst>
                                  <p:childTnLst>
                                    <p:set>
                                      <p:cBhvr>
                                        <p:cTn id="182" dur="1" fill="hold">
                                          <p:stCondLst>
                                            <p:cond delay="0"/>
                                          </p:stCondLst>
                                        </p:cTn>
                                        <p:tgtEl>
                                          <p:spTgt spid="40"/>
                                        </p:tgtEl>
                                        <p:attrNameLst>
                                          <p:attrName>style.visibility</p:attrName>
                                        </p:attrNameLst>
                                      </p:cBhvr>
                                      <p:to>
                                        <p:strVal val="visible"/>
                                      </p:to>
                                    </p:set>
                                    <p:animEffect transition="in" filter="plus(in)">
                                      <p:cBhvr>
                                        <p:cTn id="183" dur="2000"/>
                                        <p:tgtEl>
                                          <p:spTgt spid="40"/>
                                        </p:tgtEl>
                                      </p:cBhvr>
                                    </p:animEffect>
                                  </p:childTnLst>
                                </p:cTn>
                              </p:par>
                            </p:childTnLst>
                          </p:cTn>
                        </p:par>
                      </p:childTnLst>
                    </p:cTn>
                  </p:par>
                  <p:par>
                    <p:cTn id="184" fill="hold">
                      <p:stCondLst>
                        <p:cond delay="indefinite"/>
                      </p:stCondLst>
                      <p:childTnLst>
                        <p:par>
                          <p:cTn id="185" fill="hold">
                            <p:stCondLst>
                              <p:cond delay="0"/>
                            </p:stCondLst>
                            <p:childTnLst>
                              <p:par>
                                <p:cTn id="186" presetID="42" presetClass="exit" presetSubtype="0" fill="hold" grpId="1" nodeType="clickEffect">
                                  <p:stCondLst>
                                    <p:cond delay="0"/>
                                  </p:stCondLst>
                                  <p:childTnLst>
                                    <p:animEffect transition="out" filter="fade">
                                      <p:cBhvr>
                                        <p:cTn id="187" dur="1000"/>
                                        <p:tgtEl>
                                          <p:spTgt spid="40"/>
                                        </p:tgtEl>
                                      </p:cBhvr>
                                    </p:animEffect>
                                    <p:anim calcmode="lin" valueType="num">
                                      <p:cBhvr>
                                        <p:cTn id="188" dur="1000"/>
                                        <p:tgtEl>
                                          <p:spTgt spid="40"/>
                                        </p:tgtEl>
                                        <p:attrNameLst>
                                          <p:attrName>ppt_x</p:attrName>
                                        </p:attrNameLst>
                                      </p:cBhvr>
                                      <p:tavLst>
                                        <p:tav tm="0">
                                          <p:val>
                                            <p:strVal val="ppt_x"/>
                                          </p:val>
                                        </p:tav>
                                        <p:tav tm="100000">
                                          <p:val>
                                            <p:strVal val="ppt_x"/>
                                          </p:val>
                                        </p:tav>
                                      </p:tavLst>
                                    </p:anim>
                                    <p:anim calcmode="lin" valueType="num">
                                      <p:cBhvr>
                                        <p:cTn id="189" dur="1000"/>
                                        <p:tgtEl>
                                          <p:spTgt spid="40"/>
                                        </p:tgtEl>
                                        <p:attrNameLst>
                                          <p:attrName>ppt_y</p:attrName>
                                        </p:attrNameLst>
                                      </p:cBhvr>
                                      <p:tavLst>
                                        <p:tav tm="0">
                                          <p:val>
                                            <p:strVal val="ppt_y"/>
                                          </p:val>
                                        </p:tav>
                                        <p:tav tm="100000">
                                          <p:val>
                                            <p:strVal val="ppt_y+.1"/>
                                          </p:val>
                                        </p:tav>
                                      </p:tavLst>
                                    </p:anim>
                                    <p:set>
                                      <p:cBhvr>
                                        <p:cTn id="190" dur="1" fill="hold">
                                          <p:stCondLst>
                                            <p:cond delay="999"/>
                                          </p:stCondLst>
                                        </p:cTn>
                                        <p:tgtEl>
                                          <p:spTgt spid="40"/>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37"/>
                                        </p:tgtEl>
                                        <p:attrNameLst>
                                          <p:attrName>style.visibility</p:attrName>
                                        </p:attrNameLst>
                                      </p:cBhvr>
                                      <p:to>
                                        <p:strVal val="visible"/>
                                      </p:to>
                                    </p:set>
                                    <p:anim calcmode="lin" valueType="num">
                                      <p:cBhvr>
                                        <p:cTn id="195" dur="500" fill="hold"/>
                                        <p:tgtEl>
                                          <p:spTgt spid="37"/>
                                        </p:tgtEl>
                                        <p:attrNameLst>
                                          <p:attrName>ppt_w</p:attrName>
                                        </p:attrNameLst>
                                      </p:cBhvr>
                                      <p:tavLst>
                                        <p:tav tm="0">
                                          <p:val>
                                            <p:fltVal val="0"/>
                                          </p:val>
                                        </p:tav>
                                        <p:tav tm="100000">
                                          <p:val>
                                            <p:strVal val="#ppt_w"/>
                                          </p:val>
                                        </p:tav>
                                      </p:tavLst>
                                    </p:anim>
                                    <p:anim calcmode="lin" valueType="num">
                                      <p:cBhvr>
                                        <p:cTn id="196"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13" grpId="0"/>
      <p:bldP spid="4" grpId="0" animBg="1"/>
      <p:bldP spid="4" grpId="1" animBg="1"/>
      <p:bldP spid="18" grpId="0"/>
      <p:bldP spid="18" grpId="1"/>
      <p:bldP spid="5" grpId="0" animBg="1"/>
      <p:bldP spid="5" grpId="1" animBg="1"/>
      <p:bldP spid="6" grpId="0" animBg="1"/>
      <p:bldP spid="6" grpId="1" animBg="1"/>
      <p:bldP spid="7" grpId="0"/>
      <p:bldP spid="14" grpId="0" animBg="1"/>
      <p:bldP spid="14" grpId="1" animBg="1"/>
      <p:bldP spid="28" grpId="0" animBg="1"/>
      <p:bldP spid="28" grpId="1" animBg="1"/>
      <p:bldP spid="15" grpId="0" animBg="1"/>
      <p:bldP spid="15" grpId="1" animBg="1"/>
      <p:bldP spid="16" grpId="0"/>
      <p:bldP spid="19" grpId="0" animBg="1"/>
      <p:bldP spid="19" grpId="1" animBg="1"/>
      <p:bldP spid="34" grpId="0" animBg="1"/>
      <p:bldP spid="34" grpId="1" animBg="1"/>
      <p:bldP spid="37" grpId="0"/>
      <p:bldP spid="39" grpId="0" animBg="1"/>
      <p:bldP spid="39"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 y="0"/>
            <a:ext cx="9150689" cy="6864188"/>
          </a:xfrm>
          <a:prstGeom prst="rect">
            <a:avLst/>
          </a:prstGeom>
          <a:solidFill>
            <a:srgbClr val="CCFF33"/>
          </a:solidFill>
        </p:spPr>
      </p:pic>
      <p:sp>
        <p:nvSpPr>
          <p:cNvPr id="6" name="Text Box 7"/>
          <p:cNvSpPr txBox="1">
            <a:spLocks noChangeArrowheads="1"/>
          </p:cNvSpPr>
          <p:nvPr/>
        </p:nvSpPr>
        <p:spPr bwMode="auto">
          <a:xfrm>
            <a:off x="0" y="716322"/>
            <a:ext cx="35525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800" b="1">
                <a:solidFill>
                  <a:srgbClr val="009900"/>
                </a:solidFill>
              </a:rPr>
              <a:t>2</a:t>
            </a:r>
            <a:r>
              <a:rPr lang="en-US" altLang="en-US" sz="2800" b="1" smtClean="0">
                <a:solidFill>
                  <a:srgbClr val="009900"/>
                </a:solidFill>
              </a:rPr>
              <a:t>/ Tìm </a:t>
            </a:r>
            <a:r>
              <a:rPr lang="en-US" altLang="en-US" sz="2800" b="1">
                <a:solidFill>
                  <a:srgbClr val="009900"/>
                </a:solidFill>
              </a:rPr>
              <a:t>hiểu </a:t>
            </a:r>
            <a:r>
              <a:rPr lang="en-US" altLang="en-US" sz="2800" b="1" smtClean="0">
                <a:solidFill>
                  <a:srgbClr val="009900"/>
                </a:solidFill>
              </a:rPr>
              <a:t>đoạn văn:</a:t>
            </a:r>
            <a:endParaRPr lang="en-US" altLang="en-US" sz="2800" b="1">
              <a:solidFill>
                <a:srgbClr val="009900"/>
              </a:solidFill>
            </a:endParaRPr>
          </a:p>
        </p:txBody>
      </p:sp>
      <p:cxnSp>
        <p:nvCxnSpPr>
          <p:cNvPr id="9" name="Straight Connector 8"/>
          <p:cNvCxnSpPr/>
          <p:nvPr/>
        </p:nvCxnSpPr>
        <p:spPr>
          <a:xfrm>
            <a:off x="4132956" y="885372"/>
            <a:ext cx="0" cy="59581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p:nvSpPr>
        <p:spPr bwMode="auto">
          <a:xfrm>
            <a:off x="4475859" y="972484"/>
            <a:ext cx="4220029" cy="5416868"/>
          </a:xfrm>
          <a:prstGeom prst="rect">
            <a:avLst/>
          </a:prstGeom>
          <a:solidFill>
            <a:srgbClr val="F8FEB0"/>
          </a:solidFill>
          <a:ln w="9525">
            <a:solidFill>
              <a:srgbClr val="FF0000"/>
            </a:solidFill>
            <a:miter lim="800000"/>
            <a:headEnd/>
            <a:tailEnd/>
          </a:ln>
          <a:effectLst>
            <a:outerShdw dist="35921" dir="2700000" algn="ctr" rotWithShape="0">
              <a:schemeClr val="bg2"/>
            </a:outerShdw>
          </a:effec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smtClean="0"/>
              <a:t> </a:t>
            </a:r>
            <a:r>
              <a:rPr lang="en-US" altLang="en-US" sz="2800" smtClean="0">
                <a:solidFill>
                  <a:srgbClr val="0000FF"/>
                </a:solidFill>
              </a:rPr>
              <a:t>Đọc đoạn văn tả Dế Mèn SGK/3 từ </a:t>
            </a:r>
            <a:r>
              <a:rPr lang="en-US" altLang="en-US" sz="2800" b="1" i="1" smtClean="0">
                <a:solidFill>
                  <a:srgbClr val="0000FF"/>
                </a:solidFill>
              </a:rPr>
              <a:t>“Bởi tôi ăn uống điều độ…”</a:t>
            </a:r>
            <a:r>
              <a:rPr lang="en-US" altLang="en-US" sz="2800" smtClean="0">
                <a:solidFill>
                  <a:srgbClr val="0000FF"/>
                </a:solidFill>
              </a:rPr>
              <a:t> đến </a:t>
            </a:r>
            <a:r>
              <a:rPr lang="en-US" altLang="en-US" sz="2800" b="1" i="1" smtClean="0">
                <a:solidFill>
                  <a:srgbClr val="0000FF"/>
                </a:solidFill>
              </a:rPr>
              <a:t>“… đưa cả hai chân lên vuốt râu”</a:t>
            </a:r>
            <a:r>
              <a:rPr lang="en-US" altLang="en-US" sz="2800" smtClean="0">
                <a:solidFill>
                  <a:srgbClr val="0000FF"/>
                </a:solidFill>
              </a:rPr>
              <a:t> và thực hiện yêu cầu sau: </a:t>
            </a:r>
          </a:p>
          <a:p>
            <a:pPr algn="just" eaLnBrk="1" hangingPunct="1">
              <a:spcBef>
                <a:spcPts val="600"/>
              </a:spcBef>
            </a:pPr>
            <a:r>
              <a:rPr lang="en-US" altLang="en-US" sz="2800" smtClean="0">
                <a:solidFill>
                  <a:srgbClr val="0000FF"/>
                </a:solidFill>
              </a:rPr>
              <a:t> - Chỉ ra các chi tiết, hình ảnh giúp em hình dung ra đặc điểm nổi bật của Dế Mèn.</a:t>
            </a:r>
          </a:p>
          <a:p>
            <a:pPr algn="just" eaLnBrk="1" hangingPunct="1">
              <a:spcBef>
                <a:spcPts val="600"/>
              </a:spcBef>
            </a:pPr>
            <a:r>
              <a:rPr lang="en-US" altLang="en-US" sz="2800" smtClean="0">
                <a:solidFill>
                  <a:srgbClr val="0000FF"/>
                </a:solidFill>
              </a:rPr>
              <a:t>- Qua các chi tiết tìm được em hình dung ra Dế Mèn như thế nào? </a:t>
            </a:r>
            <a:endParaRPr lang="en-US" altLang="en-US" sz="2800">
              <a:solidFill>
                <a:srgbClr val="0000FF"/>
              </a:solidFill>
            </a:endParaRPr>
          </a:p>
        </p:txBody>
      </p:sp>
      <p:sp>
        <p:nvSpPr>
          <p:cNvPr id="13" name="Text Box 7"/>
          <p:cNvSpPr txBox="1">
            <a:spLocks noChangeArrowheads="1"/>
          </p:cNvSpPr>
          <p:nvPr/>
        </p:nvSpPr>
        <p:spPr bwMode="auto">
          <a:xfrm>
            <a:off x="445337" y="1304287"/>
            <a:ext cx="18998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800" b="1" smtClean="0"/>
              <a:t>a) Dế Mèn:</a:t>
            </a:r>
            <a:endParaRPr lang="en-US" altLang="en-US" sz="2800" b="1"/>
          </a:p>
        </p:txBody>
      </p:sp>
      <p:sp>
        <p:nvSpPr>
          <p:cNvPr id="15" name="Rectangle 14"/>
          <p:cNvSpPr/>
          <p:nvPr/>
        </p:nvSpPr>
        <p:spPr>
          <a:xfrm>
            <a:off x="4339780" y="1070439"/>
            <a:ext cx="4572000" cy="5062924"/>
          </a:xfrm>
          <a:prstGeom prst="rect">
            <a:avLst/>
          </a:prstGeom>
        </p:spPr>
        <p:txBody>
          <a:bodyPr>
            <a:spAutoFit/>
          </a:bodyPr>
          <a:lstStyle/>
          <a:p>
            <a:pPr algn="just">
              <a:spcBef>
                <a:spcPts val="600"/>
              </a:spcBef>
            </a:pPr>
            <a:r>
              <a:rPr lang="en-US" sz="2400">
                <a:latin typeface="Times New Roman" pitchFamily="18" charset="0"/>
                <a:cs typeface="Times New Roman" pitchFamily="18" charset="0"/>
              </a:rPr>
              <a:t>- Chàng dế thanh niên cường tráng.</a:t>
            </a:r>
          </a:p>
          <a:p>
            <a:pPr algn="just">
              <a:spcBef>
                <a:spcPts val="600"/>
              </a:spcBef>
            </a:pPr>
            <a:r>
              <a:rPr lang="en-US" sz="2400">
                <a:latin typeface="Times New Roman" pitchFamily="18" charset="0"/>
                <a:cs typeface="Times New Roman" pitchFamily="18" charset="0"/>
              </a:rPr>
              <a:t>- Đôi càng mẫm bóng</a:t>
            </a:r>
          </a:p>
          <a:p>
            <a:pPr algn="just">
              <a:spcBef>
                <a:spcPts val="600"/>
              </a:spcBef>
            </a:pPr>
            <a:r>
              <a:rPr lang="en-US" sz="2400">
                <a:latin typeface="Times New Roman" pitchFamily="18" charset="0"/>
                <a:cs typeface="Times New Roman" pitchFamily="18" charset="0"/>
              </a:rPr>
              <a:t>- Những cái vuốt </a:t>
            </a:r>
            <a:r>
              <a:rPr lang="en-US" sz="2400" smtClean="0">
                <a:latin typeface="Times New Roman" pitchFamily="18" charset="0"/>
                <a:cs typeface="Times New Roman" pitchFamily="18" charset="0"/>
              </a:rPr>
              <a:t>cứng dần </a:t>
            </a:r>
            <a:r>
              <a:rPr lang="en-US" sz="2400">
                <a:latin typeface="Times New Roman" pitchFamily="18" charset="0"/>
                <a:cs typeface="Times New Roman" pitchFamily="18" charset="0"/>
              </a:rPr>
              <a:t>và </a:t>
            </a:r>
            <a:r>
              <a:rPr lang="en-US" sz="2400" smtClean="0">
                <a:latin typeface="Times New Roman" pitchFamily="18" charset="0"/>
                <a:cs typeface="Times New Roman" pitchFamily="18" charset="0"/>
              </a:rPr>
              <a:t>nhọn hoắt, sắc</a:t>
            </a:r>
            <a:endParaRPr lang="en-US" sz="2400">
              <a:latin typeface="Times New Roman" pitchFamily="18" charset="0"/>
              <a:cs typeface="Times New Roman" pitchFamily="18" charset="0"/>
            </a:endParaRPr>
          </a:p>
          <a:p>
            <a:pPr algn="just">
              <a:spcBef>
                <a:spcPts val="600"/>
              </a:spcBef>
            </a:pPr>
            <a:r>
              <a:rPr lang="en-US" sz="2400" smtClean="0">
                <a:latin typeface="Times New Roman" pitchFamily="18" charset="0"/>
                <a:cs typeface="Times New Roman" pitchFamily="18" charset="0"/>
              </a:rPr>
              <a:t>- Đôi </a:t>
            </a:r>
            <a:r>
              <a:rPr lang="en-US" sz="2400">
                <a:latin typeface="Times New Roman" pitchFamily="18" charset="0"/>
                <a:cs typeface="Times New Roman" pitchFamily="18" charset="0"/>
              </a:rPr>
              <a:t>cánh dài </a:t>
            </a:r>
            <a:r>
              <a:rPr lang="en-US" sz="2400" smtClean="0">
                <a:latin typeface="Times New Roman" pitchFamily="18" charset="0"/>
                <a:cs typeface="Times New Roman" pitchFamily="18" charset="0"/>
              </a:rPr>
              <a:t>kín tận </a:t>
            </a:r>
            <a:r>
              <a:rPr lang="en-US" sz="2400">
                <a:latin typeface="Times New Roman" pitchFamily="18" charset="0"/>
                <a:cs typeface="Times New Roman" pitchFamily="18" charset="0"/>
              </a:rPr>
              <a:t>chấm </a:t>
            </a:r>
            <a:r>
              <a:rPr lang="en-US" sz="2400" smtClean="0">
                <a:latin typeface="Times New Roman" pitchFamily="18" charset="0"/>
                <a:cs typeface="Times New Roman" pitchFamily="18" charset="0"/>
              </a:rPr>
              <a:t>đuôi</a:t>
            </a:r>
          </a:p>
          <a:p>
            <a:pPr algn="just">
              <a:spcBef>
                <a:spcPts val="600"/>
              </a:spcBef>
            </a:pPr>
            <a:r>
              <a:rPr lang="en-US" sz="2400" smtClean="0">
                <a:latin typeface="Times New Roman" pitchFamily="18" charset="0"/>
                <a:cs typeface="Times New Roman" pitchFamily="18" charset="0"/>
              </a:rPr>
              <a:t>- Đầu to, nổi từng tảng rất bướng</a:t>
            </a:r>
          </a:p>
          <a:p>
            <a:pPr algn="just">
              <a:spcBef>
                <a:spcPts val="600"/>
              </a:spcBef>
            </a:pPr>
            <a:r>
              <a:rPr lang="en-US" sz="2400" smtClean="0">
                <a:latin typeface="Times New Roman" pitchFamily="18" charset="0"/>
                <a:cs typeface="Times New Roman" pitchFamily="18" charset="0"/>
              </a:rPr>
              <a:t>- Hai cái răng đen nhánh nhai ngoàm ngoạp như hai lưỡi liềm máy</a:t>
            </a:r>
          </a:p>
          <a:p>
            <a:pPr algn="just">
              <a:spcBef>
                <a:spcPts val="600"/>
              </a:spcBef>
            </a:pPr>
            <a:r>
              <a:rPr lang="en-US" sz="2400" smtClean="0">
                <a:latin typeface="Times New Roman" pitchFamily="18" charset="0"/>
                <a:cs typeface="Times New Roman" pitchFamily="18" charset="0"/>
              </a:rPr>
              <a:t>- Râu dài và uốn cong một vẻ rất đỗi hùng dũng </a:t>
            </a:r>
            <a:endParaRPr lang="en-US" sz="2400">
              <a:latin typeface="Times New Roman" pitchFamily="18" charset="0"/>
              <a:cs typeface="Times New Roman" pitchFamily="18" charset="0"/>
            </a:endParaRPr>
          </a:p>
          <a:p>
            <a:pPr algn="just">
              <a:spcBef>
                <a:spcPts val="600"/>
              </a:spcBef>
            </a:pPr>
            <a:r>
              <a:rPr lang="en-US" sz="2400" b="1">
                <a:latin typeface="Times New Roman" pitchFamily="18" charset="0"/>
                <a:cs typeface="Times New Roman" pitchFamily="18" charset="0"/>
              </a:rPr>
              <a:t>-&gt; Chú dế đẹp, lực lưỡng.</a:t>
            </a:r>
          </a:p>
        </p:txBody>
      </p:sp>
      <p:sp>
        <p:nvSpPr>
          <p:cNvPr id="16" name="Rectangle 15"/>
          <p:cNvSpPr/>
          <p:nvPr/>
        </p:nvSpPr>
        <p:spPr>
          <a:xfrm>
            <a:off x="783768" y="1895747"/>
            <a:ext cx="2355132" cy="523220"/>
          </a:xfrm>
          <a:prstGeom prst="rect">
            <a:avLst/>
          </a:prstGeom>
        </p:spPr>
        <p:txBody>
          <a:bodyPr wrap="none">
            <a:spAutoFit/>
          </a:bodyPr>
          <a:lstStyle/>
          <a:p>
            <a:r>
              <a:rPr lang="en-US" sz="2800" smtClean="0">
                <a:latin typeface="Times New Roman" pitchFamily="18" charset="0"/>
                <a:cs typeface="Times New Roman" pitchFamily="18" charset="0"/>
              </a:rPr>
              <a:t>đẹp, lực lưỡng.</a:t>
            </a:r>
            <a:endParaRPr lang="en-US" sz="2800"/>
          </a:p>
        </p:txBody>
      </p:sp>
      <p:sp>
        <p:nvSpPr>
          <p:cNvPr id="17" name="Text Box 9"/>
          <p:cNvSpPr txBox="1">
            <a:spLocks noChangeArrowheads="1"/>
          </p:cNvSpPr>
          <p:nvPr/>
        </p:nvSpPr>
        <p:spPr bwMode="auto">
          <a:xfrm>
            <a:off x="4474037" y="966037"/>
            <a:ext cx="4220029" cy="5416868"/>
          </a:xfrm>
          <a:prstGeom prst="rect">
            <a:avLst/>
          </a:prstGeom>
          <a:solidFill>
            <a:srgbClr val="CCFFCC"/>
          </a:solidFill>
          <a:ln w="9525">
            <a:solidFill>
              <a:srgbClr val="FF0000"/>
            </a:solidFill>
            <a:miter lim="800000"/>
            <a:headEnd/>
            <a:tailEnd/>
          </a:ln>
          <a:effectLst>
            <a:outerShdw dist="35921" dir="2700000" algn="ctr" rotWithShape="0">
              <a:schemeClr val="bg2"/>
            </a:outerShdw>
          </a:effec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smtClean="0"/>
              <a:t> </a:t>
            </a:r>
            <a:r>
              <a:rPr lang="en-US" altLang="en-US" sz="2800" smtClean="0">
                <a:solidFill>
                  <a:srgbClr val="0000FF"/>
                </a:solidFill>
              </a:rPr>
              <a:t>Đọc đoạn văn tả Dế Mèn SGK/4 từ </a:t>
            </a:r>
            <a:r>
              <a:rPr lang="en-US" altLang="en-US" sz="2800" b="1" i="1" smtClean="0">
                <a:solidFill>
                  <a:srgbClr val="0000FF"/>
                </a:solidFill>
              </a:rPr>
              <a:t>“Cái chàng Dế Choắt, người gầy gò…”</a:t>
            </a:r>
            <a:r>
              <a:rPr lang="en-US" altLang="en-US" sz="2800" smtClean="0">
                <a:solidFill>
                  <a:srgbClr val="0000FF"/>
                </a:solidFill>
              </a:rPr>
              <a:t> đến </a:t>
            </a:r>
            <a:r>
              <a:rPr lang="en-US" altLang="en-US" sz="2800" b="1" i="1" smtClean="0">
                <a:solidFill>
                  <a:srgbClr val="0000FF"/>
                </a:solidFill>
              </a:rPr>
              <a:t>“ … như hang tôi”</a:t>
            </a:r>
            <a:r>
              <a:rPr lang="en-US" altLang="en-US" sz="2800" smtClean="0">
                <a:solidFill>
                  <a:srgbClr val="0000FF"/>
                </a:solidFill>
              </a:rPr>
              <a:t> và thực hiện yêu cầu sau: </a:t>
            </a:r>
          </a:p>
          <a:p>
            <a:pPr algn="just" eaLnBrk="1" hangingPunct="1">
              <a:spcBef>
                <a:spcPts val="600"/>
              </a:spcBef>
            </a:pPr>
            <a:r>
              <a:rPr lang="en-US" altLang="en-US" sz="2800" smtClean="0">
                <a:solidFill>
                  <a:srgbClr val="0000FF"/>
                </a:solidFill>
              </a:rPr>
              <a:t> - Chỉ ra các chi tiết, hình ảnh giúp em hình dung ra đặc điểm nổi bật của Dế Choắt.</a:t>
            </a:r>
          </a:p>
          <a:p>
            <a:pPr algn="just" eaLnBrk="1" hangingPunct="1">
              <a:spcBef>
                <a:spcPts val="600"/>
              </a:spcBef>
            </a:pPr>
            <a:r>
              <a:rPr lang="en-US" altLang="en-US" sz="2800" smtClean="0">
                <a:solidFill>
                  <a:srgbClr val="0000FF"/>
                </a:solidFill>
              </a:rPr>
              <a:t>- Qua các chi tiết tìm được em hình dung ra Dế Choắt như thế nào? </a:t>
            </a:r>
            <a:endParaRPr lang="en-US" altLang="en-US" sz="2800">
              <a:solidFill>
                <a:srgbClr val="0000FF"/>
              </a:solidFill>
            </a:endParaRPr>
          </a:p>
        </p:txBody>
      </p:sp>
      <p:sp>
        <p:nvSpPr>
          <p:cNvPr id="18" name="Text Box 7"/>
          <p:cNvSpPr txBox="1">
            <a:spLocks noChangeArrowheads="1"/>
          </p:cNvSpPr>
          <p:nvPr/>
        </p:nvSpPr>
        <p:spPr bwMode="auto">
          <a:xfrm>
            <a:off x="478540" y="2589636"/>
            <a:ext cx="2162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800" b="1"/>
              <a:t>b</a:t>
            </a:r>
            <a:r>
              <a:rPr lang="en-US" altLang="en-US" sz="2800" b="1" smtClean="0"/>
              <a:t>) Dế Choắt:</a:t>
            </a:r>
            <a:endParaRPr lang="en-US" altLang="en-US" sz="2800" b="1"/>
          </a:p>
        </p:txBody>
      </p:sp>
      <p:sp>
        <p:nvSpPr>
          <p:cNvPr id="19" name="Rectangle 18"/>
          <p:cNvSpPr/>
          <p:nvPr/>
        </p:nvSpPr>
        <p:spPr>
          <a:xfrm>
            <a:off x="4261064" y="1204405"/>
            <a:ext cx="4572000" cy="4708981"/>
          </a:xfrm>
          <a:prstGeom prst="rect">
            <a:avLst/>
          </a:prstGeom>
        </p:spPr>
        <p:txBody>
          <a:bodyPr>
            <a:spAutoFit/>
          </a:bodyPr>
          <a:lstStyle/>
          <a:p>
            <a:pPr>
              <a:spcBef>
                <a:spcPts val="600"/>
              </a:spcBef>
              <a:spcAft>
                <a:spcPts val="600"/>
              </a:spcAft>
            </a:pPr>
            <a:r>
              <a:rPr lang="en-US" sz="2400"/>
              <a:t>- Người gầy gò, dài lêu </a:t>
            </a:r>
            <a:r>
              <a:rPr lang="en-US" sz="2400" smtClean="0"/>
              <a:t>nghêu như một gã nghiện thuốc phiện.</a:t>
            </a:r>
            <a:endParaRPr lang="en-US" sz="2400"/>
          </a:p>
          <a:p>
            <a:pPr>
              <a:spcBef>
                <a:spcPts val="600"/>
              </a:spcBef>
              <a:spcAft>
                <a:spcPts val="600"/>
              </a:spcAft>
            </a:pPr>
            <a:r>
              <a:rPr lang="en-US" sz="2400"/>
              <a:t>- Cánh ngắn </a:t>
            </a:r>
            <a:r>
              <a:rPr lang="en-US" sz="2400" smtClean="0"/>
              <a:t>củn…như người cởi trần mặc áo gi -lê</a:t>
            </a:r>
            <a:endParaRPr lang="en-US" sz="2400"/>
          </a:p>
          <a:p>
            <a:pPr>
              <a:spcBef>
                <a:spcPts val="600"/>
              </a:spcBef>
              <a:spcAft>
                <a:spcPts val="600"/>
              </a:spcAft>
            </a:pPr>
            <a:r>
              <a:rPr lang="en-US" sz="2400"/>
              <a:t>- Đôi càng bè </a:t>
            </a:r>
            <a:r>
              <a:rPr lang="en-US" sz="2400" smtClean="0"/>
              <a:t>bè, nặng nề, trông đến xấu.</a:t>
            </a:r>
            <a:endParaRPr lang="en-US" sz="2400"/>
          </a:p>
          <a:p>
            <a:pPr>
              <a:spcBef>
                <a:spcPts val="600"/>
              </a:spcBef>
              <a:spcAft>
                <a:spcPts val="600"/>
              </a:spcAft>
            </a:pPr>
            <a:r>
              <a:rPr lang="en-US" sz="2400" smtClean="0"/>
              <a:t>- Râu </a:t>
            </a:r>
            <a:r>
              <a:rPr lang="en-US" sz="2400"/>
              <a:t>ria cụt có một </a:t>
            </a:r>
            <a:r>
              <a:rPr lang="en-US" sz="2400" smtClean="0"/>
              <a:t>mẩu</a:t>
            </a:r>
          </a:p>
          <a:p>
            <a:pPr>
              <a:spcBef>
                <a:spcPts val="600"/>
              </a:spcBef>
              <a:spcAft>
                <a:spcPts val="600"/>
              </a:spcAft>
            </a:pPr>
            <a:r>
              <a:rPr lang="en-US" sz="2400" smtClean="0"/>
              <a:t>- Mặt mũi ngẩn ngẩn, ngơ ngơ</a:t>
            </a:r>
          </a:p>
          <a:p>
            <a:pPr>
              <a:spcBef>
                <a:spcPts val="600"/>
              </a:spcBef>
              <a:spcAft>
                <a:spcPts val="600"/>
              </a:spcAft>
            </a:pPr>
            <a:r>
              <a:rPr lang="en-US" sz="2400" smtClean="0"/>
              <a:t>- Tính nết: ăn xổi ở thì</a:t>
            </a:r>
            <a:endParaRPr lang="en-US" sz="2400"/>
          </a:p>
          <a:p>
            <a:pPr>
              <a:spcBef>
                <a:spcPts val="600"/>
              </a:spcBef>
              <a:spcAft>
                <a:spcPts val="600"/>
              </a:spcAft>
            </a:pPr>
            <a:r>
              <a:rPr lang="en-US" sz="2400" b="1"/>
              <a:t>-&gt; Chú dế ốm </a:t>
            </a:r>
            <a:r>
              <a:rPr lang="en-US" sz="2400" b="1" smtClean="0"/>
              <a:t>yếu, tội nghiệp</a:t>
            </a:r>
            <a:endParaRPr lang="en-US" sz="2400" b="1"/>
          </a:p>
        </p:txBody>
      </p:sp>
      <p:sp>
        <p:nvSpPr>
          <p:cNvPr id="20" name="Rectangle 19"/>
          <p:cNvSpPr/>
          <p:nvPr/>
        </p:nvSpPr>
        <p:spPr>
          <a:xfrm>
            <a:off x="611757" y="3260930"/>
            <a:ext cx="2874505" cy="523220"/>
          </a:xfrm>
          <a:prstGeom prst="rect">
            <a:avLst/>
          </a:prstGeom>
        </p:spPr>
        <p:txBody>
          <a:bodyPr wrap="none">
            <a:spAutoFit/>
          </a:bodyPr>
          <a:lstStyle/>
          <a:p>
            <a:r>
              <a:rPr lang="en-US" sz="2800" smtClean="0">
                <a:latin typeface="Times New Roman" pitchFamily="18" charset="0"/>
                <a:cs typeface="Times New Roman" pitchFamily="18" charset="0"/>
              </a:rPr>
              <a:t>ốm yếu, tội nghiệp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9619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xit" presetSubtype="0" fill="hold" grpId="1" nodeType="clickEffect">
                                  <p:stCondLst>
                                    <p:cond delay="0"/>
                                  </p:stCondLst>
                                  <p:childTnLst>
                                    <p:animEffect transition="out" filter="fade">
                                      <p:cBhvr>
                                        <p:cTn id="21" dur="1000"/>
                                        <p:tgtEl>
                                          <p:spTgt spid="12"/>
                                        </p:tgtEl>
                                      </p:cBhvr>
                                    </p:animEffect>
                                    <p:anim calcmode="lin" valueType="num">
                                      <p:cBhvr>
                                        <p:cTn id="22" dur="1000"/>
                                        <p:tgtEl>
                                          <p:spTgt spid="12"/>
                                        </p:tgtEl>
                                        <p:attrNameLst>
                                          <p:attrName>ppt_x</p:attrName>
                                        </p:attrNameLst>
                                      </p:cBhvr>
                                      <p:tavLst>
                                        <p:tav tm="0">
                                          <p:val>
                                            <p:strVal val="ppt_x"/>
                                          </p:val>
                                        </p:tav>
                                        <p:tav tm="100000">
                                          <p:val>
                                            <p:strVal val="ppt_x"/>
                                          </p:val>
                                        </p:tav>
                                      </p:tavLst>
                                    </p:anim>
                                    <p:anim calcmode="lin" valueType="num">
                                      <p:cBhvr>
                                        <p:cTn id="23" dur="1000"/>
                                        <p:tgtEl>
                                          <p:spTgt spid="12"/>
                                        </p:tgtEl>
                                        <p:attrNameLst>
                                          <p:attrName>ppt_y</p:attrName>
                                        </p:attrNameLst>
                                      </p:cBhvr>
                                      <p:tavLst>
                                        <p:tav tm="0">
                                          <p:val>
                                            <p:strVal val="ppt_y"/>
                                          </p:val>
                                        </p:tav>
                                        <p:tav tm="100000">
                                          <p:val>
                                            <p:strVal val="ppt_y-.1"/>
                                          </p:val>
                                        </p:tav>
                                      </p:tavLst>
                                    </p:anim>
                                    <p:set>
                                      <p:cBhvr>
                                        <p:cTn id="24" dur="1" fill="hold">
                                          <p:stCondLst>
                                            <p:cond delay="9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1000"/>
                                        <p:tgtEl>
                                          <p:spTgt spid="15">
                                            <p:txEl>
                                              <p:pRg st="0" end="0"/>
                                            </p:txEl>
                                          </p:spTgt>
                                        </p:tgtEl>
                                      </p:cBhvr>
                                    </p:animEffect>
                                    <p:anim calcmode="lin" valueType="num">
                                      <p:cBhvr>
                                        <p:cTn id="3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1000"/>
                                        <p:tgtEl>
                                          <p:spTgt spid="15">
                                            <p:txEl>
                                              <p:pRg st="1" end="1"/>
                                            </p:txEl>
                                          </p:spTgt>
                                        </p:tgtEl>
                                      </p:cBhvr>
                                    </p:animEffect>
                                    <p:anim calcmode="lin" valueType="num">
                                      <p:cBhvr>
                                        <p:cTn id="3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fade">
                                      <p:cBhvr>
                                        <p:cTn id="43" dur="1000"/>
                                        <p:tgtEl>
                                          <p:spTgt spid="15">
                                            <p:txEl>
                                              <p:pRg st="2" end="2"/>
                                            </p:txEl>
                                          </p:spTgt>
                                        </p:tgtEl>
                                      </p:cBhvr>
                                    </p:animEffect>
                                    <p:anim calcmode="lin" valueType="num">
                                      <p:cBhvr>
                                        <p:cTn id="4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xEl>
                                              <p:pRg st="3" end="3"/>
                                            </p:txEl>
                                          </p:spTgt>
                                        </p:tgtEl>
                                        <p:attrNameLst>
                                          <p:attrName>style.visibility</p:attrName>
                                        </p:attrNameLst>
                                      </p:cBhvr>
                                      <p:to>
                                        <p:strVal val="visible"/>
                                      </p:to>
                                    </p:set>
                                    <p:animEffect transition="in" filter="fade">
                                      <p:cBhvr>
                                        <p:cTn id="50" dur="1000"/>
                                        <p:tgtEl>
                                          <p:spTgt spid="15">
                                            <p:txEl>
                                              <p:pRg st="3" end="3"/>
                                            </p:txEl>
                                          </p:spTgt>
                                        </p:tgtEl>
                                      </p:cBhvr>
                                    </p:animEffect>
                                    <p:anim calcmode="lin" valueType="num">
                                      <p:cBhvr>
                                        <p:cTn id="51"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5">
                                            <p:txEl>
                                              <p:pRg st="4" end="4"/>
                                            </p:txEl>
                                          </p:spTgt>
                                        </p:tgtEl>
                                        <p:attrNameLst>
                                          <p:attrName>style.visibility</p:attrName>
                                        </p:attrNameLst>
                                      </p:cBhvr>
                                      <p:to>
                                        <p:strVal val="visible"/>
                                      </p:to>
                                    </p:set>
                                    <p:animEffect transition="in" filter="fade">
                                      <p:cBhvr>
                                        <p:cTn id="57" dur="1000"/>
                                        <p:tgtEl>
                                          <p:spTgt spid="15">
                                            <p:txEl>
                                              <p:pRg st="4" end="4"/>
                                            </p:txEl>
                                          </p:spTgt>
                                        </p:tgtEl>
                                      </p:cBhvr>
                                    </p:animEffect>
                                    <p:anim calcmode="lin" valueType="num">
                                      <p:cBhvr>
                                        <p:cTn id="5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5">
                                            <p:txEl>
                                              <p:pRg st="5" end="5"/>
                                            </p:txEl>
                                          </p:spTgt>
                                        </p:tgtEl>
                                        <p:attrNameLst>
                                          <p:attrName>style.visibility</p:attrName>
                                        </p:attrNameLst>
                                      </p:cBhvr>
                                      <p:to>
                                        <p:strVal val="visible"/>
                                      </p:to>
                                    </p:set>
                                    <p:animEffect transition="in" filter="fade">
                                      <p:cBhvr>
                                        <p:cTn id="64" dur="1000"/>
                                        <p:tgtEl>
                                          <p:spTgt spid="15">
                                            <p:txEl>
                                              <p:pRg st="5" end="5"/>
                                            </p:txEl>
                                          </p:spTgt>
                                        </p:tgtEl>
                                      </p:cBhvr>
                                    </p:animEffect>
                                    <p:anim calcmode="lin" valueType="num">
                                      <p:cBhvr>
                                        <p:cTn id="65"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5">
                                            <p:txEl>
                                              <p:pRg st="6" end="6"/>
                                            </p:txEl>
                                          </p:spTgt>
                                        </p:tgtEl>
                                        <p:attrNameLst>
                                          <p:attrName>style.visibility</p:attrName>
                                        </p:attrNameLst>
                                      </p:cBhvr>
                                      <p:to>
                                        <p:strVal val="visible"/>
                                      </p:to>
                                    </p:set>
                                    <p:animEffect transition="in" filter="fade">
                                      <p:cBhvr>
                                        <p:cTn id="71" dur="1000"/>
                                        <p:tgtEl>
                                          <p:spTgt spid="15">
                                            <p:txEl>
                                              <p:pRg st="6" end="6"/>
                                            </p:txEl>
                                          </p:spTgt>
                                        </p:tgtEl>
                                      </p:cBhvr>
                                    </p:animEffect>
                                    <p:anim calcmode="lin" valueType="num">
                                      <p:cBhvr>
                                        <p:cTn id="7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5">
                                            <p:txEl>
                                              <p:pRg st="7" end="7"/>
                                            </p:txEl>
                                          </p:spTgt>
                                        </p:tgtEl>
                                        <p:attrNameLst>
                                          <p:attrName>style.visibility</p:attrName>
                                        </p:attrNameLst>
                                      </p:cBhvr>
                                      <p:to>
                                        <p:strVal val="visible"/>
                                      </p:to>
                                    </p:set>
                                    <p:animEffect transition="in" filter="fade">
                                      <p:cBhvr>
                                        <p:cTn id="78" dur="1000"/>
                                        <p:tgtEl>
                                          <p:spTgt spid="15">
                                            <p:txEl>
                                              <p:pRg st="7" end="7"/>
                                            </p:txEl>
                                          </p:spTgt>
                                        </p:tgtEl>
                                      </p:cBhvr>
                                    </p:animEffect>
                                    <p:anim calcmode="lin" valueType="num">
                                      <p:cBhvr>
                                        <p:cTn id="79"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80"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xit" presetSubtype="0" fill="hold" grpId="0" nodeType="clickEffect">
                                  <p:stCondLst>
                                    <p:cond delay="0"/>
                                  </p:stCondLst>
                                  <p:childTnLst>
                                    <p:animEffect transition="out" filter="fade">
                                      <p:cBhvr>
                                        <p:cTn id="84" dur="1000"/>
                                        <p:tgtEl>
                                          <p:spTgt spid="15">
                                            <p:txEl>
                                              <p:pRg st="0" end="0"/>
                                            </p:txEl>
                                          </p:spTgt>
                                        </p:tgtEl>
                                      </p:cBhvr>
                                    </p:animEffect>
                                    <p:anim calcmode="lin" valueType="num">
                                      <p:cBhvr>
                                        <p:cTn id="85" dur="1000"/>
                                        <p:tgtEl>
                                          <p:spTgt spid="15">
                                            <p:txEl>
                                              <p:pRg st="0" end="0"/>
                                            </p:txEl>
                                          </p:spTgt>
                                        </p:tgtEl>
                                        <p:attrNameLst>
                                          <p:attrName>ppt_x</p:attrName>
                                        </p:attrNameLst>
                                      </p:cBhvr>
                                      <p:tavLst>
                                        <p:tav tm="0">
                                          <p:val>
                                            <p:strVal val="ppt_x"/>
                                          </p:val>
                                        </p:tav>
                                        <p:tav tm="100000">
                                          <p:val>
                                            <p:strVal val="ppt_x"/>
                                          </p:val>
                                        </p:tav>
                                      </p:tavLst>
                                    </p:anim>
                                    <p:anim calcmode="lin" valueType="num">
                                      <p:cBhvr>
                                        <p:cTn id="86" dur="1000"/>
                                        <p:tgtEl>
                                          <p:spTgt spid="15">
                                            <p:txEl>
                                              <p:pRg st="0" end="0"/>
                                            </p:txEl>
                                          </p:spTgt>
                                        </p:tgtEl>
                                        <p:attrNameLst>
                                          <p:attrName>ppt_y</p:attrName>
                                        </p:attrNameLst>
                                      </p:cBhvr>
                                      <p:tavLst>
                                        <p:tav tm="0">
                                          <p:val>
                                            <p:strVal val="ppt_y"/>
                                          </p:val>
                                        </p:tav>
                                        <p:tav tm="100000">
                                          <p:val>
                                            <p:strVal val="ppt_y+.1"/>
                                          </p:val>
                                        </p:tav>
                                      </p:tavLst>
                                    </p:anim>
                                    <p:set>
                                      <p:cBhvr>
                                        <p:cTn id="87" dur="1" fill="hold">
                                          <p:stCondLst>
                                            <p:cond delay="999"/>
                                          </p:stCondLst>
                                        </p:cTn>
                                        <p:tgtEl>
                                          <p:spTgt spid="15">
                                            <p:txEl>
                                              <p:pRg st="0" end="0"/>
                                            </p:txEl>
                                          </p:spTgt>
                                        </p:tgtEl>
                                        <p:attrNameLst>
                                          <p:attrName>style.visibility</p:attrName>
                                        </p:attrNameLst>
                                      </p:cBhvr>
                                      <p:to>
                                        <p:strVal val="hidden"/>
                                      </p:to>
                                    </p:set>
                                  </p:childTnLst>
                                </p:cTn>
                              </p:par>
                              <p:par>
                                <p:cTn id="88" presetID="42" presetClass="exit" presetSubtype="0" fill="hold" grpId="0" nodeType="withEffect">
                                  <p:stCondLst>
                                    <p:cond delay="0"/>
                                  </p:stCondLst>
                                  <p:childTnLst>
                                    <p:animEffect transition="out" filter="fade">
                                      <p:cBhvr>
                                        <p:cTn id="89" dur="1000"/>
                                        <p:tgtEl>
                                          <p:spTgt spid="15">
                                            <p:txEl>
                                              <p:pRg st="1" end="1"/>
                                            </p:txEl>
                                          </p:spTgt>
                                        </p:tgtEl>
                                      </p:cBhvr>
                                    </p:animEffect>
                                    <p:anim calcmode="lin" valueType="num">
                                      <p:cBhvr>
                                        <p:cTn id="90" dur="1000"/>
                                        <p:tgtEl>
                                          <p:spTgt spid="15">
                                            <p:txEl>
                                              <p:pRg st="1" end="1"/>
                                            </p:txEl>
                                          </p:spTgt>
                                        </p:tgtEl>
                                        <p:attrNameLst>
                                          <p:attrName>ppt_x</p:attrName>
                                        </p:attrNameLst>
                                      </p:cBhvr>
                                      <p:tavLst>
                                        <p:tav tm="0">
                                          <p:val>
                                            <p:strVal val="ppt_x"/>
                                          </p:val>
                                        </p:tav>
                                        <p:tav tm="100000">
                                          <p:val>
                                            <p:strVal val="ppt_x"/>
                                          </p:val>
                                        </p:tav>
                                      </p:tavLst>
                                    </p:anim>
                                    <p:anim calcmode="lin" valueType="num">
                                      <p:cBhvr>
                                        <p:cTn id="91" dur="1000"/>
                                        <p:tgtEl>
                                          <p:spTgt spid="15">
                                            <p:txEl>
                                              <p:pRg st="1" end="1"/>
                                            </p:txEl>
                                          </p:spTgt>
                                        </p:tgtEl>
                                        <p:attrNameLst>
                                          <p:attrName>ppt_y</p:attrName>
                                        </p:attrNameLst>
                                      </p:cBhvr>
                                      <p:tavLst>
                                        <p:tav tm="0">
                                          <p:val>
                                            <p:strVal val="ppt_y"/>
                                          </p:val>
                                        </p:tav>
                                        <p:tav tm="100000">
                                          <p:val>
                                            <p:strVal val="ppt_y+.1"/>
                                          </p:val>
                                        </p:tav>
                                      </p:tavLst>
                                    </p:anim>
                                    <p:set>
                                      <p:cBhvr>
                                        <p:cTn id="92" dur="1" fill="hold">
                                          <p:stCondLst>
                                            <p:cond delay="999"/>
                                          </p:stCondLst>
                                        </p:cTn>
                                        <p:tgtEl>
                                          <p:spTgt spid="15">
                                            <p:txEl>
                                              <p:pRg st="1" end="1"/>
                                            </p:txEl>
                                          </p:spTgt>
                                        </p:tgtEl>
                                        <p:attrNameLst>
                                          <p:attrName>style.visibility</p:attrName>
                                        </p:attrNameLst>
                                      </p:cBhvr>
                                      <p:to>
                                        <p:strVal val="hidden"/>
                                      </p:to>
                                    </p:set>
                                  </p:childTnLst>
                                </p:cTn>
                              </p:par>
                              <p:par>
                                <p:cTn id="93" presetID="42" presetClass="exit" presetSubtype="0" fill="hold" grpId="0" nodeType="withEffect">
                                  <p:stCondLst>
                                    <p:cond delay="0"/>
                                  </p:stCondLst>
                                  <p:childTnLst>
                                    <p:animEffect transition="out" filter="fade">
                                      <p:cBhvr>
                                        <p:cTn id="94" dur="1000"/>
                                        <p:tgtEl>
                                          <p:spTgt spid="15">
                                            <p:txEl>
                                              <p:pRg st="2" end="2"/>
                                            </p:txEl>
                                          </p:spTgt>
                                        </p:tgtEl>
                                      </p:cBhvr>
                                    </p:animEffect>
                                    <p:anim calcmode="lin" valueType="num">
                                      <p:cBhvr>
                                        <p:cTn id="95" dur="1000"/>
                                        <p:tgtEl>
                                          <p:spTgt spid="15">
                                            <p:txEl>
                                              <p:pRg st="2" end="2"/>
                                            </p:txEl>
                                          </p:spTgt>
                                        </p:tgtEl>
                                        <p:attrNameLst>
                                          <p:attrName>ppt_x</p:attrName>
                                        </p:attrNameLst>
                                      </p:cBhvr>
                                      <p:tavLst>
                                        <p:tav tm="0">
                                          <p:val>
                                            <p:strVal val="ppt_x"/>
                                          </p:val>
                                        </p:tav>
                                        <p:tav tm="100000">
                                          <p:val>
                                            <p:strVal val="ppt_x"/>
                                          </p:val>
                                        </p:tav>
                                      </p:tavLst>
                                    </p:anim>
                                    <p:anim calcmode="lin" valueType="num">
                                      <p:cBhvr>
                                        <p:cTn id="96" dur="1000"/>
                                        <p:tgtEl>
                                          <p:spTgt spid="15">
                                            <p:txEl>
                                              <p:pRg st="2" end="2"/>
                                            </p:txEl>
                                          </p:spTgt>
                                        </p:tgtEl>
                                        <p:attrNameLst>
                                          <p:attrName>ppt_y</p:attrName>
                                        </p:attrNameLst>
                                      </p:cBhvr>
                                      <p:tavLst>
                                        <p:tav tm="0">
                                          <p:val>
                                            <p:strVal val="ppt_y"/>
                                          </p:val>
                                        </p:tav>
                                        <p:tav tm="100000">
                                          <p:val>
                                            <p:strVal val="ppt_y+.1"/>
                                          </p:val>
                                        </p:tav>
                                      </p:tavLst>
                                    </p:anim>
                                    <p:set>
                                      <p:cBhvr>
                                        <p:cTn id="97" dur="1" fill="hold">
                                          <p:stCondLst>
                                            <p:cond delay="999"/>
                                          </p:stCondLst>
                                        </p:cTn>
                                        <p:tgtEl>
                                          <p:spTgt spid="15">
                                            <p:txEl>
                                              <p:pRg st="2" end="2"/>
                                            </p:txEl>
                                          </p:spTgt>
                                        </p:tgtEl>
                                        <p:attrNameLst>
                                          <p:attrName>style.visibility</p:attrName>
                                        </p:attrNameLst>
                                      </p:cBhvr>
                                      <p:to>
                                        <p:strVal val="hidden"/>
                                      </p:to>
                                    </p:set>
                                  </p:childTnLst>
                                </p:cTn>
                              </p:par>
                              <p:par>
                                <p:cTn id="98" presetID="42" presetClass="exit" presetSubtype="0" fill="hold" grpId="0" nodeType="withEffect">
                                  <p:stCondLst>
                                    <p:cond delay="0"/>
                                  </p:stCondLst>
                                  <p:childTnLst>
                                    <p:animEffect transition="out" filter="fade">
                                      <p:cBhvr>
                                        <p:cTn id="99" dur="1000"/>
                                        <p:tgtEl>
                                          <p:spTgt spid="15">
                                            <p:txEl>
                                              <p:pRg st="3" end="3"/>
                                            </p:txEl>
                                          </p:spTgt>
                                        </p:tgtEl>
                                      </p:cBhvr>
                                    </p:animEffect>
                                    <p:anim calcmode="lin" valueType="num">
                                      <p:cBhvr>
                                        <p:cTn id="100" dur="1000"/>
                                        <p:tgtEl>
                                          <p:spTgt spid="15">
                                            <p:txEl>
                                              <p:pRg st="3" end="3"/>
                                            </p:txEl>
                                          </p:spTgt>
                                        </p:tgtEl>
                                        <p:attrNameLst>
                                          <p:attrName>ppt_x</p:attrName>
                                        </p:attrNameLst>
                                      </p:cBhvr>
                                      <p:tavLst>
                                        <p:tav tm="0">
                                          <p:val>
                                            <p:strVal val="ppt_x"/>
                                          </p:val>
                                        </p:tav>
                                        <p:tav tm="100000">
                                          <p:val>
                                            <p:strVal val="ppt_x"/>
                                          </p:val>
                                        </p:tav>
                                      </p:tavLst>
                                    </p:anim>
                                    <p:anim calcmode="lin" valueType="num">
                                      <p:cBhvr>
                                        <p:cTn id="101" dur="1000"/>
                                        <p:tgtEl>
                                          <p:spTgt spid="15">
                                            <p:txEl>
                                              <p:pRg st="3" end="3"/>
                                            </p:txEl>
                                          </p:spTgt>
                                        </p:tgtEl>
                                        <p:attrNameLst>
                                          <p:attrName>ppt_y</p:attrName>
                                        </p:attrNameLst>
                                      </p:cBhvr>
                                      <p:tavLst>
                                        <p:tav tm="0">
                                          <p:val>
                                            <p:strVal val="ppt_y"/>
                                          </p:val>
                                        </p:tav>
                                        <p:tav tm="100000">
                                          <p:val>
                                            <p:strVal val="ppt_y+.1"/>
                                          </p:val>
                                        </p:tav>
                                      </p:tavLst>
                                    </p:anim>
                                    <p:set>
                                      <p:cBhvr>
                                        <p:cTn id="102" dur="1" fill="hold">
                                          <p:stCondLst>
                                            <p:cond delay="999"/>
                                          </p:stCondLst>
                                        </p:cTn>
                                        <p:tgtEl>
                                          <p:spTgt spid="15">
                                            <p:txEl>
                                              <p:pRg st="3" end="3"/>
                                            </p:txEl>
                                          </p:spTgt>
                                        </p:tgtEl>
                                        <p:attrNameLst>
                                          <p:attrName>style.visibility</p:attrName>
                                        </p:attrNameLst>
                                      </p:cBhvr>
                                      <p:to>
                                        <p:strVal val="hidden"/>
                                      </p:to>
                                    </p:set>
                                  </p:childTnLst>
                                </p:cTn>
                              </p:par>
                              <p:par>
                                <p:cTn id="103" presetID="42" presetClass="exit" presetSubtype="0" fill="hold" grpId="0" nodeType="withEffect">
                                  <p:stCondLst>
                                    <p:cond delay="0"/>
                                  </p:stCondLst>
                                  <p:childTnLst>
                                    <p:animEffect transition="out" filter="fade">
                                      <p:cBhvr>
                                        <p:cTn id="104" dur="1000"/>
                                        <p:tgtEl>
                                          <p:spTgt spid="15">
                                            <p:txEl>
                                              <p:pRg st="4" end="4"/>
                                            </p:txEl>
                                          </p:spTgt>
                                        </p:tgtEl>
                                      </p:cBhvr>
                                    </p:animEffect>
                                    <p:anim calcmode="lin" valueType="num">
                                      <p:cBhvr>
                                        <p:cTn id="105" dur="1000"/>
                                        <p:tgtEl>
                                          <p:spTgt spid="15">
                                            <p:txEl>
                                              <p:pRg st="4" end="4"/>
                                            </p:txEl>
                                          </p:spTgt>
                                        </p:tgtEl>
                                        <p:attrNameLst>
                                          <p:attrName>ppt_x</p:attrName>
                                        </p:attrNameLst>
                                      </p:cBhvr>
                                      <p:tavLst>
                                        <p:tav tm="0">
                                          <p:val>
                                            <p:strVal val="ppt_x"/>
                                          </p:val>
                                        </p:tav>
                                        <p:tav tm="100000">
                                          <p:val>
                                            <p:strVal val="ppt_x"/>
                                          </p:val>
                                        </p:tav>
                                      </p:tavLst>
                                    </p:anim>
                                    <p:anim calcmode="lin" valueType="num">
                                      <p:cBhvr>
                                        <p:cTn id="106" dur="1000"/>
                                        <p:tgtEl>
                                          <p:spTgt spid="15">
                                            <p:txEl>
                                              <p:pRg st="4" end="4"/>
                                            </p:txEl>
                                          </p:spTgt>
                                        </p:tgtEl>
                                        <p:attrNameLst>
                                          <p:attrName>ppt_y</p:attrName>
                                        </p:attrNameLst>
                                      </p:cBhvr>
                                      <p:tavLst>
                                        <p:tav tm="0">
                                          <p:val>
                                            <p:strVal val="ppt_y"/>
                                          </p:val>
                                        </p:tav>
                                        <p:tav tm="100000">
                                          <p:val>
                                            <p:strVal val="ppt_y+.1"/>
                                          </p:val>
                                        </p:tav>
                                      </p:tavLst>
                                    </p:anim>
                                    <p:set>
                                      <p:cBhvr>
                                        <p:cTn id="107" dur="1" fill="hold">
                                          <p:stCondLst>
                                            <p:cond delay="999"/>
                                          </p:stCondLst>
                                        </p:cTn>
                                        <p:tgtEl>
                                          <p:spTgt spid="15">
                                            <p:txEl>
                                              <p:pRg st="4" end="4"/>
                                            </p:txEl>
                                          </p:spTgt>
                                        </p:tgtEl>
                                        <p:attrNameLst>
                                          <p:attrName>style.visibility</p:attrName>
                                        </p:attrNameLst>
                                      </p:cBhvr>
                                      <p:to>
                                        <p:strVal val="hidden"/>
                                      </p:to>
                                    </p:set>
                                  </p:childTnLst>
                                </p:cTn>
                              </p:par>
                              <p:par>
                                <p:cTn id="108" presetID="42" presetClass="exit" presetSubtype="0" fill="hold" grpId="0" nodeType="withEffect">
                                  <p:stCondLst>
                                    <p:cond delay="0"/>
                                  </p:stCondLst>
                                  <p:childTnLst>
                                    <p:animEffect transition="out" filter="fade">
                                      <p:cBhvr>
                                        <p:cTn id="109" dur="1000"/>
                                        <p:tgtEl>
                                          <p:spTgt spid="15">
                                            <p:txEl>
                                              <p:pRg st="5" end="5"/>
                                            </p:txEl>
                                          </p:spTgt>
                                        </p:tgtEl>
                                      </p:cBhvr>
                                    </p:animEffect>
                                    <p:anim calcmode="lin" valueType="num">
                                      <p:cBhvr>
                                        <p:cTn id="110" dur="1000"/>
                                        <p:tgtEl>
                                          <p:spTgt spid="15">
                                            <p:txEl>
                                              <p:pRg st="5" end="5"/>
                                            </p:txEl>
                                          </p:spTgt>
                                        </p:tgtEl>
                                        <p:attrNameLst>
                                          <p:attrName>ppt_x</p:attrName>
                                        </p:attrNameLst>
                                      </p:cBhvr>
                                      <p:tavLst>
                                        <p:tav tm="0">
                                          <p:val>
                                            <p:strVal val="ppt_x"/>
                                          </p:val>
                                        </p:tav>
                                        <p:tav tm="100000">
                                          <p:val>
                                            <p:strVal val="ppt_x"/>
                                          </p:val>
                                        </p:tav>
                                      </p:tavLst>
                                    </p:anim>
                                    <p:anim calcmode="lin" valueType="num">
                                      <p:cBhvr>
                                        <p:cTn id="111" dur="1000"/>
                                        <p:tgtEl>
                                          <p:spTgt spid="15">
                                            <p:txEl>
                                              <p:pRg st="5" end="5"/>
                                            </p:txEl>
                                          </p:spTgt>
                                        </p:tgtEl>
                                        <p:attrNameLst>
                                          <p:attrName>ppt_y</p:attrName>
                                        </p:attrNameLst>
                                      </p:cBhvr>
                                      <p:tavLst>
                                        <p:tav tm="0">
                                          <p:val>
                                            <p:strVal val="ppt_y"/>
                                          </p:val>
                                        </p:tav>
                                        <p:tav tm="100000">
                                          <p:val>
                                            <p:strVal val="ppt_y+.1"/>
                                          </p:val>
                                        </p:tav>
                                      </p:tavLst>
                                    </p:anim>
                                    <p:set>
                                      <p:cBhvr>
                                        <p:cTn id="112" dur="1" fill="hold">
                                          <p:stCondLst>
                                            <p:cond delay="999"/>
                                          </p:stCondLst>
                                        </p:cTn>
                                        <p:tgtEl>
                                          <p:spTgt spid="15">
                                            <p:txEl>
                                              <p:pRg st="5" end="5"/>
                                            </p:txEl>
                                          </p:spTgt>
                                        </p:tgtEl>
                                        <p:attrNameLst>
                                          <p:attrName>style.visibility</p:attrName>
                                        </p:attrNameLst>
                                      </p:cBhvr>
                                      <p:to>
                                        <p:strVal val="hidden"/>
                                      </p:to>
                                    </p:set>
                                  </p:childTnLst>
                                </p:cTn>
                              </p:par>
                              <p:par>
                                <p:cTn id="113" presetID="42" presetClass="exit" presetSubtype="0" fill="hold" grpId="0" nodeType="withEffect">
                                  <p:stCondLst>
                                    <p:cond delay="0"/>
                                  </p:stCondLst>
                                  <p:childTnLst>
                                    <p:animEffect transition="out" filter="fade">
                                      <p:cBhvr>
                                        <p:cTn id="114" dur="1000"/>
                                        <p:tgtEl>
                                          <p:spTgt spid="15">
                                            <p:txEl>
                                              <p:pRg st="6" end="6"/>
                                            </p:txEl>
                                          </p:spTgt>
                                        </p:tgtEl>
                                      </p:cBhvr>
                                    </p:animEffect>
                                    <p:anim calcmode="lin" valueType="num">
                                      <p:cBhvr>
                                        <p:cTn id="115" dur="1000"/>
                                        <p:tgtEl>
                                          <p:spTgt spid="15">
                                            <p:txEl>
                                              <p:pRg st="6" end="6"/>
                                            </p:txEl>
                                          </p:spTgt>
                                        </p:tgtEl>
                                        <p:attrNameLst>
                                          <p:attrName>ppt_x</p:attrName>
                                        </p:attrNameLst>
                                      </p:cBhvr>
                                      <p:tavLst>
                                        <p:tav tm="0">
                                          <p:val>
                                            <p:strVal val="ppt_x"/>
                                          </p:val>
                                        </p:tav>
                                        <p:tav tm="100000">
                                          <p:val>
                                            <p:strVal val="ppt_x"/>
                                          </p:val>
                                        </p:tav>
                                      </p:tavLst>
                                    </p:anim>
                                    <p:anim calcmode="lin" valueType="num">
                                      <p:cBhvr>
                                        <p:cTn id="116" dur="1000"/>
                                        <p:tgtEl>
                                          <p:spTgt spid="15">
                                            <p:txEl>
                                              <p:pRg st="6" end="6"/>
                                            </p:txEl>
                                          </p:spTgt>
                                        </p:tgtEl>
                                        <p:attrNameLst>
                                          <p:attrName>ppt_y</p:attrName>
                                        </p:attrNameLst>
                                      </p:cBhvr>
                                      <p:tavLst>
                                        <p:tav tm="0">
                                          <p:val>
                                            <p:strVal val="ppt_y"/>
                                          </p:val>
                                        </p:tav>
                                        <p:tav tm="100000">
                                          <p:val>
                                            <p:strVal val="ppt_y+.1"/>
                                          </p:val>
                                        </p:tav>
                                      </p:tavLst>
                                    </p:anim>
                                    <p:set>
                                      <p:cBhvr>
                                        <p:cTn id="117" dur="1" fill="hold">
                                          <p:stCondLst>
                                            <p:cond delay="999"/>
                                          </p:stCondLst>
                                        </p:cTn>
                                        <p:tgtEl>
                                          <p:spTgt spid="15">
                                            <p:txEl>
                                              <p:pRg st="6" end="6"/>
                                            </p:txEl>
                                          </p:spTgt>
                                        </p:tgtEl>
                                        <p:attrNameLst>
                                          <p:attrName>style.visibility</p:attrName>
                                        </p:attrNameLst>
                                      </p:cBhvr>
                                      <p:to>
                                        <p:strVal val="hidden"/>
                                      </p:to>
                                    </p:set>
                                  </p:childTnLst>
                                </p:cTn>
                              </p:par>
                              <p:par>
                                <p:cTn id="118" presetID="42" presetClass="exit" presetSubtype="0" fill="hold" grpId="0" nodeType="withEffect">
                                  <p:stCondLst>
                                    <p:cond delay="0"/>
                                  </p:stCondLst>
                                  <p:childTnLst>
                                    <p:animEffect transition="out" filter="fade">
                                      <p:cBhvr>
                                        <p:cTn id="119" dur="1000"/>
                                        <p:tgtEl>
                                          <p:spTgt spid="15">
                                            <p:txEl>
                                              <p:pRg st="7" end="7"/>
                                            </p:txEl>
                                          </p:spTgt>
                                        </p:tgtEl>
                                      </p:cBhvr>
                                    </p:animEffect>
                                    <p:anim calcmode="lin" valueType="num">
                                      <p:cBhvr>
                                        <p:cTn id="120" dur="1000"/>
                                        <p:tgtEl>
                                          <p:spTgt spid="15">
                                            <p:txEl>
                                              <p:pRg st="7" end="7"/>
                                            </p:txEl>
                                          </p:spTgt>
                                        </p:tgtEl>
                                        <p:attrNameLst>
                                          <p:attrName>ppt_x</p:attrName>
                                        </p:attrNameLst>
                                      </p:cBhvr>
                                      <p:tavLst>
                                        <p:tav tm="0">
                                          <p:val>
                                            <p:strVal val="ppt_x"/>
                                          </p:val>
                                        </p:tav>
                                        <p:tav tm="100000">
                                          <p:val>
                                            <p:strVal val="ppt_x"/>
                                          </p:val>
                                        </p:tav>
                                      </p:tavLst>
                                    </p:anim>
                                    <p:anim calcmode="lin" valueType="num">
                                      <p:cBhvr>
                                        <p:cTn id="121" dur="1000"/>
                                        <p:tgtEl>
                                          <p:spTgt spid="15">
                                            <p:txEl>
                                              <p:pRg st="7" end="7"/>
                                            </p:txEl>
                                          </p:spTgt>
                                        </p:tgtEl>
                                        <p:attrNameLst>
                                          <p:attrName>ppt_y</p:attrName>
                                        </p:attrNameLst>
                                      </p:cBhvr>
                                      <p:tavLst>
                                        <p:tav tm="0">
                                          <p:val>
                                            <p:strVal val="ppt_y"/>
                                          </p:val>
                                        </p:tav>
                                        <p:tav tm="100000">
                                          <p:val>
                                            <p:strVal val="ppt_y+.1"/>
                                          </p:val>
                                        </p:tav>
                                      </p:tavLst>
                                    </p:anim>
                                    <p:set>
                                      <p:cBhvr>
                                        <p:cTn id="122" dur="1" fill="hold">
                                          <p:stCondLst>
                                            <p:cond delay="999"/>
                                          </p:stCondLst>
                                        </p:cTn>
                                        <p:tgtEl>
                                          <p:spTgt spid="15">
                                            <p:txEl>
                                              <p:pRg st="7" end="7"/>
                                            </p:txEl>
                                          </p:spTgt>
                                        </p:tgtEl>
                                        <p:attrNameLst>
                                          <p:attrName>style.visibility</p:attrName>
                                        </p:attrNameLst>
                                      </p:cBhvr>
                                      <p:to>
                                        <p:strVal val="hidden"/>
                                      </p:to>
                                    </p:set>
                                  </p:childTnLst>
                                </p:cTn>
                              </p:par>
                              <p:par>
                                <p:cTn id="123" presetID="42" presetClass="entr" presetSubtype="0"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1000"/>
                                        <p:tgtEl>
                                          <p:spTgt spid="16"/>
                                        </p:tgtEl>
                                      </p:cBhvr>
                                    </p:animEffect>
                                    <p:anim calcmode="lin" valueType="num">
                                      <p:cBhvr>
                                        <p:cTn id="126" dur="1000" fill="hold"/>
                                        <p:tgtEl>
                                          <p:spTgt spid="16"/>
                                        </p:tgtEl>
                                        <p:attrNameLst>
                                          <p:attrName>ppt_x</p:attrName>
                                        </p:attrNameLst>
                                      </p:cBhvr>
                                      <p:tavLst>
                                        <p:tav tm="0">
                                          <p:val>
                                            <p:strVal val="#ppt_x"/>
                                          </p:val>
                                        </p:tav>
                                        <p:tav tm="100000">
                                          <p:val>
                                            <p:strVal val="#ppt_x"/>
                                          </p:val>
                                        </p:tav>
                                      </p:tavLst>
                                    </p:anim>
                                    <p:anim calcmode="lin" valueType="num">
                                      <p:cBhvr>
                                        <p:cTn id="127" dur="1000" fill="hold"/>
                                        <p:tgtEl>
                                          <p:spTgt spid="16"/>
                                        </p:tgtEl>
                                        <p:attrNameLst>
                                          <p:attrName>ppt_y</p:attrName>
                                        </p:attrNameLst>
                                      </p:cBhvr>
                                      <p:tavLst>
                                        <p:tav tm="0">
                                          <p:val>
                                            <p:strVal val="#ppt_y+.1"/>
                                          </p:val>
                                        </p:tav>
                                        <p:tav tm="100000">
                                          <p:val>
                                            <p:strVal val="#ppt_y"/>
                                          </p:val>
                                        </p:tav>
                                      </p:tavLst>
                                    </p:anim>
                                  </p:childTnLst>
                                </p:cTn>
                              </p:par>
                              <p:par>
                                <p:cTn id="128" presetID="18" presetClass="entr" presetSubtype="12" fill="hold" grpId="0"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strips(downLeft)">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xit" presetSubtype="0" fill="hold" grpId="1" nodeType="clickEffect">
                                  <p:stCondLst>
                                    <p:cond delay="0"/>
                                  </p:stCondLst>
                                  <p:childTnLst>
                                    <p:animEffect transition="out" filter="fade">
                                      <p:cBhvr>
                                        <p:cTn id="134" dur="1000"/>
                                        <p:tgtEl>
                                          <p:spTgt spid="17"/>
                                        </p:tgtEl>
                                      </p:cBhvr>
                                    </p:animEffect>
                                    <p:anim calcmode="lin" valueType="num">
                                      <p:cBhvr>
                                        <p:cTn id="135" dur="1000"/>
                                        <p:tgtEl>
                                          <p:spTgt spid="17"/>
                                        </p:tgtEl>
                                        <p:attrNameLst>
                                          <p:attrName>ppt_x</p:attrName>
                                        </p:attrNameLst>
                                      </p:cBhvr>
                                      <p:tavLst>
                                        <p:tav tm="0">
                                          <p:val>
                                            <p:strVal val="ppt_x"/>
                                          </p:val>
                                        </p:tav>
                                        <p:tav tm="100000">
                                          <p:val>
                                            <p:strVal val="ppt_x"/>
                                          </p:val>
                                        </p:tav>
                                      </p:tavLst>
                                    </p:anim>
                                    <p:anim calcmode="lin" valueType="num">
                                      <p:cBhvr>
                                        <p:cTn id="136" dur="1000"/>
                                        <p:tgtEl>
                                          <p:spTgt spid="17"/>
                                        </p:tgtEl>
                                        <p:attrNameLst>
                                          <p:attrName>ppt_y</p:attrName>
                                        </p:attrNameLst>
                                      </p:cBhvr>
                                      <p:tavLst>
                                        <p:tav tm="0">
                                          <p:val>
                                            <p:strVal val="ppt_y"/>
                                          </p:val>
                                        </p:tav>
                                        <p:tav tm="100000">
                                          <p:val>
                                            <p:strVal val="ppt_y-.1"/>
                                          </p:val>
                                        </p:tav>
                                      </p:tavLst>
                                    </p:anim>
                                    <p:set>
                                      <p:cBhvr>
                                        <p:cTn id="137" dur="1" fill="hold">
                                          <p:stCondLst>
                                            <p:cond delay="999"/>
                                          </p:stCondLst>
                                        </p:cTn>
                                        <p:tgtEl>
                                          <p:spTgt spid="17"/>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p:cTn id="142" dur="500" fill="hold"/>
                                        <p:tgtEl>
                                          <p:spTgt spid="18"/>
                                        </p:tgtEl>
                                        <p:attrNameLst>
                                          <p:attrName>ppt_w</p:attrName>
                                        </p:attrNameLst>
                                      </p:cBhvr>
                                      <p:tavLst>
                                        <p:tav tm="0">
                                          <p:val>
                                            <p:fltVal val="0"/>
                                          </p:val>
                                        </p:tav>
                                        <p:tav tm="100000">
                                          <p:val>
                                            <p:strVal val="#ppt_w"/>
                                          </p:val>
                                        </p:tav>
                                      </p:tavLst>
                                    </p:anim>
                                    <p:anim calcmode="lin" valueType="num">
                                      <p:cBhvr>
                                        <p:cTn id="14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19">
                                            <p:txEl>
                                              <p:pRg st="0" end="0"/>
                                            </p:txEl>
                                          </p:spTgt>
                                        </p:tgtEl>
                                        <p:attrNameLst>
                                          <p:attrName>style.visibility</p:attrName>
                                        </p:attrNameLst>
                                      </p:cBhvr>
                                      <p:to>
                                        <p:strVal val="visible"/>
                                      </p:to>
                                    </p:set>
                                    <p:animEffect transition="in" filter="fade">
                                      <p:cBhvr>
                                        <p:cTn id="148" dur="1000"/>
                                        <p:tgtEl>
                                          <p:spTgt spid="19">
                                            <p:txEl>
                                              <p:pRg st="0" end="0"/>
                                            </p:txEl>
                                          </p:spTgt>
                                        </p:tgtEl>
                                      </p:cBhvr>
                                    </p:animEffect>
                                    <p:anim calcmode="lin" valueType="num">
                                      <p:cBhvr>
                                        <p:cTn id="14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19">
                                            <p:txEl>
                                              <p:pRg st="1" end="1"/>
                                            </p:txEl>
                                          </p:spTgt>
                                        </p:tgtEl>
                                        <p:attrNameLst>
                                          <p:attrName>style.visibility</p:attrName>
                                        </p:attrNameLst>
                                      </p:cBhvr>
                                      <p:to>
                                        <p:strVal val="visible"/>
                                      </p:to>
                                    </p:set>
                                    <p:animEffect transition="in" filter="fade">
                                      <p:cBhvr>
                                        <p:cTn id="155" dur="1000"/>
                                        <p:tgtEl>
                                          <p:spTgt spid="19">
                                            <p:txEl>
                                              <p:pRg st="1" end="1"/>
                                            </p:txEl>
                                          </p:spTgt>
                                        </p:tgtEl>
                                      </p:cBhvr>
                                    </p:animEffect>
                                    <p:anim calcmode="lin" valueType="num">
                                      <p:cBhvr>
                                        <p:cTn id="15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57"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19">
                                            <p:txEl>
                                              <p:pRg st="2" end="2"/>
                                            </p:txEl>
                                          </p:spTgt>
                                        </p:tgtEl>
                                        <p:attrNameLst>
                                          <p:attrName>style.visibility</p:attrName>
                                        </p:attrNameLst>
                                      </p:cBhvr>
                                      <p:to>
                                        <p:strVal val="visible"/>
                                      </p:to>
                                    </p:set>
                                    <p:animEffect transition="in" filter="fade">
                                      <p:cBhvr>
                                        <p:cTn id="162" dur="1000"/>
                                        <p:tgtEl>
                                          <p:spTgt spid="19">
                                            <p:txEl>
                                              <p:pRg st="2" end="2"/>
                                            </p:txEl>
                                          </p:spTgt>
                                        </p:tgtEl>
                                      </p:cBhvr>
                                    </p:animEffect>
                                    <p:anim calcmode="lin" valueType="num">
                                      <p:cBhvr>
                                        <p:cTn id="163"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64"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nodeType="clickEffect">
                                  <p:stCondLst>
                                    <p:cond delay="0"/>
                                  </p:stCondLst>
                                  <p:childTnLst>
                                    <p:set>
                                      <p:cBhvr>
                                        <p:cTn id="168" dur="1" fill="hold">
                                          <p:stCondLst>
                                            <p:cond delay="0"/>
                                          </p:stCondLst>
                                        </p:cTn>
                                        <p:tgtEl>
                                          <p:spTgt spid="19">
                                            <p:txEl>
                                              <p:pRg st="3" end="3"/>
                                            </p:txEl>
                                          </p:spTgt>
                                        </p:tgtEl>
                                        <p:attrNameLst>
                                          <p:attrName>style.visibility</p:attrName>
                                        </p:attrNameLst>
                                      </p:cBhvr>
                                      <p:to>
                                        <p:strVal val="visible"/>
                                      </p:to>
                                    </p:set>
                                    <p:animEffect transition="in" filter="fade">
                                      <p:cBhvr>
                                        <p:cTn id="169" dur="1000"/>
                                        <p:tgtEl>
                                          <p:spTgt spid="19">
                                            <p:txEl>
                                              <p:pRg st="3" end="3"/>
                                            </p:txEl>
                                          </p:spTgt>
                                        </p:tgtEl>
                                      </p:cBhvr>
                                    </p:animEffect>
                                    <p:anim calcmode="lin" valueType="num">
                                      <p:cBhvr>
                                        <p:cTn id="170"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171"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19">
                                            <p:txEl>
                                              <p:pRg st="4" end="4"/>
                                            </p:txEl>
                                          </p:spTgt>
                                        </p:tgtEl>
                                        <p:attrNameLst>
                                          <p:attrName>style.visibility</p:attrName>
                                        </p:attrNameLst>
                                      </p:cBhvr>
                                      <p:to>
                                        <p:strVal val="visible"/>
                                      </p:to>
                                    </p:set>
                                    <p:animEffect transition="in" filter="fade">
                                      <p:cBhvr>
                                        <p:cTn id="176" dur="1000"/>
                                        <p:tgtEl>
                                          <p:spTgt spid="19">
                                            <p:txEl>
                                              <p:pRg st="4" end="4"/>
                                            </p:txEl>
                                          </p:spTgt>
                                        </p:tgtEl>
                                      </p:cBhvr>
                                    </p:animEffect>
                                    <p:anim calcmode="lin" valueType="num">
                                      <p:cBhvr>
                                        <p:cTn id="177"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178"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nodeType="clickEffect">
                                  <p:stCondLst>
                                    <p:cond delay="0"/>
                                  </p:stCondLst>
                                  <p:childTnLst>
                                    <p:set>
                                      <p:cBhvr>
                                        <p:cTn id="182" dur="1" fill="hold">
                                          <p:stCondLst>
                                            <p:cond delay="0"/>
                                          </p:stCondLst>
                                        </p:cTn>
                                        <p:tgtEl>
                                          <p:spTgt spid="19">
                                            <p:txEl>
                                              <p:pRg st="5" end="5"/>
                                            </p:txEl>
                                          </p:spTgt>
                                        </p:tgtEl>
                                        <p:attrNameLst>
                                          <p:attrName>style.visibility</p:attrName>
                                        </p:attrNameLst>
                                      </p:cBhvr>
                                      <p:to>
                                        <p:strVal val="visible"/>
                                      </p:to>
                                    </p:set>
                                    <p:animEffect transition="in" filter="fade">
                                      <p:cBhvr>
                                        <p:cTn id="183" dur="1000"/>
                                        <p:tgtEl>
                                          <p:spTgt spid="19">
                                            <p:txEl>
                                              <p:pRg st="5" end="5"/>
                                            </p:txEl>
                                          </p:spTgt>
                                        </p:tgtEl>
                                      </p:cBhvr>
                                    </p:animEffect>
                                    <p:anim calcmode="lin" valueType="num">
                                      <p:cBhvr>
                                        <p:cTn id="184"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185"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19">
                                            <p:txEl>
                                              <p:pRg st="6" end="6"/>
                                            </p:txEl>
                                          </p:spTgt>
                                        </p:tgtEl>
                                        <p:attrNameLst>
                                          <p:attrName>style.visibility</p:attrName>
                                        </p:attrNameLst>
                                      </p:cBhvr>
                                      <p:to>
                                        <p:strVal val="visible"/>
                                      </p:to>
                                    </p:set>
                                    <p:animEffect transition="in" filter="fade">
                                      <p:cBhvr>
                                        <p:cTn id="190" dur="1000"/>
                                        <p:tgtEl>
                                          <p:spTgt spid="19">
                                            <p:txEl>
                                              <p:pRg st="6" end="6"/>
                                            </p:txEl>
                                          </p:spTgt>
                                        </p:tgtEl>
                                      </p:cBhvr>
                                    </p:animEffect>
                                    <p:anim calcmode="lin" valueType="num">
                                      <p:cBhvr>
                                        <p:cTn id="191"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192"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42" presetClass="exit" presetSubtype="0" fill="hold" grpId="0" nodeType="clickEffect">
                                  <p:stCondLst>
                                    <p:cond delay="0"/>
                                  </p:stCondLst>
                                  <p:childTnLst>
                                    <p:animEffect transition="out" filter="fade">
                                      <p:cBhvr>
                                        <p:cTn id="196" dur="1000"/>
                                        <p:tgtEl>
                                          <p:spTgt spid="19">
                                            <p:txEl>
                                              <p:pRg st="0" end="0"/>
                                            </p:txEl>
                                          </p:spTgt>
                                        </p:tgtEl>
                                      </p:cBhvr>
                                    </p:animEffect>
                                    <p:anim calcmode="lin" valueType="num">
                                      <p:cBhvr>
                                        <p:cTn id="197" dur="1000"/>
                                        <p:tgtEl>
                                          <p:spTgt spid="19">
                                            <p:txEl>
                                              <p:pRg st="0" end="0"/>
                                            </p:txEl>
                                          </p:spTgt>
                                        </p:tgtEl>
                                        <p:attrNameLst>
                                          <p:attrName>ppt_x</p:attrName>
                                        </p:attrNameLst>
                                      </p:cBhvr>
                                      <p:tavLst>
                                        <p:tav tm="0">
                                          <p:val>
                                            <p:strVal val="ppt_x"/>
                                          </p:val>
                                        </p:tav>
                                        <p:tav tm="100000">
                                          <p:val>
                                            <p:strVal val="ppt_x"/>
                                          </p:val>
                                        </p:tav>
                                      </p:tavLst>
                                    </p:anim>
                                    <p:anim calcmode="lin" valueType="num">
                                      <p:cBhvr>
                                        <p:cTn id="198" dur="1000"/>
                                        <p:tgtEl>
                                          <p:spTgt spid="19">
                                            <p:txEl>
                                              <p:pRg st="0" end="0"/>
                                            </p:txEl>
                                          </p:spTgt>
                                        </p:tgtEl>
                                        <p:attrNameLst>
                                          <p:attrName>ppt_y</p:attrName>
                                        </p:attrNameLst>
                                      </p:cBhvr>
                                      <p:tavLst>
                                        <p:tav tm="0">
                                          <p:val>
                                            <p:strVal val="ppt_y"/>
                                          </p:val>
                                        </p:tav>
                                        <p:tav tm="100000">
                                          <p:val>
                                            <p:strVal val="ppt_y+.1"/>
                                          </p:val>
                                        </p:tav>
                                      </p:tavLst>
                                    </p:anim>
                                    <p:set>
                                      <p:cBhvr>
                                        <p:cTn id="199" dur="1" fill="hold">
                                          <p:stCondLst>
                                            <p:cond delay="999"/>
                                          </p:stCondLst>
                                        </p:cTn>
                                        <p:tgtEl>
                                          <p:spTgt spid="19">
                                            <p:txEl>
                                              <p:pRg st="0" end="0"/>
                                            </p:txEl>
                                          </p:spTgt>
                                        </p:tgtEl>
                                        <p:attrNameLst>
                                          <p:attrName>style.visibility</p:attrName>
                                        </p:attrNameLst>
                                      </p:cBhvr>
                                      <p:to>
                                        <p:strVal val="hidden"/>
                                      </p:to>
                                    </p:set>
                                  </p:childTnLst>
                                </p:cTn>
                              </p:par>
                              <p:par>
                                <p:cTn id="200" presetID="42" presetClass="exit" presetSubtype="0" fill="hold" grpId="0" nodeType="withEffect">
                                  <p:stCondLst>
                                    <p:cond delay="0"/>
                                  </p:stCondLst>
                                  <p:childTnLst>
                                    <p:animEffect transition="out" filter="fade">
                                      <p:cBhvr>
                                        <p:cTn id="201" dur="1000"/>
                                        <p:tgtEl>
                                          <p:spTgt spid="19">
                                            <p:txEl>
                                              <p:pRg st="1" end="1"/>
                                            </p:txEl>
                                          </p:spTgt>
                                        </p:tgtEl>
                                      </p:cBhvr>
                                    </p:animEffect>
                                    <p:anim calcmode="lin" valueType="num">
                                      <p:cBhvr>
                                        <p:cTn id="202" dur="1000"/>
                                        <p:tgtEl>
                                          <p:spTgt spid="19">
                                            <p:txEl>
                                              <p:pRg st="1" end="1"/>
                                            </p:txEl>
                                          </p:spTgt>
                                        </p:tgtEl>
                                        <p:attrNameLst>
                                          <p:attrName>ppt_x</p:attrName>
                                        </p:attrNameLst>
                                      </p:cBhvr>
                                      <p:tavLst>
                                        <p:tav tm="0">
                                          <p:val>
                                            <p:strVal val="ppt_x"/>
                                          </p:val>
                                        </p:tav>
                                        <p:tav tm="100000">
                                          <p:val>
                                            <p:strVal val="ppt_x"/>
                                          </p:val>
                                        </p:tav>
                                      </p:tavLst>
                                    </p:anim>
                                    <p:anim calcmode="lin" valueType="num">
                                      <p:cBhvr>
                                        <p:cTn id="203" dur="1000"/>
                                        <p:tgtEl>
                                          <p:spTgt spid="19">
                                            <p:txEl>
                                              <p:pRg st="1" end="1"/>
                                            </p:txEl>
                                          </p:spTgt>
                                        </p:tgtEl>
                                        <p:attrNameLst>
                                          <p:attrName>ppt_y</p:attrName>
                                        </p:attrNameLst>
                                      </p:cBhvr>
                                      <p:tavLst>
                                        <p:tav tm="0">
                                          <p:val>
                                            <p:strVal val="ppt_y"/>
                                          </p:val>
                                        </p:tav>
                                        <p:tav tm="100000">
                                          <p:val>
                                            <p:strVal val="ppt_y+.1"/>
                                          </p:val>
                                        </p:tav>
                                      </p:tavLst>
                                    </p:anim>
                                    <p:set>
                                      <p:cBhvr>
                                        <p:cTn id="204" dur="1" fill="hold">
                                          <p:stCondLst>
                                            <p:cond delay="999"/>
                                          </p:stCondLst>
                                        </p:cTn>
                                        <p:tgtEl>
                                          <p:spTgt spid="19">
                                            <p:txEl>
                                              <p:pRg st="1" end="1"/>
                                            </p:txEl>
                                          </p:spTgt>
                                        </p:tgtEl>
                                        <p:attrNameLst>
                                          <p:attrName>style.visibility</p:attrName>
                                        </p:attrNameLst>
                                      </p:cBhvr>
                                      <p:to>
                                        <p:strVal val="hidden"/>
                                      </p:to>
                                    </p:set>
                                  </p:childTnLst>
                                </p:cTn>
                              </p:par>
                              <p:par>
                                <p:cTn id="205" presetID="42" presetClass="exit" presetSubtype="0" fill="hold" grpId="0" nodeType="withEffect">
                                  <p:stCondLst>
                                    <p:cond delay="0"/>
                                  </p:stCondLst>
                                  <p:childTnLst>
                                    <p:animEffect transition="out" filter="fade">
                                      <p:cBhvr>
                                        <p:cTn id="206" dur="1000"/>
                                        <p:tgtEl>
                                          <p:spTgt spid="19">
                                            <p:txEl>
                                              <p:pRg st="2" end="2"/>
                                            </p:txEl>
                                          </p:spTgt>
                                        </p:tgtEl>
                                      </p:cBhvr>
                                    </p:animEffect>
                                    <p:anim calcmode="lin" valueType="num">
                                      <p:cBhvr>
                                        <p:cTn id="207" dur="1000"/>
                                        <p:tgtEl>
                                          <p:spTgt spid="19">
                                            <p:txEl>
                                              <p:pRg st="2" end="2"/>
                                            </p:txEl>
                                          </p:spTgt>
                                        </p:tgtEl>
                                        <p:attrNameLst>
                                          <p:attrName>ppt_x</p:attrName>
                                        </p:attrNameLst>
                                      </p:cBhvr>
                                      <p:tavLst>
                                        <p:tav tm="0">
                                          <p:val>
                                            <p:strVal val="ppt_x"/>
                                          </p:val>
                                        </p:tav>
                                        <p:tav tm="100000">
                                          <p:val>
                                            <p:strVal val="ppt_x"/>
                                          </p:val>
                                        </p:tav>
                                      </p:tavLst>
                                    </p:anim>
                                    <p:anim calcmode="lin" valueType="num">
                                      <p:cBhvr>
                                        <p:cTn id="208" dur="1000"/>
                                        <p:tgtEl>
                                          <p:spTgt spid="19">
                                            <p:txEl>
                                              <p:pRg st="2" end="2"/>
                                            </p:txEl>
                                          </p:spTgt>
                                        </p:tgtEl>
                                        <p:attrNameLst>
                                          <p:attrName>ppt_y</p:attrName>
                                        </p:attrNameLst>
                                      </p:cBhvr>
                                      <p:tavLst>
                                        <p:tav tm="0">
                                          <p:val>
                                            <p:strVal val="ppt_y"/>
                                          </p:val>
                                        </p:tav>
                                        <p:tav tm="100000">
                                          <p:val>
                                            <p:strVal val="ppt_y+.1"/>
                                          </p:val>
                                        </p:tav>
                                      </p:tavLst>
                                    </p:anim>
                                    <p:set>
                                      <p:cBhvr>
                                        <p:cTn id="209" dur="1" fill="hold">
                                          <p:stCondLst>
                                            <p:cond delay="999"/>
                                          </p:stCondLst>
                                        </p:cTn>
                                        <p:tgtEl>
                                          <p:spTgt spid="19">
                                            <p:txEl>
                                              <p:pRg st="2" end="2"/>
                                            </p:txEl>
                                          </p:spTgt>
                                        </p:tgtEl>
                                        <p:attrNameLst>
                                          <p:attrName>style.visibility</p:attrName>
                                        </p:attrNameLst>
                                      </p:cBhvr>
                                      <p:to>
                                        <p:strVal val="hidden"/>
                                      </p:to>
                                    </p:set>
                                  </p:childTnLst>
                                </p:cTn>
                              </p:par>
                              <p:par>
                                <p:cTn id="210" presetID="42" presetClass="exit" presetSubtype="0" fill="hold" grpId="0" nodeType="withEffect">
                                  <p:stCondLst>
                                    <p:cond delay="0"/>
                                  </p:stCondLst>
                                  <p:childTnLst>
                                    <p:animEffect transition="out" filter="fade">
                                      <p:cBhvr>
                                        <p:cTn id="211" dur="1000"/>
                                        <p:tgtEl>
                                          <p:spTgt spid="19">
                                            <p:txEl>
                                              <p:pRg st="3" end="3"/>
                                            </p:txEl>
                                          </p:spTgt>
                                        </p:tgtEl>
                                      </p:cBhvr>
                                    </p:animEffect>
                                    <p:anim calcmode="lin" valueType="num">
                                      <p:cBhvr>
                                        <p:cTn id="212" dur="1000"/>
                                        <p:tgtEl>
                                          <p:spTgt spid="19">
                                            <p:txEl>
                                              <p:pRg st="3" end="3"/>
                                            </p:txEl>
                                          </p:spTgt>
                                        </p:tgtEl>
                                        <p:attrNameLst>
                                          <p:attrName>ppt_x</p:attrName>
                                        </p:attrNameLst>
                                      </p:cBhvr>
                                      <p:tavLst>
                                        <p:tav tm="0">
                                          <p:val>
                                            <p:strVal val="ppt_x"/>
                                          </p:val>
                                        </p:tav>
                                        <p:tav tm="100000">
                                          <p:val>
                                            <p:strVal val="ppt_x"/>
                                          </p:val>
                                        </p:tav>
                                      </p:tavLst>
                                    </p:anim>
                                    <p:anim calcmode="lin" valueType="num">
                                      <p:cBhvr>
                                        <p:cTn id="213" dur="1000"/>
                                        <p:tgtEl>
                                          <p:spTgt spid="19">
                                            <p:txEl>
                                              <p:pRg st="3" end="3"/>
                                            </p:txEl>
                                          </p:spTgt>
                                        </p:tgtEl>
                                        <p:attrNameLst>
                                          <p:attrName>ppt_y</p:attrName>
                                        </p:attrNameLst>
                                      </p:cBhvr>
                                      <p:tavLst>
                                        <p:tav tm="0">
                                          <p:val>
                                            <p:strVal val="ppt_y"/>
                                          </p:val>
                                        </p:tav>
                                        <p:tav tm="100000">
                                          <p:val>
                                            <p:strVal val="ppt_y+.1"/>
                                          </p:val>
                                        </p:tav>
                                      </p:tavLst>
                                    </p:anim>
                                    <p:set>
                                      <p:cBhvr>
                                        <p:cTn id="214" dur="1" fill="hold">
                                          <p:stCondLst>
                                            <p:cond delay="999"/>
                                          </p:stCondLst>
                                        </p:cTn>
                                        <p:tgtEl>
                                          <p:spTgt spid="19">
                                            <p:txEl>
                                              <p:pRg st="3" end="3"/>
                                            </p:txEl>
                                          </p:spTgt>
                                        </p:tgtEl>
                                        <p:attrNameLst>
                                          <p:attrName>style.visibility</p:attrName>
                                        </p:attrNameLst>
                                      </p:cBhvr>
                                      <p:to>
                                        <p:strVal val="hidden"/>
                                      </p:to>
                                    </p:set>
                                  </p:childTnLst>
                                </p:cTn>
                              </p:par>
                              <p:par>
                                <p:cTn id="215" presetID="42" presetClass="exit" presetSubtype="0" fill="hold" grpId="0" nodeType="withEffect">
                                  <p:stCondLst>
                                    <p:cond delay="0"/>
                                  </p:stCondLst>
                                  <p:childTnLst>
                                    <p:animEffect transition="out" filter="fade">
                                      <p:cBhvr>
                                        <p:cTn id="216" dur="1000"/>
                                        <p:tgtEl>
                                          <p:spTgt spid="19">
                                            <p:txEl>
                                              <p:pRg st="4" end="4"/>
                                            </p:txEl>
                                          </p:spTgt>
                                        </p:tgtEl>
                                      </p:cBhvr>
                                    </p:animEffect>
                                    <p:anim calcmode="lin" valueType="num">
                                      <p:cBhvr>
                                        <p:cTn id="217" dur="1000"/>
                                        <p:tgtEl>
                                          <p:spTgt spid="19">
                                            <p:txEl>
                                              <p:pRg st="4" end="4"/>
                                            </p:txEl>
                                          </p:spTgt>
                                        </p:tgtEl>
                                        <p:attrNameLst>
                                          <p:attrName>ppt_x</p:attrName>
                                        </p:attrNameLst>
                                      </p:cBhvr>
                                      <p:tavLst>
                                        <p:tav tm="0">
                                          <p:val>
                                            <p:strVal val="ppt_x"/>
                                          </p:val>
                                        </p:tav>
                                        <p:tav tm="100000">
                                          <p:val>
                                            <p:strVal val="ppt_x"/>
                                          </p:val>
                                        </p:tav>
                                      </p:tavLst>
                                    </p:anim>
                                    <p:anim calcmode="lin" valueType="num">
                                      <p:cBhvr>
                                        <p:cTn id="218" dur="1000"/>
                                        <p:tgtEl>
                                          <p:spTgt spid="19">
                                            <p:txEl>
                                              <p:pRg st="4" end="4"/>
                                            </p:txEl>
                                          </p:spTgt>
                                        </p:tgtEl>
                                        <p:attrNameLst>
                                          <p:attrName>ppt_y</p:attrName>
                                        </p:attrNameLst>
                                      </p:cBhvr>
                                      <p:tavLst>
                                        <p:tav tm="0">
                                          <p:val>
                                            <p:strVal val="ppt_y"/>
                                          </p:val>
                                        </p:tav>
                                        <p:tav tm="100000">
                                          <p:val>
                                            <p:strVal val="ppt_y+.1"/>
                                          </p:val>
                                        </p:tav>
                                      </p:tavLst>
                                    </p:anim>
                                    <p:set>
                                      <p:cBhvr>
                                        <p:cTn id="219" dur="1" fill="hold">
                                          <p:stCondLst>
                                            <p:cond delay="999"/>
                                          </p:stCondLst>
                                        </p:cTn>
                                        <p:tgtEl>
                                          <p:spTgt spid="19">
                                            <p:txEl>
                                              <p:pRg st="4" end="4"/>
                                            </p:txEl>
                                          </p:spTgt>
                                        </p:tgtEl>
                                        <p:attrNameLst>
                                          <p:attrName>style.visibility</p:attrName>
                                        </p:attrNameLst>
                                      </p:cBhvr>
                                      <p:to>
                                        <p:strVal val="hidden"/>
                                      </p:to>
                                    </p:set>
                                  </p:childTnLst>
                                </p:cTn>
                              </p:par>
                              <p:par>
                                <p:cTn id="220" presetID="42" presetClass="exit" presetSubtype="0" fill="hold" grpId="0" nodeType="withEffect">
                                  <p:stCondLst>
                                    <p:cond delay="0"/>
                                  </p:stCondLst>
                                  <p:childTnLst>
                                    <p:animEffect transition="out" filter="fade">
                                      <p:cBhvr>
                                        <p:cTn id="221" dur="1000"/>
                                        <p:tgtEl>
                                          <p:spTgt spid="19">
                                            <p:txEl>
                                              <p:pRg st="5" end="5"/>
                                            </p:txEl>
                                          </p:spTgt>
                                        </p:tgtEl>
                                      </p:cBhvr>
                                    </p:animEffect>
                                    <p:anim calcmode="lin" valueType="num">
                                      <p:cBhvr>
                                        <p:cTn id="222" dur="1000"/>
                                        <p:tgtEl>
                                          <p:spTgt spid="19">
                                            <p:txEl>
                                              <p:pRg st="5" end="5"/>
                                            </p:txEl>
                                          </p:spTgt>
                                        </p:tgtEl>
                                        <p:attrNameLst>
                                          <p:attrName>ppt_x</p:attrName>
                                        </p:attrNameLst>
                                      </p:cBhvr>
                                      <p:tavLst>
                                        <p:tav tm="0">
                                          <p:val>
                                            <p:strVal val="ppt_x"/>
                                          </p:val>
                                        </p:tav>
                                        <p:tav tm="100000">
                                          <p:val>
                                            <p:strVal val="ppt_x"/>
                                          </p:val>
                                        </p:tav>
                                      </p:tavLst>
                                    </p:anim>
                                    <p:anim calcmode="lin" valueType="num">
                                      <p:cBhvr>
                                        <p:cTn id="223" dur="1000"/>
                                        <p:tgtEl>
                                          <p:spTgt spid="19">
                                            <p:txEl>
                                              <p:pRg st="5" end="5"/>
                                            </p:txEl>
                                          </p:spTgt>
                                        </p:tgtEl>
                                        <p:attrNameLst>
                                          <p:attrName>ppt_y</p:attrName>
                                        </p:attrNameLst>
                                      </p:cBhvr>
                                      <p:tavLst>
                                        <p:tav tm="0">
                                          <p:val>
                                            <p:strVal val="ppt_y"/>
                                          </p:val>
                                        </p:tav>
                                        <p:tav tm="100000">
                                          <p:val>
                                            <p:strVal val="ppt_y+.1"/>
                                          </p:val>
                                        </p:tav>
                                      </p:tavLst>
                                    </p:anim>
                                    <p:set>
                                      <p:cBhvr>
                                        <p:cTn id="224" dur="1" fill="hold">
                                          <p:stCondLst>
                                            <p:cond delay="999"/>
                                          </p:stCondLst>
                                        </p:cTn>
                                        <p:tgtEl>
                                          <p:spTgt spid="19">
                                            <p:txEl>
                                              <p:pRg st="5" end="5"/>
                                            </p:txEl>
                                          </p:spTgt>
                                        </p:tgtEl>
                                        <p:attrNameLst>
                                          <p:attrName>style.visibility</p:attrName>
                                        </p:attrNameLst>
                                      </p:cBhvr>
                                      <p:to>
                                        <p:strVal val="hidden"/>
                                      </p:to>
                                    </p:set>
                                  </p:childTnLst>
                                </p:cTn>
                              </p:par>
                              <p:par>
                                <p:cTn id="225" presetID="42" presetClass="exit" presetSubtype="0" fill="hold" grpId="0" nodeType="withEffect">
                                  <p:stCondLst>
                                    <p:cond delay="0"/>
                                  </p:stCondLst>
                                  <p:childTnLst>
                                    <p:animEffect transition="out" filter="fade">
                                      <p:cBhvr>
                                        <p:cTn id="226" dur="1000"/>
                                        <p:tgtEl>
                                          <p:spTgt spid="19">
                                            <p:txEl>
                                              <p:pRg st="6" end="6"/>
                                            </p:txEl>
                                          </p:spTgt>
                                        </p:tgtEl>
                                      </p:cBhvr>
                                    </p:animEffect>
                                    <p:anim calcmode="lin" valueType="num">
                                      <p:cBhvr>
                                        <p:cTn id="227" dur="1000"/>
                                        <p:tgtEl>
                                          <p:spTgt spid="19">
                                            <p:txEl>
                                              <p:pRg st="6" end="6"/>
                                            </p:txEl>
                                          </p:spTgt>
                                        </p:tgtEl>
                                        <p:attrNameLst>
                                          <p:attrName>ppt_x</p:attrName>
                                        </p:attrNameLst>
                                      </p:cBhvr>
                                      <p:tavLst>
                                        <p:tav tm="0">
                                          <p:val>
                                            <p:strVal val="ppt_x"/>
                                          </p:val>
                                        </p:tav>
                                        <p:tav tm="100000">
                                          <p:val>
                                            <p:strVal val="ppt_x"/>
                                          </p:val>
                                        </p:tav>
                                      </p:tavLst>
                                    </p:anim>
                                    <p:anim calcmode="lin" valueType="num">
                                      <p:cBhvr>
                                        <p:cTn id="228" dur="1000"/>
                                        <p:tgtEl>
                                          <p:spTgt spid="19">
                                            <p:txEl>
                                              <p:pRg st="6" end="6"/>
                                            </p:txEl>
                                          </p:spTgt>
                                        </p:tgtEl>
                                        <p:attrNameLst>
                                          <p:attrName>ppt_y</p:attrName>
                                        </p:attrNameLst>
                                      </p:cBhvr>
                                      <p:tavLst>
                                        <p:tav tm="0">
                                          <p:val>
                                            <p:strVal val="ppt_y"/>
                                          </p:val>
                                        </p:tav>
                                        <p:tav tm="100000">
                                          <p:val>
                                            <p:strVal val="ppt_y+.1"/>
                                          </p:val>
                                        </p:tav>
                                      </p:tavLst>
                                    </p:anim>
                                    <p:set>
                                      <p:cBhvr>
                                        <p:cTn id="229" dur="1" fill="hold">
                                          <p:stCondLst>
                                            <p:cond delay="999"/>
                                          </p:stCondLst>
                                        </p:cTn>
                                        <p:tgtEl>
                                          <p:spTgt spid="19">
                                            <p:txEl>
                                              <p:pRg st="6" end="6"/>
                                            </p:txEl>
                                          </p:spTgt>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42" presetClass="entr" presetSubtype="0" fill="hold" grpId="0" nodeType="click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fade">
                                      <p:cBhvr>
                                        <p:cTn id="234" dur="1000"/>
                                        <p:tgtEl>
                                          <p:spTgt spid="20"/>
                                        </p:tgtEl>
                                      </p:cBhvr>
                                    </p:animEffect>
                                    <p:anim calcmode="lin" valueType="num">
                                      <p:cBhvr>
                                        <p:cTn id="235" dur="1000" fill="hold"/>
                                        <p:tgtEl>
                                          <p:spTgt spid="20"/>
                                        </p:tgtEl>
                                        <p:attrNameLst>
                                          <p:attrName>ppt_x</p:attrName>
                                        </p:attrNameLst>
                                      </p:cBhvr>
                                      <p:tavLst>
                                        <p:tav tm="0">
                                          <p:val>
                                            <p:strVal val="#ppt_x"/>
                                          </p:val>
                                        </p:tav>
                                        <p:tav tm="100000">
                                          <p:val>
                                            <p:strVal val="#ppt_x"/>
                                          </p:val>
                                        </p:tav>
                                      </p:tavLst>
                                    </p:anim>
                                    <p:anim calcmode="lin" valueType="num">
                                      <p:cBhvr>
                                        <p:cTn id="2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2" grpId="1" animBg="1"/>
      <p:bldP spid="13" grpId="0"/>
      <p:bldP spid="15" grpId="0" build="allAtOnce"/>
      <p:bldP spid="16" grpId="0"/>
      <p:bldP spid="17" grpId="0" animBg="1"/>
      <p:bldP spid="17" grpId="1" animBg="1"/>
      <p:bldP spid="18" grpId="0"/>
      <p:bldP spid="19" grpId="0" build="allAtOnce"/>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 y="0"/>
            <a:ext cx="9150689" cy="6864188"/>
          </a:xfrm>
          <a:prstGeom prst="rect">
            <a:avLst/>
          </a:prstGeom>
          <a:solidFill>
            <a:schemeClr val="accent2">
              <a:lumMod val="20000"/>
              <a:lumOff val="80000"/>
            </a:schemeClr>
          </a:solidFill>
        </p:spPr>
      </p:pic>
      <p:sp>
        <p:nvSpPr>
          <p:cNvPr id="11" name="AutoShape 4"/>
          <p:cNvSpPr>
            <a:spLocks noChangeArrowheads="1"/>
          </p:cNvSpPr>
          <p:nvPr/>
        </p:nvSpPr>
        <p:spPr bwMode="auto">
          <a:xfrm>
            <a:off x="1005066" y="481059"/>
            <a:ext cx="7391400" cy="3065608"/>
          </a:xfrm>
          <a:prstGeom prst="cloudCallout">
            <a:avLst>
              <a:gd name="adj1" fmla="val -10329"/>
              <a:gd name="adj2" fmla="val 78764"/>
            </a:avLst>
          </a:prstGeom>
          <a:solidFill>
            <a:srgbClr val="CCFF33"/>
          </a:solidFill>
          <a:ln w="9525">
            <a:solidFill>
              <a:schemeClr val="tx1"/>
            </a:solidFill>
            <a:round/>
            <a:headEnd/>
            <a:tailEnd/>
          </a:ln>
          <a:effectLst/>
        </p:spPr>
        <p:txBody>
          <a:bodyPr anchor="ctr" anchorCtr="1"/>
          <a:lstStyle/>
          <a:p>
            <a:pPr algn="ctr" eaLnBrk="1" hangingPunct="1"/>
            <a:r>
              <a:rPr lang="en-US" altLang="en-US" sz="2800" b="1" smtClean="0">
                <a:solidFill>
                  <a:srgbClr val="002060"/>
                </a:solidFill>
                <a:latin typeface="Times New Roman" pitchFamily="18" charset="0"/>
                <a:cs typeface="Times New Roman" pitchFamily="18" charset="0"/>
              </a:rPr>
              <a:t>Để người </a:t>
            </a:r>
            <a:r>
              <a:rPr lang="en-US" altLang="en-US" sz="2800" b="1">
                <a:solidFill>
                  <a:srgbClr val="002060"/>
                </a:solidFill>
                <a:latin typeface="Times New Roman" pitchFamily="18" charset="0"/>
                <a:cs typeface="Times New Roman" pitchFamily="18" charset="0"/>
              </a:rPr>
              <a:t>nghe, người đọc hình dung được đặc điểm, tính chất của sự vật, sự việc… thì người nói, người viết phải thể hiện rõ năng lực gì?</a:t>
            </a:r>
          </a:p>
        </p:txBody>
      </p:sp>
      <p:sp>
        <p:nvSpPr>
          <p:cNvPr id="16" name="AutoShape 4"/>
          <p:cNvSpPr>
            <a:spLocks noChangeArrowheads="1"/>
          </p:cNvSpPr>
          <p:nvPr/>
        </p:nvSpPr>
        <p:spPr bwMode="auto">
          <a:xfrm>
            <a:off x="827322" y="642263"/>
            <a:ext cx="7696200" cy="2743200"/>
          </a:xfrm>
          <a:prstGeom prst="cloudCallout">
            <a:avLst>
              <a:gd name="adj1" fmla="val -10329"/>
              <a:gd name="adj2" fmla="val 78764"/>
            </a:avLst>
          </a:prstGeom>
          <a:solidFill>
            <a:srgbClr val="F8FEB0"/>
          </a:solidFill>
          <a:ln w="9525">
            <a:solidFill>
              <a:schemeClr val="tx1"/>
            </a:solidFill>
            <a:round/>
            <a:headEnd/>
            <a:tailEnd/>
          </a:ln>
          <a:effectLst/>
        </p:spPr>
        <p:txBody>
          <a:bodyPr anchor="ctr" anchorCtr="1"/>
          <a:lstStyle/>
          <a:p>
            <a:pPr algn="ctr" eaLnBrk="1" hangingPunct="1"/>
            <a:r>
              <a:rPr lang="en-US" altLang="en-US" sz="2800" b="1" smtClean="0">
                <a:latin typeface="Times New Roman" pitchFamily="18" charset="0"/>
                <a:cs typeface="Times New Roman" pitchFamily="18" charset="0"/>
              </a:rPr>
              <a:t>Qua tìm hiểu các ví dụ trên em hiểu thế nào là văn miêu tả? </a:t>
            </a:r>
            <a:endParaRPr lang="en-US" altLang="en-US" sz="2800" b="1">
              <a:latin typeface="Times New Roman" pitchFamily="18" charset="0"/>
              <a:cs typeface="Times New Roman" pitchFamily="18" charset="0"/>
            </a:endParaRPr>
          </a:p>
        </p:txBody>
      </p:sp>
      <p:sp>
        <p:nvSpPr>
          <p:cNvPr id="2" name="Round Same Side Corner Rectangle 1"/>
          <p:cNvSpPr/>
          <p:nvPr/>
        </p:nvSpPr>
        <p:spPr>
          <a:xfrm>
            <a:off x="529770" y="3733799"/>
            <a:ext cx="7986492" cy="2859313"/>
          </a:xfrm>
          <a:prstGeom prst="round2SameRect">
            <a:avLst/>
          </a:prstGeom>
          <a:solidFill>
            <a:srgbClr val="F8FEB0"/>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a:solidFill>
                  <a:srgbClr val="FF0000"/>
                </a:solidFill>
                <a:latin typeface="Times New Roman" pitchFamily="18" charset="0"/>
                <a:cs typeface="Arial" charset="0"/>
              </a:rPr>
              <a:t>Văn miêu tả là loại văn nhằm giúp người đọc, người nghe hình dung </a:t>
            </a:r>
            <a:r>
              <a:rPr lang="en-US" altLang="en-US" sz="2800" b="1" u="sng">
                <a:solidFill>
                  <a:srgbClr val="0000FF"/>
                </a:solidFill>
                <a:latin typeface="Times New Roman" pitchFamily="18" charset="0"/>
                <a:cs typeface="Arial" charset="0"/>
              </a:rPr>
              <a:t>những đặc điểm, tính chất nổi bật</a:t>
            </a:r>
            <a:r>
              <a:rPr lang="en-US" altLang="en-US" sz="2800" b="1">
                <a:solidFill>
                  <a:srgbClr val="FF0000"/>
                </a:solidFill>
                <a:latin typeface="Times New Roman" pitchFamily="18" charset="0"/>
                <a:cs typeface="Arial" charset="0"/>
              </a:rPr>
              <a:t> của một sự vật, sự việc, con người</a:t>
            </a:r>
            <a:r>
              <a:rPr lang="en-US" altLang="en-US" sz="2800" b="1" smtClean="0">
                <a:solidFill>
                  <a:srgbClr val="FF0000"/>
                </a:solidFill>
                <a:latin typeface="Times New Roman" pitchFamily="18" charset="0"/>
                <a:cs typeface="Arial" charset="0"/>
              </a:rPr>
              <a:t>, phong </a:t>
            </a:r>
            <a:r>
              <a:rPr lang="en-US" altLang="en-US" sz="2800" b="1">
                <a:solidFill>
                  <a:srgbClr val="FF0000"/>
                </a:solidFill>
                <a:latin typeface="Times New Roman" pitchFamily="18" charset="0"/>
                <a:cs typeface="Arial" charset="0"/>
              </a:rPr>
              <a:t>cảnh,… làm cho những cái đó như hiện lên trước mắt người đọc, người nghe.</a:t>
            </a:r>
            <a:endParaRPr lang="en-US"/>
          </a:p>
        </p:txBody>
      </p:sp>
      <p:sp>
        <p:nvSpPr>
          <p:cNvPr id="17" name="Round Same Side Corner Rectangle 16"/>
          <p:cNvSpPr/>
          <p:nvPr/>
        </p:nvSpPr>
        <p:spPr>
          <a:xfrm>
            <a:off x="529770" y="3733798"/>
            <a:ext cx="7986492" cy="2859313"/>
          </a:xfrm>
          <a:prstGeom prst="round2SameRect">
            <a:avLst/>
          </a:prstGeom>
          <a:solidFill>
            <a:srgbClr val="CCFF33"/>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smtClean="0">
                <a:solidFill>
                  <a:srgbClr val="FF0000"/>
                </a:solidFill>
                <a:latin typeface="Times New Roman" pitchFamily="18" charset="0"/>
                <a:cs typeface="Times New Roman" pitchFamily="18" charset="0"/>
              </a:rPr>
              <a:t>Trong văn miêu tả, </a:t>
            </a:r>
            <a:r>
              <a:rPr lang="en-US" altLang="en-US" sz="2800" b="1" u="sng" smtClean="0">
                <a:solidFill>
                  <a:srgbClr val="0000FF"/>
                </a:solidFill>
                <a:latin typeface="Times New Roman" pitchFamily="18" charset="0"/>
                <a:cs typeface="Times New Roman" pitchFamily="18" charset="0"/>
              </a:rPr>
              <a:t>năng lực quan sát</a:t>
            </a:r>
            <a:r>
              <a:rPr lang="en-US" altLang="en-US" sz="2800" b="1" smtClean="0">
                <a:solidFill>
                  <a:srgbClr val="FF0000"/>
                </a:solidFill>
                <a:latin typeface="Times New Roman" pitchFamily="18" charset="0"/>
                <a:cs typeface="Times New Roman" pitchFamily="18" charset="0"/>
              </a:rPr>
              <a:t> của người viết, người nói thường bộc lộ rõ nhất.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88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par>
                                <p:cTn id="20" presetID="42" presetClass="exit" presetSubtype="0" fill="hold" grpId="1" nodeType="withEffect">
                                  <p:stCondLst>
                                    <p:cond delay="0"/>
                                  </p:stCondLst>
                                  <p:childTnLst>
                                    <p:animEffect transition="out" filter="fade">
                                      <p:cBhvr>
                                        <p:cTn id="21" dur="1000"/>
                                        <p:tgtEl>
                                          <p:spTgt spid="2"/>
                                        </p:tgtEl>
                                      </p:cBhvr>
                                    </p:animEffect>
                                    <p:anim calcmode="lin" valueType="num">
                                      <p:cBhvr>
                                        <p:cTn id="22" dur="1000"/>
                                        <p:tgtEl>
                                          <p:spTgt spid="2"/>
                                        </p:tgtEl>
                                        <p:attrNameLst>
                                          <p:attrName>ppt_x</p:attrName>
                                        </p:attrNameLst>
                                      </p:cBhvr>
                                      <p:tavLst>
                                        <p:tav tm="0">
                                          <p:val>
                                            <p:strVal val="ppt_x"/>
                                          </p:val>
                                        </p:tav>
                                        <p:tav tm="100000">
                                          <p:val>
                                            <p:strVal val="ppt_x"/>
                                          </p:val>
                                        </p:tav>
                                      </p:tavLst>
                                    </p:anim>
                                    <p:anim calcmode="lin" valueType="num">
                                      <p:cBhvr>
                                        <p:cTn id="23" dur="1000"/>
                                        <p:tgtEl>
                                          <p:spTgt spid="2"/>
                                        </p:tgtEl>
                                        <p:attrNameLst>
                                          <p:attrName>ppt_y</p:attrName>
                                        </p:attrNameLst>
                                      </p:cBhvr>
                                      <p:tavLst>
                                        <p:tav tm="0">
                                          <p:val>
                                            <p:strVal val="ppt_y"/>
                                          </p:val>
                                        </p:tav>
                                        <p:tav tm="100000">
                                          <p:val>
                                            <p:strVal val="ppt_y+.1"/>
                                          </p:val>
                                        </p:tav>
                                      </p:tavLst>
                                    </p:anim>
                                    <p:set>
                                      <p:cBhvr>
                                        <p:cTn id="24" dur="1" fill="hold">
                                          <p:stCondLst>
                                            <p:cond delay="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6" grpId="1" animBg="1"/>
      <p:bldP spid="2" grpId="0" animBg="1"/>
      <p:bldP spid="2" grpId="1"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 y="0"/>
            <a:ext cx="9150689" cy="6864188"/>
          </a:xfrm>
          <a:prstGeom prst="rect">
            <a:avLst/>
          </a:prstGeom>
          <a:solidFill>
            <a:schemeClr val="accent2">
              <a:lumMod val="20000"/>
              <a:lumOff val="80000"/>
            </a:schemeClr>
          </a:solidFill>
        </p:spPr>
      </p:pic>
      <p:sp>
        <p:nvSpPr>
          <p:cNvPr id="7" name="Rectangle 3"/>
          <p:cNvSpPr>
            <a:spLocks noChangeArrowheads="1"/>
          </p:cNvSpPr>
          <p:nvPr/>
        </p:nvSpPr>
        <p:spPr bwMode="auto">
          <a:xfrm>
            <a:off x="193965" y="304800"/>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smtClean="0">
                <a:solidFill>
                  <a:srgbClr val="FF0000"/>
                </a:solidFill>
                <a:latin typeface="Times New Roman" pitchFamily="18" charset="0"/>
                <a:cs typeface="Times New Roman" pitchFamily="18" charset="0"/>
              </a:rPr>
              <a:t>* Ghi nhớ </a:t>
            </a:r>
            <a:r>
              <a:rPr lang="en-US" altLang="en-US" sz="2600" b="1" smtClean="0">
                <a:solidFill>
                  <a:srgbClr val="002060"/>
                </a:solidFill>
                <a:latin typeface="Times New Roman" pitchFamily="18" charset="0"/>
                <a:cs typeface="Times New Roman" pitchFamily="18" charset="0"/>
              </a:rPr>
              <a:t>: (SGK/16)</a:t>
            </a:r>
            <a:endParaRPr lang="en-US" altLang="en-US" sz="2600" b="1" i="1">
              <a:solidFill>
                <a:srgbClr val="002060"/>
              </a:solidFill>
              <a:latin typeface="Times New Roman" pitchFamily="18" charset="0"/>
              <a:cs typeface="Times New Roman" pitchFamily="18" charset="0"/>
            </a:endParaRPr>
          </a:p>
        </p:txBody>
      </p:sp>
      <p:sp>
        <p:nvSpPr>
          <p:cNvPr id="8" name="Rectangle 3"/>
          <p:cNvSpPr>
            <a:spLocks noChangeArrowheads="1"/>
          </p:cNvSpPr>
          <p:nvPr/>
        </p:nvSpPr>
        <p:spPr bwMode="auto">
          <a:xfrm>
            <a:off x="193965" y="736880"/>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smtClean="0">
                <a:solidFill>
                  <a:srgbClr val="FF0000"/>
                </a:solidFill>
                <a:latin typeface="Times New Roman" pitchFamily="18" charset="0"/>
                <a:cs typeface="Times New Roman" pitchFamily="18" charset="0"/>
              </a:rPr>
              <a:t>II. Luyện tập:</a:t>
            </a:r>
            <a:endParaRPr lang="en-US" altLang="en-US" sz="2600" b="1" i="1">
              <a:solidFill>
                <a:srgbClr val="FF0000"/>
              </a:solidFill>
              <a:latin typeface="Times New Roman" pitchFamily="18" charset="0"/>
              <a:cs typeface="Times New Roman" pitchFamily="18" charset="0"/>
            </a:endParaRPr>
          </a:p>
        </p:txBody>
      </p:sp>
      <p:sp>
        <p:nvSpPr>
          <p:cNvPr id="3" name="Rectangle 2"/>
          <p:cNvSpPr/>
          <p:nvPr/>
        </p:nvSpPr>
        <p:spPr>
          <a:xfrm>
            <a:off x="453472" y="1229323"/>
            <a:ext cx="3167855" cy="492443"/>
          </a:xfrm>
          <a:prstGeom prst="rect">
            <a:avLst/>
          </a:prstGeom>
        </p:spPr>
        <p:txBody>
          <a:bodyPr wrap="none">
            <a:spAutoFit/>
          </a:bodyPr>
          <a:lstStyle/>
          <a:p>
            <a:r>
              <a:rPr lang="en-US" sz="2600" b="1" u="sng">
                <a:solidFill>
                  <a:srgbClr val="00B050"/>
                </a:solidFill>
                <a:latin typeface="Times New Roman" pitchFamily="18" charset="0"/>
                <a:cs typeface="Times New Roman" pitchFamily="18" charset="0"/>
              </a:rPr>
              <a:t>Bài tập 1:</a:t>
            </a:r>
            <a:r>
              <a:rPr lang="en-US" sz="2600" b="1">
                <a:solidFill>
                  <a:srgbClr val="00B050"/>
                </a:solidFill>
                <a:latin typeface="Times New Roman" pitchFamily="18" charset="0"/>
                <a:cs typeface="Times New Roman" pitchFamily="18" charset="0"/>
              </a:rPr>
              <a:t> </a:t>
            </a:r>
            <a:r>
              <a:rPr lang="en-US" sz="2600">
                <a:latin typeface="Times New Roman" pitchFamily="18" charset="0"/>
                <a:cs typeface="Times New Roman" pitchFamily="18" charset="0"/>
              </a:rPr>
              <a:t>SGK/16,17</a:t>
            </a:r>
          </a:p>
        </p:txBody>
      </p:sp>
      <p:sp>
        <p:nvSpPr>
          <p:cNvPr id="4" name="Rectangle 3"/>
          <p:cNvSpPr/>
          <p:nvPr/>
        </p:nvSpPr>
        <p:spPr>
          <a:xfrm>
            <a:off x="5976258" y="1218198"/>
            <a:ext cx="3051612" cy="4832092"/>
          </a:xfrm>
          <a:prstGeom prst="rect">
            <a:avLst/>
          </a:prstGeom>
          <a:solidFill>
            <a:srgbClr val="CCFFCC"/>
          </a:solidFill>
          <a:ln w="28575">
            <a:solidFill>
              <a:srgbClr val="FF0000"/>
            </a:solidFill>
          </a:ln>
        </p:spPr>
        <p:txBody>
          <a:bodyPr wrap="square">
            <a:spAutoFit/>
          </a:bodyPr>
          <a:lstStyle/>
          <a:p>
            <a:pPr algn="just">
              <a:spcBef>
                <a:spcPct val="50000"/>
              </a:spcBef>
            </a:pPr>
            <a:r>
              <a:rPr lang="en-US" altLang="en-US" sz="2800" b="1" smtClean="0"/>
              <a:t>      Đọc đoạn trích 2 - SGK/16 và trả lời câu hỏi: </a:t>
            </a:r>
          </a:p>
          <a:p>
            <a:pPr algn="just">
              <a:spcBef>
                <a:spcPct val="50000"/>
              </a:spcBef>
            </a:pPr>
            <a:r>
              <a:rPr lang="en-US" altLang="en-US" sz="2800" b="1" smtClean="0">
                <a:solidFill>
                  <a:srgbClr val="0000FF"/>
                </a:solidFill>
              </a:rPr>
              <a:t>- Đoạn văn miêu tả 2 tái hiện lại điều gì? </a:t>
            </a:r>
          </a:p>
          <a:p>
            <a:pPr algn="just">
              <a:spcBef>
                <a:spcPct val="50000"/>
              </a:spcBef>
            </a:pPr>
            <a:r>
              <a:rPr lang="en-US" altLang="en-US" sz="2800" b="1" smtClean="0">
                <a:solidFill>
                  <a:srgbClr val="0000FF"/>
                </a:solidFill>
              </a:rPr>
              <a:t>- Chỉ đặc điểm nổi bật của con người được miêu tả trong đoạn thơ.</a:t>
            </a:r>
            <a:endParaRPr lang="en-US" altLang="en-US" sz="2800" b="1">
              <a:solidFill>
                <a:srgbClr val="0000FF"/>
              </a:solidFill>
            </a:endParaRPr>
          </a:p>
        </p:txBody>
      </p:sp>
      <p:cxnSp>
        <p:nvCxnSpPr>
          <p:cNvPr id="12" name="Straight Connector 11"/>
          <p:cNvCxnSpPr/>
          <p:nvPr/>
        </p:nvCxnSpPr>
        <p:spPr>
          <a:xfrm>
            <a:off x="5889150" y="232242"/>
            <a:ext cx="0" cy="647335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5"/>
          <p:cNvSpPr>
            <a:spLocks noChangeArrowheads="1"/>
          </p:cNvSpPr>
          <p:nvPr/>
        </p:nvSpPr>
        <p:spPr bwMode="auto">
          <a:xfrm>
            <a:off x="193964" y="1772339"/>
            <a:ext cx="55972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1" hangingPunct="1"/>
            <a:r>
              <a:rPr lang="en-US" altLang="en-US" sz="2400">
                <a:latin typeface="Times New Roman" pitchFamily="18" charset="0"/>
                <a:cs typeface="Times New Roman" pitchFamily="18" charset="0"/>
              </a:rPr>
              <a:t>  </a:t>
            </a:r>
            <a:r>
              <a:rPr lang="en-US" altLang="en-US" sz="2400" b="1" u="sng" smtClean="0">
                <a:latin typeface="Times New Roman" pitchFamily="18" charset="0"/>
                <a:cs typeface="Times New Roman" pitchFamily="18" charset="0"/>
              </a:rPr>
              <a:t>Đoạn 2:</a:t>
            </a:r>
            <a:r>
              <a:rPr lang="en-US" altLang="en-US" sz="2400" smtClean="0">
                <a:latin typeface="Times New Roman" pitchFamily="18" charset="0"/>
                <a:cs typeface="Times New Roman" pitchFamily="18" charset="0"/>
              </a:rPr>
              <a:t> </a:t>
            </a:r>
          </a:p>
          <a:p>
            <a:r>
              <a:rPr lang="en-US" altLang="en-US" sz="2400" smtClean="0">
                <a:latin typeface="Times New Roman" pitchFamily="18" charset="0"/>
                <a:cs typeface="Times New Roman" pitchFamily="18" charset="0"/>
              </a:rPr>
              <a:t>- Tái hiện lại hình ảnh chú bé liên lạc (Lượm).</a:t>
            </a:r>
            <a:endParaRPr lang="en-US" altLang="en-US" sz="2400">
              <a:latin typeface="Times New Roman" pitchFamily="18" charset="0"/>
              <a:cs typeface="Times New Roman" pitchFamily="18" charset="0"/>
            </a:endParaRPr>
          </a:p>
        </p:txBody>
      </p:sp>
      <p:sp>
        <p:nvSpPr>
          <p:cNvPr id="15" name="Text Box 11"/>
          <p:cNvSpPr txBox="1">
            <a:spLocks noChangeArrowheads="1"/>
          </p:cNvSpPr>
          <p:nvPr/>
        </p:nvSpPr>
        <p:spPr bwMode="auto">
          <a:xfrm>
            <a:off x="152399" y="2935542"/>
            <a:ext cx="5638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r>
              <a:rPr lang="en-US" altLang="en-US" sz="2400" smtClean="0"/>
              <a:t>- Đặc </a:t>
            </a:r>
            <a:r>
              <a:rPr lang="en-US" altLang="en-US" sz="2400"/>
              <a:t>điểm nổi bật</a:t>
            </a:r>
            <a:r>
              <a:rPr lang="en-US" altLang="en-US" sz="2400" smtClean="0"/>
              <a:t>: nhỏ nhắn, nhanh nhẹn, vui vẻ, hồn nhiên.</a:t>
            </a:r>
            <a:endParaRPr lang="en-US" altLang="en-US" sz="2400"/>
          </a:p>
        </p:txBody>
      </p:sp>
      <p:sp>
        <p:nvSpPr>
          <p:cNvPr id="18" name="Text Box 12"/>
          <p:cNvSpPr txBox="1">
            <a:spLocks noChangeArrowheads="1"/>
          </p:cNvSpPr>
          <p:nvPr/>
        </p:nvSpPr>
        <p:spPr bwMode="auto">
          <a:xfrm>
            <a:off x="152400" y="3722940"/>
            <a:ext cx="57367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marL="342900" indent="-342900" algn="just">
              <a:buFontTx/>
              <a:buChar char="-"/>
            </a:pPr>
            <a:r>
              <a:rPr lang="en-US" altLang="en-US" sz="2400" smtClean="0"/>
              <a:t>Chi </a:t>
            </a:r>
            <a:r>
              <a:rPr lang="en-US" altLang="en-US" sz="2400"/>
              <a:t>tiết cụ thể</a:t>
            </a:r>
            <a:r>
              <a:rPr lang="en-US" altLang="en-US" sz="2400" smtClean="0"/>
              <a:t>:</a:t>
            </a:r>
          </a:p>
          <a:p>
            <a:pPr algn="just"/>
            <a:r>
              <a:rPr lang="en-US" altLang="en-US" sz="2400" smtClean="0"/>
              <a:t>+ Hình dáng: bé loắt choắt.</a:t>
            </a:r>
          </a:p>
          <a:p>
            <a:pPr algn="just"/>
            <a:r>
              <a:rPr lang="en-US" altLang="en-US" sz="2400" smtClean="0"/>
              <a:t>+ Trang phục: cái sắc xinh xinh, ca lô đội lệch.</a:t>
            </a:r>
          </a:p>
          <a:p>
            <a:pPr algn="just"/>
            <a:r>
              <a:rPr lang="en-US" altLang="en-US" sz="2400" smtClean="0"/>
              <a:t>+ Hành động: chân thoăn thoắt,… huýt sáo vang.</a:t>
            </a:r>
          </a:p>
          <a:p>
            <a:pPr algn="just"/>
            <a:r>
              <a:rPr lang="en-US" altLang="en-US" sz="2400" smtClean="0"/>
              <a:t>+Tính tình: vui vẻ, hồn nhiên, đáng yêu… (như con chim chích…)</a:t>
            </a:r>
          </a:p>
        </p:txBody>
      </p:sp>
    </p:spTree>
    <p:extLst>
      <p:ext uri="{BB962C8B-B14F-4D97-AF65-F5344CB8AC3E}">
        <p14:creationId xmlns:p14="http://schemas.microsoft.com/office/powerpoint/2010/main" val="19430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edge">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 y="14514"/>
            <a:ext cx="9150689" cy="6864188"/>
          </a:xfrm>
          <a:prstGeom prst="rect">
            <a:avLst/>
          </a:prstGeom>
          <a:solidFill>
            <a:schemeClr val="accent2">
              <a:lumMod val="20000"/>
              <a:lumOff val="80000"/>
            </a:schemeClr>
          </a:solidFill>
        </p:spPr>
      </p:pic>
      <p:sp>
        <p:nvSpPr>
          <p:cNvPr id="7" name="Rectangle 3"/>
          <p:cNvSpPr>
            <a:spLocks noChangeArrowheads="1"/>
          </p:cNvSpPr>
          <p:nvPr/>
        </p:nvSpPr>
        <p:spPr bwMode="auto">
          <a:xfrm>
            <a:off x="193965" y="304800"/>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smtClean="0">
                <a:solidFill>
                  <a:srgbClr val="FF0000"/>
                </a:solidFill>
                <a:latin typeface="Times New Roman" pitchFamily="18" charset="0"/>
                <a:cs typeface="Times New Roman" pitchFamily="18" charset="0"/>
              </a:rPr>
              <a:t>* Ghi nhớ </a:t>
            </a:r>
            <a:r>
              <a:rPr lang="en-US" altLang="en-US" sz="2600" b="1" smtClean="0">
                <a:solidFill>
                  <a:srgbClr val="002060"/>
                </a:solidFill>
                <a:latin typeface="Times New Roman" pitchFamily="18" charset="0"/>
                <a:cs typeface="Times New Roman" pitchFamily="18" charset="0"/>
              </a:rPr>
              <a:t>: (SGK/16)</a:t>
            </a:r>
            <a:endParaRPr lang="en-US" altLang="en-US" sz="2600" b="1" i="1">
              <a:solidFill>
                <a:srgbClr val="002060"/>
              </a:solidFill>
              <a:latin typeface="Times New Roman" pitchFamily="18" charset="0"/>
              <a:cs typeface="Times New Roman" pitchFamily="18" charset="0"/>
            </a:endParaRPr>
          </a:p>
        </p:txBody>
      </p:sp>
      <p:sp>
        <p:nvSpPr>
          <p:cNvPr id="8" name="Rectangle 3"/>
          <p:cNvSpPr>
            <a:spLocks noChangeArrowheads="1"/>
          </p:cNvSpPr>
          <p:nvPr/>
        </p:nvSpPr>
        <p:spPr bwMode="auto">
          <a:xfrm>
            <a:off x="193965" y="736880"/>
            <a:ext cx="6096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600" b="1" smtClean="0">
                <a:solidFill>
                  <a:srgbClr val="FF0000"/>
                </a:solidFill>
                <a:latin typeface="Times New Roman" pitchFamily="18" charset="0"/>
                <a:cs typeface="Times New Roman" pitchFamily="18" charset="0"/>
              </a:rPr>
              <a:t>II. Luyện tập:</a:t>
            </a:r>
            <a:endParaRPr lang="en-US" altLang="en-US" sz="2600" b="1" i="1">
              <a:solidFill>
                <a:srgbClr val="FF0000"/>
              </a:solidFill>
              <a:latin typeface="Times New Roman" pitchFamily="18" charset="0"/>
              <a:cs typeface="Times New Roman" pitchFamily="18" charset="0"/>
            </a:endParaRPr>
          </a:p>
        </p:txBody>
      </p:sp>
      <p:sp>
        <p:nvSpPr>
          <p:cNvPr id="3" name="Rectangle 2"/>
          <p:cNvSpPr/>
          <p:nvPr/>
        </p:nvSpPr>
        <p:spPr>
          <a:xfrm>
            <a:off x="453472" y="1229323"/>
            <a:ext cx="3167855" cy="492443"/>
          </a:xfrm>
          <a:prstGeom prst="rect">
            <a:avLst/>
          </a:prstGeom>
        </p:spPr>
        <p:txBody>
          <a:bodyPr wrap="none">
            <a:spAutoFit/>
          </a:bodyPr>
          <a:lstStyle/>
          <a:p>
            <a:r>
              <a:rPr lang="en-US" sz="2600" b="1" u="sng">
                <a:solidFill>
                  <a:srgbClr val="00B050"/>
                </a:solidFill>
                <a:latin typeface="Times New Roman" pitchFamily="18" charset="0"/>
                <a:cs typeface="Times New Roman" pitchFamily="18" charset="0"/>
              </a:rPr>
              <a:t>Bài tập 1:</a:t>
            </a:r>
            <a:r>
              <a:rPr lang="en-US" sz="2600" b="1">
                <a:solidFill>
                  <a:srgbClr val="00B050"/>
                </a:solidFill>
                <a:latin typeface="Times New Roman" pitchFamily="18" charset="0"/>
                <a:cs typeface="Times New Roman" pitchFamily="18" charset="0"/>
              </a:rPr>
              <a:t> </a:t>
            </a:r>
            <a:r>
              <a:rPr lang="en-US" sz="2600">
                <a:latin typeface="Times New Roman" pitchFamily="18" charset="0"/>
                <a:cs typeface="Times New Roman" pitchFamily="18" charset="0"/>
              </a:rPr>
              <a:t>SGK/16,17</a:t>
            </a:r>
          </a:p>
        </p:txBody>
      </p:sp>
      <p:sp>
        <p:nvSpPr>
          <p:cNvPr id="4" name="Rectangle 3"/>
          <p:cNvSpPr/>
          <p:nvPr/>
        </p:nvSpPr>
        <p:spPr>
          <a:xfrm>
            <a:off x="5990772" y="1073058"/>
            <a:ext cx="3051612" cy="5262979"/>
          </a:xfrm>
          <a:prstGeom prst="rect">
            <a:avLst/>
          </a:prstGeom>
          <a:solidFill>
            <a:srgbClr val="CCFFCC"/>
          </a:solidFill>
          <a:ln w="28575">
            <a:solidFill>
              <a:srgbClr val="FF0000"/>
            </a:solidFill>
          </a:ln>
        </p:spPr>
        <p:txBody>
          <a:bodyPr wrap="square">
            <a:spAutoFit/>
          </a:bodyPr>
          <a:lstStyle/>
          <a:p>
            <a:pPr algn="just">
              <a:spcBef>
                <a:spcPct val="50000"/>
              </a:spcBef>
            </a:pPr>
            <a:r>
              <a:rPr lang="en-US" altLang="en-US" sz="2800" b="1" smtClean="0"/>
              <a:t>      Đọc đoạn trích 3 - SGK/17 và trả lời câu hỏi: </a:t>
            </a:r>
          </a:p>
          <a:p>
            <a:pPr algn="just">
              <a:spcBef>
                <a:spcPct val="50000"/>
              </a:spcBef>
            </a:pPr>
            <a:r>
              <a:rPr lang="en-US" altLang="en-US" sz="2800" b="1" smtClean="0">
                <a:solidFill>
                  <a:srgbClr val="0000FF"/>
                </a:solidFill>
              </a:rPr>
              <a:t>- Đoạn văn miêu tả 3 tái hiện lại điều gì? </a:t>
            </a:r>
          </a:p>
          <a:p>
            <a:pPr algn="just">
              <a:spcBef>
                <a:spcPct val="50000"/>
              </a:spcBef>
            </a:pPr>
            <a:r>
              <a:rPr lang="en-US" altLang="en-US" sz="2800" b="1" smtClean="0">
                <a:solidFill>
                  <a:srgbClr val="0000FF"/>
                </a:solidFill>
              </a:rPr>
              <a:t>- Chỉ đặc điểm nổi bật của sự vật và quang cảnh được miêu tả trong đoạn văn.</a:t>
            </a:r>
            <a:endParaRPr lang="en-US" altLang="en-US" sz="2800" b="1">
              <a:solidFill>
                <a:srgbClr val="0000FF"/>
              </a:solidFill>
            </a:endParaRPr>
          </a:p>
        </p:txBody>
      </p:sp>
      <p:cxnSp>
        <p:nvCxnSpPr>
          <p:cNvPr id="12" name="Straight Connector 11"/>
          <p:cNvCxnSpPr/>
          <p:nvPr/>
        </p:nvCxnSpPr>
        <p:spPr>
          <a:xfrm>
            <a:off x="5889150" y="232242"/>
            <a:ext cx="0" cy="647335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5"/>
          <p:cNvSpPr>
            <a:spLocks noChangeArrowheads="1"/>
          </p:cNvSpPr>
          <p:nvPr/>
        </p:nvSpPr>
        <p:spPr bwMode="auto">
          <a:xfrm>
            <a:off x="193964" y="1772339"/>
            <a:ext cx="55972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1" hangingPunct="1"/>
            <a:r>
              <a:rPr lang="en-US" altLang="en-US" sz="2400">
                <a:latin typeface="Times New Roman" pitchFamily="18" charset="0"/>
                <a:cs typeface="Times New Roman" pitchFamily="18" charset="0"/>
              </a:rPr>
              <a:t>  </a:t>
            </a:r>
            <a:r>
              <a:rPr lang="en-US" altLang="en-US" sz="2400" b="1" u="sng" smtClean="0">
                <a:latin typeface="Times New Roman" pitchFamily="18" charset="0"/>
                <a:cs typeface="Times New Roman" pitchFamily="18" charset="0"/>
              </a:rPr>
              <a:t>Đoạn 3:</a:t>
            </a:r>
            <a:r>
              <a:rPr lang="en-US" altLang="en-US" sz="2400" smtClean="0">
                <a:latin typeface="Times New Roman" pitchFamily="18" charset="0"/>
                <a:cs typeface="Times New Roman" pitchFamily="18" charset="0"/>
              </a:rPr>
              <a:t> </a:t>
            </a:r>
          </a:p>
          <a:p>
            <a:pPr algn="just"/>
            <a:r>
              <a:rPr lang="en-US" altLang="en-US" sz="2400" smtClean="0">
                <a:latin typeface="Times New Roman" pitchFamily="18" charset="0"/>
                <a:cs typeface="Times New Roman" pitchFamily="18" charset="0"/>
              </a:rPr>
              <a:t>- Miêu tả cảnh vùng bãi ao, hồ ngập nước sau mưa.</a:t>
            </a:r>
            <a:endParaRPr lang="en-US" altLang="en-US" sz="2400">
              <a:latin typeface="Times New Roman" pitchFamily="18" charset="0"/>
              <a:cs typeface="Times New Roman" pitchFamily="18" charset="0"/>
            </a:endParaRPr>
          </a:p>
        </p:txBody>
      </p:sp>
      <p:sp>
        <p:nvSpPr>
          <p:cNvPr id="15" name="Text Box 11"/>
          <p:cNvSpPr txBox="1">
            <a:spLocks noChangeArrowheads="1"/>
          </p:cNvSpPr>
          <p:nvPr/>
        </p:nvSpPr>
        <p:spPr bwMode="auto">
          <a:xfrm>
            <a:off x="152399" y="2935542"/>
            <a:ext cx="56387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a:r>
              <a:rPr lang="en-US" altLang="en-US" sz="2400" smtClean="0"/>
              <a:t>- Đặc </a:t>
            </a:r>
            <a:r>
              <a:rPr lang="en-US" altLang="en-US" sz="2400"/>
              <a:t>điểm nổi bật</a:t>
            </a:r>
            <a:r>
              <a:rPr lang="en-US" altLang="en-US" sz="2400" smtClean="0"/>
              <a:t>: một thế giới động vật sinh động, ồn ào, huyên náo.</a:t>
            </a:r>
          </a:p>
          <a:p>
            <a:pPr algn="just"/>
            <a:endParaRPr lang="en-US" altLang="en-US" sz="2400"/>
          </a:p>
        </p:txBody>
      </p:sp>
      <p:sp>
        <p:nvSpPr>
          <p:cNvPr id="18" name="Text Box 12"/>
          <p:cNvSpPr txBox="1">
            <a:spLocks noChangeArrowheads="1"/>
          </p:cNvSpPr>
          <p:nvPr/>
        </p:nvSpPr>
        <p:spPr bwMode="auto">
          <a:xfrm>
            <a:off x="152400" y="3722940"/>
            <a:ext cx="57367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marL="342900" indent="-342900">
              <a:buFontTx/>
              <a:buChar char="-"/>
            </a:pPr>
            <a:r>
              <a:rPr lang="en-US" altLang="en-US" sz="2400" smtClean="0"/>
              <a:t>Chi </a:t>
            </a:r>
            <a:r>
              <a:rPr lang="en-US" altLang="en-US" sz="2400"/>
              <a:t>tiết cụ </a:t>
            </a:r>
            <a:r>
              <a:rPr lang="en-US" altLang="en-US" sz="2400" smtClean="0"/>
              <a:t>thể: </a:t>
            </a:r>
          </a:p>
          <a:p>
            <a:r>
              <a:rPr lang="en-US" altLang="en-US" sz="2400" smtClean="0"/>
              <a:t>+ Nước dâng trắng mênh mông</a:t>
            </a:r>
          </a:p>
          <a:p>
            <a:pPr algn="just"/>
            <a:r>
              <a:rPr lang="en-US" altLang="en-US" sz="2400" smtClean="0"/>
              <a:t>+ Cua cá cũng tấp nập xuôi ngược</a:t>
            </a:r>
          </a:p>
          <a:p>
            <a:pPr algn="just"/>
            <a:r>
              <a:rPr lang="en-US" altLang="en-US" sz="2400" smtClean="0"/>
              <a:t>+ Cò, sếu, cốc, le, sâm cầm,… ở các bãi sông xơ xác cũng bay về vùng nước mới để kiếm mồi</a:t>
            </a:r>
          </a:p>
          <a:p>
            <a:r>
              <a:rPr lang="en-US" altLang="en-US" sz="2400" smtClean="0"/>
              <a:t>+ Họ cãi cọ om bốn góc đầm… tranh nhau…</a:t>
            </a:r>
            <a:endParaRPr lang="en-US" altLang="en-US" sz="2400"/>
          </a:p>
        </p:txBody>
      </p:sp>
    </p:spTree>
    <p:extLst>
      <p:ext uri="{BB962C8B-B14F-4D97-AF65-F5344CB8AC3E}">
        <p14:creationId xmlns:p14="http://schemas.microsoft.com/office/powerpoint/2010/main" val="27882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 y="0"/>
            <a:ext cx="9150689" cy="6864188"/>
          </a:xfrm>
          <a:prstGeom prst="rect">
            <a:avLst/>
          </a:prstGeom>
          <a:solidFill>
            <a:schemeClr val="accent2">
              <a:lumMod val="20000"/>
              <a:lumOff val="80000"/>
            </a:schemeClr>
          </a:solidFill>
        </p:spPr>
      </p:pic>
      <p:sp>
        <p:nvSpPr>
          <p:cNvPr id="3" name="Rectangle 2"/>
          <p:cNvSpPr/>
          <p:nvPr/>
        </p:nvSpPr>
        <p:spPr>
          <a:xfrm>
            <a:off x="453472" y="227857"/>
            <a:ext cx="1681871" cy="523220"/>
          </a:xfrm>
          <a:prstGeom prst="rect">
            <a:avLst/>
          </a:prstGeom>
        </p:spPr>
        <p:txBody>
          <a:bodyPr wrap="none">
            <a:spAutoFit/>
          </a:bodyPr>
          <a:lstStyle/>
          <a:p>
            <a:r>
              <a:rPr lang="en-US" sz="2800" b="1" u="sng">
                <a:solidFill>
                  <a:srgbClr val="00B050"/>
                </a:solidFill>
                <a:latin typeface="Times New Roman" pitchFamily="18" charset="0"/>
                <a:cs typeface="Times New Roman" pitchFamily="18" charset="0"/>
              </a:rPr>
              <a:t>Bài tập </a:t>
            </a:r>
            <a:r>
              <a:rPr lang="en-US" sz="2800" b="1" u="sng" smtClean="0">
                <a:solidFill>
                  <a:srgbClr val="00B050"/>
                </a:solidFill>
                <a:latin typeface="Times New Roman" pitchFamily="18" charset="0"/>
                <a:cs typeface="Times New Roman" pitchFamily="18" charset="0"/>
              </a:rPr>
              <a:t>2:</a:t>
            </a:r>
            <a:endParaRPr lang="en-US" sz="2800">
              <a:latin typeface="Times New Roman" pitchFamily="18" charset="0"/>
              <a:cs typeface="Times New Roman" pitchFamily="18" charset="0"/>
            </a:endParaRPr>
          </a:p>
        </p:txBody>
      </p:sp>
      <p:cxnSp>
        <p:nvCxnSpPr>
          <p:cNvPr id="12" name="Straight Connector 11"/>
          <p:cNvCxnSpPr/>
          <p:nvPr/>
        </p:nvCxnSpPr>
        <p:spPr>
          <a:xfrm>
            <a:off x="4786086" y="377382"/>
            <a:ext cx="0" cy="647335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152399" y="1460514"/>
            <a:ext cx="46336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a:t> a) Nếu phải viết một đoạn văn miêu tả cảnh </a:t>
            </a:r>
            <a:r>
              <a:rPr lang="en-US" altLang="en-US" sz="2800">
                <a:solidFill>
                  <a:srgbClr val="FF0000"/>
                </a:solidFill>
              </a:rPr>
              <a:t>mùa xuân </a:t>
            </a:r>
            <a:r>
              <a:rPr lang="en-US" altLang="en-US" sz="2800"/>
              <a:t>đến thì em sẽ nêu lên những đặc điểm nổi bật nào? </a:t>
            </a:r>
          </a:p>
        </p:txBody>
      </p:sp>
      <p:sp>
        <p:nvSpPr>
          <p:cNvPr id="17" name="Text Box 6"/>
          <p:cNvSpPr txBox="1">
            <a:spLocks noChangeArrowheads="1"/>
          </p:cNvSpPr>
          <p:nvPr/>
        </p:nvSpPr>
        <p:spPr bwMode="auto">
          <a:xfrm>
            <a:off x="4992918" y="1107165"/>
            <a:ext cx="3733800" cy="4524315"/>
          </a:xfrm>
          <a:prstGeom prst="rect">
            <a:avLst/>
          </a:prstGeom>
          <a:solidFill>
            <a:srgbClr val="CCFFCC"/>
          </a:solidFill>
          <a:ln>
            <a:solidFill>
              <a:srgbClr val="FF0000"/>
            </a:solidFill>
          </a:ln>
          <a:effec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ctr" eaLnBrk="1" hangingPunct="1"/>
            <a:r>
              <a:rPr lang="en-US" altLang="en-US" sz="2400" b="1" u="sng" smtClean="0">
                <a:solidFill>
                  <a:srgbClr val="FF0000"/>
                </a:solidFill>
              </a:rPr>
              <a:t>GỢI Ý</a:t>
            </a:r>
          </a:p>
          <a:p>
            <a:pPr algn="ctr" eaLnBrk="1" hangingPunct="1"/>
            <a:endParaRPr lang="en-US" altLang="en-US" sz="2400" b="1" u="sng" smtClean="0">
              <a:solidFill>
                <a:srgbClr val="FF0000"/>
              </a:solidFill>
            </a:endParaRPr>
          </a:p>
          <a:p>
            <a:pPr eaLnBrk="1" hangingPunct="1">
              <a:buFontTx/>
              <a:buChar char="-"/>
            </a:pPr>
            <a:r>
              <a:rPr lang="en-US" altLang="en-US" sz="2400" b="1" smtClean="0">
                <a:solidFill>
                  <a:srgbClr val="FF0000"/>
                </a:solidFill>
              </a:rPr>
              <a:t> Thời tiết: trời </a:t>
            </a:r>
            <a:r>
              <a:rPr lang="en-US" altLang="en-US" sz="2400" b="1">
                <a:solidFill>
                  <a:srgbClr val="FF0000"/>
                </a:solidFill>
              </a:rPr>
              <a:t>se lạnh, mưa bay lất </a:t>
            </a:r>
            <a:r>
              <a:rPr lang="en-US" altLang="en-US" sz="2400" b="1" smtClean="0">
                <a:solidFill>
                  <a:srgbClr val="FF0000"/>
                </a:solidFill>
              </a:rPr>
              <a:t>phất hay nắng nhạt …</a:t>
            </a:r>
            <a:endParaRPr lang="en-US" altLang="en-US" sz="2400" b="1">
              <a:solidFill>
                <a:srgbClr val="FF0000"/>
              </a:solidFill>
            </a:endParaRPr>
          </a:p>
          <a:p>
            <a:pPr algn="just" eaLnBrk="1" hangingPunct="1">
              <a:buFontTx/>
              <a:buChar char="-"/>
            </a:pPr>
            <a:r>
              <a:rPr lang="en-US" altLang="en-US" sz="2400" b="1">
                <a:solidFill>
                  <a:srgbClr val="FF0000"/>
                </a:solidFill>
              </a:rPr>
              <a:t>  Cây cối đâm chồi nảy lộc…</a:t>
            </a:r>
          </a:p>
          <a:p>
            <a:pPr algn="just" eaLnBrk="1" hangingPunct="1">
              <a:buFontTx/>
              <a:buChar char="-"/>
            </a:pPr>
            <a:r>
              <a:rPr lang="en-US" altLang="en-US" sz="2400" b="1">
                <a:solidFill>
                  <a:srgbClr val="FF0000"/>
                </a:solidFill>
              </a:rPr>
              <a:t>  Mùa của các loài hoa, đặc biệt là hoa mai và hoa </a:t>
            </a:r>
            <a:r>
              <a:rPr lang="en-US" altLang="en-US" sz="2400" b="1" smtClean="0">
                <a:solidFill>
                  <a:srgbClr val="FF0000"/>
                </a:solidFill>
              </a:rPr>
              <a:t>đào…</a:t>
            </a:r>
            <a:endParaRPr lang="en-US" altLang="en-US" sz="2400" b="1">
              <a:solidFill>
                <a:srgbClr val="FF0000"/>
              </a:solidFill>
            </a:endParaRPr>
          </a:p>
          <a:p>
            <a:pPr eaLnBrk="1" hangingPunct="1">
              <a:buFontTx/>
              <a:buChar char="-"/>
            </a:pPr>
            <a:r>
              <a:rPr lang="en-US" altLang="en-US" sz="2400" b="1">
                <a:solidFill>
                  <a:srgbClr val="FF0000"/>
                </a:solidFill>
              </a:rPr>
              <a:t>  </a:t>
            </a:r>
            <a:r>
              <a:rPr lang="en-US" altLang="en-US" sz="2400" b="1" smtClean="0">
                <a:solidFill>
                  <a:srgbClr val="FF0000"/>
                </a:solidFill>
              </a:rPr>
              <a:t>Chim </a:t>
            </a:r>
            <a:r>
              <a:rPr lang="en-US" altLang="en-US" sz="2400" b="1">
                <a:solidFill>
                  <a:srgbClr val="FF0000"/>
                </a:solidFill>
              </a:rPr>
              <a:t>én bay về</a:t>
            </a:r>
            <a:r>
              <a:rPr lang="en-US" altLang="en-US" sz="2400" b="1" smtClean="0">
                <a:solidFill>
                  <a:srgbClr val="FF0000"/>
                </a:solidFill>
              </a:rPr>
              <a:t>.</a:t>
            </a:r>
          </a:p>
          <a:p>
            <a:pPr eaLnBrk="1" hangingPunct="1">
              <a:buFontTx/>
              <a:buChar char="-"/>
            </a:pPr>
            <a:r>
              <a:rPr lang="en-US" altLang="en-US" sz="2400" b="1" smtClean="0">
                <a:solidFill>
                  <a:srgbClr val="FF0000"/>
                </a:solidFill>
              </a:rPr>
              <a:t>…..</a:t>
            </a:r>
            <a:endParaRPr lang="en-US" altLang="en-US" sz="2400" b="1">
              <a:solidFill>
                <a:srgbClr val="FF0000"/>
              </a:solidFill>
            </a:endParaRPr>
          </a:p>
        </p:txBody>
      </p:sp>
      <p:sp>
        <p:nvSpPr>
          <p:cNvPr id="19" name="Text Box 6"/>
          <p:cNvSpPr txBox="1">
            <a:spLocks noChangeArrowheads="1"/>
          </p:cNvSpPr>
          <p:nvPr/>
        </p:nvSpPr>
        <p:spPr bwMode="auto">
          <a:xfrm>
            <a:off x="152400" y="3670288"/>
            <a:ext cx="463368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800"/>
              <a:t> b) Nếu đề bài yêu </a:t>
            </a:r>
            <a:r>
              <a:rPr lang="en-US" altLang="en-US" sz="2800" smtClean="0"/>
              <a:t>cầu </a:t>
            </a:r>
            <a:r>
              <a:rPr lang="en-US" altLang="en-US" sz="2800"/>
              <a:t>tả về </a:t>
            </a:r>
            <a:r>
              <a:rPr lang="en-US" altLang="en-US" sz="2800" smtClean="0">
                <a:solidFill>
                  <a:srgbClr val="FF0000"/>
                </a:solidFill>
              </a:rPr>
              <a:t>mẹ của em </a:t>
            </a:r>
            <a:r>
              <a:rPr lang="en-US" altLang="en-US" sz="2800" smtClean="0"/>
              <a:t>(dù mẹ đã </a:t>
            </a:r>
            <a:r>
              <a:rPr lang="en-US" altLang="en-US" sz="2800"/>
              <a:t>đi công tác </a:t>
            </a:r>
            <a:r>
              <a:rPr lang="en-US" altLang="en-US" sz="2800" smtClean="0"/>
              <a:t>xa), nhưng em </a:t>
            </a:r>
            <a:r>
              <a:rPr lang="en-US" altLang="en-US" sz="2800"/>
              <a:t>vẫn hình dung được những nét nào về </a:t>
            </a:r>
            <a:r>
              <a:rPr lang="en-US" altLang="en-US" sz="2800" smtClean="0"/>
              <a:t>mẹ ?</a:t>
            </a:r>
            <a:endParaRPr lang="en-US" altLang="en-US" sz="2800"/>
          </a:p>
        </p:txBody>
      </p:sp>
      <p:sp>
        <p:nvSpPr>
          <p:cNvPr id="20" name="Text Box 8"/>
          <p:cNvSpPr txBox="1">
            <a:spLocks noChangeArrowheads="1"/>
          </p:cNvSpPr>
          <p:nvPr/>
        </p:nvSpPr>
        <p:spPr bwMode="auto">
          <a:xfrm>
            <a:off x="4980963" y="656784"/>
            <a:ext cx="3991424" cy="6001643"/>
          </a:xfrm>
          <a:prstGeom prst="rect">
            <a:avLst/>
          </a:prstGeom>
          <a:solidFill>
            <a:srgbClr val="FFFFAF"/>
          </a:solidFill>
          <a:ln>
            <a:noFill/>
          </a:ln>
          <a:effectLst/>
        </p:spPr>
        <p:txBody>
          <a:bodyPr wrap="squar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ctr" eaLnBrk="1" hangingPunct="1"/>
            <a:r>
              <a:rPr lang="en-US" altLang="en-US" sz="2400" b="1" u="sng" smtClean="0">
                <a:solidFill>
                  <a:srgbClr val="FF0000"/>
                </a:solidFill>
              </a:rPr>
              <a:t>GỢI Ý </a:t>
            </a:r>
          </a:p>
          <a:p>
            <a:pPr algn="just" eaLnBrk="1" hangingPunct="1"/>
            <a:r>
              <a:rPr lang="en-US" altLang="en-US" sz="2400" smtClean="0">
                <a:solidFill>
                  <a:srgbClr val="FF0000"/>
                </a:solidFill>
              </a:rPr>
              <a:t>-</a:t>
            </a:r>
            <a:r>
              <a:rPr lang="en-US" altLang="en-US" sz="2400" smtClean="0"/>
              <a:t> </a:t>
            </a:r>
            <a:r>
              <a:rPr lang="en-US" altLang="en-US" sz="2400" b="1">
                <a:solidFill>
                  <a:srgbClr val="FF0000"/>
                </a:solidFill>
              </a:rPr>
              <a:t>Khuôn mặt </a:t>
            </a:r>
            <a:r>
              <a:rPr lang="en-US" altLang="en-US" sz="2400" b="1" smtClean="0">
                <a:solidFill>
                  <a:srgbClr val="FF0000"/>
                </a:solidFill>
              </a:rPr>
              <a:t>tròn, vuông chữ điền hay trái xoan…</a:t>
            </a:r>
            <a:endParaRPr lang="en-US" altLang="en-US" sz="2400" b="1">
              <a:solidFill>
                <a:srgbClr val="FF0000"/>
              </a:solidFill>
            </a:endParaRPr>
          </a:p>
          <a:p>
            <a:pPr algn="just" eaLnBrk="1" hangingPunct="1">
              <a:buFontTx/>
              <a:buChar char="-"/>
            </a:pPr>
            <a:r>
              <a:rPr lang="en-US" altLang="en-US" sz="2400" b="1">
                <a:solidFill>
                  <a:srgbClr val="FF0000"/>
                </a:solidFill>
              </a:rPr>
              <a:t> Đôi mắt </a:t>
            </a:r>
            <a:r>
              <a:rPr lang="en-US" altLang="en-US" sz="2400" b="1" smtClean="0">
                <a:solidFill>
                  <a:srgbClr val="FF0000"/>
                </a:solidFill>
              </a:rPr>
              <a:t>đen</a:t>
            </a:r>
            <a:r>
              <a:rPr lang="en-US" altLang="en-US" sz="2400" b="1">
                <a:solidFill>
                  <a:srgbClr val="FF0000"/>
                </a:solidFill>
              </a:rPr>
              <a:t>, biết nói… </a:t>
            </a:r>
            <a:r>
              <a:rPr lang="en-US" altLang="en-US" sz="2400" b="1" smtClean="0">
                <a:solidFill>
                  <a:srgbClr val="FF0000"/>
                </a:solidFill>
              </a:rPr>
              <a:t>(lúc </a:t>
            </a:r>
            <a:r>
              <a:rPr lang="en-US" altLang="en-US" sz="2400" b="1">
                <a:solidFill>
                  <a:srgbClr val="FF0000"/>
                </a:solidFill>
              </a:rPr>
              <a:t>trẻ chắc rất </a:t>
            </a:r>
            <a:r>
              <a:rPr lang="en-US" altLang="en-US" sz="2400" b="1" smtClean="0">
                <a:solidFill>
                  <a:srgbClr val="FF0000"/>
                </a:solidFill>
              </a:rPr>
              <a:t>đẹp).</a:t>
            </a:r>
            <a:endParaRPr lang="en-US" altLang="en-US" sz="2400" b="1">
              <a:solidFill>
                <a:srgbClr val="FF0000"/>
              </a:solidFill>
            </a:endParaRPr>
          </a:p>
          <a:p>
            <a:pPr algn="just" eaLnBrk="1" hangingPunct="1">
              <a:buFontTx/>
              <a:buChar char="-"/>
            </a:pPr>
            <a:r>
              <a:rPr lang="en-US" altLang="en-US" sz="2400" b="1">
                <a:solidFill>
                  <a:srgbClr val="FF0000"/>
                </a:solidFill>
              </a:rPr>
              <a:t> Đôi lông mày </a:t>
            </a:r>
            <a:r>
              <a:rPr lang="en-US" altLang="en-US" sz="2400" b="1" smtClean="0">
                <a:solidFill>
                  <a:srgbClr val="FF0000"/>
                </a:solidFill>
              </a:rPr>
              <a:t>vòng nguyệt, ngang hay lá liễu, ... nhạt hay đậm…</a:t>
            </a:r>
            <a:endParaRPr lang="en-US" altLang="en-US" sz="2400" b="1">
              <a:solidFill>
                <a:srgbClr val="FF0000"/>
              </a:solidFill>
            </a:endParaRPr>
          </a:p>
          <a:p>
            <a:pPr algn="just" eaLnBrk="1" hangingPunct="1">
              <a:buFontTx/>
              <a:buChar char="-"/>
            </a:pPr>
            <a:r>
              <a:rPr lang="en-US" altLang="en-US" sz="2400" b="1">
                <a:solidFill>
                  <a:srgbClr val="FF0000"/>
                </a:solidFill>
              </a:rPr>
              <a:t> </a:t>
            </a:r>
            <a:r>
              <a:rPr lang="en-US" altLang="en-US" sz="2400" b="1" smtClean="0">
                <a:solidFill>
                  <a:srgbClr val="FF0000"/>
                </a:solidFill>
              </a:rPr>
              <a:t>Sống mũi thẳng, cao hay mũi thấp…</a:t>
            </a:r>
            <a:endParaRPr lang="en-US" altLang="en-US" sz="2400" b="1">
              <a:solidFill>
                <a:srgbClr val="FF0000"/>
              </a:solidFill>
            </a:endParaRPr>
          </a:p>
          <a:p>
            <a:pPr algn="just" eaLnBrk="1" hangingPunct="1">
              <a:buFontTx/>
              <a:buChar char="-"/>
            </a:pPr>
            <a:r>
              <a:rPr lang="en-US" altLang="en-US" sz="2400" b="1">
                <a:solidFill>
                  <a:srgbClr val="FF0000"/>
                </a:solidFill>
              </a:rPr>
              <a:t> Tóc </a:t>
            </a:r>
            <a:r>
              <a:rPr lang="en-US" altLang="en-US" sz="2400" b="1" smtClean="0">
                <a:solidFill>
                  <a:srgbClr val="FF0000"/>
                </a:solidFill>
              </a:rPr>
              <a:t>mượt mà hay hơi quăn; mỏng hay dày; dài hay ngắn…</a:t>
            </a:r>
            <a:endParaRPr lang="en-US" altLang="en-US" sz="2400" b="1">
              <a:solidFill>
                <a:srgbClr val="FF0000"/>
              </a:solidFill>
            </a:endParaRPr>
          </a:p>
          <a:p>
            <a:pPr algn="just" eaLnBrk="1" hangingPunct="1">
              <a:buFontTx/>
              <a:buChar char="-"/>
            </a:pPr>
            <a:r>
              <a:rPr lang="en-US" altLang="en-US" sz="2400" b="1">
                <a:solidFill>
                  <a:srgbClr val="FF0000"/>
                </a:solidFill>
              </a:rPr>
              <a:t> </a:t>
            </a:r>
            <a:r>
              <a:rPr lang="en-US" altLang="en-US" sz="2400" b="1" smtClean="0">
                <a:solidFill>
                  <a:srgbClr val="FF0000"/>
                </a:solidFill>
              </a:rPr>
              <a:t>Hình dáng: cao thay thấp, mập hay ốm (gầy),...trông giống như….</a:t>
            </a:r>
            <a:endParaRPr lang="en-US" altLang="en-US" sz="2400" b="1">
              <a:solidFill>
                <a:srgbClr val="FF0000"/>
              </a:solidFill>
            </a:endParaRPr>
          </a:p>
        </p:txBody>
      </p:sp>
    </p:spTree>
    <p:extLst>
      <p:ext uri="{BB962C8B-B14F-4D97-AF65-F5344CB8AC3E}">
        <p14:creationId xmlns:p14="http://schemas.microsoft.com/office/powerpoint/2010/main" val="31659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3"/>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871485" y="35129"/>
            <a:ext cx="28905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800" b="1" smtClean="0">
                <a:solidFill>
                  <a:srgbClr val="FF0000"/>
                </a:solidFill>
              </a:rPr>
              <a:t>TRẮC NGHIỆM</a:t>
            </a:r>
            <a:r>
              <a:rPr lang="en-US" altLang="en-US" smtClean="0"/>
              <a:t> </a:t>
            </a:r>
            <a:endParaRPr lang="en-US" altLang="en-US"/>
          </a:p>
        </p:txBody>
      </p:sp>
      <p:sp>
        <p:nvSpPr>
          <p:cNvPr id="55301" name="Text Box 5"/>
          <p:cNvSpPr txBox="1">
            <a:spLocks noChangeArrowheads="1"/>
          </p:cNvSpPr>
          <p:nvPr/>
        </p:nvSpPr>
        <p:spPr bwMode="auto">
          <a:xfrm>
            <a:off x="198211" y="549500"/>
            <a:ext cx="6353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b="1" i="1" smtClean="0">
                <a:solidFill>
                  <a:srgbClr val="009900"/>
                </a:solidFill>
              </a:rPr>
              <a:t>Tìm </a:t>
            </a:r>
            <a:r>
              <a:rPr lang="en-US" altLang="en-US" sz="2400" b="1" i="1">
                <a:solidFill>
                  <a:srgbClr val="009900"/>
                </a:solidFill>
              </a:rPr>
              <a:t>đoạn văn miêu tả  trong các đoạn văn sau:</a:t>
            </a:r>
          </a:p>
        </p:txBody>
      </p:sp>
      <p:sp>
        <p:nvSpPr>
          <p:cNvPr id="55305" name="Text Box 9"/>
          <p:cNvSpPr txBox="1">
            <a:spLocks noChangeArrowheads="1"/>
          </p:cNvSpPr>
          <p:nvPr/>
        </p:nvSpPr>
        <p:spPr bwMode="auto">
          <a:xfrm>
            <a:off x="-28349" y="2633657"/>
            <a:ext cx="8077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eaLnBrk="1" hangingPunct="1"/>
            <a:r>
              <a:rPr lang="en-US" altLang="en-US" sz="2400">
                <a:solidFill>
                  <a:srgbClr val="FF00FF"/>
                </a:solidFill>
              </a:rPr>
              <a:t> </a:t>
            </a:r>
            <a:r>
              <a:rPr lang="en-US" altLang="en-US" sz="2400" b="1">
                <a:solidFill>
                  <a:srgbClr val="FF0000"/>
                </a:solidFill>
              </a:rPr>
              <a:t>b)</a:t>
            </a:r>
            <a:r>
              <a:rPr lang="en-US" altLang="en-US" sz="2400">
                <a:solidFill>
                  <a:srgbClr val="FF9900"/>
                </a:solidFill>
              </a:rPr>
              <a:t>                  </a:t>
            </a:r>
            <a:r>
              <a:rPr lang="en-US" altLang="en-US" sz="2400">
                <a:solidFill>
                  <a:srgbClr val="FF0000"/>
                </a:solidFill>
              </a:rPr>
              <a:t> Trúc xinh trúc mọc đầu đình</a:t>
            </a:r>
          </a:p>
          <a:p>
            <a:pPr eaLnBrk="1" hangingPunct="1"/>
            <a:r>
              <a:rPr lang="en-US" altLang="en-US" sz="2400">
                <a:solidFill>
                  <a:srgbClr val="FF0000"/>
                </a:solidFill>
              </a:rPr>
              <a:t>	           Em xinh em đứng một mình cũng xinh.</a:t>
            </a:r>
          </a:p>
        </p:txBody>
      </p:sp>
      <p:sp>
        <p:nvSpPr>
          <p:cNvPr id="55306" name="Text Box 10"/>
          <p:cNvSpPr txBox="1">
            <a:spLocks noChangeArrowheads="1"/>
          </p:cNvSpPr>
          <p:nvPr/>
        </p:nvSpPr>
        <p:spPr bwMode="auto">
          <a:xfrm>
            <a:off x="-19050" y="3456208"/>
            <a:ext cx="9163050" cy="3123932"/>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400" b="1">
                <a:solidFill>
                  <a:srgbClr val="00B050"/>
                </a:solidFill>
              </a:rPr>
              <a:t>c)</a:t>
            </a:r>
            <a:r>
              <a:rPr lang="en-US" altLang="en-US" sz="2400">
                <a:solidFill>
                  <a:srgbClr val="FF00FF"/>
                </a:solidFill>
              </a:rPr>
              <a:t> </a:t>
            </a:r>
            <a:r>
              <a:rPr lang="en-US" altLang="en-US" sz="2400">
                <a:solidFill>
                  <a:srgbClr val="00B050"/>
                </a:solidFill>
              </a:rPr>
              <a:t>Hùng Vương thứ mười tám có một người con gái tên là Mị Nương</a:t>
            </a:r>
            <a:r>
              <a:rPr lang="en-US" altLang="en-US" sz="2400" smtClean="0">
                <a:solidFill>
                  <a:srgbClr val="00B050"/>
                </a:solidFill>
              </a:rPr>
              <a:t>, người </a:t>
            </a:r>
            <a:r>
              <a:rPr lang="en-US" altLang="en-US" sz="2400">
                <a:solidFill>
                  <a:srgbClr val="00B050"/>
                </a:solidFill>
              </a:rPr>
              <a:t>đẹp như hoa, tính nết hiền dịu. Vua cha yêu thương nàng hết mực, muốn kén cho con một người chồng thật xứng đáng</a:t>
            </a:r>
            <a:r>
              <a:rPr lang="en-US" altLang="en-US" sz="2400" smtClean="0">
                <a:solidFill>
                  <a:srgbClr val="00B050"/>
                </a:solidFill>
              </a:rPr>
              <a:t>.</a:t>
            </a:r>
            <a:endParaRPr lang="en-US" altLang="en-US" sz="2400">
              <a:solidFill>
                <a:srgbClr val="00B050"/>
              </a:solidFill>
            </a:endParaRPr>
          </a:p>
          <a:p>
            <a:pPr algn="just">
              <a:spcBef>
                <a:spcPts val="600"/>
              </a:spcBef>
            </a:pPr>
            <a:r>
              <a:rPr lang="en-US" altLang="en-US" sz="2400" b="1">
                <a:solidFill>
                  <a:srgbClr val="C00000"/>
                </a:solidFill>
              </a:rPr>
              <a:t>d)</a:t>
            </a:r>
            <a:r>
              <a:rPr lang="en-US" altLang="en-US" sz="2400">
                <a:solidFill>
                  <a:srgbClr val="FF9900"/>
                </a:solidFill>
              </a:rPr>
              <a:t> </a:t>
            </a:r>
            <a:r>
              <a:rPr lang="en-US" altLang="en-US" sz="2400" smtClean="0">
                <a:solidFill>
                  <a:srgbClr val="C00000"/>
                </a:solidFill>
              </a:rPr>
              <a:t>Mưa sầm sập, giọt ngã, giọt bay, bụi nước tỏa trắng ngần. Trong nhà âm xâm hẳn đi. Mùi nước mưa mới ấm, ngòn ngọt, ngai ngái. Mùi man mác, xa lạ của những trận mưa đầu mùa đem về. Mưa rèo rèo trên sân, gõ độp độp trên phên nứa, mái rạ, đập lùng tùng, liên miên vào tàu lá chuối. Tiếng giọt gianh đổ ồ ồ, xói lên những rãnh nước sâu.</a:t>
            </a:r>
            <a:endParaRPr lang="en-US" altLang="en-US" sz="2400">
              <a:solidFill>
                <a:srgbClr val="C00000"/>
              </a:solidFill>
            </a:endParaRPr>
          </a:p>
        </p:txBody>
      </p:sp>
      <p:sp>
        <p:nvSpPr>
          <p:cNvPr id="55307" name="Text Box 11"/>
          <p:cNvSpPr txBox="1">
            <a:spLocks noChangeArrowheads="1"/>
          </p:cNvSpPr>
          <p:nvPr/>
        </p:nvSpPr>
        <p:spPr bwMode="auto">
          <a:xfrm>
            <a:off x="4763" y="1060673"/>
            <a:ext cx="9139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itchFamily="18" charset="0"/>
                <a:cs typeface="Arial" charset="0"/>
              </a:defRPr>
            </a:lvl1pPr>
            <a:lvl2pPr marL="742950" indent="-285750">
              <a:defRPr sz="2000">
                <a:solidFill>
                  <a:schemeClr val="tx1"/>
                </a:solidFill>
                <a:latin typeface="Times New Roman" pitchFamily="18" charset="0"/>
                <a:cs typeface="Arial" charset="0"/>
              </a:defRPr>
            </a:lvl2pPr>
            <a:lvl3pPr marL="1143000" indent="-228600">
              <a:defRPr sz="2000">
                <a:solidFill>
                  <a:schemeClr val="tx1"/>
                </a:solidFill>
                <a:latin typeface="Times New Roman" pitchFamily="18" charset="0"/>
                <a:cs typeface="Arial" charset="0"/>
              </a:defRPr>
            </a:lvl3pPr>
            <a:lvl4pPr marL="1600200" indent="-228600">
              <a:defRPr sz="2000">
                <a:solidFill>
                  <a:schemeClr val="tx1"/>
                </a:solidFill>
                <a:latin typeface="Times New Roman" pitchFamily="18" charset="0"/>
                <a:cs typeface="Arial" charset="0"/>
              </a:defRPr>
            </a:lvl4pPr>
            <a:lvl5pPr marL="2057400" indent="-228600">
              <a:defRPr sz="2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a:solidFill>
                  <a:schemeClr val="tx1"/>
                </a:solidFill>
                <a:latin typeface="Times New Roman" pitchFamily="18" charset="0"/>
                <a:cs typeface="Arial" charset="0"/>
              </a:defRPr>
            </a:lvl9pPr>
          </a:lstStyle>
          <a:p>
            <a:pPr algn="just" eaLnBrk="1" hangingPunct="1"/>
            <a:r>
              <a:rPr lang="en-US" altLang="en-US" sz="2400" b="1">
                <a:solidFill>
                  <a:srgbClr val="002060"/>
                </a:solidFill>
              </a:rPr>
              <a:t>a)</a:t>
            </a:r>
            <a:r>
              <a:rPr lang="en-US" altLang="en-US" sz="2400">
                <a:solidFill>
                  <a:srgbClr val="FF00FF"/>
                </a:solidFill>
              </a:rPr>
              <a:t> </a:t>
            </a:r>
            <a:r>
              <a:rPr lang="en-US" altLang="en-US" sz="2400" smtClean="0">
                <a:solidFill>
                  <a:srgbClr val="FF00FF"/>
                </a:solidFill>
              </a:rPr>
              <a:t>     </a:t>
            </a:r>
            <a:r>
              <a:rPr lang="en-US" altLang="en-US" sz="2400" smtClean="0">
                <a:solidFill>
                  <a:srgbClr val="002060"/>
                </a:solidFill>
              </a:rPr>
              <a:t>Trăng </a:t>
            </a:r>
            <a:r>
              <a:rPr lang="en-US" altLang="en-US" sz="2400">
                <a:solidFill>
                  <a:srgbClr val="002060"/>
                </a:solidFill>
              </a:rPr>
              <a:t>đang lên. Mặt sông lấp  loáng ánh vàng. Núi Trùm </a:t>
            </a:r>
            <a:r>
              <a:rPr lang="en-US" altLang="en-US" sz="2400" smtClean="0">
                <a:solidFill>
                  <a:srgbClr val="002060"/>
                </a:solidFill>
              </a:rPr>
              <a:t>Cát      </a:t>
            </a:r>
            <a:r>
              <a:rPr lang="en-US" altLang="en-US" sz="2400">
                <a:solidFill>
                  <a:srgbClr val="002060"/>
                </a:solidFill>
              </a:rPr>
              <a:t>đứng sừng sững bên bờ sông thành một khối tím thẫm uy nghi, trầm mặc. Dưới ánh trăng, dòng sông sáng rực lên, những con sóng nhỏ lăn tăn gợn đều mơn man vỗ nhẹ vào hai bên bờ cát</a:t>
            </a:r>
            <a:r>
              <a:rPr lang="en-US" altLang="en-US" sz="2400">
                <a:solidFill>
                  <a:srgbClr val="FF00FF"/>
                </a:solidFill>
              </a:rPr>
              <a:t>.   </a:t>
            </a:r>
          </a:p>
        </p:txBody>
      </p:sp>
      <p:sp>
        <p:nvSpPr>
          <p:cNvPr id="55308" name="Oval 12"/>
          <p:cNvSpPr>
            <a:spLocks noChangeArrowheads="1"/>
          </p:cNvSpPr>
          <p:nvPr/>
        </p:nvSpPr>
        <p:spPr bwMode="auto">
          <a:xfrm>
            <a:off x="28575" y="1117143"/>
            <a:ext cx="381000" cy="381000"/>
          </a:xfrm>
          <a:prstGeom prst="ellipse">
            <a:avLst/>
          </a:prstGeom>
          <a:noFill/>
          <a:ln w="254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ltLang="en-US"/>
          </a:p>
        </p:txBody>
      </p:sp>
      <p:sp>
        <p:nvSpPr>
          <p:cNvPr id="55309" name="Oval 13"/>
          <p:cNvSpPr>
            <a:spLocks noChangeArrowheads="1"/>
          </p:cNvSpPr>
          <p:nvPr/>
        </p:nvSpPr>
        <p:spPr bwMode="auto">
          <a:xfrm>
            <a:off x="14514" y="4681538"/>
            <a:ext cx="381000" cy="381000"/>
          </a:xfrm>
          <a:prstGeom prst="ellipse">
            <a:avLst/>
          </a:prstGeom>
          <a:noFill/>
          <a:ln w="254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ltLang="en-US"/>
          </a:p>
        </p:txBody>
      </p:sp>
      <p:sp>
        <p:nvSpPr>
          <p:cNvPr id="2" name="Rectangle 1"/>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Bellcoll"/>
          <p:cNvPicPr>
            <a:picLocks noChangeAspect="1" noChangeArrowheads="1" noCrop="1"/>
          </p:cNvPicPr>
          <p:nvPr/>
        </p:nvPicPr>
        <p:blipFill>
          <a:blip r:embed="rId2"/>
          <a:srcRect/>
          <a:stretch>
            <a:fillRect/>
          </a:stretch>
        </p:blipFill>
        <p:spPr bwMode="auto">
          <a:xfrm>
            <a:off x="7772400" y="-76200"/>
            <a:ext cx="1371600" cy="1257300"/>
          </a:xfrm>
          <a:prstGeom prst="rect">
            <a:avLst/>
          </a:prstGeom>
          <a:noFill/>
          <a:ln w="9525">
            <a:noFill/>
            <a:miter lim="800000"/>
            <a:headEnd/>
            <a:tailEnd/>
          </a:ln>
        </p:spPr>
      </p:pic>
    </p:spTree>
    <p:extLst>
      <p:ext uri="{BB962C8B-B14F-4D97-AF65-F5344CB8AC3E}">
        <p14:creationId xmlns:p14="http://schemas.microsoft.com/office/powerpoint/2010/main" val="32904071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1000" fill="hold"/>
                                        <p:tgtEl>
                                          <p:spTgt spid="55301"/>
                                        </p:tgtEl>
                                        <p:attrNameLst>
                                          <p:attrName>ppt_w</p:attrName>
                                        </p:attrNameLst>
                                      </p:cBhvr>
                                      <p:tavLst>
                                        <p:tav tm="0">
                                          <p:val>
                                            <p:strVal val="#ppt_w*0.70"/>
                                          </p:val>
                                        </p:tav>
                                        <p:tav tm="100000">
                                          <p:val>
                                            <p:strVal val="#ppt_w"/>
                                          </p:val>
                                        </p:tav>
                                      </p:tavLst>
                                    </p:anim>
                                    <p:anim calcmode="lin" valueType="num">
                                      <p:cBhvr>
                                        <p:cTn id="8" dur="1000" fill="hold"/>
                                        <p:tgtEl>
                                          <p:spTgt spid="55301"/>
                                        </p:tgtEl>
                                        <p:attrNameLst>
                                          <p:attrName>ppt_h</p:attrName>
                                        </p:attrNameLst>
                                      </p:cBhvr>
                                      <p:tavLst>
                                        <p:tav tm="0">
                                          <p:val>
                                            <p:strVal val="#ppt_h"/>
                                          </p:val>
                                        </p:tav>
                                        <p:tav tm="100000">
                                          <p:val>
                                            <p:strVal val="#ppt_h"/>
                                          </p:val>
                                        </p:tav>
                                      </p:tavLst>
                                    </p:anim>
                                    <p:animEffect transition="in" filter="fade">
                                      <p:cBhvr>
                                        <p:cTn id="9" dur="1000"/>
                                        <p:tgtEl>
                                          <p:spTgt spid="553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5307"/>
                                        </p:tgtEl>
                                        <p:attrNameLst>
                                          <p:attrName>style.visibility</p:attrName>
                                        </p:attrNameLst>
                                      </p:cBhvr>
                                      <p:to>
                                        <p:strVal val="visible"/>
                                      </p:to>
                                    </p:set>
                                    <p:animEffect transition="in" filter="circle(in)">
                                      <p:cBhvr>
                                        <p:cTn id="14" dur="2000"/>
                                        <p:tgtEl>
                                          <p:spTgt spid="5530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5305"/>
                                        </p:tgtEl>
                                        <p:attrNameLst>
                                          <p:attrName>style.visibility</p:attrName>
                                        </p:attrNameLst>
                                      </p:cBhvr>
                                      <p:to>
                                        <p:strVal val="visible"/>
                                      </p:to>
                                    </p:set>
                                    <p:animEffect transition="in" filter="circle(in)">
                                      <p:cBhvr>
                                        <p:cTn id="17" dur="2000"/>
                                        <p:tgtEl>
                                          <p:spTgt spid="5530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5306"/>
                                        </p:tgtEl>
                                        <p:attrNameLst>
                                          <p:attrName>style.visibility</p:attrName>
                                        </p:attrNameLst>
                                      </p:cBhvr>
                                      <p:to>
                                        <p:strVal val="visible"/>
                                      </p:to>
                                    </p:set>
                                    <p:animEffect transition="in" filter="circle(in)">
                                      <p:cBhvr>
                                        <p:cTn id="20" dur="2000"/>
                                        <p:tgtEl>
                                          <p:spTgt spid="553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down)">
                                      <p:cBhvr>
                                        <p:cTn id="25" dur="500"/>
                                        <p:tgtEl>
                                          <p:spTgt spid="553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55309"/>
                                        </p:tgtEl>
                                        <p:attrNameLst>
                                          <p:attrName>style.visibility</p:attrName>
                                        </p:attrNameLst>
                                      </p:cBhvr>
                                      <p:to>
                                        <p:strVal val="visible"/>
                                      </p:to>
                                    </p:set>
                                    <p:anim calcmode="lin" valueType="num">
                                      <p:cBhvr>
                                        <p:cTn id="30" dur="500" fill="hold"/>
                                        <p:tgtEl>
                                          <p:spTgt spid="55309"/>
                                        </p:tgtEl>
                                        <p:attrNameLst>
                                          <p:attrName>ppt_w</p:attrName>
                                        </p:attrNameLst>
                                      </p:cBhvr>
                                      <p:tavLst>
                                        <p:tav tm="0">
                                          <p:val>
                                            <p:fltVal val="0"/>
                                          </p:val>
                                        </p:tav>
                                        <p:tav tm="100000">
                                          <p:val>
                                            <p:strVal val="#ppt_w"/>
                                          </p:val>
                                        </p:tav>
                                      </p:tavLst>
                                    </p:anim>
                                    <p:anim calcmode="lin" valueType="num">
                                      <p:cBhvr>
                                        <p:cTn id="31" dur="500" fill="hold"/>
                                        <p:tgtEl>
                                          <p:spTgt spid="55309"/>
                                        </p:tgtEl>
                                        <p:attrNameLst>
                                          <p:attrName>ppt_h</p:attrName>
                                        </p:attrNameLst>
                                      </p:cBhvr>
                                      <p:tavLst>
                                        <p:tav tm="0">
                                          <p:val>
                                            <p:fltVal val="0"/>
                                          </p:val>
                                        </p:tav>
                                        <p:tav tm="100000">
                                          <p:val>
                                            <p:strVal val="#ppt_h"/>
                                          </p:val>
                                        </p:tav>
                                      </p:tavLst>
                                    </p:anim>
                                    <p:anim calcmode="lin" valueType="num">
                                      <p:cBhvr>
                                        <p:cTn id="32" dur="500" fill="hold"/>
                                        <p:tgtEl>
                                          <p:spTgt spid="55309"/>
                                        </p:tgtEl>
                                        <p:attrNameLst>
                                          <p:attrName>style.rotation</p:attrName>
                                        </p:attrNameLst>
                                      </p:cBhvr>
                                      <p:tavLst>
                                        <p:tav tm="0">
                                          <p:val>
                                            <p:fltVal val="360"/>
                                          </p:val>
                                        </p:tav>
                                        <p:tav tm="100000">
                                          <p:val>
                                            <p:fltVal val="0"/>
                                          </p:val>
                                        </p:tav>
                                      </p:tavLst>
                                    </p:anim>
                                    <p:animEffect transition="in" filter="fade">
                                      <p:cBhvr>
                                        <p:cTn id="33" dur="500"/>
                                        <p:tgtEl>
                                          <p:spTgt spid="55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5" grpId="0"/>
      <p:bldP spid="55306" grpId="0"/>
      <p:bldP spid="55307" grpId="0"/>
      <p:bldP spid="55308" grpId="0" animBg="1"/>
      <p:bldP spid="553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2158</Words>
  <Application>Microsoft Office PowerPoint</Application>
  <PresentationFormat>On-screen Show (4:3)</PresentationFormat>
  <Paragraphs>183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phamcongson2003@hotmail.com</dc:creator>
  <cp:lastModifiedBy>phamcongson2003@hotmail.com</cp:lastModifiedBy>
  <cp:revision>53</cp:revision>
  <dcterms:created xsi:type="dcterms:W3CDTF">2021-02-04T01:25:42Z</dcterms:created>
  <dcterms:modified xsi:type="dcterms:W3CDTF">2021-02-05T09:12:20Z</dcterms:modified>
</cp:coreProperties>
</file>