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5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3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1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9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8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84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3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8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5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DA881-318B-44F2-B9A5-16E3C848223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496F6-0EB9-47DB-964A-F1BCC7CEE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4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5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13.emf"/><Relationship Id="rId24" Type="http://schemas.openxmlformats.org/officeDocument/2006/relationships/oleObject" Target="../embeddings/oleObject11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image" Target="../media/image14.emf"/><Relationship Id="rId10" Type="http://schemas.openxmlformats.org/officeDocument/2006/relationships/image" Target="../media/image4.wmf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9.emf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20.emf"/><Relationship Id="rId9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2.png"/><Relationship Id="rId7" Type="http://schemas.openxmlformats.org/officeDocument/2006/relationships/image" Target="../media/image23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b="1" smtClean="0">
                <a:solidFill>
                  <a:schemeClr val="accent2"/>
                </a:solidFill>
              </a:rPr>
              <a:t>ÔN TẬP HÌNH HỌC 7 CHƯƠNG 2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4572000" cy="1066800"/>
          </a:xfrm>
        </p:spPr>
        <p:txBody>
          <a:bodyPr/>
          <a:lstStyle/>
          <a:p>
            <a:pPr algn="l"/>
            <a:r>
              <a:rPr lang="en-US" b="1" u="sng">
                <a:solidFill>
                  <a:schemeClr val="tx1"/>
                </a:solidFill>
              </a:rPr>
              <a:t>Bài </a:t>
            </a:r>
            <a:r>
              <a:rPr lang="en-US" b="1" u="sng" smtClean="0">
                <a:solidFill>
                  <a:schemeClr val="tx1"/>
                </a:solidFill>
              </a:rPr>
              <a:t>1:</a:t>
            </a:r>
            <a:r>
              <a:rPr lang="en-US" b="1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Cho         </a:t>
            </a:r>
            <a:r>
              <a:rPr lang="en-US">
                <a:solidFill>
                  <a:schemeClr val="tx1"/>
                </a:solidFill>
              </a:rPr>
              <a:t>cân tại I. </a:t>
            </a:r>
            <a:r>
              <a:rPr lang="en-US" smtClean="0">
                <a:solidFill>
                  <a:schemeClr val="tx1"/>
                </a:solidFill>
              </a:rPr>
              <a:t>Tính    và       biết             .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0" y="685800"/>
            <a:ext cx="0" cy="609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048175"/>
              </p:ext>
            </p:extLst>
          </p:nvPr>
        </p:nvGraphicFramePr>
        <p:xfrm>
          <a:off x="4126920" y="748145"/>
          <a:ext cx="361950" cy="413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" name="Equation" r:id="rId3" imgW="126780" imgH="215526" progId="Equation.DSMT4">
                  <p:embed/>
                </p:oleObj>
              </mc:Choice>
              <mc:Fallback>
                <p:oleObj name="Equation" r:id="rId3" imgW="126780" imgH="21552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6920" y="748145"/>
                        <a:ext cx="361950" cy="4136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780372"/>
              </p:ext>
            </p:extLst>
          </p:nvPr>
        </p:nvGraphicFramePr>
        <p:xfrm>
          <a:off x="609600" y="1153886"/>
          <a:ext cx="228600" cy="391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" name="Equation" r:id="rId5" imgW="139579" imgH="215713" progId="Equation.DSMT4">
                  <p:embed/>
                </p:oleObj>
              </mc:Choice>
              <mc:Fallback>
                <p:oleObj name="Equation" r:id="rId5" imgW="139579" imgH="2157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53886"/>
                        <a:ext cx="228600" cy="3918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744364"/>
              </p:ext>
            </p:extLst>
          </p:nvPr>
        </p:nvGraphicFramePr>
        <p:xfrm>
          <a:off x="1600200" y="1108360"/>
          <a:ext cx="978876" cy="424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" name="Equation" r:id="rId7" imgW="520700" imgH="228600" progId="Equation.DSMT4">
                  <p:embed/>
                </p:oleObj>
              </mc:Choice>
              <mc:Fallback>
                <p:oleObj name="Equation" r:id="rId7" imgW="5207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08360"/>
                        <a:ext cx="978876" cy="424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227524"/>
              </p:ext>
            </p:extLst>
          </p:nvPr>
        </p:nvGraphicFramePr>
        <p:xfrm>
          <a:off x="1532467" y="838200"/>
          <a:ext cx="67733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" name="Equation" r:id="rId9" imgW="380835" imgH="165028" progId="Equation.DSMT4">
                  <p:embed/>
                </p:oleObj>
              </mc:Choice>
              <mc:Fallback>
                <p:oleObj name="Equation" r:id="rId9" imgW="380835" imgH="16502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467" y="838200"/>
                        <a:ext cx="677333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25573" y="1531308"/>
            <a:ext cx="122822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b="1" smtClean="0"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25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173" y="1247290"/>
            <a:ext cx="2163445" cy="2449255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Rectangle 26"/>
          <p:cNvSpPr/>
          <p:nvPr/>
        </p:nvSpPr>
        <p:spPr>
          <a:xfrm>
            <a:off x="25573" y="2044681"/>
            <a:ext cx="2514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Xét tam giác IKL</a:t>
            </a:r>
          </a:p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Cân tại I có: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241889"/>
              </p:ext>
            </p:extLst>
          </p:nvPr>
        </p:nvGraphicFramePr>
        <p:xfrm>
          <a:off x="101773" y="2906455"/>
          <a:ext cx="6858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" name="Equation" r:id="rId12" imgW="419040" imgH="215640" progId="Equation.DSMT4">
                  <p:embed/>
                </p:oleObj>
              </mc:Choice>
              <mc:Fallback>
                <p:oleObj name="Equation" r:id="rId12" imgW="4190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73" y="2906455"/>
                        <a:ext cx="6858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686395" y="2906455"/>
            <a:ext cx="21291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(hai góc ở đáy)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445893"/>
              </p:ext>
            </p:extLst>
          </p:nvPr>
        </p:nvGraphicFramePr>
        <p:xfrm>
          <a:off x="130348" y="3344378"/>
          <a:ext cx="8096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" name="Equation" r:id="rId14" imgW="495000" imgH="228600" progId="Equation.DSMT4">
                  <p:embed/>
                </p:oleObj>
              </mc:Choice>
              <mc:Fallback>
                <p:oleObj name="Equation" r:id="rId14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48" y="3344378"/>
                        <a:ext cx="8096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913902"/>
              </p:ext>
            </p:extLst>
          </p:nvPr>
        </p:nvGraphicFramePr>
        <p:xfrm>
          <a:off x="116060" y="3838090"/>
          <a:ext cx="14335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7" name="Equation" r:id="rId16" imgW="876240" imgH="228600" progId="Equation.DSMT4">
                  <p:embed/>
                </p:oleObj>
              </mc:Choice>
              <mc:Fallback>
                <p:oleObj name="Equation" r:id="rId16" imgW="876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60" y="3838090"/>
                        <a:ext cx="14335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1625773" y="3838090"/>
            <a:ext cx="176362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(góc ở đỉnh)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361763"/>
              </p:ext>
            </p:extLst>
          </p:nvPr>
        </p:nvGraphicFramePr>
        <p:xfrm>
          <a:off x="82143" y="4315928"/>
          <a:ext cx="2222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8" name="Equation" r:id="rId18" imgW="1358640" imgH="228600" progId="Equation.DSMT4">
                  <p:embed/>
                </p:oleObj>
              </mc:Choice>
              <mc:Fallback>
                <p:oleObj name="Equation" r:id="rId18" imgW="1358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43" y="4315928"/>
                        <a:ext cx="2222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Subtitle 2"/>
          <p:cNvSpPr txBox="1">
            <a:spLocks/>
          </p:cNvSpPr>
          <p:nvPr/>
        </p:nvSpPr>
        <p:spPr>
          <a:xfrm>
            <a:off x="-20782" y="4800599"/>
            <a:ext cx="4572000" cy="1704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smtClean="0">
                <a:solidFill>
                  <a:schemeClr val="tx1"/>
                </a:solidFill>
              </a:rPr>
              <a:t>Bài 2:</a:t>
            </a:r>
            <a:r>
              <a:rPr lang="en-US" smtClean="0">
                <a:solidFill>
                  <a:schemeClr val="tx1"/>
                </a:solidFill>
              </a:rPr>
              <a:t>Tính </a:t>
            </a:r>
            <a:r>
              <a:rPr lang="en-US">
                <a:solidFill>
                  <a:schemeClr val="tx1"/>
                </a:solidFill>
              </a:rPr>
              <a:t>chiều cao của bức tường </a:t>
            </a:r>
            <a:r>
              <a:rPr lang="en-US" smtClean="0">
                <a:solidFill>
                  <a:schemeClr val="tx1"/>
                </a:solidFill>
              </a:rPr>
              <a:t>(hình vẽ) </a:t>
            </a:r>
            <a:r>
              <a:rPr lang="en-US">
                <a:solidFill>
                  <a:schemeClr val="tx1"/>
                </a:solidFill>
              </a:rPr>
              <a:t>biết rằng chiều dài của thang là 6m và chân thang cách tường 3,6 m.</a:t>
            </a:r>
          </a:p>
          <a:p>
            <a:pPr algn="l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666269" y="3200400"/>
            <a:ext cx="1838614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smtClean="0">
                <a:latin typeface="Times New Roman" pitchFamily="18" charset="0"/>
                <a:cs typeface="Times New Roman" pitchFamily="18" charset="0"/>
              </a:rPr>
              <a:t>Bài giải: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51218" y="3684469"/>
            <a:ext cx="4745182" cy="463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Xét tam giácABC vuông tại A có: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677765"/>
              </p:ext>
            </p:extLst>
          </p:nvPr>
        </p:nvGraphicFramePr>
        <p:xfrm>
          <a:off x="4686300" y="4220379"/>
          <a:ext cx="18669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Equation" r:id="rId20" imgW="1866600" imgH="291960" progId="Equation.DSMT4">
                  <p:embed/>
                </p:oleObj>
              </mc:Choice>
              <mc:Fallback>
                <p:oleObj name="Equation" r:id="rId20" imgW="18666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4220379"/>
                        <a:ext cx="18669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6563474" y="4146640"/>
            <a:ext cx="2351926" cy="5247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(Định </a:t>
            </a:r>
            <a:r>
              <a:rPr lang="en-US" sz="2500">
                <a:latin typeface="Times New Roman" pitchFamily="18" charset="0"/>
                <a:cs typeface="Times New Roman" pitchFamily="18" charset="0"/>
              </a:rPr>
              <a:t>lí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Pytago) 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835710"/>
              </p:ext>
            </p:extLst>
          </p:nvPr>
        </p:nvGraphicFramePr>
        <p:xfrm>
          <a:off x="4711700" y="4595219"/>
          <a:ext cx="16891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" name="Equation" r:id="rId22" imgW="1688760" imgH="342720" progId="Equation.DSMT4">
                  <p:embed/>
                </p:oleObj>
              </mc:Choice>
              <mc:Fallback>
                <p:oleObj name="Equation" r:id="rId22" imgW="1688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595219"/>
                        <a:ext cx="16891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806200"/>
              </p:ext>
            </p:extLst>
          </p:nvPr>
        </p:nvGraphicFramePr>
        <p:xfrm>
          <a:off x="4635500" y="4982379"/>
          <a:ext cx="16129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" name="Equation" r:id="rId24" imgW="1612800" imgH="330120" progId="Equation.DSMT4">
                  <p:embed/>
                </p:oleObj>
              </mc:Choice>
              <mc:Fallback>
                <p:oleObj name="Equation" r:id="rId24" imgW="16128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982379"/>
                        <a:ext cx="16129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713201"/>
              </p:ext>
            </p:extLst>
          </p:nvPr>
        </p:nvGraphicFramePr>
        <p:xfrm>
          <a:off x="4648200" y="5363379"/>
          <a:ext cx="13335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" name="Equation" r:id="rId26" imgW="1333440" imgH="330120" progId="Equation.DSMT4">
                  <p:embed/>
                </p:oleObj>
              </mc:Choice>
              <mc:Fallback>
                <p:oleObj name="Equation" r:id="rId26" imgW="1333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63379"/>
                        <a:ext cx="13335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4572000" y="6305869"/>
            <a:ext cx="375776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Vậy bức tường cao 4,8 mét.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Picture 43"/>
          <p:cNvPicPr/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625" y="644155"/>
            <a:ext cx="1866843" cy="23622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TextBox 44"/>
          <p:cNvSpPr txBox="1"/>
          <p:nvPr/>
        </p:nvSpPr>
        <p:spPr>
          <a:xfrm>
            <a:off x="4572000" y="5756047"/>
            <a:ext cx="26034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smtClean="0">
                <a:latin typeface="Times New Roman" pitchFamily="18" charset="0"/>
                <a:cs typeface="Times New Roman" pitchFamily="18" charset="0"/>
              </a:rPr>
              <a:t>AC= 4,8 </a:t>
            </a:r>
            <a:endParaRPr lang="en-US" sz="25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56251" y="5223506"/>
            <a:ext cx="17447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500" i="1" smtClean="0">
                <a:latin typeface="Times New Roman" pitchFamily="18" charset="0"/>
                <a:cs typeface="Times New Roman" pitchFamily="18" charset="0"/>
              </a:rPr>
              <a:t>à AC&gt;0 </a:t>
            </a:r>
            <a:endParaRPr lang="en-US" sz="25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" name="Picture 46"/>
          <p:cNvPicPr/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734" y="911570"/>
            <a:ext cx="2278322" cy="1910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670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/>
      <p:bldP spid="27" grpId="0"/>
      <p:bldP spid="29" grpId="0"/>
      <p:bldP spid="32" grpId="0"/>
      <p:bldP spid="34" grpId="0"/>
      <p:bldP spid="36" grpId="0"/>
      <p:bldP spid="37" grpId="0"/>
      <p:bldP spid="39" grpId="0"/>
      <p:bldP spid="43" grpId="0"/>
      <p:bldP spid="45" grpId="0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b="1" smtClean="0">
                <a:solidFill>
                  <a:schemeClr val="accent2"/>
                </a:solidFill>
              </a:rPr>
              <a:t>ÔN TẬP HÌNH HỌC 7 CHƯƠNG 2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5300"/>
            <a:ext cx="4572000" cy="2476500"/>
          </a:xfrm>
        </p:spPr>
        <p:txBody>
          <a:bodyPr>
            <a:noAutofit/>
          </a:bodyPr>
          <a:lstStyle/>
          <a:p>
            <a:pPr algn="just"/>
            <a:r>
              <a:rPr lang="en-US" b="1" u="sng">
                <a:solidFill>
                  <a:schemeClr val="tx1"/>
                </a:solidFill>
              </a:rPr>
              <a:t>Bài </a:t>
            </a:r>
            <a:r>
              <a:rPr lang="en-US" b="1" u="sng" smtClean="0">
                <a:solidFill>
                  <a:schemeClr val="tx1"/>
                </a:solidFill>
              </a:rPr>
              <a:t>3:</a:t>
            </a:r>
            <a:r>
              <a:rPr lang="en-US" b="1" smtClean="0">
                <a:solidFill>
                  <a:schemeClr val="tx1"/>
                </a:solidFill>
              </a:rPr>
              <a:t> </a:t>
            </a:r>
            <a:r>
              <a:rPr lang="vi-VN" smtClean="0">
                <a:solidFill>
                  <a:schemeClr val="tx1"/>
                </a:solidFill>
              </a:rPr>
              <a:t>Con </a:t>
            </a:r>
            <a:r>
              <a:rPr lang="vi-VN">
                <a:solidFill>
                  <a:schemeClr val="tx1"/>
                </a:solidFill>
              </a:rPr>
              <a:t>đường bạn An đi học từ nhà ( Điểm A) đến trường </a:t>
            </a:r>
            <a:r>
              <a:rPr lang="vi-VN" smtClean="0">
                <a:solidFill>
                  <a:schemeClr val="tx1"/>
                </a:solidFill>
              </a:rPr>
              <a:t>(</a:t>
            </a:r>
            <a:r>
              <a:rPr lang="vi-VN">
                <a:solidFill>
                  <a:schemeClr val="tx1"/>
                </a:solidFill>
              </a:rPr>
              <a:t>Điểm E) ( Hình vẽ bên)</a:t>
            </a:r>
            <a:r>
              <a:rPr lang="en-US">
                <a:solidFill>
                  <a:schemeClr val="tx1"/>
                </a:solidFill>
              </a:rPr>
              <a:t>. </a:t>
            </a:r>
            <a:r>
              <a:rPr lang="vi-VN">
                <a:solidFill>
                  <a:schemeClr val="tx1"/>
                </a:solidFill>
              </a:rPr>
              <a:t> Nếu có con đường đi thẳng từ A </a:t>
            </a:r>
            <a:r>
              <a:rPr lang="vi-VN" smtClean="0">
                <a:solidFill>
                  <a:schemeClr val="tx1"/>
                </a:solidFill>
              </a:rPr>
              <a:t>đến </a:t>
            </a:r>
            <a:r>
              <a:rPr lang="vi-VN">
                <a:solidFill>
                  <a:schemeClr val="tx1"/>
                </a:solidFill>
              </a:rPr>
              <a:t>E thì  con đường đến trường của bạn An sẽ ngắn hơn bao nhiêu </a:t>
            </a:r>
            <a:r>
              <a:rPr lang="vi-VN" smtClean="0">
                <a:solidFill>
                  <a:schemeClr val="tx1"/>
                </a:solidFill>
              </a:rPr>
              <a:t>mét</a:t>
            </a:r>
            <a:r>
              <a:rPr lang="en-US" smtClean="0">
                <a:solidFill>
                  <a:schemeClr val="tx1"/>
                </a:solidFill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5" name="Straight Connector 4"/>
          <p:cNvCxnSpPr>
            <a:stCxn id="2" idx="2"/>
          </p:cNvCxnSpPr>
          <p:nvPr/>
        </p:nvCxnSpPr>
        <p:spPr>
          <a:xfrm>
            <a:off x="4572000" y="685800"/>
            <a:ext cx="0" cy="617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0437" y="228600"/>
            <a:ext cx="4343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Subtitle 2"/>
          <p:cNvSpPr txBox="1">
            <a:spLocks/>
          </p:cNvSpPr>
          <p:nvPr/>
        </p:nvSpPr>
        <p:spPr>
          <a:xfrm>
            <a:off x="0" y="3255818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Kẻ AB, ED cắt nhau tại I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50" name="Picture 4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364" y="2133600"/>
            <a:ext cx="4606636" cy="25908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Subtitle 2"/>
          <p:cNvSpPr txBox="1">
            <a:spLocks/>
          </p:cNvSpPr>
          <p:nvPr/>
        </p:nvSpPr>
        <p:spPr>
          <a:xfrm>
            <a:off x="0" y="2819400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smtClean="0">
                <a:solidFill>
                  <a:schemeClr val="tx1"/>
                </a:solidFill>
              </a:rPr>
              <a:t>Bài giải: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>
            <a:off x="-34636" y="3764973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Xét tam giác AIE vuông tại I, có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15634"/>
              </p:ext>
            </p:extLst>
          </p:nvPr>
        </p:nvGraphicFramePr>
        <p:xfrm>
          <a:off x="76200" y="4265613"/>
          <a:ext cx="17272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5" imgW="1726920" imgH="279360" progId="Equation.DSMT4">
                  <p:embed/>
                </p:oleObj>
              </mc:Choice>
              <mc:Fallback>
                <p:oleObj name="Equation" r:id="rId5" imgW="17269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265613"/>
                        <a:ext cx="17272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2020773" y="4186055"/>
            <a:ext cx="2351926" cy="5247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(Định </a:t>
            </a:r>
            <a:r>
              <a:rPr lang="en-US" sz="2500">
                <a:latin typeface="Times New Roman" pitchFamily="18" charset="0"/>
                <a:cs typeface="Times New Roman" pitchFamily="18" charset="0"/>
              </a:rPr>
              <a:t>lí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Pytago) 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358159"/>
              </p:ext>
            </p:extLst>
          </p:nvPr>
        </p:nvGraphicFramePr>
        <p:xfrm>
          <a:off x="76200" y="4633913"/>
          <a:ext cx="20828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7" imgW="2082600" imgH="342720" progId="Equation.DSMT4">
                  <p:embed/>
                </p:oleObj>
              </mc:Choice>
              <mc:Fallback>
                <p:oleObj name="Equation" r:id="rId7" imgW="20826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633913"/>
                        <a:ext cx="20828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77453"/>
              </p:ext>
            </p:extLst>
          </p:nvPr>
        </p:nvGraphicFramePr>
        <p:xfrm>
          <a:off x="98425" y="5040313"/>
          <a:ext cx="16002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" y="5040313"/>
                        <a:ext cx="16002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29299" y="5996619"/>
            <a:ext cx="4541500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Độ dài con đường A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</a:p>
          <a:p>
            <a:r>
              <a:rPr lang="en-US" sz="25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5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D E là: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1" y="5519565"/>
            <a:ext cx="260348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i="1" smtClean="0">
                <a:latin typeface="Times New Roman" pitchFamily="18" charset="0"/>
                <a:cs typeface="Times New Roman" pitchFamily="18" charset="0"/>
              </a:rPr>
              <a:t>AE= 1300 (m) </a:t>
            </a:r>
            <a:endParaRPr lang="en-US" sz="25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75895" y="4955119"/>
            <a:ext cx="17447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à AE &gt; 0 </a:t>
            </a:r>
            <a:endParaRPr lang="en-US" sz="24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602500" y="4448434"/>
            <a:ext cx="409919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900+300+300+200 =1700 (m)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602500" y="5015927"/>
            <a:ext cx="315503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1700 – 1300 = 400 (m)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602500" y="5547856"/>
            <a:ext cx="45415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Vậy  nếu có con đường thẳng từ </a:t>
            </a:r>
          </a:p>
          <a:p>
            <a:r>
              <a:rPr lang="en-US" sz="2500" smtClean="0">
                <a:latin typeface="Times New Roman" pitchFamily="18" charset="0"/>
                <a:cs typeface="Times New Roman" pitchFamily="18" charset="0"/>
              </a:rPr>
              <a:t>A đến E thì ngắn hơn 400 mét.</a:t>
            </a:r>
            <a:endParaRPr lang="en-US" sz="25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7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9" grpId="0"/>
      <p:bldP spid="51" grpId="0"/>
      <p:bldP spid="52" grpId="0"/>
      <p:bldP spid="54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b="1" smtClean="0">
                <a:solidFill>
                  <a:schemeClr val="accent2"/>
                </a:solidFill>
              </a:rPr>
              <a:t>ÔN TẬP HÌNH HỌC 7 CHƯƠNG 2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71501"/>
            <a:ext cx="4592783" cy="4042064"/>
          </a:xfrm>
        </p:spPr>
        <p:txBody>
          <a:bodyPr>
            <a:noAutofit/>
          </a:bodyPr>
          <a:lstStyle/>
          <a:p>
            <a:pPr algn="just"/>
            <a:r>
              <a:rPr lang="en-US" b="1" u="sng" dirty="0" err="1">
                <a:solidFill>
                  <a:schemeClr val="tx1"/>
                </a:solidFill>
              </a:rPr>
              <a:t>Bài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4: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Cho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</a:t>
            </a:r>
            <a:r>
              <a:rPr lang="fr-FR" dirty="0">
                <a:solidFill>
                  <a:schemeClr val="tx1"/>
                </a:solidFill>
              </a:rPr>
              <a:t>ABC </a:t>
            </a:r>
            <a:r>
              <a:rPr lang="fr-FR" dirty="0" err="1">
                <a:solidFill>
                  <a:schemeClr val="tx1"/>
                </a:solidFill>
              </a:rPr>
              <a:t>vuông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tại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A. M </a:t>
            </a:r>
            <a:r>
              <a:rPr lang="fr-FR" dirty="0">
                <a:solidFill>
                  <a:schemeClr val="tx1"/>
                </a:solidFill>
              </a:rPr>
              <a:t>là </a:t>
            </a:r>
            <a:r>
              <a:rPr lang="fr-FR" dirty="0" err="1">
                <a:solidFill>
                  <a:schemeClr val="tx1"/>
                </a:solidFill>
              </a:rPr>
              <a:t>trung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điểm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của</a:t>
            </a:r>
            <a:r>
              <a:rPr lang="fr-FR" dirty="0">
                <a:solidFill>
                  <a:schemeClr val="tx1"/>
                </a:solidFill>
              </a:rPr>
              <a:t> BC</a:t>
            </a:r>
            <a:r>
              <a:rPr lang="fr-FR" dirty="0" smtClean="0">
                <a:solidFill>
                  <a:schemeClr val="tx1"/>
                </a:solidFill>
              </a:rPr>
              <a:t>. </a:t>
            </a:r>
            <a:r>
              <a:rPr lang="fr-FR" dirty="0" err="1" smtClean="0">
                <a:solidFill>
                  <a:schemeClr val="tx1"/>
                </a:solidFill>
              </a:rPr>
              <a:t>Trên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tia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đối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của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tia</a:t>
            </a:r>
            <a:r>
              <a:rPr lang="fr-FR" dirty="0" smtClean="0">
                <a:solidFill>
                  <a:schemeClr val="tx1"/>
                </a:solidFill>
              </a:rPr>
              <a:t> MA </a:t>
            </a:r>
            <a:r>
              <a:rPr lang="fr-FR" dirty="0" err="1">
                <a:solidFill>
                  <a:schemeClr val="tx1"/>
                </a:solidFill>
              </a:rPr>
              <a:t>lấy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điểm</a:t>
            </a:r>
            <a:r>
              <a:rPr lang="fr-FR" dirty="0">
                <a:solidFill>
                  <a:schemeClr val="tx1"/>
                </a:solidFill>
              </a:rPr>
              <a:t> D </a:t>
            </a:r>
            <a:r>
              <a:rPr lang="fr-FR" dirty="0" err="1">
                <a:solidFill>
                  <a:schemeClr val="tx1"/>
                </a:solidFill>
              </a:rPr>
              <a:t>sao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cho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MD </a:t>
            </a:r>
            <a:r>
              <a:rPr lang="fr-FR" dirty="0">
                <a:solidFill>
                  <a:schemeClr val="tx1"/>
                </a:solidFill>
              </a:rPr>
              <a:t>= </a:t>
            </a:r>
            <a:r>
              <a:rPr lang="fr-FR" dirty="0" smtClean="0">
                <a:solidFill>
                  <a:schemeClr val="tx1"/>
                </a:solidFill>
              </a:rPr>
              <a:t>MA.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Chứng</a:t>
            </a:r>
            <a:r>
              <a:rPr lang="en-US" dirty="0">
                <a:solidFill>
                  <a:schemeClr val="tx1"/>
                </a:solidFill>
              </a:rPr>
              <a:t> minh ∆ABM </a:t>
            </a:r>
            <a:r>
              <a:rPr lang="en-US" dirty="0">
                <a:solidFill>
                  <a:schemeClr val="tx1"/>
                </a:solidFill>
                <a:sym typeface="Symbol"/>
              </a:rPr>
              <a:t>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∆DCM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AB // CD.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Kẻ</a:t>
            </a:r>
            <a:r>
              <a:rPr lang="en-US" dirty="0">
                <a:solidFill>
                  <a:schemeClr val="tx1"/>
                </a:solidFill>
              </a:rPr>
              <a:t> AH </a:t>
            </a:r>
            <a:r>
              <a:rPr lang="en-US" dirty="0" smtClean="0">
                <a:solidFill>
                  <a:schemeClr val="tx1"/>
                </a:solidFill>
              </a:rPr>
              <a:t>  BC </a:t>
            </a:r>
            <a:r>
              <a:rPr lang="en-US" dirty="0" err="1">
                <a:solidFill>
                  <a:schemeClr val="tx1"/>
                </a:solidFill>
              </a:rPr>
              <a:t>và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DI    </a:t>
            </a:r>
            <a:r>
              <a:rPr lang="en-US" dirty="0">
                <a:solidFill>
                  <a:schemeClr val="tx1"/>
                </a:solidFill>
              </a:rPr>
              <a:t>BC (H ,I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 </a:t>
            </a:r>
            <a:r>
              <a:rPr lang="en-US" dirty="0" smtClean="0">
                <a:solidFill>
                  <a:schemeClr val="tx1"/>
                </a:solidFill>
              </a:rPr>
              <a:t>BC</a:t>
            </a:r>
            <a:r>
              <a:rPr lang="en-US" dirty="0">
                <a:solidFill>
                  <a:schemeClr val="tx1"/>
                </a:solidFill>
              </a:rPr>
              <a:t>).  </a:t>
            </a:r>
            <a:r>
              <a:rPr lang="en-US" dirty="0" err="1">
                <a:solidFill>
                  <a:schemeClr val="tx1"/>
                </a:solidFill>
              </a:rPr>
              <a:t>Chứng</a:t>
            </a:r>
            <a:r>
              <a:rPr lang="en-US" dirty="0">
                <a:solidFill>
                  <a:schemeClr val="tx1"/>
                </a:solidFill>
              </a:rPr>
              <a:t> minh AH = DI 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) AH </a:t>
            </a:r>
            <a:r>
              <a:rPr lang="en-US" dirty="0" err="1">
                <a:solidFill>
                  <a:schemeClr val="tx1"/>
                </a:solidFill>
              </a:rPr>
              <a:t>cắt</a:t>
            </a:r>
            <a:r>
              <a:rPr lang="en-US" dirty="0">
                <a:solidFill>
                  <a:schemeClr val="tx1"/>
                </a:solidFill>
              </a:rPr>
              <a:t> DB </a:t>
            </a:r>
            <a:r>
              <a:rPr lang="en-US" dirty="0" err="1">
                <a:solidFill>
                  <a:schemeClr val="tx1"/>
                </a:solidFill>
              </a:rPr>
              <a:t>tại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E. DI </a:t>
            </a:r>
            <a:r>
              <a:rPr lang="en-US" dirty="0" err="1">
                <a:solidFill>
                  <a:schemeClr val="tx1"/>
                </a:solidFill>
              </a:rPr>
              <a:t>cắt</a:t>
            </a:r>
            <a:r>
              <a:rPr lang="en-US" dirty="0">
                <a:solidFill>
                  <a:schemeClr val="tx1"/>
                </a:solidFill>
              </a:rPr>
              <a:t> CA </a:t>
            </a:r>
            <a:r>
              <a:rPr lang="en-US" dirty="0" err="1">
                <a:solidFill>
                  <a:schemeClr val="tx1"/>
                </a:solidFill>
              </a:rPr>
              <a:t>tại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F. </a:t>
            </a:r>
            <a:r>
              <a:rPr lang="en-US" dirty="0" err="1" smtClean="0">
                <a:solidFill>
                  <a:schemeClr val="tx1"/>
                </a:solidFill>
              </a:rPr>
              <a:t>Chứng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minh BE = CF.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5" name="Straight Connector 4"/>
          <p:cNvCxnSpPr>
            <a:stCxn id="2" idx="2"/>
          </p:cNvCxnSpPr>
          <p:nvPr/>
        </p:nvCxnSpPr>
        <p:spPr>
          <a:xfrm>
            <a:off x="4572000" y="685800"/>
            <a:ext cx="0" cy="617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>
            <a:off x="20782" y="4585855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smtClean="0">
                <a:solidFill>
                  <a:schemeClr val="tx1"/>
                </a:solidFill>
              </a:rPr>
              <a:t>Bài giải: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314448"/>
            <a:ext cx="2228330" cy="3271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Subtitle 2"/>
          <p:cNvSpPr txBox="1">
            <a:spLocks/>
          </p:cNvSpPr>
          <p:nvPr/>
        </p:nvSpPr>
        <p:spPr>
          <a:xfrm>
            <a:off x="0" y="5043055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smtClean="0">
                <a:solidFill>
                  <a:schemeClr val="tx1"/>
                </a:solidFill>
              </a:rPr>
              <a:t>a)</a:t>
            </a:r>
            <a:r>
              <a:rPr lang="en-US" smtClean="0">
                <a:solidFill>
                  <a:schemeClr val="tx1"/>
                </a:solidFill>
              </a:rPr>
              <a:t> Xét ∆</a:t>
            </a:r>
            <a:r>
              <a:rPr lang="en-US">
                <a:solidFill>
                  <a:schemeClr val="tx1"/>
                </a:solidFill>
              </a:rPr>
              <a:t> ABM </a:t>
            </a:r>
            <a:r>
              <a:rPr lang="en-US" smtClean="0">
                <a:solidFill>
                  <a:schemeClr val="tx1"/>
                </a:solidFill>
                <a:sym typeface="Symbol"/>
              </a:rPr>
              <a:t>và</a:t>
            </a:r>
            <a:r>
              <a:rPr lang="en-US" b="1" smtClean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∆</a:t>
            </a:r>
            <a:r>
              <a:rPr lang="en-US" smtClean="0">
                <a:solidFill>
                  <a:schemeClr val="tx1"/>
                </a:solidFill>
              </a:rPr>
              <a:t>DCM có: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0" y="5500255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MB=MC (vì M là trung điểm BC)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6926" y="5943600"/>
            <a:ext cx="5936673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chemeClr val="tx1"/>
                </a:solidFill>
              </a:rPr>
              <a:t>∠AMB=∠DMC </a:t>
            </a:r>
            <a:r>
              <a:rPr lang="en-US" smtClean="0">
                <a:solidFill>
                  <a:schemeClr val="tx1"/>
                </a:solidFill>
              </a:rPr>
              <a:t>(hai góc đối đỉnh)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20782" y="6400800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MA=MD (gt)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4558146" y="609600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Suy ra</a:t>
            </a:r>
            <a:r>
              <a:rPr lang="en-US">
                <a:solidFill>
                  <a:schemeClr val="tx1"/>
                </a:solidFill>
              </a:rPr>
              <a:t> ∆ABM </a:t>
            </a:r>
            <a:r>
              <a:rPr lang="en-US">
                <a:solidFill>
                  <a:schemeClr val="tx1"/>
                </a:solidFill>
                <a:sym typeface="Symbol"/>
              </a:rPr>
              <a:t>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∆</a:t>
            </a:r>
            <a:r>
              <a:rPr lang="en-US" smtClean="0">
                <a:solidFill>
                  <a:schemeClr val="tx1"/>
                </a:solidFill>
              </a:rPr>
              <a:t>DCM (c.g.c)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4558146" y="1059873"/>
            <a:ext cx="4572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Vì ∆</a:t>
            </a:r>
            <a:r>
              <a:rPr lang="en-US">
                <a:solidFill>
                  <a:schemeClr val="tx1"/>
                </a:solidFill>
              </a:rPr>
              <a:t>ABM </a:t>
            </a:r>
            <a:r>
              <a:rPr lang="en-US">
                <a:solidFill>
                  <a:schemeClr val="tx1"/>
                </a:solidFill>
                <a:sym typeface="Symbol"/>
              </a:rPr>
              <a:t></a:t>
            </a:r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∆</a:t>
            </a:r>
            <a:r>
              <a:rPr lang="en-US" smtClean="0">
                <a:solidFill>
                  <a:schemeClr val="tx1"/>
                </a:solidFill>
              </a:rPr>
              <a:t>DCM (cmt)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4551219" y="1517073"/>
            <a:ext cx="4592781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300" smtClean="0">
                <a:solidFill>
                  <a:schemeClr val="tx1"/>
                </a:solidFill>
              </a:rPr>
              <a:t>=&gt;∠ABM=</a:t>
            </a:r>
            <a:r>
              <a:rPr lang="en-US" sz="2300">
                <a:solidFill>
                  <a:schemeClr val="tx1"/>
                </a:solidFill>
              </a:rPr>
              <a:t>∠</a:t>
            </a:r>
            <a:r>
              <a:rPr lang="en-US" sz="2300" smtClean="0">
                <a:solidFill>
                  <a:schemeClr val="tx1"/>
                </a:solidFill>
              </a:rPr>
              <a:t>DCM (2góc tương ứng)</a:t>
            </a:r>
            <a:endParaRPr lang="en-US" sz="2300">
              <a:solidFill>
                <a:schemeClr val="tx1"/>
              </a:solidFill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4572000" y="1960418"/>
            <a:ext cx="4572000" cy="5056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Mà hai góc này ở vị trí so le trong</a:t>
            </a:r>
          </a:p>
        </p:txBody>
      </p:sp>
      <p:sp>
        <p:nvSpPr>
          <p:cNvPr id="36" name="Subtitle 2"/>
          <p:cNvSpPr txBox="1">
            <a:spLocks/>
          </p:cNvSpPr>
          <p:nvPr/>
        </p:nvSpPr>
        <p:spPr>
          <a:xfrm>
            <a:off x="4592782" y="2466109"/>
            <a:ext cx="4592781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300" smtClean="0">
                <a:solidFill>
                  <a:schemeClr val="tx1"/>
                </a:solidFill>
              </a:rPr>
              <a:t>=&gt;AB//CD</a:t>
            </a:r>
            <a:endParaRPr lang="en-US" sz="2300">
              <a:solidFill>
                <a:schemeClr val="tx1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365024"/>
              </p:ext>
            </p:extLst>
          </p:nvPr>
        </p:nvGraphicFramePr>
        <p:xfrm>
          <a:off x="1371600" y="31242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4" imgW="164814" imgH="177492" progId="Equation.DSMT4">
                  <p:embed/>
                </p:oleObj>
              </mc:Choice>
              <mc:Fallback>
                <p:oleObj name="Equation" r:id="rId4" imgW="164814" imgH="17749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24200"/>
                        <a:ext cx="3048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799658"/>
              </p:ext>
            </p:extLst>
          </p:nvPr>
        </p:nvGraphicFramePr>
        <p:xfrm>
          <a:off x="2975262" y="307571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6" imgW="164814" imgH="177492" progId="Equation.DSMT4">
                  <p:embed/>
                </p:oleObj>
              </mc:Choice>
              <mc:Fallback>
                <p:oleObj name="Equation" r:id="rId6" imgW="164814" imgH="17749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262" y="3075710"/>
                        <a:ext cx="304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" name="Picture 4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316755"/>
            <a:ext cx="2242185" cy="328358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Subtitle 2"/>
          <p:cNvSpPr txBox="1">
            <a:spLocks/>
          </p:cNvSpPr>
          <p:nvPr/>
        </p:nvSpPr>
        <p:spPr>
          <a:xfrm>
            <a:off x="4572000" y="3048000"/>
            <a:ext cx="4592781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300" b="1" smtClean="0">
                <a:solidFill>
                  <a:schemeClr val="tx1"/>
                </a:solidFill>
              </a:rPr>
              <a:t>b)</a:t>
            </a:r>
            <a:r>
              <a:rPr lang="en-US" sz="2300" smtClean="0">
                <a:solidFill>
                  <a:schemeClr val="tx1"/>
                </a:solidFill>
              </a:rPr>
              <a:t> Xét</a:t>
            </a:r>
            <a:r>
              <a:rPr lang="en-US" sz="2300">
                <a:solidFill>
                  <a:schemeClr val="tx1"/>
                </a:solidFill>
              </a:rPr>
              <a:t> ∆</a:t>
            </a:r>
            <a:r>
              <a:rPr lang="en-US" sz="2300" smtClean="0">
                <a:solidFill>
                  <a:schemeClr val="tx1"/>
                </a:solidFill>
              </a:rPr>
              <a:t>AHM</a:t>
            </a:r>
            <a:r>
              <a:rPr lang="en-US" sz="2300">
                <a:solidFill>
                  <a:schemeClr val="tx1"/>
                </a:solidFill>
                <a:sym typeface="Symbol"/>
              </a:rPr>
              <a:t> </a:t>
            </a:r>
            <a:r>
              <a:rPr lang="en-US" sz="2300" smtClean="0">
                <a:solidFill>
                  <a:schemeClr val="tx1"/>
                </a:solidFill>
                <a:sym typeface="Symbol"/>
              </a:rPr>
              <a:t>và </a:t>
            </a:r>
            <a:r>
              <a:rPr lang="en-US" sz="2300" smtClean="0">
                <a:solidFill>
                  <a:schemeClr val="tx1"/>
                </a:solidFill>
              </a:rPr>
              <a:t>∆DIM </a:t>
            </a:r>
            <a:endParaRPr lang="en-US" sz="2300">
              <a:solidFill>
                <a:schemeClr val="tx1"/>
              </a:solidFill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4547755" y="3492937"/>
            <a:ext cx="4592781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300" smtClean="0">
                <a:solidFill>
                  <a:schemeClr val="tx1"/>
                </a:solidFill>
              </a:rPr>
              <a:t>Có:</a:t>
            </a:r>
            <a:endParaRPr lang="en-US" sz="2300">
              <a:solidFill>
                <a:schemeClr val="tx1"/>
              </a:solidFill>
            </a:endParaRPr>
          </a:p>
        </p:txBody>
      </p:sp>
      <p:sp>
        <p:nvSpPr>
          <p:cNvPr id="45" name="Subtitle 2"/>
          <p:cNvSpPr txBox="1">
            <a:spLocks/>
          </p:cNvSpPr>
          <p:nvPr/>
        </p:nvSpPr>
        <p:spPr>
          <a:xfrm>
            <a:off x="4648200" y="3771900"/>
            <a:ext cx="4516582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mtClean="0">
                <a:solidFill>
                  <a:schemeClr val="tx1"/>
                </a:solidFill>
              </a:rPr>
              <a:t>MA=MD (gt)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4599709" y="4142510"/>
            <a:ext cx="4530437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chemeClr val="tx1"/>
                </a:solidFill>
              </a:rPr>
              <a:t>∠</a:t>
            </a:r>
            <a:r>
              <a:rPr lang="en-US" smtClean="0">
                <a:solidFill>
                  <a:schemeClr val="tx1"/>
                </a:solidFill>
              </a:rPr>
              <a:t>AMH=</a:t>
            </a:r>
            <a:r>
              <a:rPr lang="en-US">
                <a:solidFill>
                  <a:schemeClr val="tx1"/>
                </a:solidFill>
              </a:rPr>
              <a:t>∠</a:t>
            </a:r>
            <a:r>
              <a:rPr lang="en-US" smtClean="0">
                <a:solidFill>
                  <a:schemeClr val="tx1"/>
                </a:solidFill>
              </a:rPr>
              <a:t>DMI(đđ)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Subtitle 2"/>
          <p:cNvSpPr txBox="1">
            <a:spLocks/>
          </p:cNvSpPr>
          <p:nvPr/>
        </p:nvSpPr>
        <p:spPr>
          <a:xfrm>
            <a:off x="4599710" y="4613565"/>
            <a:ext cx="4565072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>
                <a:solidFill>
                  <a:schemeClr val="tx1"/>
                </a:solidFill>
              </a:rPr>
              <a:t>∠</a:t>
            </a:r>
            <a:r>
              <a:rPr lang="en-US" smtClean="0">
                <a:solidFill>
                  <a:schemeClr val="tx1"/>
                </a:solidFill>
              </a:rPr>
              <a:t>AHM=</a:t>
            </a:r>
            <a:r>
              <a:rPr lang="en-US">
                <a:solidFill>
                  <a:schemeClr val="tx1"/>
                </a:solidFill>
              </a:rPr>
              <a:t>∠</a:t>
            </a:r>
            <a:r>
              <a:rPr lang="en-US" smtClean="0">
                <a:solidFill>
                  <a:schemeClr val="tx1"/>
                </a:solidFill>
              </a:rPr>
              <a:t>DIM =90</a:t>
            </a:r>
            <a:r>
              <a:rPr lang="en-US" baseline="30000" smtClean="0">
                <a:solidFill>
                  <a:schemeClr val="tx1"/>
                </a:solidFill>
              </a:rPr>
              <a:t>0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4585854" y="5382492"/>
            <a:ext cx="4578927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smtClean="0">
                <a:solidFill>
                  <a:schemeClr val="tx1"/>
                </a:solidFill>
              </a:rPr>
              <a:t>Suy ra</a:t>
            </a:r>
            <a:r>
              <a:rPr lang="en-US" sz="2400">
                <a:solidFill>
                  <a:schemeClr val="tx1"/>
                </a:solidFill>
              </a:rPr>
              <a:t> ∆AHM</a:t>
            </a:r>
            <a:r>
              <a:rPr lang="en-US" sz="2400">
                <a:solidFill>
                  <a:schemeClr val="tx1"/>
                </a:solidFill>
                <a:sym typeface="Symbol"/>
              </a:rPr>
              <a:t> </a:t>
            </a:r>
            <a:r>
              <a:rPr lang="en-US" sz="2400" smtClean="0">
                <a:solidFill>
                  <a:schemeClr val="tx1"/>
                </a:solidFill>
                <a:sym typeface="Symbol"/>
              </a:rPr>
              <a:t>= </a:t>
            </a:r>
            <a:r>
              <a:rPr lang="en-US" sz="2400">
                <a:solidFill>
                  <a:schemeClr val="tx1"/>
                </a:solidFill>
              </a:rPr>
              <a:t>∆</a:t>
            </a:r>
            <a:r>
              <a:rPr lang="en-US" sz="2400" smtClean="0">
                <a:solidFill>
                  <a:schemeClr val="tx1"/>
                </a:solidFill>
              </a:rPr>
              <a:t>DIM (CH-GN) 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4585855" y="5839692"/>
            <a:ext cx="4558146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smtClean="0">
                <a:solidFill>
                  <a:schemeClr val="tx1"/>
                </a:solidFill>
              </a:rPr>
              <a:t>Vì ∆</a:t>
            </a:r>
            <a:r>
              <a:rPr lang="en-US" sz="2400">
                <a:solidFill>
                  <a:schemeClr val="tx1"/>
                </a:solidFill>
              </a:rPr>
              <a:t>AHM</a:t>
            </a:r>
            <a:r>
              <a:rPr lang="en-US" sz="2400">
                <a:solidFill>
                  <a:schemeClr val="tx1"/>
                </a:solidFill>
                <a:sym typeface="Symbol"/>
              </a:rPr>
              <a:t> </a:t>
            </a:r>
            <a:r>
              <a:rPr lang="en-US" sz="2400" smtClean="0">
                <a:solidFill>
                  <a:schemeClr val="tx1"/>
                </a:solidFill>
                <a:sym typeface="Symbol"/>
              </a:rPr>
              <a:t>= </a:t>
            </a:r>
            <a:r>
              <a:rPr lang="en-US" sz="2400">
                <a:solidFill>
                  <a:schemeClr val="tx1"/>
                </a:solidFill>
              </a:rPr>
              <a:t>∆</a:t>
            </a:r>
            <a:r>
              <a:rPr lang="en-US" sz="2400" smtClean="0">
                <a:solidFill>
                  <a:schemeClr val="tx1"/>
                </a:solidFill>
              </a:rPr>
              <a:t>DIM (cmt) 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4613564" y="6296892"/>
            <a:ext cx="4558146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smtClean="0">
                <a:solidFill>
                  <a:schemeClr val="tx1"/>
                </a:solidFill>
              </a:rPr>
              <a:t>=&gt; AH=DI (2 cạnh tương ứng)</a:t>
            </a:r>
            <a:endParaRPr lang="en-US" sz="2400">
              <a:solidFill>
                <a:schemeClr val="tx1"/>
              </a:solidFill>
            </a:endParaRPr>
          </a:p>
        </p:txBody>
      </p:sp>
      <p:pic>
        <p:nvPicPr>
          <p:cNvPr id="66" name="Picture 6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7000" y="2031282"/>
            <a:ext cx="2305685" cy="3283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974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1" grpId="0"/>
      <p:bldP spid="25" grpId="0"/>
      <p:bldP spid="26" grpId="0"/>
      <p:bldP spid="27" grpId="0"/>
      <p:bldP spid="28" grpId="0"/>
      <p:bldP spid="29" grpId="0"/>
      <p:bldP spid="33" grpId="0"/>
      <p:bldP spid="34" grpId="0"/>
      <p:bldP spid="35" grpId="0"/>
      <p:bldP spid="36" grpId="0"/>
      <p:bldP spid="42" grpId="0"/>
      <p:bldP spid="43" grpId="0"/>
      <p:bldP spid="45" grpId="0"/>
      <p:bldP spid="46" grpId="0"/>
      <p:bldP spid="47" grpId="0"/>
      <p:bldP spid="57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b="1" smtClean="0">
                <a:solidFill>
                  <a:schemeClr val="accent2"/>
                </a:solidFill>
              </a:rPr>
              <a:t>BÀI TẬP TỰ LUYỆN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20782" y="1825992"/>
            <a:ext cx="611678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MNP có độ dài 3 cạnh MN=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5cm,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MP =12 cm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, NP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=13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cm. Hỏi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MNP có vuông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không? Vì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sao?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chiếc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ti vi Sam Sung có chiều dài 63,45 cm và chiều rộng 50,8 cm. Hỏi tivi này bao nhiêu inch ? ( 1inch = 2,54 cm</a:t>
            </a:r>
            <a:r>
              <a:rPr lang="pt-BR" sz="2400" smtClean="0">
                <a:latin typeface="Times New Roman" pitchFamily="18" charset="0"/>
                <a:cs typeface="Times New Roman" pitchFamily="18" charset="0"/>
              </a:rPr>
              <a:t>. Làm </a:t>
            </a:r>
            <a:r>
              <a:rPr lang="pt-BR" sz="2400">
                <a:latin typeface="Times New Roman" pitchFamily="18" charset="0"/>
                <a:cs typeface="Times New Roman" pitchFamily="18" charset="0"/>
              </a:rPr>
              <a:t>tròn đến inch).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585845"/>
            <a:ext cx="911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Cho 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ABC  cân tại A biết góc B =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fr-FR" sz="24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. Tính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góc A và góc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Tính chiều cao của bức tường trong hình vẽ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bên,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biết cầu thang dài 3m và khoảng cách từ chân cầu thang đến bức tường là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1,8m.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4" name="Picture 6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86174"/>
            <a:ext cx="1821122" cy="217622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Rectangle 64"/>
          <p:cNvSpPr/>
          <p:nvPr/>
        </p:nvSpPr>
        <p:spPr>
          <a:xfrm>
            <a:off x="0" y="4648200"/>
            <a:ext cx="9118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chiếc tàu cá của bác Năm và Bác Chín cùng neo đậu tại tọa độ X trên mặt biển. Vào lúc 7h30phút sáng tàu của bác Năm nhổ neo đi về hướng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chính Bắc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với vận tốc là 30km/h. còn tàu của bác Chín thì đi về hướng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chính đông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với vận tốc 40km/h. Hỏi vào lúc 9h  hai tàu của bác Tư và  bác Chín cách nhau bao nhiêu km?  </a:t>
            </a:r>
          </a:p>
        </p:txBody>
      </p:sp>
    </p:spTree>
    <p:extLst>
      <p:ext uri="{BB962C8B-B14F-4D97-AF65-F5344CB8AC3E}">
        <p14:creationId xmlns:p14="http://schemas.microsoft.com/office/powerpoint/2010/main" val="62878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 TẬP TỰ LUYỆN</a:t>
            </a:r>
            <a:endParaRPr lang="en-US" sz="2500" b="1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92" name="Picture 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3706589"/>
            <a:ext cx="9074727" cy="193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93" name="Picture 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4526"/>
            <a:ext cx="8763000" cy="2673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77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176</TotalTime>
  <Words>678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blank</vt:lpstr>
      <vt:lpstr>Equation</vt:lpstr>
      <vt:lpstr>ÔN TẬP HÌNH HỌC 7 CHƯƠNG 2</vt:lpstr>
      <vt:lpstr>ÔN TẬP HÌNH HỌC 7 CHƯƠNG 2</vt:lpstr>
      <vt:lpstr>ÔN TẬP HÌNH HỌC 7 CHƯƠNG 2</vt:lpstr>
      <vt:lpstr>BÀI TẬP TỰ LUYỆN</vt:lpstr>
      <vt:lpstr>PowerPoint Presentation</vt:lpstr>
    </vt:vector>
  </TitlesOfParts>
  <Company>minhtuan6990@gmail.com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hgfdrdrd</dc:title>
  <dc:creator>TRAN MINH TUAN</dc:creator>
  <cp:lastModifiedBy>Lenovo</cp:lastModifiedBy>
  <cp:revision>21</cp:revision>
  <dcterms:created xsi:type="dcterms:W3CDTF">2020-04-22T09:19:03Z</dcterms:created>
  <dcterms:modified xsi:type="dcterms:W3CDTF">2021-02-04T13:01:43Z</dcterms:modified>
</cp:coreProperties>
</file>