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6" r:id="rId2"/>
    <p:sldId id="274" r:id="rId3"/>
    <p:sldId id="327" r:id="rId4"/>
    <p:sldId id="328" r:id="rId5"/>
    <p:sldId id="273" r:id="rId6"/>
    <p:sldId id="271" r:id="rId7"/>
    <p:sldId id="290" r:id="rId8"/>
    <p:sldId id="291" r:id="rId9"/>
    <p:sldId id="292" r:id="rId10"/>
    <p:sldId id="323" r:id="rId11"/>
    <p:sldId id="329" r:id="rId12"/>
    <p:sldId id="330" r:id="rId13"/>
    <p:sldId id="331" r:id="rId14"/>
    <p:sldId id="325" r:id="rId15"/>
    <p:sldId id="301" r:id="rId16"/>
    <p:sldId id="293" r:id="rId17"/>
    <p:sldId id="303" r:id="rId18"/>
    <p:sldId id="295" r:id="rId19"/>
    <p:sldId id="300" r:id="rId20"/>
    <p:sldId id="298" r:id="rId21"/>
    <p:sldId id="304" r:id="rId22"/>
    <p:sldId id="311" r:id="rId23"/>
    <p:sldId id="312" r:id="rId24"/>
    <p:sldId id="313" r:id="rId25"/>
    <p:sldId id="314" r:id="rId26"/>
    <p:sldId id="308" r:id="rId27"/>
    <p:sldId id="309" r:id="rId28"/>
    <p:sldId id="317" r:id="rId29"/>
    <p:sldId id="318" r:id="rId30"/>
    <p:sldId id="32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3CC8F4"/>
    <a:srgbClr val="8BF13F"/>
    <a:srgbClr val="FFFF66"/>
    <a:srgbClr val="008000"/>
    <a:srgbClr val="6600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2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AC585-9EF3-4261-8A90-BA3D728E2477}" type="doc">
      <dgm:prSet loTypeId="urn:microsoft.com/office/officeart/2005/8/layout/orgChart1" loCatId="hierarchy" qsTypeId="urn:microsoft.com/office/officeart/2005/8/quickstyle/simple1" qsCatId="simple" csTypeId="urn:microsoft.com/office/officeart/2005/8/colors/accent1_2" csCatId="accent1" phldr="1"/>
      <dgm:spPr/>
    </dgm:pt>
    <dgm:pt modelId="{5CDE3158-56DD-4AD8-A556-A0AA1A36655C}">
      <dgm:prSet custT="1"/>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trung</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ương</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dgm:t>
    </dgm:pt>
    <dgm:pt modelId="{BE419BD4-022E-4A0E-B360-461CDBA67C7F}" type="parTrans" cxnId="{244CC13A-8131-479C-80AB-4FDBBAEEBB9B}">
      <dgm:prSet/>
      <dgm:spPr/>
      <dgm:t>
        <a:bodyPr/>
        <a:lstStyle/>
        <a:p>
          <a:endParaRPr lang="en-US"/>
        </a:p>
      </dgm:t>
    </dgm:pt>
    <dgm:pt modelId="{B7390C11-EB48-454F-B6D4-57E7CDC13E5E}" type="sibTrans" cxnId="{244CC13A-8131-479C-80AB-4FDBBAEEBB9B}">
      <dgm:prSet/>
      <dgm:spPr/>
      <dgm:t>
        <a:bodyPr/>
        <a:lstStyle/>
        <a:p>
          <a:endParaRPr lang="en-US"/>
        </a:p>
      </dgm:t>
    </dgm:pt>
    <dgm:pt modelId="{5D409268-3A79-4725-8F10-A67B2A08AFB9}">
      <dgm:prSet custT="1"/>
      <dgm:spPr>
        <a:solidFill>
          <a:srgbClr val="8BF13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Não</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bộ</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dgm:t>
    </dgm:pt>
    <dgm:pt modelId="{89D0626C-106A-4EF8-9DA7-101903017EC9}" type="parTrans" cxnId="{CA73D4DD-D6DF-4F6B-BB56-16EF9636357D}">
      <dgm:prSet/>
      <dgm:spPr/>
      <dgm:t>
        <a:bodyPr/>
        <a:lstStyle/>
        <a:p>
          <a:endParaRPr lang="en-US"/>
        </a:p>
      </dgm:t>
    </dgm:pt>
    <dgm:pt modelId="{D8A077BE-D527-47E3-8FC5-C3417E1FA9F9}" type="sibTrans" cxnId="{CA73D4DD-D6DF-4F6B-BB56-16EF9636357D}">
      <dgm:prSet/>
      <dgm:spPr/>
      <dgm:t>
        <a:bodyPr/>
        <a:lstStyle/>
        <a:p>
          <a:endParaRPr lang="en-US"/>
        </a:p>
      </dgm:t>
    </dgm:pt>
    <dgm:pt modelId="{06CF117F-8097-448B-8C40-D529C0BAC5FA}">
      <dgm:prSet custT="1"/>
      <dgm:spPr>
        <a:solidFill>
          <a:srgbClr val="3CC8F4"/>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20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tủy</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sống</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2000" b="0" i="0" u="none" strike="noStrike"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gm:t>
    </dgm:pt>
    <dgm:pt modelId="{797CED6D-866A-4471-B75B-DE780B9BECFD}" type="parTrans" cxnId="{0B5FCD9E-0374-4105-A3C1-056C2018B75B}">
      <dgm:prSet/>
      <dgm:spPr/>
      <dgm:t>
        <a:bodyPr/>
        <a:lstStyle/>
        <a:p>
          <a:endParaRPr lang="en-US"/>
        </a:p>
      </dgm:t>
    </dgm:pt>
    <dgm:pt modelId="{42FBEABD-18B8-4596-AC81-268CAD241A3E}" type="sibTrans" cxnId="{0B5FCD9E-0374-4105-A3C1-056C2018B75B}">
      <dgm:prSet/>
      <dgm:spPr/>
      <dgm:t>
        <a:bodyPr/>
        <a:lstStyle/>
        <a:p>
          <a:endParaRPr lang="en-US"/>
        </a:p>
      </dgm:t>
    </dgm:pt>
    <dgm:pt modelId="{4148A36B-2FA6-49FA-BB50-B66518A57A94}" type="pres">
      <dgm:prSet presAssocID="{129AC585-9EF3-4261-8A90-BA3D728E2477}" presName="hierChild1" presStyleCnt="0">
        <dgm:presLayoutVars>
          <dgm:orgChart val="1"/>
          <dgm:chPref val="1"/>
          <dgm:dir/>
          <dgm:animOne val="branch"/>
          <dgm:animLvl val="lvl"/>
          <dgm:resizeHandles/>
        </dgm:presLayoutVars>
      </dgm:prSet>
      <dgm:spPr/>
    </dgm:pt>
    <dgm:pt modelId="{66DC8CD5-41A6-4034-A469-8BC9A2F066D5}" type="pres">
      <dgm:prSet presAssocID="{5CDE3158-56DD-4AD8-A556-A0AA1A36655C}" presName="hierRoot1" presStyleCnt="0">
        <dgm:presLayoutVars>
          <dgm:hierBranch/>
        </dgm:presLayoutVars>
      </dgm:prSet>
      <dgm:spPr/>
    </dgm:pt>
    <dgm:pt modelId="{D796BCF8-BE3B-4E38-BF7B-41B0B5918ABF}" type="pres">
      <dgm:prSet presAssocID="{5CDE3158-56DD-4AD8-A556-A0AA1A36655C}" presName="rootComposite1" presStyleCnt="0"/>
      <dgm:spPr/>
    </dgm:pt>
    <dgm:pt modelId="{CDD79018-5C2D-4493-A5DE-98D0574BD011}" type="pres">
      <dgm:prSet presAssocID="{5CDE3158-56DD-4AD8-A556-A0AA1A36655C}" presName="rootText1" presStyleLbl="node0" presStyleIdx="0" presStyleCnt="1">
        <dgm:presLayoutVars>
          <dgm:chPref val="3"/>
        </dgm:presLayoutVars>
      </dgm:prSet>
      <dgm:spPr/>
      <dgm:t>
        <a:bodyPr/>
        <a:lstStyle/>
        <a:p>
          <a:endParaRPr lang="vi-VN"/>
        </a:p>
      </dgm:t>
    </dgm:pt>
    <dgm:pt modelId="{844F8AD2-396D-49D4-BD4A-3ACEB8CCE684}" type="pres">
      <dgm:prSet presAssocID="{5CDE3158-56DD-4AD8-A556-A0AA1A36655C}" presName="rootConnector1" presStyleLbl="node1" presStyleIdx="0" presStyleCnt="0"/>
      <dgm:spPr/>
      <dgm:t>
        <a:bodyPr/>
        <a:lstStyle/>
        <a:p>
          <a:endParaRPr lang="vi-VN"/>
        </a:p>
      </dgm:t>
    </dgm:pt>
    <dgm:pt modelId="{C3D49A1F-24B8-47DF-8E59-156241D535E4}" type="pres">
      <dgm:prSet presAssocID="{5CDE3158-56DD-4AD8-A556-A0AA1A36655C}" presName="hierChild2" presStyleCnt="0"/>
      <dgm:spPr/>
    </dgm:pt>
    <dgm:pt modelId="{08D3FAB9-8188-478E-87DE-540B966AB87D}" type="pres">
      <dgm:prSet presAssocID="{89D0626C-106A-4EF8-9DA7-101903017EC9}" presName="Name35" presStyleLbl="parChTrans1D2" presStyleIdx="0" presStyleCnt="2"/>
      <dgm:spPr/>
      <dgm:t>
        <a:bodyPr/>
        <a:lstStyle/>
        <a:p>
          <a:endParaRPr lang="en-US"/>
        </a:p>
      </dgm:t>
    </dgm:pt>
    <dgm:pt modelId="{BCBD9D1C-BD31-4BD6-861C-349CCF0E4775}" type="pres">
      <dgm:prSet presAssocID="{5D409268-3A79-4725-8F10-A67B2A08AFB9}" presName="hierRoot2" presStyleCnt="0">
        <dgm:presLayoutVars>
          <dgm:hierBranch/>
        </dgm:presLayoutVars>
      </dgm:prSet>
      <dgm:spPr/>
    </dgm:pt>
    <dgm:pt modelId="{303B905D-6893-4BBA-9D93-04B23AF1372B}" type="pres">
      <dgm:prSet presAssocID="{5D409268-3A79-4725-8F10-A67B2A08AFB9}" presName="rootComposite" presStyleCnt="0"/>
      <dgm:spPr/>
    </dgm:pt>
    <dgm:pt modelId="{D9E8F80F-9C0A-4F3C-A254-714DBFD2199A}" type="pres">
      <dgm:prSet presAssocID="{5D409268-3A79-4725-8F10-A67B2A08AFB9}" presName="rootText" presStyleLbl="node2" presStyleIdx="0" presStyleCnt="2">
        <dgm:presLayoutVars>
          <dgm:chPref val="3"/>
        </dgm:presLayoutVars>
      </dgm:prSet>
      <dgm:spPr/>
      <dgm:t>
        <a:bodyPr/>
        <a:lstStyle/>
        <a:p>
          <a:endParaRPr lang="vi-VN"/>
        </a:p>
      </dgm:t>
    </dgm:pt>
    <dgm:pt modelId="{22CD623B-0DD2-4482-989A-C0E1C582A13F}" type="pres">
      <dgm:prSet presAssocID="{5D409268-3A79-4725-8F10-A67B2A08AFB9}" presName="rootConnector" presStyleLbl="node2" presStyleIdx="0" presStyleCnt="2"/>
      <dgm:spPr/>
      <dgm:t>
        <a:bodyPr/>
        <a:lstStyle/>
        <a:p>
          <a:endParaRPr lang="vi-VN"/>
        </a:p>
      </dgm:t>
    </dgm:pt>
    <dgm:pt modelId="{221E1336-A29A-4A66-B9D8-B90F64B6218F}" type="pres">
      <dgm:prSet presAssocID="{5D409268-3A79-4725-8F10-A67B2A08AFB9}" presName="hierChild4" presStyleCnt="0"/>
      <dgm:spPr/>
    </dgm:pt>
    <dgm:pt modelId="{62C160A8-3F8A-4485-BC39-DC9A3642AC88}" type="pres">
      <dgm:prSet presAssocID="{5D409268-3A79-4725-8F10-A67B2A08AFB9}" presName="hierChild5" presStyleCnt="0"/>
      <dgm:spPr/>
    </dgm:pt>
    <dgm:pt modelId="{F593F40D-2EA9-44A2-80B7-C9F43E7B3558}" type="pres">
      <dgm:prSet presAssocID="{797CED6D-866A-4471-B75B-DE780B9BECFD}" presName="Name35" presStyleLbl="parChTrans1D2" presStyleIdx="1" presStyleCnt="2"/>
      <dgm:spPr/>
      <dgm:t>
        <a:bodyPr/>
        <a:lstStyle/>
        <a:p>
          <a:endParaRPr lang="en-US"/>
        </a:p>
      </dgm:t>
    </dgm:pt>
    <dgm:pt modelId="{051D53A4-28CD-45EF-BC6B-DD86F2180702}" type="pres">
      <dgm:prSet presAssocID="{06CF117F-8097-448B-8C40-D529C0BAC5FA}" presName="hierRoot2" presStyleCnt="0">
        <dgm:presLayoutVars>
          <dgm:hierBranch/>
        </dgm:presLayoutVars>
      </dgm:prSet>
      <dgm:spPr/>
    </dgm:pt>
    <dgm:pt modelId="{04019170-4F29-46CA-8495-51B933DB96F7}" type="pres">
      <dgm:prSet presAssocID="{06CF117F-8097-448B-8C40-D529C0BAC5FA}" presName="rootComposite" presStyleCnt="0"/>
      <dgm:spPr/>
    </dgm:pt>
    <dgm:pt modelId="{ADDDCD04-5DE2-4D84-A66D-DE9AFE86D769}" type="pres">
      <dgm:prSet presAssocID="{06CF117F-8097-448B-8C40-D529C0BAC5FA}" presName="rootText" presStyleLbl="node2" presStyleIdx="1" presStyleCnt="2">
        <dgm:presLayoutVars>
          <dgm:chPref val="3"/>
        </dgm:presLayoutVars>
      </dgm:prSet>
      <dgm:spPr/>
      <dgm:t>
        <a:bodyPr/>
        <a:lstStyle/>
        <a:p>
          <a:endParaRPr lang="vi-VN"/>
        </a:p>
      </dgm:t>
    </dgm:pt>
    <dgm:pt modelId="{24D6F0C2-C6A9-4960-BD30-A1E9752039C8}" type="pres">
      <dgm:prSet presAssocID="{06CF117F-8097-448B-8C40-D529C0BAC5FA}" presName="rootConnector" presStyleLbl="node2" presStyleIdx="1" presStyleCnt="2"/>
      <dgm:spPr/>
      <dgm:t>
        <a:bodyPr/>
        <a:lstStyle/>
        <a:p>
          <a:endParaRPr lang="vi-VN"/>
        </a:p>
      </dgm:t>
    </dgm:pt>
    <dgm:pt modelId="{CB769B6D-8217-4E66-8E4B-15AE90844DB7}" type="pres">
      <dgm:prSet presAssocID="{06CF117F-8097-448B-8C40-D529C0BAC5FA}" presName="hierChild4" presStyleCnt="0"/>
      <dgm:spPr/>
    </dgm:pt>
    <dgm:pt modelId="{F340E602-E403-46C2-9D05-2220C7AC578C}" type="pres">
      <dgm:prSet presAssocID="{06CF117F-8097-448B-8C40-D529C0BAC5FA}" presName="hierChild5" presStyleCnt="0"/>
      <dgm:spPr/>
    </dgm:pt>
    <dgm:pt modelId="{B1E124E7-8996-4283-B154-809875055D2F}" type="pres">
      <dgm:prSet presAssocID="{5CDE3158-56DD-4AD8-A556-A0AA1A36655C}" presName="hierChild3" presStyleCnt="0"/>
      <dgm:spPr/>
    </dgm:pt>
  </dgm:ptLst>
  <dgm:cxnLst>
    <dgm:cxn modelId="{EA1EC7D7-8F80-424B-8D30-2AFF45DA618C}" type="presOf" srcId="{129AC585-9EF3-4261-8A90-BA3D728E2477}" destId="{4148A36B-2FA6-49FA-BB50-B66518A57A94}" srcOrd="0" destOrd="0" presId="urn:microsoft.com/office/officeart/2005/8/layout/orgChart1"/>
    <dgm:cxn modelId="{1352E61B-655C-4038-B01B-DE0FE39C03F7}" type="presOf" srcId="{5CDE3158-56DD-4AD8-A556-A0AA1A36655C}" destId="{CDD79018-5C2D-4493-A5DE-98D0574BD011}" srcOrd="0" destOrd="0" presId="urn:microsoft.com/office/officeart/2005/8/layout/orgChart1"/>
    <dgm:cxn modelId="{BB420B0B-B75A-47E0-9E04-655E404EBB73}" type="presOf" srcId="{5D409268-3A79-4725-8F10-A67B2A08AFB9}" destId="{22CD623B-0DD2-4482-989A-C0E1C582A13F}" srcOrd="1" destOrd="0" presId="urn:microsoft.com/office/officeart/2005/8/layout/orgChart1"/>
    <dgm:cxn modelId="{CB5BAB3D-1E0C-44A2-A634-8BB3B5458B0B}" type="presOf" srcId="{797CED6D-866A-4471-B75B-DE780B9BECFD}" destId="{F593F40D-2EA9-44A2-80B7-C9F43E7B3558}" srcOrd="0" destOrd="0" presId="urn:microsoft.com/office/officeart/2005/8/layout/orgChart1"/>
    <dgm:cxn modelId="{0E6949EB-17EE-45BD-AB61-040FF2CB23E1}" type="presOf" srcId="{5D409268-3A79-4725-8F10-A67B2A08AFB9}" destId="{D9E8F80F-9C0A-4F3C-A254-714DBFD2199A}" srcOrd="0" destOrd="0" presId="urn:microsoft.com/office/officeart/2005/8/layout/orgChart1"/>
    <dgm:cxn modelId="{CA73D4DD-D6DF-4F6B-BB56-16EF9636357D}" srcId="{5CDE3158-56DD-4AD8-A556-A0AA1A36655C}" destId="{5D409268-3A79-4725-8F10-A67B2A08AFB9}" srcOrd="0" destOrd="0" parTransId="{89D0626C-106A-4EF8-9DA7-101903017EC9}" sibTransId="{D8A077BE-D527-47E3-8FC5-C3417E1FA9F9}"/>
    <dgm:cxn modelId="{4AAE2853-E429-4B10-9CFB-3E7AE5A43D99}" type="presOf" srcId="{89D0626C-106A-4EF8-9DA7-101903017EC9}" destId="{08D3FAB9-8188-478E-87DE-540B966AB87D}" srcOrd="0" destOrd="0" presId="urn:microsoft.com/office/officeart/2005/8/layout/orgChart1"/>
    <dgm:cxn modelId="{03E9E5D9-CD83-4421-B168-45D86F9AC8BE}" type="presOf" srcId="{06CF117F-8097-448B-8C40-D529C0BAC5FA}" destId="{ADDDCD04-5DE2-4D84-A66D-DE9AFE86D769}" srcOrd="0" destOrd="0" presId="urn:microsoft.com/office/officeart/2005/8/layout/orgChart1"/>
    <dgm:cxn modelId="{50CD2D6E-1482-4F07-945A-64D639EED8D7}" type="presOf" srcId="{5CDE3158-56DD-4AD8-A556-A0AA1A36655C}" destId="{844F8AD2-396D-49D4-BD4A-3ACEB8CCE684}" srcOrd="1" destOrd="0" presId="urn:microsoft.com/office/officeart/2005/8/layout/orgChart1"/>
    <dgm:cxn modelId="{244CC13A-8131-479C-80AB-4FDBBAEEBB9B}" srcId="{129AC585-9EF3-4261-8A90-BA3D728E2477}" destId="{5CDE3158-56DD-4AD8-A556-A0AA1A36655C}" srcOrd="0" destOrd="0" parTransId="{BE419BD4-022E-4A0E-B360-461CDBA67C7F}" sibTransId="{B7390C11-EB48-454F-B6D4-57E7CDC13E5E}"/>
    <dgm:cxn modelId="{723F6853-CF62-43A0-A912-C31902276A04}" type="presOf" srcId="{06CF117F-8097-448B-8C40-D529C0BAC5FA}" destId="{24D6F0C2-C6A9-4960-BD30-A1E9752039C8}" srcOrd="1" destOrd="0" presId="urn:microsoft.com/office/officeart/2005/8/layout/orgChart1"/>
    <dgm:cxn modelId="{0B5FCD9E-0374-4105-A3C1-056C2018B75B}" srcId="{5CDE3158-56DD-4AD8-A556-A0AA1A36655C}" destId="{06CF117F-8097-448B-8C40-D529C0BAC5FA}" srcOrd="1" destOrd="0" parTransId="{797CED6D-866A-4471-B75B-DE780B9BECFD}" sibTransId="{42FBEABD-18B8-4596-AC81-268CAD241A3E}"/>
    <dgm:cxn modelId="{4A31BC2F-5B2E-4756-B4A3-90D1F01CD018}" type="presParOf" srcId="{4148A36B-2FA6-49FA-BB50-B66518A57A94}" destId="{66DC8CD5-41A6-4034-A469-8BC9A2F066D5}" srcOrd="0" destOrd="0" presId="urn:microsoft.com/office/officeart/2005/8/layout/orgChart1"/>
    <dgm:cxn modelId="{BCD90C30-9AD8-4C23-821E-E5344025B57A}" type="presParOf" srcId="{66DC8CD5-41A6-4034-A469-8BC9A2F066D5}" destId="{D796BCF8-BE3B-4E38-BF7B-41B0B5918ABF}" srcOrd="0" destOrd="0" presId="urn:microsoft.com/office/officeart/2005/8/layout/orgChart1"/>
    <dgm:cxn modelId="{C10FF9A2-A855-4197-BDB7-AF90D68B55A5}" type="presParOf" srcId="{D796BCF8-BE3B-4E38-BF7B-41B0B5918ABF}" destId="{CDD79018-5C2D-4493-A5DE-98D0574BD011}" srcOrd="0" destOrd="0" presId="urn:microsoft.com/office/officeart/2005/8/layout/orgChart1"/>
    <dgm:cxn modelId="{916B9C79-AC5E-4CF6-8005-1E46596F1FBD}" type="presParOf" srcId="{D796BCF8-BE3B-4E38-BF7B-41B0B5918ABF}" destId="{844F8AD2-396D-49D4-BD4A-3ACEB8CCE684}" srcOrd="1" destOrd="0" presId="urn:microsoft.com/office/officeart/2005/8/layout/orgChart1"/>
    <dgm:cxn modelId="{5DFF3BE3-0536-4A42-ADDB-52725209E4D7}" type="presParOf" srcId="{66DC8CD5-41A6-4034-A469-8BC9A2F066D5}" destId="{C3D49A1F-24B8-47DF-8E59-156241D535E4}" srcOrd="1" destOrd="0" presId="urn:microsoft.com/office/officeart/2005/8/layout/orgChart1"/>
    <dgm:cxn modelId="{F28858A8-BFAE-4D25-90D7-E49E193312CB}" type="presParOf" srcId="{C3D49A1F-24B8-47DF-8E59-156241D535E4}" destId="{08D3FAB9-8188-478E-87DE-540B966AB87D}" srcOrd="0" destOrd="0" presId="urn:microsoft.com/office/officeart/2005/8/layout/orgChart1"/>
    <dgm:cxn modelId="{3E813550-5878-4DE4-92EA-5359316AB3E6}" type="presParOf" srcId="{C3D49A1F-24B8-47DF-8E59-156241D535E4}" destId="{BCBD9D1C-BD31-4BD6-861C-349CCF0E4775}" srcOrd="1" destOrd="0" presId="urn:microsoft.com/office/officeart/2005/8/layout/orgChart1"/>
    <dgm:cxn modelId="{59A31FAA-EB8C-4F6C-955B-344068B1A121}" type="presParOf" srcId="{BCBD9D1C-BD31-4BD6-861C-349CCF0E4775}" destId="{303B905D-6893-4BBA-9D93-04B23AF1372B}" srcOrd="0" destOrd="0" presId="urn:microsoft.com/office/officeart/2005/8/layout/orgChart1"/>
    <dgm:cxn modelId="{DF19FEC4-D7F1-48BE-B274-664CCAB82FCF}" type="presParOf" srcId="{303B905D-6893-4BBA-9D93-04B23AF1372B}" destId="{D9E8F80F-9C0A-4F3C-A254-714DBFD2199A}" srcOrd="0" destOrd="0" presId="urn:microsoft.com/office/officeart/2005/8/layout/orgChart1"/>
    <dgm:cxn modelId="{60847CB1-DA00-49C5-99BB-73B4F57C66BC}" type="presParOf" srcId="{303B905D-6893-4BBA-9D93-04B23AF1372B}" destId="{22CD623B-0DD2-4482-989A-C0E1C582A13F}" srcOrd="1" destOrd="0" presId="urn:microsoft.com/office/officeart/2005/8/layout/orgChart1"/>
    <dgm:cxn modelId="{1BD25EB7-E0AB-493B-96CC-718C9C741E40}" type="presParOf" srcId="{BCBD9D1C-BD31-4BD6-861C-349CCF0E4775}" destId="{221E1336-A29A-4A66-B9D8-B90F64B6218F}" srcOrd="1" destOrd="0" presId="urn:microsoft.com/office/officeart/2005/8/layout/orgChart1"/>
    <dgm:cxn modelId="{1E31573C-608D-4534-8B8C-955EF64CF556}" type="presParOf" srcId="{BCBD9D1C-BD31-4BD6-861C-349CCF0E4775}" destId="{62C160A8-3F8A-4485-BC39-DC9A3642AC88}" srcOrd="2" destOrd="0" presId="urn:microsoft.com/office/officeart/2005/8/layout/orgChart1"/>
    <dgm:cxn modelId="{6C29AEC2-0083-42BC-A0B8-2002DBB7BC59}" type="presParOf" srcId="{C3D49A1F-24B8-47DF-8E59-156241D535E4}" destId="{F593F40D-2EA9-44A2-80B7-C9F43E7B3558}" srcOrd="2" destOrd="0" presId="urn:microsoft.com/office/officeart/2005/8/layout/orgChart1"/>
    <dgm:cxn modelId="{43313FA7-BA2A-4877-A85A-D786CE3AF394}" type="presParOf" srcId="{C3D49A1F-24B8-47DF-8E59-156241D535E4}" destId="{051D53A4-28CD-45EF-BC6B-DD86F2180702}" srcOrd="3" destOrd="0" presId="urn:microsoft.com/office/officeart/2005/8/layout/orgChart1"/>
    <dgm:cxn modelId="{E7A2BE1E-DD34-4547-9647-AA6692DC0A28}" type="presParOf" srcId="{051D53A4-28CD-45EF-BC6B-DD86F2180702}" destId="{04019170-4F29-46CA-8495-51B933DB96F7}" srcOrd="0" destOrd="0" presId="urn:microsoft.com/office/officeart/2005/8/layout/orgChart1"/>
    <dgm:cxn modelId="{0AB027C4-B84D-4B1B-B471-FC9AA841879E}" type="presParOf" srcId="{04019170-4F29-46CA-8495-51B933DB96F7}" destId="{ADDDCD04-5DE2-4D84-A66D-DE9AFE86D769}" srcOrd="0" destOrd="0" presId="urn:microsoft.com/office/officeart/2005/8/layout/orgChart1"/>
    <dgm:cxn modelId="{8BCD1C5A-7F29-4598-A6D3-A21396A35F47}" type="presParOf" srcId="{04019170-4F29-46CA-8495-51B933DB96F7}" destId="{24D6F0C2-C6A9-4960-BD30-A1E9752039C8}" srcOrd="1" destOrd="0" presId="urn:microsoft.com/office/officeart/2005/8/layout/orgChart1"/>
    <dgm:cxn modelId="{4FF79B35-6F9D-40D4-9B95-FC5BF348A267}" type="presParOf" srcId="{051D53A4-28CD-45EF-BC6B-DD86F2180702}" destId="{CB769B6D-8217-4E66-8E4B-15AE90844DB7}" srcOrd="1" destOrd="0" presId="urn:microsoft.com/office/officeart/2005/8/layout/orgChart1"/>
    <dgm:cxn modelId="{336D93B2-DC6B-4F9A-A5D6-D4C7209E5DE0}" type="presParOf" srcId="{051D53A4-28CD-45EF-BC6B-DD86F2180702}" destId="{F340E602-E403-46C2-9D05-2220C7AC578C}" srcOrd="2" destOrd="0" presId="urn:microsoft.com/office/officeart/2005/8/layout/orgChart1"/>
    <dgm:cxn modelId="{254494A4-D12B-4D9D-84AB-8B3A706A5BBE}" type="presParOf" srcId="{66DC8CD5-41A6-4034-A469-8BC9A2F066D5}" destId="{B1E124E7-8996-4283-B154-809875055D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C4065-7EC6-407D-A322-CC7508E61BBF}" type="doc">
      <dgm:prSet loTypeId="urn:microsoft.com/office/officeart/2005/8/layout/orgChart1" loCatId="hierarchy" qsTypeId="urn:microsoft.com/office/officeart/2005/8/quickstyle/simple1" qsCatId="simple" csTypeId="urn:microsoft.com/office/officeart/2005/8/colors/accent1_2" csCatId="accent1" phldr="1"/>
      <dgm:spPr/>
    </dgm:pt>
    <dgm:pt modelId="{76EFF359-EB57-4D25-AB6C-B6F9D8F5EA15}">
      <dgm:prSet custT="1"/>
      <dgm:spPr>
        <a:solidFill>
          <a:srgbClr val="FFFF99"/>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ngoại</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biên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chemeClr val="folHlink"/>
            </a:solidFill>
            <a:effectLst/>
            <a:latin typeface="Times New Roman" panose="02020603050405020304" pitchFamily="18" charset="0"/>
            <a:cs typeface="Arial" panose="020B0604020202020204" pitchFamily="34" charset="0"/>
          </a:endParaRPr>
        </a:p>
      </dgm:t>
    </dgm:pt>
    <dgm:pt modelId="{51110135-F686-4A98-9FC8-25F3B6028108}" type="parTrans" cxnId="{E0F08809-068F-4DEB-B374-1915A6584669}">
      <dgm:prSet/>
      <dgm:spPr/>
      <dgm:t>
        <a:bodyPr/>
        <a:lstStyle/>
        <a:p>
          <a:endParaRPr lang="en-US"/>
        </a:p>
      </dgm:t>
    </dgm:pt>
    <dgm:pt modelId="{7E17BF5C-7A9D-4529-8F93-7668C5C45F2A}" type="sibTrans" cxnId="{E0F08809-068F-4DEB-B374-1915A6584669}">
      <dgm:prSet/>
      <dgm:spPr/>
      <dgm:t>
        <a:bodyPr/>
        <a:lstStyle/>
        <a:p>
          <a:endParaRPr lang="en-US"/>
        </a:p>
      </dgm:t>
    </dgm:pt>
    <dgm:pt modelId="{0BC4F7F6-C916-4297-A617-3466C0F0B15A}">
      <dgm:prSet custT="1"/>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dây</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dgm:t>
    </dgm:pt>
    <dgm:pt modelId="{F60168F1-8106-4AAC-B10E-E6575C555FB5}" type="parTrans" cxnId="{CF2E8B1D-78D7-46A2-B68A-AF0986AAB6D2}">
      <dgm:prSet/>
      <dgm:spPr/>
      <dgm:t>
        <a:bodyPr/>
        <a:lstStyle/>
        <a:p>
          <a:endParaRPr lang="en-US"/>
        </a:p>
      </dgm:t>
    </dgm:pt>
    <dgm:pt modelId="{3DB9D8EF-B278-4CA2-97F6-D78A212682A1}" type="sibTrans" cxnId="{CF2E8B1D-78D7-46A2-B68A-AF0986AAB6D2}">
      <dgm:prSet/>
      <dgm:spPr/>
      <dgm:t>
        <a:bodyPr/>
        <a:lstStyle/>
        <a:p>
          <a:endParaRPr lang="en-US"/>
        </a:p>
      </dgm:t>
    </dgm:pt>
    <dgm:pt modelId="{FFB9BF0C-F824-4C9A-B03B-C184704C323F}">
      <dgm:prSet custT="1"/>
      <dgm:spPr>
        <a:solidFill>
          <a:schemeClr val="accent2">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hạch</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E2566A6E-7413-4E89-B780-EF3E5E0FB3AF}" type="parTrans" cxnId="{73E8E855-A90F-41AE-B818-FF7AD2139FF0}">
      <dgm:prSet/>
      <dgm:spPr/>
      <dgm:t>
        <a:bodyPr/>
        <a:lstStyle/>
        <a:p>
          <a:endParaRPr lang="en-US"/>
        </a:p>
      </dgm:t>
    </dgm:pt>
    <dgm:pt modelId="{C3AD9967-1543-4035-9D24-2C5FE9F27232}" type="sibTrans" cxnId="{73E8E855-A90F-41AE-B818-FF7AD2139FF0}">
      <dgm:prSet/>
      <dgm:spPr/>
      <dgm:t>
        <a:bodyPr/>
        <a:lstStyle/>
        <a:p>
          <a:endParaRPr lang="en-US"/>
        </a:p>
      </dgm:t>
    </dgm:pt>
    <dgm:pt modelId="{716C607F-FCD2-466F-9AA2-F6E38DCFA750}" type="pres">
      <dgm:prSet presAssocID="{392C4065-7EC6-407D-A322-CC7508E61BBF}" presName="hierChild1" presStyleCnt="0">
        <dgm:presLayoutVars>
          <dgm:orgChart val="1"/>
          <dgm:chPref val="1"/>
          <dgm:dir/>
          <dgm:animOne val="branch"/>
          <dgm:animLvl val="lvl"/>
          <dgm:resizeHandles/>
        </dgm:presLayoutVars>
      </dgm:prSet>
      <dgm:spPr/>
    </dgm:pt>
    <dgm:pt modelId="{96876AC3-B677-4E03-A396-BF71CF22F7B7}" type="pres">
      <dgm:prSet presAssocID="{76EFF359-EB57-4D25-AB6C-B6F9D8F5EA15}" presName="hierRoot1" presStyleCnt="0">
        <dgm:presLayoutVars>
          <dgm:hierBranch/>
        </dgm:presLayoutVars>
      </dgm:prSet>
      <dgm:spPr/>
    </dgm:pt>
    <dgm:pt modelId="{EAF62187-FC7A-454E-97A4-755ED424A574}" type="pres">
      <dgm:prSet presAssocID="{76EFF359-EB57-4D25-AB6C-B6F9D8F5EA15}" presName="rootComposite1" presStyleCnt="0"/>
      <dgm:spPr/>
    </dgm:pt>
    <dgm:pt modelId="{0B194990-C406-4748-A262-90085C8071D4}" type="pres">
      <dgm:prSet presAssocID="{76EFF359-EB57-4D25-AB6C-B6F9D8F5EA15}" presName="rootText1" presStyleLbl="node0" presStyleIdx="0" presStyleCnt="1">
        <dgm:presLayoutVars>
          <dgm:chPref val="3"/>
        </dgm:presLayoutVars>
      </dgm:prSet>
      <dgm:spPr/>
      <dgm:t>
        <a:bodyPr/>
        <a:lstStyle/>
        <a:p>
          <a:endParaRPr lang="vi-VN"/>
        </a:p>
      </dgm:t>
    </dgm:pt>
    <dgm:pt modelId="{DA862DA6-B76E-436C-A9FC-2DF73D2C6360}" type="pres">
      <dgm:prSet presAssocID="{76EFF359-EB57-4D25-AB6C-B6F9D8F5EA15}" presName="rootConnector1" presStyleLbl="node1" presStyleIdx="0" presStyleCnt="0"/>
      <dgm:spPr/>
      <dgm:t>
        <a:bodyPr/>
        <a:lstStyle/>
        <a:p>
          <a:endParaRPr lang="vi-VN"/>
        </a:p>
      </dgm:t>
    </dgm:pt>
    <dgm:pt modelId="{1C3ACED4-E034-4F6F-BCA7-431C9940347D}" type="pres">
      <dgm:prSet presAssocID="{76EFF359-EB57-4D25-AB6C-B6F9D8F5EA15}" presName="hierChild2" presStyleCnt="0"/>
      <dgm:spPr/>
    </dgm:pt>
    <dgm:pt modelId="{AB836C91-672A-46AE-B7EB-E99EEB8C5348}" type="pres">
      <dgm:prSet presAssocID="{F60168F1-8106-4AAC-B10E-E6575C555FB5}" presName="Name35" presStyleLbl="parChTrans1D2" presStyleIdx="0" presStyleCnt="2"/>
      <dgm:spPr/>
      <dgm:t>
        <a:bodyPr/>
        <a:lstStyle/>
        <a:p>
          <a:endParaRPr lang="en-US"/>
        </a:p>
      </dgm:t>
    </dgm:pt>
    <dgm:pt modelId="{B63975E2-F42F-4F78-B774-B0589B0F34B2}" type="pres">
      <dgm:prSet presAssocID="{0BC4F7F6-C916-4297-A617-3466C0F0B15A}" presName="hierRoot2" presStyleCnt="0">
        <dgm:presLayoutVars>
          <dgm:hierBranch/>
        </dgm:presLayoutVars>
      </dgm:prSet>
      <dgm:spPr/>
    </dgm:pt>
    <dgm:pt modelId="{1CB85D19-8CF6-4650-B540-4D6E09E4744A}" type="pres">
      <dgm:prSet presAssocID="{0BC4F7F6-C916-4297-A617-3466C0F0B15A}" presName="rootComposite" presStyleCnt="0"/>
      <dgm:spPr/>
    </dgm:pt>
    <dgm:pt modelId="{501AA9EC-EF6A-4C06-924B-5C43E3123876}" type="pres">
      <dgm:prSet presAssocID="{0BC4F7F6-C916-4297-A617-3466C0F0B15A}" presName="rootText" presStyleLbl="node2" presStyleIdx="0" presStyleCnt="2">
        <dgm:presLayoutVars>
          <dgm:chPref val="3"/>
        </dgm:presLayoutVars>
      </dgm:prSet>
      <dgm:spPr/>
      <dgm:t>
        <a:bodyPr/>
        <a:lstStyle/>
        <a:p>
          <a:endParaRPr lang="vi-VN"/>
        </a:p>
      </dgm:t>
    </dgm:pt>
    <dgm:pt modelId="{79B7EAAC-C037-42A5-9AD4-AB4FF0295AEC}" type="pres">
      <dgm:prSet presAssocID="{0BC4F7F6-C916-4297-A617-3466C0F0B15A}" presName="rootConnector" presStyleLbl="node2" presStyleIdx="0" presStyleCnt="2"/>
      <dgm:spPr/>
      <dgm:t>
        <a:bodyPr/>
        <a:lstStyle/>
        <a:p>
          <a:endParaRPr lang="vi-VN"/>
        </a:p>
      </dgm:t>
    </dgm:pt>
    <dgm:pt modelId="{42AE1E2C-4DD6-44A4-9DAA-BE30D0A0D577}" type="pres">
      <dgm:prSet presAssocID="{0BC4F7F6-C916-4297-A617-3466C0F0B15A}" presName="hierChild4" presStyleCnt="0"/>
      <dgm:spPr/>
    </dgm:pt>
    <dgm:pt modelId="{934DB0D0-D068-4157-BD21-B08684979437}" type="pres">
      <dgm:prSet presAssocID="{0BC4F7F6-C916-4297-A617-3466C0F0B15A}" presName="hierChild5" presStyleCnt="0"/>
      <dgm:spPr/>
    </dgm:pt>
    <dgm:pt modelId="{C4D85AB8-E4A0-479E-9384-C0783F4ED84C}" type="pres">
      <dgm:prSet presAssocID="{E2566A6E-7413-4E89-B780-EF3E5E0FB3AF}" presName="Name35" presStyleLbl="parChTrans1D2" presStyleIdx="1" presStyleCnt="2"/>
      <dgm:spPr/>
      <dgm:t>
        <a:bodyPr/>
        <a:lstStyle/>
        <a:p>
          <a:endParaRPr lang="en-US"/>
        </a:p>
      </dgm:t>
    </dgm:pt>
    <dgm:pt modelId="{083A9759-FD1C-411A-ABE4-A14CB1D7AD6C}" type="pres">
      <dgm:prSet presAssocID="{FFB9BF0C-F824-4C9A-B03B-C184704C323F}" presName="hierRoot2" presStyleCnt="0">
        <dgm:presLayoutVars>
          <dgm:hierBranch/>
        </dgm:presLayoutVars>
      </dgm:prSet>
      <dgm:spPr/>
    </dgm:pt>
    <dgm:pt modelId="{794018DB-B1A1-49B2-B946-ED9AD6780C0B}" type="pres">
      <dgm:prSet presAssocID="{FFB9BF0C-F824-4C9A-B03B-C184704C323F}" presName="rootComposite" presStyleCnt="0"/>
      <dgm:spPr/>
    </dgm:pt>
    <dgm:pt modelId="{EC379177-463E-4499-BAFC-BADB5A75B87C}" type="pres">
      <dgm:prSet presAssocID="{FFB9BF0C-F824-4C9A-B03B-C184704C323F}" presName="rootText" presStyleLbl="node2" presStyleIdx="1" presStyleCnt="2">
        <dgm:presLayoutVars>
          <dgm:chPref val="3"/>
        </dgm:presLayoutVars>
      </dgm:prSet>
      <dgm:spPr/>
      <dgm:t>
        <a:bodyPr/>
        <a:lstStyle/>
        <a:p>
          <a:endParaRPr lang="vi-VN"/>
        </a:p>
      </dgm:t>
    </dgm:pt>
    <dgm:pt modelId="{49D84AAC-40D6-4B9D-8CC2-23CDA008D8FA}" type="pres">
      <dgm:prSet presAssocID="{FFB9BF0C-F824-4C9A-B03B-C184704C323F}" presName="rootConnector" presStyleLbl="node2" presStyleIdx="1" presStyleCnt="2"/>
      <dgm:spPr/>
      <dgm:t>
        <a:bodyPr/>
        <a:lstStyle/>
        <a:p>
          <a:endParaRPr lang="vi-VN"/>
        </a:p>
      </dgm:t>
    </dgm:pt>
    <dgm:pt modelId="{D8C35896-1B2A-4AD2-A0B7-2E826FB6841B}" type="pres">
      <dgm:prSet presAssocID="{FFB9BF0C-F824-4C9A-B03B-C184704C323F}" presName="hierChild4" presStyleCnt="0"/>
      <dgm:spPr/>
    </dgm:pt>
    <dgm:pt modelId="{461612F2-679A-4701-BB47-FBA63B42F3A6}" type="pres">
      <dgm:prSet presAssocID="{FFB9BF0C-F824-4C9A-B03B-C184704C323F}" presName="hierChild5" presStyleCnt="0"/>
      <dgm:spPr/>
    </dgm:pt>
    <dgm:pt modelId="{33B32C52-94AC-4949-B598-321C5EB5CEE1}" type="pres">
      <dgm:prSet presAssocID="{76EFF359-EB57-4D25-AB6C-B6F9D8F5EA15}" presName="hierChild3" presStyleCnt="0"/>
      <dgm:spPr/>
    </dgm:pt>
  </dgm:ptLst>
  <dgm:cxnLst>
    <dgm:cxn modelId="{D0510FFD-09EC-4F95-939B-84351DD5257D}" type="presOf" srcId="{76EFF359-EB57-4D25-AB6C-B6F9D8F5EA15}" destId="{0B194990-C406-4748-A262-90085C8071D4}" srcOrd="0" destOrd="0" presId="urn:microsoft.com/office/officeart/2005/8/layout/orgChart1"/>
    <dgm:cxn modelId="{5419BF35-FC15-49D4-B3C0-30CAB3206505}" type="presOf" srcId="{0BC4F7F6-C916-4297-A617-3466C0F0B15A}" destId="{501AA9EC-EF6A-4C06-924B-5C43E3123876}" srcOrd="0" destOrd="0" presId="urn:microsoft.com/office/officeart/2005/8/layout/orgChart1"/>
    <dgm:cxn modelId="{29E26568-A5E5-4935-A291-B59BA2E17B1A}" type="presOf" srcId="{E2566A6E-7413-4E89-B780-EF3E5E0FB3AF}" destId="{C4D85AB8-E4A0-479E-9384-C0783F4ED84C}" srcOrd="0" destOrd="0" presId="urn:microsoft.com/office/officeart/2005/8/layout/orgChart1"/>
    <dgm:cxn modelId="{F462747B-4BB0-4539-BEDD-CC9EBF4C55D0}" type="presOf" srcId="{F60168F1-8106-4AAC-B10E-E6575C555FB5}" destId="{AB836C91-672A-46AE-B7EB-E99EEB8C5348}" srcOrd="0" destOrd="0" presId="urn:microsoft.com/office/officeart/2005/8/layout/orgChart1"/>
    <dgm:cxn modelId="{9258F0BA-AF0E-45CB-9073-5937D5F76C0D}" type="presOf" srcId="{392C4065-7EC6-407D-A322-CC7508E61BBF}" destId="{716C607F-FCD2-466F-9AA2-F6E38DCFA750}" srcOrd="0" destOrd="0" presId="urn:microsoft.com/office/officeart/2005/8/layout/orgChart1"/>
    <dgm:cxn modelId="{54C6BE60-81AD-435E-AFEE-9EBEE504D223}" type="presOf" srcId="{0BC4F7F6-C916-4297-A617-3466C0F0B15A}" destId="{79B7EAAC-C037-42A5-9AD4-AB4FF0295AEC}" srcOrd="1" destOrd="0" presId="urn:microsoft.com/office/officeart/2005/8/layout/orgChart1"/>
    <dgm:cxn modelId="{75C7DAF5-35CC-4233-95A6-5E7301760BE6}" type="presOf" srcId="{FFB9BF0C-F824-4C9A-B03B-C184704C323F}" destId="{EC379177-463E-4499-BAFC-BADB5A75B87C}" srcOrd="0" destOrd="0" presId="urn:microsoft.com/office/officeart/2005/8/layout/orgChart1"/>
    <dgm:cxn modelId="{73E8E855-A90F-41AE-B818-FF7AD2139FF0}" srcId="{76EFF359-EB57-4D25-AB6C-B6F9D8F5EA15}" destId="{FFB9BF0C-F824-4C9A-B03B-C184704C323F}" srcOrd="1" destOrd="0" parTransId="{E2566A6E-7413-4E89-B780-EF3E5E0FB3AF}" sibTransId="{C3AD9967-1543-4035-9D24-2C5FE9F27232}"/>
    <dgm:cxn modelId="{1FC8A50E-134B-41CA-97DB-FB51AA39F84A}" type="presOf" srcId="{76EFF359-EB57-4D25-AB6C-B6F9D8F5EA15}" destId="{DA862DA6-B76E-436C-A9FC-2DF73D2C6360}" srcOrd="1" destOrd="0" presId="urn:microsoft.com/office/officeart/2005/8/layout/orgChart1"/>
    <dgm:cxn modelId="{E0F08809-068F-4DEB-B374-1915A6584669}" srcId="{392C4065-7EC6-407D-A322-CC7508E61BBF}" destId="{76EFF359-EB57-4D25-AB6C-B6F9D8F5EA15}" srcOrd="0" destOrd="0" parTransId="{51110135-F686-4A98-9FC8-25F3B6028108}" sibTransId="{7E17BF5C-7A9D-4529-8F93-7668C5C45F2A}"/>
    <dgm:cxn modelId="{9C950AE9-4B43-40F0-9ACC-98098129E269}" type="presOf" srcId="{FFB9BF0C-F824-4C9A-B03B-C184704C323F}" destId="{49D84AAC-40D6-4B9D-8CC2-23CDA008D8FA}" srcOrd="1" destOrd="0" presId="urn:microsoft.com/office/officeart/2005/8/layout/orgChart1"/>
    <dgm:cxn modelId="{CF2E8B1D-78D7-46A2-B68A-AF0986AAB6D2}" srcId="{76EFF359-EB57-4D25-AB6C-B6F9D8F5EA15}" destId="{0BC4F7F6-C916-4297-A617-3466C0F0B15A}" srcOrd="0" destOrd="0" parTransId="{F60168F1-8106-4AAC-B10E-E6575C555FB5}" sibTransId="{3DB9D8EF-B278-4CA2-97F6-D78A212682A1}"/>
    <dgm:cxn modelId="{5A56E7D3-7521-4440-BC2B-5623061ED4A3}" type="presParOf" srcId="{716C607F-FCD2-466F-9AA2-F6E38DCFA750}" destId="{96876AC3-B677-4E03-A396-BF71CF22F7B7}" srcOrd="0" destOrd="0" presId="urn:microsoft.com/office/officeart/2005/8/layout/orgChart1"/>
    <dgm:cxn modelId="{C3BEB5A4-CF96-41F1-9270-77B918564577}" type="presParOf" srcId="{96876AC3-B677-4E03-A396-BF71CF22F7B7}" destId="{EAF62187-FC7A-454E-97A4-755ED424A574}" srcOrd="0" destOrd="0" presId="urn:microsoft.com/office/officeart/2005/8/layout/orgChart1"/>
    <dgm:cxn modelId="{4F19ECA8-67BC-4CFA-84CE-933752B6E06F}" type="presParOf" srcId="{EAF62187-FC7A-454E-97A4-755ED424A574}" destId="{0B194990-C406-4748-A262-90085C8071D4}" srcOrd="0" destOrd="0" presId="urn:microsoft.com/office/officeart/2005/8/layout/orgChart1"/>
    <dgm:cxn modelId="{73291610-96B5-407B-B857-6FC09CE5B73F}" type="presParOf" srcId="{EAF62187-FC7A-454E-97A4-755ED424A574}" destId="{DA862DA6-B76E-436C-A9FC-2DF73D2C6360}" srcOrd="1" destOrd="0" presId="urn:microsoft.com/office/officeart/2005/8/layout/orgChart1"/>
    <dgm:cxn modelId="{A7A92827-66EF-4117-8C25-98ACB87BBDA6}" type="presParOf" srcId="{96876AC3-B677-4E03-A396-BF71CF22F7B7}" destId="{1C3ACED4-E034-4F6F-BCA7-431C9940347D}" srcOrd="1" destOrd="0" presId="urn:microsoft.com/office/officeart/2005/8/layout/orgChart1"/>
    <dgm:cxn modelId="{317EA0EA-DE69-4232-8DEB-0936B3766280}" type="presParOf" srcId="{1C3ACED4-E034-4F6F-BCA7-431C9940347D}" destId="{AB836C91-672A-46AE-B7EB-E99EEB8C5348}" srcOrd="0" destOrd="0" presId="urn:microsoft.com/office/officeart/2005/8/layout/orgChart1"/>
    <dgm:cxn modelId="{4F3B283A-F0A9-4EA8-84C9-71B55126ADF3}" type="presParOf" srcId="{1C3ACED4-E034-4F6F-BCA7-431C9940347D}" destId="{B63975E2-F42F-4F78-B774-B0589B0F34B2}" srcOrd="1" destOrd="0" presId="urn:microsoft.com/office/officeart/2005/8/layout/orgChart1"/>
    <dgm:cxn modelId="{DBE170FE-ECE8-46D4-B819-651A7A9E2A93}" type="presParOf" srcId="{B63975E2-F42F-4F78-B774-B0589B0F34B2}" destId="{1CB85D19-8CF6-4650-B540-4D6E09E4744A}" srcOrd="0" destOrd="0" presId="urn:microsoft.com/office/officeart/2005/8/layout/orgChart1"/>
    <dgm:cxn modelId="{70ECB8A6-E6A1-48DD-AD92-8FCD546E159B}" type="presParOf" srcId="{1CB85D19-8CF6-4650-B540-4D6E09E4744A}" destId="{501AA9EC-EF6A-4C06-924B-5C43E3123876}" srcOrd="0" destOrd="0" presId="urn:microsoft.com/office/officeart/2005/8/layout/orgChart1"/>
    <dgm:cxn modelId="{E9EB29A6-1B12-4F3B-94BE-A3AA030B5D8E}" type="presParOf" srcId="{1CB85D19-8CF6-4650-B540-4D6E09E4744A}" destId="{79B7EAAC-C037-42A5-9AD4-AB4FF0295AEC}" srcOrd="1" destOrd="0" presId="urn:microsoft.com/office/officeart/2005/8/layout/orgChart1"/>
    <dgm:cxn modelId="{A39945A8-CA31-4018-9F17-0B41F884F05E}" type="presParOf" srcId="{B63975E2-F42F-4F78-B774-B0589B0F34B2}" destId="{42AE1E2C-4DD6-44A4-9DAA-BE30D0A0D577}" srcOrd="1" destOrd="0" presId="urn:microsoft.com/office/officeart/2005/8/layout/orgChart1"/>
    <dgm:cxn modelId="{7DDCB7A7-A28A-435D-8048-851172A867D6}" type="presParOf" srcId="{B63975E2-F42F-4F78-B774-B0589B0F34B2}" destId="{934DB0D0-D068-4157-BD21-B08684979437}" srcOrd="2" destOrd="0" presId="urn:microsoft.com/office/officeart/2005/8/layout/orgChart1"/>
    <dgm:cxn modelId="{C426BA6B-13AB-479D-B766-158DF3E06824}" type="presParOf" srcId="{1C3ACED4-E034-4F6F-BCA7-431C9940347D}" destId="{C4D85AB8-E4A0-479E-9384-C0783F4ED84C}" srcOrd="2" destOrd="0" presId="urn:microsoft.com/office/officeart/2005/8/layout/orgChart1"/>
    <dgm:cxn modelId="{59866E44-2BB3-49BD-BC1D-37D665E3B2E5}" type="presParOf" srcId="{1C3ACED4-E034-4F6F-BCA7-431C9940347D}" destId="{083A9759-FD1C-411A-ABE4-A14CB1D7AD6C}" srcOrd="3" destOrd="0" presId="urn:microsoft.com/office/officeart/2005/8/layout/orgChart1"/>
    <dgm:cxn modelId="{6C393F08-A6C1-43B2-BEA4-737984762442}" type="presParOf" srcId="{083A9759-FD1C-411A-ABE4-A14CB1D7AD6C}" destId="{794018DB-B1A1-49B2-B946-ED9AD6780C0B}" srcOrd="0" destOrd="0" presId="urn:microsoft.com/office/officeart/2005/8/layout/orgChart1"/>
    <dgm:cxn modelId="{EDEB466F-F52E-4FFE-B148-F4E7CAEFF5D7}" type="presParOf" srcId="{794018DB-B1A1-49B2-B946-ED9AD6780C0B}" destId="{EC379177-463E-4499-BAFC-BADB5A75B87C}" srcOrd="0" destOrd="0" presId="urn:microsoft.com/office/officeart/2005/8/layout/orgChart1"/>
    <dgm:cxn modelId="{D2E74F0A-9164-4158-8F1C-74AB9C7B4EAD}" type="presParOf" srcId="{794018DB-B1A1-49B2-B946-ED9AD6780C0B}" destId="{49D84AAC-40D6-4B9D-8CC2-23CDA008D8FA}" srcOrd="1" destOrd="0" presId="urn:microsoft.com/office/officeart/2005/8/layout/orgChart1"/>
    <dgm:cxn modelId="{21664153-52C3-403C-B07F-6443EA54323B}" type="presParOf" srcId="{083A9759-FD1C-411A-ABE4-A14CB1D7AD6C}" destId="{D8C35896-1B2A-4AD2-A0B7-2E826FB6841B}" srcOrd="1" destOrd="0" presId="urn:microsoft.com/office/officeart/2005/8/layout/orgChart1"/>
    <dgm:cxn modelId="{044E1DE9-E0B0-4DFE-B414-8B3D43250A09}" type="presParOf" srcId="{083A9759-FD1C-411A-ABE4-A14CB1D7AD6C}" destId="{461612F2-679A-4701-BB47-FBA63B42F3A6}" srcOrd="2" destOrd="0" presId="urn:microsoft.com/office/officeart/2005/8/layout/orgChart1"/>
    <dgm:cxn modelId="{CA5F9D73-3187-446B-8A8C-79C8ED6C8FB3}" type="presParOf" srcId="{96876AC3-B677-4E03-A396-BF71CF22F7B7}" destId="{33B32C52-94AC-4949-B598-321C5EB5CEE1}"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975D5B-0096-45DD-9B2D-32D673A4E688}" type="doc">
      <dgm:prSet loTypeId="urn:microsoft.com/office/officeart/2005/8/layout/orgChart1" loCatId="hierarchy" qsTypeId="urn:microsoft.com/office/officeart/2005/8/quickstyle/simple1" qsCatId="simple" csTypeId="urn:microsoft.com/office/officeart/2005/8/colors/accent1_2" csCatId="accent1" phldr="1"/>
      <dgm:spPr/>
    </dgm:pt>
    <dgm:pt modelId="{E05F90FD-D8CF-43DD-9D83-D1031DD549D3}">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1" i="0" u="none" strike="noStrike" cap="none" normalizeH="0" baseline="0" dirty="0" err="1" smtClean="0">
              <a:ln>
                <a:noFill/>
              </a:ln>
              <a:solidFill>
                <a:srgbClr val="0000FF"/>
              </a:solidFill>
              <a:effectLst/>
              <a:latin typeface="Times New Roman" panose="02020603050405020304" pitchFamily="18" charset="0"/>
            </a:rPr>
            <a:t>Dựa</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vào</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chức</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năng</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1" i="0" u="none" strike="noStrike" cap="none" normalizeH="0" baseline="0" dirty="0" err="1" smtClean="0">
              <a:ln>
                <a:noFill/>
              </a:ln>
              <a:solidFill>
                <a:srgbClr val="0000FF"/>
              </a:solidFill>
              <a:effectLst/>
              <a:latin typeface="Times New Roman" panose="02020603050405020304" pitchFamily="18" charset="0"/>
            </a:rPr>
            <a:t>được</a:t>
          </a:r>
          <a:r>
            <a:rPr kumimoji="0" lang="en-US" altLang="vi-VN" b="1" i="0" u="none" strike="noStrike" cap="none" normalizeH="0" baseline="0" dirty="0" smtClean="0">
              <a:ln>
                <a:noFill/>
              </a:ln>
              <a:solidFill>
                <a:srgbClr val="0000FF"/>
              </a:solidFill>
              <a:effectLst/>
              <a:latin typeface="Times New Roman" panose="02020603050405020304" pitchFamily="18" charset="0"/>
            </a:rPr>
            <a:t> chia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thành</a:t>
          </a:r>
          <a:endParaRPr kumimoji="0" lang="en-US" altLang="vi-VN" b="1" i="0" u="none" strike="noStrike" cap="none" normalizeH="0" baseline="0" dirty="0" smtClean="0">
            <a:ln>
              <a:noFill/>
            </a:ln>
            <a:solidFill>
              <a:srgbClr val="0000FF"/>
            </a:solidFill>
            <a:effectLst/>
            <a:latin typeface="Times New Roman" panose="02020603050405020304" pitchFamily="18" charset="0"/>
          </a:endParaRPr>
        </a:p>
      </dgm:t>
    </dgm:pt>
    <dgm:pt modelId="{B1037291-10D5-4384-A052-E5E26882FF2E}" type="parTrans" cxnId="{6EAC7C09-91E9-4F62-924D-E63F1446E4F2}">
      <dgm:prSet/>
      <dgm:spPr/>
      <dgm:t>
        <a:bodyPr/>
        <a:lstStyle/>
        <a:p>
          <a:endParaRPr lang="en-US"/>
        </a:p>
      </dgm:t>
    </dgm:pt>
    <dgm:pt modelId="{96DED4D8-6952-43AE-87A5-D8AA2B4DA5ED}" type="sibTrans" cxnId="{6EAC7C09-91E9-4F62-924D-E63F1446E4F2}">
      <dgm:prSet/>
      <dgm:spPr/>
      <dgm:t>
        <a:bodyPr/>
        <a:lstStyle/>
        <a:p>
          <a:endParaRPr lang="en-US"/>
        </a:p>
      </dgm:t>
    </dgm:pt>
    <dgm:pt modelId="{EDCBCB64-3AD0-4D55-9C4D-F5FCAEA45665}">
      <dgm:prSet/>
      <dgm:spPr>
        <a:solidFill>
          <a:schemeClr val="accent4">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b="1" i="0" u="sng" strike="noStrike" cap="none" normalizeH="0" baseline="0" dirty="0" err="1" smtClean="0">
              <a:ln>
                <a:noFill/>
              </a:ln>
              <a:solidFill>
                <a:srgbClr val="0000FF"/>
              </a:solidFill>
              <a:effectLst/>
              <a:latin typeface="Times New Roman" panose="02020603050405020304" pitchFamily="18" charset="0"/>
              <a:ea typeface="MS PGothic" panose="020B0600070205080204" pitchFamily="34" charset="-128"/>
            </a:rPr>
            <a:t>Hệ</a:t>
          </a:r>
          <a:r>
            <a:rPr kumimoji="0" lang="en-US" altLang="ja-JP" b="1" i="0" u="sng"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TK </a:t>
          </a:r>
          <a:r>
            <a:rPr kumimoji="0" lang="en-US" altLang="vi-VN" b="0" i="0" u="none" strike="noStrike" cap="none" normalizeH="0" baseline="0" dirty="0" err="1" smtClean="0">
              <a:ln>
                <a:noFill/>
              </a:ln>
              <a:solidFill>
                <a:srgbClr val="0000FF"/>
              </a:solidFill>
              <a:effectLst/>
              <a:latin typeface="Arial" panose="020B0604020202020204" pitchFamily="34" charset="0"/>
            </a:rPr>
            <a:t>vận</a:t>
          </a:r>
          <a:r>
            <a:rPr kumimoji="0" lang="en-US" altLang="vi-VN" b="0" i="0" u="none" strike="noStrike" cap="none" normalizeH="0" baseline="0" dirty="0" smtClean="0">
              <a:ln>
                <a:noFill/>
              </a:ln>
              <a:solidFill>
                <a:srgbClr val="0000FF"/>
              </a:solidFill>
              <a:effectLst/>
              <a:latin typeface="Arial" panose="020B0604020202020204" pitchFamily="34" charset="0"/>
            </a:rPr>
            <a:t> </a:t>
          </a:r>
          <a:r>
            <a:rPr kumimoji="0" lang="en-US" altLang="vi-VN" b="0" i="0" u="none" strike="noStrike" cap="none" normalizeH="0" baseline="0" dirty="0" err="1" smtClean="0">
              <a:ln>
                <a:noFill/>
              </a:ln>
              <a:solidFill>
                <a:srgbClr val="0000FF"/>
              </a:solidFill>
              <a:effectLst/>
              <a:latin typeface="Arial" panose="020B0604020202020204" pitchFamily="34" charset="0"/>
            </a:rPr>
            <a:t>động</a:t>
          </a:r>
          <a:r>
            <a:rPr kumimoji="0" lang="en-US" altLang="ja-JP" b="1"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a:t>
          </a:r>
          <a:r>
            <a:rPr kumimoji="0" lang="en-US" altLang="ja-JP" b="1" i="0" u="sng"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endParaRPr kumimoji="0" lang="en-US" altLang="ja-JP" b="0"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sng" strike="noStrike" cap="none" normalizeH="0" baseline="0" dirty="0" smtClean="0">
              <a:ln>
                <a:noFill/>
              </a:ln>
              <a:solidFill>
                <a:srgbClr val="0000FF"/>
              </a:solidFill>
              <a:effectLst/>
              <a:latin typeface="Times New Roman" panose="02020603050405020304" pitchFamily="18" charset="0"/>
            </a:rPr>
            <a:t>(</a:t>
          </a:r>
          <a:r>
            <a:rPr kumimoji="0" lang="en-US" altLang="ja-JP" b="0" i="0" u="sng" strike="noStrike" cap="none" normalizeH="0" baseline="0" dirty="0" err="1" smtClean="0">
              <a:ln>
                <a:noFill/>
              </a:ln>
              <a:solidFill>
                <a:srgbClr val="0000FF"/>
              </a:solidFill>
              <a:effectLst/>
              <a:latin typeface="Arial" panose="020B0604020202020204" pitchFamily="34" charset="0"/>
              <a:ea typeface="MS PGothic" panose="020B0600070205080204" pitchFamily="34" charset="-128"/>
            </a:rPr>
            <a:t>cơ</a:t>
          </a:r>
          <a:r>
            <a:rPr kumimoji="0" lang="en-US" altLang="ja-JP" b="0" i="0" u="sng" strike="noStrike" cap="none" normalizeH="0" baseline="0" dirty="0" smtClean="0">
              <a:ln>
                <a:noFill/>
              </a:ln>
              <a:solidFill>
                <a:srgbClr val="0000FF"/>
              </a:solidFill>
              <a:effectLst/>
              <a:latin typeface="Arial" panose="020B0604020202020204" pitchFamily="34" charset="0"/>
              <a:ea typeface="MS PGothic" panose="020B0600070205080204" pitchFamily="34" charset="-128"/>
            </a:rPr>
            <a:t> </a:t>
          </a:r>
          <a:r>
            <a:rPr kumimoji="0" lang="en-US" altLang="ja-JP" b="0" i="0" u="sng" strike="noStrike" cap="none" normalizeH="0" baseline="0" dirty="0" err="1" smtClean="0">
              <a:ln>
                <a:noFill/>
              </a:ln>
              <a:solidFill>
                <a:srgbClr val="0000FF"/>
              </a:solidFill>
              <a:effectLst/>
              <a:latin typeface="Arial" panose="020B0604020202020204" pitchFamily="34" charset="0"/>
              <a:ea typeface="MS PGothic" panose="020B0600070205080204" pitchFamily="34" charset="-128"/>
            </a:rPr>
            <a:t>xương</a:t>
          </a:r>
          <a:r>
            <a:rPr kumimoji="0" lang="en-US" altLang="vi-VN" b="1" i="0" u="none" strike="noStrike" cap="none" normalizeH="0" baseline="0" dirty="0" smtClean="0">
              <a:ln>
                <a:noFill/>
              </a:ln>
              <a:solidFill>
                <a:srgbClr val="0000FF"/>
              </a:solidFill>
              <a:effectLst/>
              <a:latin typeface="Times New Roman" panose="02020603050405020304" pitchFamily="18" charset="0"/>
              <a:sym typeface="Wingdings" panose="05000000000000000000" pitchFamily="2" charset="2"/>
            </a:rPr>
            <a:t>)</a:t>
          </a:r>
          <a:r>
            <a:rPr kumimoji="0" lang="en-US" altLang="ja-JP" b="1"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điều</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khiển</a:t>
          </a:r>
          <a:endParaRPr kumimoji="0" lang="en-US" altLang="vi-VN"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các</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vân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xương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là</a:t>
          </a:r>
          <a:endParaRPr kumimoji="0" lang="en-US" altLang="vi-VN"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hoạt</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động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có</a:t>
          </a:r>
          <a:r>
            <a:rPr kumimoji="0" lang="en-US" altLang="vi-VN" b="0" i="0" u="none" strike="noStrike" cap="none" normalizeH="0" baseline="0" dirty="0" smtClean="0">
              <a:ln>
                <a:noFill/>
              </a:ln>
              <a:solidFill>
                <a:srgbClr val="0000FF"/>
              </a:solidFill>
              <a:effectLst/>
              <a:latin typeface="Times New Roman" panose="02020603050405020304" pitchFamily="18" charset="0"/>
            </a:rPr>
            <a:t> ý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thức</a:t>
          </a:r>
          <a:endParaRPr kumimoji="0" lang="vi-VN" altLang="ja-JP" b="0"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dgm:t>
    </dgm:pt>
    <dgm:pt modelId="{F610EC45-6F92-4CD2-9722-84216AA18B05}" type="parTrans" cxnId="{BDD7E34D-F612-41F0-AEF8-AD1DE740377F}">
      <dgm:prSet/>
      <dgm:spPr/>
      <dgm:t>
        <a:bodyPr/>
        <a:lstStyle/>
        <a:p>
          <a:endParaRPr lang="en-US"/>
        </a:p>
      </dgm:t>
    </dgm:pt>
    <dgm:pt modelId="{3D28D777-59D3-4F06-9101-88619A878D14}" type="sibTrans" cxnId="{BDD7E34D-F612-41F0-AEF8-AD1DE740377F}">
      <dgm:prSet/>
      <dgm:spPr/>
      <dgm:t>
        <a:bodyPr/>
        <a:lstStyle/>
        <a:p>
          <a:endParaRPr lang="en-US"/>
        </a:p>
      </dgm:t>
    </dgm:pt>
    <dgm:pt modelId="{EB3C99D9-8383-4D1C-A99D-4704B5B65DC3}">
      <dgm:prSet/>
      <dgm:spPr>
        <a:solidFill>
          <a:schemeClr val="accent5">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1" i="0" u="sng" strike="noStrike" cap="none" normalizeH="0" baseline="0" dirty="0" err="1" smtClean="0">
              <a:ln>
                <a:noFill/>
              </a:ln>
              <a:solidFill>
                <a:srgbClr val="0000FF"/>
              </a:solidFill>
              <a:effectLst/>
              <a:latin typeface="Times New Roman" panose="02020603050405020304" pitchFamily="18" charset="0"/>
            </a:rPr>
            <a:t>Hệ</a:t>
          </a:r>
          <a:r>
            <a:rPr kumimoji="0" lang="en-US" altLang="vi-VN" b="1" i="0" u="sng" strike="noStrike" cap="none" normalizeH="0" baseline="0" dirty="0" smtClean="0">
              <a:ln>
                <a:noFill/>
              </a:ln>
              <a:solidFill>
                <a:srgbClr val="0000FF"/>
              </a:solidFill>
              <a:effectLst/>
              <a:latin typeface="Times New Roman" panose="02020603050405020304" pitchFamily="18" charset="0"/>
            </a:rPr>
            <a:t> TK </a:t>
          </a:r>
          <a:r>
            <a:rPr kumimoji="0" lang="en-US" altLang="vi-VN" b="1" i="0" u="sng" strike="noStrike" cap="none" normalizeH="0" baseline="0" dirty="0" err="1" smtClean="0">
              <a:ln>
                <a:noFill/>
              </a:ln>
              <a:solidFill>
                <a:srgbClr val="0000FF"/>
              </a:solidFill>
              <a:effectLst/>
              <a:latin typeface="Times New Roman" panose="02020603050405020304" pitchFamily="18" charset="0"/>
            </a:rPr>
            <a:t>sinh</a:t>
          </a:r>
          <a:r>
            <a:rPr kumimoji="0" lang="en-US" altLang="vi-VN" b="1" i="0" u="sng" strike="noStrike" cap="none" normalizeH="0" baseline="0" dirty="0" smtClean="0">
              <a:ln>
                <a:noFill/>
              </a:ln>
              <a:solidFill>
                <a:srgbClr val="0000FF"/>
              </a:solidFill>
              <a:effectLst/>
              <a:latin typeface="Times New Roman" panose="02020603050405020304" pitchFamily="18" charset="0"/>
            </a:rPr>
            <a:t> </a:t>
          </a:r>
          <a:r>
            <a:rPr kumimoji="0" lang="en-US" altLang="vi-VN" b="1" i="0" u="sng" strike="noStrike" cap="none" normalizeH="0" baseline="0" dirty="0" err="1" smtClean="0">
              <a:ln>
                <a:noFill/>
              </a:ln>
              <a:solidFill>
                <a:srgbClr val="0000FF"/>
              </a:solidFill>
              <a:effectLst/>
              <a:latin typeface="Times New Roman" panose="02020603050405020304" pitchFamily="18" charset="0"/>
            </a:rPr>
            <a:t>dưỡng</a:t>
          </a:r>
          <a:r>
            <a:rPr kumimoji="0" lang="en-US" altLang="vi-VN" b="1" i="0" u="none" strike="noStrike" cap="none" normalizeH="0" baseline="0" dirty="0" smtClean="0">
              <a:ln>
                <a:noFill/>
              </a:ln>
              <a:solidFill>
                <a:srgbClr val="0000FF"/>
              </a:solidFill>
              <a:effectLst/>
              <a:latin typeface="Times New Roman" panose="02020603050405020304" pitchFamily="18" charset="0"/>
            </a:rPr>
            <a:t>:</a:t>
          </a:r>
          <a:r>
            <a:rPr kumimoji="0" lang="en-US" altLang="vi-VN" b="1" i="0" u="sng"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Điều</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hoà</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quan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sinh</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dưỡng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và</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quan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sinh</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sản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là</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hoạt</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động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không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có</a:t>
          </a:r>
          <a:r>
            <a:rPr kumimoji="0" lang="en-US" altLang="vi-VN" b="0" i="0" u="none" strike="noStrike" cap="none" normalizeH="0" baseline="0" dirty="0" smtClean="0">
              <a:ln>
                <a:noFill/>
              </a:ln>
              <a:solidFill>
                <a:srgbClr val="0000FF"/>
              </a:solidFill>
              <a:effectLst/>
              <a:latin typeface="Times New Roman" panose="02020603050405020304" pitchFamily="18" charset="0"/>
            </a:rPr>
            <a:t> ý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thức</a:t>
          </a:r>
          <a:endParaRPr kumimoji="0" lang="en-US" altLang="vi-VN" b="0" i="0" u="none" strike="noStrike"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gm:t>
    </dgm:pt>
    <dgm:pt modelId="{365C2B8C-F126-414B-B09B-02064BC23F5C}" type="parTrans" cxnId="{70D95096-4107-48D0-BAD6-C5D2BF003953}">
      <dgm:prSet/>
      <dgm:spPr/>
      <dgm:t>
        <a:bodyPr/>
        <a:lstStyle/>
        <a:p>
          <a:endParaRPr lang="en-US"/>
        </a:p>
      </dgm:t>
    </dgm:pt>
    <dgm:pt modelId="{E1E6CEE0-DF81-4FA9-8310-1765C8CB13B7}" type="sibTrans" cxnId="{70D95096-4107-48D0-BAD6-C5D2BF003953}">
      <dgm:prSet/>
      <dgm:spPr/>
      <dgm:t>
        <a:bodyPr/>
        <a:lstStyle/>
        <a:p>
          <a:endParaRPr lang="en-US"/>
        </a:p>
      </dgm:t>
    </dgm:pt>
    <dgm:pt modelId="{65478177-2E38-4815-9C65-936F09892536}" type="pres">
      <dgm:prSet presAssocID="{6B975D5B-0096-45DD-9B2D-32D673A4E688}" presName="hierChild1" presStyleCnt="0">
        <dgm:presLayoutVars>
          <dgm:orgChart val="1"/>
          <dgm:chPref val="1"/>
          <dgm:dir/>
          <dgm:animOne val="branch"/>
          <dgm:animLvl val="lvl"/>
          <dgm:resizeHandles/>
        </dgm:presLayoutVars>
      </dgm:prSet>
      <dgm:spPr/>
    </dgm:pt>
    <dgm:pt modelId="{BAAC691D-C48B-4951-88CB-A62540B92C19}" type="pres">
      <dgm:prSet presAssocID="{E05F90FD-D8CF-43DD-9D83-D1031DD549D3}" presName="hierRoot1" presStyleCnt="0">
        <dgm:presLayoutVars>
          <dgm:hierBranch/>
        </dgm:presLayoutVars>
      </dgm:prSet>
      <dgm:spPr/>
    </dgm:pt>
    <dgm:pt modelId="{AB60313D-65CE-4FF0-B8BE-1F911AC2691D}" type="pres">
      <dgm:prSet presAssocID="{E05F90FD-D8CF-43DD-9D83-D1031DD549D3}" presName="rootComposite1" presStyleCnt="0"/>
      <dgm:spPr/>
    </dgm:pt>
    <dgm:pt modelId="{45D46D06-B24B-4EE3-AF9B-F74E4B9EB58E}" type="pres">
      <dgm:prSet presAssocID="{E05F90FD-D8CF-43DD-9D83-D1031DD549D3}" presName="rootText1" presStyleLbl="node0" presStyleIdx="0" presStyleCnt="1">
        <dgm:presLayoutVars>
          <dgm:chPref val="3"/>
        </dgm:presLayoutVars>
      </dgm:prSet>
      <dgm:spPr/>
      <dgm:t>
        <a:bodyPr/>
        <a:lstStyle/>
        <a:p>
          <a:endParaRPr lang="vi-VN"/>
        </a:p>
      </dgm:t>
    </dgm:pt>
    <dgm:pt modelId="{F889BE99-76B8-47E8-A075-4FDC949656B5}" type="pres">
      <dgm:prSet presAssocID="{E05F90FD-D8CF-43DD-9D83-D1031DD549D3}" presName="rootConnector1" presStyleLbl="node1" presStyleIdx="0" presStyleCnt="0"/>
      <dgm:spPr/>
      <dgm:t>
        <a:bodyPr/>
        <a:lstStyle/>
        <a:p>
          <a:endParaRPr lang="vi-VN"/>
        </a:p>
      </dgm:t>
    </dgm:pt>
    <dgm:pt modelId="{D893EA98-EAFB-4984-8718-FED63615168A}" type="pres">
      <dgm:prSet presAssocID="{E05F90FD-D8CF-43DD-9D83-D1031DD549D3}" presName="hierChild2" presStyleCnt="0"/>
      <dgm:spPr/>
    </dgm:pt>
    <dgm:pt modelId="{9D00D27B-857D-4AFD-8AF8-14373CEE0B7E}" type="pres">
      <dgm:prSet presAssocID="{F610EC45-6F92-4CD2-9722-84216AA18B05}" presName="Name35" presStyleLbl="parChTrans1D2" presStyleIdx="0" presStyleCnt="2"/>
      <dgm:spPr/>
      <dgm:t>
        <a:bodyPr/>
        <a:lstStyle/>
        <a:p>
          <a:endParaRPr lang="en-US"/>
        </a:p>
      </dgm:t>
    </dgm:pt>
    <dgm:pt modelId="{69B17489-1331-440E-8704-1E420D67C8A0}" type="pres">
      <dgm:prSet presAssocID="{EDCBCB64-3AD0-4D55-9C4D-F5FCAEA45665}" presName="hierRoot2" presStyleCnt="0">
        <dgm:presLayoutVars>
          <dgm:hierBranch/>
        </dgm:presLayoutVars>
      </dgm:prSet>
      <dgm:spPr/>
    </dgm:pt>
    <dgm:pt modelId="{A4D26170-6261-4BDD-B593-89FD4635DDBB}" type="pres">
      <dgm:prSet presAssocID="{EDCBCB64-3AD0-4D55-9C4D-F5FCAEA45665}" presName="rootComposite" presStyleCnt="0"/>
      <dgm:spPr/>
    </dgm:pt>
    <dgm:pt modelId="{8CFA172B-55EC-4A17-8AF6-74105ACD42DE}" type="pres">
      <dgm:prSet presAssocID="{EDCBCB64-3AD0-4D55-9C4D-F5FCAEA45665}" presName="rootText" presStyleLbl="node2" presStyleIdx="0" presStyleCnt="2">
        <dgm:presLayoutVars>
          <dgm:chPref val="3"/>
        </dgm:presLayoutVars>
      </dgm:prSet>
      <dgm:spPr/>
      <dgm:t>
        <a:bodyPr/>
        <a:lstStyle/>
        <a:p>
          <a:endParaRPr lang="vi-VN"/>
        </a:p>
      </dgm:t>
    </dgm:pt>
    <dgm:pt modelId="{4B6FDD9A-D7BB-4C0B-9F98-37A108A42887}" type="pres">
      <dgm:prSet presAssocID="{EDCBCB64-3AD0-4D55-9C4D-F5FCAEA45665}" presName="rootConnector" presStyleLbl="node2" presStyleIdx="0" presStyleCnt="2"/>
      <dgm:spPr/>
      <dgm:t>
        <a:bodyPr/>
        <a:lstStyle/>
        <a:p>
          <a:endParaRPr lang="vi-VN"/>
        </a:p>
      </dgm:t>
    </dgm:pt>
    <dgm:pt modelId="{A3E17ADB-EA66-471E-899A-E0FE03A7564A}" type="pres">
      <dgm:prSet presAssocID="{EDCBCB64-3AD0-4D55-9C4D-F5FCAEA45665}" presName="hierChild4" presStyleCnt="0"/>
      <dgm:spPr/>
    </dgm:pt>
    <dgm:pt modelId="{559862CE-48AD-4CBE-90C5-3D6631F10BCC}" type="pres">
      <dgm:prSet presAssocID="{EDCBCB64-3AD0-4D55-9C4D-F5FCAEA45665}" presName="hierChild5" presStyleCnt="0"/>
      <dgm:spPr/>
    </dgm:pt>
    <dgm:pt modelId="{84C059EF-2E81-40CD-863D-F1FDB97E85BE}" type="pres">
      <dgm:prSet presAssocID="{365C2B8C-F126-414B-B09B-02064BC23F5C}" presName="Name35" presStyleLbl="parChTrans1D2" presStyleIdx="1" presStyleCnt="2"/>
      <dgm:spPr/>
      <dgm:t>
        <a:bodyPr/>
        <a:lstStyle/>
        <a:p>
          <a:endParaRPr lang="en-US"/>
        </a:p>
      </dgm:t>
    </dgm:pt>
    <dgm:pt modelId="{BF7EB660-25D0-48EB-88D7-C68E685F1A83}" type="pres">
      <dgm:prSet presAssocID="{EB3C99D9-8383-4D1C-A99D-4704B5B65DC3}" presName="hierRoot2" presStyleCnt="0">
        <dgm:presLayoutVars>
          <dgm:hierBranch/>
        </dgm:presLayoutVars>
      </dgm:prSet>
      <dgm:spPr/>
    </dgm:pt>
    <dgm:pt modelId="{85F9AA05-EE3B-45B7-ABA3-E7B3B121DE8B}" type="pres">
      <dgm:prSet presAssocID="{EB3C99D9-8383-4D1C-A99D-4704B5B65DC3}" presName="rootComposite" presStyleCnt="0"/>
      <dgm:spPr/>
    </dgm:pt>
    <dgm:pt modelId="{6851668B-8603-41CB-BEA1-836443451E6F}" type="pres">
      <dgm:prSet presAssocID="{EB3C99D9-8383-4D1C-A99D-4704B5B65DC3}" presName="rootText" presStyleLbl="node2" presStyleIdx="1" presStyleCnt="2">
        <dgm:presLayoutVars>
          <dgm:chPref val="3"/>
        </dgm:presLayoutVars>
      </dgm:prSet>
      <dgm:spPr/>
      <dgm:t>
        <a:bodyPr/>
        <a:lstStyle/>
        <a:p>
          <a:endParaRPr lang="vi-VN"/>
        </a:p>
      </dgm:t>
    </dgm:pt>
    <dgm:pt modelId="{2F7204DC-2F7B-4BC7-801A-DD773EFB4A90}" type="pres">
      <dgm:prSet presAssocID="{EB3C99D9-8383-4D1C-A99D-4704B5B65DC3}" presName="rootConnector" presStyleLbl="node2" presStyleIdx="1" presStyleCnt="2"/>
      <dgm:spPr/>
      <dgm:t>
        <a:bodyPr/>
        <a:lstStyle/>
        <a:p>
          <a:endParaRPr lang="vi-VN"/>
        </a:p>
      </dgm:t>
    </dgm:pt>
    <dgm:pt modelId="{FDACA634-3636-4FD7-A0AC-BFB84AFF44D8}" type="pres">
      <dgm:prSet presAssocID="{EB3C99D9-8383-4D1C-A99D-4704B5B65DC3}" presName="hierChild4" presStyleCnt="0"/>
      <dgm:spPr/>
    </dgm:pt>
    <dgm:pt modelId="{2CF01965-390E-4EF5-B470-8DE1773EE534}" type="pres">
      <dgm:prSet presAssocID="{EB3C99D9-8383-4D1C-A99D-4704B5B65DC3}" presName="hierChild5" presStyleCnt="0"/>
      <dgm:spPr/>
    </dgm:pt>
    <dgm:pt modelId="{CA652970-C782-4202-8B13-E921797E337A}" type="pres">
      <dgm:prSet presAssocID="{E05F90FD-D8CF-43DD-9D83-D1031DD549D3}" presName="hierChild3" presStyleCnt="0"/>
      <dgm:spPr/>
    </dgm:pt>
  </dgm:ptLst>
  <dgm:cxnLst>
    <dgm:cxn modelId="{BDD7E34D-F612-41F0-AEF8-AD1DE740377F}" srcId="{E05F90FD-D8CF-43DD-9D83-D1031DD549D3}" destId="{EDCBCB64-3AD0-4D55-9C4D-F5FCAEA45665}" srcOrd="0" destOrd="0" parTransId="{F610EC45-6F92-4CD2-9722-84216AA18B05}" sibTransId="{3D28D777-59D3-4F06-9101-88619A878D14}"/>
    <dgm:cxn modelId="{70D95096-4107-48D0-BAD6-C5D2BF003953}" srcId="{E05F90FD-D8CF-43DD-9D83-D1031DD549D3}" destId="{EB3C99D9-8383-4D1C-A99D-4704B5B65DC3}" srcOrd="1" destOrd="0" parTransId="{365C2B8C-F126-414B-B09B-02064BC23F5C}" sibTransId="{E1E6CEE0-DF81-4FA9-8310-1765C8CB13B7}"/>
    <dgm:cxn modelId="{E56DCB2D-4102-4B8B-B7C9-E648C79D345A}" type="presOf" srcId="{EDCBCB64-3AD0-4D55-9C4D-F5FCAEA45665}" destId="{4B6FDD9A-D7BB-4C0B-9F98-37A108A42887}" srcOrd="1" destOrd="0" presId="urn:microsoft.com/office/officeart/2005/8/layout/orgChart1"/>
    <dgm:cxn modelId="{E5B94D87-D6B3-4AA1-9DB4-84EB7F4A235D}" type="presOf" srcId="{EB3C99D9-8383-4D1C-A99D-4704B5B65DC3}" destId="{2F7204DC-2F7B-4BC7-801A-DD773EFB4A90}" srcOrd="1" destOrd="0" presId="urn:microsoft.com/office/officeart/2005/8/layout/orgChart1"/>
    <dgm:cxn modelId="{BF7C0D4D-590D-4E45-8180-9BFF80B80BD4}" type="presOf" srcId="{365C2B8C-F126-414B-B09B-02064BC23F5C}" destId="{84C059EF-2E81-40CD-863D-F1FDB97E85BE}" srcOrd="0" destOrd="0" presId="urn:microsoft.com/office/officeart/2005/8/layout/orgChart1"/>
    <dgm:cxn modelId="{169CDBD7-4E36-4D33-A313-55D4CF0A2E98}" type="presOf" srcId="{6B975D5B-0096-45DD-9B2D-32D673A4E688}" destId="{65478177-2E38-4815-9C65-936F09892536}" srcOrd="0" destOrd="0" presId="urn:microsoft.com/office/officeart/2005/8/layout/orgChart1"/>
    <dgm:cxn modelId="{EB281432-A495-4E36-B150-D766FF72EB41}" type="presOf" srcId="{F610EC45-6F92-4CD2-9722-84216AA18B05}" destId="{9D00D27B-857D-4AFD-8AF8-14373CEE0B7E}" srcOrd="0" destOrd="0" presId="urn:microsoft.com/office/officeart/2005/8/layout/orgChart1"/>
    <dgm:cxn modelId="{2B13497C-A835-46BA-87BC-8A1E86B7C2D6}" type="presOf" srcId="{EDCBCB64-3AD0-4D55-9C4D-F5FCAEA45665}" destId="{8CFA172B-55EC-4A17-8AF6-74105ACD42DE}" srcOrd="0" destOrd="0" presId="urn:microsoft.com/office/officeart/2005/8/layout/orgChart1"/>
    <dgm:cxn modelId="{E31E4E18-EE54-41B3-B7B5-9C8612418AA6}" type="presOf" srcId="{E05F90FD-D8CF-43DD-9D83-D1031DD549D3}" destId="{F889BE99-76B8-47E8-A075-4FDC949656B5}" srcOrd="1" destOrd="0" presId="urn:microsoft.com/office/officeart/2005/8/layout/orgChart1"/>
    <dgm:cxn modelId="{6A59D450-7D7D-4F6E-9729-5F9728973489}" type="presOf" srcId="{E05F90FD-D8CF-43DD-9D83-D1031DD549D3}" destId="{45D46D06-B24B-4EE3-AF9B-F74E4B9EB58E}" srcOrd="0" destOrd="0" presId="urn:microsoft.com/office/officeart/2005/8/layout/orgChart1"/>
    <dgm:cxn modelId="{C3282A06-51C0-44DC-BABA-7F0F524D26B6}" type="presOf" srcId="{EB3C99D9-8383-4D1C-A99D-4704B5B65DC3}" destId="{6851668B-8603-41CB-BEA1-836443451E6F}" srcOrd="0" destOrd="0" presId="urn:microsoft.com/office/officeart/2005/8/layout/orgChart1"/>
    <dgm:cxn modelId="{6EAC7C09-91E9-4F62-924D-E63F1446E4F2}" srcId="{6B975D5B-0096-45DD-9B2D-32D673A4E688}" destId="{E05F90FD-D8CF-43DD-9D83-D1031DD549D3}" srcOrd="0" destOrd="0" parTransId="{B1037291-10D5-4384-A052-E5E26882FF2E}" sibTransId="{96DED4D8-6952-43AE-87A5-D8AA2B4DA5ED}"/>
    <dgm:cxn modelId="{DC415B6B-443A-4779-89E9-47B2D7B4C0FD}" type="presParOf" srcId="{65478177-2E38-4815-9C65-936F09892536}" destId="{BAAC691D-C48B-4951-88CB-A62540B92C19}" srcOrd="0" destOrd="0" presId="urn:microsoft.com/office/officeart/2005/8/layout/orgChart1"/>
    <dgm:cxn modelId="{AE7FCCB2-13C6-4DD2-87BC-D704ECD428E3}" type="presParOf" srcId="{BAAC691D-C48B-4951-88CB-A62540B92C19}" destId="{AB60313D-65CE-4FF0-B8BE-1F911AC2691D}" srcOrd="0" destOrd="0" presId="urn:microsoft.com/office/officeart/2005/8/layout/orgChart1"/>
    <dgm:cxn modelId="{AAD72207-EFDF-4119-BA9F-5590AC5775B8}" type="presParOf" srcId="{AB60313D-65CE-4FF0-B8BE-1F911AC2691D}" destId="{45D46D06-B24B-4EE3-AF9B-F74E4B9EB58E}" srcOrd="0" destOrd="0" presId="urn:microsoft.com/office/officeart/2005/8/layout/orgChart1"/>
    <dgm:cxn modelId="{AEFB7858-52C2-4F09-A29D-4C9278FF5198}" type="presParOf" srcId="{AB60313D-65CE-4FF0-B8BE-1F911AC2691D}" destId="{F889BE99-76B8-47E8-A075-4FDC949656B5}" srcOrd="1" destOrd="0" presId="urn:microsoft.com/office/officeart/2005/8/layout/orgChart1"/>
    <dgm:cxn modelId="{D04CA3EE-E008-4D04-AB27-8C8ABAF233B6}" type="presParOf" srcId="{BAAC691D-C48B-4951-88CB-A62540B92C19}" destId="{D893EA98-EAFB-4984-8718-FED63615168A}" srcOrd="1" destOrd="0" presId="urn:microsoft.com/office/officeart/2005/8/layout/orgChart1"/>
    <dgm:cxn modelId="{C290BD3E-5CE1-4128-A606-F78D5DDBF61B}" type="presParOf" srcId="{D893EA98-EAFB-4984-8718-FED63615168A}" destId="{9D00D27B-857D-4AFD-8AF8-14373CEE0B7E}" srcOrd="0" destOrd="0" presId="urn:microsoft.com/office/officeart/2005/8/layout/orgChart1"/>
    <dgm:cxn modelId="{A56B6EDF-30E8-4FC8-B6CE-8F353CFDDDCB}" type="presParOf" srcId="{D893EA98-EAFB-4984-8718-FED63615168A}" destId="{69B17489-1331-440E-8704-1E420D67C8A0}" srcOrd="1" destOrd="0" presId="urn:microsoft.com/office/officeart/2005/8/layout/orgChart1"/>
    <dgm:cxn modelId="{1F76B510-549F-4380-891F-057D59B3BB72}" type="presParOf" srcId="{69B17489-1331-440E-8704-1E420D67C8A0}" destId="{A4D26170-6261-4BDD-B593-89FD4635DDBB}" srcOrd="0" destOrd="0" presId="urn:microsoft.com/office/officeart/2005/8/layout/orgChart1"/>
    <dgm:cxn modelId="{1CA9B391-E619-48DB-8231-7ED0F9BA7130}" type="presParOf" srcId="{A4D26170-6261-4BDD-B593-89FD4635DDBB}" destId="{8CFA172B-55EC-4A17-8AF6-74105ACD42DE}" srcOrd="0" destOrd="0" presId="urn:microsoft.com/office/officeart/2005/8/layout/orgChart1"/>
    <dgm:cxn modelId="{3D51B053-1368-426B-BE54-CB32B490D321}" type="presParOf" srcId="{A4D26170-6261-4BDD-B593-89FD4635DDBB}" destId="{4B6FDD9A-D7BB-4C0B-9F98-37A108A42887}" srcOrd="1" destOrd="0" presId="urn:microsoft.com/office/officeart/2005/8/layout/orgChart1"/>
    <dgm:cxn modelId="{27F15C25-7DB3-4566-B940-B5BAE4154A62}" type="presParOf" srcId="{69B17489-1331-440E-8704-1E420D67C8A0}" destId="{A3E17ADB-EA66-471E-899A-E0FE03A7564A}" srcOrd="1" destOrd="0" presId="urn:microsoft.com/office/officeart/2005/8/layout/orgChart1"/>
    <dgm:cxn modelId="{A77021C7-CEE9-456D-A2C8-E9773937103C}" type="presParOf" srcId="{69B17489-1331-440E-8704-1E420D67C8A0}" destId="{559862CE-48AD-4CBE-90C5-3D6631F10BCC}" srcOrd="2" destOrd="0" presId="urn:microsoft.com/office/officeart/2005/8/layout/orgChart1"/>
    <dgm:cxn modelId="{E980EC3E-F25B-496E-8D6C-443FF2957D7E}" type="presParOf" srcId="{D893EA98-EAFB-4984-8718-FED63615168A}" destId="{84C059EF-2E81-40CD-863D-F1FDB97E85BE}" srcOrd="2" destOrd="0" presId="urn:microsoft.com/office/officeart/2005/8/layout/orgChart1"/>
    <dgm:cxn modelId="{A7A5D0FD-EC79-46DE-A5DE-28DB57E09856}" type="presParOf" srcId="{D893EA98-EAFB-4984-8718-FED63615168A}" destId="{BF7EB660-25D0-48EB-88D7-C68E685F1A83}" srcOrd="3" destOrd="0" presId="urn:microsoft.com/office/officeart/2005/8/layout/orgChart1"/>
    <dgm:cxn modelId="{7F9FF083-80E2-4DB5-AD16-D069149EB113}" type="presParOf" srcId="{BF7EB660-25D0-48EB-88D7-C68E685F1A83}" destId="{85F9AA05-EE3B-45B7-ABA3-E7B3B121DE8B}" srcOrd="0" destOrd="0" presId="urn:microsoft.com/office/officeart/2005/8/layout/orgChart1"/>
    <dgm:cxn modelId="{942B409C-F1B8-4E3C-9C25-0803759D8B24}" type="presParOf" srcId="{85F9AA05-EE3B-45B7-ABA3-E7B3B121DE8B}" destId="{6851668B-8603-41CB-BEA1-836443451E6F}" srcOrd="0" destOrd="0" presId="urn:microsoft.com/office/officeart/2005/8/layout/orgChart1"/>
    <dgm:cxn modelId="{DF8FDA35-01E8-4CBB-B6FE-76A7FF3D7267}" type="presParOf" srcId="{85F9AA05-EE3B-45B7-ABA3-E7B3B121DE8B}" destId="{2F7204DC-2F7B-4BC7-801A-DD773EFB4A90}" srcOrd="1" destOrd="0" presId="urn:microsoft.com/office/officeart/2005/8/layout/orgChart1"/>
    <dgm:cxn modelId="{7D8ECEEC-1857-445F-9375-826D53CFB43C}" type="presParOf" srcId="{BF7EB660-25D0-48EB-88D7-C68E685F1A83}" destId="{FDACA634-3636-4FD7-A0AC-BFB84AFF44D8}" srcOrd="1" destOrd="0" presId="urn:microsoft.com/office/officeart/2005/8/layout/orgChart1"/>
    <dgm:cxn modelId="{7FD289E3-41FB-480F-BBC8-9EB4E58B63DF}" type="presParOf" srcId="{BF7EB660-25D0-48EB-88D7-C68E685F1A83}" destId="{2CF01965-390E-4EF5-B470-8DE1773EE534}" srcOrd="2" destOrd="0" presId="urn:microsoft.com/office/officeart/2005/8/layout/orgChart1"/>
    <dgm:cxn modelId="{38523586-49EB-4480-A5C3-BBD5A0BE0131}" type="presParOf" srcId="{BAAC691D-C48B-4951-88CB-A62540B92C19}" destId="{CA652970-C782-4202-8B13-E921797E33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3F40D-2EA9-44A2-80B7-C9F43E7B3558}">
      <dsp:nvSpPr>
        <dsp:cNvPr id="0" name=""/>
        <dsp:cNvSpPr/>
      </dsp:nvSpPr>
      <dsp:spPr>
        <a:xfrm>
          <a:off x="2209800" y="944733"/>
          <a:ext cx="1142395" cy="396533"/>
        </a:xfrm>
        <a:custGeom>
          <a:avLst/>
          <a:gdLst/>
          <a:ahLst/>
          <a:cxnLst/>
          <a:rect l="0" t="0" r="0" b="0"/>
          <a:pathLst>
            <a:path>
              <a:moveTo>
                <a:pt x="0" y="0"/>
              </a:moveTo>
              <a:lnTo>
                <a:pt x="0" y="198266"/>
              </a:lnTo>
              <a:lnTo>
                <a:pt x="1142395" y="198266"/>
              </a:lnTo>
              <a:lnTo>
                <a:pt x="1142395"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3FAB9-8188-478E-87DE-540B966AB87D}">
      <dsp:nvSpPr>
        <dsp:cNvPr id="0" name=""/>
        <dsp:cNvSpPr/>
      </dsp:nvSpPr>
      <dsp:spPr>
        <a:xfrm>
          <a:off x="1067404" y="944733"/>
          <a:ext cx="1142395" cy="396533"/>
        </a:xfrm>
        <a:custGeom>
          <a:avLst/>
          <a:gdLst/>
          <a:ahLst/>
          <a:cxnLst/>
          <a:rect l="0" t="0" r="0" b="0"/>
          <a:pathLst>
            <a:path>
              <a:moveTo>
                <a:pt x="1142395" y="0"/>
              </a:moveTo>
              <a:lnTo>
                <a:pt x="1142395" y="198266"/>
              </a:lnTo>
              <a:lnTo>
                <a:pt x="0" y="198266"/>
              </a:lnTo>
              <a:lnTo>
                <a:pt x="0"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79018-5C2D-4493-A5DE-98D0574BD011}">
      <dsp:nvSpPr>
        <dsp:cNvPr id="0" name=""/>
        <dsp:cNvSpPr/>
      </dsp:nvSpPr>
      <dsp:spPr>
        <a:xfrm>
          <a:off x="1265671" y="604"/>
          <a:ext cx="1888256" cy="944128"/>
        </a:xfrm>
        <a:prstGeom prst="rect">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trung</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ương</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dsp:txBody>
      <dsp:txXfrm>
        <a:off x="1265671" y="604"/>
        <a:ext cx="1888256" cy="944128"/>
      </dsp:txXfrm>
    </dsp:sp>
    <dsp:sp modelId="{D9E8F80F-9C0A-4F3C-A254-714DBFD2199A}">
      <dsp:nvSpPr>
        <dsp:cNvPr id="0" name=""/>
        <dsp:cNvSpPr/>
      </dsp:nvSpPr>
      <dsp:spPr>
        <a:xfrm>
          <a:off x="123276" y="1341266"/>
          <a:ext cx="1888256" cy="944128"/>
        </a:xfrm>
        <a:prstGeom prst="rect">
          <a:avLst/>
        </a:prstGeom>
        <a:solidFill>
          <a:srgbClr val="8BF1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Não</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bộ</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dsp:txBody>
      <dsp:txXfrm>
        <a:off x="123276" y="1341266"/>
        <a:ext cx="1888256" cy="944128"/>
      </dsp:txXfrm>
    </dsp:sp>
    <dsp:sp modelId="{ADDDCD04-5DE2-4D84-A66D-DE9AFE86D769}">
      <dsp:nvSpPr>
        <dsp:cNvPr id="0" name=""/>
        <dsp:cNvSpPr/>
      </dsp:nvSpPr>
      <dsp:spPr>
        <a:xfrm>
          <a:off x="2408066" y="1341266"/>
          <a:ext cx="1888256" cy="944128"/>
        </a:xfrm>
        <a:prstGeom prst="rect">
          <a:avLst/>
        </a:prstGeom>
        <a:solidFill>
          <a:srgbClr val="3CC8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20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tủy</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sống</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2000" b="0" i="0" u="none" strike="noStrike" kern="1200"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sp:txBody>
      <dsp:txXfrm>
        <a:off x="2408066" y="1341266"/>
        <a:ext cx="1888256" cy="94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85AB8-E4A0-479E-9384-C0783F4ED84C}">
      <dsp:nvSpPr>
        <dsp:cNvPr id="0" name=""/>
        <dsp:cNvSpPr/>
      </dsp:nvSpPr>
      <dsp:spPr>
        <a:xfrm>
          <a:off x="2209800" y="944733"/>
          <a:ext cx="1142395" cy="396533"/>
        </a:xfrm>
        <a:custGeom>
          <a:avLst/>
          <a:gdLst/>
          <a:ahLst/>
          <a:cxnLst/>
          <a:rect l="0" t="0" r="0" b="0"/>
          <a:pathLst>
            <a:path>
              <a:moveTo>
                <a:pt x="0" y="0"/>
              </a:moveTo>
              <a:lnTo>
                <a:pt x="0" y="198266"/>
              </a:lnTo>
              <a:lnTo>
                <a:pt x="1142395" y="198266"/>
              </a:lnTo>
              <a:lnTo>
                <a:pt x="1142395"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36C91-672A-46AE-B7EB-E99EEB8C5348}">
      <dsp:nvSpPr>
        <dsp:cNvPr id="0" name=""/>
        <dsp:cNvSpPr/>
      </dsp:nvSpPr>
      <dsp:spPr>
        <a:xfrm>
          <a:off x="1067404" y="944733"/>
          <a:ext cx="1142395" cy="396533"/>
        </a:xfrm>
        <a:custGeom>
          <a:avLst/>
          <a:gdLst/>
          <a:ahLst/>
          <a:cxnLst/>
          <a:rect l="0" t="0" r="0" b="0"/>
          <a:pathLst>
            <a:path>
              <a:moveTo>
                <a:pt x="1142395" y="0"/>
              </a:moveTo>
              <a:lnTo>
                <a:pt x="1142395" y="198266"/>
              </a:lnTo>
              <a:lnTo>
                <a:pt x="0" y="198266"/>
              </a:lnTo>
              <a:lnTo>
                <a:pt x="0"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94990-C406-4748-A262-90085C8071D4}">
      <dsp:nvSpPr>
        <dsp:cNvPr id="0" name=""/>
        <dsp:cNvSpPr/>
      </dsp:nvSpPr>
      <dsp:spPr>
        <a:xfrm>
          <a:off x="1265671" y="604"/>
          <a:ext cx="1888256" cy="944128"/>
        </a:xfrm>
        <a:prstGeom prst="rect">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ngoại</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biên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chemeClr val="folHlink"/>
            </a:solidFill>
            <a:effectLst/>
            <a:latin typeface="Times New Roman" panose="02020603050405020304" pitchFamily="18" charset="0"/>
            <a:cs typeface="Arial" panose="020B0604020202020204" pitchFamily="34" charset="0"/>
          </a:endParaRPr>
        </a:p>
      </dsp:txBody>
      <dsp:txXfrm>
        <a:off x="1265671" y="604"/>
        <a:ext cx="1888256" cy="944128"/>
      </dsp:txXfrm>
    </dsp:sp>
    <dsp:sp modelId="{501AA9EC-EF6A-4C06-924B-5C43E3123876}">
      <dsp:nvSpPr>
        <dsp:cNvPr id="0" name=""/>
        <dsp:cNvSpPr/>
      </dsp:nvSpPr>
      <dsp:spPr>
        <a:xfrm>
          <a:off x="123276" y="1341266"/>
          <a:ext cx="1888256" cy="94412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dây</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dsp:txBody>
      <dsp:txXfrm>
        <a:off x="123276" y="1341266"/>
        <a:ext cx="1888256" cy="944128"/>
      </dsp:txXfrm>
    </dsp:sp>
    <dsp:sp modelId="{EC379177-463E-4499-BAFC-BADB5A75B87C}">
      <dsp:nvSpPr>
        <dsp:cNvPr id="0" name=""/>
        <dsp:cNvSpPr/>
      </dsp:nvSpPr>
      <dsp:spPr>
        <a:xfrm>
          <a:off x="2408066" y="1341266"/>
          <a:ext cx="1888256" cy="94412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hạch</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endParaRPr>
        </a:p>
      </dsp:txBody>
      <dsp:txXfrm>
        <a:off x="2408066" y="1341266"/>
        <a:ext cx="1888256" cy="94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059EF-2E81-40CD-863D-F1FDB97E85BE}">
      <dsp:nvSpPr>
        <dsp:cNvPr id="0" name=""/>
        <dsp:cNvSpPr/>
      </dsp:nvSpPr>
      <dsp:spPr>
        <a:xfrm>
          <a:off x="4526756" y="2084663"/>
          <a:ext cx="2477255" cy="859873"/>
        </a:xfrm>
        <a:custGeom>
          <a:avLst/>
          <a:gdLst/>
          <a:ahLst/>
          <a:cxnLst/>
          <a:rect l="0" t="0" r="0" b="0"/>
          <a:pathLst>
            <a:path>
              <a:moveTo>
                <a:pt x="0" y="0"/>
              </a:moveTo>
              <a:lnTo>
                <a:pt x="0" y="429936"/>
              </a:lnTo>
              <a:lnTo>
                <a:pt x="2477255" y="429936"/>
              </a:lnTo>
              <a:lnTo>
                <a:pt x="2477255" y="859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00D27B-857D-4AFD-8AF8-14373CEE0B7E}">
      <dsp:nvSpPr>
        <dsp:cNvPr id="0" name=""/>
        <dsp:cNvSpPr/>
      </dsp:nvSpPr>
      <dsp:spPr>
        <a:xfrm>
          <a:off x="2049500" y="2084663"/>
          <a:ext cx="2477255" cy="859873"/>
        </a:xfrm>
        <a:custGeom>
          <a:avLst/>
          <a:gdLst/>
          <a:ahLst/>
          <a:cxnLst/>
          <a:rect l="0" t="0" r="0" b="0"/>
          <a:pathLst>
            <a:path>
              <a:moveTo>
                <a:pt x="2477255" y="0"/>
              </a:moveTo>
              <a:lnTo>
                <a:pt x="2477255" y="429936"/>
              </a:lnTo>
              <a:lnTo>
                <a:pt x="0" y="429936"/>
              </a:lnTo>
              <a:lnTo>
                <a:pt x="0" y="859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46D06-B24B-4EE3-AF9B-F74E4B9EB58E}">
      <dsp:nvSpPr>
        <dsp:cNvPr id="0" name=""/>
        <dsp:cNvSpPr/>
      </dsp:nvSpPr>
      <dsp:spPr>
        <a:xfrm>
          <a:off x="2479437" y="37344"/>
          <a:ext cx="4094636" cy="204731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Dựa</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vào</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chức</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năng</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được</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chia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thành</a:t>
          </a:r>
          <a:endParaRPr kumimoji="0" lang="en-US" altLang="vi-VN" sz="2700" b="1" i="0" u="none" strike="noStrike" kern="1200" cap="none" normalizeH="0" baseline="0" dirty="0" smtClean="0">
            <a:ln>
              <a:noFill/>
            </a:ln>
            <a:solidFill>
              <a:srgbClr val="0000FF"/>
            </a:solidFill>
            <a:effectLst/>
            <a:latin typeface="Times New Roman" panose="02020603050405020304" pitchFamily="18" charset="0"/>
          </a:endParaRPr>
        </a:p>
      </dsp:txBody>
      <dsp:txXfrm>
        <a:off x="2479437" y="37344"/>
        <a:ext cx="4094636" cy="2047318"/>
      </dsp:txXfrm>
    </dsp:sp>
    <dsp:sp modelId="{8CFA172B-55EC-4A17-8AF6-74105ACD42DE}">
      <dsp:nvSpPr>
        <dsp:cNvPr id="0" name=""/>
        <dsp:cNvSpPr/>
      </dsp:nvSpPr>
      <dsp:spPr>
        <a:xfrm>
          <a:off x="2182" y="2944536"/>
          <a:ext cx="4094636" cy="2047318"/>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700" b="1" i="0" u="sng" strike="noStrike" kern="1200" cap="none" normalizeH="0" baseline="0" dirty="0" err="1" smtClean="0">
              <a:ln>
                <a:noFill/>
              </a:ln>
              <a:solidFill>
                <a:srgbClr val="0000FF"/>
              </a:solidFill>
              <a:effectLst/>
              <a:latin typeface="Times New Roman" panose="02020603050405020304" pitchFamily="18" charset="0"/>
              <a:ea typeface="MS PGothic" panose="020B0600070205080204" pitchFamily="34" charset="-128"/>
            </a:rPr>
            <a:t>Hệ</a:t>
          </a:r>
          <a:r>
            <a:rPr kumimoji="0" lang="en-US" altLang="ja-JP" sz="2700" b="1" i="0" u="sng"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TK </a:t>
          </a:r>
          <a:r>
            <a:rPr kumimoji="0" lang="en-US" altLang="vi-VN" sz="2700" b="0" i="0" u="none" strike="noStrike" kern="1200" cap="none" normalizeH="0" baseline="0" dirty="0" err="1" smtClean="0">
              <a:ln>
                <a:noFill/>
              </a:ln>
              <a:solidFill>
                <a:srgbClr val="0000FF"/>
              </a:solidFill>
              <a:effectLst/>
              <a:latin typeface="Arial" panose="020B0604020202020204" pitchFamily="34" charset="0"/>
            </a:rPr>
            <a:t>vận</a:t>
          </a:r>
          <a:r>
            <a:rPr kumimoji="0" lang="en-US" altLang="vi-VN" sz="2700" b="0" i="0" u="none" strike="noStrike" kern="1200" cap="none" normalizeH="0" baseline="0" dirty="0" smtClean="0">
              <a:ln>
                <a:noFill/>
              </a:ln>
              <a:solidFill>
                <a:srgbClr val="0000FF"/>
              </a:solidFill>
              <a:effectLst/>
              <a:latin typeface="Arial" panose="020B0604020202020204" pitchFamily="34" charset="0"/>
            </a:rPr>
            <a:t> </a:t>
          </a:r>
          <a:r>
            <a:rPr kumimoji="0" lang="en-US" altLang="vi-VN" sz="2700" b="0" i="0" u="none" strike="noStrike" kern="1200" cap="none" normalizeH="0" baseline="0" dirty="0" err="1" smtClean="0">
              <a:ln>
                <a:noFill/>
              </a:ln>
              <a:solidFill>
                <a:srgbClr val="0000FF"/>
              </a:solidFill>
              <a:effectLst/>
              <a:latin typeface="Arial" panose="020B0604020202020204" pitchFamily="34" charset="0"/>
            </a:rPr>
            <a:t>động</a:t>
          </a:r>
          <a:r>
            <a:rPr kumimoji="0" lang="en-US" altLang="ja-JP" sz="2700" b="1"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a:t>
          </a:r>
          <a:r>
            <a:rPr kumimoji="0" lang="en-US" altLang="ja-JP" sz="2700" b="1" i="0" u="sng"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endParaRPr kumimoji="0" lang="en-US" altLang="ja-JP" sz="2700" b="0"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sng" strike="noStrike" kern="1200" cap="none" normalizeH="0" baseline="0" dirty="0" smtClean="0">
              <a:ln>
                <a:noFill/>
              </a:ln>
              <a:solidFill>
                <a:srgbClr val="0000FF"/>
              </a:solidFill>
              <a:effectLst/>
              <a:latin typeface="Times New Roman" panose="02020603050405020304" pitchFamily="18" charset="0"/>
            </a:rPr>
            <a:t>(</a:t>
          </a:r>
          <a:r>
            <a:rPr kumimoji="0" lang="en-US" altLang="ja-JP" sz="2700" b="0" i="0" u="sng" strike="noStrike" kern="1200" cap="none" normalizeH="0" baseline="0" dirty="0" err="1" smtClean="0">
              <a:ln>
                <a:noFill/>
              </a:ln>
              <a:solidFill>
                <a:srgbClr val="0000FF"/>
              </a:solidFill>
              <a:effectLst/>
              <a:latin typeface="Arial" panose="020B0604020202020204" pitchFamily="34" charset="0"/>
              <a:ea typeface="MS PGothic" panose="020B0600070205080204" pitchFamily="34" charset="-128"/>
            </a:rPr>
            <a:t>cơ</a:t>
          </a:r>
          <a:r>
            <a:rPr kumimoji="0" lang="en-US" altLang="ja-JP" sz="2700" b="0" i="0" u="sng" strike="noStrike" kern="1200" cap="none" normalizeH="0" baseline="0" dirty="0" smtClean="0">
              <a:ln>
                <a:noFill/>
              </a:ln>
              <a:solidFill>
                <a:srgbClr val="0000FF"/>
              </a:solidFill>
              <a:effectLst/>
              <a:latin typeface="Arial" panose="020B0604020202020204" pitchFamily="34" charset="0"/>
              <a:ea typeface="MS PGothic" panose="020B0600070205080204" pitchFamily="34" charset="-128"/>
            </a:rPr>
            <a:t> </a:t>
          </a:r>
          <a:r>
            <a:rPr kumimoji="0" lang="en-US" altLang="ja-JP" sz="2700" b="0" i="0" u="sng" strike="noStrike" kern="1200" cap="none" normalizeH="0" baseline="0" dirty="0" err="1" smtClean="0">
              <a:ln>
                <a:noFill/>
              </a:ln>
              <a:solidFill>
                <a:srgbClr val="0000FF"/>
              </a:solidFill>
              <a:effectLst/>
              <a:latin typeface="Arial" panose="020B0604020202020204" pitchFamily="34" charset="0"/>
              <a:ea typeface="MS PGothic" panose="020B0600070205080204" pitchFamily="34" charset="-128"/>
            </a:rPr>
            <a:t>xương</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sym typeface="Wingdings" panose="05000000000000000000" pitchFamily="2" charset="2"/>
            </a:rPr>
            <a:t>)</a:t>
          </a:r>
          <a:r>
            <a:rPr kumimoji="0" lang="en-US" altLang="ja-JP" sz="2700" b="1"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điều</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khiển</a:t>
          </a:r>
          <a:endParaRPr kumimoji="0" lang="en-US" altLang="vi-VN" sz="27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các</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vân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xương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là</a:t>
          </a:r>
          <a:endParaRPr kumimoji="0" lang="en-US" altLang="vi-VN" sz="27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hoạt</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động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có</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ý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thức</a:t>
          </a:r>
          <a:endParaRPr kumimoji="0" lang="vi-VN" altLang="ja-JP" sz="2700" b="0"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dsp:txBody>
      <dsp:txXfrm>
        <a:off x="2182" y="2944536"/>
        <a:ext cx="4094636" cy="2047318"/>
      </dsp:txXfrm>
    </dsp:sp>
    <dsp:sp modelId="{6851668B-8603-41CB-BEA1-836443451E6F}">
      <dsp:nvSpPr>
        <dsp:cNvPr id="0" name=""/>
        <dsp:cNvSpPr/>
      </dsp:nvSpPr>
      <dsp:spPr>
        <a:xfrm>
          <a:off x="4956692" y="2944536"/>
          <a:ext cx="4094636" cy="2047318"/>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1" i="0" u="sng" strike="noStrike" kern="1200" cap="none" normalizeH="0" baseline="0" dirty="0" err="1" smtClean="0">
              <a:ln>
                <a:noFill/>
              </a:ln>
              <a:solidFill>
                <a:srgbClr val="0000FF"/>
              </a:solidFill>
              <a:effectLst/>
              <a:latin typeface="Times New Roman" panose="02020603050405020304" pitchFamily="18" charset="0"/>
            </a:rPr>
            <a:t>Hệ</a:t>
          </a:r>
          <a:r>
            <a:rPr kumimoji="0" lang="en-US" altLang="vi-VN" sz="2700" b="1" i="0" u="sng" strike="noStrike" kern="1200" cap="none" normalizeH="0" baseline="0" dirty="0" smtClean="0">
              <a:ln>
                <a:noFill/>
              </a:ln>
              <a:solidFill>
                <a:srgbClr val="0000FF"/>
              </a:solidFill>
              <a:effectLst/>
              <a:latin typeface="Times New Roman" panose="02020603050405020304" pitchFamily="18" charset="0"/>
            </a:rPr>
            <a:t> TK </a:t>
          </a:r>
          <a:r>
            <a:rPr kumimoji="0" lang="en-US" altLang="vi-VN" sz="2700" b="1" i="0" u="sng" strike="noStrike" kern="1200" cap="none" normalizeH="0" baseline="0" dirty="0" err="1" smtClean="0">
              <a:ln>
                <a:noFill/>
              </a:ln>
              <a:solidFill>
                <a:srgbClr val="0000FF"/>
              </a:solidFill>
              <a:effectLst/>
              <a:latin typeface="Times New Roman" panose="02020603050405020304" pitchFamily="18" charset="0"/>
            </a:rPr>
            <a:t>sinh</a:t>
          </a:r>
          <a:r>
            <a:rPr kumimoji="0" lang="en-US" altLang="vi-VN" sz="2700" b="1" i="0" u="sng"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sng" strike="noStrike" kern="1200" cap="none" normalizeH="0" baseline="0" dirty="0" err="1" smtClean="0">
              <a:ln>
                <a:noFill/>
              </a:ln>
              <a:solidFill>
                <a:srgbClr val="0000FF"/>
              </a:solidFill>
              <a:effectLst/>
              <a:latin typeface="Times New Roman" panose="02020603050405020304" pitchFamily="18" charset="0"/>
            </a:rPr>
            <a:t>dưỡng</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a:t>
          </a:r>
          <a:r>
            <a:rPr kumimoji="0" lang="en-US" altLang="vi-VN" sz="2700" b="1" i="0" u="sng"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Điều</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hoà</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quan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sinh</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dưỡng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và</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quan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sinh</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sản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là</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hoạt</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động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không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có</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ý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thức</a:t>
          </a:r>
          <a:endParaRPr kumimoji="0" lang="en-US" altLang="vi-VN" sz="2700" b="0" i="0" u="none" strike="noStrike" kern="1200"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sp:txBody>
      <dsp:txXfrm>
        <a:off x="4956692" y="2944536"/>
        <a:ext cx="4094636" cy="20473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6580E9F-0CAA-46C4-8C5C-ABDC642493D2}"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F5F59-BAF2-4294-88AC-C88EBE8BF344}" type="slidenum">
              <a:rPr lang="en-US"/>
              <a:pPr>
                <a:defRPr/>
              </a:pPr>
              <a:t>‹#›</a:t>
            </a:fld>
            <a:endParaRPr lang="en-US"/>
          </a:p>
        </p:txBody>
      </p:sp>
    </p:spTree>
  </p:cSld>
  <p:clrMapOvr>
    <a:masterClrMapping/>
  </p:clrMapOvr>
  <p:transition spd="slow" advClick="0" advTm="4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B67414-C23F-4EB7-AF34-49E423B399A7}"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ACA7E4-820F-4EB5-AA96-B956810475A0}" type="slidenum">
              <a:rPr lang="en-US"/>
              <a:pPr>
                <a:defRPr/>
              </a:pPr>
              <a:t>‹#›</a:t>
            </a:fld>
            <a:endParaRPr lang="en-US"/>
          </a:p>
        </p:txBody>
      </p:sp>
    </p:spTree>
  </p:cSld>
  <p:clrMapOvr>
    <a:masterClrMapping/>
  </p:clrMapOvr>
  <p:transition spd="slow" advClick="0" advTm="4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6E711AF-ED2E-4DC4-A1D6-14B4D5472EC1}"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D70BC-9335-492C-A280-8ADCF7129ADC}" type="slidenum">
              <a:rPr lang="en-US"/>
              <a:pPr>
                <a:defRPr/>
              </a:pPr>
              <a:t>‹#›</a:t>
            </a:fld>
            <a:endParaRPr lang="en-US"/>
          </a:p>
        </p:txBody>
      </p:sp>
    </p:spTree>
  </p:cSld>
  <p:clrMapOvr>
    <a:masterClrMapping/>
  </p:clrMapOvr>
  <p:transition spd="slow" advClick="0" advTm="40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4FED8435-985D-44AC-90C2-3B1EC822540C}" type="datetimeFigureOut">
              <a:rPr lang="en-US"/>
              <a:pPr>
                <a:defRPr/>
              </a:pPr>
              <a:t>2/23/2021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B603E5-F96B-4A64-A926-BD11959498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3B5644-A96E-4D0E-B969-45784AC2753B}"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26564F-6FED-4001-96E8-F816BBD96680}" type="slidenum">
              <a:rPr lang="en-US"/>
              <a:pPr>
                <a:defRPr/>
              </a:pPr>
              <a:t>‹#›</a:t>
            </a:fld>
            <a:endParaRPr lang="en-US"/>
          </a:p>
        </p:txBody>
      </p:sp>
    </p:spTree>
  </p:cSld>
  <p:clrMapOvr>
    <a:masterClrMapping/>
  </p:clrMapOvr>
  <p:transition spd="slow" advClick="0" advTm="4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024A72-20DE-4557-A8E1-B86554E36848}"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BE935-FC94-4C9D-B3B2-5EC71CF18CCF}" type="slidenum">
              <a:rPr lang="en-US"/>
              <a:pPr>
                <a:defRPr/>
              </a:pPr>
              <a:t>‹#›</a:t>
            </a:fld>
            <a:endParaRPr lang="en-US"/>
          </a:p>
        </p:txBody>
      </p:sp>
    </p:spTree>
  </p:cSld>
  <p:clrMapOvr>
    <a:masterClrMapping/>
  </p:clrMapOvr>
  <p:transition spd="slow" advClick="0" advTm="4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E6C32C6-45D0-4234-AA78-18138D0BE6AC}" type="datetimeFigureOut">
              <a:rPr lang="en-US"/>
              <a:pPr>
                <a:defRPr/>
              </a:pPr>
              <a:t>2/23/2021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FCFE1-F296-459D-B5AD-6155B6C88456}" type="slidenum">
              <a:rPr lang="en-US"/>
              <a:pPr>
                <a:defRPr/>
              </a:pPr>
              <a:t>‹#›</a:t>
            </a:fld>
            <a:endParaRPr lang="en-US"/>
          </a:p>
        </p:txBody>
      </p:sp>
    </p:spTree>
  </p:cSld>
  <p:clrMapOvr>
    <a:masterClrMapping/>
  </p:clrMapOvr>
  <p:transition spd="slow" advClick="0" advTm="4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F7B457A-06C2-412B-B42B-88494E759F81}" type="datetimeFigureOut">
              <a:rPr lang="en-US"/>
              <a:pPr>
                <a:defRPr/>
              </a:pPr>
              <a:t>2/23/2021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A0EA4D-B22C-40EC-9671-A4670E8BE6A1}" type="slidenum">
              <a:rPr lang="en-US"/>
              <a:pPr>
                <a:defRPr/>
              </a:pPr>
              <a:t>‹#›</a:t>
            </a:fld>
            <a:endParaRPr lang="en-US"/>
          </a:p>
        </p:txBody>
      </p:sp>
    </p:spTree>
  </p:cSld>
  <p:clrMapOvr>
    <a:masterClrMapping/>
  </p:clrMapOvr>
  <p:transition spd="slow" advClick="0" advTm="4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701BC74-0512-45C7-897E-E9A9525B02B9}" type="datetimeFigureOut">
              <a:rPr lang="en-US"/>
              <a:pPr>
                <a:defRPr/>
              </a:pPr>
              <a:t>2/23/2021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17A20D-67F7-4BF3-B871-908B5C80CFE9}" type="slidenum">
              <a:rPr lang="en-US"/>
              <a:pPr>
                <a:defRPr/>
              </a:pPr>
              <a:t>‹#›</a:t>
            </a:fld>
            <a:endParaRPr lang="en-US"/>
          </a:p>
        </p:txBody>
      </p:sp>
    </p:spTree>
  </p:cSld>
  <p:clrMapOvr>
    <a:masterClrMapping/>
  </p:clrMapOvr>
  <p:transition spd="slow" advClick="0" advTm="4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962870-A299-46E2-80F5-9D33A69938CC}" type="datetimeFigureOut">
              <a:rPr lang="en-US"/>
              <a:pPr>
                <a:defRPr/>
              </a:pPr>
              <a:t>2/23/2021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58060D-9C40-43A5-ABC1-610DAC1844C0}" type="slidenum">
              <a:rPr lang="en-US"/>
              <a:pPr>
                <a:defRPr/>
              </a:pPr>
              <a:t>‹#›</a:t>
            </a:fld>
            <a:endParaRPr lang="en-US"/>
          </a:p>
        </p:txBody>
      </p:sp>
    </p:spTree>
  </p:cSld>
  <p:clrMapOvr>
    <a:masterClrMapping/>
  </p:clrMapOvr>
  <p:transition spd="slow" advClick="0" advTm="4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D3D5F3-52EC-404E-923A-5DCC58E43854}" type="datetimeFigureOut">
              <a:rPr lang="en-US"/>
              <a:pPr>
                <a:defRPr/>
              </a:pPr>
              <a:t>2/23/2021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E0F87-2F90-4425-8C1A-F0654E3B3FCD}" type="slidenum">
              <a:rPr lang="en-US"/>
              <a:pPr>
                <a:defRPr/>
              </a:pPr>
              <a:t>‹#›</a:t>
            </a:fld>
            <a:endParaRPr lang="en-US"/>
          </a:p>
        </p:txBody>
      </p:sp>
    </p:spTree>
  </p:cSld>
  <p:clrMapOvr>
    <a:masterClrMapping/>
  </p:clrMapOvr>
  <p:transition spd="slow" advClick="0" advTm="4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9C0838-F75E-431E-B218-AC3B8E4359BE}" type="datetimeFigureOut">
              <a:rPr lang="en-US"/>
              <a:pPr>
                <a:defRPr/>
              </a:pPr>
              <a:t>2/23/2021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4BC806-4D95-4746-89E9-C8B1B040C9DC}" type="slidenum">
              <a:rPr lang="en-US"/>
              <a:pPr>
                <a:defRPr/>
              </a:pPr>
              <a:t>‹#›</a:t>
            </a:fld>
            <a:endParaRPr lang="en-US"/>
          </a:p>
        </p:txBody>
      </p:sp>
    </p:spTree>
  </p:cSld>
  <p:clrMapOvr>
    <a:masterClrMapping/>
  </p:clrMapOvr>
  <p:transition spd="slow" advClick="0" advTm="4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E87DDA-3C2C-4C8E-83EC-181FAF59C573}" type="datetimeFigureOut">
              <a:rPr lang="en-US"/>
              <a:pPr>
                <a:defRPr/>
              </a:pPr>
              <a:t>2/23/2021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98CA56-264E-4D22-A3D7-3FE6769AB8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40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file:///D:\tien\tai%20lieu%20sinh%20hoc\giao%20an%20dien%20tu%20thcs\lop%208\Skl07tuy-song.wmv" TargetMode="Externa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ames PPT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AutoShape 13"/>
          <p:cNvSpPr>
            <a:spLocks noChangeArrowheads="1"/>
          </p:cNvSpPr>
          <p:nvPr/>
        </p:nvSpPr>
        <p:spPr bwMode="auto">
          <a:xfrm>
            <a:off x="1919536" y="0"/>
            <a:ext cx="8352928" cy="1559169"/>
          </a:xfrm>
          <a:prstGeom prst="ribbon">
            <a:avLst>
              <a:gd name="adj1" fmla="val 12500"/>
              <a:gd name="adj2" fmla="val 71259"/>
            </a:avLst>
          </a:prstGeom>
          <a:blipFill dpi="0" rotWithShape="1">
            <a:blip r:embed="rId4"/>
            <a:srcRect/>
            <a:tile tx="0" ty="0" sx="100000" sy="100000" flip="none" algn="tl"/>
          </a:blipFill>
          <a:ln w="9525">
            <a:solidFill>
              <a:schemeClr val="tx1"/>
            </a:solidFill>
            <a:round/>
            <a:headEnd/>
            <a:tailEnd/>
          </a:ln>
        </p:spPr>
        <p:txBody>
          <a:bodyPr wrap="none" anchor="ctr"/>
          <a:lstStyle/>
          <a:p>
            <a:pPr algn="ctr" eaLnBrk="1" hangingPunct="1">
              <a:spcBef>
                <a:spcPct val="30000"/>
              </a:spcBef>
            </a:pPr>
            <a:endParaRPr lang="en-US" altLang="en-US" b="1">
              <a:solidFill>
                <a:srgbClr val="3333FF"/>
              </a:solidFill>
              <a:latin typeface=".VnSouthernH" pitchFamily="34" charset="0"/>
            </a:endParaRPr>
          </a:p>
          <a:p>
            <a:pPr algn="ctr" eaLnBrk="1" hangingPunct="1">
              <a:spcBef>
                <a:spcPct val="30000"/>
              </a:spcBef>
            </a:pPr>
            <a:endParaRPr lang="en-US" altLang="en-US" b="1">
              <a:solidFill>
                <a:srgbClr val="FF0066"/>
              </a:solidFill>
              <a:latin typeface=".VnAvant" pitchFamily="34" charset="0"/>
            </a:endParaRPr>
          </a:p>
          <a:p>
            <a:pPr algn="ctr" eaLnBrk="1" hangingPunct="1">
              <a:spcBef>
                <a:spcPct val="30000"/>
              </a:spcBef>
            </a:pPr>
            <a:endParaRPr lang="en-US" altLang="en-US" b="1">
              <a:solidFill>
                <a:srgbClr val="FF0066"/>
              </a:solidFill>
            </a:endParaRPr>
          </a:p>
          <a:p>
            <a:pPr algn="ctr" eaLnBrk="1" hangingPunct="1">
              <a:spcBef>
                <a:spcPct val="10000"/>
              </a:spcBef>
            </a:pPr>
            <a:endParaRPr lang="en-US" altLang="en-US">
              <a:solidFill>
                <a:srgbClr val="FF0066"/>
              </a:solidFill>
              <a:latin typeface=".VnAvant" pitchFamily="34" charset="0"/>
            </a:endParaRPr>
          </a:p>
        </p:txBody>
      </p:sp>
      <p:sp>
        <p:nvSpPr>
          <p:cNvPr id="4" name="Text Box 18"/>
          <p:cNvSpPr txBox="1">
            <a:spLocks noChangeArrowheads="1"/>
          </p:cNvSpPr>
          <p:nvPr/>
        </p:nvSpPr>
        <p:spPr bwMode="auto">
          <a:xfrm>
            <a:off x="3306478" y="558404"/>
            <a:ext cx="5837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400" b="1" smtClean="0">
                <a:solidFill>
                  <a:srgbClr val="3333FF"/>
                </a:solidFill>
                <a:latin typeface="Times New Roman" pitchFamily="18" charset="0"/>
                <a:cs typeface="Times New Roman" pitchFamily="18" charset="0"/>
              </a:rPr>
              <a:t>TRƯỜNG THCS</a:t>
            </a:r>
            <a:r>
              <a:rPr lang="en-US" altLang="en-US" sz="2400" b="1" smtClean="0">
                <a:solidFill>
                  <a:srgbClr val="3333FF"/>
                </a:solidFill>
                <a:latin typeface="Times New Roman" pitchFamily="18" charset="0"/>
                <a:cs typeface="Times New Roman" pitchFamily="18" charset="0"/>
              </a:rPr>
              <a:t> HUỲNH VĂN NGHỆ</a:t>
            </a:r>
            <a:endParaRPr lang="en-US" altLang="en-US" sz="2400" b="1" dirty="0">
              <a:solidFill>
                <a:srgbClr val="3333FF"/>
              </a:solidFill>
              <a:latin typeface="Times New Roman" pitchFamily="18" charset="0"/>
              <a:cs typeface="Times New Roman" pitchFamily="18" charset="0"/>
            </a:endParaRPr>
          </a:p>
        </p:txBody>
      </p:sp>
      <p:sp>
        <p:nvSpPr>
          <p:cNvPr id="7" name="Rectangle 4"/>
          <p:cNvSpPr txBox="1">
            <a:spLocks noChangeArrowheads="1"/>
          </p:cNvSpPr>
          <p:nvPr/>
        </p:nvSpPr>
        <p:spPr bwMode="auto">
          <a:xfrm>
            <a:off x="1807878" y="5064368"/>
            <a:ext cx="7772400" cy="844062"/>
          </a:xfrm>
          <a:prstGeom prst="rect">
            <a:avLst/>
          </a:prstGeom>
          <a:solidFill>
            <a:srgbClr val="FFCC00"/>
          </a:solidFill>
          <a:ln w="9525">
            <a:solidFill>
              <a:schemeClr val="tx1"/>
            </a:solidFill>
            <a:miter lim="800000"/>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000" dirty="0">
                <a:solidFill>
                  <a:srgbClr val="0000FF"/>
                </a:solidFill>
                <a:latin typeface="Times New Roman" pitchFamily="18" charset="0"/>
                <a:cs typeface="Times New Roman" pitchFamily="18" charset="0"/>
              </a:rPr>
              <a:t>SINH H</a:t>
            </a:r>
            <a:r>
              <a:rPr lang="vi-VN" altLang="en-US" sz="4000" dirty="0">
                <a:solidFill>
                  <a:srgbClr val="0000FF"/>
                </a:solidFill>
                <a:latin typeface="Times New Roman" pitchFamily="18" charset="0"/>
                <a:cs typeface="Times New Roman" pitchFamily="18" charset="0"/>
              </a:rPr>
              <a:t>Ọ</a:t>
            </a:r>
            <a:r>
              <a:rPr lang="en-US" altLang="en-US" sz="4000" dirty="0">
                <a:solidFill>
                  <a:srgbClr val="0000FF"/>
                </a:solidFill>
                <a:latin typeface="Times New Roman" pitchFamily="18" charset="0"/>
                <a:cs typeface="Times New Roman" pitchFamily="18" charset="0"/>
              </a:rPr>
              <a:t>C 8</a:t>
            </a:r>
          </a:p>
        </p:txBody>
      </p:sp>
      <p:pic>
        <p:nvPicPr>
          <p:cNvPr id="8" name="Picture 6" descr="https://baokhanhhoa.vn/dataimages/202003/original/images5399854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902" y="2039825"/>
            <a:ext cx="38671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265975"/>
      </p:ext>
    </p:extLst>
  </p:cSld>
  <p:clrMapOvr>
    <a:masterClrMapping/>
  </p:clrMapOvr>
  <p:transition spd="slow" advClick="0" advTm="40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gray">
          <a:xfrm flipH="1">
            <a:off x="5173663" y="1776413"/>
            <a:ext cx="909637" cy="1244600"/>
          </a:xfrm>
          <a:prstGeom prst="rect">
            <a:avLst/>
          </a:prstGeom>
          <a:noFill/>
          <a:ln w="9525">
            <a:noFill/>
            <a:miter lim="800000"/>
            <a:headEnd/>
            <a:tailEnd/>
          </a:ln>
        </p:spPr>
        <p:txBody>
          <a:bodyPr/>
          <a:lstStyle/>
          <a:p>
            <a:endParaRPr lang="en-US"/>
          </a:p>
        </p:txBody>
      </p:sp>
      <p:sp>
        <p:nvSpPr>
          <p:cNvPr id="7" name="Rectangle 20"/>
          <p:cNvSpPr>
            <a:spLocks noChangeArrowheads="1"/>
          </p:cNvSpPr>
          <p:nvPr/>
        </p:nvSpPr>
        <p:spPr bwMode="auto">
          <a:xfrm>
            <a:off x="0" y="990599"/>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sp>
        <p:nvSpPr>
          <p:cNvPr id="8" name="TextBox 2"/>
          <p:cNvSpPr txBox="1">
            <a:spLocks noChangeArrowheads="1"/>
          </p:cNvSpPr>
          <p:nvPr/>
        </p:nvSpPr>
        <p:spPr bwMode="auto">
          <a:xfrm>
            <a:off x="0" y="-57150"/>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9" name="TextBox 37"/>
          <p:cNvSpPr txBox="1">
            <a:spLocks noChangeArrowheads="1"/>
          </p:cNvSpPr>
          <p:nvPr/>
        </p:nvSpPr>
        <p:spPr bwMode="auto">
          <a:xfrm>
            <a:off x="0" y="571500"/>
            <a:ext cx="389890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II.Các bộ phận c</a:t>
            </a:r>
            <a:r>
              <a:rPr lang="en-US" b="1">
                <a:latin typeface="Times New Roman" pitchFamily="18" charset="0"/>
                <a:cs typeface="Times New Roman" pitchFamily="18" charset="0"/>
              </a:rPr>
              <a:t>ủa hệ thần kinh</a:t>
            </a:r>
            <a:endParaRPr lang="en-US" sz="2000" b="1">
              <a:latin typeface="Times New Roman" pitchFamily="18" charset="0"/>
              <a:cs typeface="Times New Roman" pitchFamily="18" charset="0"/>
            </a:endParaRPr>
          </a:p>
        </p:txBody>
      </p:sp>
      <p:sp>
        <p:nvSpPr>
          <p:cNvPr id="10" name="Rectangle 4"/>
          <p:cNvSpPr>
            <a:spLocks noChangeArrowheads="1"/>
          </p:cNvSpPr>
          <p:nvPr/>
        </p:nvSpPr>
        <p:spPr bwMode="auto">
          <a:xfrm>
            <a:off x="0" y="261938"/>
            <a:ext cx="779145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 Nơ ron - đơn vị cấu tạo của hệ thần kinh</a:t>
            </a:r>
            <a:r>
              <a:rPr lang="en-US" sz="2000" b="1">
                <a:solidFill>
                  <a:srgbClr val="FF0000"/>
                </a:solidFill>
                <a:latin typeface="Times New Roman" pitchFamily="18" charset="0"/>
                <a:cs typeface="Times New Roman" pitchFamily="18" charset="0"/>
              </a:rPr>
              <a:t> </a:t>
            </a:r>
          </a:p>
        </p:txBody>
      </p:sp>
      <p:sp>
        <p:nvSpPr>
          <p:cNvPr id="11" name="Rectangle 10"/>
          <p:cNvSpPr/>
          <p:nvPr/>
        </p:nvSpPr>
        <p:spPr>
          <a:xfrm>
            <a:off x="183785" y="1627185"/>
            <a:ext cx="8378825" cy="83185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altLang="en-US" sz="2400" b="1" dirty="0">
                <a:solidFill>
                  <a:srgbClr val="000000"/>
                </a:solidFill>
                <a:latin typeface="Times New Roman" pitchFamily="18" charset="0"/>
                <a:cs typeface="Arial" charset="0"/>
              </a:rPr>
              <a:t>- </a:t>
            </a:r>
            <a:r>
              <a:rPr lang="pt-BR" altLang="en-US" sz="2400" b="1" dirty="0">
                <a:solidFill>
                  <a:srgbClr val="000000"/>
                </a:solidFill>
                <a:latin typeface="Times New Roman" pitchFamily="18" charset="0"/>
                <a:cs typeface="Times New Roman" pitchFamily="18" charset="0"/>
              </a:rPr>
              <a:t>Bộ phận trung ương</a:t>
            </a:r>
            <a:r>
              <a:rPr lang="pt-BR" altLang="en-US" sz="2400"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pt-BR" altLang="en-US" sz="2400" dirty="0">
                <a:solidFill>
                  <a:srgbClr val="000000"/>
                </a:solidFill>
                <a:latin typeface="Times New Roman" pitchFamily="18" charset="0"/>
                <a:cs typeface="Times New Roman" pitchFamily="18" charset="0"/>
              </a:rPr>
              <a:t>Gồm não bộ và tủy sống.</a:t>
            </a:r>
          </a:p>
          <a:p>
            <a:pPr>
              <a:defRPr/>
            </a:pPr>
            <a:r>
              <a:rPr lang="pt-BR" altLang="en-US" sz="2400" b="1" dirty="0">
                <a:solidFill>
                  <a:srgbClr val="000000"/>
                </a:solidFill>
                <a:latin typeface="Times New Roman" pitchFamily="18" charset="0"/>
                <a:cs typeface="Times New Roman" pitchFamily="18" charset="0"/>
              </a:rPr>
              <a:t>- Bộ phận ngoại biên</a:t>
            </a:r>
            <a:r>
              <a:rPr lang="pt-BR" altLang="en-US" sz="2400" dirty="0">
                <a:solidFill>
                  <a:srgbClr val="000000"/>
                </a:solidFill>
                <a:latin typeface="Times New Roman" pitchFamily="18" charset="0"/>
                <a:cs typeface="Times New Roman" pitchFamily="18" charset="0"/>
              </a:rPr>
              <a:t>: Gồm dây thần kinh và các hạch thần kinh.</a:t>
            </a:r>
          </a:p>
        </p:txBody>
      </p:sp>
      <p:sp>
        <p:nvSpPr>
          <p:cNvPr id="12" name="Rectangle 26"/>
          <p:cNvSpPr>
            <a:spLocks noChangeArrowheads="1"/>
          </p:cNvSpPr>
          <p:nvPr/>
        </p:nvSpPr>
        <p:spPr bwMode="auto">
          <a:xfrm>
            <a:off x="19050" y="2616806"/>
            <a:ext cx="3733800" cy="533400"/>
          </a:xfrm>
          <a:prstGeom prst="rect">
            <a:avLst/>
          </a:prstGeom>
          <a:noFill/>
          <a:ln w="9525">
            <a:noFill/>
            <a:miter lim="800000"/>
            <a:headEnd/>
            <a:tailEnd/>
          </a:ln>
        </p:spPr>
        <p:txBody>
          <a:bodyPr anchor="ctr"/>
          <a:lstStyle/>
          <a:p>
            <a:pPr>
              <a:lnSpc>
                <a:spcPct val="90000"/>
              </a:lnSpc>
            </a:pPr>
            <a:r>
              <a:rPr lang="en-US" sz="2400" b="1" dirty="0">
                <a:latin typeface="Times New Roman" pitchFamily="18" charset="0"/>
              </a:rPr>
              <a:t>2/ </a:t>
            </a:r>
            <a:r>
              <a:rPr lang="en-US" sz="2400" b="1" u="sng" dirty="0" err="1">
                <a:latin typeface="Times New Roman" pitchFamily="18" charset="0"/>
              </a:rPr>
              <a:t>Chức</a:t>
            </a:r>
            <a:r>
              <a:rPr lang="en-US" sz="2400" b="1" u="sng" dirty="0">
                <a:latin typeface="Times New Roman" pitchFamily="18" charset="0"/>
              </a:rPr>
              <a:t> </a:t>
            </a:r>
            <a:r>
              <a:rPr lang="en-US" sz="2400" b="1" u="sng" dirty="0" err="1">
                <a:latin typeface="Times New Roman" pitchFamily="18" charset="0"/>
              </a:rPr>
              <a:t>năng</a:t>
            </a:r>
            <a:r>
              <a:rPr lang="en-US" sz="2400" b="1" dirty="0">
                <a:latin typeface="Times New Roman" pitchFamily="18" charset="0"/>
              </a:rPr>
              <a:t>:</a:t>
            </a:r>
          </a:p>
        </p:txBody>
      </p:sp>
      <p:sp>
        <p:nvSpPr>
          <p:cNvPr id="13" name="Rectangle 27"/>
          <p:cNvSpPr>
            <a:spLocks noChangeArrowheads="1"/>
          </p:cNvSpPr>
          <p:nvPr/>
        </p:nvSpPr>
        <p:spPr bwMode="auto">
          <a:xfrm>
            <a:off x="204788" y="3429604"/>
            <a:ext cx="4067175" cy="1187450"/>
          </a:xfrm>
          <a:prstGeom prst="rect">
            <a:avLst/>
          </a:prstGeom>
          <a:noFill/>
          <a:ln w="9525">
            <a:noFill/>
            <a:miter lim="800000"/>
            <a:headEnd/>
            <a:tailEnd/>
          </a:ln>
        </p:spPr>
        <p:txBody>
          <a:bodyPr anchor="ctr">
            <a:spAutoFit/>
          </a:bodyPr>
          <a:lstStyle/>
          <a:p>
            <a:pPr algn="just" eaLnBrk="0" hangingPunct="0">
              <a:tabLst>
                <a:tab pos="1143000" algn="l"/>
              </a:tabLst>
            </a:pPr>
            <a:r>
              <a:rPr lang="en-US" altLang="ja-JP" sz="2400" b="1" dirty="0">
                <a:latin typeface="Times New Roman" pitchFamily="18" charset="0"/>
              </a:rPr>
              <a:t>- </a:t>
            </a:r>
            <a:r>
              <a:rPr lang="en-US" altLang="ja-JP" sz="2400" b="1" dirty="0" err="1">
                <a:latin typeface="Times New Roman" pitchFamily="18" charset="0"/>
              </a:rPr>
              <a:t>Hệ</a:t>
            </a:r>
            <a:r>
              <a:rPr lang="en-US" altLang="ja-JP" sz="2400" b="1" dirty="0">
                <a:latin typeface="Times New Roman" pitchFamily="18" charset="0"/>
              </a:rPr>
              <a:t> TK </a:t>
            </a:r>
            <a:r>
              <a:rPr lang="en-US" sz="2400" b="1" dirty="0" err="1">
                <a:latin typeface="Times New Roman" pitchFamily="18" charset="0"/>
              </a:rPr>
              <a:t>vận</a:t>
            </a:r>
            <a:r>
              <a:rPr lang="en-US" sz="2400" b="1" dirty="0">
                <a:latin typeface="Times New Roman" pitchFamily="18" charset="0"/>
              </a:rPr>
              <a:t> </a:t>
            </a:r>
            <a:r>
              <a:rPr lang="en-US" sz="2400" b="1" dirty="0" err="1">
                <a:latin typeface="Times New Roman" pitchFamily="18" charset="0"/>
              </a:rPr>
              <a:t>động</a:t>
            </a:r>
            <a:r>
              <a:rPr lang="en-US" sz="2400" b="1" dirty="0">
                <a:latin typeface="Times New Roman" pitchFamily="18" charset="0"/>
              </a:rPr>
              <a:t> </a:t>
            </a:r>
            <a:r>
              <a:rPr lang="en-US" sz="2400" b="1" dirty="0">
                <a:latin typeface="Times New Roman" pitchFamily="18" charset="0"/>
                <a:sym typeface="Wingdings" pitchFamily="2" charset="2"/>
              </a:rPr>
              <a:t>(</a:t>
            </a:r>
            <a:r>
              <a:rPr lang="en-US" altLang="ja-JP" b="1" dirty="0" err="1"/>
              <a:t>cơ</a:t>
            </a:r>
            <a:r>
              <a:rPr lang="en-US" altLang="ja-JP" b="1" dirty="0"/>
              <a:t> </a:t>
            </a:r>
            <a:r>
              <a:rPr lang="en-US" altLang="ja-JP" b="1" dirty="0" err="1"/>
              <a:t>xương</a:t>
            </a:r>
            <a:r>
              <a:rPr lang="en-US" altLang="ja-JP" dirty="0"/>
              <a:t> )</a:t>
            </a:r>
            <a:r>
              <a:rPr lang="en-US" altLang="ja-JP" sz="2400" b="1" dirty="0">
                <a:latin typeface="Times New Roman" pitchFamily="18" charset="0"/>
              </a:rPr>
              <a:t>: </a:t>
            </a:r>
            <a:r>
              <a:rPr lang="en-US" sz="2400" b="1" dirty="0" err="1">
                <a:latin typeface="Times New Roman" pitchFamily="18" charset="0"/>
              </a:rPr>
              <a:t>điều</a:t>
            </a:r>
            <a:r>
              <a:rPr lang="en-US" sz="2400" b="1" dirty="0">
                <a:latin typeface="Times New Roman" pitchFamily="18" charset="0"/>
              </a:rPr>
              <a:t> </a:t>
            </a:r>
            <a:r>
              <a:rPr lang="en-US" sz="2400" b="1" dirty="0" err="1">
                <a:latin typeface="Times New Roman" pitchFamily="18" charset="0"/>
              </a:rPr>
              <a:t>khiển</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cơ</a:t>
            </a:r>
            <a:r>
              <a:rPr lang="en-US" sz="2400" b="1" dirty="0">
                <a:latin typeface="Times New Roman" pitchFamily="18" charset="0"/>
              </a:rPr>
              <a:t> </a:t>
            </a:r>
            <a:r>
              <a:rPr lang="en-US" sz="2400" b="1" dirty="0" err="1">
                <a:latin typeface="Times New Roman" pitchFamily="18" charset="0"/>
              </a:rPr>
              <a:t>vân</a:t>
            </a:r>
            <a:r>
              <a:rPr lang="en-US" sz="2400" b="1" dirty="0">
                <a:latin typeface="Times New Roman" pitchFamily="18" charset="0"/>
              </a:rPr>
              <a:t>, </a:t>
            </a:r>
            <a:r>
              <a:rPr lang="en-US" sz="2400" b="1" dirty="0" err="1">
                <a:latin typeface="Times New Roman" pitchFamily="18" charset="0"/>
              </a:rPr>
              <a:t>cơ</a:t>
            </a:r>
            <a:r>
              <a:rPr lang="en-US" sz="2400" b="1" dirty="0">
                <a:latin typeface="Times New Roman" pitchFamily="18" charset="0"/>
              </a:rPr>
              <a:t> </a:t>
            </a:r>
            <a:r>
              <a:rPr lang="en-US" sz="2400" b="1" dirty="0" err="1">
                <a:latin typeface="Times New Roman" pitchFamily="18" charset="0"/>
              </a:rPr>
              <a:t>xương</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hoạt</a:t>
            </a:r>
            <a:r>
              <a:rPr lang="en-US" sz="2400" b="1" dirty="0">
                <a:latin typeface="Times New Roman" pitchFamily="18" charset="0"/>
              </a:rPr>
              <a:t> </a:t>
            </a:r>
            <a:r>
              <a:rPr lang="en-US" sz="2400" b="1" dirty="0" err="1">
                <a:latin typeface="Times New Roman" pitchFamily="18" charset="0"/>
              </a:rPr>
              <a:t>động</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ý </a:t>
            </a:r>
            <a:r>
              <a:rPr lang="en-US" sz="2400" b="1" dirty="0" err="1">
                <a:latin typeface="Times New Roman" pitchFamily="18" charset="0"/>
              </a:rPr>
              <a:t>thức</a:t>
            </a:r>
            <a:r>
              <a:rPr lang="en-US" sz="2400" b="1" dirty="0">
                <a:latin typeface="Times New Roman" pitchFamily="18" charset="0"/>
              </a:rPr>
              <a:t>.  </a:t>
            </a:r>
          </a:p>
        </p:txBody>
      </p:sp>
      <p:sp>
        <p:nvSpPr>
          <p:cNvPr id="14" name="Rectangle 28"/>
          <p:cNvSpPr>
            <a:spLocks noChangeArrowheads="1"/>
          </p:cNvSpPr>
          <p:nvPr/>
        </p:nvSpPr>
        <p:spPr bwMode="auto">
          <a:xfrm>
            <a:off x="4348163" y="3463925"/>
            <a:ext cx="4795837" cy="1187450"/>
          </a:xfrm>
          <a:prstGeom prst="rect">
            <a:avLst/>
          </a:prstGeom>
          <a:noFill/>
          <a:ln w="9525">
            <a:noFill/>
            <a:miter lim="800000"/>
            <a:headEnd/>
            <a:tailEnd/>
          </a:ln>
        </p:spPr>
        <p:txBody>
          <a:bodyPr anchor="ctr">
            <a:spAutoFit/>
          </a:bodyPr>
          <a:lstStyle/>
          <a:p>
            <a:pPr algn="just" eaLnBrk="0" hangingPunct="0">
              <a:tabLst>
                <a:tab pos="1143000" algn="l"/>
              </a:tabLst>
            </a:pPr>
            <a:r>
              <a:rPr lang="en-US" sz="2400" b="1" dirty="0">
                <a:latin typeface="Times New Roman" pitchFamily="18" charset="0"/>
              </a:rPr>
              <a:t>- </a:t>
            </a:r>
            <a:r>
              <a:rPr lang="en-US" sz="2400" b="1" dirty="0" err="1">
                <a:latin typeface="Times New Roman" pitchFamily="18" charset="0"/>
              </a:rPr>
              <a:t>Hệ</a:t>
            </a:r>
            <a:r>
              <a:rPr lang="en-US" sz="2400" b="1" dirty="0">
                <a:latin typeface="Times New Roman" pitchFamily="18" charset="0"/>
              </a:rPr>
              <a:t> TK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dưỡng</a:t>
            </a:r>
            <a:r>
              <a:rPr lang="en-US" sz="2400" b="1" dirty="0">
                <a:latin typeface="Times New Roman" pitchFamily="18" charset="0"/>
              </a:rPr>
              <a:t>: </a:t>
            </a:r>
            <a:r>
              <a:rPr lang="en-US" sz="2400" b="1" dirty="0" err="1">
                <a:latin typeface="Times New Roman" pitchFamily="18" charset="0"/>
              </a:rPr>
              <a:t>Điều</a:t>
            </a:r>
            <a:r>
              <a:rPr lang="en-US" sz="2400" b="1" dirty="0">
                <a:latin typeface="Times New Roman" pitchFamily="18" charset="0"/>
              </a:rPr>
              <a:t> </a:t>
            </a:r>
            <a:r>
              <a:rPr lang="en-US" sz="2400" b="1" dirty="0" err="1">
                <a:latin typeface="Times New Roman" pitchFamily="18" charset="0"/>
              </a:rPr>
              <a:t>hoà</a:t>
            </a:r>
            <a:r>
              <a:rPr lang="en-US" sz="2400" b="1" dirty="0">
                <a:latin typeface="Times New Roman" pitchFamily="18" charset="0"/>
              </a:rPr>
              <a:t> </a:t>
            </a:r>
            <a:r>
              <a:rPr lang="en-US" sz="2400" b="1" dirty="0" err="1">
                <a:latin typeface="Times New Roman" pitchFamily="18" charset="0"/>
              </a:rPr>
              <a:t>cơ</a:t>
            </a:r>
            <a:r>
              <a:rPr lang="en-US" sz="2400" b="1" dirty="0">
                <a:latin typeface="Times New Roman" pitchFamily="18" charset="0"/>
              </a:rPr>
              <a:t> </a:t>
            </a:r>
            <a:r>
              <a:rPr lang="en-US" sz="2400" b="1" dirty="0" err="1">
                <a:latin typeface="Times New Roman" pitchFamily="18" charset="0"/>
              </a:rPr>
              <a:t>quan</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dưỡng</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cơ</a:t>
            </a:r>
            <a:r>
              <a:rPr lang="en-US" sz="2400" b="1" dirty="0">
                <a:latin typeface="Times New Roman" pitchFamily="18" charset="0"/>
              </a:rPr>
              <a:t> </a:t>
            </a:r>
            <a:r>
              <a:rPr lang="en-US" sz="2400" b="1" dirty="0" err="1">
                <a:latin typeface="Times New Roman" pitchFamily="18" charset="0"/>
              </a:rPr>
              <a:t>quan</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sản</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hoạt</a:t>
            </a:r>
            <a:r>
              <a:rPr lang="en-US" sz="2400" b="1" dirty="0">
                <a:latin typeface="Times New Roman" pitchFamily="18" charset="0"/>
              </a:rPr>
              <a:t> </a:t>
            </a:r>
            <a:r>
              <a:rPr lang="en-US" sz="2400" b="1" dirty="0" err="1">
                <a:latin typeface="Times New Roman" pitchFamily="18" charset="0"/>
              </a:rPr>
              <a:t>động</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ý </a:t>
            </a:r>
            <a:r>
              <a:rPr lang="en-US" sz="2400" b="1" dirty="0" err="1">
                <a:latin typeface="Times New Roman" pitchFamily="18" charset="0"/>
              </a:rPr>
              <a:t>thức</a:t>
            </a:r>
            <a:endParaRPr lang="en-US" sz="2400" b="1" dirty="0">
              <a:latin typeface="Times New Roman" pitchFamily="18" charset="0"/>
            </a:endParaRPr>
          </a:p>
        </p:txBody>
      </p:sp>
      <p:sp>
        <p:nvSpPr>
          <p:cNvPr id="15" name="Text Box 29"/>
          <p:cNvSpPr txBox="1">
            <a:spLocks noChangeArrowheads="1"/>
          </p:cNvSpPr>
          <p:nvPr/>
        </p:nvSpPr>
        <p:spPr bwMode="auto">
          <a:xfrm>
            <a:off x="1328738" y="1026501"/>
            <a:ext cx="2500312" cy="779463"/>
          </a:xfrm>
          <a:prstGeom prst="rect">
            <a:avLst/>
          </a:prstGeom>
          <a:noFill/>
          <a:ln w="9525">
            <a:noFill/>
            <a:miter lim="800000"/>
            <a:headEnd/>
            <a:tailEnd/>
          </a:ln>
          <a:effectLst/>
        </p:spPr>
        <p:txBody>
          <a:bodyPr>
            <a:spAutoFit/>
          </a:bodyPr>
          <a:lstStyle/>
          <a:p>
            <a:pPr>
              <a:defRPr/>
            </a:pP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Hệ</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thần</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kinh</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gồm</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a:t>
            </a:r>
          </a:p>
          <a:p>
            <a:pPr>
              <a:spcBef>
                <a:spcPct val="50000"/>
              </a:spcBef>
              <a:defRPr/>
            </a:pPr>
            <a:endParaRPr lang="en-US" dirty="0"/>
          </a:p>
        </p:txBody>
      </p:sp>
      <p:graphicFrame>
        <p:nvGraphicFramePr>
          <p:cNvPr id="18" name="Group 25"/>
          <p:cNvGraphicFramePr>
            <a:graphicFrameLocks noGrp="1"/>
          </p:cNvGraphicFramePr>
          <p:nvPr>
            <p:extLst>
              <p:ext uri="{D42A27DB-BD31-4B8C-83A1-F6EECF244321}">
                <p14:modId xmlns:p14="http://schemas.microsoft.com/office/powerpoint/2010/main" val="335997388"/>
              </p:ext>
            </p:extLst>
          </p:nvPr>
        </p:nvGraphicFramePr>
        <p:xfrm>
          <a:off x="0" y="3343024"/>
          <a:ext cx="9144000" cy="1360488"/>
        </p:xfrm>
        <a:graphic>
          <a:graphicData uri="http://schemas.openxmlformats.org/drawingml/2006/table">
            <a:tbl>
              <a:tblPr/>
              <a:tblGrid>
                <a:gridCol w="4311650"/>
                <a:gridCol w="4832350"/>
              </a:tblGrid>
              <a:tr h="13604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516975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r>
              <a:rPr lang="en-US" sz="3800" dirty="0" err="1" smtClean="0">
                <a:latin typeface="Times New Roman" pitchFamily="18" charset="0"/>
              </a:rPr>
              <a:t>Liên</a:t>
            </a:r>
            <a:r>
              <a:rPr lang="en-US" sz="3800" dirty="0" smtClean="0">
                <a:latin typeface="Times New Roman" pitchFamily="18" charset="0"/>
              </a:rPr>
              <a:t> </a:t>
            </a:r>
            <a:r>
              <a:rPr lang="en-US" sz="3800" dirty="0" err="1" smtClean="0">
                <a:latin typeface="Times New Roman" pitchFamily="18" charset="0"/>
              </a:rPr>
              <a:t>hệ</a:t>
            </a:r>
            <a:r>
              <a:rPr lang="en-US" sz="3800" dirty="0" smtClean="0">
                <a:latin typeface="Times New Roman" pitchFamily="18" charset="0"/>
              </a:rPr>
              <a:t> </a:t>
            </a:r>
            <a:r>
              <a:rPr lang="en-US" sz="3800" dirty="0" err="1" smtClean="0">
                <a:latin typeface="Times New Roman" pitchFamily="18" charset="0"/>
              </a:rPr>
              <a:t>thực</a:t>
            </a:r>
            <a:r>
              <a:rPr lang="en-US" sz="3800" dirty="0" smtClean="0">
                <a:latin typeface="Times New Roman" pitchFamily="18" charset="0"/>
              </a:rPr>
              <a:t> </a:t>
            </a:r>
            <a:r>
              <a:rPr lang="en-US" sz="3800" dirty="0" err="1" smtClean="0">
                <a:latin typeface="Times New Roman" pitchFamily="18" charset="0"/>
              </a:rPr>
              <a:t>tiễn:các</a:t>
            </a:r>
            <a:r>
              <a:rPr lang="en-US" sz="3800" dirty="0" smtClean="0">
                <a:latin typeface="Times New Roman" pitchFamily="18" charset="0"/>
              </a:rPr>
              <a:t> </a:t>
            </a:r>
            <a:r>
              <a:rPr lang="en-US" sz="3800" dirty="0" err="1" smtClean="0">
                <a:latin typeface="Times New Roman" pitchFamily="18" charset="0"/>
              </a:rPr>
              <a:t>em</a:t>
            </a:r>
            <a:r>
              <a:rPr lang="en-US" sz="3800" dirty="0" smtClean="0">
                <a:latin typeface="Times New Roman" pitchFamily="18" charset="0"/>
              </a:rPr>
              <a:t> </a:t>
            </a:r>
            <a:r>
              <a:rPr lang="en-US" sz="3800" dirty="0" err="1" smtClean="0">
                <a:latin typeface="Times New Roman" pitchFamily="18" charset="0"/>
              </a:rPr>
              <a:t>quan</a:t>
            </a:r>
            <a:r>
              <a:rPr lang="en-US" sz="3800" dirty="0" smtClean="0">
                <a:latin typeface="Times New Roman" pitchFamily="18" charset="0"/>
              </a:rPr>
              <a:t> </a:t>
            </a:r>
            <a:r>
              <a:rPr lang="en-US" sz="3800" dirty="0" err="1" smtClean="0">
                <a:latin typeface="Times New Roman" pitchFamily="18" charset="0"/>
              </a:rPr>
              <a:t>sát</a:t>
            </a:r>
            <a:r>
              <a:rPr lang="en-US" sz="3800" dirty="0" smtClean="0">
                <a:latin typeface="Times New Roman" pitchFamily="18" charset="0"/>
              </a:rPr>
              <a:t> </a:t>
            </a:r>
            <a:r>
              <a:rPr lang="en-US" sz="3800" dirty="0" err="1" smtClean="0">
                <a:latin typeface="Times New Roman" pitchFamily="18" charset="0"/>
              </a:rPr>
              <a:t>những</a:t>
            </a:r>
            <a:r>
              <a:rPr lang="en-US" sz="3800" dirty="0" smtClean="0">
                <a:latin typeface="Times New Roman" pitchFamily="18" charset="0"/>
              </a:rPr>
              <a:t> </a:t>
            </a:r>
            <a:r>
              <a:rPr lang="en-US" sz="3800" dirty="0" err="1" smtClean="0">
                <a:latin typeface="Times New Roman" pitchFamily="18" charset="0"/>
              </a:rPr>
              <a:t>hình</a:t>
            </a:r>
            <a:r>
              <a:rPr lang="en-US" sz="3800" dirty="0" smtClean="0">
                <a:latin typeface="Times New Roman" pitchFamily="18" charset="0"/>
              </a:rPr>
              <a:t> </a:t>
            </a:r>
            <a:r>
              <a:rPr lang="en-US" sz="3800" dirty="0" err="1" smtClean="0">
                <a:latin typeface="Times New Roman" pitchFamily="18" charset="0"/>
              </a:rPr>
              <a:t>sau</a:t>
            </a:r>
            <a:r>
              <a:rPr lang="en-US" sz="3800" dirty="0" smtClean="0">
                <a:latin typeface="Times New Roman" pitchFamily="18" charset="0"/>
              </a:rPr>
              <a:t> </a:t>
            </a:r>
            <a:r>
              <a:rPr lang="en-US" sz="3800" dirty="0" err="1" smtClean="0">
                <a:latin typeface="Times New Roman" pitchFamily="18" charset="0"/>
              </a:rPr>
              <a:t>và</a:t>
            </a:r>
            <a:r>
              <a:rPr lang="en-US" sz="3800" dirty="0" smtClean="0">
                <a:latin typeface="Times New Roman" pitchFamily="18" charset="0"/>
              </a:rPr>
              <a:t> </a:t>
            </a:r>
            <a:r>
              <a:rPr lang="en-US" sz="3800" dirty="0" err="1" smtClean="0">
                <a:latin typeface="Times New Roman" pitchFamily="18" charset="0"/>
              </a:rPr>
              <a:t>cho</a:t>
            </a:r>
            <a:r>
              <a:rPr lang="en-US" sz="3800" dirty="0" smtClean="0">
                <a:latin typeface="Times New Roman" pitchFamily="18" charset="0"/>
              </a:rPr>
              <a:t> </a:t>
            </a:r>
            <a:r>
              <a:rPr lang="en-US" sz="3800" dirty="0" err="1" smtClean="0">
                <a:latin typeface="Times New Roman" pitchFamily="18" charset="0"/>
              </a:rPr>
              <a:t>biết</a:t>
            </a:r>
            <a:r>
              <a:rPr lang="en-US" sz="3800" dirty="0" smtClean="0">
                <a:latin typeface="Times New Roman" pitchFamily="18" charset="0"/>
              </a:rPr>
              <a:t> </a:t>
            </a:r>
            <a:r>
              <a:rPr lang="en-US" sz="3800" dirty="0" err="1" smtClean="0">
                <a:latin typeface="Times New Roman" pitchFamily="18" charset="0"/>
              </a:rPr>
              <a:t>để</a:t>
            </a:r>
            <a:r>
              <a:rPr lang="en-US" sz="3800" dirty="0" smtClean="0">
                <a:latin typeface="Times New Roman" pitchFamily="18" charset="0"/>
              </a:rPr>
              <a:t> </a:t>
            </a:r>
            <a:r>
              <a:rPr lang="en-US" sz="3800" dirty="0" err="1" smtClean="0">
                <a:latin typeface="Times New Roman" pitchFamily="18" charset="0"/>
              </a:rPr>
              <a:t>bảo</a:t>
            </a:r>
            <a:r>
              <a:rPr lang="en-US" sz="3800" dirty="0" smtClean="0">
                <a:latin typeface="Times New Roman" pitchFamily="18" charset="0"/>
              </a:rPr>
              <a:t> </a:t>
            </a:r>
            <a:r>
              <a:rPr lang="en-US" sz="3800" dirty="0" err="1" smtClean="0">
                <a:latin typeface="Times New Roman" pitchFamily="18" charset="0"/>
              </a:rPr>
              <a:t>vệ</a:t>
            </a:r>
            <a:r>
              <a:rPr lang="en-US" sz="3800" dirty="0" smtClean="0">
                <a:latin typeface="Times New Roman" pitchFamily="18" charset="0"/>
              </a:rPr>
              <a:t> </a:t>
            </a:r>
            <a:r>
              <a:rPr lang="en-US" sz="3800" dirty="0" err="1" smtClean="0">
                <a:latin typeface="Times New Roman" pitchFamily="18" charset="0"/>
              </a:rPr>
              <a:t>hệ</a:t>
            </a:r>
            <a:r>
              <a:rPr lang="en-US" sz="3800" dirty="0" smtClean="0">
                <a:latin typeface="Times New Roman" pitchFamily="18" charset="0"/>
              </a:rPr>
              <a:t> </a:t>
            </a:r>
            <a:r>
              <a:rPr lang="en-US" sz="3800" dirty="0" err="1" smtClean="0">
                <a:latin typeface="Times New Roman" pitchFamily="18" charset="0"/>
              </a:rPr>
              <a:t>thần</a:t>
            </a:r>
            <a:r>
              <a:rPr lang="en-US" sz="3800" dirty="0" smtClean="0">
                <a:latin typeface="Times New Roman" pitchFamily="18" charset="0"/>
              </a:rPr>
              <a:t> </a:t>
            </a:r>
            <a:r>
              <a:rPr lang="en-US" sz="3800" dirty="0" err="1" smtClean="0">
                <a:latin typeface="Times New Roman" pitchFamily="18" charset="0"/>
              </a:rPr>
              <a:t>kinh</a:t>
            </a:r>
            <a:r>
              <a:rPr lang="en-US" sz="3800" dirty="0" smtClean="0">
                <a:latin typeface="Times New Roman" pitchFamily="18" charset="0"/>
              </a:rPr>
              <a:t> </a:t>
            </a:r>
            <a:r>
              <a:rPr lang="en-US" sz="3800" dirty="0" err="1" smtClean="0">
                <a:latin typeface="Times New Roman" pitchFamily="18" charset="0"/>
              </a:rPr>
              <a:t>chúng</a:t>
            </a:r>
            <a:r>
              <a:rPr lang="en-US" sz="3800" dirty="0" smtClean="0">
                <a:latin typeface="Times New Roman" pitchFamily="18" charset="0"/>
              </a:rPr>
              <a:t> ta </a:t>
            </a:r>
            <a:r>
              <a:rPr lang="en-US" sz="3800" dirty="0" err="1" smtClean="0">
                <a:latin typeface="Times New Roman" pitchFamily="18" charset="0"/>
              </a:rPr>
              <a:t>cần</a:t>
            </a:r>
            <a:r>
              <a:rPr lang="en-US" sz="3800" dirty="0" smtClean="0">
                <a:latin typeface="Times New Roman" pitchFamily="18" charset="0"/>
              </a:rPr>
              <a:t> </a:t>
            </a:r>
            <a:r>
              <a:rPr lang="en-US" sz="3800" dirty="0" err="1" smtClean="0">
                <a:latin typeface="Times New Roman" pitchFamily="18" charset="0"/>
              </a:rPr>
              <a:t>phải</a:t>
            </a:r>
            <a:r>
              <a:rPr lang="en-US" sz="3800" dirty="0" smtClean="0">
                <a:latin typeface="Times New Roman" pitchFamily="18" charset="0"/>
              </a:rPr>
              <a:t> </a:t>
            </a:r>
            <a:r>
              <a:rPr lang="en-US" sz="3800" dirty="0" err="1" smtClean="0">
                <a:latin typeface="Times New Roman" pitchFamily="18" charset="0"/>
              </a:rPr>
              <a:t>làm</a:t>
            </a:r>
            <a:r>
              <a:rPr lang="en-US" sz="3800" dirty="0" smtClean="0">
                <a:latin typeface="Times New Roman" pitchFamily="18" charset="0"/>
              </a:rPr>
              <a:t> </a:t>
            </a:r>
            <a:r>
              <a:rPr lang="en-US" sz="3800" dirty="0" err="1" smtClean="0">
                <a:latin typeface="Times New Roman" pitchFamily="18" charset="0"/>
              </a:rPr>
              <a:t>gì</a:t>
            </a:r>
            <a:r>
              <a:rPr lang="en-US" sz="3800" dirty="0" smtClean="0">
                <a:latin typeface="Times New Roman" pitchFamily="18" charset="0"/>
              </a:rPr>
              <a:t>?</a:t>
            </a:r>
          </a:p>
        </p:txBody>
      </p:sp>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1"/>
            <a:ext cx="4191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40386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44490"/>
      </p:ext>
    </p:extLst>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429"/>
                                        </p:tgtEl>
                                        <p:attrNameLst>
                                          <p:attrName>style.visibility</p:attrName>
                                        </p:attrNameLst>
                                      </p:cBhvr>
                                      <p:to>
                                        <p:strVal val="visible"/>
                                      </p:to>
                                    </p:set>
                                    <p:anim calcmode="lin" valueType="num">
                                      <p:cBhvr additive="base">
                                        <p:cTn id="12" dur="500" fill="hold"/>
                                        <p:tgtEl>
                                          <p:spTgt spid="103429"/>
                                        </p:tgtEl>
                                        <p:attrNameLst>
                                          <p:attrName>ppt_x</p:attrName>
                                        </p:attrNameLst>
                                      </p:cBhvr>
                                      <p:tavLst>
                                        <p:tav tm="0">
                                          <p:val>
                                            <p:strVal val="#ppt_x"/>
                                          </p:val>
                                        </p:tav>
                                        <p:tav tm="100000">
                                          <p:val>
                                            <p:strVal val="#ppt_x"/>
                                          </p:val>
                                        </p:tav>
                                      </p:tavLst>
                                    </p:anim>
                                    <p:anim calcmode="lin" valueType="num">
                                      <p:cBhvr additive="base">
                                        <p:cTn id="13" dur="500" fill="hold"/>
                                        <p:tgtEl>
                                          <p:spTgt spid="10342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3430"/>
                                        </p:tgtEl>
                                        <p:attrNameLst>
                                          <p:attrName>style.visibility</p:attrName>
                                        </p:attrNameLst>
                                      </p:cBhvr>
                                      <p:to>
                                        <p:strVal val="visible"/>
                                      </p:to>
                                    </p:set>
                                    <p:anim calcmode="lin" valueType="num">
                                      <p:cBhvr additive="base">
                                        <p:cTn id="16" dur="500" fill="hold"/>
                                        <p:tgtEl>
                                          <p:spTgt spid="103430"/>
                                        </p:tgtEl>
                                        <p:attrNameLst>
                                          <p:attrName>ppt_x</p:attrName>
                                        </p:attrNameLst>
                                      </p:cBhvr>
                                      <p:tavLst>
                                        <p:tav tm="0">
                                          <p:val>
                                            <p:strVal val="#ppt_x"/>
                                          </p:val>
                                        </p:tav>
                                        <p:tav tm="100000">
                                          <p:val>
                                            <p:strVal val="#ppt_x"/>
                                          </p:val>
                                        </p:tav>
                                      </p:tavLst>
                                    </p:anim>
                                    <p:anim calcmode="lin" valueType="num">
                                      <p:cBhvr additive="base">
                                        <p:cTn id="17" dur="500" fill="hold"/>
                                        <p:tgtEl>
                                          <p:spTgt spid="103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426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777716"/>
      </p:ext>
    </p:extLst>
  </p:cSld>
  <p:clrMapOvr>
    <a:masterClrMapping/>
  </p:clrMapOvr>
  <p:transition spd="slow" advClick="0" advTm="4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Grp="1" noChangeArrowheads="1"/>
          </p:cNvSpPr>
          <p:nvPr>
            <p:ph type="title"/>
          </p:nvPr>
        </p:nvSpPr>
        <p:spPr/>
        <p:txBody>
          <a:bodyPr/>
          <a:lstStyle/>
          <a:p>
            <a:r>
              <a:rPr lang="en-US" sz="3800" smtClean="0">
                <a:latin typeface="Times New Roman" pitchFamily="18" charset="0"/>
              </a:rPr>
              <a:t>Các biện pháp để bảo vệ hệ thần kinh là:</a:t>
            </a:r>
          </a:p>
        </p:txBody>
      </p:sp>
      <p:sp>
        <p:nvSpPr>
          <p:cNvPr id="108551" name="Rectangle 7"/>
          <p:cNvSpPr>
            <a:spLocks noGrp="1" noChangeArrowheads="1"/>
          </p:cNvSpPr>
          <p:nvPr>
            <p:ph type="body" idx="1"/>
          </p:nvPr>
        </p:nvSpPr>
        <p:spPr/>
        <p:txBody>
          <a:bodyPr/>
          <a:lstStyle/>
          <a:p>
            <a:r>
              <a:rPr lang="en-US" smtClean="0">
                <a:latin typeface="Times New Roman" pitchFamily="18" charset="0"/>
              </a:rPr>
              <a:t>Phải đội mũ bảo hiểm khi tham gia giao thông.</a:t>
            </a:r>
          </a:p>
          <a:p>
            <a:r>
              <a:rPr lang="en-US" smtClean="0">
                <a:latin typeface="Times New Roman" pitchFamily="18" charset="0"/>
              </a:rPr>
              <a:t>Không chở quá số người quy định(2 người tính cả người chở) đối với xe máy và xe đạp.</a:t>
            </a:r>
          </a:p>
          <a:p>
            <a:r>
              <a:rPr lang="en-US" smtClean="0">
                <a:latin typeface="Times New Roman" pitchFamily="18" charset="0"/>
              </a:rPr>
              <a:t>Không tham gia các trò choi nguy hiểm như: bắn súng, trèo cao…</a:t>
            </a:r>
          </a:p>
        </p:txBody>
      </p:sp>
    </p:spTree>
    <p:extLst>
      <p:ext uri="{BB962C8B-B14F-4D97-AF65-F5344CB8AC3E}">
        <p14:creationId xmlns:p14="http://schemas.microsoft.com/office/powerpoint/2010/main" val="772640440"/>
      </p:ext>
    </p:extLst>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wheel(4)">
                                      <p:cBhvr>
                                        <p:cTn id="7" dur="2000"/>
                                        <p:tgtEl>
                                          <p:spTgt spid="108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08551">
                                            <p:txEl>
                                              <p:pRg st="0" end="0"/>
                                            </p:txEl>
                                          </p:spTgt>
                                        </p:tgtEl>
                                        <p:attrNameLst>
                                          <p:attrName>style.visibility</p:attrName>
                                        </p:attrNameLst>
                                      </p:cBhvr>
                                      <p:to>
                                        <p:strVal val="visible"/>
                                      </p:to>
                                    </p:set>
                                    <p:animEffect transition="in" filter="wheel(4)">
                                      <p:cBhvr>
                                        <p:cTn id="12" dur="2000"/>
                                        <p:tgtEl>
                                          <p:spTgt spid="108551">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108551">
                                            <p:txEl>
                                              <p:pRg st="1" end="1"/>
                                            </p:txEl>
                                          </p:spTgt>
                                        </p:tgtEl>
                                        <p:attrNameLst>
                                          <p:attrName>style.visibility</p:attrName>
                                        </p:attrNameLst>
                                      </p:cBhvr>
                                      <p:to>
                                        <p:strVal val="visible"/>
                                      </p:to>
                                    </p:set>
                                    <p:animEffect transition="in" filter="wheel(4)">
                                      <p:cBhvr>
                                        <p:cTn id="15" dur="2000"/>
                                        <p:tgtEl>
                                          <p:spTgt spid="108551">
                                            <p:txEl>
                                              <p:pRg st="1" end="1"/>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108551">
                                            <p:txEl>
                                              <p:pRg st="2" end="2"/>
                                            </p:txEl>
                                          </p:spTgt>
                                        </p:tgtEl>
                                        <p:attrNameLst>
                                          <p:attrName>style.visibility</p:attrName>
                                        </p:attrNameLst>
                                      </p:cBhvr>
                                      <p:to>
                                        <p:strVal val="visible"/>
                                      </p:to>
                                    </p:set>
                                    <p:animEffect transition="in" filter="wheel(4)">
                                      <p:cBhvr>
                                        <p:cTn id="18" dur="2000"/>
                                        <p:tgtEl>
                                          <p:spTgt spid="1085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2"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99063"/>
            <a:ext cx="2333625" cy="777875"/>
          </a:xfrm>
          <a:prstGeom prst="rect">
            <a:avLst/>
          </a:prstGeom>
          <a:noFill/>
          <a:extLst>
            <a:ext uri="{909E8E84-426E-40DD-AFC4-6F175D3DCCD1}">
              <a14:hiddenFill xmlns:a14="http://schemas.microsoft.com/office/drawing/2010/main">
                <a:solidFill>
                  <a:srgbClr val="FFFFFF"/>
                </a:solidFill>
              </a14:hiddenFill>
            </a:ext>
          </a:extLst>
        </p:spPr>
      </p:pic>
      <p:pic>
        <p:nvPicPr>
          <p:cNvPr id="78863" name="Picture 1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752850"/>
            <a:ext cx="20796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78864"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3903663"/>
            <a:ext cx="1597025" cy="1535112"/>
          </a:xfrm>
          <a:prstGeom prst="rect">
            <a:avLst/>
          </a:prstGeom>
          <a:noFill/>
          <a:extLst>
            <a:ext uri="{909E8E84-426E-40DD-AFC4-6F175D3DCCD1}">
              <a14:hiddenFill xmlns:a14="http://schemas.microsoft.com/office/drawing/2010/main">
                <a:solidFill>
                  <a:srgbClr val="FFFFFF"/>
                </a:solidFill>
              </a14:hiddenFill>
            </a:ext>
          </a:extLst>
        </p:spPr>
      </p:pic>
      <p:pic>
        <p:nvPicPr>
          <p:cNvPr id="78865"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5708650"/>
            <a:ext cx="1749425" cy="909638"/>
          </a:xfrm>
          <a:prstGeom prst="rect">
            <a:avLst/>
          </a:prstGeom>
          <a:noFill/>
          <a:extLst>
            <a:ext uri="{909E8E84-426E-40DD-AFC4-6F175D3DCCD1}">
              <a14:hiddenFill xmlns:a14="http://schemas.microsoft.com/office/drawing/2010/main">
                <a:solidFill>
                  <a:srgbClr val="FFFFFF"/>
                </a:solidFill>
              </a14:hiddenFill>
            </a:ext>
          </a:extLst>
        </p:spPr>
      </p:pic>
      <p:pic>
        <p:nvPicPr>
          <p:cNvPr id="78866"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663" y="4565650"/>
            <a:ext cx="1728787" cy="1260475"/>
          </a:xfrm>
          <a:prstGeom prst="rect">
            <a:avLst/>
          </a:prstGeom>
          <a:noFill/>
          <a:extLst>
            <a:ext uri="{909E8E84-426E-40DD-AFC4-6F175D3DCCD1}">
              <a14:hiddenFill xmlns:a14="http://schemas.microsoft.com/office/drawing/2010/main">
                <a:solidFill>
                  <a:srgbClr val="FFFFFF"/>
                </a:solidFill>
              </a14:hiddenFill>
            </a:ext>
          </a:extLst>
        </p:spPr>
      </p:pic>
      <p:pic>
        <p:nvPicPr>
          <p:cNvPr id="78867" name="Picture 1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4545013"/>
            <a:ext cx="196215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78868"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6488" y="3787775"/>
            <a:ext cx="13144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8869" name="Picture 2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2513" y="3049588"/>
            <a:ext cx="1281112" cy="860425"/>
          </a:xfrm>
          <a:prstGeom prst="rect">
            <a:avLst/>
          </a:prstGeom>
          <a:noFill/>
          <a:extLst>
            <a:ext uri="{909E8E84-426E-40DD-AFC4-6F175D3DCCD1}">
              <a14:hiddenFill xmlns:a14="http://schemas.microsoft.com/office/drawing/2010/main">
                <a:solidFill>
                  <a:srgbClr val="FFFFFF"/>
                </a:solidFill>
              </a14:hiddenFill>
            </a:ext>
          </a:extLst>
        </p:spPr>
      </p:pic>
      <p:pic>
        <p:nvPicPr>
          <p:cNvPr id="78870" name="Picture 2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3063" y="3600450"/>
            <a:ext cx="2093912" cy="1054100"/>
          </a:xfrm>
          <a:prstGeom prst="rect">
            <a:avLst/>
          </a:prstGeom>
          <a:noFill/>
          <a:extLst>
            <a:ext uri="{909E8E84-426E-40DD-AFC4-6F175D3DCCD1}">
              <a14:hiddenFill xmlns:a14="http://schemas.microsoft.com/office/drawing/2010/main">
                <a:solidFill>
                  <a:srgbClr val="FFFFFF"/>
                </a:solidFill>
              </a14:hiddenFill>
            </a:ext>
          </a:extLst>
        </p:spPr>
      </p:pic>
      <p:pic>
        <p:nvPicPr>
          <p:cNvPr id="78871" name="Picture 2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375" y="3849688"/>
            <a:ext cx="2073275" cy="1033462"/>
          </a:xfrm>
          <a:prstGeom prst="rect">
            <a:avLst/>
          </a:prstGeom>
          <a:noFill/>
          <a:extLst>
            <a:ext uri="{909E8E84-426E-40DD-AFC4-6F175D3DCCD1}">
              <a14:hiddenFill xmlns:a14="http://schemas.microsoft.com/office/drawing/2010/main">
                <a:solidFill>
                  <a:srgbClr val="FFFFFF"/>
                </a:solidFill>
              </a14:hiddenFill>
            </a:ext>
          </a:extLst>
        </p:spPr>
      </p:pic>
      <p:pic>
        <p:nvPicPr>
          <p:cNvPr id="78872" name="Picture 2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5869" y="1100931"/>
            <a:ext cx="2865438" cy="357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68113"/>
      </p:ext>
    </p:extLst>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8872"/>
                                        </p:tgtEl>
                                        <p:attrNameLst>
                                          <p:attrName>style.visibility</p:attrName>
                                        </p:attrNameLst>
                                      </p:cBhvr>
                                      <p:to>
                                        <p:strVal val="visible"/>
                                      </p:to>
                                    </p:set>
                                    <p:animEffect transition="in" filter="box(out)">
                                      <p:cBhvr>
                                        <p:cTn id="7" dur="500"/>
                                        <p:tgtEl>
                                          <p:spTgt spid="78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8871"/>
                                        </p:tgtEl>
                                        <p:attrNameLst>
                                          <p:attrName>style.visibility</p:attrName>
                                        </p:attrNameLst>
                                      </p:cBhvr>
                                      <p:to>
                                        <p:strVal val="visible"/>
                                      </p:to>
                                    </p:set>
                                    <p:animEffect transition="in" filter="wipe(left)">
                                      <p:cBhvr>
                                        <p:cTn id="12" dur="500"/>
                                        <p:tgtEl>
                                          <p:spTgt spid="78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8870"/>
                                        </p:tgtEl>
                                        <p:attrNameLst>
                                          <p:attrName>style.visibility</p:attrName>
                                        </p:attrNameLst>
                                      </p:cBhvr>
                                      <p:to>
                                        <p:strVal val="visible"/>
                                      </p:to>
                                    </p:set>
                                    <p:animEffect transition="in" filter="wipe(left)">
                                      <p:cBhvr>
                                        <p:cTn id="17" dur="500"/>
                                        <p:tgtEl>
                                          <p:spTgt spid="78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8869"/>
                                        </p:tgtEl>
                                        <p:attrNameLst>
                                          <p:attrName>style.visibility</p:attrName>
                                        </p:attrNameLst>
                                      </p:cBhvr>
                                      <p:to>
                                        <p:strVal val="visible"/>
                                      </p:to>
                                    </p:set>
                                    <p:animEffect transition="in" filter="wipe(left)">
                                      <p:cBhvr>
                                        <p:cTn id="22" dur="500"/>
                                        <p:tgtEl>
                                          <p:spTgt spid="78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8868"/>
                                        </p:tgtEl>
                                        <p:attrNameLst>
                                          <p:attrName>style.visibility</p:attrName>
                                        </p:attrNameLst>
                                      </p:cBhvr>
                                      <p:to>
                                        <p:strVal val="visible"/>
                                      </p:to>
                                    </p:set>
                                    <p:animEffect transition="in" filter="wipe(left)">
                                      <p:cBhvr>
                                        <p:cTn id="27" dur="500"/>
                                        <p:tgtEl>
                                          <p:spTgt spid="78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8867"/>
                                        </p:tgtEl>
                                        <p:attrNameLst>
                                          <p:attrName>style.visibility</p:attrName>
                                        </p:attrNameLst>
                                      </p:cBhvr>
                                      <p:to>
                                        <p:strVal val="visible"/>
                                      </p:to>
                                    </p:set>
                                    <p:animEffect transition="in" filter="wipe(left)">
                                      <p:cBhvr>
                                        <p:cTn id="32" dur="500"/>
                                        <p:tgtEl>
                                          <p:spTgt spid="788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8866"/>
                                        </p:tgtEl>
                                        <p:attrNameLst>
                                          <p:attrName>style.visibility</p:attrName>
                                        </p:attrNameLst>
                                      </p:cBhvr>
                                      <p:to>
                                        <p:strVal val="visible"/>
                                      </p:to>
                                    </p:set>
                                    <p:animEffect transition="in" filter="wipe(left)">
                                      <p:cBhvr>
                                        <p:cTn id="37" dur="500"/>
                                        <p:tgtEl>
                                          <p:spTgt spid="788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8865"/>
                                        </p:tgtEl>
                                        <p:attrNameLst>
                                          <p:attrName>style.visibility</p:attrName>
                                        </p:attrNameLst>
                                      </p:cBhvr>
                                      <p:to>
                                        <p:strVal val="visible"/>
                                      </p:to>
                                    </p:set>
                                    <p:animEffect transition="in" filter="wipe(left)">
                                      <p:cBhvr>
                                        <p:cTn id="42" dur="500"/>
                                        <p:tgtEl>
                                          <p:spTgt spid="7886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78864"/>
                                        </p:tgtEl>
                                        <p:attrNameLst>
                                          <p:attrName>style.visibility</p:attrName>
                                        </p:attrNameLst>
                                      </p:cBhvr>
                                      <p:to>
                                        <p:strVal val="visible"/>
                                      </p:to>
                                    </p:set>
                                    <p:animEffect transition="in" filter="wipe(right)">
                                      <p:cBhvr>
                                        <p:cTn id="47" dur="500"/>
                                        <p:tgtEl>
                                          <p:spTgt spid="788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78863"/>
                                        </p:tgtEl>
                                        <p:attrNameLst>
                                          <p:attrName>style.visibility</p:attrName>
                                        </p:attrNameLst>
                                      </p:cBhvr>
                                      <p:to>
                                        <p:strVal val="visible"/>
                                      </p:to>
                                    </p:set>
                                    <p:animEffect transition="in" filter="wipe(right)">
                                      <p:cBhvr>
                                        <p:cTn id="52" dur="500"/>
                                        <p:tgtEl>
                                          <p:spTgt spid="788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78862"/>
                                        </p:tgtEl>
                                        <p:attrNameLst>
                                          <p:attrName>style.visibility</p:attrName>
                                        </p:attrNameLst>
                                      </p:cBhvr>
                                      <p:to>
                                        <p:strVal val="visible"/>
                                      </p:to>
                                    </p:set>
                                    <p:animEffect transition="in" filter="wipe(right)">
                                      <p:cBhvr>
                                        <p:cTn id="57" dur="5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51204" name="Text Box 4"/>
          <p:cNvSpPr txBox="1">
            <a:spLocks noChangeArrowheads="1"/>
          </p:cNvSpPr>
          <p:nvPr/>
        </p:nvSpPr>
        <p:spPr bwMode="auto">
          <a:xfrm>
            <a:off x="1828800" y="728663"/>
            <a:ext cx="5638800" cy="519112"/>
          </a:xfrm>
          <a:prstGeom prst="rect">
            <a:avLst/>
          </a:prstGeom>
          <a:noFill/>
          <a:ln w="9525">
            <a:noFill/>
            <a:miter lim="800000"/>
            <a:headEnd/>
            <a:tailEnd/>
          </a:ln>
        </p:spPr>
        <p:txBody>
          <a:bodyPr>
            <a:spAutoFit/>
          </a:bodyPr>
          <a:lstStyle/>
          <a:p>
            <a:r>
              <a:rPr lang="en-US" sz="2800">
                <a:solidFill>
                  <a:srgbClr val="FF3300"/>
                </a:solidFill>
              </a:rPr>
              <a:t>-</a:t>
            </a:r>
            <a:r>
              <a:rPr lang="en-US" sz="2800">
                <a:solidFill>
                  <a:srgbClr val="FF3300"/>
                </a:solidFill>
                <a:latin typeface="Times New Roman" pitchFamily="18" charset="0"/>
                <a:cs typeface="Times New Roman" pitchFamily="18" charset="0"/>
              </a:rPr>
              <a:t>Vị trí của dây thần kinh tuỷ?</a:t>
            </a:r>
          </a:p>
        </p:txBody>
      </p:sp>
      <p:pic>
        <p:nvPicPr>
          <p:cNvPr id="51205" name="Picture 5" descr="ttuy song"/>
          <p:cNvPicPr>
            <a:picLocks noChangeAspect="1" noChangeArrowheads="1"/>
          </p:cNvPicPr>
          <p:nvPr/>
        </p:nvPicPr>
        <p:blipFill>
          <a:blip r:embed="rId2"/>
          <a:srcRect/>
          <a:stretch>
            <a:fillRect/>
          </a:stretch>
        </p:blipFill>
        <p:spPr bwMode="auto">
          <a:xfrm>
            <a:off x="3505200" y="1524000"/>
            <a:ext cx="2132013" cy="5181600"/>
          </a:xfrm>
          <a:prstGeom prst="rect">
            <a:avLst/>
          </a:prstGeom>
          <a:noFill/>
          <a:ln w="9525">
            <a:noFill/>
            <a:miter lim="800000"/>
            <a:headEnd/>
            <a:tailEnd/>
          </a:ln>
        </p:spPr>
      </p:pic>
      <p:sp>
        <p:nvSpPr>
          <p:cNvPr id="51206" name="Line 6"/>
          <p:cNvSpPr>
            <a:spLocks noChangeShapeType="1"/>
          </p:cNvSpPr>
          <p:nvPr/>
        </p:nvSpPr>
        <p:spPr bwMode="auto">
          <a:xfrm>
            <a:off x="3124200" y="3505200"/>
            <a:ext cx="1295400" cy="0"/>
          </a:xfrm>
          <a:prstGeom prst="line">
            <a:avLst/>
          </a:prstGeom>
          <a:noFill/>
          <a:ln w="9525">
            <a:solidFill>
              <a:schemeClr val="tx1"/>
            </a:solidFill>
            <a:round/>
            <a:headEnd/>
            <a:tailEnd type="triangle" w="med" len="med"/>
          </a:ln>
        </p:spPr>
        <p:txBody>
          <a:bodyPr/>
          <a:lstStyle/>
          <a:p>
            <a:endParaRPr lang="en-US"/>
          </a:p>
        </p:txBody>
      </p:sp>
      <p:sp>
        <p:nvSpPr>
          <p:cNvPr id="51207" name="Text Box 7"/>
          <p:cNvSpPr txBox="1">
            <a:spLocks noChangeArrowheads="1"/>
          </p:cNvSpPr>
          <p:nvPr/>
        </p:nvSpPr>
        <p:spPr bwMode="auto">
          <a:xfrm>
            <a:off x="1752600" y="3200400"/>
            <a:ext cx="1327992" cy="461665"/>
          </a:xfrm>
          <a:prstGeom prst="rect">
            <a:avLst/>
          </a:prstGeom>
          <a:noFill/>
          <a:ln w="9525">
            <a:noFill/>
            <a:miter lim="800000"/>
            <a:headEnd/>
            <a:tailEnd/>
          </a:ln>
        </p:spPr>
        <p:txBody>
          <a:bodyPr wrap="none">
            <a:spAutoFit/>
          </a:bodyPr>
          <a:lstStyle/>
          <a:p>
            <a:r>
              <a:rPr lang="en-US" sz="2400">
                <a:solidFill>
                  <a:srgbClr val="3333FF"/>
                </a:solidFill>
                <a:latin typeface="Times New Roman" pitchFamily="18" charset="0"/>
                <a:cs typeface="Times New Roman" pitchFamily="18" charset="0"/>
              </a:rPr>
              <a:t>Tuỷ sống</a:t>
            </a:r>
          </a:p>
        </p:txBody>
      </p:sp>
      <p:sp>
        <p:nvSpPr>
          <p:cNvPr id="51208" name="Text Box 8"/>
          <p:cNvSpPr txBox="1">
            <a:spLocks noChangeArrowheads="1"/>
          </p:cNvSpPr>
          <p:nvPr/>
        </p:nvSpPr>
        <p:spPr bwMode="auto">
          <a:xfrm>
            <a:off x="2057400" y="2179637"/>
            <a:ext cx="1600200" cy="830997"/>
          </a:xfrm>
          <a:prstGeom prst="rect">
            <a:avLst/>
          </a:prstGeom>
          <a:noFill/>
          <a:ln w="9525">
            <a:noFill/>
            <a:miter lim="800000"/>
            <a:headEnd/>
            <a:tailEnd/>
          </a:ln>
        </p:spPr>
        <p:txBody>
          <a:bodyPr>
            <a:spAutoFit/>
          </a:bodyPr>
          <a:lstStyle/>
          <a:p>
            <a:pPr algn="ctr"/>
            <a:r>
              <a:rPr lang="en-US" sz="2400" dirty="0" err="1">
                <a:solidFill>
                  <a:srgbClr val="3333FF"/>
                </a:solidFill>
                <a:latin typeface="Times New Roman" pitchFamily="18" charset="0"/>
                <a:cs typeface="Times New Roman" pitchFamily="18" charset="0"/>
              </a:rPr>
              <a:t>Đốt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sống</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cổ</a:t>
            </a:r>
            <a:r>
              <a:rPr lang="en-US" sz="2400" dirty="0">
                <a:solidFill>
                  <a:srgbClr val="3333FF"/>
                </a:solidFill>
                <a:latin typeface="Times New Roman" pitchFamily="18" charset="0"/>
                <a:cs typeface="Times New Roman" pitchFamily="18" charset="0"/>
              </a:rPr>
              <a:t> I</a:t>
            </a:r>
          </a:p>
        </p:txBody>
      </p:sp>
      <p:sp>
        <p:nvSpPr>
          <p:cNvPr id="51209" name="Line 9"/>
          <p:cNvSpPr>
            <a:spLocks noChangeShapeType="1"/>
          </p:cNvSpPr>
          <p:nvPr/>
        </p:nvSpPr>
        <p:spPr bwMode="auto">
          <a:xfrm flipV="1">
            <a:off x="3657600" y="2643188"/>
            <a:ext cx="809625" cy="100012"/>
          </a:xfrm>
          <a:prstGeom prst="line">
            <a:avLst/>
          </a:prstGeom>
          <a:noFill/>
          <a:ln w="9525">
            <a:solidFill>
              <a:schemeClr val="tx1"/>
            </a:solidFill>
            <a:round/>
            <a:headEnd/>
            <a:tailEnd type="triangle" w="med" len="med"/>
          </a:ln>
        </p:spPr>
        <p:txBody>
          <a:bodyPr/>
          <a:lstStyle/>
          <a:p>
            <a:endParaRPr lang="en-US"/>
          </a:p>
        </p:txBody>
      </p:sp>
      <p:sp>
        <p:nvSpPr>
          <p:cNvPr id="51210" name="Line 10"/>
          <p:cNvSpPr>
            <a:spLocks noChangeShapeType="1"/>
          </p:cNvSpPr>
          <p:nvPr/>
        </p:nvSpPr>
        <p:spPr bwMode="auto">
          <a:xfrm>
            <a:off x="3733800" y="4843463"/>
            <a:ext cx="762000" cy="76200"/>
          </a:xfrm>
          <a:prstGeom prst="line">
            <a:avLst/>
          </a:prstGeom>
          <a:noFill/>
          <a:ln w="9525">
            <a:solidFill>
              <a:schemeClr val="tx1"/>
            </a:solidFill>
            <a:round/>
            <a:headEnd/>
            <a:tailEnd type="triangle" w="med" len="med"/>
          </a:ln>
        </p:spPr>
        <p:txBody>
          <a:bodyPr/>
          <a:lstStyle/>
          <a:p>
            <a:endParaRPr lang="en-US"/>
          </a:p>
        </p:txBody>
      </p:sp>
      <p:sp>
        <p:nvSpPr>
          <p:cNvPr id="51211" name="Text Box 11"/>
          <p:cNvSpPr txBox="1">
            <a:spLocks noChangeArrowheads="1"/>
          </p:cNvSpPr>
          <p:nvPr/>
        </p:nvSpPr>
        <p:spPr bwMode="auto">
          <a:xfrm>
            <a:off x="2281238" y="4435475"/>
            <a:ext cx="1676400" cy="830997"/>
          </a:xfrm>
          <a:prstGeom prst="rect">
            <a:avLst/>
          </a:prstGeom>
          <a:noFill/>
          <a:ln w="9525">
            <a:noFill/>
            <a:miter lim="800000"/>
            <a:headEnd/>
            <a:tailEnd/>
          </a:ln>
        </p:spPr>
        <p:txBody>
          <a:bodyPr>
            <a:spAutoFit/>
          </a:bodyPr>
          <a:lstStyle/>
          <a:p>
            <a:pPr algn="ctr"/>
            <a:r>
              <a:rPr lang="en-US" sz="2400">
                <a:solidFill>
                  <a:srgbClr val="3333FF"/>
                </a:solidFill>
                <a:latin typeface="Times New Roman" pitchFamily="18" charset="0"/>
                <a:cs typeface="Times New Roman" pitchFamily="18" charset="0"/>
              </a:rPr>
              <a:t>Đốt sống thắt lưng II</a:t>
            </a:r>
          </a:p>
        </p:txBody>
      </p:sp>
      <p:sp>
        <p:nvSpPr>
          <p:cNvPr id="51212" name="Text Box 12"/>
          <p:cNvSpPr txBox="1">
            <a:spLocks noChangeArrowheads="1"/>
          </p:cNvSpPr>
          <p:nvPr/>
        </p:nvSpPr>
        <p:spPr bwMode="auto">
          <a:xfrm>
            <a:off x="5410200" y="1752600"/>
            <a:ext cx="1704975" cy="830997"/>
          </a:xfrm>
          <a:prstGeom prst="rect">
            <a:avLst/>
          </a:prstGeom>
          <a:noFill/>
          <a:ln w="9525">
            <a:noFill/>
            <a:miter lim="800000"/>
            <a:headEnd/>
            <a:tailEnd/>
          </a:ln>
        </p:spPr>
        <p:txBody>
          <a:bodyPr>
            <a:spAutoFit/>
          </a:bodyPr>
          <a:lstStyle/>
          <a:p>
            <a:pPr algn="ctr"/>
            <a:r>
              <a:rPr lang="en-US" sz="2400">
                <a:solidFill>
                  <a:srgbClr val="3333FF"/>
                </a:solidFill>
                <a:latin typeface="Times New Roman" pitchFamily="18" charset="0"/>
                <a:cs typeface="Times New Roman" pitchFamily="18" charset="0"/>
              </a:rPr>
              <a:t>Đốt sống cổ I</a:t>
            </a:r>
          </a:p>
        </p:txBody>
      </p:sp>
      <p:sp>
        <p:nvSpPr>
          <p:cNvPr id="51213" name="Text Box 13"/>
          <p:cNvSpPr txBox="1">
            <a:spLocks noChangeArrowheads="1"/>
          </p:cNvSpPr>
          <p:nvPr/>
        </p:nvSpPr>
        <p:spPr bwMode="auto">
          <a:xfrm>
            <a:off x="5749925" y="5791200"/>
            <a:ext cx="2784475" cy="457200"/>
          </a:xfrm>
          <a:prstGeom prst="rect">
            <a:avLst/>
          </a:prstGeom>
          <a:noFill/>
          <a:ln w="9525">
            <a:noFill/>
            <a:miter lim="800000"/>
            <a:headEnd/>
            <a:tailEnd/>
          </a:ln>
        </p:spPr>
        <p:txBody>
          <a:bodyPr>
            <a:spAutoFit/>
          </a:bodyPr>
          <a:lstStyle/>
          <a:p>
            <a:r>
              <a:rPr lang="en-US" sz="2400">
                <a:solidFill>
                  <a:srgbClr val="3333FF"/>
                </a:solidFill>
                <a:latin typeface="Times New Roman" pitchFamily="18" charset="0"/>
                <a:cs typeface="Times New Roman" pitchFamily="18" charset="0"/>
              </a:rPr>
              <a:t>Đốt sống cụt cuối</a:t>
            </a:r>
          </a:p>
        </p:txBody>
      </p:sp>
      <p:sp>
        <p:nvSpPr>
          <p:cNvPr id="51214" name="Line 14"/>
          <p:cNvSpPr>
            <a:spLocks noChangeShapeType="1"/>
          </p:cNvSpPr>
          <p:nvPr/>
        </p:nvSpPr>
        <p:spPr bwMode="auto">
          <a:xfrm flipH="1">
            <a:off x="4648200" y="2362200"/>
            <a:ext cx="990600" cy="228600"/>
          </a:xfrm>
          <a:prstGeom prst="line">
            <a:avLst/>
          </a:prstGeom>
          <a:noFill/>
          <a:ln w="9525">
            <a:solidFill>
              <a:schemeClr val="tx1"/>
            </a:solidFill>
            <a:round/>
            <a:headEnd/>
            <a:tailEnd type="triangle" w="med" len="med"/>
          </a:ln>
        </p:spPr>
        <p:txBody>
          <a:bodyPr/>
          <a:lstStyle/>
          <a:p>
            <a:endParaRPr lang="en-US"/>
          </a:p>
        </p:txBody>
      </p:sp>
      <p:sp>
        <p:nvSpPr>
          <p:cNvPr id="51215" name="Line 15"/>
          <p:cNvSpPr>
            <a:spLocks noChangeShapeType="1"/>
          </p:cNvSpPr>
          <p:nvPr/>
        </p:nvSpPr>
        <p:spPr bwMode="auto">
          <a:xfrm flipH="1">
            <a:off x="4343400" y="6172200"/>
            <a:ext cx="1371600" cy="381000"/>
          </a:xfrm>
          <a:prstGeom prst="line">
            <a:avLst/>
          </a:prstGeom>
          <a:noFill/>
          <a:ln w="9525">
            <a:solidFill>
              <a:schemeClr val="tx1"/>
            </a:solidFill>
            <a:round/>
            <a:headEnd/>
            <a:tailEnd type="triangle" w="med" len="med"/>
          </a:ln>
        </p:spPr>
        <p:txBody>
          <a:bodyPr/>
          <a:lstStyle/>
          <a:p>
            <a:endParaRPr lang="en-US"/>
          </a:p>
        </p:txBody>
      </p:sp>
      <p:sp>
        <p:nvSpPr>
          <p:cNvPr id="51216" name="AutoShape 16"/>
          <p:cNvSpPr>
            <a:spLocks/>
          </p:cNvSpPr>
          <p:nvPr/>
        </p:nvSpPr>
        <p:spPr bwMode="auto">
          <a:xfrm>
            <a:off x="4876800" y="2590800"/>
            <a:ext cx="762000" cy="3886200"/>
          </a:xfrm>
          <a:prstGeom prst="rightBracket">
            <a:avLst>
              <a:gd name="adj" fmla="val 42500"/>
            </a:avLst>
          </a:prstGeom>
          <a:noFill/>
          <a:ln w="9525">
            <a:solidFill>
              <a:schemeClr val="tx1"/>
            </a:solidFill>
            <a:round/>
            <a:headEnd/>
            <a:tailEnd/>
          </a:ln>
        </p:spPr>
        <p:txBody>
          <a:bodyPr wrap="none" anchor="ctr"/>
          <a:lstStyle/>
          <a:p>
            <a:endParaRPr lang="en-US"/>
          </a:p>
        </p:txBody>
      </p:sp>
      <p:sp>
        <p:nvSpPr>
          <p:cNvPr id="51217" name="Text Box 17"/>
          <p:cNvSpPr txBox="1">
            <a:spLocks noChangeArrowheads="1"/>
          </p:cNvSpPr>
          <p:nvPr/>
        </p:nvSpPr>
        <p:spPr bwMode="auto">
          <a:xfrm>
            <a:off x="5775325" y="4191000"/>
            <a:ext cx="2759075" cy="457200"/>
          </a:xfrm>
          <a:prstGeom prst="rect">
            <a:avLst/>
          </a:prstGeom>
          <a:noFill/>
          <a:ln w="9525">
            <a:noFill/>
            <a:miter lim="800000"/>
            <a:headEnd/>
            <a:tailEnd/>
          </a:ln>
        </p:spPr>
        <p:txBody>
          <a:bodyPr>
            <a:spAutoFit/>
          </a:bodyPr>
          <a:lstStyle/>
          <a:p>
            <a:r>
              <a:rPr lang="en-US" sz="2400">
                <a:solidFill>
                  <a:srgbClr val="3333FF"/>
                </a:solidFill>
                <a:latin typeface="Times New Roman" pitchFamily="18" charset="0"/>
                <a:cs typeface="Times New Roman" pitchFamily="18" charset="0"/>
              </a:rPr>
              <a:t>Dây thần kinh tuỷ</a:t>
            </a:r>
          </a:p>
        </p:txBody>
      </p:sp>
      <p:sp>
        <p:nvSpPr>
          <p:cNvPr id="43024" name="Text Box 18"/>
          <p:cNvSpPr txBox="1">
            <a:spLocks noChangeArrowheads="1"/>
          </p:cNvSpPr>
          <p:nvPr/>
        </p:nvSpPr>
        <p:spPr bwMode="auto">
          <a:xfrm>
            <a:off x="-1979613" y="152400"/>
            <a:ext cx="3810001" cy="396875"/>
          </a:xfrm>
          <a:prstGeom prst="rect">
            <a:avLst/>
          </a:prstGeom>
          <a:noFill/>
          <a:ln w="12700" cap="sq">
            <a:noFill/>
            <a:miter lim="800000"/>
            <a:headEnd type="none" w="sm" len="sm"/>
            <a:tailEnd type="none" w="sm" len="sm"/>
          </a:ln>
        </p:spPr>
        <p:txBody>
          <a:bodyPr>
            <a:spAutoFit/>
          </a:bodyPr>
          <a:lstStyle/>
          <a:p>
            <a:pPr eaLnBrk="0" hangingPunct="0">
              <a:spcBef>
                <a:spcPct val="50000"/>
              </a:spcBef>
            </a:pPr>
            <a:endParaRPr lang="en-US" sz="2000">
              <a:solidFill>
                <a:srgbClr val="0000FF"/>
              </a:solidFill>
              <a:latin typeface="Tahoma" pitchFamily="34" charset="0"/>
            </a:endParaRPr>
          </a:p>
        </p:txBody>
      </p:sp>
      <p:sp>
        <p:nvSpPr>
          <p:cNvPr id="47112"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Cấu</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tạo</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additive="base">
                                        <p:cTn id="7" dur="500" fill="hold"/>
                                        <p:tgtEl>
                                          <p:spTgt spid="47112"/>
                                        </p:tgtEl>
                                        <p:attrNameLst>
                                          <p:attrName>ppt_x</p:attrName>
                                        </p:attrNameLst>
                                      </p:cBhvr>
                                      <p:tavLst>
                                        <p:tav tm="0">
                                          <p:val>
                                            <p:strVal val="0-#ppt_w/2"/>
                                          </p:val>
                                        </p:tav>
                                        <p:tav tm="100000">
                                          <p:val>
                                            <p:strVal val="#ppt_x"/>
                                          </p:val>
                                        </p:tav>
                                      </p:tavLst>
                                    </p:anim>
                                    <p:anim calcmode="lin" valueType="num">
                                      <p:cBhvr additive="base">
                                        <p:cTn id="8"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1204"/>
                                        </p:tgtEl>
                                        <p:attrNameLst>
                                          <p:attrName>style.visibility</p:attrName>
                                        </p:attrNameLst>
                                      </p:cBhvr>
                                      <p:to>
                                        <p:strVal val="visible"/>
                                      </p:to>
                                    </p:set>
                                    <p:anim calcmode="lin" valueType="num">
                                      <p:cBhvr>
                                        <p:cTn id="13" dur="1000" fill="hold"/>
                                        <p:tgtEl>
                                          <p:spTgt spid="51204"/>
                                        </p:tgtEl>
                                        <p:attrNameLst>
                                          <p:attrName>ppt_w</p:attrName>
                                        </p:attrNameLst>
                                      </p:cBhvr>
                                      <p:tavLst>
                                        <p:tav tm="0">
                                          <p:val>
                                            <p:fltVal val="0"/>
                                          </p:val>
                                        </p:tav>
                                        <p:tav tm="100000">
                                          <p:val>
                                            <p:strVal val="#ppt_w"/>
                                          </p:val>
                                        </p:tav>
                                      </p:tavLst>
                                    </p:anim>
                                    <p:anim calcmode="lin" valueType="num">
                                      <p:cBhvr>
                                        <p:cTn id="14" dur="1000" fill="hold"/>
                                        <p:tgtEl>
                                          <p:spTgt spid="51204"/>
                                        </p:tgtEl>
                                        <p:attrNameLst>
                                          <p:attrName>ppt_h</p:attrName>
                                        </p:attrNameLst>
                                      </p:cBhvr>
                                      <p:tavLst>
                                        <p:tav tm="0">
                                          <p:val>
                                            <p:fltVal val="0"/>
                                          </p:val>
                                        </p:tav>
                                        <p:tav tm="100000">
                                          <p:val>
                                            <p:strVal val="#ppt_h"/>
                                          </p:val>
                                        </p:tav>
                                      </p:tavLst>
                                    </p:anim>
                                    <p:anim calcmode="lin" valueType="num">
                                      <p:cBhvr>
                                        <p:cTn id="15" dur="1000" fill="hold"/>
                                        <p:tgtEl>
                                          <p:spTgt spid="51204"/>
                                        </p:tgtEl>
                                        <p:attrNameLst>
                                          <p:attrName>style.rotation</p:attrName>
                                        </p:attrNameLst>
                                      </p:cBhvr>
                                      <p:tavLst>
                                        <p:tav tm="0">
                                          <p:val>
                                            <p:fltVal val="90"/>
                                          </p:val>
                                        </p:tav>
                                        <p:tav tm="100000">
                                          <p:val>
                                            <p:fltVal val="0"/>
                                          </p:val>
                                        </p:tav>
                                      </p:tavLst>
                                    </p:anim>
                                    <p:animEffect transition="in" filter="fade">
                                      <p:cBhvr>
                                        <p:cTn id="16" dur="1000"/>
                                        <p:tgtEl>
                                          <p:spTgt spid="5120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1205"/>
                                        </p:tgtEl>
                                        <p:attrNameLst>
                                          <p:attrName>style.visibility</p:attrName>
                                        </p:attrNameLst>
                                      </p:cBhvr>
                                      <p:to>
                                        <p:strVal val="visible"/>
                                      </p:to>
                                    </p:set>
                                    <p:anim calcmode="lin" valueType="num">
                                      <p:cBhvr>
                                        <p:cTn id="21" dur="1000" fill="hold"/>
                                        <p:tgtEl>
                                          <p:spTgt spid="51205"/>
                                        </p:tgtEl>
                                        <p:attrNameLst>
                                          <p:attrName>ppt_w</p:attrName>
                                        </p:attrNameLst>
                                      </p:cBhvr>
                                      <p:tavLst>
                                        <p:tav tm="0">
                                          <p:val>
                                            <p:fltVal val="0"/>
                                          </p:val>
                                        </p:tav>
                                        <p:tav tm="100000">
                                          <p:val>
                                            <p:strVal val="#ppt_w"/>
                                          </p:val>
                                        </p:tav>
                                      </p:tavLst>
                                    </p:anim>
                                    <p:anim calcmode="lin" valueType="num">
                                      <p:cBhvr>
                                        <p:cTn id="22" dur="1000" fill="hold"/>
                                        <p:tgtEl>
                                          <p:spTgt spid="51205"/>
                                        </p:tgtEl>
                                        <p:attrNameLst>
                                          <p:attrName>ppt_h</p:attrName>
                                        </p:attrNameLst>
                                      </p:cBhvr>
                                      <p:tavLst>
                                        <p:tav tm="0">
                                          <p:val>
                                            <p:fltVal val="0"/>
                                          </p:val>
                                        </p:tav>
                                        <p:tav tm="100000">
                                          <p:val>
                                            <p:strVal val="#ppt_h"/>
                                          </p:val>
                                        </p:tav>
                                      </p:tavLst>
                                    </p:anim>
                                    <p:anim calcmode="lin" valueType="num">
                                      <p:cBhvr>
                                        <p:cTn id="23" dur="1000" fill="hold"/>
                                        <p:tgtEl>
                                          <p:spTgt spid="51205"/>
                                        </p:tgtEl>
                                        <p:attrNameLst>
                                          <p:attrName>style.rotation</p:attrName>
                                        </p:attrNameLst>
                                      </p:cBhvr>
                                      <p:tavLst>
                                        <p:tav tm="0">
                                          <p:val>
                                            <p:fltVal val="90"/>
                                          </p:val>
                                        </p:tav>
                                        <p:tav tm="100000">
                                          <p:val>
                                            <p:fltVal val="0"/>
                                          </p:val>
                                        </p:tav>
                                      </p:tavLst>
                                    </p:anim>
                                    <p:animEffect transition="in" filter="fade">
                                      <p:cBhvr>
                                        <p:cTn id="24" dur="1000"/>
                                        <p:tgtEl>
                                          <p:spTgt spid="5120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51207"/>
                                        </p:tgtEl>
                                        <p:attrNameLst>
                                          <p:attrName>style.visibility</p:attrName>
                                        </p:attrNameLst>
                                      </p:cBhvr>
                                      <p:to>
                                        <p:strVal val="visible"/>
                                      </p:to>
                                    </p:set>
                                    <p:animEffect transition="in" filter="barn(inHorizontal)">
                                      <p:cBhvr>
                                        <p:cTn id="29" dur="500"/>
                                        <p:tgtEl>
                                          <p:spTgt spid="51207"/>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51206"/>
                                        </p:tgtEl>
                                        <p:attrNameLst>
                                          <p:attrName>style.visibility</p:attrName>
                                        </p:attrNameLst>
                                      </p:cBhvr>
                                      <p:to>
                                        <p:strVal val="visible"/>
                                      </p:to>
                                    </p:set>
                                    <p:animEffect transition="in" filter="barn(inHorizontal)">
                                      <p:cBhvr>
                                        <p:cTn id="32" dur="500"/>
                                        <p:tgtEl>
                                          <p:spTgt spid="5120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51209"/>
                                        </p:tgtEl>
                                        <p:attrNameLst>
                                          <p:attrName>style.visibility</p:attrName>
                                        </p:attrNameLst>
                                      </p:cBhvr>
                                      <p:to>
                                        <p:strVal val="visible"/>
                                      </p:to>
                                    </p:set>
                                    <p:anim calcmode="lin" valueType="num">
                                      <p:cBhvr>
                                        <p:cTn id="37" dur="1000" fill="hold"/>
                                        <p:tgtEl>
                                          <p:spTgt spid="51209"/>
                                        </p:tgtEl>
                                        <p:attrNameLst>
                                          <p:attrName>ppt_w</p:attrName>
                                        </p:attrNameLst>
                                      </p:cBhvr>
                                      <p:tavLst>
                                        <p:tav tm="0">
                                          <p:val>
                                            <p:strVal val="#ppt_w*0.70"/>
                                          </p:val>
                                        </p:tav>
                                        <p:tav tm="100000">
                                          <p:val>
                                            <p:strVal val="#ppt_w"/>
                                          </p:val>
                                        </p:tav>
                                      </p:tavLst>
                                    </p:anim>
                                    <p:anim calcmode="lin" valueType="num">
                                      <p:cBhvr>
                                        <p:cTn id="38" dur="1000" fill="hold"/>
                                        <p:tgtEl>
                                          <p:spTgt spid="51209"/>
                                        </p:tgtEl>
                                        <p:attrNameLst>
                                          <p:attrName>ppt_h</p:attrName>
                                        </p:attrNameLst>
                                      </p:cBhvr>
                                      <p:tavLst>
                                        <p:tav tm="0">
                                          <p:val>
                                            <p:strVal val="#ppt_h"/>
                                          </p:val>
                                        </p:tav>
                                        <p:tav tm="100000">
                                          <p:val>
                                            <p:strVal val="#ppt_h"/>
                                          </p:val>
                                        </p:tav>
                                      </p:tavLst>
                                    </p:anim>
                                    <p:animEffect transition="in" filter="fade">
                                      <p:cBhvr>
                                        <p:cTn id="39" dur="1000"/>
                                        <p:tgtEl>
                                          <p:spTgt spid="51209"/>
                                        </p:tgtEl>
                                      </p:cBhvr>
                                    </p:animEffect>
                                  </p:childTnLst>
                                </p:cTn>
                              </p:par>
                              <p:par>
                                <p:cTn id="40" presetID="55" presetClass="entr" presetSubtype="0" fill="hold" nodeType="withEffect">
                                  <p:stCondLst>
                                    <p:cond delay="0"/>
                                  </p:stCondLst>
                                  <p:childTnLst>
                                    <p:set>
                                      <p:cBhvr>
                                        <p:cTn id="41" dur="1" fill="hold">
                                          <p:stCondLst>
                                            <p:cond delay="0"/>
                                          </p:stCondLst>
                                        </p:cTn>
                                        <p:tgtEl>
                                          <p:spTgt spid="51208"/>
                                        </p:tgtEl>
                                        <p:attrNameLst>
                                          <p:attrName>style.visibility</p:attrName>
                                        </p:attrNameLst>
                                      </p:cBhvr>
                                      <p:to>
                                        <p:strVal val="visible"/>
                                      </p:to>
                                    </p:set>
                                    <p:anim calcmode="lin" valueType="num">
                                      <p:cBhvr>
                                        <p:cTn id="42" dur="1000" fill="hold"/>
                                        <p:tgtEl>
                                          <p:spTgt spid="51208"/>
                                        </p:tgtEl>
                                        <p:attrNameLst>
                                          <p:attrName>ppt_w</p:attrName>
                                        </p:attrNameLst>
                                      </p:cBhvr>
                                      <p:tavLst>
                                        <p:tav tm="0">
                                          <p:val>
                                            <p:strVal val="#ppt_w*0.70"/>
                                          </p:val>
                                        </p:tav>
                                        <p:tav tm="100000">
                                          <p:val>
                                            <p:strVal val="#ppt_w"/>
                                          </p:val>
                                        </p:tav>
                                      </p:tavLst>
                                    </p:anim>
                                    <p:anim calcmode="lin" valueType="num">
                                      <p:cBhvr>
                                        <p:cTn id="43" dur="1000" fill="hold"/>
                                        <p:tgtEl>
                                          <p:spTgt spid="51208"/>
                                        </p:tgtEl>
                                        <p:attrNameLst>
                                          <p:attrName>ppt_h</p:attrName>
                                        </p:attrNameLst>
                                      </p:cBhvr>
                                      <p:tavLst>
                                        <p:tav tm="0">
                                          <p:val>
                                            <p:strVal val="#ppt_h"/>
                                          </p:val>
                                        </p:tav>
                                        <p:tav tm="100000">
                                          <p:val>
                                            <p:strVal val="#ppt_h"/>
                                          </p:val>
                                        </p:tav>
                                      </p:tavLst>
                                    </p:anim>
                                    <p:animEffect transition="in" filter="fade">
                                      <p:cBhvr>
                                        <p:cTn id="44" dur="1000"/>
                                        <p:tgtEl>
                                          <p:spTgt spid="5120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1210"/>
                                        </p:tgtEl>
                                        <p:attrNameLst>
                                          <p:attrName>style.visibility</p:attrName>
                                        </p:attrNameLst>
                                      </p:cBhvr>
                                      <p:to>
                                        <p:strVal val="visible"/>
                                      </p:to>
                                    </p:set>
                                    <p:anim calcmode="lin" valueType="num">
                                      <p:cBhvr>
                                        <p:cTn id="49" dur="1000" fill="hold"/>
                                        <p:tgtEl>
                                          <p:spTgt spid="51210"/>
                                        </p:tgtEl>
                                        <p:attrNameLst>
                                          <p:attrName>ppt_w</p:attrName>
                                        </p:attrNameLst>
                                      </p:cBhvr>
                                      <p:tavLst>
                                        <p:tav tm="0">
                                          <p:val>
                                            <p:strVal val="#ppt_w*0.70"/>
                                          </p:val>
                                        </p:tav>
                                        <p:tav tm="100000">
                                          <p:val>
                                            <p:strVal val="#ppt_w"/>
                                          </p:val>
                                        </p:tav>
                                      </p:tavLst>
                                    </p:anim>
                                    <p:anim calcmode="lin" valueType="num">
                                      <p:cBhvr>
                                        <p:cTn id="50" dur="1000" fill="hold"/>
                                        <p:tgtEl>
                                          <p:spTgt spid="51210"/>
                                        </p:tgtEl>
                                        <p:attrNameLst>
                                          <p:attrName>ppt_h</p:attrName>
                                        </p:attrNameLst>
                                      </p:cBhvr>
                                      <p:tavLst>
                                        <p:tav tm="0">
                                          <p:val>
                                            <p:strVal val="#ppt_h"/>
                                          </p:val>
                                        </p:tav>
                                        <p:tav tm="100000">
                                          <p:val>
                                            <p:strVal val="#ppt_h"/>
                                          </p:val>
                                        </p:tav>
                                      </p:tavLst>
                                    </p:anim>
                                    <p:animEffect transition="in" filter="fade">
                                      <p:cBhvr>
                                        <p:cTn id="51" dur="1000"/>
                                        <p:tgtEl>
                                          <p:spTgt spid="51210"/>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51211"/>
                                        </p:tgtEl>
                                        <p:attrNameLst>
                                          <p:attrName>style.visibility</p:attrName>
                                        </p:attrNameLst>
                                      </p:cBhvr>
                                      <p:to>
                                        <p:strVal val="visible"/>
                                      </p:to>
                                    </p:set>
                                    <p:anim calcmode="lin" valueType="num">
                                      <p:cBhvr>
                                        <p:cTn id="54" dur="1000" fill="hold"/>
                                        <p:tgtEl>
                                          <p:spTgt spid="51211"/>
                                        </p:tgtEl>
                                        <p:attrNameLst>
                                          <p:attrName>ppt_w</p:attrName>
                                        </p:attrNameLst>
                                      </p:cBhvr>
                                      <p:tavLst>
                                        <p:tav tm="0">
                                          <p:val>
                                            <p:strVal val="#ppt_w*0.70"/>
                                          </p:val>
                                        </p:tav>
                                        <p:tav tm="100000">
                                          <p:val>
                                            <p:strVal val="#ppt_w"/>
                                          </p:val>
                                        </p:tav>
                                      </p:tavLst>
                                    </p:anim>
                                    <p:anim calcmode="lin" valueType="num">
                                      <p:cBhvr>
                                        <p:cTn id="55" dur="1000" fill="hold"/>
                                        <p:tgtEl>
                                          <p:spTgt spid="51211"/>
                                        </p:tgtEl>
                                        <p:attrNameLst>
                                          <p:attrName>ppt_h</p:attrName>
                                        </p:attrNameLst>
                                      </p:cBhvr>
                                      <p:tavLst>
                                        <p:tav tm="0">
                                          <p:val>
                                            <p:strVal val="#ppt_h"/>
                                          </p:val>
                                        </p:tav>
                                        <p:tav tm="100000">
                                          <p:val>
                                            <p:strVal val="#ppt_h"/>
                                          </p:val>
                                        </p:tav>
                                      </p:tavLst>
                                    </p:anim>
                                    <p:animEffect transition="in" filter="fade">
                                      <p:cBhvr>
                                        <p:cTn id="56" dur="1000"/>
                                        <p:tgtEl>
                                          <p:spTgt spid="512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51217"/>
                                        </p:tgtEl>
                                        <p:attrNameLst>
                                          <p:attrName>style.visibility</p:attrName>
                                        </p:attrNameLst>
                                      </p:cBhvr>
                                      <p:to>
                                        <p:strVal val="visible"/>
                                      </p:to>
                                    </p:set>
                                    <p:anim calcmode="lin" valueType="num">
                                      <p:cBhvr>
                                        <p:cTn id="61" dur="3000" fill="hold"/>
                                        <p:tgtEl>
                                          <p:spTgt spid="51217"/>
                                        </p:tgtEl>
                                        <p:attrNameLst>
                                          <p:attrName>ppt_w</p:attrName>
                                        </p:attrNameLst>
                                      </p:cBhvr>
                                      <p:tavLst>
                                        <p:tav tm="0">
                                          <p:val>
                                            <p:fltVal val="0"/>
                                          </p:val>
                                        </p:tav>
                                        <p:tav tm="100000">
                                          <p:val>
                                            <p:strVal val="#ppt_w"/>
                                          </p:val>
                                        </p:tav>
                                      </p:tavLst>
                                    </p:anim>
                                    <p:anim calcmode="lin" valueType="num">
                                      <p:cBhvr>
                                        <p:cTn id="62" dur="3000" fill="hold"/>
                                        <p:tgtEl>
                                          <p:spTgt spid="51217"/>
                                        </p:tgtEl>
                                        <p:attrNameLst>
                                          <p:attrName>ppt_h</p:attrName>
                                        </p:attrNameLst>
                                      </p:cBhvr>
                                      <p:tavLst>
                                        <p:tav tm="0">
                                          <p:val>
                                            <p:fltVal val="0"/>
                                          </p:val>
                                        </p:tav>
                                        <p:tav tm="100000">
                                          <p:val>
                                            <p:strVal val="#ppt_h"/>
                                          </p:val>
                                        </p:tav>
                                      </p:tavLst>
                                    </p:anim>
                                    <p:animEffect transition="in" filter="fade">
                                      <p:cBhvr>
                                        <p:cTn id="63" dur="3000"/>
                                        <p:tgtEl>
                                          <p:spTgt spid="51217"/>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51216"/>
                                        </p:tgtEl>
                                        <p:attrNameLst>
                                          <p:attrName>style.visibility</p:attrName>
                                        </p:attrNameLst>
                                      </p:cBhvr>
                                      <p:to>
                                        <p:strVal val="visible"/>
                                      </p:to>
                                    </p:set>
                                    <p:anim calcmode="lin" valueType="num">
                                      <p:cBhvr>
                                        <p:cTn id="66" dur="1000" fill="hold"/>
                                        <p:tgtEl>
                                          <p:spTgt spid="51216"/>
                                        </p:tgtEl>
                                        <p:attrNameLst>
                                          <p:attrName>ppt_w</p:attrName>
                                        </p:attrNameLst>
                                      </p:cBhvr>
                                      <p:tavLst>
                                        <p:tav tm="0">
                                          <p:val>
                                            <p:fltVal val="0"/>
                                          </p:val>
                                        </p:tav>
                                        <p:tav tm="100000">
                                          <p:val>
                                            <p:strVal val="#ppt_w"/>
                                          </p:val>
                                        </p:tav>
                                      </p:tavLst>
                                    </p:anim>
                                    <p:anim calcmode="lin" valueType="num">
                                      <p:cBhvr>
                                        <p:cTn id="67" dur="1000" fill="hold"/>
                                        <p:tgtEl>
                                          <p:spTgt spid="51216"/>
                                        </p:tgtEl>
                                        <p:attrNameLst>
                                          <p:attrName>ppt_h</p:attrName>
                                        </p:attrNameLst>
                                      </p:cBhvr>
                                      <p:tavLst>
                                        <p:tav tm="0">
                                          <p:val>
                                            <p:fltVal val="0"/>
                                          </p:val>
                                        </p:tav>
                                        <p:tav tm="100000">
                                          <p:val>
                                            <p:strVal val="#ppt_h"/>
                                          </p:val>
                                        </p:tav>
                                      </p:tavLst>
                                    </p:anim>
                                    <p:animEffect transition="in" filter="fade">
                                      <p:cBhvr>
                                        <p:cTn id="68" dur="1000"/>
                                        <p:tgtEl>
                                          <p:spTgt spid="5121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nodeType="clickEffect">
                                  <p:stCondLst>
                                    <p:cond delay="0"/>
                                  </p:stCondLst>
                                  <p:childTnLst>
                                    <p:set>
                                      <p:cBhvr>
                                        <p:cTn id="72" dur="1" fill="hold">
                                          <p:stCondLst>
                                            <p:cond delay="0"/>
                                          </p:stCondLst>
                                        </p:cTn>
                                        <p:tgtEl>
                                          <p:spTgt spid="51212"/>
                                        </p:tgtEl>
                                        <p:attrNameLst>
                                          <p:attrName>style.visibility</p:attrName>
                                        </p:attrNameLst>
                                      </p:cBhvr>
                                      <p:to>
                                        <p:strVal val="visible"/>
                                      </p:to>
                                    </p:set>
                                    <p:animEffect transition="in" filter="wheel(4)">
                                      <p:cBhvr>
                                        <p:cTn id="73" dur="3000"/>
                                        <p:tgtEl>
                                          <p:spTgt spid="51212"/>
                                        </p:tgtEl>
                                      </p:cBhvr>
                                    </p:animEffect>
                                  </p:childTnLst>
                                </p:cTn>
                              </p:par>
                              <p:par>
                                <p:cTn id="74" presetID="21" presetClass="entr" presetSubtype="4" fill="hold" grpId="0" nodeType="withEffect">
                                  <p:stCondLst>
                                    <p:cond delay="0"/>
                                  </p:stCondLst>
                                  <p:childTnLst>
                                    <p:set>
                                      <p:cBhvr>
                                        <p:cTn id="75" dur="1" fill="hold">
                                          <p:stCondLst>
                                            <p:cond delay="0"/>
                                          </p:stCondLst>
                                        </p:cTn>
                                        <p:tgtEl>
                                          <p:spTgt spid="51214"/>
                                        </p:tgtEl>
                                        <p:attrNameLst>
                                          <p:attrName>style.visibility</p:attrName>
                                        </p:attrNameLst>
                                      </p:cBhvr>
                                      <p:to>
                                        <p:strVal val="visible"/>
                                      </p:to>
                                    </p:set>
                                    <p:animEffect transition="in" filter="wheel(4)">
                                      <p:cBhvr>
                                        <p:cTn id="76" dur="1000"/>
                                        <p:tgtEl>
                                          <p:spTgt spid="51214"/>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iterate type="lt">
                                    <p:tmPct val="5000"/>
                                  </p:iterate>
                                  <p:childTnLst>
                                    <p:set>
                                      <p:cBhvr>
                                        <p:cTn id="80" dur="1" fill="hold">
                                          <p:stCondLst>
                                            <p:cond delay="0"/>
                                          </p:stCondLst>
                                        </p:cTn>
                                        <p:tgtEl>
                                          <p:spTgt spid="51213"/>
                                        </p:tgtEl>
                                        <p:attrNameLst>
                                          <p:attrName>style.visibility</p:attrName>
                                        </p:attrNameLst>
                                      </p:cBhvr>
                                      <p:to>
                                        <p:strVal val="visible"/>
                                      </p:to>
                                    </p:set>
                                    <p:anim calcmode="lin" valueType="num">
                                      <p:cBhvr>
                                        <p:cTn id="81" dur="3000" fill="hold"/>
                                        <p:tgtEl>
                                          <p:spTgt spid="51213"/>
                                        </p:tgtEl>
                                        <p:attrNameLst>
                                          <p:attrName>ppt_w</p:attrName>
                                        </p:attrNameLst>
                                      </p:cBhvr>
                                      <p:tavLst>
                                        <p:tav tm="0">
                                          <p:val>
                                            <p:fltVal val="0"/>
                                          </p:val>
                                        </p:tav>
                                        <p:tav tm="100000">
                                          <p:val>
                                            <p:strVal val="#ppt_w"/>
                                          </p:val>
                                        </p:tav>
                                      </p:tavLst>
                                    </p:anim>
                                    <p:anim calcmode="lin" valueType="num">
                                      <p:cBhvr>
                                        <p:cTn id="82" dur="3000" fill="hold"/>
                                        <p:tgtEl>
                                          <p:spTgt spid="51213"/>
                                        </p:tgtEl>
                                        <p:attrNameLst>
                                          <p:attrName>ppt_h</p:attrName>
                                        </p:attrNameLst>
                                      </p:cBhvr>
                                      <p:tavLst>
                                        <p:tav tm="0">
                                          <p:val>
                                            <p:fltVal val="0"/>
                                          </p:val>
                                        </p:tav>
                                        <p:tav tm="100000">
                                          <p:val>
                                            <p:strVal val="#ppt_h"/>
                                          </p:val>
                                        </p:tav>
                                      </p:tavLst>
                                    </p:anim>
                                    <p:anim calcmode="lin" valueType="num">
                                      <p:cBhvr>
                                        <p:cTn id="83" dur="3000" fill="hold"/>
                                        <p:tgtEl>
                                          <p:spTgt spid="51213"/>
                                        </p:tgtEl>
                                        <p:attrNameLst>
                                          <p:attrName>style.rotation</p:attrName>
                                        </p:attrNameLst>
                                      </p:cBhvr>
                                      <p:tavLst>
                                        <p:tav tm="0">
                                          <p:val>
                                            <p:fltVal val="90"/>
                                          </p:val>
                                        </p:tav>
                                        <p:tav tm="100000">
                                          <p:val>
                                            <p:fltVal val="0"/>
                                          </p:val>
                                        </p:tav>
                                      </p:tavLst>
                                    </p:anim>
                                    <p:animEffect transition="in" filter="fade">
                                      <p:cBhvr>
                                        <p:cTn id="84" dur="3000"/>
                                        <p:tgtEl>
                                          <p:spTgt spid="51213"/>
                                        </p:tgtEl>
                                      </p:cBhvr>
                                    </p:animEffect>
                                  </p:childTnLst>
                                </p:cTn>
                              </p:par>
                              <p:par>
                                <p:cTn id="85" presetID="31" presetClass="entr" presetSubtype="0" fill="hold" grpId="0" nodeType="withEffect">
                                  <p:stCondLst>
                                    <p:cond delay="0"/>
                                  </p:stCondLst>
                                  <p:iterate type="lt">
                                    <p:tmPct val="5000"/>
                                  </p:iterate>
                                  <p:childTnLst>
                                    <p:set>
                                      <p:cBhvr>
                                        <p:cTn id="86" dur="1" fill="hold">
                                          <p:stCondLst>
                                            <p:cond delay="0"/>
                                          </p:stCondLst>
                                        </p:cTn>
                                        <p:tgtEl>
                                          <p:spTgt spid="51215"/>
                                        </p:tgtEl>
                                        <p:attrNameLst>
                                          <p:attrName>style.visibility</p:attrName>
                                        </p:attrNameLst>
                                      </p:cBhvr>
                                      <p:to>
                                        <p:strVal val="visible"/>
                                      </p:to>
                                    </p:set>
                                    <p:anim calcmode="lin" valueType="num">
                                      <p:cBhvr>
                                        <p:cTn id="87" dur="1000" fill="hold"/>
                                        <p:tgtEl>
                                          <p:spTgt spid="51215"/>
                                        </p:tgtEl>
                                        <p:attrNameLst>
                                          <p:attrName>ppt_w</p:attrName>
                                        </p:attrNameLst>
                                      </p:cBhvr>
                                      <p:tavLst>
                                        <p:tav tm="0">
                                          <p:val>
                                            <p:fltVal val="0"/>
                                          </p:val>
                                        </p:tav>
                                        <p:tav tm="100000">
                                          <p:val>
                                            <p:strVal val="#ppt_w"/>
                                          </p:val>
                                        </p:tav>
                                      </p:tavLst>
                                    </p:anim>
                                    <p:anim calcmode="lin" valueType="num">
                                      <p:cBhvr>
                                        <p:cTn id="88" dur="1000" fill="hold"/>
                                        <p:tgtEl>
                                          <p:spTgt spid="51215"/>
                                        </p:tgtEl>
                                        <p:attrNameLst>
                                          <p:attrName>ppt_h</p:attrName>
                                        </p:attrNameLst>
                                      </p:cBhvr>
                                      <p:tavLst>
                                        <p:tav tm="0">
                                          <p:val>
                                            <p:fltVal val="0"/>
                                          </p:val>
                                        </p:tav>
                                        <p:tav tm="100000">
                                          <p:val>
                                            <p:strVal val="#ppt_h"/>
                                          </p:val>
                                        </p:tav>
                                      </p:tavLst>
                                    </p:anim>
                                    <p:anim calcmode="lin" valueType="num">
                                      <p:cBhvr>
                                        <p:cTn id="89" dur="1000" fill="hold"/>
                                        <p:tgtEl>
                                          <p:spTgt spid="51215"/>
                                        </p:tgtEl>
                                        <p:attrNameLst>
                                          <p:attrName>style.rotation</p:attrName>
                                        </p:attrNameLst>
                                      </p:cBhvr>
                                      <p:tavLst>
                                        <p:tav tm="0">
                                          <p:val>
                                            <p:fltVal val="90"/>
                                          </p:val>
                                        </p:tav>
                                        <p:tav tm="100000">
                                          <p:val>
                                            <p:fltVal val="0"/>
                                          </p:val>
                                        </p:tav>
                                      </p:tavLst>
                                    </p:anim>
                                    <p:animEffect transition="in" filter="fade">
                                      <p:cBhvr>
                                        <p:cTn id="90" dur="1000"/>
                                        <p:tgtEl>
                                          <p:spTgt spid="51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6" grpId="0" animBg="1"/>
      <p:bldP spid="51207" grpId="0"/>
      <p:bldP spid="51209" grpId="0" animBg="1"/>
      <p:bldP spid="51210" grpId="0" animBg="1"/>
      <p:bldP spid="51211" grpId="0"/>
      <p:bldP spid="51213" grpId="0"/>
      <p:bldP spid="51214" grpId="0" animBg="1"/>
      <p:bldP spid="51215" grpId="0" animBg="1"/>
      <p:bldP spid="51216" grpId="0" animBg="1"/>
      <p:bldP spid="51217" grpId="0"/>
      <p:bldP spid="471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914400" y="1143000"/>
            <a:ext cx="7315200" cy="4953000"/>
            <a:chOff x="576" y="720"/>
            <a:chExt cx="4608" cy="3120"/>
          </a:xfrm>
        </p:grpSpPr>
        <p:pic>
          <p:nvPicPr>
            <p:cNvPr id="44036" name="Picture 5"/>
            <p:cNvPicPr>
              <a:picLocks noChangeAspect="1" noChangeArrowheads="1"/>
            </p:cNvPicPr>
            <p:nvPr/>
          </p:nvPicPr>
          <p:blipFill>
            <a:blip r:embed="rId2"/>
            <a:srcRect/>
            <a:stretch>
              <a:fillRect/>
            </a:stretch>
          </p:blipFill>
          <p:spPr bwMode="auto">
            <a:xfrm>
              <a:off x="2736" y="720"/>
              <a:ext cx="2448" cy="3120"/>
            </a:xfrm>
            <a:prstGeom prst="rect">
              <a:avLst/>
            </a:prstGeom>
            <a:solidFill>
              <a:srgbClr val="FF3300"/>
            </a:solidFill>
            <a:ln w="9525">
              <a:solidFill>
                <a:srgbClr val="FF3300"/>
              </a:solidFill>
              <a:miter lim="800000"/>
              <a:headEnd/>
              <a:tailEnd/>
            </a:ln>
          </p:spPr>
        </p:pic>
        <p:pic>
          <p:nvPicPr>
            <p:cNvPr id="44037" name="Picture 6"/>
            <p:cNvPicPr>
              <a:picLocks noChangeAspect="1" noChangeArrowheads="1"/>
            </p:cNvPicPr>
            <p:nvPr/>
          </p:nvPicPr>
          <p:blipFill>
            <a:blip r:embed="rId3"/>
            <a:srcRect/>
            <a:stretch>
              <a:fillRect/>
            </a:stretch>
          </p:blipFill>
          <p:spPr bwMode="auto">
            <a:xfrm>
              <a:off x="576" y="720"/>
              <a:ext cx="2218" cy="3120"/>
            </a:xfrm>
            <a:prstGeom prst="rect">
              <a:avLst/>
            </a:prstGeom>
            <a:noFill/>
            <a:ln w="9525">
              <a:solidFill>
                <a:srgbClr val="FF3300"/>
              </a:solidFill>
              <a:miter lim="800000"/>
              <a:headEnd/>
              <a:tailEnd/>
            </a:ln>
          </p:spPr>
        </p:pic>
      </p:grpSp>
      <p:sp>
        <p:nvSpPr>
          <p:cNvPr id="44034" name="Text Box 8"/>
          <p:cNvSpPr txBox="1">
            <a:spLocks noChangeArrowheads="1"/>
          </p:cNvSpPr>
          <p:nvPr/>
        </p:nvSpPr>
        <p:spPr bwMode="auto">
          <a:xfrm>
            <a:off x="0" y="381000"/>
            <a:ext cx="4953000" cy="457200"/>
          </a:xfrm>
          <a:prstGeom prst="rect">
            <a:avLst/>
          </a:prstGeom>
          <a:noFill/>
          <a:ln w="9525">
            <a:noFill/>
            <a:miter lim="800000"/>
            <a:headEnd/>
            <a:tailEnd/>
          </a:ln>
        </p:spPr>
        <p:txBody>
          <a:bodyPr wrap="square">
            <a:spAutoFit/>
          </a:bodyPr>
          <a:lstStyle/>
          <a:p>
            <a:pPr>
              <a:spcBef>
                <a:spcPct val="50000"/>
              </a:spcBef>
            </a:pPr>
            <a:r>
              <a:rPr lang="en-US" sz="2400" b="1" dirty="0">
                <a:solidFill>
                  <a:srgbClr val="3333FF"/>
                </a:solidFill>
              </a:rPr>
              <a:t>I</a:t>
            </a:r>
            <a:r>
              <a:rPr lang="en-US" sz="2400" b="1" dirty="0" smtClean="0">
                <a:solidFill>
                  <a:srgbClr val="3333FF"/>
                </a:solidFill>
              </a:rPr>
              <a:t>. </a:t>
            </a:r>
            <a:r>
              <a:rPr lang="en-US" sz="2400" b="1" u="sng" dirty="0" err="1">
                <a:solidFill>
                  <a:srgbClr val="3333FF"/>
                </a:solidFill>
              </a:rPr>
              <a:t>Cấu</a:t>
            </a:r>
            <a:r>
              <a:rPr lang="en-US" sz="2400" b="1" u="sng" dirty="0">
                <a:solidFill>
                  <a:srgbClr val="3333FF"/>
                </a:solidFill>
              </a:rPr>
              <a:t> </a:t>
            </a:r>
            <a:r>
              <a:rPr lang="en-US" sz="2400" b="1" u="sng" dirty="0" err="1">
                <a:solidFill>
                  <a:srgbClr val="3333FF"/>
                </a:solidFill>
              </a:rPr>
              <a:t>tạo</a:t>
            </a:r>
            <a:r>
              <a:rPr lang="en-US" sz="2400" b="1" u="sng" dirty="0">
                <a:solidFill>
                  <a:srgbClr val="3333FF"/>
                </a:solidFill>
              </a:rPr>
              <a:t> </a:t>
            </a:r>
            <a:r>
              <a:rPr lang="en-US" sz="2400" b="1" u="sng" dirty="0" err="1">
                <a:solidFill>
                  <a:srgbClr val="3333FF"/>
                </a:solidFill>
              </a:rPr>
              <a:t>dây</a:t>
            </a:r>
            <a:r>
              <a:rPr lang="en-US" sz="2400" b="1" u="sng" dirty="0">
                <a:solidFill>
                  <a:srgbClr val="3333FF"/>
                </a:solidFill>
              </a:rPr>
              <a:t> </a:t>
            </a:r>
            <a:r>
              <a:rPr lang="en-US" sz="2400" b="1" u="sng" dirty="0" err="1" smtClean="0">
                <a:solidFill>
                  <a:srgbClr val="3333FF"/>
                </a:solidFill>
              </a:rPr>
              <a:t>thần</a:t>
            </a:r>
            <a:r>
              <a:rPr lang="en-US" sz="2400" b="1" u="sng" dirty="0" smtClean="0">
                <a:solidFill>
                  <a:srgbClr val="3333FF"/>
                </a:solidFill>
              </a:rPr>
              <a:t> </a:t>
            </a:r>
            <a:r>
              <a:rPr lang="en-US" sz="2400" b="1" u="sng" dirty="0" err="1">
                <a:solidFill>
                  <a:srgbClr val="3333FF"/>
                </a:solidFill>
              </a:rPr>
              <a:t>kinh</a:t>
            </a:r>
            <a:r>
              <a:rPr lang="en-US" sz="2400" b="1" u="sng" dirty="0">
                <a:solidFill>
                  <a:srgbClr val="3333FF"/>
                </a:solidFill>
              </a:rPr>
              <a:t> </a:t>
            </a:r>
            <a:r>
              <a:rPr lang="en-US" sz="2400" b="1" u="sng" dirty="0" err="1">
                <a:solidFill>
                  <a:srgbClr val="3333FF"/>
                </a:solidFill>
              </a:rPr>
              <a:t>tủy</a:t>
            </a:r>
            <a:r>
              <a:rPr lang="en-US" sz="2400" b="1" dirty="0">
                <a:solidFill>
                  <a:srgbClr val="3333FF"/>
                </a:solidFill>
              </a:rPr>
              <a:t>:</a:t>
            </a:r>
          </a:p>
        </p:txBody>
      </p:sp>
      <p:sp>
        <p:nvSpPr>
          <p:cNvPr id="44035" name="Text Box 7"/>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7" name="Text Box 10"/>
          <p:cNvSpPr txBox="1">
            <a:spLocks noChangeArrowheads="1"/>
          </p:cNvSpPr>
          <p:nvPr/>
        </p:nvSpPr>
        <p:spPr bwMode="auto">
          <a:xfrm>
            <a:off x="711200" y="6181726"/>
            <a:ext cx="8128000" cy="461665"/>
          </a:xfrm>
          <a:prstGeom prst="rect">
            <a:avLst/>
          </a:prstGeom>
          <a:noFill/>
          <a:ln w="9525">
            <a:noFill/>
            <a:miter lim="800000"/>
            <a:headEnd/>
            <a:tailEnd/>
          </a:ln>
        </p:spPr>
        <p:txBody>
          <a:bodyPr wrap="square">
            <a:spAutoFit/>
          </a:bodyPr>
          <a:lstStyle/>
          <a:p>
            <a:pPr>
              <a:spcBef>
                <a:spcPct val="50000"/>
              </a:spcBef>
            </a:pPr>
            <a:r>
              <a:rPr lang="en-US" sz="2400" b="1" dirty="0" smtClean="0">
                <a:solidFill>
                  <a:srgbClr val="FF0000"/>
                </a:solidFill>
                <a:cs typeface="Arial" charset="0"/>
              </a:rPr>
              <a:t>? </a:t>
            </a:r>
            <a:r>
              <a:rPr lang="en-US" sz="2400" b="1" dirty="0" err="1" smtClean="0">
                <a:solidFill>
                  <a:srgbClr val="FF0000"/>
                </a:solidFill>
                <a:cs typeface="Arial" charset="0"/>
              </a:rPr>
              <a:t>Các</a:t>
            </a:r>
            <a:r>
              <a:rPr lang="en-US" sz="2400" b="1" dirty="0" smtClean="0">
                <a:solidFill>
                  <a:srgbClr val="FF0000"/>
                </a:solidFill>
                <a:cs typeface="Arial" charset="0"/>
              </a:rPr>
              <a:t> </a:t>
            </a:r>
            <a:r>
              <a:rPr lang="en-US" sz="2400" b="1" dirty="0" err="1" smtClean="0">
                <a:solidFill>
                  <a:srgbClr val="FF0000"/>
                </a:solidFill>
                <a:cs typeface="Arial" charset="0"/>
              </a:rPr>
              <a:t>em</a:t>
            </a:r>
            <a:r>
              <a:rPr lang="en-US" sz="2400" b="1" dirty="0" smtClean="0">
                <a:solidFill>
                  <a:srgbClr val="FF0000"/>
                </a:solidFill>
                <a:cs typeface="Arial" charset="0"/>
              </a:rPr>
              <a:t> </a:t>
            </a:r>
            <a:r>
              <a:rPr lang="en-US" sz="2400" b="1" dirty="0" err="1" smtClean="0">
                <a:solidFill>
                  <a:srgbClr val="FF0000"/>
                </a:solidFill>
                <a:cs typeface="Arial" charset="0"/>
              </a:rPr>
              <a:t>hãy</a:t>
            </a:r>
            <a:r>
              <a:rPr lang="en-US" sz="2400" b="1" dirty="0" smtClean="0">
                <a:solidFill>
                  <a:srgbClr val="FF0000"/>
                </a:solidFill>
                <a:cs typeface="Arial" charset="0"/>
              </a:rPr>
              <a:t> </a:t>
            </a:r>
            <a:r>
              <a:rPr lang="en-US" sz="2400" b="1" dirty="0" err="1" smtClean="0">
                <a:solidFill>
                  <a:srgbClr val="FF0000"/>
                </a:solidFill>
                <a:cs typeface="Arial" charset="0"/>
              </a:rPr>
              <a:t>cho</a:t>
            </a:r>
            <a:r>
              <a:rPr lang="en-US" sz="2400" b="1" dirty="0" smtClean="0">
                <a:solidFill>
                  <a:srgbClr val="FF0000"/>
                </a:solidFill>
                <a:cs typeface="Arial" charset="0"/>
              </a:rPr>
              <a:t> </a:t>
            </a:r>
            <a:r>
              <a:rPr lang="en-US" sz="2400" b="1" dirty="0" err="1" smtClean="0">
                <a:solidFill>
                  <a:srgbClr val="FF0000"/>
                </a:solidFill>
                <a:cs typeface="Arial" charset="0"/>
              </a:rPr>
              <a:t>biết</a:t>
            </a:r>
            <a:r>
              <a:rPr lang="en-US" sz="2400" b="1" dirty="0" smtClean="0">
                <a:solidFill>
                  <a:srgbClr val="FF0000"/>
                </a:solidFill>
                <a:cs typeface="Arial" charset="0"/>
              </a:rPr>
              <a:t> </a:t>
            </a:r>
            <a:r>
              <a:rPr lang="en-US" sz="2400" b="1" dirty="0" err="1" smtClean="0">
                <a:solidFill>
                  <a:srgbClr val="FF0000"/>
                </a:solidFill>
                <a:cs typeface="Arial" charset="0"/>
              </a:rPr>
              <a:t>số</a:t>
            </a:r>
            <a:r>
              <a:rPr lang="en-US" sz="2400" b="1" dirty="0" smtClean="0">
                <a:solidFill>
                  <a:srgbClr val="FF0000"/>
                </a:solidFill>
                <a:cs typeface="Arial" charset="0"/>
              </a:rPr>
              <a:t> </a:t>
            </a:r>
            <a:r>
              <a:rPr lang="en-US" sz="2400" b="1" dirty="0" err="1" smtClean="0">
                <a:solidFill>
                  <a:srgbClr val="FF0000"/>
                </a:solidFill>
                <a:cs typeface="Arial" charset="0"/>
              </a:rPr>
              <a:t>lượng</a:t>
            </a:r>
            <a:r>
              <a:rPr lang="en-US" sz="2400" b="1" dirty="0" smtClean="0">
                <a:solidFill>
                  <a:srgbClr val="FF0000"/>
                </a:solidFill>
                <a:cs typeface="Arial" charset="0"/>
              </a:rPr>
              <a:t> </a:t>
            </a:r>
            <a:r>
              <a:rPr lang="en-US" sz="2400" b="1" dirty="0" err="1" smtClean="0">
                <a:solidFill>
                  <a:srgbClr val="FF0000"/>
                </a:solidFill>
                <a:cs typeface="Arial" charset="0"/>
              </a:rPr>
              <a:t>dây</a:t>
            </a:r>
            <a:r>
              <a:rPr lang="en-US" sz="2400" b="1" dirty="0" smtClean="0">
                <a:solidFill>
                  <a:srgbClr val="FF0000"/>
                </a:solidFill>
                <a:cs typeface="Arial" charset="0"/>
              </a:rPr>
              <a:t> </a:t>
            </a:r>
            <a:r>
              <a:rPr lang="en-US" sz="2400" b="1" dirty="0" err="1" smtClean="0">
                <a:solidFill>
                  <a:srgbClr val="FF0000"/>
                </a:solidFill>
                <a:cs typeface="Arial" charset="0"/>
              </a:rPr>
              <a:t>thần</a:t>
            </a:r>
            <a:r>
              <a:rPr lang="en-US" sz="2400" b="1" dirty="0" smtClean="0">
                <a:solidFill>
                  <a:srgbClr val="FF0000"/>
                </a:solidFill>
                <a:cs typeface="Arial" charset="0"/>
              </a:rPr>
              <a:t> </a:t>
            </a:r>
            <a:r>
              <a:rPr lang="en-US" sz="2400" b="1" dirty="0" err="1" smtClean="0">
                <a:solidFill>
                  <a:srgbClr val="FF0000"/>
                </a:solidFill>
                <a:cs typeface="Arial" charset="0"/>
              </a:rPr>
              <a:t>kinh</a:t>
            </a:r>
            <a:r>
              <a:rPr lang="en-US" sz="2400" b="1" dirty="0" smtClean="0">
                <a:solidFill>
                  <a:srgbClr val="FF0000"/>
                </a:solidFill>
                <a:cs typeface="Arial" charset="0"/>
              </a:rPr>
              <a:t> </a:t>
            </a:r>
            <a:r>
              <a:rPr lang="en-US" sz="2400" b="1" dirty="0" err="1" smtClean="0">
                <a:solidFill>
                  <a:srgbClr val="FF0000"/>
                </a:solidFill>
                <a:cs typeface="Arial" charset="0"/>
              </a:rPr>
              <a:t>tủy</a:t>
            </a:r>
            <a:r>
              <a:rPr lang="en-US" sz="2400" b="1" dirty="0" smtClean="0">
                <a:solidFill>
                  <a:srgbClr val="FF0000"/>
                </a:solidFill>
                <a:cs typeface="Arial" charset="0"/>
              </a:rPr>
              <a:t>? </a:t>
            </a:r>
            <a:endParaRPr lang="en-US" sz="2400" b="1" dirty="0">
              <a:solidFill>
                <a:srgbClr val="FF0000"/>
              </a:solidFill>
              <a:cs typeface="Arial" charset="0"/>
            </a:endParaRPr>
          </a:p>
        </p:txBody>
      </p:sp>
      <p:pic>
        <p:nvPicPr>
          <p:cNvPr id="10" name="Picture 5" descr="ttuy song"/>
          <p:cNvPicPr>
            <a:picLocks noChangeAspect="1" noChangeArrowheads="1"/>
          </p:cNvPicPr>
          <p:nvPr/>
        </p:nvPicPr>
        <p:blipFill>
          <a:blip r:embed="rId4"/>
          <a:srcRect/>
          <a:stretch>
            <a:fillRect/>
          </a:stretch>
        </p:blipFill>
        <p:spPr bwMode="auto">
          <a:xfrm>
            <a:off x="2222500" y="863600"/>
            <a:ext cx="2132013" cy="5181600"/>
          </a:xfrm>
          <a:prstGeom prst="rect">
            <a:avLst/>
          </a:prstGeom>
          <a:noFill/>
          <a:ln w="9525">
            <a:noFill/>
            <a:miter lim="800000"/>
            <a:headEnd/>
            <a:tailEnd/>
          </a:ln>
        </p:spPr>
      </p:pic>
      <p:sp>
        <p:nvSpPr>
          <p:cNvPr id="11" name="Line 6"/>
          <p:cNvSpPr>
            <a:spLocks noChangeShapeType="1"/>
          </p:cNvSpPr>
          <p:nvPr/>
        </p:nvSpPr>
        <p:spPr bwMode="auto">
          <a:xfrm>
            <a:off x="1841500" y="2844800"/>
            <a:ext cx="1295400" cy="0"/>
          </a:xfrm>
          <a:prstGeom prst="line">
            <a:avLst/>
          </a:prstGeom>
          <a:noFill/>
          <a:ln w="9525">
            <a:solidFill>
              <a:schemeClr val="tx1"/>
            </a:solidFill>
            <a:round/>
            <a:headEnd/>
            <a:tailEnd type="triangle" w="med" len="med"/>
          </a:ln>
        </p:spPr>
        <p:txBody>
          <a:bodyPr/>
          <a:lstStyle/>
          <a:p>
            <a:endParaRPr lang="en-US"/>
          </a:p>
        </p:txBody>
      </p:sp>
      <p:sp>
        <p:nvSpPr>
          <p:cNvPr id="12" name="Line 9"/>
          <p:cNvSpPr>
            <a:spLocks noChangeShapeType="1"/>
          </p:cNvSpPr>
          <p:nvPr/>
        </p:nvSpPr>
        <p:spPr bwMode="auto">
          <a:xfrm flipV="1">
            <a:off x="2374900" y="1982788"/>
            <a:ext cx="809625" cy="100012"/>
          </a:xfrm>
          <a:prstGeom prst="line">
            <a:avLst/>
          </a:prstGeom>
          <a:noFill/>
          <a:ln w="9525">
            <a:solidFill>
              <a:schemeClr val="tx1"/>
            </a:solidFill>
            <a:round/>
            <a:headEnd/>
            <a:tailEnd type="triangle" w="med" len="med"/>
          </a:ln>
        </p:spPr>
        <p:txBody>
          <a:bodyPr/>
          <a:lstStyle/>
          <a:p>
            <a:endParaRPr lang="en-US"/>
          </a:p>
        </p:txBody>
      </p:sp>
      <p:sp>
        <p:nvSpPr>
          <p:cNvPr id="13" name="Line 10"/>
          <p:cNvSpPr>
            <a:spLocks noChangeShapeType="1"/>
          </p:cNvSpPr>
          <p:nvPr/>
        </p:nvSpPr>
        <p:spPr bwMode="auto">
          <a:xfrm>
            <a:off x="2451100" y="4183063"/>
            <a:ext cx="762000" cy="76200"/>
          </a:xfrm>
          <a:prstGeom prst="line">
            <a:avLst/>
          </a:prstGeom>
          <a:noFill/>
          <a:ln w="9525">
            <a:solidFill>
              <a:schemeClr val="tx1"/>
            </a:solidFill>
            <a:round/>
            <a:headEnd/>
            <a:tailEnd type="triangle" w="med" len="med"/>
          </a:ln>
        </p:spPr>
        <p:txBody>
          <a:bodyPr/>
          <a:lstStyle/>
          <a:p>
            <a:endParaRPr lang="en-US"/>
          </a:p>
        </p:txBody>
      </p:sp>
      <p:sp>
        <p:nvSpPr>
          <p:cNvPr id="14" name="Text Box 12"/>
          <p:cNvSpPr txBox="1">
            <a:spLocks noChangeArrowheads="1"/>
          </p:cNvSpPr>
          <p:nvPr/>
        </p:nvSpPr>
        <p:spPr bwMode="auto">
          <a:xfrm>
            <a:off x="4127500" y="1092200"/>
            <a:ext cx="1704975" cy="822325"/>
          </a:xfrm>
          <a:prstGeom prst="rect">
            <a:avLst/>
          </a:prstGeom>
          <a:noFill/>
          <a:ln w="9525">
            <a:noFill/>
            <a:miter lim="800000"/>
            <a:headEnd/>
            <a:tailEnd/>
          </a:ln>
        </p:spPr>
        <p:txBody>
          <a:bodyPr>
            <a:spAutoFit/>
          </a:bodyPr>
          <a:lstStyle/>
          <a:p>
            <a:pPr algn="ctr"/>
            <a:r>
              <a:rPr lang="en-US" sz="2400">
                <a:solidFill>
                  <a:srgbClr val="3333FF"/>
                </a:solidFill>
              </a:rPr>
              <a:t>Đốt sống cổ I</a:t>
            </a:r>
          </a:p>
        </p:txBody>
      </p:sp>
      <p:sp>
        <p:nvSpPr>
          <p:cNvPr id="15" name="Text Box 13"/>
          <p:cNvSpPr txBox="1">
            <a:spLocks noChangeArrowheads="1"/>
          </p:cNvSpPr>
          <p:nvPr/>
        </p:nvSpPr>
        <p:spPr bwMode="auto">
          <a:xfrm>
            <a:off x="4467225" y="5130800"/>
            <a:ext cx="2784475" cy="457200"/>
          </a:xfrm>
          <a:prstGeom prst="rect">
            <a:avLst/>
          </a:prstGeom>
          <a:noFill/>
          <a:ln w="9525">
            <a:noFill/>
            <a:miter lim="800000"/>
            <a:headEnd/>
            <a:tailEnd/>
          </a:ln>
        </p:spPr>
        <p:txBody>
          <a:bodyPr>
            <a:spAutoFit/>
          </a:bodyPr>
          <a:lstStyle/>
          <a:p>
            <a:r>
              <a:rPr lang="en-US" sz="2400">
                <a:solidFill>
                  <a:srgbClr val="3333FF"/>
                </a:solidFill>
              </a:rPr>
              <a:t>Đốt sống cụt cuối</a:t>
            </a:r>
          </a:p>
        </p:txBody>
      </p:sp>
      <p:sp>
        <p:nvSpPr>
          <p:cNvPr id="16" name="Line 14"/>
          <p:cNvSpPr>
            <a:spLocks noChangeShapeType="1"/>
          </p:cNvSpPr>
          <p:nvPr/>
        </p:nvSpPr>
        <p:spPr bwMode="auto">
          <a:xfrm flipH="1">
            <a:off x="3365500" y="1701800"/>
            <a:ext cx="990600" cy="228600"/>
          </a:xfrm>
          <a:prstGeom prst="line">
            <a:avLst/>
          </a:prstGeom>
          <a:noFill/>
          <a:ln w="9525">
            <a:solidFill>
              <a:schemeClr val="tx1"/>
            </a:solidFill>
            <a:round/>
            <a:headEnd/>
            <a:tailEnd type="triangle" w="med" len="med"/>
          </a:ln>
        </p:spPr>
        <p:txBody>
          <a:bodyPr/>
          <a:lstStyle/>
          <a:p>
            <a:endParaRPr lang="en-US"/>
          </a:p>
        </p:txBody>
      </p:sp>
      <p:sp>
        <p:nvSpPr>
          <p:cNvPr id="17" name="Line 15"/>
          <p:cNvSpPr>
            <a:spLocks noChangeShapeType="1"/>
          </p:cNvSpPr>
          <p:nvPr/>
        </p:nvSpPr>
        <p:spPr bwMode="auto">
          <a:xfrm flipH="1">
            <a:off x="3060700" y="5511800"/>
            <a:ext cx="1371600" cy="381000"/>
          </a:xfrm>
          <a:prstGeom prst="line">
            <a:avLst/>
          </a:prstGeom>
          <a:noFill/>
          <a:ln w="9525">
            <a:solidFill>
              <a:schemeClr val="tx1"/>
            </a:solidFill>
            <a:round/>
            <a:headEnd/>
            <a:tailEnd type="triangle" w="med" len="med"/>
          </a:ln>
        </p:spPr>
        <p:txBody>
          <a:bodyPr/>
          <a:lstStyle/>
          <a:p>
            <a:endParaRPr lang="en-US"/>
          </a:p>
        </p:txBody>
      </p:sp>
      <p:sp>
        <p:nvSpPr>
          <p:cNvPr id="19" name="Text Box 17"/>
          <p:cNvSpPr txBox="1">
            <a:spLocks noChangeArrowheads="1"/>
          </p:cNvSpPr>
          <p:nvPr/>
        </p:nvSpPr>
        <p:spPr bwMode="auto">
          <a:xfrm>
            <a:off x="4492625" y="3530600"/>
            <a:ext cx="2759075" cy="457200"/>
          </a:xfrm>
          <a:prstGeom prst="rect">
            <a:avLst/>
          </a:prstGeom>
          <a:noFill/>
          <a:ln w="9525">
            <a:noFill/>
            <a:miter lim="800000"/>
            <a:headEnd/>
            <a:tailEnd/>
          </a:ln>
        </p:spPr>
        <p:txBody>
          <a:bodyPr>
            <a:spAutoFit/>
          </a:bodyPr>
          <a:lstStyle/>
          <a:p>
            <a:r>
              <a:rPr lang="en-US" sz="2400">
                <a:solidFill>
                  <a:srgbClr val="3333FF"/>
                </a:solidFill>
              </a:rPr>
              <a:t>Dây thần kinh tuỷ</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4033"/>
                                        </p:tgtEl>
                                      </p:cBhvr>
                                    </p:animEffect>
                                    <p:set>
                                      <p:cBhvr>
                                        <p:cTn id="14" dur="1" fill="hold">
                                          <p:stCondLst>
                                            <p:cond delay="499"/>
                                          </p:stCondLst>
                                        </p:cTn>
                                        <p:tgtEl>
                                          <p:spTgt spid="440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0.70"/>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3000" fill="hold"/>
                                        <p:tgtEl>
                                          <p:spTgt spid="19"/>
                                        </p:tgtEl>
                                        <p:attrNameLst>
                                          <p:attrName>ppt_w</p:attrName>
                                        </p:attrNameLst>
                                      </p:cBhvr>
                                      <p:tavLst>
                                        <p:tav tm="0">
                                          <p:val>
                                            <p:fltVal val="0"/>
                                          </p:val>
                                        </p:tav>
                                        <p:tav tm="100000">
                                          <p:val>
                                            <p:strVal val="#ppt_w"/>
                                          </p:val>
                                        </p:tav>
                                      </p:tavLst>
                                    </p:anim>
                                    <p:anim calcmode="lin" valueType="num">
                                      <p:cBhvr>
                                        <p:cTn id="45" dur="3000" fill="hold"/>
                                        <p:tgtEl>
                                          <p:spTgt spid="19"/>
                                        </p:tgtEl>
                                        <p:attrNameLst>
                                          <p:attrName>ppt_h</p:attrName>
                                        </p:attrNameLst>
                                      </p:cBhvr>
                                      <p:tavLst>
                                        <p:tav tm="0">
                                          <p:val>
                                            <p:fltVal val="0"/>
                                          </p:val>
                                        </p:tav>
                                        <p:tav tm="100000">
                                          <p:val>
                                            <p:strVal val="#ppt_h"/>
                                          </p:val>
                                        </p:tav>
                                      </p:tavLst>
                                    </p:anim>
                                    <p:animEffect transition="in" filter="fade">
                                      <p:cBhvr>
                                        <p:cTn id="46" dur="3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4)">
                                      <p:cBhvr>
                                        <p:cTn id="51" dur="3000"/>
                                        <p:tgtEl>
                                          <p:spTgt spid="14"/>
                                        </p:tgtEl>
                                      </p:cBhvr>
                                    </p:animEffect>
                                  </p:childTnLst>
                                </p:cTn>
                              </p:par>
                              <p:par>
                                <p:cTn id="52" presetID="21"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4)">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iterate type="lt">
                                    <p:tmPct val="5000"/>
                                  </p:iterate>
                                  <p:childTnLst>
                                    <p:set>
                                      <p:cBhvr>
                                        <p:cTn id="58" dur="1" fill="hold">
                                          <p:stCondLst>
                                            <p:cond delay="0"/>
                                          </p:stCondLst>
                                        </p:cTn>
                                        <p:tgtEl>
                                          <p:spTgt spid="15"/>
                                        </p:tgtEl>
                                        <p:attrNameLst>
                                          <p:attrName>style.visibility</p:attrName>
                                        </p:attrNameLst>
                                      </p:cBhvr>
                                      <p:to>
                                        <p:strVal val="visible"/>
                                      </p:to>
                                    </p:set>
                                    <p:anim calcmode="lin" valueType="num">
                                      <p:cBhvr>
                                        <p:cTn id="59" dur="3000" fill="hold"/>
                                        <p:tgtEl>
                                          <p:spTgt spid="15"/>
                                        </p:tgtEl>
                                        <p:attrNameLst>
                                          <p:attrName>ppt_w</p:attrName>
                                        </p:attrNameLst>
                                      </p:cBhvr>
                                      <p:tavLst>
                                        <p:tav tm="0">
                                          <p:val>
                                            <p:fltVal val="0"/>
                                          </p:val>
                                        </p:tav>
                                        <p:tav tm="100000">
                                          <p:val>
                                            <p:strVal val="#ppt_w"/>
                                          </p:val>
                                        </p:tav>
                                      </p:tavLst>
                                    </p:anim>
                                    <p:anim calcmode="lin" valueType="num">
                                      <p:cBhvr>
                                        <p:cTn id="60" dur="3000" fill="hold"/>
                                        <p:tgtEl>
                                          <p:spTgt spid="15"/>
                                        </p:tgtEl>
                                        <p:attrNameLst>
                                          <p:attrName>ppt_h</p:attrName>
                                        </p:attrNameLst>
                                      </p:cBhvr>
                                      <p:tavLst>
                                        <p:tav tm="0">
                                          <p:val>
                                            <p:fltVal val="0"/>
                                          </p:val>
                                        </p:tav>
                                        <p:tav tm="100000">
                                          <p:val>
                                            <p:strVal val="#ppt_h"/>
                                          </p:val>
                                        </p:tav>
                                      </p:tavLst>
                                    </p:anim>
                                    <p:anim calcmode="lin" valueType="num">
                                      <p:cBhvr>
                                        <p:cTn id="61" dur="3000" fill="hold"/>
                                        <p:tgtEl>
                                          <p:spTgt spid="15"/>
                                        </p:tgtEl>
                                        <p:attrNameLst>
                                          <p:attrName>style.rotation</p:attrName>
                                        </p:attrNameLst>
                                      </p:cBhvr>
                                      <p:tavLst>
                                        <p:tav tm="0">
                                          <p:val>
                                            <p:fltVal val="90"/>
                                          </p:val>
                                        </p:tav>
                                        <p:tav tm="100000">
                                          <p:val>
                                            <p:fltVal val="0"/>
                                          </p:val>
                                        </p:tav>
                                      </p:tavLst>
                                    </p:anim>
                                    <p:animEffect transition="in" filter="fade">
                                      <p:cBhvr>
                                        <p:cTn id="62" dur="3000"/>
                                        <p:tgtEl>
                                          <p:spTgt spid="15"/>
                                        </p:tgtEl>
                                      </p:cBhvr>
                                    </p:animEffect>
                                  </p:childTnLst>
                                </p:cTn>
                              </p:par>
                              <p:par>
                                <p:cTn id="63" presetID="31" presetClass="entr" presetSubtype="0" fill="hold" grpId="0" nodeType="withEffect">
                                  <p:stCondLst>
                                    <p:cond delay="0"/>
                                  </p:stCondLst>
                                  <p:iterate type="lt">
                                    <p:tmPct val="5000"/>
                                  </p:iterate>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 calcmode="lin" valueType="num">
                                      <p:cBhvr>
                                        <p:cTn id="67" dur="1000" fill="hold"/>
                                        <p:tgtEl>
                                          <p:spTgt spid="17"/>
                                        </p:tgtEl>
                                        <p:attrNameLst>
                                          <p:attrName>style.rotation</p:attrName>
                                        </p:attrNameLst>
                                      </p:cBhvr>
                                      <p:tavLst>
                                        <p:tav tm="0">
                                          <p:val>
                                            <p:fltVal val="90"/>
                                          </p:val>
                                        </p:tav>
                                        <p:tav tm="100000">
                                          <p:val>
                                            <p:fltVal val="0"/>
                                          </p:val>
                                        </p:tav>
                                      </p:tavLst>
                                    </p:anim>
                                    <p:animEffect transition="in" filter="fade">
                                      <p:cBhvr>
                                        <p:cTn id="6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5" grpId="0"/>
      <p:bldP spid="16" grpId="0" animBg="1"/>
      <p:bldP spid="17"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2"/>
          <p:cNvPicPr>
            <a:picLocks noChangeAspect="1" noChangeArrowheads="1"/>
          </p:cNvPicPr>
          <p:nvPr/>
        </p:nvPicPr>
        <p:blipFill>
          <a:blip r:embed="rId2"/>
          <a:srcRect/>
          <a:stretch>
            <a:fillRect/>
          </a:stretch>
        </p:blipFill>
        <p:spPr bwMode="auto">
          <a:xfrm>
            <a:off x="2143125" y="1724025"/>
            <a:ext cx="7000875" cy="5133975"/>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6140450" y="4011613"/>
            <a:ext cx="1085850" cy="1362075"/>
          </a:xfrm>
          <a:prstGeom prst="rect">
            <a:avLst/>
          </a:prstGeom>
          <a:noFill/>
          <a:ln w="9525">
            <a:noFill/>
            <a:miter lim="800000"/>
            <a:headEnd/>
            <a:tailEnd/>
          </a:ln>
        </p:spPr>
      </p:pic>
      <p:sp>
        <p:nvSpPr>
          <p:cNvPr id="47107" name="Freeform 4"/>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47108" name="Oval 5"/>
          <p:cNvSpPr>
            <a:spLocks noChangeArrowheads="1"/>
          </p:cNvSpPr>
          <p:nvPr/>
        </p:nvSpPr>
        <p:spPr bwMode="auto">
          <a:xfrm>
            <a:off x="6630988" y="4765675"/>
            <a:ext cx="71437" cy="71438"/>
          </a:xfrm>
          <a:prstGeom prst="ellipse">
            <a:avLst/>
          </a:prstGeom>
          <a:solidFill>
            <a:schemeClr val="accent1"/>
          </a:solidFill>
          <a:ln w="57150">
            <a:solidFill>
              <a:srgbClr val="FF0000"/>
            </a:solidFill>
            <a:round/>
            <a:headEnd/>
            <a:tailEnd/>
          </a:ln>
        </p:spPr>
        <p:txBody>
          <a:bodyPr wrap="none" anchor="ctr"/>
          <a:lstStyle/>
          <a:p>
            <a:pPr algn="ctr"/>
            <a:endParaRPr lang="en-US">
              <a:solidFill>
                <a:srgbClr val="0000FF"/>
              </a:solidFill>
              <a:cs typeface="Arial" charset="0"/>
            </a:endParaRPr>
          </a:p>
        </p:txBody>
      </p:sp>
      <p:sp>
        <p:nvSpPr>
          <p:cNvPr id="47109" name="Text Box 7"/>
          <p:cNvSpPr txBox="1">
            <a:spLocks noChangeArrowheads="1"/>
          </p:cNvSpPr>
          <p:nvPr/>
        </p:nvSpPr>
        <p:spPr bwMode="auto">
          <a:xfrm>
            <a:off x="7169150" y="1476375"/>
            <a:ext cx="2089150" cy="7016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Rễ sau (rễ cảm giác) </a:t>
            </a:r>
          </a:p>
        </p:txBody>
      </p:sp>
      <p:sp>
        <p:nvSpPr>
          <p:cNvPr id="47110" name="Text Box 8"/>
          <p:cNvSpPr txBox="1">
            <a:spLocks noChangeArrowheads="1"/>
          </p:cNvSpPr>
          <p:nvPr/>
        </p:nvSpPr>
        <p:spPr bwMode="auto">
          <a:xfrm>
            <a:off x="8135938" y="3530600"/>
            <a:ext cx="1008062"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Da </a:t>
            </a:r>
          </a:p>
        </p:txBody>
      </p:sp>
      <p:sp>
        <p:nvSpPr>
          <p:cNvPr id="47111" name="Text Box 9"/>
          <p:cNvSpPr txBox="1">
            <a:spLocks noChangeArrowheads="1"/>
          </p:cNvSpPr>
          <p:nvPr/>
        </p:nvSpPr>
        <p:spPr bwMode="auto">
          <a:xfrm>
            <a:off x="5932488" y="5064125"/>
            <a:ext cx="935037"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Cơ </a:t>
            </a:r>
          </a:p>
        </p:txBody>
      </p:sp>
      <p:sp>
        <p:nvSpPr>
          <p:cNvPr id="47112" name="Text Box 10"/>
          <p:cNvSpPr txBox="1">
            <a:spLocks noChangeArrowheads="1"/>
          </p:cNvSpPr>
          <p:nvPr/>
        </p:nvSpPr>
        <p:spPr bwMode="auto">
          <a:xfrm>
            <a:off x="5495925" y="5664200"/>
            <a:ext cx="3648075" cy="830997"/>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Các rễ tủy và dây thần kinh tủy</a:t>
            </a:r>
          </a:p>
        </p:txBody>
      </p:sp>
      <p:sp>
        <p:nvSpPr>
          <p:cNvPr id="47113" name="Rectangle 12"/>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47114" name="Text Box 13"/>
          <p:cNvSpPr txBox="1">
            <a:spLocks noChangeArrowheads="1"/>
          </p:cNvSpPr>
          <p:nvPr/>
        </p:nvSpPr>
        <p:spPr bwMode="auto">
          <a:xfrm>
            <a:off x="6323013" y="3233738"/>
            <a:ext cx="1752600" cy="641350"/>
          </a:xfrm>
          <a:prstGeom prst="rect">
            <a:avLst/>
          </a:prstGeom>
          <a:noFill/>
          <a:ln w="9525">
            <a:noFill/>
            <a:miter lim="800000"/>
            <a:headEnd/>
            <a:tailEnd/>
          </a:ln>
        </p:spPr>
        <p:txBody>
          <a:bodyPr>
            <a:spAutoFit/>
          </a:bodyPr>
          <a:lstStyle/>
          <a:p>
            <a:pPr>
              <a:spcBef>
                <a:spcPct val="50000"/>
              </a:spcBef>
            </a:pPr>
            <a:r>
              <a:rPr lang="en-US" b="1">
                <a:solidFill>
                  <a:srgbClr val="3333FF"/>
                </a:solidFill>
                <a:latin typeface="Times New Roman" pitchFamily="18" charset="0"/>
                <a:cs typeface="Times New Roman" pitchFamily="18" charset="0"/>
              </a:rPr>
              <a:t>Rễ trước( </a:t>
            </a:r>
            <a:r>
              <a:rPr lang="en-US" b="1">
                <a:solidFill>
                  <a:srgbClr val="0000FF"/>
                </a:solidFill>
                <a:latin typeface="Times New Roman" pitchFamily="18" charset="0"/>
                <a:cs typeface="Times New Roman" pitchFamily="18" charset="0"/>
              </a:rPr>
              <a:t>rễ vận động)</a:t>
            </a:r>
          </a:p>
        </p:txBody>
      </p:sp>
      <p:sp>
        <p:nvSpPr>
          <p:cNvPr id="47115" name="Text Box 14"/>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47116" name="Rectangle 15"/>
          <p:cNvSpPr>
            <a:spLocks noChangeArrowheads="1"/>
          </p:cNvSpPr>
          <p:nvPr/>
        </p:nvSpPr>
        <p:spPr bwMode="auto">
          <a:xfrm>
            <a:off x="76200" y="668338"/>
            <a:ext cx="8915400" cy="457200"/>
          </a:xfrm>
          <a:prstGeom prst="rect">
            <a:avLst/>
          </a:prstGeom>
          <a:noFill/>
          <a:ln w="9525">
            <a:noFill/>
            <a:miter lim="800000"/>
            <a:headEnd/>
            <a:tailEnd/>
          </a:ln>
        </p:spPr>
        <p:txBody>
          <a:bodyPr anchor="ctr">
            <a:spAutoFit/>
          </a:bodyPr>
          <a:lstStyle/>
          <a:p>
            <a:pPr algn="just"/>
            <a:r>
              <a:rPr lang="pt-BR" sz="2400" b="1">
                <a:solidFill>
                  <a:srgbClr val="3333FF"/>
                </a:solidFill>
                <a:latin typeface="Times New Roman" pitchFamily="18" charset="0"/>
                <a:cs typeface="Times New Roman" pitchFamily="18" charset="0"/>
              </a:rPr>
              <a:t>- Từ tuỷ sống phát đi 31 đôi dây thần kinh tuỷ.</a:t>
            </a:r>
            <a:endParaRPr lang="en-US" sz="2400" b="1">
              <a:solidFill>
                <a:srgbClr val="3333FF"/>
              </a:solidFill>
              <a:latin typeface="Times New Roman" pitchFamily="18" charset="0"/>
              <a:cs typeface="Times New Roman" pitchFamily="18" charset="0"/>
            </a:endParaRPr>
          </a:p>
        </p:txBody>
      </p:sp>
      <p:sp>
        <p:nvSpPr>
          <p:cNvPr id="47117"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Cấu</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tạo</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
        <p:nvSpPr>
          <p:cNvPr id="53266" name="Rectangle 18"/>
          <p:cNvSpPr>
            <a:spLocks noChangeArrowheads="1"/>
          </p:cNvSpPr>
          <p:nvPr/>
        </p:nvSpPr>
        <p:spPr bwMode="auto">
          <a:xfrm>
            <a:off x="76200" y="1038692"/>
            <a:ext cx="5229225" cy="1938992"/>
          </a:xfrm>
          <a:prstGeom prst="rect">
            <a:avLst/>
          </a:prstGeom>
          <a:noFill/>
          <a:ln w="9525">
            <a:noFill/>
            <a:miter lim="800000"/>
            <a:headEnd/>
            <a:tailEnd/>
          </a:ln>
        </p:spPr>
        <p:txBody>
          <a:bodyPr anchor="ctr">
            <a:spAutoFit/>
          </a:bodyPr>
          <a:lstStyle/>
          <a:p>
            <a:pPr algn="just"/>
            <a:r>
              <a:rPr lang="pt-BR" sz="2400" b="1" dirty="0">
                <a:solidFill>
                  <a:srgbClr val="0000FF"/>
                </a:solidFill>
                <a:latin typeface="Times New Roman" pitchFamily="18" charset="0"/>
                <a:cs typeface="Times New Roman" pitchFamily="18" charset="0"/>
              </a:rPr>
              <a:t>- Mỗi dây thần kinh tuỷ gồm: 2 r</a:t>
            </a:r>
            <a:r>
              <a:rPr lang="en-US" sz="2400" b="1" dirty="0">
                <a:solidFill>
                  <a:srgbClr val="0000FF"/>
                </a:solidFill>
                <a:latin typeface="Times New Roman" pitchFamily="18" charset="0"/>
                <a:cs typeface="Times New Roman" pitchFamily="18" charset="0"/>
              </a:rPr>
              <a:t>ễ</a:t>
            </a:r>
          </a:p>
          <a:p>
            <a:pPr algn="just"/>
            <a:r>
              <a:rPr lang="pt-BR" sz="2400" b="1" dirty="0">
                <a:solidFill>
                  <a:srgbClr val="0000FF"/>
                </a:solidFill>
                <a:latin typeface="Times New Roman" pitchFamily="18" charset="0"/>
                <a:cs typeface="Times New Roman" pitchFamily="18" charset="0"/>
              </a:rPr>
              <a:t>+ Rễ sau (rễ cảm giác): G</a:t>
            </a:r>
            <a:r>
              <a:rPr lang="en-US" sz="2400" b="1" dirty="0" err="1">
                <a:solidFill>
                  <a:srgbClr val="0000FF"/>
                </a:solidFill>
                <a:latin typeface="Times New Roman" pitchFamily="18" charset="0"/>
                <a:cs typeface="Times New Roman" pitchFamily="18" charset="0"/>
              </a:rPr>
              <a:t>ồm</a:t>
            </a:r>
            <a:r>
              <a:rPr lang="en-US" sz="2400" b="1"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các bó sợi thần kinh hướng tâm </a:t>
            </a:r>
          </a:p>
          <a:p>
            <a:pPr algn="just"/>
            <a:r>
              <a:rPr lang="pt-BR" sz="2400" b="1" dirty="0">
                <a:solidFill>
                  <a:srgbClr val="0000FF"/>
                </a:solidFill>
                <a:latin typeface="Times New Roman" pitchFamily="18" charset="0"/>
                <a:cs typeface="Times New Roman" pitchFamily="18" charset="0"/>
              </a:rPr>
              <a:t>+ Rễ trước (rễ vận động):G</a:t>
            </a:r>
            <a:r>
              <a:rPr lang="en-US" sz="2400" b="1" dirty="0" err="1">
                <a:solidFill>
                  <a:srgbClr val="0000FF"/>
                </a:solidFill>
                <a:latin typeface="Times New Roman" pitchFamily="18" charset="0"/>
                <a:cs typeface="Times New Roman" pitchFamily="18" charset="0"/>
              </a:rPr>
              <a:t>ồm</a:t>
            </a:r>
            <a:r>
              <a:rPr lang="en-US" sz="2400" b="1"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các</a:t>
            </a:r>
            <a:r>
              <a:rPr lang="pt-BR" sz="2400"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 bó sợi thần kinh ly tâm </a:t>
            </a:r>
          </a:p>
        </p:txBody>
      </p:sp>
      <p:pic>
        <p:nvPicPr>
          <p:cNvPr id="47119" name="Picture 9" descr="b15"/>
          <p:cNvPicPr>
            <a:picLocks noChangeAspect="1" noChangeArrowheads="1"/>
          </p:cNvPicPr>
          <p:nvPr/>
        </p:nvPicPr>
        <p:blipFill>
          <a:blip r:embed="rId4">
            <a:lum bright="12000" contrast="36000"/>
          </a:blip>
          <a:srcRect/>
          <a:stretch>
            <a:fillRect/>
          </a:stretch>
        </p:blipFill>
        <p:spPr bwMode="auto">
          <a:xfrm>
            <a:off x="188913" y="3127375"/>
            <a:ext cx="4559300" cy="3916363"/>
          </a:xfrm>
          <a:prstGeom prst="rect">
            <a:avLst/>
          </a:prstGeom>
          <a:noFill/>
          <a:ln w="9525">
            <a:noFill/>
            <a:miter lim="800000"/>
            <a:headEnd/>
            <a:tailEnd/>
          </a:ln>
        </p:spPr>
      </p:pic>
      <p:sp>
        <p:nvSpPr>
          <p:cNvPr id="47120" name="Text Box 33"/>
          <p:cNvSpPr txBox="1">
            <a:spLocks noChangeArrowheads="1"/>
          </p:cNvSpPr>
          <p:nvPr/>
        </p:nvSpPr>
        <p:spPr bwMode="auto">
          <a:xfrm>
            <a:off x="7081838" y="1055688"/>
            <a:ext cx="2243137"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a:t>
            </a:r>
            <a:r>
              <a:rPr lang="en-US" sz="2000" b="1">
                <a:solidFill>
                  <a:srgbClr val="0000FF"/>
                </a:solidFill>
                <a:latin typeface="Times New Roman" pitchFamily="18" charset="0"/>
                <a:cs typeface="Times New Roman" pitchFamily="18" charset="0"/>
              </a:rPr>
              <a:t>Sợi hướng tâ</a:t>
            </a:r>
            <a:r>
              <a:rPr lang="en-US" sz="2000" b="1">
                <a:solidFill>
                  <a:srgbClr val="0000FF"/>
                </a:solidFill>
              </a:rPr>
              <a:t>m</a:t>
            </a:r>
          </a:p>
        </p:txBody>
      </p:sp>
      <p:sp>
        <p:nvSpPr>
          <p:cNvPr id="47121" name="Text Box 34"/>
          <p:cNvSpPr txBox="1">
            <a:spLocks noChangeArrowheads="1"/>
          </p:cNvSpPr>
          <p:nvPr/>
        </p:nvSpPr>
        <p:spPr bwMode="auto">
          <a:xfrm>
            <a:off x="6216650" y="3819525"/>
            <a:ext cx="2243138"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 Sợi ly tâm</a:t>
            </a:r>
          </a:p>
        </p:txBody>
      </p:sp>
      <p:sp>
        <p:nvSpPr>
          <p:cNvPr id="47122" name="Text Box 19"/>
          <p:cNvSpPr txBox="1">
            <a:spLocks noChangeArrowheads="1"/>
          </p:cNvSpPr>
          <p:nvPr/>
        </p:nvSpPr>
        <p:spPr bwMode="auto">
          <a:xfrm>
            <a:off x="1063625" y="4706938"/>
            <a:ext cx="1439863"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cs typeface="Times New Roman" pitchFamily="18" charset="0"/>
              </a:rPr>
              <a:t>Rãnh trước</a:t>
            </a:r>
          </a:p>
        </p:txBody>
      </p:sp>
      <p:sp>
        <p:nvSpPr>
          <p:cNvPr id="47123" name="Line 20"/>
          <p:cNvSpPr>
            <a:spLocks noChangeShapeType="1"/>
          </p:cNvSpPr>
          <p:nvPr/>
        </p:nvSpPr>
        <p:spPr bwMode="auto">
          <a:xfrm flipH="1">
            <a:off x="1830388" y="4302125"/>
            <a:ext cx="74612" cy="527050"/>
          </a:xfrm>
          <a:prstGeom prst="line">
            <a:avLst/>
          </a:prstGeom>
          <a:noFill/>
          <a:ln w="9525">
            <a:solidFill>
              <a:schemeClr val="tx1"/>
            </a:solidFill>
            <a:round/>
            <a:headEnd/>
            <a:tailEnd type="triangle" w="med" len="med"/>
          </a:ln>
        </p:spPr>
        <p:txBody>
          <a:bodyPr/>
          <a:lstStyle/>
          <a:p>
            <a:endParaRPr lang="en-US"/>
          </a:p>
        </p:txBody>
      </p:sp>
      <p:sp>
        <p:nvSpPr>
          <p:cNvPr id="47124" name="Text Box 22"/>
          <p:cNvSpPr txBox="1">
            <a:spLocks noChangeArrowheads="1"/>
          </p:cNvSpPr>
          <p:nvPr/>
        </p:nvSpPr>
        <p:spPr bwMode="auto">
          <a:xfrm>
            <a:off x="1279525" y="2865438"/>
            <a:ext cx="1439863" cy="366712"/>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cs typeface="Times New Roman" pitchFamily="18" charset="0"/>
              </a:rPr>
              <a:t>Rãnh sau</a:t>
            </a:r>
          </a:p>
        </p:txBody>
      </p:sp>
      <p:sp>
        <p:nvSpPr>
          <p:cNvPr id="47125" name="Line 23"/>
          <p:cNvSpPr>
            <a:spLocks noChangeShapeType="1"/>
          </p:cNvSpPr>
          <p:nvPr/>
        </p:nvSpPr>
        <p:spPr bwMode="auto">
          <a:xfrm flipV="1">
            <a:off x="1933575" y="3178175"/>
            <a:ext cx="30163" cy="165100"/>
          </a:xfrm>
          <a:prstGeom prst="line">
            <a:avLst/>
          </a:prstGeom>
          <a:noFill/>
          <a:ln w="9525">
            <a:solidFill>
              <a:schemeClr val="tx1"/>
            </a:solidFill>
            <a:round/>
            <a:headEnd/>
            <a:tailEnd type="triangle" w="med" len="med"/>
          </a:ln>
        </p:spPr>
        <p:txBody>
          <a:bodyPr/>
          <a:lstStyle/>
          <a:p>
            <a:endParaRPr lang="en-US"/>
          </a:p>
        </p:txBody>
      </p:sp>
      <p:sp>
        <p:nvSpPr>
          <p:cNvPr id="47126" name="Text Box 24"/>
          <p:cNvSpPr txBox="1">
            <a:spLocks noChangeArrowheads="1"/>
          </p:cNvSpPr>
          <p:nvPr/>
        </p:nvSpPr>
        <p:spPr bwMode="auto">
          <a:xfrm>
            <a:off x="2403475" y="3060700"/>
            <a:ext cx="10795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cs typeface="Times New Roman" pitchFamily="18" charset="0"/>
              </a:rPr>
              <a:t>Lỗ Tủy</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66"/>
                                        </p:tgtEl>
                                        <p:attrNameLst>
                                          <p:attrName>style.visibility</p:attrName>
                                        </p:attrNameLst>
                                      </p:cBhvr>
                                      <p:to>
                                        <p:strVal val="visible"/>
                                      </p:to>
                                    </p:set>
                                    <p:anim calcmode="lin" valueType="num">
                                      <p:cBhvr additive="base">
                                        <p:cTn id="7" dur="500" fill="hold"/>
                                        <p:tgtEl>
                                          <p:spTgt spid="53266"/>
                                        </p:tgtEl>
                                        <p:attrNameLst>
                                          <p:attrName>ppt_x</p:attrName>
                                        </p:attrNameLst>
                                      </p:cBhvr>
                                      <p:tavLst>
                                        <p:tav tm="0">
                                          <p:val>
                                            <p:strVal val="#ppt_x"/>
                                          </p:val>
                                        </p:tav>
                                        <p:tav tm="100000">
                                          <p:val>
                                            <p:strVal val="#ppt_x"/>
                                          </p:val>
                                        </p:tav>
                                      </p:tavLst>
                                    </p:anim>
                                    <p:anim calcmode="lin" valueType="num">
                                      <p:cBhvr additive="base">
                                        <p:cTn id="8" dur="500" fill="hold"/>
                                        <p:tgtEl>
                                          <p:spTgt spid="53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p:cNvGrpSpPr>
            <a:grpSpLocks/>
          </p:cNvGrpSpPr>
          <p:nvPr/>
        </p:nvGrpSpPr>
        <p:grpSpPr bwMode="auto">
          <a:xfrm>
            <a:off x="805656" y="1066800"/>
            <a:ext cx="7924800" cy="5181600"/>
            <a:chOff x="480" y="576"/>
            <a:chExt cx="4992" cy="3264"/>
          </a:xfrm>
        </p:grpSpPr>
        <p:pic>
          <p:nvPicPr>
            <p:cNvPr id="45060" name="Picture 4"/>
            <p:cNvPicPr>
              <a:picLocks noChangeAspect="1" noChangeArrowheads="1"/>
            </p:cNvPicPr>
            <p:nvPr/>
          </p:nvPicPr>
          <p:blipFill>
            <a:blip r:embed="rId2"/>
            <a:srcRect/>
            <a:stretch>
              <a:fillRect/>
            </a:stretch>
          </p:blipFill>
          <p:spPr bwMode="auto">
            <a:xfrm>
              <a:off x="480" y="576"/>
              <a:ext cx="4992" cy="3258"/>
            </a:xfrm>
            <a:prstGeom prst="rect">
              <a:avLst/>
            </a:prstGeom>
            <a:noFill/>
            <a:ln w="9525">
              <a:noFill/>
              <a:miter lim="800000"/>
              <a:headEnd/>
              <a:tailEnd/>
            </a:ln>
          </p:spPr>
        </p:pic>
        <p:sp>
          <p:nvSpPr>
            <p:cNvPr id="45061" name="Text Box 5"/>
            <p:cNvSpPr txBox="1">
              <a:spLocks noChangeArrowheads="1"/>
            </p:cNvSpPr>
            <p:nvPr/>
          </p:nvSpPr>
          <p:spPr bwMode="auto">
            <a:xfrm>
              <a:off x="2496" y="2643"/>
              <a:ext cx="1008" cy="601"/>
            </a:xfrm>
            <a:prstGeom prst="rect">
              <a:avLst/>
            </a:prstGeom>
            <a:solidFill>
              <a:schemeClr val="bg1"/>
            </a:solidFill>
            <a:ln w="9525">
              <a:solidFill>
                <a:srgbClr val="009900"/>
              </a:solidFill>
              <a:miter lim="800000"/>
              <a:headEnd/>
              <a:tailEnd/>
            </a:ln>
          </p:spPr>
          <p:txBody>
            <a:bodyPr>
              <a:spAutoFit/>
            </a:bodyPr>
            <a:lstStyle/>
            <a:p>
              <a:pPr algn="ctr">
                <a:spcBef>
                  <a:spcPct val="50000"/>
                </a:spcBef>
              </a:pPr>
              <a:r>
                <a:rPr lang="en-US" altLang="en-US" sz="2800" b="1">
                  <a:solidFill>
                    <a:srgbClr val="0000FF"/>
                  </a:solidFill>
                  <a:latin typeface="Times New Roman" pitchFamily="18" charset="0"/>
                  <a:cs typeface="Times New Roman" pitchFamily="18" charset="0"/>
                </a:rPr>
                <a:t>Đĩa đệm đốt sống</a:t>
              </a:r>
            </a:p>
          </p:txBody>
        </p:sp>
        <p:sp>
          <p:nvSpPr>
            <p:cNvPr id="45062" name="Text Box 6"/>
            <p:cNvSpPr txBox="1">
              <a:spLocks noChangeArrowheads="1"/>
            </p:cNvSpPr>
            <p:nvPr/>
          </p:nvSpPr>
          <p:spPr bwMode="auto">
            <a:xfrm>
              <a:off x="2361" y="1910"/>
              <a:ext cx="1056" cy="523"/>
            </a:xfrm>
            <a:prstGeom prst="rect">
              <a:avLst/>
            </a:prstGeom>
            <a:solidFill>
              <a:schemeClr val="bg1"/>
            </a:solidFill>
            <a:ln w="9525">
              <a:solidFill>
                <a:srgbClr val="009900"/>
              </a:solidFill>
              <a:miter lim="800000"/>
              <a:headEnd/>
              <a:tailEnd/>
            </a:ln>
          </p:spPr>
          <p:txBody>
            <a:bodyPr>
              <a:spAutoFit/>
            </a:bodyPr>
            <a:lstStyle/>
            <a:p>
              <a:pPr algn="ctr">
                <a:spcBef>
                  <a:spcPct val="50000"/>
                </a:spcBef>
              </a:pPr>
              <a:r>
                <a:rPr lang="en-US" altLang="en-US" sz="2400" b="1">
                  <a:solidFill>
                    <a:srgbClr val="0000FF"/>
                  </a:solidFill>
                  <a:latin typeface="Times New Roman" pitchFamily="18" charset="0"/>
                  <a:cs typeface="Times New Roman" pitchFamily="18" charset="0"/>
                </a:rPr>
                <a:t>Dây thần kinh tủy</a:t>
              </a:r>
            </a:p>
          </p:txBody>
        </p:sp>
        <p:sp>
          <p:nvSpPr>
            <p:cNvPr id="45063" name="Text Box 7"/>
            <p:cNvSpPr txBox="1">
              <a:spLocks noChangeArrowheads="1"/>
            </p:cNvSpPr>
            <p:nvPr/>
          </p:nvSpPr>
          <p:spPr bwMode="auto">
            <a:xfrm>
              <a:off x="2580" y="1044"/>
              <a:ext cx="930" cy="291"/>
            </a:xfrm>
            <a:prstGeom prst="rect">
              <a:avLst/>
            </a:prstGeom>
            <a:solidFill>
              <a:schemeClr val="bg1"/>
            </a:solidFill>
            <a:ln w="9525">
              <a:solidFill>
                <a:srgbClr val="009900"/>
              </a:solidFill>
              <a:miter lim="800000"/>
              <a:headEnd/>
              <a:tailEnd/>
            </a:ln>
          </p:spPr>
          <p:txBody>
            <a:bodyPr>
              <a:spAutoFit/>
            </a:bodyPr>
            <a:lstStyle/>
            <a:p>
              <a:pPr algn="ctr">
                <a:spcBef>
                  <a:spcPct val="50000"/>
                </a:spcBef>
              </a:pPr>
              <a:r>
                <a:rPr lang="en-US" altLang="en-US" sz="2400" b="1">
                  <a:solidFill>
                    <a:srgbClr val="0000FF"/>
                  </a:solidFill>
                  <a:latin typeface="Times New Roman" pitchFamily="18" charset="0"/>
                  <a:cs typeface="Times New Roman" pitchFamily="18" charset="0"/>
                </a:rPr>
                <a:t>Tủy sống</a:t>
              </a:r>
            </a:p>
          </p:txBody>
        </p:sp>
        <p:sp>
          <p:nvSpPr>
            <p:cNvPr id="45064" name="Rectangle 8"/>
            <p:cNvSpPr>
              <a:spLocks noChangeArrowheads="1"/>
            </p:cNvSpPr>
            <p:nvPr/>
          </p:nvSpPr>
          <p:spPr bwMode="auto">
            <a:xfrm>
              <a:off x="1872" y="3504"/>
              <a:ext cx="1488" cy="336"/>
            </a:xfrm>
            <a:prstGeom prst="rect">
              <a:avLst/>
            </a:prstGeom>
            <a:solidFill>
              <a:schemeClr val="bg1"/>
            </a:solidFill>
            <a:ln w="9525">
              <a:noFill/>
              <a:miter lim="800000"/>
              <a:headEnd/>
              <a:tailEnd/>
            </a:ln>
          </p:spPr>
          <p:txBody>
            <a:bodyPr wrap="none" anchor="ctr"/>
            <a:lstStyle/>
            <a:p>
              <a:endParaRPr lang="en-US">
                <a:cs typeface="Arial" charset="0"/>
              </a:endParaRPr>
            </a:p>
          </p:txBody>
        </p:sp>
        <p:sp>
          <p:nvSpPr>
            <p:cNvPr id="45065" name="Rectangle 9"/>
            <p:cNvSpPr>
              <a:spLocks noChangeArrowheads="1"/>
            </p:cNvSpPr>
            <p:nvPr/>
          </p:nvSpPr>
          <p:spPr bwMode="auto">
            <a:xfrm>
              <a:off x="3840" y="3360"/>
              <a:ext cx="1488" cy="336"/>
            </a:xfrm>
            <a:prstGeom prst="rect">
              <a:avLst/>
            </a:prstGeom>
            <a:solidFill>
              <a:schemeClr val="bg1"/>
            </a:solidFill>
            <a:ln w="9525">
              <a:noFill/>
              <a:miter lim="800000"/>
              <a:headEnd/>
              <a:tailEnd/>
            </a:ln>
          </p:spPr>
          <p:txBody>
            <a:bodyPr wrap="none" anchor="ctr"/>
            <a:lstStyle/>
            <a:p>
              <a:endParaRPr lang="en-US">
                <a:cs typeface="Arial" charset="0"/>
              </a:endParaRPr>
            </a:p>
          </p:txBody>
        </p:sp>
      </p:grpSp>
      <p:sp>
        <p:nvSpPr>
          <p:cNvPr id="45058" name="Text Box 10"/>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45059"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rPr>
              <a:t>. </a:t>
            </a:r>
            <a:r>
              <a:rPr lang="en-US" sz="2400" b="1" u="sng" dirty="0" err="1">
                <a:solidFill>
                  <a:srgbClr val="3333FF"/>
                </a:solidFill>
              </a:rPr>
              <a:t>Cấu</a:t>
            </a:r>
            <a:r>
              <a:rPr lang="en-US" sz="2400" b="1" u="sng" dirty="0">
                <a:solidFill>
                  <a:srgbClr val="3333FF"/>
                </a:solidFill>
              </a:rPr>
              <a:t> </a:t>
            </a:r>
            <a:r>
              <a:rPr lang="en-US" sz="2400" b="1" u="sng" dirty="0" err="1">
                <a:solidFill>
                  <a:srgbClr val="3333FF"/>
                </a:solidFill>
              </a:rPr>
              <a:t>tạo</a:t>
            </a:r>
            <a:r>
              <a:rPr lang="en-US" sz="2400" b="1" u="sng" dirty="0">
                <a:solidFill>
                  <a:srgbClr val="3333FF"/>
                </a:solidFill>
              </a:rPr>
              <a:t> </a:t>
            </a:r>
            <a:r>
              <a:rPr lang="en-US" sz="2400" b="1" u="sng" dirty="0" err="1">
                <a:solidFill>
                  <a:srgbClr val="3333FF"/>
                </a:solidFill>
              </a:rPr>
              <a:t>dây</a:t>
            </a:r>
            <a:r>
              <a:rPr lang="en-US" sz="2400" b="1" u="sng" dirty="0">
                <a:solidFill>
                  <a:srgbClr val="3333FF"/>
                </a:solidFill>
              </a:rPr>
              <a:t> </a:t>
            </a:r>
            <a:r>
              <a:rPr lang="en-US" sz="2400" b="1" u="sng" dirty="0" err="1">
                <a:solidFill>
                  <a:srgbClr val="3333FF"/>
                </a:solidFill>
              </a:rPr>
              <a:t>thần</a:t>
            </a:r>
            <a:r>
              <a:rPr lang="en-US" sz="2400" b="1" u="sng" dirty="0">
                <a:solidFill>
                  <a:srgbClr val="3333FF"/>
                </a:solidFill>
              </a:rPr>
              <a:t> </a:t>
            </a:r>
            <a:r>
              <a:rPr lang="en-US" sz="2400" b="1" u="sng" dirty="0" err="1">
                <a:solidFill>
                  <a:srgbClr val="3333FF"/>
                </a:solidFill>
              </a:rPr>
              <a:t>kinh</a:t>
            </a:r>
            <a:r>
              <a:rPr lang="en-US" sz="2400" b="1" u="sng" dirty="0">
                <a:solidFill>
                  <a:srgbClr val="3333FF"/>
                </a:solidFill>
              </a:rPr>
              <a:t> </a:t>
            </a:r>
            <a:r>
              <a:rPr lang="en-US" sz="2400" b="1" u="sng" dirty="0" err="1">
                <a:solidFill>
                  <a:srgbClr val="3333FF"/>
                </a:solidFill>
              </a:rPr>
              <a:t>tủy</a:t>
            </a:r>
            <a:r>
              <a:rPr lang="en-US" sz="2400" b="1" dirty="0">
                <a:solidFill>
                  <a:srgbClr val="3333FF"/>
                </a:solidFill>
              </a:rPr>
              <a:t>:</a:t>
            </a:r>
          </a:p>
        </p:txBody>
      </p:sp>
    </p:spTree>
  </p:cSld>
  <p:clrMapOvr>
    <a:masterClrMapping/>
  </p:clrMapOvr>
  <p:transition spd="slow" advClick="0" advTm="40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2"/>
          <p:cNvPicPr>
            <a:picLocks noChangeAspect="1" noChangeArrowheads="1"/>
          </p:cNvPicPr>
          <p:nvPr/>
        </p:nvPicPr>
        <p:blipFill>
          <a:blip r:embed="rId2"/>
          <a:srcRect/>
          <a:stretch>
            <a:fillRect/>
          </a:stretch>
        </p:blipFill>
        <p:spPr bwMode="auto">
          <a:xfrm>
            <a:off x="781051" y="1876425"/>
            <a:ext cx="7000875" cy="5133975"/>
          </a:xfrm>
          <a:prstGeom prst="rect">
            <a:avLst/>
          </a:prstGeom>
          <a:noFill/>
          <a:ln w="9525">
            <a:noFill/>
            <a:miter lim="800000"/>
            <a:headEnd/>
            <a:tailEnd/>
          </a:ln>
        </p:spPr>
      </p:pic>
      <p:pic>
        <p:nvPicPr>
          <p:cNvPr id="49155" name="Picture 3"/>
          <p:cNvPicPr>
            <a:picLocks noChangeAspect="1" noChangeArrowheads="1"/>
          </p:cNvPicPr>
          <p:nvPr/>
        </p:nvPicPr>
        <p:blipFill>
          <a:blip r:embed="rId3"/>
          <a:srcRect/>
          <a:stretch>
            <a:fillRect/>
          </a:stretch>
        </p:blipFill>
        <p:spPr bwMode="auto">
          <a:xfrm>
            <a:off x="4254500" y="4611688"/>
            <a:ext cx="1085850" cy="1362075"/>
          </a:xfrm>
          <a:prstGeom prst="rect">
            <a:avLst/>
          </a:prstGeom>
          <a:noFill/>
          <a:ln w="9525">
            <a:noFill/>
            <a:miter lim="800000"/>
            <a:headEnd/>
            <a:tailEnd/>
          </a:ln>
        </p:spPr>
      </p:pic>
      <p:sp>
        <p:nvSpPr>
          <p:cNvPr id="46083" name="Freeform 4"/>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49157" name="Oval 5"/>
          <p:cNvSpPr>
            <a:spLocks noChangeArrowheads="1"/>
          </p:cNvSpPr>
          <p:nvPr/>
        </p:nvSpPr>
        <p:spPr bwMode="auto">
          <a:xfrm>
            <a:off x="6702425" y="4251325"/>
            <a:ext cx="71438" cy="71438"/>
          </a:xfrm>
          <a:prstGeom prst="ellipse">
            <a:avLst/>
          </a:prstGeom>
          <a:solidFill>
            <a:schemeClr val="accent1"/>
          </a:solidFill>
          <a:ln w="57150">
            <a:solidFill>
              <a:srgbClr val="FF0000"/>
            </a:solidFill>
            <a:round/>
            <a:headEnd/>
            <a:tailEnd/>
          </a:ln>
        </p:spPr>
        <p:txBody>
          <a:bodyPr wrap="none" anchor="ctr"/>
          <a:lstStyle/>
          <a:p>
            <a:pPr algn="ctr"/>
            <a:endParaRPr lang="en-US">
              <a:solidFill>
                <a:srgbClr val="0000FF"/>
              </a:solidFill>
              <a:cs typeface="Arial" charset="0"/>
            </a:endParaRPr>
          </a:p>
        </p:txBody>
      </p:sp>
      <p:sp>
        <p:nvSpPr>
          <p:cNvPr id="46085" name="Line 6"/>
          <p:cNvSpPr>
            <a:spLocks noChangeShapeType="1"/>
          </p:cNvSpPr>
          <p:nvPr/>
        </p:nvSpPr>
        <p:spPr bwMode="auto">
          <a:xfrm flipH="1">
            <a:off x="5622925" y="4251325"/>
            <a:ext cx="287338" cy="288925"/>
          </a:xfrm>
          <a:prstGeom prst="line">
            <a:avLst/>
          </a:prstGeom>
          <a:noFill/>
          <a:ln w="38100">
            <a:solidFill>
              <a:schemeClr val="tx1"/>
            </a:solidFill>
            <a:round/>
            <a:headEnd/>
            <a:tailEnd type="triangle" w="med" len="med"/>
          </a:ln>
        </p:spPr>
        <p:txBody>
          <a:bodyPr/>
          <a:lstStyle/>
          <a:p>
            <a:endParaRPr lang="en-US"/>
          </a:p>
        </p:txBody>
      </p:sp>
      <p:sp>
        <p:nvSpPr>
          <p:cNvPr id="46086" name="Text Box 7"/>
          <p:cNvSpPr txBox="1">
            <a:spLocks noChangeArrowheads="1"/>
          </p:cNvSpPr>
          <p:nvPr/>
        </p:nvSpPr>
        <p:spPr bwMode="auto">
          <a:xfrm>
            <a:off x="6559550" y="1890713"/>
            <a:ext cx="1223963"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Rễ sau</a:t>
            </a:r>
          </a:p>
        </p:txBody>
      </p:sp>
      <p:sp>
        <p:nvSpPr>
          <p:cNvPr id="46087" name="Text Box 8"/>
          <p:cNvSpPr txBox="1">
            <a:spLocks noChangeArrowheads="1"/>
          </p:cNvSpPr>
          <p:nvPr/>
        </p:nvSpPr>
        <p:spPr bwMode="auto">
          <a:xfrm>
            <a:off x="6991350" y="3316288"/>
            <a:ext cx="1008063"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Da </a:t>
            </a:r>
          </a:p>
        </p:txBody>
      </p:sp>
      <p:sp>
        <p:nvSpPr>
          <p:cNvPr id="46088" name="Text Box 9"/>
          <p:cNvSpPr txBox="1">
            <a:spLocks noChangeArrowheads="1"/>
          </p:cNvSpPr>
          <p:nvPr/>
        </p:nvSpPr>
        <p:spPr bwMode="auto">
          <a:xfrm>
            <a:off x="5411788" y="5659438"/>
            <a:ext cx="935038"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Cơ </a:t>
            </a:r>
          </a:p>
        </p:txBody>
      </p:sp>
      <p:sp>
        <p:nvSpPr>
          <p:cNvPr id="46089" name="Text Box 10"/>
          <p:cNvSpPr txBox="1">
            <a:spLocks noChangeArrowheads="1"/>
          </p:cNvSpPr>
          <p:nvPr/>
        </p:nvSpPr>
        <p:spPr bwMode="auto">
          <a:xfrm>
            <a:off x="3657600" y="6411913"/>
            <a:ext cx="5105400" cy="457200"/>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rễ</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tủy</a:t>
            </a:r>
            <a:endParaRPr lang="en-US" sz="2400" b="1" dirty="0">
              <a:solidFill>
                <a:srgbClr val="FF0000"/>
              </a:solidFill>
              <a:latin typeface="Times New Roman" pitchFamily="18" charset="0"/>
              <a:cs typeface="Times New Roman" pitchFamily="18" charset="0"/>
            </a:endParaRPr>
          </a:p>
        </p:txBody>
      </p:sp>
      <p:sp>
        <p:nvSpPr>
          <p:cNvPr id="49163" name="Line 11"/>
          <p:cNvSpPr>
            <a:spLocks noChangeShapeType="1"/>
          </p:cNvSpPr>
          <p:nvPr/>
        </p:nvSpPr>
        <p:spPr bwMode="auto">
          <a:xfrm flipH="1">
            <a:off x="7423150" y="3171825"/>
            <a:ext cx="792163" cy="576263"/>
          </a:xfrm>
          <a:prstGeom prst="line">
            <a:avLst/>
          </a:prstGeom>
          <a:noFill/>
          <a:ln w="38100">
            <a:solidFill>
              <a:srgbClr val="FF0000"/>
            </a:solidFill>
            <a:round/>
            <a:headEnd/>
            <a:tailEnd type="triangle" w="med" len="med"/>
          </a:ln>
        </p:spPr>
        <p:txBody>
          <a:bodyPr/>
          <a:lstStyle/>
          <a:p>
            <a:endParaRPr lang="en-US"/>
          </a:p>
        </p:txBody>
      </p:sp>
      <p:sp>
        <p:nvSpPr>
          <p:cNvPr id="46091" name="Rectangle 12"/>
          <p:cNvSpPr>
            <a:spLocks noChangeArrowheads="1"/>
          </p:cNvSpPr>
          <p:nvPr/>
        </p:nvSpPr>
        <p:spPr bwMode="auto">
          <a:xfrm>
            <a:off x="165100" y="1741488"/>
            <a:ext cx="3068638" cy="5181600"/>
          </a:xfrm>
          <a:prstGeom prst="rect">
            <a:avLst/>
          </a:prstGeom>
          <a:solidFill>
            <a:schemeClr val="bg1"/>
          </a:solidFill>
          <a:ln w="9525">
            <a:noFill/>
            <a:miter lim="800000"/>
            <a:headEnd/>
            <a:tailEnd/>
          </a:ln>
        </p:spPr>
        <p:txBody>
          <a:bodyPr wrap="none" anchor="ctr"/>
          <a:lstStyle/>
          <a:p>
            <a:endParaRPr lang="en-US"/>
          </a:p>
        </p:txBody>
      </p:sp>
      <p:sp>
        <p:nvSpPr>
          <p:cNvPr id="46092" name="Text Box 13"/>
          <p:cNvSpPr txBox="1">
            <a:spLocks noChangeArrowheads="1"/>
          </p:cNvSpPr>
          <p:nvPr/>
        </p:nvSpPr>
        <p:spPr bwMode="auto">
          <a:xfrm>
            <a:off x="5019675" y="3327400"/>
            <a:ext cx="1981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Rễ trước</a:t>
            </a:r>
          </a:p>
        </p:txBody>
      </p:sp>
      <p:sp>
        <p:nvSpPr>
          <p:cNvPr id="46093" name="Text Box 14"/>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49168" name="Rectangle 16"/>
          <p:cNvSpPr>
            <a:spLocks noChangeArrowheads="1"/>
          </p:cNvSpPr>
          <p:nvPr/>
        </p:nvSpPr>
        <p:spPr bwMode="auto">
          <a:xfrm>
            <a:off x="76200" y="668338"/>
            <a:ext cx="8915400" cy="457200"/>
          </a:xfrm>
          <a:prstGeom prst="rect">
            <a:avLst/>
          </a:prstGeom>
          <a:noFill/>
          <a:ln w="9525">
            <a:noFill/>
            <a:miter lim="800000"/>
            <a:headEnd/>
            <a:tailEnd/>
          </a:ln>
        </p:spPr>
        <p:txBody>
          <a:bodyPr anchor="ctr">
            <a:spAutoFit/>
          </a:bodyPr>
          <a:lstStyle/>
          <a:p>
            <a:pPr algn="just"/>
            <a:r>
              <a:rPr lang="pt-BR" sz="2400">
                <a:solidFill>
                  <a:srgbClr val="3333FF"/>
                </a:solidFill>
                <a:latin typeface="Times New Roman" pitchFamily="18" charset="0"/>
                <a:cs typeface="Times New Roman" pitchFamily="18" charset="0"/>
              </a:rPr>
              <a:t>- Từ tuỷ sống phát đi 31 đôi dây thần kinh tuỷ.</a:t>
            </a:r>
            <a:endParaRPr lang="en-US" sz="2400">
              <a:solidFill>
                <a:srgbClr val="3333FF"/>
              </a:solidFill>
              <a:latin typeface="Times New Roman" pitchFamily="18" charset="0"/>
              <a:cs typeface="Times New Roman" pitchFamily="18" charset="0"/>
            </a:endParaRPr>
          </a:p>
        </p:txBody>
      </p:sp>
      <p:sp>
        <p:nvSpPr>
          <p:cNvPr id="46095"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rPr>
              <a:t>. </a:t>
            </a:r>
            <a:r>
              <a:rPr lang="en-US" sz="2400" b="1" u="sng" dirty="0" err="1">
                <a:solidFill>
                  <a:srgbClr val="3333FF"/>
                </a:solidFill>
                <a:latin typeface="Times New Roman" pitchFamily="18" charset="0"/>
                <a:cs typeface="Times New Roman" pitchFamily="18" charset="0"/>
              </a:rPr>
              <a:t>Cấu</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tạo</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
        <p:nvSpPr>
          <p:cNvPr id="46097" name="Text Box 33"/>
          <p:cNvSpPr txBox="1">
            <a:spLocks noChangeArrowheads="1"/>
          </p:cNvSpPr>
          <p:nvPr/>
        </p:nvSpPr>
        <p:spPr bwMode="auto">
          <a:xfrm>
            <a:off x="6415088" y="2257425"/>
            <a:ext cx="2243137"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 Sợi hướng tâm</a:t>
            </a:r>
          </a:p>
        </p:txBody>
      </p:sp>
      <p:sp>
        <p:nvSpPr>
          <p:cNvPr id="46098" name="Text Box 34"/>
          <p:cNvSpPr txBox="1">
            <a:spLocks noChangeArrowheads="1"/>
          </p:cNvSpPr>
          <p:nvPr/>
        </p:nvSpPr>
        <p:spPr bwMode="auto">
          <a:xfrm>
            <a:off x="4953000" y="3709988"/>
            <a:ext cx="2243138"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 Sợi ly tâm</a:t>
            </a:r>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1371600"/>
            <a:ext cx="31115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68"/>
                                        </p:tgtEl>
                                        <p:attrNameLst>
                                          <p:attrName>style.visibility</p:attrName>
                                        </p:attrNameLst>
                                      </p:cBhvr>
                                      <p:to>
                                        <p:strVal val="visible"/>
                                      </p:to>
                                    </p:set>
                                    <p:animEffect transition="in" filter="diamond(in)">
                                      <p:cBhvr>
                                        <p:cTn id="7" dur="2000"/>
                                        <p:tgtEl>
                                          <p:spTgt spid="4916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strips(downLeft)">
                                      <p:cBhvr>
                                        <p:cTn id="12" dur="500"/>
                                        <p:tgtEl>
                                          <p:spTgt spid="4916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0156 0.01573 C -0.00261 0.03006 -0.00208 0.04 -0.00781 0.05156 C -0.01094 0.06451 -0.00642 0.07307 -0.0158 0.08116 C -0.02101 0.10312 -0.01233 0.09896 -0.0349 0.09596 C -0.0382 0.08948 -0.04201 0.08648 -0.04601 0.08116 C -0.05052 0.06312 -0.04375 0.09087 -0.04913 0.06428 C -0.05 0.05989 -0.05226 0.05156 -0.05226 0.05156 C -0.05278 0.04532 -0.05382 0.03885 -0.05382 0.0326 C -0.05382 0.01087 -0.05174 -0.00115 -0.04913 -0.02034 C -0.04826 -0.02705 -0.04879 -0.03445 -0.04427 -0.0393 C -0.04306 -0.04069 -0.04115 -0.04069 -0.03958 -0.04138 C -0.03351 -0.05364 -0.02361 -0.06057 -0.01736 -0.07306 C -0.01458 -0.08462 -0.01076 -0.09387 -0.00313 -0.10057 C -0.00208 -0.10474 -0.00087 -0.10913 0.00017 -0.11329 C 0.00069 -0.11537 0.00174 -0.11953 0.00174 -0.11953 C 0.00312 -0.13595 0.01076 -0.16393 -0.00156 -0.17456 C -0.00642 -0.18427 -0.01389 -0.19375 -0.02205 -0.19792 C -0.02639 -0.20346 -0.02726 -0.20786 -0.03316 -0.2104 C -0.04757 -0.22959 -0.02448 -0.20023 -0.04115 -0.21688 C -0.04618 -0.22196 -0.05122 -0.2319 -0.05712 -0.23583 C -0.06163 -0.23884 -0.06667 -0.24 -0.07136 -0.24231 C -0.07865 -0.24578 -0.08247 -0.25595 -0.08715 -0.26335 C -0.09184 -0.27098 -0.09774 -0.27306 -0.10469 -0.27607 C -0.10625 -0.27676 -0.10938 -0.27815 -0.10938 -0.27815 C -0.11424 -0.29734 -0.13542 -0.29572 -0.14757 -0.29711 C -0.16094 -0.31583 -0.15313 -0.30705 -0.1967 -0.29919 C -0.19826 -0.29896 -0.19722 -0.29456 -0.19826 -0.29294 C -0.19896 -0.29156 -0.20052 -0.29156 -0.20156 -0.29086 " pathEditMode="relative" ptsTypes="fffffffffffffffffffffffffffA">
                                      <p:cBhvr>
                                        <p:cTn id="16" dur="2000" fill="hold"/>
                                        <p:tgtEl>
                                          <p:spTgt spid="4915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2" presetClass="emph" presetSubtype="0" fill="hold" grpId="2" nodeType="clickEffect">
                                  <p:stCondLst>
                                    <p:cond delay="0"/>
                                  </p:stCondLst>
                                  <p:childTnLst>
                                    <p:animClr clrSpc="hsl" dir="cw">
                                      <p:cBhvr override="childStyle">
                                        <p:cTn id="20" dur="500" fill="hold"/>
                                        <p:tgtEl>
                                          <p:spTgt spid="49157"/>
                                        </p:tgtEl>
                                        <p:attrNameLst>
                                          <p:attrName>style.color</p:attrName>
                                        </p:attrNameLst>
                                      </p:cBhvr>
                                      <p:by>
                                        <p:hsl h="-7200000" s="0" l="0"/>
                                      </p:by>
                                    </p:animClr>
                                    <p:animClr clrSpc="hsl" dir="cw">
                                      <p:cBhvr>
                                        <p:cTn id="21" dur="500" fill="hold"/>
                                        <p:tgtEl>
                                          <p:spTgt spid="49157"/>
                                        </p:tgtEl>
                                        <p:attrNameLst>
                                          <p:attrName>fillcolor</p:attrName>
                                        </p:attrNameLst>
                                      </p:cBhvr>
                                      <p:by>
                                        <p:hsl h="-7200000" s="0" l="0"/>
                                      </p:by>
                                    </p:animClr>
                                    <p:animClr clrSpc="hsl" dir="cw">
                                      <p:cBhvr>
                                        <p:cTn id="22" dur="500" fill="hold"/>
                                        <p:tgtEl>
                                          <p:spTgt spid="49157"/>
                                        </p:tgtEl>
                                        <p:attrNameLst>
                                          <p:attrName>stroke.color</p:attrName>
                                        </p:attrNameLst>
                                      </p:cBhvr>
                                      <p:by>
                                        <p:hsl h="-7200000" s="0" l="0"/>
                                      </p:by>
                                    </p:animClr>
                                    <p:set>
                                      <p:cBhvr>
                                        <p:cTn id="23" dur="500" fill="hold"/>
                                        <p:tgtEl>
                                          <p:spTgt spid="4915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3" nodeType="clickEffect">
                                  <p:stCondLst>
                                    <p:cond delay="0"/>
                                  </p:stCondLst>
                                  <p:childTnLst>
                                    <p:animMotion origin="layout" path="M -0.20156 -0.29086 C -0.2033 -0.28161 -0.20486 -0.28046 -0.20955 -0.27375 C -0.2092 -0.25734 -0.21562 -0.2067 -0.19844 -0.19144 C -0.19792 -0.18867 -0.19844 -0.18497 -0.19687 -0.18289 C -0.19531 -0.1808 -0.19253 -0.18196 -0.19045 -0.1808 C -0.18542 -0.17803 -0.18368 -0.17156 -0.17934 -0.16809 C -0.17795 -0.16693 -0.17622 -0.16693 -0.17465 -0.16601 C -0.17292 -0.16485 -0.17135 -0.16323 -0.16979 -0.16184 C -0.14809 -0.16323 -0.12639 -0.16346 -0.10469 -0.16601 C -0.09948 -0.1667 -0.09427 -0.17849 -0.08889 -0.1808 C -0.07865 -0.19445 -0.08455 -0.19052 -0.07135 -0.19352 C -0.06007 -0.20346 -0.04288 -0.20531 -0.0349 -0.18936 C -0.03385 -0.1852 -0.03142 -0.18104 -0.03177 -0.17664 C -0.03351 -0.15606 -0.0349 -0.12809 -0.04913 -0.11537 C -0.05816 -0.0978 -0.04635 -0.11907 -0.05712 -0.10473 C -0.06146 -0.09895 -0.06285 -0.09456 -0.06823 -0.08994 C -0.06927 -0.08786 -0.06997 -0.08531 -0.07135 -0.08369 C -0.07431 -0.08023 -0.0809 -0.07514 -0.0809 -0.07514 C -0.08559 -0.05687 -0.08594 -0.06219 -0.09687 -0.04762 C -0.10312 -0.0393 -0.10052 -0.03861 -0.10955 -0.03283 C -0.11476 -0.02219 -0.1217 -0.01202 -0.12865 -0.00323 C -0.12917 -0.00115 -0.12917 0.00116 -0.13021 0.00301 C -0.13247 0.00694 -0.13802 0.01365 -0.13802 0.01365 C -0.14062 0.0229 -0.14184 0.02382 -0.14913 0.02636 C -0.15139 0.03422 -0.15069 0.04162 -0.15712 0.04532 C -0.16024 0.04717 -0.16667 0.04948 -0.16667 0.04948 C -0.17083 0.0555 -0.17569 0.0555 -0.1809 0.06012 C -0.18472 0.06752 -0.18733 0.07006 -0.19358 0.07284 C -0.1974 0.07769 -0.20365 0.08995 -0.20799 0.0918 C -0.21372 0.09434 -0.21962 0.09573 -0.22535 0.09827 C -0.2283 0.10937 -0.23021 0.10868 -0.22691 0.11723 C -0.22604 0.11954 -0.22413 0.12093 -0.22378 0.12347 C -0.22309 0.12902 -0.22378 0.1348 -0.22378 0.14058 " pathEditMode="relative" ptsTypes="ffffffffffffffffffffffffffffffffA">
                                      <p:cBhvr>
                                        <p:cTn id="27" dur="2000" fill="hold"/>
                                        <p:tgtEl>
                                          <p:spTgt spid="49157"/>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49157"/>
                                        </p:tgtEl>
                                      </p:cBhvr>
                                    </p:animEffect>
                                    <p:set>
                                      <p:cBhvr>
                                        <p:cTn id="32" dur="1" fill="hold">
                                          <p:stCondLst>
                                            <p:cond delay="499"/>
                                          </p:stCondLst>
                                        </p:cTn>
                                        <p:tgtEl>
                                          <p:spTgt spid="4915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2000" tmFilter="0, 0; .2, .5; .8, .5; 1, 0"/>
                                        <p:tgtEl>
                                          <p:spTgt spid="49155"/>
                                        </p:tgtEl>
                                      </p:cBhvr>
                                    </p:animEffect>
                                    <p:animScale>
                                      <p:cBhvr>
                                        <p:cTn id="37" dur="1000" autoRev="1" fill="hold"/>
                                        <p:tgtEl>
                                          <p:spTgt spid="491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7" grpId="1" animBg="1"/>
      <p:bldP spid="49157" grpId="2" animBg="1"/>
      <p:bldP spid="49157" grpId="3" animBg="1"/>
      <p:bldP spid="49163" grpId="0" animBg="1"/>
      <p:bldP spid="491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063" y="1061262"/>
            <a:ext cx="8410828" cy="584775"/>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sz="32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CHƯƠNG IX: THẦN </a:t>
            </a:r>
            <a:r>
              <a:rPr lang="en-US" sz="32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KINH VÀ GIÁC QUAN</a:t>
            </a:r>
          </a:p>
        </p:txBody>
      </p:sp>
      <p:sp>
        <p:nvSpPr>
          <p:cNvPr id="3" name="TextBox 2"/>
          <p:cNvSpPr txBox="1">
            <a:spLocks noChangeArrowheads="1"/>
          </p:cNvSpPr>
          <p:nvPr/>
        </p:nvSpPr>
        <p:spPr bwMode="auto">
          <a:xfrm>
            <a:off x="445477" y="2372829"/>
            <a:ext cx="8510953" cy="1200329"/>
          </a:xfrm>
          <a:prstGeom prst="rect">
            <a:avLst/>
          </a:prstGeom>
          <a:noFill/>
          <a:ln w="9525">
            <a:noFill/>
            <a:miter lim="800000"/>
            <a:headEnd/>
            <a:tailEnd/>
          </a:ln>
        </p:spPr>
        <p:txBody>
          <a:bodyPr wrap="square">
            <a:spAutoFit/>
          </a:bodyPr>
          <a:lstStyle/>
          <a:p>
            <a:pPr algn="ctr"/>
            <a:r>
              <a:rPr lang="en-US" sz="3600" b="1" smtClean="0">
                <a:solidFill>
                  <a:srgbClr val="0000FF"/>
                </a:solidFill>
                <a:latin typeface="Times New Roman" pitchFamily="18" charset="0"/>
                <a:cs typeface="Times New Roman" pitchFamily="18" charset="0"/>
              </a:rPr>
              <a:t>Bài </a:t>
            </a:r>
            <a:r>
              <a:rPr lang="en-US" sz="3600" b="1" dirty="0" smtClean="0">
                <a:solidFill>
                  <a:srgbClr val="0000FF"/>
                </a:solidFill>
                <a:latin typeface="Times New Roman" pitchFamily="18" charset="0"/>
                <a:cs typeface="Times New Roman" pitchFamily="18" charset="0"/>
              </a:rPr>
              <a:t>43+BÀI 45 </a:t>
            </a:r>
            <a:r>
              <a:rPr lang="en-US" sz="3600" b="1" dirty="0">
                <a:solidFill>
                  <a:srgbClr val="FF0000"/>
                </a:solidFill>
                <a:latin typeface="Times New Roman" pitchFamily="18" charset="0"/>
                <a:cs typeface="Times New Roman" pitchFamily="18" charset="0"/>
              </a:rPr>
              <a:t>GIỚI THIỆU CHUNG HỆ THẦN </a:t>
            </a:r>
            <a:r>
              <a:rPr lang="en-US" sz="3600" b="1" dirty="0" smtClean="0">
                <a:solidFill>
                  <a:srgbClr val="FF0000"/>
                </a:solidFill>
                <a:latin typeface="Times New Roman" pitchFamily="18" charset="0"/>
                <a:cs typeface="Times New Roman" pitchFamily="18" charset="0"/>
              </a:rPr>
              <a:t>KINH, DÂY THẦN KINH TỦY</a:t>
            </a:r>
            <a:endParaRPr lang="en-US" sz="3600" b="1" dirty="0">
              <a:solidFill>
                <a:srgbClr val="FF0000"/>
              </a:solidFill>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2)">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7" descr="b14"/>
          <p:cNvPicPr>
            <a:picLocks noChangeAspect="1" noChangeArrowheads="1"/>
          </p:cNvPicPr>
          <p:nvPr/>
        </p:nvPicPr>
        <p:blipFill>
          <a:blip r:embed="rId3">
            <a:lum bright="6000" contrast="12000"/>
          </a:blip>
          <a:srcRect l="49281" r="206"/>
          <a:stretch>
            <a:fillRect/>
          </a:stretch>
        </p:blipFill>
        <p:spPr bwMode="auto">
          <a:xfrm>
            <a:off x="0" y="0"/>
            <a:ext cx="4343400" cy="5407025"/>
          </a:xfrm>
          <a:prstGeom prst="rect">
            <a:avLst/>
          </a:prstGeom>
          <a:noFill/>
          <a:ln w="9525">
            <a:noFill/>
            <a:miter lim="800000"/>
            <a:headEnd/>
            <a:tailEnd/>
          </a:ln>
        </p:spPr>
      </p:pic>
      <p:sp>
        <p:nvSpPr>
          <p:cNvPr id="48130" name="Rectangle 5"/>
          <p:cNvSpPr>
            <a:spLocks noChangeArrowheads="1"/>
          </p:cNvSpPr>
          <p:nvPr/>
        </p:nvSpPr>
        <p:spPr bwMode="auto">
          <a:xfrm>
            <a:off x="381000" y="5562600"/>
            <a:ext cx="8610600" cy="946150"/>
          </a:xfrm>
          <a:prstGeom prst="rect">
            <a:avLst/>
          </a:prstGeom>
          <a:noFill/>
          <a:ln w="9525">
            <a:noFill/>
            <a:miter lim="800000"/>
            <a:headEnd/>
            <a:tailEnd/>
          </a:ln>
        </p:spPr>
        <p:txBody>
          <a:bodyPr anchor="ctr">
            <a:spAutoFit/>
          </a:bodyPr>
          <a:lstStyle/>
          <a:p>
            <a:pPr algn="just">
              <a:buFontTx/>
              <a:buChar char="-"/>
            </a:pPr>
            <a:r>
              <a:rPr lang="pt-BR" sz="2800">
                <a:solidFill>
                  <a:srgbClr val="0000FF"/>
                </a:solidFill>
                <a:latin typeface="Times New Roman" pitchFamily="18" charset="0"/>
                <a:cs typeface="Times New Roman" pitchFamily="18" charset="0"/>
              </a:rPr>
              <a:t> Các rễ tủy đi ra khỏi lỗ gian đốt (khe giữa hai đốt sống liên tiếp) nhập lại thành dây thần kinh tủy.</a:t>
            </a:r>
          </a:p>
        </p:txBody>
      </p:sp>
      <p:pic>
        <p:nvPicPr>
          <p:cNvPr id="5" name="Skl07tuy-song.wmv">
            <a:hlinkClick r:id="" action="ppaction://media"/>
          </p:cNvPr>
          <p:cNvPicPr>
            <a:picLocks noGrp="1" noRot="1" noChangeAspect="1" noChangeArrowheads="1"/>
          </p:cNvPicPr>
          <p:nvPr>
            <p:ph idx="4294967295"/>
            <a:videoFile r:link="rId1"/>
          </p:nvPr>
        </p:nvPicPr>
        <p:blipFill>
          <a:blip r:embed="rId4"/>
          <a:srcRect l="7175" t="19435"/>
          <a:stretch>
            <a:fillRect/>
          </a:stretch>
        </p:blipFill>
        <p:spPr>
          <a:xfrm>
            <a:off x="4343400" y="-19050"/>
            <a:ext cx="4779963" cy="5429250"/>
          </a:xfrm>
        </p:spPr>
      </p:pic>
      <p:sp>
        <p:nvSpPr>
          <p:cNvPr id="48132" name="Text Box 14"/>
          <p:cNvSpPr txBox="1">
            <a:spLocks noChangeArrowheads="1"/>
          </p:cNvSpPr>
          <p:nvPr/>
        </p:nvSpPr>
        <p:spPr bwMode="auto">
          <a:xfrm>
            <a:off x="544513" y="-671513"/>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Tree>
  </p:cSld>
  <p:clrMapOvr>
    <a:masterClrMapping/>
  </p:clrMapOvr>
  <p:transition spd="slow">
    <p:wipe/>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reeform 4"/>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49154" name="Rectangle 10"/>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49155" name="Text Box 12"/>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49156" name="Rectangle 13"/>
          <p:cNvSpPr>
            <a:spLocks noChangeArrowheads="1"/>
          </p:cNvSpPr>
          <p:nvPr/>
        </p:nvSpPr>
        <p:spPr bwMode="auto">
          <a:xfrm>
            <a:off x="76200" y="563500"/>
            <a:ext cx="5086350" cy="830997"/>
          </a:xfrm>
          <a:prstGeom prst="rect">
            <a:avLst/>
          </a:prstGeom>
          <a:noFill/>
          <a:ln w="9525">
            <a:noFill/>
            <a:miter lim="800000"/>
            <a:headEnd/>
            <a:tailEnd/>
          </a:ln>
        </p:spPr>
        <p:txBody>
          <a:bodyPr anchor="ctr">
            <a:spAutoFit/>
          </a:bodyPr>
          <a:lstStyle/>
          <a:p>
            <a:pPr algn="just"/>
            <a:r>
              <a:rPr lang="pt-BR" sz="2400" b="1" dirty="0">
                <a:solidFill>
                  <a:srgbClr val="3333FF"/>
                </a:solidFill>
                <a:latin typeface="Times New Roman" pitchFamily="18" charset="0"/>
                <a:cs typeface="Times New Roman" pitchFamily="18" charset="0"/>
              </a:rPr>
              <a:t>- Từ tuỷ sống phát đi 31 đôi dây thần kinh tuỷ.</a:t>
            </a:r>
            <a:endParaRPr lang="en-US" sz="2400" b="1" dirty="0">
              <a:solidFill>
                <a:srgbClr val="3333FF"/>
              </a:solidFill>
              <a:latin typeface="Times New Roman" pitchFamily="18" charset="0"/>
              <a:cs typeface="Times New Roman" pitchFamily="18" charset="0"/>
            </a:endParaRPr>
          </a:p>
        </p:txBody>
      </p:sp>
      <p:sp>
        <p:nvSpPr>
          <p:cNvPr id="49157" name="Text Box 8"/>
          <p:cNvSpPr txBox="1">
            <a:spLocks noChangeArrowheads="1"/>
          </p:cNvSpPr>
          <p:nvPr/>
        </p:nvSpPr>
        <p:spPr bwMode="auto">
          <a:xfrm>
            <a:off x="0" y="252413"/>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Cấu</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tạo</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
        <p:nvSpPr>
          <p:cNvPr id="49158" name="Rectangle 15"/>
          <p:cNvSpPr>
            <a:spLocks noChangeArrowheads="1"/>
          </p:cNvSpPr>
          <p:nvPr/>
        </p:nvSpPr>
        <p:spPr bwMode="auto">
          <a:xfrm>
            <a:off x="76200" y="1258499"/>
            <a:ext cx="5229225" cy="1938992"/>
          </a:xfrm>
          <a:prstGeom prst="rect">
            <a:avLst/>
          </a:prstGeom>
          <a:noFill/>
          <a:ln w="9525">
            <a:noFill/>
            <a:miter lim="800000"/>
            <a:headEnd/>
            <a:tailEnd/>
          </a:ln>
        </p:spPr>
        <p:txBody>
          <a:bodyPr anchor="ctr">
            <a:spAutoFit/>
          </a:bodyPr>
          <a:lstStyle/>
          <a:p>
            <a:pPr algn="just"/>
            <a:r>
              <a:rPr lang="pt-BR" sz="2400" b="1" dirty="0">
                <a:solidFill>
                  <a:srgbClr val="0000FF"/>
                </a:solidFill>
                <a:latin typeface="Times New Roman" pitchFamily="18" charset="0"/>
                <a:cs typeface="Times New Roman" pitchFamily="18" charset="0"/>
              </a:rPr>
              <a:t>- Mỗi dây thần kinh tuỷ gồm: 2 r</a:t>
            </a:r>
            <a:r>
              <a:rPr lang="en-US" sz="2400" b="1" dirty="0">
                <a:solidFill>
                  <a:srgbClr val="0000FF"/>
                </a:solidFill>
                <a:latin typeface="Times New Roman" pitchFamily="18" charset="0"/>
                <a:cs typeface="Times New Roman" pitchFamily="18" charset="0"/>
              </a:rPr>
              <a:t>ễ</a:t>
            </a:r>
          </a:p>
          <a:p>
            <a:pPr algn="just"/>
            <a:r>
              <a:rPr lang="pt-BR" sz="2400" b="1" dirty="0">
                <a:solidFill>
                  <a:srgbClr val="0000FF"/>
                </a:solidFill>
                <a:latin typeface="Times New Roman" pitchFamily="18" charset="0"/>
                <a:cs typeface="Times New Roman" pitchFamily="18" charset="0"/>
              </a:rPr>
              <a:t>+ Rễ sau (rễ cảm giác): G</a:t>
            </a:r>
            <a:r>
              <a:rPr lang="en-US" sz="2400" b="1" dirty="0" err="1">
                <a:solidFill>
                  <a:srgbClr val="0000FF"/>
                </a:solidFill>
                <a:latin typeface="Times New Roman" pitchFamily="18" charset="0"/>
                <a:cs typeface="Times New Roman" pitchFamily="18" charset="0"/>
              </a:rPr>
              <a:t>ồm</a:t>
            </a:r>
            <a:r>
              <a:rPr lang="en-US" sz="2400" b="1"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các bó sợi hướng tâm </a:t>
            </a:r>
          </a:p>
          <a:p>
            <a:pPr algn="just"/>
            <a:r>
              <a:rPr lang="pt-BR" sz="2400" b="1" dirty="0">
                <a:solidFill>
                  <a:srgbClr val="0000FF"/>
                </a:solidFill>
                <a:latin typeface="Times New Roman" pitchFamily="18" charset="0"/>
                <a:cs typeface="Times New Roman" pitchFamily="18" charset="0"/>
              </a:rPr>
              <a:t>+ Rễ trước (rễ vận động): G</a:t>
            </a:r>
            <a:r>
              <a:rPr lang="en-US" sz="2400" b="1" dirty="0" err="1">
                <a:solidFill>
                  <a:srgbClr val="0000FF"/>
                </a:solidFill>
                <a:latin typeface="Times New Roman" pitchFamily="18" charset="0"/>
                <a:cs typeface="Times New Roman" pitchFamily="18" charset="0"/>
              </a:rPr>
              <a:t>ồm</a:t>
            </a:r>
            <a:r>
              <a:rPr lang="en-US" sz="2400" b="1"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các</a:t>
            </a:r>
            <a:r>
              <a:rPr lang="pt-BR" sz="2400"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 bó sợi ly tâm     </a:t>
            </a:r>
          </a:p>
        </p:txBody>
      </p:sp>
      <p:sp>
        <p:nvSpPr>
          <p:cNvPr id="54288" name="Rectangle 16"/>
          <p:cNvSpPr>
            <a:spLocks noChangeArrowheads="1"/>
          </p:cNvSpPr>
          <p:nvPr/>
        </p:nvSpPr>
        <p:spPr bwMode="auto">
          <a:xfrm>
            <a:off x="0" y="3132169"/>
            <a:ext cx="5229225" cy="1200329"/>
          </a:xfrm>
          <a:prstGeom prst="rect">
            <a:avLst/>
          </a:prstGeom>
          <a:noFill/>
          <a:ln w="9525">
            <a:noFill/>
            <a:miter lim="800000"/>
            <a:headEnd/>
            <a:tailEnd/>
          </a:ln>
        </p:spPr>
        <p:txBody>
          <a:bodyPr anchor="ctr">
            <a:spAutoFit/>
          </a:bodyPr>
          <a:lstStyle/>
          <a:p>
            <a:pPr algn="just"/>
            <a:r>
              <a:rPr lang="pt-BR" sz="2400" b="1" dirty="0">
                <a:solidFill>
                  <a:srgbClr val="0000FF"/>
                </a:solidFill>
                <a:latin typeface="Times New Roman" pitchFamily="18" charset="0"/>
                <a:cs typeface="Times New Roman" pitchFamily="18" charset="0"/>
              </a:rPr>
              <a:t>- Các rễ tủy đi qua khe giữa hai đốt sống liên tiếp nhập lại thành dây thần kinh tủy.</a:t>
            </a:r>
          </a:p>
        </p:txBody>
      </p:sp>
      <p:sp>
        <p:nvSpPr>
          <p:cNvPr id="54289" name="Text Box 17"/>
          <p:cNvSpPr txBox="1">
            <a:spLocks noChangeArrowheads="1"/>
          </p:cNvSpPr>
          <p:nvPr/>
        </p:nvSpPr>
        <p:spPr bwMode="auto">
          <a:xfrm>
            <a:off x="0" y="4348893"/>
            <a:ext cx="7696200" cy="457200"/>
          </a:xfrm>
          <a:prstGeom prst="rect">
            <a:avLst/>
          </a:prstGeom>
          <a:noFill/>
          <a:ln w="9525">
            <a:noFill/>
            <a:miter lim="800000"/>
            <a:headEnd/>
            <a:tailEnd/>
          </a:ln>
        </p:spPr>
        <p:txBody>
          <a:bodyPr>
            <a:spAutoFit/>
          </a:bodyPr>
          <a:lstStyle/>
          <a:p>
            <a:pPr>
              <a:spcBef>
                <a:spcPct val="50000"/>
              </a:spcBef>
            </a:pPr>
            <a:r>
              <a:rPr lang="en-US" sz="2400" b="1" dirty="0" smtClean="0">
                <a:solidFill>
                  <a:srgbClr val="3333FF"/>
                </a:solidFill>
                <a:latin typeface="Times New Roman" pitchFamily="18" charset="0"/>
                <a:cs typeface="Times New Roman" pitchFamily="18" charset="0"/>
              </a:rPr>
              <a:t>II. </a:t>
            </a:r>
            <a:r>
              <a:rPr lang="en-US" sz="2400" b="1" u="sng" dirty="0" err="1">
                <a:solidFill>
                  <a:srgbClr val="3333FF"/>
                </a:solidFill>
                <a:latin typeface="Times New Roman" pitchFamily="18" charset="0"/>
                <a:cs typeface="Times New Roman" pitchFamily="18" charset="0"/>
              </a:rPr>
              <a:t>Chức</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năng</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của</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
        <p:nvSpPr>
          <p:cNvPr id="49161" name="Line 18"/>
          <p:cNvSpPr>
            <a:spLocks noChangeShapeType="1"/>
          </p:cNvSpPr>
          <p:nvPr/>
        </p:nvSpPr>
        <p:spPr bwMode="auto">
          <a:xfrm>
            <a:off x="5329238" y="434975"/>
            <a:ext cx="0" cy="6165850"/>
          </a:xfrm>
          <a:prstGeom prst="line">
            <a:avLst/>
          </a:prstGeom>
          <a:noFill/>
          <a:ln w="57150" cmpd="thinThick">
            <a:solidFill>
              <a:srgbClr val="800000"/>
            </a:solidFill>
            <a:round/>
            <a:headEnd/>
            <a:tailEnd/>
          </a:ln>
        </p:spPr>
        <p:txBody>
          <a:bodyPr/>
          <a:lstStyle/>
          <a:p>
            <a:endParaRPr lang="en-US"/>
          </a:p>
        </p:txBody>
      </p:sp>
      <p:pic>
        <p:nvPicPr>
          <p:cNvPr id="49162" name="Picture 17" descr="b14"/>
          <p:cNvPicPr>
            <a:picLocks noChangeAspect="1" noChangeArrowheads="1"/>
          </p:cNvPicPr>
          <p:nvPr/>
        </p:nvPicPr>
        <p:blipFill>
          <a:blip r:embed="rId2">
            <a:lum bright="6000" contrast="12000"/>
          </a:blip>
          <a:srcRect l="49281" r="206"/>
          <a:stretch>
            <a:fillRect/>
          </a:stretch>
        </p:blipFill>
        <p:spPr bwMode="auto">
          <a:xfrm>
            <a:off x="5343525" y="500063"/>
            <a:ext cx="3800475" cy="5864225"/>
          </a:xfrm>
          <a:prstGeom prst="rect">
            <a:avLst/>
          </a:prstGeom>
          <a:noFill/>
          <a:ln w="9525">
            <a:noFill/>
            <a:miter lim="800000"/>
            <a:headEnd/>
            <a:tailEnd/>
          </a:ln>
        </p:spPr>
      </p:pic>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89"/>
                                        </p:tgtEl>
                                        <p:attrNameLst>
                                          <p:attrName>style.visibility</p:attrName>
                                        </p:attrNameLst>
                                      </p:cBhvr>
                                      <p:to>
                                        <p:strVal val="visible"/>
                                      </p:to>
                                    </p:set>
                                    <p:animEffect transition="in" filter="wipe(down)">
                                      <p:cBhvr>
                                        <p:cTn id="7" dur="500"/>
                                        <p:tgtEl>
                                          <p:spTgt spid="54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9" name="Group 29"/>
          <p:cNvGraphicFramePr>
            <a:graphicFrameLocks noGrp="1"/>
          </p:cNvGraphicFramePr>
          <p:nvPr>
            <p:ph idx="4294967295"/>
            <p:extLst>
              <p:ext uri="{D42A27DB-BD31-4B8C-83A1-F6EECF244321}">
                <p14:modId xmlns:p14="http://schemas.microsoft.com/office/powerpoint/2010/main" val="1842229819"/>
              </p:ext>
            </p:extLst>
          </p:nvPr>
        </p:nvGraphicFramePr>
        <p:xfrm>
          <a:off x="304800" y="211014"/>
          <a:ext cx="8610600" cy="5289551"/>
        </p:xfrm>
        <a:graphic>
          <a:graphicData uri="http://schemas.openxmlformats.org/drawingml/2006/table">
            <a:tbl>
              <a:tblPr/>
              <a:tblGrid>
                <a:gridCol w="2630488"/>
                <a:gridCol w="3109912"/>
                <a:gridCol w="2870200"/>
              </a:tblGrid>
              <a:tr h="595313">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Thí</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nghiệm</a:t>
                      </a:r>
                      <a:endParaRPr kumimoji="0" lang="en-US" sz="2000" b="1" i="0" u="none" strike="noStrike" cap="none" normalizeH="0" baseline="0" dirty="0" smtClean="0">
                        <a:ln>
                          <a:noFill/>
                        </a:ln>
                        <a:solidFill>
                          <a:srgbClr val="FF3300"/>
                        </a:solidFill>
                        <a:effectLst/>
                        <a:latin typeface="Times New Roman" pitchFamily="18" charset="0"/>
                        <a:cs typeface="Times New Roman" pitchFamily="18"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Điều</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kiện</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thí</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nghiệm</a:t>
                      </a:r>
                      <a:endParaRPr kumimoji="0" lang="en-US" sz="2000" b="1" i="0" u="none" strike="noStrike" cap="none" normalizeH="0" baseline="0" dirty="0" smtClean="0">
                        <a:ln>
                          <a:noFill/>
                        </a:ln>
                        <a:solidFill>
                          <a:srgbClr val="FF3300"/>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Kết</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quả</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thí</a:t>
                      </a:r>
                      <a:r>
                        <a:rPr kumimoji="0" lang="en-US" sz="20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cs typeface="Times New Roman" pitchFamily="18" charset="0"/>
                        </a:rPr>
                        <a:t>nghiệm</a:t>
                      </a:r>
                      <a:endParaRPr kumimoji="0" lang="en-US" sz="2000" b="1" i="0" u="none" strike="noStrike" cap="none" normalizeH="0" baseline="0" dirty="0" smtClean="0">
                        <a:ln>
                          <a:noFill/>
                        </a:ln>
                        <a:solidFill>
                          <a:srgbClr val="FF3300"/>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42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6" name="Text Box 28"/>
          <p:cNvSpPr txBox="1">
            <a:spLocks noChangeArrowheads="1"/>
          </p:cNvSpPr>
          <p:nvPr/>
        </p:nvSpPr>
        <p:spPr bwMode="auto">
          <a:xfrm>
            <a:off x="381000" y="914400"/>
            <a:ext cx="2667000" cy="1200329"/>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Kích thích bằng HCl 1% chi sau bên phải</a:t>
            </a:r>
          </a:p>
        </p:txBody>
      </p:sp>
      <p:sp>
        <p:nvSpPr>
          <p:cNvPr id="17438" name="Text Box 30"/>
          <p:cNvSpPr txBox="1">
            <a:spLocks noChangeArrowheads="1"/>
          </p:cNvSpPr>
          <p:nvPr/>
        </p:nvSpPr>
        <p:spPr bwMode="auto">
          <a:xfrm>
            <a:off x="3505200" y="1019175"/>
            <a:ext cx="2286000"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Rễ trước bên phải bị cắt</a:t>
            </a:r>
          </a:p>
        </p:txBody>
      </p:sp>
      <p:sp>
        <p:nvSpPr>
          <p:cNvPr id="17440" name="Text Box 32"/>
          <p:cNvSpPr txBox="1">
            <a:spLocks noChangeArrowheads="1"/>
          </p:cNvSpPr>
          <p:nvPr/>
        </p:nvSpPr>
        <p:spPr bwMode="auto">
          <a:xfrm>
            <a:off x="6005513" y="706438"/>
            <a:ext cx="2895600" cy="1569660"/>
          </a:xfrm>
          <a:prstGeom prst="rect">
            <a:avLst/>
          </a:prstGeom>
          <a:noFill/>
          <a:ln w="9525">
            <a:noFill/>
            <a:miter lim="800000"/>
            <a:headEnd/>
            <a:tailEnd/>
          </a:ln>
        </p:spPr>
        <p:txBody>
          <a:bodyPr>
            <a:spAutoFit/>
          </a:bodyPr>
          <a:lstStyle/>
          <a:p>
            <a:pPr algn="just">
              <a:spcBef>
                <a:spcPct val="50000"/>
              </a:spcBef>
            </a:pPr>
            <a:r>
              <a:rPr lang="en-US" sz="2400" b="1">
                <a:latin typeface="Times New Roman" pitchFamily="18" charset="0"/>
                <a:cs typeface="Times New Roman" pitchFamily="18" charset="0"/>
              </a:rPr>
              <a:t>Chân sau bên phải không co, nhưng co chân trái và hai chi trước</a:t>
            </a:r>
          </a:p>
        </p:txBody>
      </p:sp>
      <p:pic>
        <p:nvPicPr>
          <p:cNvPr id="11" name="Picture 23" descr="1"/>
          <p:cNvPicPr>
            <a:picLocks noChangeAspect="1" noChangeArrowheads="1"/>
          </p:cNvPicPr>
          <p:nvPr/>
        </p:nvPicPr>
        <p:blipFill>
          <a:blip r:embed="rId2"/>
          <a:srcRect/>
          <a:stretch>
            <a:fillRect/>
          </a:stretch>
        </p:blipFill>
        <p:spPr bwMode="auto">
          <a:xfrm>
            <a:off x="554038" y="2076450"/>
            <a:ext cx="2276475" cy="3409950"/>
          </a:xfrm>
          <a:prstGeom prst="rect">
            <a:avLst/>
          </a:prstGeom>
          <a:noFill/>
          <a:ln w="9525">
            <a:noFill/>
            <a:miter lim="800000"/>
            <a:headEnd/>
            <a:tailEnd/>
          </a:ln>
        </p:spPr>
      </p:pic>
      <p:pic>
        <p:nvPicPr>
          <p:cNvPr id="12" name="Picture 21" descr="1png"/>
          <p:cNvPicPr>
            <a:picLocks noChangeAspect="1" noChangeArrowheads="1"/>
          </p:cNvPicPr>
          <p:nvPr/>
        </p:nvPicPr>
        <p:blipFill>
          <a:blip r:embed="rId3">
            <a:lum bright="36000" contrast="12000"/>
          </a:blip>
          <a:srcRect l="52841" t="45833" r="36931" b="27083"/>
          <a:stretch>
            <a:fillRect/>
          </a:stretch>
        </p:blipFill>
        <p:spPr bwMode="auto">
          <a:xfrm rot="3052199">
            <a:off x="1981994" y="3674269"/>
            <a:ext cx="457200" cy="712788"/>
          </a:xfrm>
          <a:prstGeom prst="rect">
            <a:avLst/>
          </a:prstGeom>
          <a:noFill/>
          <a:ln w="9525">
            <a:noFill/>
            <a:miter lim="800000"/>
            <a:headEnd/>
            <a:tailEnd/>
          </a:ln>
        </p:spPr>
      </p:pic>
      <p:sp>
        <p:nvSpPr>
          <p:cNvPr id="13" name="Rectangle 16"/>
          <p:cNvSpPr>
            <a:spLocks noChangeArrowheads="1"/>
          </p:cNvSpPr>
          <p:nvPr/>
        </p:nvSpPr>
        <p:spPr bwMode="auto">
          <a:xfrm>
            <a:off x="3436938" y="4310063"/>
            <a:ext cx="5410200" cy="1219200"/>
          </a:xfrm>
          <a:prstGeom prst="rect">
            <a:avLst/>
          </a:prstGeom>
          <a:solidFill>
            <a:schemeClr val="bg1"/>
          </a:solidFill>
          <a:ln w="9525">
            <a:noFill/>
            <a:miter lim="800000"/>
            <a:headEnd/>
            <a:tailEnd/>
          </a:ln>
        </p:spPr>
        <p:txBody>
          <a:bodyPr/>
          <a:lstStyle/>
          <a:p>
            <a:pPr marL="60325" indent="-60325" algn="ctr">
              <a:lnSpc>
                <a:spcPct val="90000"/>
              </a:lnSpc>
              <a:spcBef>
                <a:spcPct val="20000"/>
              </a:spcBef>
              <a:tabLst>
                <a:tab pos="457200" algn="l"/>
              </a:tabLst>
            </a:pPr>
            <a:r>
              <a:rPr lang="en-US" sz="2800" b="1" dirty="0">
                <a:solidFill>
                  <a:srgbClr val="FF0066"/>
                </a:solidFill>
              </a:rPr>
              <a:t>	</a:t>
            </a:r>
            <a:r>
              <a:rPr lang="en-US" sz="2400" b="1" dirty="0" err="1">
                <a:solidFill>
                  <a:srgbClr val="FF0066"/>
                </a:solidFill>
                <a:latin typeface="Times New Roman" pitchFamily="18" charset="0"/>
                <a:cs typeface="Times New Roman" pitchFamily="18" charset="0"/>
              </a:rPr>
              <a:t>Từ</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kết</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quả</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thí</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nghiêm</a:t>
            </a:r>
            <a:r>
              <a:rPr lang="en-US" sz="2400" b="1" dirty="0">
                <a:solidFill>
                  <a:srgbClr val="FF0066"/>
                </a:solidFill>
                <a:latin typeface="Times New Roman" pitchFamily="18" charset="0"/>
                <a:cs typeface="Times New Roman" pitchFamily="18" charset="0"/>
              </a:rPr>
              <a:t> 1, </a:t>
            </a:r>
            <a:r>
              <a:rPr lang="en-US" sz="2400" b="1" dirty="0" err="1">
                <a:solidFill>
                  <a:srgbClr val="FF0066"/>
                </a:solidFill>
                <a:latin typeface="Times New Roman" pitchFamily="18" charset="0"/>
                <a:cs typeface="Times New Roman" pitchFamily="18" charset="0"/>
              </a:rPr>
              <a:t>em</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có</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thể</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rút</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ra</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được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kết</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luận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gì</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về</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chức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năng</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của</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rễ</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trước</a:t>
            </a:r>
            <a:r>
              <a:rPr lang="en-US" sz="2400" b="1" dirty="0">
                <a:solidFill>
                  <a:srgbClr val="FF0066"/>
                </a:solidFill>
                <a:latin typeface="Times New Roman" pitchFamily="18" charset="0"/>
                <a:cs typeface="Times New Roman" pitchFamily="18" charset="0"/>
              </a:rPr>
              <a:t> ?</a:t>
            </a:r>
            <a:endParaRPr lang="en-US" sz="3200" b="1" i="1" dirty="0">
              <a:solidFill>
                <a:srgbClr val="FF0066"/>
              </a:solidFill>
              <a:latin typeface="Times New Roman" pitchFamily="18" charset="0"/>
              <a:cs typeface="Times New Roman" pitchFamily="18" charset="0"/>
            </a:endParaRPr>
          </a:p>
        </p:txBody>
      </p:sp>
      <p:sp>
        <p:nvSpPr>
          <p:cNvPr id="14" name="Rectangle 17"/>
          <p:cNvSpPr>
            <a:spLocks noChangeArrowheads="1"/>
          </p:cNvSpPr>
          <p:nvPr/>
        </p:nvSpPr>
        <p:spPr bwMode="auto">
          <a:xfrm>
            <a:off x="304800" y="5758962"/>
            <a:ext cx="8534400" cy="762000"/>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dirty="0">
                <a:solidFill>
                  <a:srgbClr val="3333FF"/>
                </a:solidFill>
              </a:rPr>
              <a:t>	</a:t>
            </a:r>
            <a:r>
              <a:rPr lang="en-US" sz="2400" b="1" dirty="0" err="1">
                <a:solidFill>
                  <a:srgbClr val="3333FF"/>
                </a:solidFill>
                <a:latin typeface="Times New Roman" pitchFamily="18" charset="0"/>
                <a:cs typeface="Times New Roman" pitchFamily="18" charset="0"/>
              </a:rPr>
              <a:t>Rễ</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trước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dẫn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truyền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xung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thần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kinh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vận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động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từ</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trung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ương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ra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cơ</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a:t>
            </a:r>
            <a:r>
              <a:rPr lang="en-US" sz="2400" b="1" dirty="0" err="1">
                <a:solidFill>
                  <a:srgbClr val="0000FF"/>
                </a:solidFill>
                <a:latin typeface="Times New Roman" pitchFamily="18" charset="0"/>
                <a:cs typeface="Times New Roman" pitchFamily="18" charset="0"/>
              </a:rPr>
              <a:t>ản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ứng</a:t>
            </a:r>
            <a:r>
              <a:rPr lang="en-US" sz="2400" b="1" dirty="0">
                <a:solidFill>
                  <a:srgbClr val="3333FF"/>
                </a:solidFill>
                <a:latin typeface="Times New Roman" pitchFamily="18" charset="0"/>
                <a:cs typeface="Times New Roman" pitchFamily="18" charset="0"/>
              </a:rPr>
              <a:t>.</a:t>
            </a:r>
          </a:p>
        </p:txBody>
      </p:sp>
      <p:pic>
        <p:nvPicPr>
          <p:cNvPr id="2" name="Picture 4" descr="DTK tuy "/>
          <p:cNvPicPr>
            <a:picLocks noChangeAspect="1" noChangeArrowheads="1"/>
          </p:cNvPicPr>
          <p:nvPr/>
        </p:nvPicPr>
        <p:blipFill>
          <a:blip r:embed="rId4"/>
          <a:srcRect/>
          <a:stretch>
            <a:fillRect/>
          </a:stretch>
        </p:blipFill>
        <p:spPr bwMode="auto">
          <a:xfrm>
            <a:off x="3524250" y="2286000"/>
            <a:ext cx="2133600" cy="1981200"/>
          </a:xfrm>
          <a:prstGeom prst="rect">
            <a:avLst/>
          </a:prstGeom>
          <a:noFill/>
          <a:ln w="38100">
            <a:noFill/>
            <a:miter lim="800000"/>
            <a:headEnd/>
            <a:tailEnd/>
          </a:ln>
        </p:spPr>
      </p:pic>
      <p:sp>
        <p:nvSpPr>
          <p:cNvPr id="51223" name="Text Box 24"/>
          <p:cNvSpPr txBox="1">
            <a:spLocks noChangeArrowheads="1"/>
          </p:cNvSpPr>
          <p:nvPr/>
        </p:nvSpPr>
        <p:spPr bwMode="auto">
          <a:xfrm>
            <a:off x="5116513" y="2319338"/>
            <a:ext cx="1223962"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Rễ sau</a:t>
            </a:r>
          </a:p>
        </p:txBody>
      </p:sp>
      <p:sp>
        <p:nvSpPr>
          <p:cNvPr id="51224" name="Text Box 25"/>
          <p:cNvSpPr txBox="1">
            <a:spLocks noChangeArrowheads="1"/>
          </p:cNvSpPr>
          <p:nvPr/>
        </p:nvSpPr>
        <p:spPr bwMode="auto">
          <a:xfrm>
            <a:off x="3705225" y="3070225"/>
            <a:ext cx="1981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Rễ trước</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9"/>
                                        </p:tgtEl>
                                        <p:attrNameLst>
                                          <p:attrName>style.visibility</p:attrName>
                                        </p:attrNameLst>
                                      </p:cBhvr>
                                      <p:to>
                                        <p:strVal val="visible"/>
                                      </p:to>
                                    </p:set>
                                    <p:animEffect transition="in" filter="checkerboard(across)">
                                      <p:cBhvr>
                                        <p:cTn id="7" dur="500"/>
                                        <p:tgtEl>
                                          <p:spTgt spid="512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38"/>
                                        </p:tgtEl>
                                        <p:attrNameLst>
                                          <p:attrName>style.visibility</p:attrName>
                                        </p:attrNameLst>
                                      </p:cBhvr>
                                      <p:to>
                                        <p:strVal val="visible"/>
                                      </p:to>
                                    </p:set>
                                    <p:animEffect transition="in" filter="checkerboard(across)">
                                      <p:cBhvr>
                                        <p:cTn id="17" dur="500"/>
                                        <p:tgtEl>
                                          <p:spTgt spid="1743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224"/>
                                        </p:tgtEl>
                                        <p:attrNameLst>
                                          <p:attrName>style.visibility</p:attrName>
                                        </p:attrNameLst>
                                      </p:cBhvr>
                                      <p:to>
                                        <p:strVal val="visible"/>
                                      </p:to>
                                    </p:set>
                                    <p:anim calcmode="lin" valueType="num">
                                      <p:cBhvr additive="base">
                                        <p:cTn id="27" dur="500" fill="hold"/>
                                        <p:tgtEl>
                                          <p:spTgt spid="51224"/>
                                        </p:tgtEl>
                                        <p:attrNameLst>
                                          <p:attrName>ppt_x</p:attrName>
                                        </p:attrNameLst>
                                      </p:cBhvr>
                                      <p:tavLst>
                                        <p:tav tm="0">
                                          <p:val>
                                            <p:strVal val="#ppt_x"/>
                                          </p:val>
                                        </p:tav>
                                        <p:tav tm="100000">
                                          <p:val>
                                            <p:strVal val="#ppt_x"/>
                                          </p:val>
                                        </p:tav>
                                      </p:tavLst>
                                    </p:anim>
                                    <p:anim calcmode="lin" valueType="num">
                                      <p:cBhvr additive="base">
                                        <p:cTn id="28" dur="500" fill="hold"/>
                                        <p:tgtEl>
                                          <p:spTgt spid="512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23"/>
                                        </p:tgtEl>
                                        <p:attrNameLst>
                                          <p:attrName>style.visibility</p:attrName>
                                        </p:attrNameLst>
                                      </p:cBhvr>
                                      <p:to>
                                        <p:strVal val="visible"/>
                                      </p:to>
                                    </p:set>
                                    <p:anim calcmode="lin" valueType="num">
                                      <p:cBhvr additive="base">
                                        <p:cTn id="35" dur="500" fill="hold"/>
                                        <p:tgtEl>
                                          <p:spTgt spid="51223"/>
                                        </p:tgtEl>
                                        <p:attrNameLst>
                                          <p:attrName>ppt_x</p:attrName>
                                        </p:attrNameLst>
                                      </p:cBhvr>
                                      <p:tavLst>
                                        <p:tav tm="0">
                                          <p:val>
                                            <p:strVal val="#ppt_x"/>
                                          </p:val>
                                        </p:tav>
                                        <p:tav tm="100000">
                                          <p:val>
                                            <p:strVal val="#ppt_x"/>
                                          </p:val>
                                        </p:tav>
                                      </p:tavLst>
                                    </p:anim>
                                    <p:anim calcmode="lin" valueType="num">
                                      <p:cBhvr additive="base">
                                        <p:cTn id="36" dur="500" fill="hold"/>
                                        <p:tgtEl>
                                          <p:spTgt spid="512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7436"/>
                                        </p:tgtEl>
                                        <p:attrNameLst>
                                          <p:attrName>style.visibility</p:attrName>
                                        </p:attrNameLst>
                                      </p:cBhvr>
                                      <p:to>
                                        <p:strVal val="visible"/>
                                      </p:to>
                                    </p:set>
                                    <p:animEffect transition="in" filter="diamond(in)">
                                      <p:cBhvr>
                                        <p:cTn id="41" dur="2000"/>
                                        <p:tgtEl>
                                          <p:spTgt spid="17436"/>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7440"/>
                                        </p:tgtEl>
                                        <p:attrNameLst>
                                          <p:attrName>style.visibility</p:attrName>
                                        </p:attrNameLst>
                                      </p:cBhvr>
                                      <p:to>
                                        <p:strVal val="visible"/>
                                      </p:to>
                                    </p:set>
                                    <p:animEffect transition="in" filter="diamond(in)">
                                      <p:cBhvr>
                                        <p:cTn id="46" dur="2000"/>
                                        <p:tgtEl>
                                          <p:spTgt spid="1744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amond(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 grpId="0"/>
      <p:bldP spid="17438" grpId="0"/>
      <p:bldP spid="17440" grpId="0"/>
      <p:bldP spid="13" grpId="0" animBg="1"/>
      <p:bldP spid="14" grpId="0"/>
      <p:bldP spid="51223" grpId="0"/>
      <p:bldP spid="512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reeform 2"/>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51202" name="Rectangle 3"/>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51203" name="Text Box 4"/>
          <p:cNvSpPr txBox="1">
            <a:spLocks noChangeArrowheads="1"/>
          </p:cNvSpPr>
          <p:nvPr/>
        </p:nvSpPr>
        <p:spPr bwMode="auto">
          <a:xfrm>
            <a:off x="544513" y="-28575"/>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51204" name="Rectangle 5"/>
          <p:cNvSpPr>
            <a:spLocks noChangeArrowheads="1"/>
          </p:cNvSpPr>
          <p:nvPr/>
        </p:nvSpPr>
        <p:spPr bwMode="auto">
          <a:xfrm>
            <a:off x="76200" y="542619"/>
            <a:ext cx="5086350" cy="830997"/>
          </a:xfrm>
          <a:prstGeom prst="rect">
            <a:avLst/>
          </a:prstGeom>
          <a:noFill/>
          <a:ln w="9525">
            <a:noFill/>
            <a:miter lim="800000"/>
            <a:headEnd/>
            <a:tailEnd/>
          </a:ln>
        </p:spPr>
        <p:txBody>
          <a:bodyPr anchor="ctr">
            <a:spAutoFit/>
          </a:bodyPr>
          <a:lstStyle/>
          <a:p>
            <a:pPr algn="just"/>
            <a:r>
              <a:rPr lang="pt-BR" sz="2400" b="1" dirty="0">
                <a:latin typeface="Times New Roman" pitchFamily="18" charset="0"/>
                <a:cs typeface="Times New Roman" pitchFamily="18" charset="0"/>
              </a:rPr>
              <a:t>- Từ tuỷ sống phát đi 31 đôi dây thần kinh tuỷ.</a:t>
            </a:r>
            <a:endParaRPr lang="en-US" sz="2400" b="1" dirty="0">
              <a:latin typeface="Times New Roman" pitchFamily="18" charset="0"/>
              <a:cs typeface="Times New Roman" pitchFamily="18" charset="0"/>
            </a:endParaRPr>
          </a:p>
        </p:txBody>
      </p:sp>
      <p:sp>
        <p:nvSpPr>
          <p:cNvPr id="51205" name="Text Box 8"/>
          <p:cNvSpPr txBox="1">
            <a:spLocks noChangeArrowheads="1"/>
          </p:cNvSpPr>
          <p:nvPr/>
        </p:nvSpPr>
        <p:spPr bwMode="auto">
          <a:xfrm>
            <a:off x="0" y="223838"/>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I</a:t>
            </a:r>
            <a:r>
              <a:rPr lang="en-US" sz="2400" b="1" dirty="0" smtClean="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Cấu</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tạo</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dây</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thần</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kinh</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tủy</a:t>
            </a:r>
            <a:r>
              <a:rPr lang="en-US" sz="2400" b="1" dirty="0">
                <a:solidFill>
                  <a:srgbClr val="0000FF"/>
                </a:solidFill>
                <a:latin typeface="Times New Roman" pitchFamily="18" charset="0"/>
                <a:cs typeface="Times New Roman" pitchFamily="18" charset="0"/>
              </a:rPr>
              <a:t>:</a:t>
            </a:r>
          </a:p>
        </p:txBody>
      </p:sp>
      <p:sp>
        <p:nvSpPr>
          <p:cNvPr id="51206" name="Rectangle 7"/>
          <p:cNvSpPr>
            <a:spLocks noChangeArrowheads="1"/>
          </p:cNvSpPr>
          <p:nvPr/>
        </p:nvSpPr>
        <p:spPr bwMode="auto">
          <a:xfrm>
            <a:off x="76200" y="1223330"/>
            <a:ext cx="5229225" cy="1938992"/>
          </a:xfrm>
          <a:prstGeom prst="rect">
            <a:avLst/>
          </a:prstGeom>
          <a:noFill/>
          <a:ln w="9525">
            <a:noFill/>
            <a:miter lim="800000"/>
            <a:headEnd/>
            <a:tailEnd/>
          </a:ln>
        </p:spPr>
        <p:txBody>
          <a:bodyPr anchor="ctr">
            <a:spAutoFit/>
          </a:bodyPr>
          <a:lstStyle/>
          <a:p>
            <a:pPr algn="just"/>
            <a:r>
              <a:rPr lang="pt-BR" sz="2400" b="1" dirty="0">
                <a:latin typeface="Times New Roman" pitchFamily="18" charset="0"/>
                <a:cs typeface="Times New Roman" pitchFamily="18" charset="0"/>
              </a:rPr>
              <a:t>- Mỗi dây thần kinh tuỷ gồm: 2 r</a:t>
            </a:r>
            <a:r>
              <a:rPr lang="en-US" sz="2400" b="1" dirty="0">
                <a:latin typeface="Times New Roman" pitchFamily="18" charset="0"/>
                <a:cs typeface="Times New Roman" pitchFamily="18" charset="0"/>
              </a:rPr>
              <a:t>ễ</a:t>
            </a:r>
          </a:p>
          <a:p>
            <a:pPr algn="just"/>
            <a:r>
              <a:rPr lang="pt-BR" sz="2400" b="1" dirty="0">
                <a:latin typeface="Times New Roman" pitchFamily="18" charset="0"/>
                <a:cs typeface="Times New Roman" pitchFamily="18" charset="0"/>
              </a:rPr>
              <a:t>+ Rễ sau (rễ cảm giác): G</a:t>
            </a:r>
            <a:r>
              <a:rPr lang="en-US" sz="2400" b="1" dirty="0" err="1">
                <a:latin typeface="Times New Roman" pitchFamily="18" charset="0"/>
                <a:cs typeface="Times New Roman" pitchFamily="18" charset="0"/>
              </a:rPr>
              <a:t>ồm</a:t>
            </a:r>
            <a:r>
              <a:rPr lang="en-US" sz="2400" b="1" dirty="0">
                <a:latin typeface="Times New Roman" pitchFamily="18" charset="0"/>
                <a:cs typeface="Times New Roman" pitchFamily="18" charset="0"/>
              </a:rPr>
              <a:t> </a:t>
            </a:r>
            <a:r>
              <a:rPr lang="pt-BR" sz="2400" b="1" dirty="0">
                <a:latin typeface="Times New Roman" pitchFamily="18" charset="0"/>
                <a:cs typeface="Times New Roman" pitchFamily="18" charset="0"/>
              </a:rPr>
              <a:t>các bó sợi hướng tâm </a:t>
            </a:r>
          </a:p>
          <a:p>
            <a:pPr algn="just"/>
            <a:r>
              <a:rPr lang="pt-BR" sz="2400" b="1" dirty="0">
                <a:latin typeface="Times New Roman" pitchFamily="18" charset="0"/>
                <a:cs typeface="Times New Roman" pitchFamily="18" charset="0"/>
              </a:rPr>
              <a:t>+ Rễ trước (rễ vận động): G</a:t>
            </a:r>
            <a:r>
              <a:rPr lang="en-US" sz="2400" b="1" dirty="0" err="1">
                <a:latin typeface="Times New Roman" pitchFamily="18" charset="0"/>
                <a:cs typeface="Times New Roman" pitchFamily="18" charset="0"/>
              </a:rPr>
              <a:t>ồm</a:t>
            </a:r>
            <a:r>
              <a:rPr lang="en-US" sz="2400" b="1" dirty="0">
                <a:latin typeface="Times New Roman" pitchFamily="18" charset="0"/>
                <a:cs typeface="Times New Roman" pitchFamily="18" charset="0"/>
              </a:rPr>
              <a:t> </a:t>
            </a:r>
            <a:r>
              <a:rPr lang="pt-BR" sz="2400" b="1" dirty="0">
                <a:latin typeface="Times New Roman" pitchFamily="18" charset="0"/>
                <a:cs typeface="Times New Roman" pitchFamily="18" charset="0"/>
              </a:rPr>
              <a:t>các</a:t>
            </a:r>
            <a:r>
              <a:rPr lang="pt-BR" sz="2400" dirty="0">
                <a:latin typeface="Times New Roman" pitchFamily="18" charset="0"/>
                <a:cs typeface="Times New Roman" pitchFamily="18" charset="0"/>
              </a:rPr>
              <a:t> </a:t>
            </a:r>
            <a:r>
              <a:rPr lang="pt-BR" sz="2400" b="1" dirty="0">
                <a:latin typeface="Times New Roman" pitchFamily="18" charset="0"/>
                <a:cs typeface="Times New Roman" pitchFamily="18" charset="0"/>
              </a:rPr>
              <a:t> bó sợi ly tâm     </a:t>
            </a:r>
          </a:p>
        </p:txBody>
      </p:sp>
      <p:sp>
        <p:nvSpPr>
          <p:cNvPr id="51207" name="Line 11"/>
          <p:cNvSpPr>
            <a:spLocks noChangeShapeType="1"/>
          </p:cNvSpPr>
          <p:nvPr/>
        </p:nvSpPr>
        <p:spPr bwMode="auto">
          <a:xfrm>
            <a:off x="5329238" y="463550"/>
            <a:ext cx="57150" cy="6394450"/>
          </a:xfrm>
          <a:prstGeom prst="line">
            <a:avLst/>
          </a:prstGeom>
          <a:noFill/>
          <a:ln w="57150" cmpd="thinThick">
            <a:solidFill>
              <a:srgbClr val="FF0000"/>
            </a:solidFill>
            <a:round/>
            <a:headEnd/>
            <a:tailEnd/>
          </a:ln>
        </p:spPr>
        <p:txBody>
          <a:bodyPr/>
          <a:lstStyle/>
          <a:p>
            <a:endParaRPr lang="en-US"/>
          </a:p>
        </p:txBody>
      </p:sp>
      <p:sp>
        <p:nvSpPr>
          <p:cNvPr id="51208" name="Rectangle 16"/>
          <p:cNvSpPr>
            <a:spLocks noChangeArrowheads="1"/>
          </p:cNvSpPr>
          <p:nvPr/>
        </p:nvSpPr>
        <p:spPr bwMode="auto">
          <a:xfrm>
            <a:off x="0" y="3014939"/>
            <a:ext cx="5229225" cy="1200329"/>
          </a:xfrm>
          <a:prstGeom prst="rect">
            <a:avLst/>
          </a:prstGeom>
          <a:noFill/>
          <a:ln w="9525">
            <a:noFill/>
            <a:miter lim="800000"/>
            <a:headEnd/>
            <a:tailEnd/>
          </a:ln>
        </p:spPr>
        <p:txBody>
          <a:bodyPr anchor="ctr">
            <a:spAutoFit/>
          </a:bodyPr>
          <a:lstStyle/>
          <a:p>
            <a:pPr algn="just"/>
            <a:r>
              <a:rPr lang="pt-BR" sz="2400" b="1" dirty="0">
                <a:latin typeface="Times New Roman" pitchFamily="18" charset="0"/>
                <a:cs typeface="Times New Roman" pitchFamily="18" charset="0"/>
              </a:rPr>
              <a:t>- Các rễ tủy đi qua khe giữa hai đốt sống liên tiếp nhập lại thành dây thần kinh tủy.</a:t>
            </a:r>
          </a:p>
        </p:txBody>
      </p:sp>
      <p:sp>
        <p:nvSpPr>
          <p:cNvPr id="51209" name="Text Box 17"/>
          <p:cNvSpPr txBox="1">
            <a:spLocks noChangeArrowheads="1"/>
          </p:cNvSpPr>
          <p:nvPr/>
        </p:nvSpPr>
        <p:spPr bwMode="auto">
          <a:xfrm>
            <a:off x="0" y="4126156"/>
            <a:ext cx="7696200" cy="457200"/>
          </a:xfrm>
          <a:prstGeom prst="rect">
            <a:avLst/>
          </a:prstGeom>
          <a:noFill/>
          <a:ln w="9525">
            <a:noFill/>
            <a:miter lim="800000"/>
            <a:headEnd/>
            <a:tailEnd/>
          </a:ln>
        </p:spPr>
        <p:txBody>
          <a:bodyPr>
            <a:spAutoFit/>
          </a:bodyPr>
          <a:lstStyle/>
          <a:p>
            <a:pPr>
              <a:spcBef>
                <a:spcPct val="50000"/>
              </a:spcBef>
            </a:pPr>
            <a:r>
              <a:rPr lang="en-US" sz="2400" b="1" dirty="0" smtClean="0">
                <a:solidFill>
                  <a:srgbClr val="0000FF"/>
                </a:solidFill>
                <a:latin typeface="Times New Roman" pitchFamily="18" charset="0"/>
                <a:cs typeface="Times New Roman" pitchFamily="18" charset="0"/>
              </a:rPr>
              <a:t>II. </a:t>
            </a:r>
            <a:r>
              <a:rPr lang="en-US" sz="2400" b="1" u="sng" dirty="0" err="1">
                <a:solidFill>
                  <a:srgbClr val="0000FF"/>
                </a:solidFill>
                <a:latin typeface="Times New Roman" pitchFamily="18" charset="0"/>
                <a:cs typeface="Times New Roman" pitchFamily="18" charset="0"/>
              </a:rPr>
              <a:t>Chức</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năng</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của</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dây</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thần</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kinh</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tủy</a:t>
            </a:r>
            <a:r>
              <a:rPr lang="en-US" sz="2400" b="1" dirty="0">
                <a:solidFill>
                  <a:srgbClr val="0000FF"/>
                </a:solidFill>
                <a:latin typeface="Times New Roman" pitchFamily="18" charset="0"/>
                <a:cs typeface="Times New Roman" pitchFamily="18" charset="0"/>
              </a:rPr>
              <a:t>:</a:t>
            </a:r>
          </a:p>
        </p:txBody>
      </p:sp>
      <p:sp>
        <p:nvSpPr>
          <p:cNvPr id="64522" name="Text Box 10"/>
          <p:cNvSpPr txBox="1">
            <a:spLocks noChangeArrowheads="1"/>
          </p:cNvSpPr>
          <p:nvPr/>
        </p:nvSpPr>
        <p:spPr bwMode="auto">
          <a:xfrm>
            <a:off x="76200" y="4683734"/>
            <a:ext cx="5300663" cy="830997"/>
          </a:xfrm>
          <a:prstGeom prst="rect">
            <a:avLst/>
          </a:prstGeom>
          <a:noFill/>
          <a:ln w="9525">
            <a:noFill/>
            <a:miter lim="800000"/>
            <a:headEnd/>
            <a:tailEnd/>
          </a:ln>
        </p:spPr>
        <p:txBody>
          <a:bodyPr>
            <a:spAutoFit/>
          </a:bodyPr>
          <a:lstStyle/>
          <a:p>
            <a:pPr algn="just">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endParaRPr lang="en-US" sz="2400" b="1" dirty="0">
              <a:latin typeface="Times New Roman" pitchFamily="18" charset="0"/>
              <a:cs typeface="Times New Roman" pitchFamily="18" charset="0"/>
            </a:endParaRP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diamond(in)">
                                      <p:cBhvr>
                                        <p:cTn id="7" dur="20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57" name="Group 33"/>
          <p:cNvGraphicFramePr>
            <a:graphicFrameLocks noGrp="1"/>
          </p:cNvGraphicFramePr>
          <p:nvPr>
            <p:ph idx="4294967295"/>
            <p:extLst>
              <p:ext uri="{D42A27DB-BD31-4B8C-83A1-F6EECF244321}">
                <p14:modId xmlns:p14="http://schemas.microsoft.com/office/powerpoint/2010/main" val="1101501133"/>
              </p:ext>
            </p:extLst>
          </p:nvPr>
        </p:nvGraphicFramePr>
        <p:xfrm>
          <a:off x="533400" y="182563"/>
          <a:ext cx="8610600" cy="5543550"/>
        </p:xfrm>
        <a:graphic>
          <a:graphicData uri="http://schemas.openxmlformats.org/drawingml/2006/table">
            <a:tbl>
              <a:tblPr/>
              <a:tblGrid>
                <a:gridCol w="2630488"/>
                <a:gridCol w="3109912"/>
                <a:gridCol w="2870200"/>
              </a:tblGrid>
              <a:tr h="71755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Thí nghiệm</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Điều kiện thí nghiệm</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Kết quả thí nghiệm</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7" name="Text Box 29"/>
          <p:cNvSpPr txBox="1">
            <a:spLocks noChangeArrowheads="1"/>
          </p:cNvSpPr>
          <p:nvPr/>
        </p:nvSpPr>
        <p:spPr bwMode="auto">
          <a:xfrm>
            <a:off x="471488" y="873125"/>
            <a:ext cx="2743200" cy="1200329"/>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Kích thích bằng HCl 1% chi sau bên trái</a:t>
            </a:r>
          </a:p>
        </p:txBody>
      </p:sp>
      <p:sp>
        <p:nvSpPr>
          <p:cNvPr id="17439" name="Text Box 31"/>
          <p:cNvSpPr txBox="1">
            <a:spLocks noChangeArrowheads="1"/>
          </p:cNvSpPr>
          <p:nvPr/>
        </p:nvSpPr>
        <p:spPr bwMode="auto">
          <a:xfrm>
            <a:off x="3346450" y="979488"/>
            <a:ext cx="2473325"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Rễ sau bên trái bị cắt</a:t>
            </a:r>
          </a:p>
        </p:txBody>
      </p:sp>
      <p:sp>
        <p:nvSpPr>
          <p:cNvPr id="17441" name="Text Box 33"/>
          <p:cNvSpPr txBox="1">
            <a:spLocks noChangeArrowheads="1"/>
          </p:cNvSpPr>
          <p:nvPr/>
        </p:nvSpPr>
        <p:spPr bwMode="auto">
          <a:xfrm>
            <a:off x="6294438" y="1009650"/>
            <a:ext cx="2590800" cy="830997"/>
          </a:xfrm>
          <a:prstGeom prst="rect">
            <a:avLst/>
          </a:prstGeom>
          <a:noFill/>
          <a:ln w="9525">
            <a:noFill/>
            <a:miter lim="800000"/>
            <a:headEnd/>
            <a:tailEnd/>
          </a:ln>
        </p:spPr>
        <p:txBody>
          <a:bodyPr>
            <a:spAutoFit/>
          </a:bodyPr>
          <a:lstStyle/>
          <a:p>
            <a:pPr algn="just">
              <a:spcBef>
                <a:spcPct val="50000"/>
              </a:spcBef>
            </a:pPr>
            <a:r>
              <a:rPr lang="en-US" sz="2400" b="1">
                <a:latin typeface="Times New Roman" pitchFamily="18" charset="0"/>
                <a:cs typeface="Times New Roman" pitchFamily="18" charset="0"/>
              </a:rPr>
              <a:t>Không chi nào co cả</a:t>
            </a:r>
          </a:p>
        </p:txBody>
      </p:sp>
      <p:pic>
        <p:nvPicPr>
          <p:cNvPr id="10" name="Picture 23" descr="1"/>
          <p:cNvPicPr>
            <a:picLocks noChangeAspect="1" noChangeArrowheads="1"/>
          </p:cNvPicPr>
          <p:nvPr/>
        </p:nvPicPr>
        <p:blipFill>
          <a:blip r:embed="rId2"/>
          <a:srcRect/>
          <a:stretch>
            <a:fillRect/>
          </a:stretch>
        </p:blipFill>
        <p:spPr bwMode="auto">
          <a:xfrm>
            <a:off x="814388" y="2176463"/>
            <a:ext cx="2081212" cy="3455987"/>
          </a:xfrm>
          <a:prstGeom prst="rect">
            <a:avLst/>
          </a:prstGeom>
          <a:noFill/>
          <a:ln w="9525">
            <a:noFill/>
            <a:miter lim="800000"/>
            <a:headEnd/>
            <a:tailEnd/>
          </a:ln>
        </p:spPr>
      </p:pic>
      <p:pic>
        <p:nvPicPr>
          <p:cNvPr id="11" name="Picture 21" descr="1png"/>
          <p:cNvPicPr>
            <a:picLocks noChangeAspect="1" noChangeArrowheads="1"/>
          </p:cNvPicPr>
          <p:nvPr/>
        </p:nvPicPr>
        <p:blipFill>
          <a:blip r:embed="rId3">
            <a:lum bright="36000" contrast="12000"/>
          </a:blip>
          <a:srcRect l="52841" t="45833" r="36931" b="27083"/>
          <a:stretch>
            <a:fillRect/>
          </a:stretch>
        </p:blipFill>
        <p:spPr bwMode="auto">
          <a:xfrm rot="-2484901">
            <a:off x="-506413" y="3562350"/>
            <a:ext cx="457200" cy="712788"/>
          </a:xfrm>
          <a:prstGeom prst="rect">
            <a:avLst/>
          </a:prstGeom>
          <a:noFill/>
          <a:ln w="9525">
            <a:noFill/>
            <a:miter lim="800000"/>
            <a:headEnd/>
            <a:tailEnd/>
          </a:ln>
        </p:spPr>
      </p:pic>
      <p:sp>
        <p:nvSpPr>
          <p:cNvPr id="12" name="Rectangle 16"/>
          <p:cNvSpPr>
            <a:spLocks noChangeArrowheads="1"/>
          </p:cNvSpPr>
          <p:nvPr/>
        </p:nvSpPr>
        <p:spPr bwMode="auto">
          <a:xfrm>
            <a:off x="3211513" y="5100638"/>
            <a:ext cx="5715000" cy="914400"/>
          </a:xfrm>
          <a:prstGeom prst="rect">
            <a:avLst/>
          </a:prstGeom>
          <a:solidFill>
            <a:schemeClr val="bg1"/>
          </a:solid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FF0066"/>
                </a:solidFill>
              </a:rPr>
              <a:t>	</a:t>
            </a:r>
            <a:r>
              <a:rPr lang="en-US" sz="2400" b="1" i="1">
                <a:solidFill>
                  <a:srgbClr val="FF0066"/>
                </a:solidFill>
                <a:latin typeface="Times New Roman" pitchFamily="18" charset="0"/>
                <a:cs typeface="Times New Roman" pitchFamily="18" charset="0"/>
              </a:rPr>
              <a:t>Từ thí nghiệm 2: em có thể rút ra kết luận gì về chức năng của rễ sau ?</a:t>
            </a:r>
            <a:endParaRPr lang="en-US" sz="3200" b="1" i="1">
              <a:solidFill>
                <a:srgbClr val="FF0066"/>
              </a:solidFill>
              <a:latin typeface="Times New Roman" pitchFamily="18" charset="0"/>
              <a:cs typeface="Times New Roman" pitchFamily="18" charset="0"/>
            </a:endParaRPr>
          </a:p>
        </p:txBody>
      </p:sp>
      <p:sp>
        <p:nvSpPr>
          <p:cNvPr id="13" name="Rectangle 17"/>
          <p:cNvSpPr>
            <a:spLocks noChangeArrowheads="1"/>
          </p:cNvSpPr>
          <p:nvPr/>
        </p:nvSpPr>
        <p:spPr bwMode="auto">
          <a:xfrm>
            <a:off x="76200" y="5797062"/>
            <a:ext cx="8686800" cy="838200"/>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dirty="0">
                <a:solidFill>
                  <a:srgbClr val="0000FF"/>
                </a:solidFill>
              </a:rPr>
              <a:t>	</a:t>
            </a:r>
            <a:r>
              <a:rPr lang="en-US" sz="1600" b="1" dirty="0">
                <a:solidFill>
                  <a:srgbClr val="0000FF"/>
                </a:solidFill>
              </a:rPr>
              <a:t> 	</a:t>
            </a:r>
            <a:r>
              <a:rPr lang="en-US" sz="2400" b="1" dirty="0" err="1">
                <a:solidFill>
                  <a:srgbClr val="0000FF"/>
                </a:solidFill>
                <a:latin typeface="Times New Roman" pitchFamily="18" charset="0"/>
                <a:cs typeface="Times New Roman" pitchFamily="18" charset="0"/>
              </a:rPr>
              <a:t>Rễ</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sau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dẫn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truyền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xung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cảm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thụ</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cảm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trung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kinh</a:t>
            </a:r>
            <a:r>
              <a:rPr lang="en-US" sz="2400" b="1" dirty="0">
                <a:solidFill>
                  <a:srgbClr val="0000FF"/>
                </a:solidFill>
                <a:latin typeface="Times New Roman" pitchFamily="18" charset="0"/>
                <a:cs typeface="Times New Roman" pitchFamily="18" charset="0"/>
              </a:rPr>
              <a:t>.</a:t>
            </a:r>
          </a:p>
        </p:txBody>
      </p:sp>
      <p:pic>
        <p:nvPicPr>
          <p:cNvPr id="2" name="Picture 4" descr="DTK tuy "/>
          <p:cNvPicPr>
            <a:picLocks noChangeAspect="1" noChangeArrowheads="1"/>
          </p:cNvPicPr>
          <p:nvPr/>
        </p:nvPicPr>
        <p:blipFill>
          <a:blip r:embed="rId4"/>
          <a:srcRect/>
          <a:stretch>
            <a:fillRect/>
          </a:stretch>
        </p:blipFill>
        <p:spPr bwMode="auto">
          <a:xfrm>
            <a:off x="3152775" y="2146300"/>
            <a:ext cx="2890838" cy="2497138"/>
          </a:xfrm>
          <a:prstGeom prst="rect">
            <a:avLst/>
          </a:prstGeom>
          <a:noFill/>
          <a:ln w="38100">
            <a:noFill/>
            <a:miter lim="800000"/>
            <a:headEnd/>
            <a:tailEnd/>
          </a:ln>
        </p:spPr>
      </p:pic>
      <p:sp>
        <p:nvSpPr>
          <p:cNvPr id="53272" name="Text Box 24"/>
          <p:cNvSpPr txBox="1">
            <a:spLocks noChangeArrowheads="1"/>
          </p:cNvSpPr>
          <p:nvPr/>
        </p:nvSpPr>
        <p:spPr bwMode="auto">
          <a:xfrm>
            <a:off x="5326063" y="2278063"/>
            <a:ext cx="1223962"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Rễ sau</a:t>
            </a:r>
          </a:p>
        </p:txBody>
      </p:sp>
      <p:sp>
        <p:nvSpPr>
          <p:cNvPr id="53273" name="Text Box 25"/>
          <p:cNvSpPr txBox="1">
            <a:spLocks noChangeArrowheads="1"/>
          </p:cNvSpPr>
          <p:nvPr/>
        </p:nvSpPr>
        <p:spPr bwMode="auto">
          <a:xfrm>
            <a:off x="3989388" y="3132138"/>
            <a:ext cx="1981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Rễ trước</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7439"/>
                                        </p:tgtEl>
                                        <p:attrNameLst>
                                          <p:attrName>style.visibility</p:attrName>
                                        </p:attrNameLst>
                                      </p:cBhvr>
                                      <p:to>
                                        <p:strVal val="visible"/>
                                      </p:to>
                                    </p:set>
                                    <p:animEffect transition="in" filter="diamond(in)">
                                      <p:cBhvr>
                                        <p:cTn id="7" dur="500"/>
                                        <p:tgtEl>
                                          <p:spTgt spid="1743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path" presetSubtype="0" accel="50000" decel="50000" fill="hold" nodeType="clickEffect">
                                  <p:stCondLst>
                                    <p:cond delay="0"/>
                                  </p:stCondLst>
                                  <p:childTnLst>
                                    <p:animMotion origin="layout" path="M 0.10173 -0.00278 L 0.18576 0.09595 " pathEditMode="relative" rAng="0" ptsTypes="AA">
                                      <p:cBhvr>
                                        <p:cTn id="16" dur="2000" fill="hold"/>
                                        <p:tgtEl>
                                          <p:spTgt spid="11"/>
                                        </p:tgtEl>
                                        <p:attrNameLst>
                                          <p:attrName>ppt_x</p:attrName>
                                          <p:attrName>ppt_y</p:attrName>
                                        </p:attrNameLst>
                                      </p:cBhvr>
                                      <p:rCtr x="4200" y="4900"/>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3272"/>
                                        </p:tgtEl>
                                        <p:attrNameLst>
                                          <p:attrName>style.visibility</p:attrName>
                                        </p:attrNameLst>
                                      </p:cBhvr>
                                      <p:to>
                                        <p:strVal val="visible"/>
                                      </p:to>
                                    </p:set>
                                    <p:animEffect transition="in" filter="diamond(in)">
                                      <p:cBhvr>
                                        <p:cTn id="21" dur="2000"/>
                                        <p:tgtEl>
                                          <p:spTgt spid="53272"/>
                                        </p:tgtEl>
                                      </p:cBhvr>
                                    </p:animEffect>
                                  </p:childTnLst>
                                </p:cTn>
                              </p:par>
                            </p:childTnLst>
                          </p:cTn>
                        </p:par>
                        <p:par>
                          <p:cTn id="22" fill="hold">
                            <p:stCondLst>
                              <p:cond delay="2000"/>
                            </p:stCondLst>
                            <p:childTnLst>
                              <p:par>
                                <p:cTn id="23" presetID="8"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2000"/>
                                        <p:tgtEl>
                                          <p:spTgt spid="2"/>
                                        </p:tgtEl>
                                      </p:cBhvr>
                                    </p:animEffect>
                                  </p:childTnLst>
                                </p:cTn>
                              </p:par>
                            </p:childTnLst>
                          </p:cTn>
                        </p:par>
                        <p:par>
                          <p:cTn id="26" fill="hold">
                            <p:stCondLst>
                              <p:cond delay="4000"/>
                            </p:stCondLst>
                            <p:childTnLst>
                              <p:par>
                                <p:cTn id="27" presetID="8" presetClass="entr" presetSubtype="16" fill="hold" grpId="0" nodeType="afterEffect">
                                  <p:stCondLst>
                                    <p:cond delay="0"/>
                                  </p:stCondLst>
                                  <p:childTnLst>
                                    <p:set>
                                      <p:cBhvr>
                                        <p:cTn id="28" dur="1" fill="hold">
                                          <p:stCondLst>
                                            <p:cond delay="0"/>
                                          </p:stCondLst>
                                        </p:cTn>
                                        <p:tgtEl>
                                          <p:spTgt spid="53273"/>
                                        </p:tgtEl>
                                        <p:attrNameLst>
                                          <p:attrName>style.visibility</p:attrName>
                                        </p:attrNameLst>
                                      </p:cBhvr>
                                      <p:to>
                                        <p:strVal val="visible"/>
                                      </p:to>
                                    </p:set>
                                    <p:animEffect transition="in" filter="diamond(in)">
                                      <p:cBhvr>
                                        <p:cTn id="29" dur="2000"/>
                                        <p:tgtEl>
                                          <p:spTgt spid="53273"/>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7437"/>
                                        </p:tgtEl>
                                        <p:attrNameLst>
                                          <p:attrName>style.visibility</p:attrName>
                                        </p:attrNameLst>
                                      </p:cBhvr>
                                      <p:to>
                                        <p:strVal val="visible"/>
                                      </p:to>
                                    </p:set>
                                    <p:animEffect transition="in" filter="diamond(in)">
                                      <p:cBhvr>
                                        <p:cTn id="34" dur="500"/>
                                        <p:tgtEl>
                                          <p:spTgt spid="17437"/>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7441"/>
                                        </p:tgtEl>
                                        <p:attrNameLst>
                                          <p:attrName>style.visibility</p:attrName>
                                        </p:attrNameLst>
                                      </p:cBhvr>
                                      <p:to>
                                        <p:strVal val="visible"/>
                                      </p:to>
                                    </p:set>
                                    <p:animEffect transition="in" filter="diamond(in)">
                                      <p:cBhvr>
                                        <p:cTn id="39" dur="500"/>
                                        <p:tgtEl>
                                          <p:spTgt spid="1744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2"/>
                                        </p:tgtEl>
                                        <p:attrNameLst>
                                          <p:attrName>style.visibility</p:attrName>
                                        </p:attrNameLst>
                                      </p:cBhvr>
                                      <p:to>
                                        <p:strVal val="visible"/>
                                      </p:to>
                                    </p:set>
                                    <p:anim calcmode="discrete" valueType="clr">
                                      <p:cBhvr override="childStyle">
                                        <p:cTn id="4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2"/>
                                        </p:tgtEl>
                                        <p:attrNameLst>
                                          <p:attrName>fillcolor</p:attrName>
                                        </p:attrNameLst>
                                      </p:cBhvr>
                                      <p:tavLst>
                                        <p:tav tm="0">
                                          <p:val>
                                            <p:clrVal>
                                              <a:schemeClr val="accent2"/>
                                            </p:clrVal>
                                          </p:val>
                                        </p:tav>
                                        <p:tav tm="50000">
                                          <p:val>
                                            <p:clrVal>
                                              <a:schemeClr val="hlink"/>
                                            </p:clrVal>
                                          </p:val>
                                        </p:tav>
                                      </p:tavLst>
                                    </p:anim>
                                    <p:set>
                                      <p:cBhvr>
                                        <p:cTn id="46" dur="80"/>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p:bldP spid="17439" grpId="0"/>
      <p:bldP spid="17441" grpId="0"/>
      <p:bldP spid="12" grpId="0" animBg="1"/>
      <p:bldP spid="13" grpId="0"/>
      <p:bldP spid="53272" grpId="0"/>
      <p:bldP spid="532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reeform 2"/>
          <p:cNvSpPr>
            <a:spLocks/>
          </p:cNvSpPr>
          <p:nvPr/>
        </p:nvSpPr>
        <p:spPr bwMode="auto">
          <a:xfrm>
            <a:off x="4614863" y="4658580"/>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53250" name="Rectangle 3"/>
          <p:cNvSpPr>
            <a:spLocks noChangeArrowheads="1"/>
          </p:cNvSpPr>
          <p:nvPr/>
        </p:nvSpPr>
        <p:spPr bwMode="auto">
          <a:xfrm>
            <a:off x="1638300" y="1723292"/>
            <a:ext cx="3824288" cy="5181600"/>
          </a:xfrm>
          <a:prstGeom prst="rect">
            <a:avLst/>
          </a:prstGeom>
          <a:solidFill>
            <a:schemeClr val="bg1"/>
          </a:solidFill>
          <a:ln w="9525">
            <a:noFill/>
            <a:miter lim="800000"/>
            <a:headEnd/>
            <a:tailEnd/>
          </a:ln>
        </p:spPr>
        <p:txBody>
          <a:bodyPr wrap="none" anchor="ctr"/>
          <a:lstStyle/>
          <a:p>
            <a:endParaRPr lang="en-US"/>
          </a:p>
        </p:txBody>
      </p:sp>
      <p:sp>
        <p:nvSpPr>
          <p:cNvPr id="53251" name="Text Box 4"/>
          <p:cNvSpPr txBox="1">
            <a:spLocks noChangeArrowheads="1"/>
          </p:cNvSpPr>
          <p:nvPr/>
        </p:nvSpPr>
        <p:spPr bwMode="auto">
          <a:xfrm>
            <a:off x="544513" y="-14288"/>
            <a:ext cx="7913687" cy="457201"/>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latin typeface="Times New Roman" pitchFamily="18" charset="0"/>
                <a:cs typeface="Times New Roman" pitchFamily="18" charset="0"/>
              </a:rPr>
              <a:t>Bài 45:</a:t>
            </a:r>
            <a:r>
              <a:rPr lang="en-US" sz="2400" b="1" i="1">
                <a:solidFill>
                  <a:srgbClr val="FF3300"/>
                </a:solidFill>
                <a:latin typeface="Times New Roman" pitchFamily="18" charset="0"/>
                <a:cs typeface="Times New Roman" pitchFamily="18" charset="0"/>
              </a:rPr>
              <a:t> </a:t>
            </a:r>
            <a:r>
              <a:rPr lang="en-US" sz="2400" b="1">
                <a:solidFill>
                  <a:srgbClr val="FF3300"/>
                </a:solidFill>
                <a:latin typeface="Times New Roman" pitchFamily="18" charset="0"/>
                <a:cs typeface="Times New Roman" pitchFamily="18" charset="0"/>
              </a:rPr>
              <a:t>DÂY THẦN KINH TỦY</a:t>
            </a:r>
          </a:p>
        </p:txBody>
      </p:sp>
      <p:sp>
        <p:nvSpPr>
          <p:cNvPr id="53252" name="Rectangle 5"/>
          <p:cNvSpPr>
            <a:spLocks noChangeArrowheads="1"/>
          </p:cNvSpPr>
          <p:nvPr/>
        </p:nvSpPr>
        <p:spPr bwMode="auto">
          <a:xfrm>
            <a:off x="76200" y="599769"/>
            <a:ext cx="5086350" cy="830997"/>
          </a:xfrm>
          <a:prstGeom prst="rect">
            <a:avLst/>
          </a:prstGeom>
          <a:noFill/>
          <a:ln w="9525">
            <a:noFill/>
            <a:miter lim="800000"/>
            <a:headEnd/>
            <a:tailEnd/>
          </a:ln>
        </p:spPr>
        <p:txBody>
          <a:bodyPr anchor="ctr">
            <a:spAutoFit/>
          </a:bodyPr>
          <a:lstStyle/>
          <a:p>
            <a:pPr algn="just"/>
            <a:r>
              <a:rPr lang="pt-BR" sz="2400" b="1" dirty="0">
                <a:solidFill>
                  <a:srgbClr val="3333FF"/>
                </a:solidFill>
                <a:latin typeface="Times New Roman" pitchFamily="18" charset="0"/>
                <a:cs typeface="Times New Roman" pitchFamily="18" charset="0"/>
              </a:rPr>
              <a:t>- Từ tuỷ sống phát đi 31 đôi dây thần kinh tuỷ.</a:t>
            </a:r>
            <a:endParaRPr lang="en-US" sz="2400" b="1" dirty="0">
              <a:solidFill>
                <a:srgbClr val="3333FF"/>
              </a:solidFill>
              <a:latin typeface="Times New Roman" pitchFamily="18" charset="0"/>
              <a:cs typeface="Times New Roman" pitchFamily="18" charset="0"/>
            </a:endParaRPr>
          </a:p>
        </p:txBody>
      </p:sp>
      <p:sp>
        <p:nvSpPr>
          <p:cNvPr id="53253" name="Text Box 8"/>
          <p:cNvSpPr txBox="1">
            <a:spLocks noChangeArrowheads="1"/>
          </p:cNvSpPr>
          <p:nvPr/>
        </p:nvSpPr>
        <p:spPr bwMode="auto">
          <a:xfrm>
            <a:off x="0" y="254977"/>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rPr>
              <a:t>. </a:t>
            </a:r>
            <a:r>
              <a:rPr lang="en-US" sz="2400" b="1" u="sng" dirty="0" err="1">
                <a:solidFill>
                  <a:srgbClr val="3333FF"/>
                </a:solidFill>
                <a:latin typeface="Times New Roman" pitchFamily="18" charset="0"/>
                <a:cs typeface="Times New Roman" pitchFamily="18" charset="0"/>
              </a:rPr>
              <a:t>Cấu</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tạo</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
        <p:nvSpPr>
          <p:cNvPr id="53254" name="Rectangle 7"/>
          <p:cNvSpPr>
            <a:spLocks noChangeArrowheads="1"/>
          </p:cNvSpPr>
          <p:nvPr/>
        </p:nvSpPr>
        <p:spPr bwMode="auto">
          <a:xfrm>
            <a:off x="76200" y="1271321"/>
            <a:ext cx="5229225" cy="1938992"/>
          </a:xfrm>
          <a:prstGeom prst="rect">
            <a:avLst/>
          </a:prstGeom>
          <a:noFill/>
          <a:ln w="9525">
            <a:noFill/>
            <a:miter lim="800000"/>
            <a:headEnd/>
            <a:tailEnd/>
          </a:ln>
        </p:spPr>
        <p:txBody>
          <a:bodyPr anchor="ctr">
            <a:spAutoFit/>
          </a:bodyPr>
          <a:lstStyle/>
          <a:p>
            <a:pPr algn="just"/>
            <a:r>
              <a:rPr lang="pt-BR" sz="2400" b="1" dirty="0">
                <a:solidFill>
                  <a:srgbClr val="0000FF"/>
                </a:solidFill>
                <a:latin typeface="Times New Roman" pitchFamily="18" charset="0"/>
                <a:cs typeface="Times New Roman" pitchFamily="18" charset="0"/>
              </a:rPr>
              <a:t>- Mỗi dây thần kinh tuỷ gồm: 2 r</a:t>
            </a:r>
            <a:r>
              <a:rPr lang="en-US" sz="2400" b="1" dirty="0">
                <a:solidFill>
                  <a:srgbClr val="0000FF"/>
                </a:solidFill>
                <a:latin typeface="Times New Roman" pitchFamily="18" charset="0"/>
                <a:cs typeface="Times New Roman" pitchFamily="18" charset="0"/>
              </a:rPr>
              <a:t>ễ</a:t>
            </a:r>
          </a:p>
          <a:p>
            <a:pPr algn="just"/>
            <a:r>
              <a:rPr lang="pt-BR" sz="2400" b="1" dirty="0">
                <a:solidFill>
                  <a:srgbClr val="0000FF"/>
                </a:solidFill>
                <a:latin typeface="Times New Roman" pitchFamily="18" charset="0"/>
                <a:cs typeface="Times New Roman" pitchFamily="18" charset="0"/>
              </a:rPr>
              <a:t>+ Rễ sau (rễ cảm giác): G</a:t>
            </a:r>
            <a:r>
              <a:rPr lang="en-US" sz="2400" b="1" dirty="0" err="1">
                <a:solidFill>
                  <a:srgbClr val="0000FF"/>
                </a:solidFill>
                <a:latin typeface="Times New Roman" pitchFamily="18" charset="0"/>
                <a:cs typeface="Times New Roman" pitchFamily="18" charset="0"/>
              </a:rPr>
              <a:t>ồm</a:t>
            </a:r>
            <a:r>
              <a:rPr lang="en-US" sz="2400" b="1"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các bó sợi hướng tâm </a:t>
            </a:r>
          </a:p>
          <a:p>
            <a:pPr algn="just"/>
            <a:r>
              <a:rPr lang="pt-BR" sz="2400" b="1" dirty="0">
                <a:solidFill>
                  <a:srgbClr val="0000FF"/>
                </a:solidFill>
                <a:latin typeface="Times New Roman" pitchFamily="18" charset="0"/>
                <a:cs typeface="Times New Roman" pitchFamily="18" charset="0"/>
              </a:rPr>
              <a:t>+ Rễ trước (rễ vận động): G</a:t>
            </a:r>
            <a:r>
              <a:rPr lang="en-US" sz="2400" b="1" dirty="0" err="1">
                <a:solidFill>
                  <a:srgbClr val="0000FF"/>
                </a:solidFill>
                <a:latin typeface="Times New Roman" pitchFamily="18" charset="0"/>
                <a:cs typeface="Times New Roman" pitchFamily="18" charset="0"/>
              </a:rPr>
              <a:t>ồm</a:t>
            </a:r>
            <a:r>
              <a:rPr lang="en-US" sz="2400" b="1"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các</a:t>
            </a:r>
            <a:r>
              <a:rPr lang="pt-BR" sz="2400" dirty="0">
                <a:solidFill>
                  <a:srgbClr val="0000FF"/>
                </a:solidFill>
                <a:latin typeface="Times New Roman" pitchFamily="18" charset="0"/>
                <a:cs typeface="Times New Roman" pitchFamily="18" charset="0"/>
              </a:rPr>
              <a:t> </a:t>
            </a:r>
            <a:r>
              <a:rPr lang="pt-BR" sz="2400" b="1" dirty="0">
                <a:solidFill>
                  <a:srgbClr val="0000FF"/>
                </a:solidFill>
                <a:latin typeface="Times New Roman" pitchFamily="18" charset="0"/>
                <a:cs typeface="Times New Roman" pitchFamily="18" charset="0"/>
              </a:rPr>
              <a:t> bó sợi ly tâm     </a:t>
            </a:r>
          </a:p>
        </p:txBody>
      </p:sp>
      <p:sp>
        <p:nvSpPr>
          <p:cNvPr id="53255" name="Rectangle 8"/>
          <p:cNvSpPr>
            <a:spLocks noChangeArrowheads="1"/>
          </p:cNvSpPr>
          <p:nvPr/>
        </p:nvSpPr>
        <p:spPr bwMode="auto">
          <a:xfrm>
            <a:off x="0" y="3103256"/>
            <a:ext cx="5057775" cy="830997"/>
          </a:xfrm>
          <a:prstGeom prst="rect">
            <a:avLst/>
          </a:prstGeom>
          <a:noFill/>
          <a:ln w="9525">
            <a:noFill/>
            <a:miter lim="800000"/>
            <a:headEnd/>
            <a:tailEnd/>
          </a:ln>
        </p:spPr>
        <p:txBody>
          <a:bodyPr anchor="ctr">
            <a:spAutoFit/>
          </a:bodyPr>
          <a:lstStyle/>
          <a:p>
            <a:pPr algn="just"/>
            <a:r>
              <a:rPr lang="pt-BR" sz="2400" b="1">
                <a:solidFill>
                  <a:srgbClr val="3333FF"/>
                </a:solidFill>
                <a:latin typeface="Times New Roman" pitchFamily="18" charset="0"/>
                <a:cs typeface="Times New Roman" pitchFamily="18" charset="0"/>
              </a:rPr>
              <a:t>- Các rễ tủy đi ra khỏi lỗ gian đốt nhập lại thành dây thần kinh tủy.</a:t>
            </a:r>
          </a:p>
        </p:txBody>
      </p:sp>
      <p:sp>
        <p:nvSpPr>
          <p:cNvPr id="53256" name="Text Box 9"/>
          <p:cNvSpPr txBox="1">
            <a:spLocks noChangeArrowheads="1"/>
          </p:cNvSpPr>
          <p:nvPr/>
        </p:nvSpPr>
        <p:spPr bwMode="auto">
          <a:xfrm>
            <a:off x="0" y="3871180"/>
            <a:ext cx="7696200" cy="457200"/>
          </a:xfrm>
          <a:prstGeom prst="rect">
            <a:avLst/>
          </a:prstGeom>
          <a:noFill/>
          <a:ln w="9525">
            <a:noFill/>
            <a:miter lim="800000"/>
            <a:headEnd/>
            <a:tailEnd/>
          </a:ln>
        </p:spPr>
        <p:txBody>
          <a:bodyPr>
            <a:spAutoFit/>
          </a:bodyPr>
          <a:lstStyle/>
          <a:p>
            <a:pPr>
              <a:spcBef>
                <a:spcPct val="50000"/>
              </a:spcBef>
            </a:pPr>
            <a:r>
              <a:rPr lang="en-US" sz="2400" b="1" dirty="0" smtClean="0">
                <a:solidFill>
                  <a:srgbClr val="3333FF"/>
                </a:solidFill>
                <a:latin typeface="Times New Roman" pitchFamily="18" charset="0"/>
                <a:cs typeface="Times New Roman" pitchFamily="18" charset="0"/>
              </a:rPr>
              <a:t>II. </a:t>
            </a:r>
            <a:r>
              <a:rPr lang="en-US" sz="2400" b="1" u="sng" dirty="0" err="1">
                <a:solidFill>
                  <a:srgbClr val="3333FF"/>
                </a:solidFill>
                <a:latin typeface="Times New Roman" pitchFamily="18" charset="0"/>
                <a:cs typeface="Times New Roman" pitchFamily="18" charset="0"/>
              </a:rPr>
              <a:t>Chức</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năng</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của</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dây</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thần</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kinh</a:t>
            </a:r>
            <a:r>
              <a:rPr lang="en-US" sz="2400" b="1" u="sng" dirty="0">
                <a:solidFill>
                  <a:srgbClr val="3333FF"/>
                </a:solidFill>
                <a:latin typeface="Times New Roman" pitchFamily="18" charset="0"/>
                <a:cs typeface="Times New Roman" pitchFamily="18" charset="0"/>
              </a:rPr>
              <a:t> </a:t>
            </a:r>
            <a:r>
              <a:rPr lang="en-US" sz="2400" b="1" u="sng" dirty="0" err="1">
                <a:solidFill>
                  <a:srgbClr val="3333FF"/>
                </a:solidFill>
                <a:latin typeface="Times New Roman" pitchFamily="18" charset="0"/>
                <a:cs typeface="Times New Roman" pitchFamily="18" charset="0"/>
              </a:rPr>
              <a:t>tủy</a:t>
            </a:r>
            <a:r>
              <a:rPr lang="en-US" sz="2400" b="1" dirty="0">
                <a:solidFill>
                  <a:srgbClr val="3333FF"/>
                </a:solidFill>
                <a:latin typeface="Times New Roman" pitchFamily="18" charset="0"/>
                <a:cs typeface="Times New Roman" pitchFamily="18" charset="0"/>
              </a:rPr>
              <a:t>:</a:t>
            </a:r>
          </a:p>
        </p:txBody>
      </p:sp>
      <p:sp>
        <p:nvSpPr>
          <p:cNvPr id="53257" name="Text Box 10"/>
          <p:cNvSpPr txBox="1">
            <a:spLocks noChangeArrowheads="1"/>
          </p:cNvSpPr>
          <p:nvPr/>
        </p:nvSpPr>
        <p:spPr bwMode="auto">
          <a:xfrm>
            <a:off x="76200" y="4271230"/>
            <a:ext cx="5300663" cy="830997"/>
          </a:xfrm>
          <a:prstGeom prst="rect">
            <a:avLst/>
          </a:prstGeom>
          <a:noFill/>
          <a:ln w="9525">
            <a:noFill/>
            <a:miter lim="800000"/>
            <a:headEnd/>
            <a:tailEnd/>
          </a:ln>
        </p:spPr>
        <p:txBody>
          <a:bodyPr>
            <a:spAutoFit/>
          </a:bodyPr>
          <a:lstStyle/>
          <a:p>
            <a:pPr algn="just">
              <a:spcBef>
                <a:spcPct val="50000"/>
              </a:spcBef>
            </a:pPr>
            <a:r>
              <a:rPr lang="en-US" sz="2400" b="1">
                <a:solidFill>
                  <a:srgbClr val="0000FF"/>
                </a:solidFill>
                <a:latin typeface="Times New Roman" pitchFamily="18" charset="0"/>
                <a:cs typeface="Times New Roman" pitchFamily="18" charset="0"/>
              </a:rPr>
              <a:t>- Rễ trước dẫn truyền xung vận động từ trung ương ra cơ quan phản ứng</a:t>
            </a:r>
          </a:p>
        </p:txBody>
      </p:sp>
      <p:sp>
        <p:nvSpPr>
          <p:cNvPr id="53258" name="Line 11"/>
          <p:cNvSpPr>
            <a:spLocks noChangeShapeType="1"/>
          </p:cNvSpPr>
          <p:nvPr/>
        </p:nvSpPr>
        <p:spPr bwMode="auto">
          <a:xfrm>
            <a:off x="5329238" y="510442"/>
            <a:ext cx="57150" cy="6394450"/>
          </a:xfrm>
          <a:prstGeom prst="line">
            <a:avLst/>
          </a:prstGeom>
          <a:noFill/>
          <a:ln w="57150" cmpd="thinThick">
            <a:solidFill>
              <a:srgbClr val="800000"/>
            </a:solidFill>
            <a:round/>
            <a:headEnd/>
            <a:tailEnd/>
          </a:ln>
        </p:spPr>
        <p:txBody>
          <a:bodyPr/>
          <a:lstStyle/>
          <a:p>
            <a:endParaRPr lang="en-US"/>
          </a:p>
        </p:txBody>
      </p:sp>
      <p:sp>
        <p:nvSpPr>
          <p:cNvPr id="13" name="Rectangle 17"/>
          <p:cNvSpPr>
            <a:spLocks noChangeArrowheads="1"/>
          </p:cNvSpPr>
          <p:nvPr/>
        </p:nvSpPr>
        <p:spPr bwMode="auto">
          <a:xfrm>
            <a:off x="33338" y="5485667"/>
            <a:ext cx="5314950" cy="1038225"/>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0000FF"/>
                </a:solidFill>
              </a:rPr>
              <a:t>	</a:t>
            </a:r>
            <a:r>
              <a:rPr lang="en-US" sz="1600" b="1">
                <a:solidFill>
                  <a:srgbClr val="0000FF"/>
                </a:solidFill>
              </a:rPr>
              <a:t> </a:t>
            </a:r>
            <a:r>
              <a:rPr lang="en-US" sz="1600" b="1">
                <a:solidFill>
                  <a:srgbClr val="0000FF"/>
                </a:solidFill>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Rễ sau dẫn truyền xung cảm giác từ cơ quan thụ cảm đến trung ương thần kinh.</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3709988"/>
            <a:ext cx="8839200" cy="2225675"/>
          </a:xfrm>
          <a:prstGeom prst="rect">
            <a:avLst/>
          </a:prstGeom>
          <a:noFill/>
          <a:ln w="9525">
            <a:noFill/>
            <a:miter lim="800000"/>
            <a:headEnd/>
            <a:tailEnd/>
          </a:ln>
        </p:spPr>
        <p:txBody>
          <a:bodyPr>
            <a:spAutoFit/>
          </a:bodyPr>
          <a:lstStyle/>
          <a:p>
            <a:r>
              <a:rPr lang="en-US" sz="2000" b="1">
                <a:solidFill>
                  <a:srgbClr val="3333FF"/>
                </a:solidFill>
                <a:latin typeface="Times New Roman" pitchFamily="18" charset="0"/>
              </a:rPr>
              <a:t>+Thí nghiệm 1 cho phép ta rút ra kết luận gì về chức năng rễ trước?</a:t>
            </a:r>
          </a:p>
          <a:p>
            <a:endParaRPr lang="en-US" sz="2000" b="1">
              <a:solidFill>
                <a:srgbClr val="3333FF"/>
              </a:solidFill>
              <a:latin typeface="Times New Roman" pitchFamily="18" charset="0"/>
            </a:endParaRPr>
          </a:p>
          <a:p>
            <a:endParaRPr lang="en-US" sz="2000" b="1">
              <a:solidFill>
                <a:srgbClr val="3333FF"/>
              </a:solidFill>
              <a:latin typeface="Times New Roman" pitchFamily="18" charset="0"/>
            </a:endParaRPr>
          </a:p>
          <a:p>
            <a:r>
              <a:rPr lang="en-US" sz="2000" b="1">
                <a:solidFill>
                  <a:srgbClr val="3333FF"/>
                </a:solidFill>
                <a:latin typeface="Times New Roman" pitchFamily="18" charset="0"/>
              </a:rPr>
              <a:t>+ Thí nghiệm 2 cho phép ta rút ra kết luận gì về chức năng rễ sau?</a:t>
            </a:r>
          </a:p>
          <a:p>
            <a:endParaRPr lang="en-US" sz="2000" b="1">
              <a:solidFill>
                <a:srgbClr val="3333FF"/>
              </a:solidFill>
              <a:latin typeface="Times New Roman" pitchFamily="18" charset="0"/>
            </a:endParaRPr>
          </a:p>
          <a:p>
            <a:endParaRPr lang="en-US" sz="2000" b="1">
              <a:solidFill>
                <a:srgbClr val="3333FF"/>
              </a:solidFill>
              <a:latin typeface="Times New Roman" pitchFamily="18" charset="0"/>
            </a:endParaRPr>
          </a:p>
          <a:p>
            <a:r>
              <a:rPr lang="en-US" sz="2000" b="1">
                <a:solidFill>
                  <a:srgbClr val="3333FF"/>
                </a:solidFill>
                <a:latin typeface="Times New Roman" pitchFamily="18" charset="0"/>
              </a:rPr>
              <a:t>+ Từ thí nghiệm 1 và 2, nêu chức năng của dây thần kinh tuỷ?</a:t>
            </a:r>
            <a:r>
              <a:rPr lang="en-US"/>
              <a:t> </a:t>
            </a:r>
          </a:p>
        </p:txBody>
      </p:sp>
      <p:graphicFrame>
        <p:nvGraphicFramePr>
          <p:cNvPr id="58399" name="Group 31"/>
          <p:cNvGraphicFramePr>
            <a:graphicFrameLocks noGrp="1"/>
          </p:cNvGraphicFramePr>
          <p:nvPr>
            <p:ph/>
            <p:extLst>
              <p:ext uri="{D42A27DB-BD31-4B8C-83A1-F6EECF244321}">
                <p14:modId xmlns:p14="http://schemas.microsoft.com/office/powerpoint/2010/main" val="3335259372"/>
              </p:ext>
            </p:extLst>
          </p:nvPr>
        </p:nvGraphicFramePr>
        <p:xfrm>
          <a:off x="533400" y="228600"/>
          <a:ext cx="8229600" cy="3465513"/>
        </p:xfrm>
        <a:graphic>
          <a:graphicData uri="http://schemas.openxmlformats.org/drawingml/2006/table">
            <a:tbl>
              <a:tblPr/>
              <a:tblGrid>
                <a:gridCol w="2514600"/>
                <a:gridCol w="2971800"/>
                <a:gridCol w="2743200"/>
              </a:tblGrid>
              <a:tr h="6619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Thí nghiệm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Điều kiện thí nghiệm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Kết quả thí nghiệm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17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2" name="Text Box 21"/>
          <p:cNvSpPr txBox="1">
            <a:spLocks noChangeArrowheads="1"/>
          </p:cNvSpPr>
          <p:nvPr/>
        </p:nvSpPr>
        <p:spPr bwMode="auto">
          <a:xfrm>
            <a:off x="457200" y="1071563"/>
            <a:ext cx="2667000" cy="1200329"/>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a:solidFill>
                  <a:srgbClr val="3333FF"/>
                </a:solidFill>
                <a:latin typeface="Times New Roman" pitchFamily="18" charset="0"/>
                <a:cs typeface="Times New Roman" pitchFamily="18" charset="0"/>
              </a:rPr>
              <a:t>Kích thích bằng HCl 1% chi sau bên phải</a:t>
            </a:r>
          </a:p>
        </p:txBody>
      </p:sp>
      <p:sp>
        <p:nvSpPr>
          <p:cNvPr id="54293" name="Text Box 22"/>
          <p:cNvSpPr txBox="1">
            <a:spLocks noChangeArrowheads="1"/>
          </p:cNvSpPr>
          <p:nvPr/>
        </p:nvSpPr>
        <p:spPr bwMode="auto">
          <a:xfrm>
            <a:off x="457200" y="2466975"/>
            <a:ext cx="2743200" cy="1200329"/>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2 Kích thích bằng HCl 1% chi sau bên trái</a:t>
            </a:r>
          </a:p>
        </p:txBody>
      </p:sp>
      <p:sp>
        <p:nvSpPr>
          <p:cNvPr id="54294" name="Text Box 23"/>
          <p:cNvSpPr txBox="1">
            <a:spLocks noChangeArrowheads="1"/>
          </p:cNvSpPr>
          <p:nvPr/>
        </p:nvSpPr>
        <p:spPr bwMode="auto">
          <a:xfrm>
            <a:off x="3429000" y="1147762"/>
            <a:ext cx="2286000"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Rễ trước bên phải bị cắt</a:t>
            </a:r>
          </a:p>
        </p:txBody>
      </p:sp>
      <p:sp>
        <p:nvSpPr>
          <p:cNvPr id="54295" name="Text Box 24"/>
          <p:cNvSpPr txBox="1">
            <a:spLocks noChangeArrowheads="1"/>
          </p:cNvSpPr>
          <p:nvPr/>
        </p:nvSpPr>
        <p:spPr bwMode="auto">
          <a:xfrm>
            <a:off x="3429000" y="2552700"/>
            <a:ext cx="1981200"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Rễ sau bên trái bị cắt</a:t>
            </a:r>
          </a:p>
        </p:txBody>
      </p:sp>
      <p:sp>
        <p:nvSpPr>
          <p:cNvPr id="54296" name="Text Box 25"/>
          <p:cNvSpPr txBox="1">
            <a:spLocks noChangeArrowheads="1"/>
          </p:cNvSpPr>
          <p:nvPr/>
        </p:nvSpPr>
        <p:spPr bwMode="auto">
          <a:xfrm>
            <a:off x="6019800" y="1033463"/>
            <a:ext cx="2667000" cy="13112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Chân sau bên phải không co, nhưng co chân trái và hai chi trước</a:t>
            </a:r>
          </a:p>
        </p:txBody>
      </p:sp>
      <p:sp>
        <p:nvSpPr>
          <p:cNvPr id="54297" name="Text Box 26"/>
          <p:cNvSpPr txBox="1">
            <a:spLocks noChangeArrowheads="1"/>
          </p:cNvSpPr>
          <p:nvPr/>
        </p:nvSpPr>
        <p:spPr bwMode="auto">
          <a:xfrm>
            <a:off x="6248400" y="2519363"/>
            <a:ext cx="2133600"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Không chi nào co cả</a:t>
            </a:r>
          </a:p>
        </p:txBody>
      </p:sp>
      <p:sp>
        <p:nvSpPr>
          <p:cNvPr id="58395" name="Text Box 27"/>
          <p:cNvSpPr txBox="1">
            <a:spLocks noChangeArrowheads="1"/>
          </p:cNvSpPr>
          <p:nvPr/>
        </p:nvSpPr>
        <p:spPr bwMode="auto">
          <a:xfrm>
            <a:off x="0" y="4033838"/>
            <a:ext cx="8667750" cy="671512"/>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         Rễ trước: dẫn truyền xung thần kinh vận động t</a:t>
            </a:r>
            <a:r>
              <a:rPr lang="en-US" b="1">
                <a:latin typeface="Times New Roman" pitchFamily="18" charset="0"/>
                <a:cs typeface="Times New Roman" pitchFamily="18" charset="0"/>
              </a:rPr>
              <a:t>ừ trung ương đến cơ quan phản ứng ( bó sợi li tâm)</a:t>
            </a:r>
            <a:r>
              <a:rPr lang="en-US">
                <a:latin typeface="Times New Roman" pitchFamily="18" charset="0"/>
                <a:cs typeface="Times New Roman" pitchFamily="18" charset="0"/>
              </a:rPr>
              <a:t> </a:t>
            </a:r>
          </a:p>
        </p:txBody>
      </p:sp>
      <p:sp>
        <p:nvSpPr>
          <p:cNvPr id="58396" name="Text Box 28"/>
          <p:cNvSpPr txBox="1">
            <a:spLocks noChangeArrowheads="1"/>
          </p:cNvSpPr>
          <p:nvPr/>
        </p:nvSpPr>
        <p:spPr bwMode="auto">
          <a:xfrm>
            <a:off x="204788" y="4986338"/>
            <a:ext cx="8424862" cy="671512"/>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    Rễ sau: dẫn truyền xung thần kinh cảm giác t</a:t>
            </a:r>
            <a:r>
              <a:rPr lang="en-US" b="1">
                <a:latin typeface="Times New Roman" pitchFamily="18" charset="0"/>
                <a:cs typeface="Times New Roman" pitchFamily="18" charset="0"/>
              </a:rPr>
              <a:t>ừ cơ quan thụ cảm đến trung ương (bó sợi hướng tâm).</a:t>
            </a:r>
            <a:r>
              <a:rPr lang="en-US">
                <a:latin typeface="Times New Roman" pitchFamily="18" charset="0"/>
                <a:cs typeface="Times New Roman" pitchFamily="18" charset="0"/>
              </a:rPr>
              <a:t> </a:t>
            </a:r>
          </a:p>
        </p:txBody>
      </p:sp>
      <p:sp>
        <p:nvSpPr>
          <p:cNvPr id="58397" name="Text Box 29"/>
          <p:cNvSpPr txBox="1">
            <a:spLocks noChangeArrowheads="1"/>
          </p:cNvSpPr>
          <p:nvPr/>
        </p:nvSpPr>
        <p:spPr bwMode="auto">
          <a:xfrm>
            <a:off x="0" y="5799138"/>
            <a:ext cx="8915400" cy="7016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            Dẫn truyền xung thần kinh theo 2 chiều từ ngoại biên về trung khu (tủy) và từ trung khu ra ngoại biên.</a:t>
            </a:r>
            <a:r>
              <a:rPr lang="en-US">
                <a:latin typeface="Times New Roman" pitchFamily="18" charset="0"/>
                <a:cs typeface="Times New Roman" pitchFamily="18" charset="0"/>
              </a:rPr>
              <a:t> </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ppt_x</p:attrName>
                                        </p:attrNameLst>
                                      </p:cBhvr>
                                      <p:tavLst>
                                        <p:tav tm="0">
                                          <p:val>
                                            <p:strVal val="#ppt_x-.2"/>
                                          </p:val>
                                        </p:tav>
                                        <p:tav tm="100000">
                                          <p:val>
                                            <p:strVal val="#ppt_x"/>
                                          </p:val>
                                        </p:tav>
                                      </p:tavLst>
                                    </p:anim>
                                    <p:anim calcmode="lin" valueType="num">
                                      <p:cBhvr>
                                        <p:cTn id="8" dur="1000" fill="hold"/>
                                        <p:tgtEl>
                                          <p:spTgt spid="583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8395"/>
                                        </p:tgtEl>
                                        <p:attrNameLst>
                                          <p:attrName>style.visibility</p:attrName>
                                        </p:attrNameLst>
                                      </p:cBhvr>
                                      <p:to>
                                        <p:strVal val="visible"/>
                                      </p:to>
                                    </p:set>
                                    <p:anim calcmode="lin" valueType="num">
                                      <p:cBhvr>
                                        <p:cTn id="14" dur="1000" fill="hold"/>
                                        <p:tgtEl>
                                          <p:spTgt spid="58395"/>
                                        </p:tgtEl>
                                        <p:attrNameLst>
                                          <p:attrName>ppt_x</p:attrName>
                                        </p:attrNameLst>
                                      </p:cBhvr>
                                      <p:tavLst>
                                        <p:tav tm="0">
                                          <p:val>
                                            <p:strVal val="#ppt_x-.2"/>
                                          </p:val>
                                        </p:tav>
                                        <p:tav tm="100000">
                                          <p:val>
                                            <p:strVal val="#ppt_x"/>
                                          </p:val>
                                        </p:tav>
                                      </p:tavLst>
                                    </p:anim>
                                    <p:anim calcmode="lin" valueType="num">
                                      <p:cBhvr>
                                        <p:cTn id="15" dur="1000" fill="hold"/>
                                        <p:tgtEl>
                                          <p:spTgt spid="5839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839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8396"/>
                                        </p:tgtEl>
                                        <p:attrNameLst>
                                          <p:attrName>style.visibility</p:attrName>
                                        </p:attrNameLst>
                                      </p:cBhvr>
                                      <p:to>
                                        <p:strVal val="visible"/>
                                      </p:to>
                                    </p:set>
                                    <p:anim calcmode="lin" valueType="num">
                                      <p:cBhvr>
                                        <p:cTn id="21" dur="1000" fill="hold"/>
                                        <p:tgtEl>
                                          <p:spTgt spid="58396"/>
                                        </p:tgtEl>
                                        <p:attrNameLst>
                                          <p:attrName>ppt_x</p:attrName>
                                        </p:attrNameLst>
                                      </p:cBhvr>
                                      <p:tavLst>
                                        <p:tav tm="0">
                                          <p:val>
                                            <p:strVal val="#ppt_x-.2"/>
                                          </p:val>
                                        </p:tav>
                                        <p:tav tm="100000">
                                          <p:val>
                                            <p:strVal val="#ppt_x"/>
                                          </p:val>
                                        </p:tav>
                                      </p:tavLst>
                                    </p:anim>
                                    <p:anim calcmode="lin" valueType="num">
                                      <p:cBhvr>
                                        <p:cTn id="22" dur="1000" fill="hold"/>
                                        <p:tgtEl>
                                          <p:spTgt spid="5839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839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8397"/>
                                        </p:tgtEl>
                                        <p:attrNameLst>
                                          <p:attrName>style.visibility</p:attrName>
                                        </p:attrNameLst>
                                      </p:cBhvr>
                                      <p:to>
                                        <p:strVal val="visible"/>
                                      </p:to>
                                    </p:set>
                                    <p:anim calcmode="lin" valueType="num">
                                      <p:cBhvr>
                                        <p:cTn id="28" dur="1000" fill="hold"/>
                                        <p:tgtEl>
                                          <p:spTgt spid="58397"/>
                                        </p:tgtEl>
                                        <p:attrNameLst>
                                          <p:attrName>ppt_x</p:attrName>
                                        </p:attrNameLst>
                                      </p:cBhvr>
                                      <p:tavLst>
                                        <p:tav tm="0">
                                          <p:val>
                                            <p:strVal val="#ppt_x-.2"/>
                                          </p:val>
                                        </p:tav>
                                        <p:tav tm="100000">
                                          <p:val>
                                            <p:strVal val="#ppt_x"/>
                                          </p:val>
                                        </p:tav>
                                      </p:tavLst>
                                    </p:anim>
                                    <p:anim calcmode="lin" valueType="num">
                                      <p:cBhvr>
                                        <p:cTn id="29" dur="1000" fill="hold"/>
                                        <p:tgtEl>
                                          <p:spTgt spid="5839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8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95" grpId="0"/>
      <p:bldP spid="58396" grpId="0"/>
      <p:bldP spid="583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457200" y="3276600"/>
            <a:ext cx="80772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latin typeface="Times New Roman" pitchFamily="18" charset="0"/>
                <a:cs typeface="Times New Roman" pitchFamily="18" charset="0"/>
              </a:rPr>
              <a:t>- Tại sao nói dây thần kinh tủy là dây pha?</a:t>
            </a:r>
          </a:p>
        </p:txBody>
      </p:sp>
      <p:sp>
        <p:nvSpPr>
          <p:cNvPr id="90118" name="Text Box 6"/>
          <p:cNvSpPr txBox="1">
            <a:spLocks noChangeArrowheads="1"/>
          </p:cNvSpPr>
          <p:nvPr/>
        </p:nvSpPr>
        <p:spPr bwMode="auto">
          <a:xfrm>
            <a:off x="685800" y="3733800"/>
            <a:ext cx="7620000" cy="2062103"/>
          </a:xfrm>
          <a:prstGeom prst="rect">
            <a:avLst/>
          </a:prstGeom>
          <a:noFill/>
          <a:ln w="9525">
            <a:noFill/>
            <a:miter lim="800000"/>
            <a:headEnd/>
            <a:tailEnd/>
          </a:ln>
        </p:spPr>
        <p:txBody>
          <a:bodyPr>
            <a:spAutoFit/>
          </a:bodyPr>
          <a:lstStyle/>
          <a:p>
            <a:pPr algn="just">
              <a:spcBef>
                <a:spcPct val="50000"/>
              </a:spcBef>
            </a:pPr>
            <a:r>
              <a:rPr lang="en-US" sz="3200">
                <a:solidFill>
                  <a:srgbClr val="3333FF"/>
                </a:solidFill>
                <a:latin typeface="Times New Roman" pitchFamily="18" charset="0"/>
                <a:cs typeface="Times New Roman" pitchFamily="18" charset="0"/>
              </a:rPr>
              <a:t>=&gt; Vì dây thần kinh tủy bao gồm các bó sợi cảm giác và bó sợi vận động được liên hệ với tủy sống qua rễ sau và rễ trước. Rễ sau là rễ cảm giác, rễ trước là rễ vận động</a:t>
            </a:r>
            <a:r>
              <a:rPr lang="en-US" sz="3200">
                <a:solidFill>
                  <a:srgbClr val="3333FF"/>
                </a:solidFill>
              </a:rPr>
              <a:t>.</a:t>
            </a:r>
          </a:p>
        </p:txBody>
      </p:sp>
      <p:pic>
        <p:nvPicPr>
          <p:cNvPr id="55299" name="Picture 9" descr="b15"/>
          <p:cNvPicPr>
            <a:picLocks noChangeAspect="1" noChangeArrowheads="1"/>
          </p:cNvPicPr>
          <p:nvPr/>
        </p:nvPicPr>
        <p:blipFill>
          <a:blip r:embed="rId2">
            <a:lum bright="12000" contrast="36000"/>
          </a:blip>
          <a:srcRect/>
          <a:stretch>
            <a:fillRect/>
          </a:stretch>
        </p:blipFill>
        <p:spPr bwMode="auto">
          <a:xfrm>
            <a:off x="228600" y="228600"/>
            <a:ext cx="4876800" cy="2971800"/>
          </a:xfrm>
          <a:prstGeom prst="rect">
            <a:avLst/>
          </a:prstGeom>
          <a:noFill/>
          <a:ln w="9525">
            <a:noFill/>
            <a:miter lim="800000"/>
            <a:headEnd/>
            <a:tailEnd/>
          </a:ln>
        </p:spPr>
      </p:pic>
      <p:pic>
        <p:nvPicPr>
          <p:cNvPr id="55300" name="Picture 6" descr="5116W"/>
          <p:cNvPicPr>
            <a:picLocks noChangeAspect="1" noChangeArrowheads="1"/>
          </p:cNvPicPr>
          <p:nvPr/>
        </p:nvPicPr>
        <p:blipFill>
          <a:blip r:embed="rId3">
            <a:lum bright="6000" contrast="12000"/>
          </a:blip>
          <a:srcRect/>
          <a:stretch>
            <a:fillRect/>
          </a:stretch>
        </p:blipFill>
        <p:spPr bwMode="auto">
          <a:xfrm>
            <a:off x="4876800" y="152400"/>
            <a:ext cx="4267200" cy="3124200"/>
          </a:xfrm>
          <a:prstGeom prst="rect">
            <a:avLst/>
          </a:prstGeom>
          <a:noFill/>
          <a:ln w="9525">
            <a:noFill/>
            <a:miter lim="800000"/>
            <a:headEnd/>
            <a:tailEnd/>
          </a:ln>
        </p:spPr>
      </p:pic>
      <p:cxnSp>
        <p:nvCxnSpPr>
          <p:cNvPr id="3" name="Straight Arrow Connector 2"/>
          <p:cNvCxnSpPr/>
          <p:nvPr/>
        </p:nvCxnSpPr>
        <p:spPr>
          <a:xfrm flipV="1">
            <a:off x="5803900" y="1714500"/>
            <a:ext cx="571500" cy="889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905500" y="355600"/>
            <a:ext cx="469900" cy="1193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0500" y="0"/>
            <a:ext cx="15494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Rễ</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trước</a:t>
            </a:r>
            <a:endParaRPr lang="en-US" b="1" dirty="0">
              <a:latin typeface="Times New Roman" pitchFamily="18" charset="0"/>
              <a:cs typeface="Times New Roman" pitchFamily="18" charset="0"/>
            </a:endParaRPr>
          </a:p>
        </p:txBody>
      </p:sp>
      <p:sp>
        <p:nvSpPr>
          <p:cNvPr id="15" name="TextBox 14"/>
          <p:cNvSpPr txBox="1"/>
          <p:nvPr/>
        </p:nvSpPr>
        <p:spPr>
          <a:xfrm>
            <a:off x="5194300" y="2374900"/>
            <a:ext cx="15494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Rễ</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sau</a:t>
            </a:r>
            <a:endParaRPr lang="en-US" b="1" dirty="0">
              <a:latin typeface="Times New Roman" pitchFamily="18" charset="0"/>
              <a:cs typeface="Times New Roman" pitchFamily="18" charset="0"/>
            </a:endParaRP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box(in)">
                                      <p:cBhvr>
                                        <p:cTn id="7" dur="5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wedge">
                                      <p:cBhvr>
                                        <p:cTn id="12" dur="2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2"/>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56322" name="Rectangle 3"/>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56323" name="Text Box 4"/>
          <p:cNvSpPr txBox="1">
            <a:spLocks noChangeArrowheads="1"/>
          </p:cNvSpPr>
          <p:nvPr/>
        </p:nvSpPr>
        <p:spPr bwMode="auto">
          <a:xfrm>
            <a:off x="544513" y="-14288"/>
            <a:ext cx="7913687" cy="457201"/>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56324" name="Rectangle 5"/>
          <p:cNvSpPr>
            <a:spLocks noChangeArrowheads="1"/>
          </p:cNvSpPr>
          <p:nvPr/>
        </p:nvSpPr>
        <p:spPr bwMode="auto">
          <a:xfrm>
            <a:off x="76200" y="557213"/>
            <a:ext cx="5086350" cy="822325"/>
          </a:xfrm>
          <a:prstGeom prst="rect">
            <a:avLst/>
          </a:prstGeom>
          <a:noFill/>
          <a:ln w="9525">
            <a:noFill/>
            <a:miter lim="800000"/>
            <a:headEnd/>
            <a:tailEnd/>
          </a:ln>
        </p:spPr>
        <p:txBody>
          <a:bodyPr anchor="ctr">
            <a:spAutoFit/>
          </a:bodyPr>
          <a:lstStyle/>
          <a:p>
            <a:pPr algn="just"/>
            <a:r>
              <a:rPr lang="pt-BR" sz="2400" b="1">
                <a:solidFill>
                  <a:srgbClr val="3333FF"/>
                </a:solidFill>
              </a:rPr>
              <a:t>- Từ tuỷ sống phát đi 31 đôi dây thần kinh tuỷ.</a:t>
            </a:r>
            <a:endParaRPr lang="en-US" sz="2400" b="1">
              <a:solidFill>
                <a:srgbClr val="3333FF"/>
              </a:solidFill>
            </a:endParaRPr>
          </a:p>
        </p:txBody>
      </p:sp>
      <p:sp>
        <p:nvSpPr>
          <p:cNvPr id="56325" name="Text Box 8"/>
          <p:cNvSpPr txBox="1">
            <a:spLocks noChangeArrowheads="1"/>
          </p:cNvSpPr>
          <p:nvPr/>
        </p:nvSpPr>
        <p:spPr bwMode="auto">
          <a:xfrm>
            <a:off x="0" y="266700"/>
            <a:ext cx="7696200" cy="457200"/>
          </a:xfrm>
          <a:prstGeom prst="rect">
            <a:avLst/>
          </a:prstGeom>
          <a:noFill/>
          <a:ln w="9525">
            <a:noFill/>
            <a:miter lim="800000"/>
            <a:headEnd/>
            <a:tailEnd/>
          </a:ln>
        </p:spPr>
        <p:txBody>
          <a:bodyPr>
            <a:spAutoFit/>
          </a:bodyPr>
          <a:lstStyle/>
          <a:p>
            <a:pPr>
              <a:spcBef>
                <a:spcPct val="50000"/>
              </a:spcBef>
            </a:pPr>
            <a:r>
              <a:rPr lang="en-US" sz="2400" b="1" dirty="0">
                <a:solidFill>
                  <a:srgbClr val="3333FF"/>
                </a:solidFill>
              </a:rPr>
              <a:t>I</a:t>
            </a:r>
            <a:r>
              <a:rPr lang="en-US" sz="2400" b="1" dirty="0" smtClean="0">
                <a:solidFill>
                  <a:srgbClr val="3333FF"/>
                </a:solidFill>
              </a:rPr>
              <a:t>. </a:t>
            </a:r>
            <a:r>
              <a:rPr lang="en-US" sz="2400" b="1" u="sng" dirty="0" err="1">
                <a:solidFill>
                  <a:srgbClr val="3333FF"/>
                </a:solidFill>
              </a:rPr>
              <a:t>Cấu</a:t>
            </a:r>
            <a:r>
              <a:rPr lang="en-US" sz="2400" b="1" u="sng" dirty="0">
                <a:solidFill>
                  <a:srgbClr val="3333FF"/>
                </a:solidFill>
              </a:rPr>
              <a:t> </a:t>
            </a:r>
            <a:r>
              <a:rPr lang="en-US" sz="2400" b="1" u="sng" dirty="0" err="1">
                <a:solidFill>
                  <a:srgbClr val="3333FF"/>
                </a:solidFill>
              </a:rPr>
              <a:t>tạo</a:t>
            </a:r>
            <a:r>
              <a:rPr lang="en-US" sz="2400" b="1" u="sng" dirty="0">
                <a:solidFill>
                  <a:srgbClr val="3333FF"/>
                </a:solidFill>
              </a:rPr>
              <a:t> </a:t>
            </a:r>
            <a:r>
              <a:rPr lang="en-US" sz="2400" b="1" u="sng" dirty="0" err="1">
                <a:solidFill>
                  <a:srgbClr val="3333FF"/>
                </a:solidFill>
              </a:rPr>
              <a:t>dây</a:t>
            </a:r>
            <a:r>
              <a:rPr lang="en-US" sz="2400" b="1" u="sng" dirty="0">
                <a:solidFill>
                  <a:srgbClr val="3333FF"/>
                </a:solidFill>
              </a:rPr>
              <a:t> </a:t>
            </a:r>
            <a:r>
              <a:rPr lang="en-US" sz="2400" b="1" u="sng" dirty="0" err="1">
                <a:solidFill>
                  <a:srgbClr val="3333FF"/>
                </a:solidFill>
              </a:rPr>
              <a:t>thần</a:t>
            </a:r>
            <a:r>
              <a:rPr lang="en-US" sz="2400" b="1" u="sng" dirty="0">
                <a:solidFill>
                  <a:srgbClr val="3333FF"/>
                </a:solidFill>
              </a:rPr>
              <a:t> </a:t>
            </a:r>
            <a:r>
              <a:rPr lang="en-US" sz="2400" b="1" u="sng" dirty="0" err="1">
                <a:solidFill>
                  <a:srgbClr val="3333FF"/>
                </a:solidFill>
              </a:rPr>
              <a:t>kinh</a:t>
            </a:r>
            <a:r>
              <a:rPr lang="en-US" sz="2400" b="1" u="sng" dirty="0">
                <a:solidFill>
                  <a:srgbClr val="3333FF"/>
                </a:solidFill>
              </a:rPr>
              <a:t> </a:t>
            </a:r>
            <a:r>
              <a:rPr lang="en-US" sz="2400" b="1" u="sng" dirty="0" err="1">
                <a:solidFill>
                  <a:srgbClr val="3333FF"/>
                </a:solidFill>
              </a:rPr>
              <a:t>tủy</a:t>
            </a:r>
            <a:r>
              <a:rPr lang="en-US" sz="2400" b="1" dirty="0">
                <a:solidFill>
                  <a:srgbClr val="3333FF"/>
                </a:solidFill>
              </a:rPr>
              <a:t>:</a:t>
            </a:r>
          </a:p>
        </p:txBody>
      </p:sp>
      <p:sp>
        <p:nvSpPr>
          <p:cNvPr id="56326" name="Rectangle 7"/>
          <p:cNvSpPr>
            <a:spLocks noChangeArrowheads="1"/>
          </p:cNvSpPr>
          <p:nvPr/>
        </p:nvSpPr>
        <p:spPr bwMode="auto">
          <a:xfrm>
            <a:off x="76200" y="1235075"/>
            <a:ext cx="5229225" cy="1917700"/>
          </a:xfrm>
          <a:prstGeom prst="rect">
            <a:avLst/>
          </a:prstGeom>
          <a:noFill/>
          <a:ln w="9525">
            <a:noFill/>
            <a:miter lim="800000"/>
            <a:headEnd/>
            <a:tailEnd/>
          </a:ln>
        </p:spPr>
        <p:txBody>
          <a:bodyPr anchor="ctr">
            <a:spAutoFit/>
          </a:bodyPr>
          <a:lstStyle/>
          <a:p>
            <a:pPr algn="just"/>
            <a:r>
              <a:rPr lang="pt-BR" sz="2400" b="1">
                <a:solidFill>
                  <a:srgbClr val="0000FF"/>
                </a:solidFill>
              </a:rPr>
              <a:t>- Mỗi dây thần kinh tuỷ gồm: 2 r</a:t>
            </a:r>
            <a:r>
              <a:rPr lang="en-US" sz="2400" b="1">
                <a:solidFill>
                  <a:srgbClr val="0000FF"/>
                </a:solidFill>
              </a:rPr>
              <a:t>ễ</a:t>
            </a:r>
          </a:p>
          <a:p>
            <a:pPr algn="just"/>
            <a:r>
              <a:rPr lang="pt-BR" sz="2400" b="1">
                <a:solidFill>
                  <a:srgbClr val="0000FF"/>
                </a:solidFill>
              </a:rPr>
              <a:t>+ Rễ sau (rễ cảm giác): G</a:t>
            </a:r>
            <a:r>
              <a:rPr lang="en-US" sz="2400" b="1">
                <a:solidFill>
                  <a:srgbClr val="0000FF"/>
                </a:solidFill>
              </a:rPr>
              <a:t>ồm </a:t>
            </a:r>
            <a:r>
              <a:rPr lang="pt-BR" sz="2400" b="1">
                <a:solidFill>
                  <a:srgbClr val="0000FF"/>
                </a:solidFill>
              </a:rPr>
              <a:t>các bó sợi hướng tâm </a:t>
            </a:r>
          </a:p>
          <a:p>
            <a:pPr algn="just"/>
            <a:r>
              <a:rPr lang="pt-BR" sz="2400" b="1">
                <a:solidFill>
                  <a:srgbClr val="0000FF"/>
                </a:solidFill>
              </a:rPr>
              <a:t>+ Rễ trước (rễ vận động): G</a:t>
            </a:r>
            <a:r>
              <a:rPr lang="en-US" sz="2400" b="1">
                <a:solidFill>
                  <a:srgbClr val="0000FF"/>
                </a:solidFill>
              </a:rPr>
              <a:t>ồm </a:t>
            </a:r>
            <a:r>
              <a:rPr lang="pt-BR" sz="2400" b="1">
                <a:solidFill>
                  <a:srgbClr val="0000FF"/>
                </a:solidFill>
              </a:rPr>
              <a:t>các</a:t>
            </a:r>
            <a:r>
              <a:rPr lang="pt-BR" sz="2400">
                <a:solidFill>
                  <a:srgbClr val="0000FF"/>
                </a:solidFill>
              </a:rPr>
              <a:t> </a:t>
            </a:r>
            <a:r>
              <a:rPr lang="pt-BR" sz="2400" b="1">
                <a:solidFill>
                  <a:srgbClr val="0000FF"/>
                </a:solidFill>
              </a:rPr>
              <a:t> bó sợi ly tâm     </a:t>
            </a:r>
          </a:p>
        </p:txBody>
      </p:sp>
      <p:sp>
        <p:nvSpPr>
          <p:cNvPr id="56327" name="Rectangle 8"/>
          <p:cNvSpPr>
            <a:spLocks noChangeArrowheads="1"/>
          </p:cNvSpPr>
          <p:nvPr/>
        </p:nvSpPr>
        <p:spPr bwMode="auto">
          <a:xfrm>
            <a:off x="0" y="3060700"/>
            <a:ext cx="5057775" cy="822325"/>
          </a:xfrm>
          <a:prstGeom prst="rect">
            <a:avLst/>
          </a:prstGeom>
          <a:noFill/>
          <a:ln w="9525">
            <a:noFill/>
            <a:miter lim="800000"/>
            <a:headEnd/>
            <a:tailEnd/>
          </a:ln>
        </p:spPr>
        <p:txBody>
          <a:bodyPr anchor="ctr">
            <a:spAutoFit/>
          </a:bodyPr>
          <a:lstStyle/>
          <a:p>
            <a:pPr algn="just"/>
            <a:r>
              <a:rPr lang="pt-BR" sz="2400" b="1">
                <a:solidFill>
                  <a:srgbClr val="3333FF"/>
                </a:solidFill>
              </a:rPr>
              <a:t>- Các rễ tủy đi ra khỏi lỗ gian đốt nhập lại thành dây thần kinh tủy.</a:t>
            </a:r>
          </a:p>
        </p:txBody>
      </p:sp>
      <p:sp>
        <p:nvSpPr>
          <p:cNvPr id="56328" name="Text Box 9"/>
          <p:cNvSpPr txBox="1">
            <a:spLocks noChangeArrowheads="1"/>
          </p:cNvSpPr>
          <p:nvPr/>
        </p:nvSpPr>
        <p:spPr bwMode="auto">
          <a:xfrm>
            <a:off x="0" y="3824288"/>
            <a:ext cx="7696200" cy="457200"/>
          </a:xfrm>
          <a:prstGeom prst="rect">
            <a:avLst/>
          </a:prstGeom>
          <a:noFill/>
          <a:ln w="9525">
            <a:noFill/>
            <a:miter lim="800000"/>
            <a:headEnd/>
            <a:tailEnd/>
          </a:ln>
        </p:spPr>
        <p:txBody>
          <a:bodyPr>
            <a:spAutoFit/>
          </a:bodyPr>
          <a:lstStyle/>
          <a:p>
            <a:pPr>
              <a:spcBef>
                <a:spcPct val="50000"/>
              </a:spcBef>
            </a:pPr>
            <a:r>
              <a:rPr lang="en-US" sz="2400" b="1" dirty="0" smtClean="0">
                <a:solidFill>
                  <a:srgbClr val="3333FF"/>
                </a:solidFill>
              </a:rPr>
              <a:t>II. </a:t>
            </a:r>
            <a:r>
              <a:rPr lang="en-US" sz="2400" b="1" u="sng" dirty="0" err="1">
                <a:solidFill>
                  <a:srgbClr val="3333FF"/>
                </a:solidFill>
              </a:rPr>
              <a:t>Chức</a:t>
            </a:r>
            <a:r>
              <a:rPr lang="en-US" sz="2400" b="1" u="sng" dirty="0">
                <a:solidFill>
                  <a:srgbClr val="3333FF"/>
                </a:solidFill>
              </a:rPr>
              <a:t> </a:t>
            </a:r>
            <a:r>
              <a:rPr lang="en-US" sz="2400" b="1" u="sng" dirty="0" err="1">
                <a:solidFill>
                  <a:srgbClr val="3333FF"/>
                </a:solidFill>
              </a:rPr>
              <a:t>năng</a:t>
            </a:r>
            <a:r>
              <a:rPr lang="en-US" sz="2400" b="1" u="sng" dirty="0">
                <a:solidFill>
                  <a:srgbClr val="3333FF"/>
                </a:solidFill>
              </a:rPr>
              <a:t> </a:t>
            </a:r>
            <a:r>
              <a:rPr lang="en-US" sz="2400" b="1" u="sng" dirty="0" err="1">
                <a:solidFill>
                  <a:srgbClr val="3333FF"/>
                </a:solidFill>
              </a:rPr>
              <a:t>của</a:t>
            </a:r>
            <a:r>
              <a:rPr lang="en-US" sz="2400" b="1" u="sng" dirty="0">
                <a:solidFill>
                  <a:srgbClr val="3333FF"/>
                </a:solidFill>
              </a:rPr>
              <a:t> </a:t>
            </a:r>
            <a:r>
              <a:rPr lang="en-US" sz="2400" b="1" u="sng" dirty="0" err="1">
                <a:solidFill>
                  <a:srgbClr val="3333FF"/>
                </a:solidFill>
              </a:rPr>
              <a:t>dây</a:t>
            </a:r>
            <a:r>
              <a:rPr lang="en-US" sz="2400" b="1" u="sng" dirty="0">
                <a:solidFill>
                  <a:srgbClr val="3333FF"/>
                </a:solidFill>
              </a:rPr>
              <a:t> </a:t>
            </a:r>
            <a:r>
              <a:rPr lang="en-US" sz="2400" b="1" u="sng" dirty="0" err="1">
                <a:solidFill>
                  <a:srgbClr val="3333FF"/>
                </a:solidFill>
              </a:rPr>
              <a:t>thần</a:t>
            </a:r>
            <a:r>
              <a:rPr lang="en-US" sz="2400" b="1" u="sng" dirty="0">
                <a:solidFill>
                  <a:srgbClr val="3333FF"/>
                </a:solidFill>
              </a:rPr>
              <a:t> </a:t>
            </a:r>
            <a:r>
              <a:rPr lang="en-US" sz="2400" b="1" u="sng" dirty="0" err="1">
                <a:solidFill>
                  <a:srgbClr val="3333FF"/>
                </a:solidFill>
              </a:rPr>
              <a:t>kinh</a:t>
            </a:r>
            <a:r>
              <a:rPr lang="en-US" sz="2400" b="1" u="sng" dirty="0">
                <a:solidFill>
                  <a:srgbClr val="3333FF"/>
                </a:solidFill>
              </a:rPr>
              <a:t> </a:t>
            </a:r>
            <a:r>
              <a:rPr lang="en-US" sz="2400" b="1" u="sng" dirty="0" err="1">
                <a:solidFill>
                  <a:srgbClr val="3333FF"/>
                </a:solidFill>
              </a:rPr>
              <a:t>tủy</a:t>
            </a:r>
            <a:r>
              <a:rPr lang="en-US" sz="2400" b="1" dirty="0">
                <a:solidFill>
                  <a:srgbClr val="3333FF"/>
                </a:solidFill>
              </a:rPr>
              <a:t>:</a:t>
            </a:r>
          </a:p>
        </p:txBody>
      </p:sp>
      <p:sp>
        <p:nvSpPr>
          <p:cNvPr id="56329" name="Text Box 10"/>
          <p:cNvSpPr txBox="1">
            <a:spLocks noChangeArrowheads="1"/>
          </p:cNvSpPr>
          <p:nvPr/>
        </p:nvSpPr>
        <p:spPr bwMode="auto">
          <a:xfrm>
            <a:off x="76200" y="4224338"/>
            <a:ext cx="5300663" cy="1187450"/>
          </a:xfrm>
          <a:prstGeom prst="rect">
            <a:avLst/>
          </a:prstGeom>
          <a:noFill/>
          <a:ln w="9525">
            <a:noFill/>
            <a:miter lim="800000"/>
            <a:headEnd/>
            <a:tailEnd/>
          </a:ln>
        </p:spPr>
        <p:txBody>
          <a:bodyPr>
            <a:spAutoFit/>
          </a:bodyPr>
          <a:lstStyle/>
          <a:p>
            <a:pPr algn="just">
              <a:spcBef>
                <a:spcPct val="50000"/>
              </a:spcBef>
            </a:pPr>
            <a:r>
              <a:rPr lang="en-US" sz="2400" b="1">
                <a:solidFill>
                  <a:srgbClr val="0000FF"/>
                </a:solidFill>
              </a:rPr>
              <a:t>- Rễ trước dẫn truyền xung vận động từ trung ương ra cơ quan phản ứng</a:t>
            </a:r>
          </a:p>
        </p:txBody>
      </p:sp>
      <p:sp>
        <p:nvSpPr>
          <p:cNvPr id="56330" name="Line 11"/>
          <p:cNvSpPr>
            <a:spLocks noChangeShapeType="1"/>
          </p:cNvSpPr>
          <p:nvPr/>
        </p:nvSpPr>
        <p:spPr bwMode="auto">
          <a:xfrm>
            <a:off x="5329238" y="463550"/>
            <a:ext cx="57150" cy="6394450"/>
          </a:xfrm>
          <a:prstGeom prst="line">
            <a:avLst/>
          </a:prstGeom>
          <a:noFill/>
          <a:ln w="57150" cmpd="thinThick">
            <a:solidFill>
              <a:srgbClr val="800000"/>
            </a:solidFill>
            <a:round/>
            <a:headEnd/>
            <a:tailEnd/>
          </a:ln>
        </p:spPr>
        <p:txBody>
          <a:bodyPr/>
          <a:lstStyle/>
          <a:p>
            <a:endParaRPr lang="en-US"/>
          </a:p>
        </p:txBody>
      </p:sp>
      <p:sp>
        <p:nvSpPr>
          <p:cNvPr id="56331" name="Rectangle 17"/>
          <p:cNvSpPr>
            <a:spLocks noChangeArrowheads="1"/>
          </p:cNvSpPr>
          <p:nvPr/>
        </p:nvSpPr>
        <p:spPr bwMode="auto">
          <a:xfrm>
            <a:off x="33338" y="5438775"/>
            <a:ext cx="5314950" cy="1038225"/>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0000FF"/>
                </a:solidFill>
              </a:rPr>
              <a:t>	</a:t>
            </a:r>
            <a:r>
              <a:rPr lang="en-US" sz="1600" b="1">
                <a:solidFill>
                  <a:srgbClr val="0000FF"/>
                </a:solidFill>
              </a:rPr>
              <a:t> - </a:t>
            </a:r>
            <a:r>
              <a:rPr lang="en-US" sz="2400" b="1">
                <a:solidFill>
                  <a:srgbClr val="0000FF"/>
                </a:solidFill>
              </a:rPr>
              <a:t>Rễ sau dẫn truyền xung cảm giác từ cơ quan thụ cảm đến trung ương thần kinh.</a:t>
            </a:r>
          </a:p>
        </p:txBody>
      </p:sp>
      <p:sp>
        <p:nvSpPr>
          <p:cNvPr id="56332" name="Rectangle 14"/>
          <p:cNvSpPr>
            <a:spLocks noChangeArrowheads="1"/>
          </p:cNvSpPr>
          <p:nvPr/>
        </p:nvSpPr>
        <p:spPr bwMode="auto">
          <a:xfrm>
            <a:off x="5434013" y="423863"/>
            <a:ext cx="3709987" cy="3013075"/>
          </a:xfrm>
          <a:prstGeom prst="rect">
            <a:avLst/>
          </a:prstGeom>
          <a:noFill/>
          <a:ln w="9525">
            <a:noFill/>
            <a:miter lim="800000"/>
            <a:headEnd/>
            <a:tailEnd/>
          </a:ln>
        </p:spPr>
        <p:txBody>
          <a:bodyPr>
            <a:spAutoFit/>
          </a:bodyPr>
          <a:lstStyle/>
          <a:p>
            <a:pPr algn="just"/>
            <a:r>
              <a:rPr lang="en-US" sz="2400" b="1" i="1"/>
              <a:t>- Dây thần kinh tủy là dây pha, gồm các bó sợi thần kinh hướng tâm (cảm giác) và bó sợi thần kinh li tâm (vận động) được liên hệ với tủy sống qua rễ sau và rễ trước.</a:t>
            </a:r>
            <a:r>
              <a:rPr lang="en-US" sz="2400"/>
              <a:t> </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additive="base">
                                        <p:cTn id="7" dur="500" fill="hold"/>
                                        <p:tgtEl>
                                          <p:spTgt spid="56332"/>
                                        </p:tgtEl>
                                        <p:attrNameLst>
                                          <p:attrName>ppt_x</p:attrName>
                                        </p:attrNameLst>
                                      </p:cBhvr>
                                      <p:tavLst>
                                        <p:tav tm="0">
                                          <p:val>
                                            <p:strVal val="#ppt_x"/>
                                          </p:val>
                                        </p:tav>
                                        <p:tav tm="100000">
                                          <p:val>
                                            <p:strVal val="#ppt_x"/>
                                          </p:val>
                                        </p:tav>
                                      </p:tavLst>
                                    </p:anim>
                                    <p:anim calcmode="lin" valueType="num">
                                      <p:cBhvr additive="base">
                                        <p:cTn id="8" dur="500" fill="hold"/>
                                        <p:tgtEl>
                                          <p:spTgt spid="56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52600" y="228600"/>
            <a:ext cx="5715000" cy="579438"/>
          </a:xfrm>
          <a:prstGeom prst="rect">
            <a:avLst/>
          </a:prstGeom>
          <a:noFill/>
          <a:ln w="9525">
            <a:noFill/>
            <a:miter lim="800000"/>
            <a:headEnd/>
            <a:tailEnd/>
          </a:ln>
        </p:spPr>
        <p:txBody>
          <a:bodyPr>
            <a:spAutoFit/>
          </a:bodyPr>
          <a:lstStyle/>
          <a:p>
            <a:pPr algn="ctr">
              <a:spcBef>
                <a:spcPct val="50000"/>
              </a:spcBef>
            </a:pPr>
            <a:r>
              <a:rPr lang="en-US" sz="2800" b="1" u="sng">
                <a:solidFill>
                  <a:srgbClr val="FF0000"/>
                </a:solidFill>
                <a:latin typeface="Times New Roman" pitchFamily="18" charset="0"/>
              </a:rPr>
              <a:t>SƠ ĐỒ TƯ DUY</a:t>
            </a:r>
            <a:r>
              <a:rPr lang="en-US" sz="3200" b="1" u="sng">
                <a:solidFill>
                  <a:srgbClr val="FF0000"/>
                </a:solidFill>
                <a:latin typeface="Times New Roman" pitchFamily="18" charset="0"/>
              </a:rPr>
              <a:t>:</a:t>
            </a:r>
          </a:p>
        </p:txBody>
      </p:sp>
      <p:grpSp>
        <p:nvGrpSpPr>
          <p:cNvPr id="57347" name="Group 3"/>
          <p:cNvGrpSpPr>
            <a:grpSpLocks/>
          </p:cNvGrpSpPr>
          <p:nvPr/>
        </p:nvGrpSpPr>
        <p:grpSpPr bwMode="auto">
          <a:xfrm>
            <a:off x="228600" y="1066800"/>
            <a:ext cx="1371600" cy="4572000"/>
            <a:chOff x="0" y="720"/>
            <a:chExt cx="864" cy="2736"/>
          </a:xfrm>
        </p:grpSpPr>
        <p:sp>
          <p:nvSpPr>
            <p:cNvPr id="2" name="Oval 4"/>
            <p:cNvSpPr>
              <a:spLocks noChangeArrowheads="1"/>
            </p:cNvSpPr>
            <p:nvPr/>
          </p:nvSpPr>
          <p:spPr bwMode="auto">
            <a:xfrm>
              <a:off x="96" y="720"/>
              <a:ext cx="768" cy="2736"/>
            </a:xfrm>
            <a:prstGeom prst="ellipse">
              <a:avLst/>
            </a:prstGeom>
            <a:noFill/>
            <a:ln w="57150">
              <a:solidFill>
                <a:srgbClr val="0000FF"/>
              </a:solidFill>
              <a:round/>
              <a:headEnd/>
              <a:tailEnd/>
            </a:ln>
          </p:spPr>
          <p:txBody>
            <a:bodyPr wrap="none" anchor="ctr"/>
            <a:lstStyle/>
            <a:p>
              <a:endParaRPr lang="en-US"/>
            </a:p>
          </p:txBody>
        </p:sp>
        <p:sp>
          <p:nvSpPr>
            <p:cNvPr id="3" name="Text Box 5"/>
            <p:cNvSpPr txBox="1">
              <a:spLocks noChangeArrowheads="1"/>
            </p:cNvSpPr>
            <p:nvPr/>
          </p:nvSpPr>
          <p:spPr bwMode="auto">
            <a:xfrm>
              <a:off x="0" y="1296"/>
              <a:ext cx="864" cy="1257"/>
            </a:xfrm>
            <a:prstGeom prst="rect">
              <a:avLst/>
            </a:prstGeom>
            <a:noFill/>
            <a:ln w="9525">
              <a:noFill/>
              <a:miter lim="800000"/>
              <a:headEnd/>
              <a:tailEnd/>
            </a:ln>
          </p:spPr>
          <p:txBody>
            <a:bodyPr>
              <a:spAutoFit/>
            </a:bodyPr>
            <a:lstStyle/>
            <a:p>
              <a:pPr algn="ctr">
                <a:spcBef>
                  <a:spcPct val="50000"/>
                </a:spcBef>
              </a:pPr>
              <a:endParaRPr lang="en-US" sz="2400" b="1">
                <a:solidFill>
                  <a:srgbClr val="FF0000"/>
                </a:solidFill>
                <a:latin typeface="Times New Roman" pitchFamily="18" charset="0"/>
              </a:endParaRPr>
            </a:p>
            <a:p>
              <a:pPr algn="ctr">
                <a:spcBef>
                  <a:spcPct val="50000"/>
                </a:spcBef>
              </a:pPr>
              <a:r>
                <a:rPr lang="en-US" sz="2400" b="1">
                  <a:solidFill>
                    <a:srgbClr val="FF0000"/>
                  </a:solidFill>
                  <a:latin typeface="Times New Roman" pitchFamily="18" charset="0"/>
                </a:rPr>
                <a:t>DÂY THẦN KINH TỦY</a:t>
              </a:r>
            </a:p>
          </p:txBody>
        </p:sp>
      </p:grpSp>
      <p:sp>
        <p:nvSpPr>
          <p:cNvPr id="57350" name="Line 6"/>
          <p:cNvSpPr>
            <a:spLocks noChangeShapeType="1"/>
          </p:cNvSpPr>
          <p:nvPr/>
        </p:nvSpPr>
        <p:spPr bwMode="auto">
          <a:xfrm flipV="1">
            <a:off x="1524000" y="2057400"/>
            <a:ext cx="381000" cy="304800"/>
          </a:xfrm>
          <a:prstGeom prst="line">
            <a:avLst/>
          </a:prstGeom>
          <a:noFill/>
          <a:ln w="57150">
            <a:solidFill>
              <a:srgbClr val="00FF00"/>
            </a:solidFill>
            <a:round/>
            <a:headEnd/>
            <a:tailEnd/>
          </a:ln>
        </p:spPr>
        <p:txBody>
          <a:bodyPr wrap="none"/>
          <a:lstStyle/>
          <a:p>
            <a:endParaRPr lang="en-US"/>
          </a:p>
        </p:txBody>
      </p:sp>
      <p:sp>
        <p:nvSpPr>
          <p:cNvPr id="57351" name="Line 7"/>
          <p:cNvSpPr>
            <a:spLocks noChangeShapeType="1"/>
          </p:cNvSpPr>
          <p:nvPr/>
        </p:nvSpPr>
        <p:spPr bwMode="auto">
          <a:xfrm>
            <a:off x="1447800" y="4572000"/>
            <a:ext cx="381000" cy="381000"/>
          </a:xfrm>
          <a:prstGeom prst="line">
            <a:avLst/>
          </a:prstGeom>
          <a:noFill/>
          <a:ln w="57150">
            <a:solidFill>
              <a:srgbClr val="FF0066"/>
            </a:solidFill>
            <a:round/>
            <a:headEnd/>
            <a:tailEnd/>
          </a:ln>
        </p:spPr>
        <p:txBody>
          <a:bodyPr wrap="none"/>
          <a:lstStyle/>
          <a:p>
            <a:endParaRPr lang="en-US"/>
          </a:p>
        </p:txBody>
      </p:sp>
      <p:grpSp>
        <p:nvGrpSpPr>
          <p:cNvPr id="57352" name="Group 8"/>
          <p:cNvGrpSpPr>
            <a:grpSpLocks/>
          </p:cNvGrpSpPr>
          <p:nvPr/>
        </p:nvGrpSpPr>
        <p:grpSpPr bwMode="auto">
          <a:xfrm>
            <a:off x="1828800" y="914400"/>
            <a:ext cx="990600" cy="2438400"/>
            <a:chOff x="1056" y="480"/>
            <a:chExt cx="912" cy="1536"/>
          </a:xfrm>
        </p:grpSpPr>
        <p:sp>
          <p:nvSpPr>
            <p:cNvPr id="4" name="AutoShape 9"/>
            <p:cNvSpPr>
              <a:spLocks noChangeArrowheads="1"/>
            </p:cNvSpPr>
            <p:nvPr/>
          </p:nvSpPr>
          <p:spPr bwMode="auto">
            <a:xfrm>
              <a:off x="1104" y="480"/>
              <a:ext cx="864" cy="1536"/>
            </a:xfrm>
            <a:prstGeom prst="flowChartAlternateProcess">
              <a:avLst/>
            </a:prstGeom>
            <a:noFill/>
            <a:ln w="57150">
              <a:solidFill>
                <a:srgbClr val="00FF00"/>
              </a:solidFill>
              <a:miter lim="800000"/>
              <a:headEnd/>
              <a:tailEnd/>
            </a:ln>
          </p:spPr>
          <p:txBody>
            <a:bodyPr wrap="none" anchor="ctr"/>
            <a:lstStyle/>
            <a:p>
              <a:endParaRPr lang="en-US"/>
            </a:p>
          </p:txBody>
        </p:sp>
        <p:sp>
          <p:nvSpPr>
            <p:cNvPr id="5" name="Text Box 10"/>
            <p:cNvSpPr txBox="1">
              <a:spLocks noChangeArrowheads="1"/>
            </p:cNvSpPr>
            <p:nvPr/>
          </p:nvSpPr>
          <p:spPr bwMode="auto">
            <a:xfrm>
              <a:off x="1056" y="528"/>
              <a:ext cx="912" cy="1018"/>
            </a:xfrm>
            <a:prstGeom prst="rect">
              <a:avLst/>
            </a:prstGeom>
            <a:noFill/>
            <a:ln w="57150">
              <a:noFill/>
              <a:miter lim="800000"/>
              <a:headEnd/>
              <a:tailEnd/>
            </a:ln>
          </p:spPr>
          <p:txBody>
            <a:bodyPr>
              <a:spAutoFit/>
            </a:bodyPr>
            <a:lstStyle/>
            <a:p>
              <a:pPr algn="ctr">
                <a:spcBef>
                  <a:spcPct val="50000"/>
                </a:spcBef>
              </a:pPr>
              <a:endParaRPr lang="en-US" sz="2000" b="1"/>
            </a:p>
            <a:p>
              <a:pPr algn="ctr">
                <a:spcBef>
                  <a:spcPct val="50000"/>
                </a:spcBef>
              </a:pPr>
              <a:endParaRPr lang="en-US" sz="2000" b="1"/>
            </a:p>
            <a:p>
              <a:pPr algn="ctr">
                <a:spcBef>
                  <a:spcPct val="50000"/>
                </a:spcBef>
              </a:pPr>
              <a:r>
                <a:rPr lang="en-US" sz="2000" b="1">
                  <a:latin typeface="Times New Roman" pitchFamily="18" charset="0"/>
                  <a:cs typeface="Times New Roman" pitchFamily="18" charset="0"/>
                </a:rPr>
                <a:t>CẤU TẠO</a:t>
              </a:r>
            </a:p>
          </p:txBody>
        </p:sp>
      </p:grpSp>
      <p:grpSp>
        <p:nvGrpSpPr>
          <p:cNvPr id="57355" name="Group 11"/>
          <p:cNvGrpSpPr>
            <a:grpSpLocks/>
          </p:cNvGrpSpPr>
          <p:nvPr/>
        </p:nvGrpSpPr>
        <p:grpSpPr bwMode="auto">
          <a:xfrm>
            <a:off x="1676400" y="3657600"/>
            <a:ext cx="1295400" cy="2743200"/>
            <a:chOff x="1008" y="2304"/>
            <a:chExt cx="1008" cy="1728"/>
          </a:xfrm>
        </p:grpSpPr>
        <p:sp>
          <p:nvSpPr>
            <p:cNvPr id="6" name="AutoShape 12"/>
            <p:cNvSpPr>
              <a:spLocks noChangeArrowheads="1"/>
            </p:cNvSpPr>
            <p:nvPr/>
          </p:nvSpPr>
          <p:spPr bwMode="auto">
            <a:xfrm>
              <a:off x="1104" y="2304"/>
              <a:ext cx="864" cy="1728"/>
            </a:xfrm>
            <a:prstGeom prst="flowChartAlternateProcess">
              <a:avLst/>
            </a:prstGeom>
            <a:noFill/>
            <a:ln w="57150">
              <a:solidFill>
                <a:srgbClr val="FF0066"/>
              </a:solidFill>
              <a:miter lim="800000"/>
              <a:headEnd/>
              <a:tailEnd/>
            </a:ln>
          </p:spPr>
          <p:txBody>
            <a:bodyPr wrap="none" anchor="ctr"/>
            <a:lstStyle/>
            <a:p>
              <a:endParaRPr lang="en-US"/>
            </a:p>
          </p:txBody>
        </p:sp>
        <p:sp>
          <p:nvSpPr>
            <p:cNvPr id="7" name="Text Box 13"/>
            <p:cNvSpPr txBox="1">
              <a:spLocks noChangeArrowheads="1"/>
            </p:cNvSpPr>
            <p:nvPr/>
          </p:nvSpPr>
          <p:spPr bwMode="auto">
            <a:xfrm>
              <a:off x="1008" y="2496"/>
              <a:ext cx="1008" cy="730"/>
            </a:xfrm>
            <a:prstGeom prst="rect">
              <a:avLst/>
            </a:prstGeom>
            <a:noFill/>
            <a:ln w="9525">
              <a:noFill/>
              <a:miter lim="800000"/>
              <a:headEnd/>
              <a:tailEnd/>
            </a:ln>
          </p:spPr>
          <p:txBody>
            <a:bodyPr>
              <a:spAutoFit/>
            </a:bodyPr>
            <a:lstStyle/>
            <a:p>
              <a:pPr algn="ctr">
                <a:spcBef>
                  <a:spcPct val="50000"/>
                </a:spcBef>
              </a:pPr>
              <a:endParaRPr lang="en-US" sz="2000" b="1">
                <a:solidFill>
                  <a:srgbClr val="0000FF"/>
                </a:solidFill>
              </a:endParaRPr>
            </a:p>
            <a:p>
              <a:pPr algn="ctr">
                <a:spcBef>
                  <a:spcPct val="50000"/>
                </a:spcBef>
              </a:pPr>
              <a:r>
                <a:rPr lang="en-US" sz="2000" b="1">
                  <a:solidFill>
                    <a:srgbClr val="0000FF"/>
                  </a:solidFill>
                  <a:latin typeface="Times New Roman" pitchFamily="18" charset="0"/>
                  <a:cs typeface="Times New Roman" pitchFamily="18" charset="0"/>
                </a:rPr>
                <a:t>CHỨC NĂNG</a:t>
              </a:r>
            </a:p>
          </p:txBody>
        </p:sp>
      </p:grpSp>
      <p:sp>
        <p:nvSpPr>
          <p:cNvPr id="57358" name="Text Box 14"/>
          <p:cNvSpPr txBox="1">
            <a:spLocks noChangeArrowheads="1"/>
          </p:cNvSpPr>
          <p:nvPr/>
        </p:nvSpPr>
        <p:spPr bwMode="auto">
          <a:xfrm>
            <a:off x="3494088" y="2682875"/>
            <a:ext cx="5410200" cy="514350"/>
          </a:xfrm>
          <a:prstGeom prst="rect">
            <a:avLst/>
          </a:prstGeom>
          <a:noFill/>
          <a:ln w="57150">
            <a:solidFill>
              <a:srgbClr val="33CC33"/>
            </a:solidFill>
            <a:miter lim="800000"/>
            <a:headEnd/>
            <a:tailEnd/>
          </a:ln>
        </p:spPr>
        <p:txBody>
          <a:bodyPr>
            <a:spAutoFit/>
          </a:bodyPr>
          <a:lstStyle/>
          <a:p>
            <a:pPr algn="ctr">
              <a:spcBef>
                <a:spcPct val="50000"/>
              </a:spcBef>
            </a:pPr>
            <a:r>
              <a:rPr lang="en-US" sz="2400" b="1">
                <a:latin typeface="Times New Roman" pitchFamily="18" charset="0"/>
              </a:rPr>
              <a:t>Rễ trước</a:t>
            </a:r>
            <a:r>
              <a:rPr lang="en-US" b="1" i="1"/>
              <a:t>  </a:t>
            </a:r>
            <a:r>
              <a:rPr lang="en-US" sz="2000" b="1" i="1">
                <a:latin typeface="Times New Roman" pitchFamily="18" charset="0"/>
              </a:rPr>
              <a:t>(rễ vận động) gồm các bó sợi li tâm.</a:t>
            </a:r>
            <a:r>
              <a:rPr lang="en-US" sz="2000">
                <a:latin typeface="Times New Roman" pitchFamily="18" charset="0"/>
              </a:rPr>
              <a:t> </a:t>
            </a:r>
          </a:p>
        </p:txBody>
      </p:sp>
      <p:sp>
        <p:nvSpPr>
          <p:cNvPr id="8" name="Line 15"/>
          <p:cNvSpPr>
            <a:spLocks noChangeShapeType="1"/>
          </p:cNvSpPr>
          <p:nvPr/>
        </p:nvSpPr>
        <p:spPr bwMode="auto">
          <a:xfrm flipV="1">
            <a:off x="3048000" y="5791200"/>
            <a:ext cx="685800" cy="0"/>
          </a:xfrm>
          <a:prstGeom prst="line">
            <a:avLst/>
          </a:prstGeom>
          <a:noFill/>
          <a:ln w="9525">
            <a:noFill/>
            <a:round/>
            <a:headEnd/>
            <a:tailEnd/>
          </a:ln>
        </p:spPr>
        <p:txBody>
          <a:bodyPr wrap="none"/>
          <a:lstStyle/>
          <a:p>
            <a:endParaRPr lang="en-US"/>
          </a:p>
        </p:txBody>
      </p:sp>
      <p:sp>
        <p:nvSpPr>
          <p:cNvPr id="57360" name="Line 16"/>
          <p:cNvSpPr>
            <a:spLocks noChangeShapeType="1"/>
          </p:cNvSpPr>
          <p:nvPr/>
        </p:nvSpPr>
        <p:spPr bwMode="auto">
          <a:xfrm flipV="1">
            <a:off x="2819400" y="1600200"/>
            <a:ext cx="838200" cy="533400"/>
          </a:xfrm>
          <a:prstGeom prst="line">
            <a:avLst/>
          </a:prstGeom>
          <a:noFill/>
          <a:ln w="57150">
            <a:solidFill>
              <a:srgbClr val="33CC33"/>
            </a:solidFill>
            <a:round/>
            <a:headEnd/>
            <a:tailEnd type="triangle" w="med" len="med"/>
          </a:ln>
        </p:spPr>
        <p:txBody>
          <a:bodyPr wrap="none"/>
          <a:lstStyle/>
          <a:p>
            <a:endParaRPr lang="en-US"/>
          </a:p>
        </p:txBody>
      </p:sp>
      <p:sp>
        <p:nvSpPr>
          <p:cNvPr id="57361" name="Line 17"/>
          <p:cNvSpPr>
            <a:spLocks noChangeShapeType="1"/>
          </p:cNvSpPr>
          <p:nvPr/>
        </p:nvSpPr>
        <p:spPr bwMode="auto">
          <a:xfrm>
            <a:off x="2743200" y="2438400"/>
            <a:ext cx="762000" cy="685800"/>
          </a:xfrm>
          <a:prstGeom prst="line">
            <a:avLst/>
          </a:prstGeom>
          <a:noFill/>
          <a:ln w="57150">
            <a:solidFill>
              <a:srgbClr val="33CC33"/>
            </a:solidFill>
            <a:round/>
            <a:headEnd/>
            <a:tailEnd type="triangle" w="med" len="med"/>
          </a:ln>
        </p:spPr>
        <p:txBody>
          <a:bodyPr wrap="none"/>
          <a:lstStyle/>
          <a:p>
            <a:endParaRPr lang="en-US"/>
          </a:p>
        </p:txBody>
      </p:sp>
      <p:sp>
        <p:nvSpPr>
          <p:cNvPr id="57362" name="Line 18"/>
          <p:cNvSpPr>
            <a:spLocks noChangeShapeType="1"/>
          </p:cNvSpPr>
          <p:nvPr/>
        </p:nvSpPr>
        <p:spPr bwMode="auto">
          <a:xfrm flipV="1">
            <a:off x="2971800" y="4191000"/>
            <a:ext cx="685800" cy="381000"/>
          </a:xfrm>
          <a:prstGeom prst="line">
            <a:avLst/>
          </a:prstGeom>
          <a:noFill/>
          <a:ln w="57150">
            <a:solidFill>
              <a:srgbClr val="FF0066"/>
            </a:solidFill>
            <a:round/>
            <a:headEnd/>
            <a:tailEnd type="triangle" w="med" len="med"/>
          </a:ln>
        </p:spPr>
        <p:txBody>
          <a:bodyPr wrap="none"/>
          <a:lstStyle/>
          <a:p>
            <a:endParaRPr lang="en-US"/>
          </a:p>
        </p:txBody>
      </p:sp>
      <p:sp>
        <p:nvSpPr>
          <p:cNvPr id="57363" name="Text Box 19"/>
          <p:cNvSpPr txBox="1">
            <a:spLocks noChangeArrowheads="1"/>
          </p:cNvSpPr>
          <p:nvPr/>
        </p:nvSpPr>
        <p:spPr bwMode="auto">
          <a:xfrm>
            <a:off x="3505200" y="1393825"/>
            <a:ext cx="5638800" cy="514350"/>
          </a:xfrm>
          <a:prstGeom prst="rect">
            <a:avLst/>
          </a:prstGeom>
          <a:noFill/>
          <a:ln w="57150">
            <a:solidFill>
              <a:srgbClr val="33CC33"/>
            </a:solidFill>
            <a:miter lim="800000"/>
            <a:headEnd/>
            <a:tailEnd/>
          </a:ln>
        </p:spPr>
        <p:txBody>
          <a:bodyPr>
            <a:spAutoFit/>
          </a:bodyPr>
          <a:lstStyle/>
          <a:p>
            <a:pPr algn="ctr">
              <a:spcBef>
                <a:spcPct val="50000"/>
              </a:spcBef>
            </a:pPr>
            <a:r>
              <a:rPr lang="en-US" sz="2400" b="1">
                <a:latin typeface="Times New Roman" pitchFamily="18" charset="0"/>
              </a:rPr>
              <a:t>Rễ sau</a:t>
            </a:r>
            <a:r>
              <a:rPr lang="en-US"/>
              <a:t> </a:t>
            </a:r>
            <a:r>
              <a:rPr lang="en-US" sz="2000" b="1" i="1">
                <a:latin typeface="Times New Roman" pitchFamily="18" charset="0"/>
              </a:rPr>
              <a:t>(rễ cảm giác) gồm các bó sợi hướng tâm.</a:t>
            </a:r>
            <a:r>
              <a:rPr lang="en-US" sz="2000">
                <a:latin typeface="Times New Roman" pitchFamily="18" charset="0"/>
              </a:rPr>
              <a:t> </a:t>
            </a:r>
          </a:p>
        </p:txBody>
      </p:sp>
      <p:sp>
        <p:nvSpPr>
          <p:cNvPr id="57364" name="Text Box 20"/>
          <p:cNvSpPr txBox="1">
            <a:spLocks noChangeArrowheads="1"/>
          </p:cNvSpPr>
          <p:nvPr/>
        </p:nvSpPr>
        <p:spPr bwMode="auto">
          <a:xfrm>
            <a:off x="3505200" y="3962400"/>
            <a:ext cx="5638800" cy="698500"/>
          </a:xfrm>
          <a:prstGeom prst="rect">
            <a:avLst/>
          </a:prstGeom>
          <a:noFill/>
          <a:ln w="57150">
            <a:solidFill>
              <a:srgbClr val="33CC33"/>
            </a:solidFill>
            <a:miter lim="800000"/>
            <a:headEnd/>
            <a:tailEnd/>
          </a:ln>
        </p:spPr>
        <p:txBody>
          <a:bodyPr>
            <a:spAutoFit/>
          </a:bodyPr>
          <a:lstStyle/>
          <a:p>
            <a:pPr algn="ctr">
              <a:spcBef>
                <a:spcPct val="50000"/>
              </a:spcBef>
            </a:pPr>
            <a:r>
              <a:rPr lang="en-US" b="1" i="1">
                <a:latin typeface="Times New Roman" pitchFamily="18" charset="0"/>
              </a:rPr>
              <a:t>Dẫn truyền các xung thần kinh cảm giác từ thụ quan về trung ương</a:t>
            </a:r>
          </a:p>
        </p:txBody>
      </p:sp>
      <p:sp>
        <p:nvSpPr>
          <p:cNvPr id="57365" name="Text Box 21"/>
          <p:cNvSpPr txBox="1">
            <a:spLocks noChangeArrowheads="1"/>
          </p:cNvSpPr>
          <p:nvPr/>
        </p:nvSpPr>
        <p:spPr bwMode="auto">
          <a:xfrm>
            <a:off x="3505200" y="5334000"/>
            <a:ext cx="5638800" cy="698500"/>
          </a:xfrm>
          <a:prstGeom prst="rect">
            <a:avLst/>
          </a:prstGeom>
          <a:noFill/>
          <a:ln w="57150">
            <a:solidFill>
              <a:srgbClr val="33CC33"/>
            </a:solidFill>
            <a:miter lim="800000"/>
            <a:headEnd/>
            <a:tailEnd/>
          </a:ln>
        </p:spPr>
        <p:txBody>
          <a:bodyPr>
            <a:spAutoFit/>
          </a:bodyPr>
          <a:lstStyle/>
          <a:p>
            <a:pPr algn="ctr">
              <a:spcBef>
                <a:spcPct val="50000"/>
              </a:spcBef>
            </a:pPr>
            <a:r>
              <a:rPr lang="en-US" b="1" i="1">
                <a:latin typeface="Times New Roman" pitchFamily="18" charset="0"/>
              </a:rPr>
              <a:t>Dẫn truyền xung thần kinh vận động từ trung ương thần kinh đến cơ quan phản ứng</a:t>
            </a:r>
          </a:p>
        </p:txBody>
      </p:sp>
      <p:sp>
        <p:nvSpPr>
          <p:cNvPr id="57366" name="Line 22"/>
          <p:cNvSpPr>
            <a:spLocks noChangeShapeType="1"/>
          </p:cNvSpPr>
          <p:nvPr/>
        </p:nvSpPr>
        <p:spPr bwMode="auto">
          <a:xfrm>
            <a:off x="2971800" y="5181600"/>
            <a:ext cx="457200" cy="457200"/>
          </a:xfrm>
          <a:prstGeom prst="line">
            <a:avLst/>
          </a:prstGeom>
          <a:noFill/>
          <a:ln w="57150">
            <a:solidFill>
              <a:srgbClr val="FF0066"/>
            </a:solidFill>
            <a:round/>
            <a:headEnd/>
            <a:tailEnd type="triangle" w="med" len="med"/>
          </a:ln>
        </p:spPr>
        <p:txBody>
          <a:bodyPr wrap="none"/>
          <a:lstStyle/>
          <a:p>
            <a:endParaRPr lang="en-US"/>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57347"/>
                                        </p:tgtEl>
                                        <p:attrNameLst>
                                          <p:attrName>style.visibility</p:attrName>
                                        </p:attrNameLst>
                                      </p:cBhvr>
                                      <p:to>
                                        <p:strVal val="visible"/>
                                      </p:to>
                                    </p:set>
                                    <p:anim calcmode="lin" valueType="num">
                                      <p:cBhvr>
                                        <p:cTn id="11" dur="500" fill="hold"/>
                                        <p:tgtEl>
                                          <p:spTgt spid="57347"/>
                                        </p:tgtEl>
                                        <p:attrNameLst>
                                          <p:attrName>ppt_w</p:attrName>
                                        </p:attrNameLst>
                                      </p:cBhvr>
                                      <p:tavLst>
                                        <p:tav tm="0">
                                          <p:val>
                                            <p:fltVal val="0"/>
                                          </p:val>
                                        </p:tav>
                                        <p:tav tm="100000">
                                          <p:val>
                                            <p:strVal val="#ppt_w"/>
                                          </p:val>
                                        </p:tav>
                                      </p:tavLst>
                                    </p:anim>
                                    <p:anim calcmode="lin" valueType="num">
                                      <p:cBhvr>
                                        <p:cTn id="12" dur="500" fill="hold"/>
                                        <p:tgtEl>
                                          <p:spTgt spid="57347"/>
                                        </p:tgtEl>
                                        <p:attrNameLst>
                                          <p:attrName>ppt_h</p:attrName>
                                        </p:attrNameLst>
                                      </p:cBhvr>
                                      <p:tavLst>
                                        <p:tav tm="0">
                                          <p:val>
                                            <p:fltVal val="0"/>
                                          </p:val>
                                        </p:tav>
                                        <p:tav tm="100000">
                                          <p:val>
                                            <p:strVal val="#ppt_h"/>
                                          </p:val>
                                        </p:tav>
                                      </p:tavLst>
                                    </p:anim>
                                    <p:animEffect transition="in" filter="fade">
                                      <p:cBhvr>
                                        <p:cTn id="13" dur="500"/>
                                        <p:tgtEl>
                                          <p:spTgt spid="57347"/>
                                        </p:tgtEl>
                                      </p:cBhvr>
                                    </p:animEffect>
                                  </p:childTnLst>
                                </p:cTn>
                              </p:par>
                              <p:par>
                                <p:cTn id="14" presetID="53" presetClass="entr" presetSubtype="0" fill="hold" nodeType="withEffect">
                                  <p:stCondLst>
                                    <p:cond delay="0"/>
                                  </p:stCondLst>
                                  <p:childTnLst>
                                    <p:set>
                                      <p:cBhvr>
                                        <p:cTn id="15" dur="1" fill="hold">
                                          <p:stCondLst>
                                            <p:cond delay="0"/>
                                          </p:stCondLst>
                                        </p:cTn>
                                        <p:tgtEl>
                                          <p:spTgt spid="57347"/>
                                        </p:tgtEl>
                                        <p:attrNameLst>
                                          <p:attrName>style.visibility</p:attrName>
                                        </p:attrNameLst>
                                      </p:cBhvr>
                                      <p:to>
                                        <p:strVal val="visible"/>
                                      </p:to>
                                    </p:set>
                                    <p:anim calcmode="lin" valueType="num">
                                      <p:cBhvr>
                                        <p:cTn id="16" dur="500" fill="hold"/>
                                        <p:tgtEl>
                                          <p:spTgt spid="57347"/>
                                        </p:tgtEl>
                                        <p:attrNameLst>
                                          <p:attrName>ppt_w</p:attrName>
                                        </p:attrNameLst>
                                      </p:cBhvr>
                                      <p:tavLst>
                                        <p:tav tm="0">
                                          <p:val>
                                            <p:fltVal val="0"/>
                                          </p:val>
                                        </p:tav>
                                        <p:tav tm="100000">
                                          <p:val>
                                            <p:strVal val="#ppt_w"/>
                                          </p:val>
                                        </p:tav>
                                      </p:tavLst>
                                    </p:anim>
                                    <p:anim calcmode="lin" valueType="num">
                                      <p:cBhvr>
                                        <p:cTn id="17" dur="500" fill="hold"/>
                                        <p:tgtEl>
                                          <p:spTgt spid="57347"/>
                                        </p:tgtEl>
                                        <p:attrNameLst>
                                          <p:attrName>ppt_h</p:attrName>
                                        </p:attrNameLst>
                                      </p:cBhvr>
                                      <p:tavLst>
                                        <p:tav tm="0">
                                          <p:val>
                                            <p:fltVal val="0"/>
                                          </p:val>
                                        </p:tav>
                                        <p:tav tm="100000">
                                          <p:val>
                                            <p:strVal val="#ppt_h"/>
                                          </p:val>
                                        </p:tav>
                                      </p:tavLst>
                                    </p:anim>
                                    <p:animEffect transition="in" filter="fade">
                                      <p:cBhvr>
                                        <p:cTn id="18" dur="500"/>
                                        <p:tgtEl>
                                          <p:spTgt spid="5734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7350"/>
                                        </p:tgtEl>
                                        <p:attrNameLst>
                                          <p:attrName>style.visibility</p:attrName>
                                        </p:attrNameLst>
                                      </p:cBhvr>
                                      <p:to>
                                        <p:strVal val="visible"/>
                                      </p:to>
                                    </p:set>
                                    <p:animEffect transition="in" filter="diamond(in)">
                                      <p:cBhvr>
                                        <p:cTn id="23" dur="2000"/>
                                        <p:tgtEl>
                                          <p:spTgt spid="57350"/>
                                        </p:tgtEl>
                                      </p:cBhvr>
                                    </p:animEffect>
                                  </p:childTnLst>
                                </p:cTn>
                              </p:par>
                              <p:par>
                                <p:cTn id="24" presetID="29" presetClass="entr" presetSubtype="0" fill="hold" nodeType="withEffect">
                                  <p:stCondLst>
                                    <p:cond delay="0"/>
                                  </p:stCondLst>
                                  <p:childTnLst>
                                    <p:set>
                                      <p:cBhvr>
                                        <p:cTn id="25" dur="1" fill="hold">
                                          <p:stCondLst>
                                            <p:cond delay="0"/>
                                          </p:stCondLst>
                                        </p:cTn>
                                        <p:tgtEl>
                                          <p:spTgt spid="57352"/>
                                        </p:tgtEl>
                                        <p:attrNameLst>
                                          <p:attrName>style.visibility</p:attrName>
                                        </p:attrNameLst>
                                      </p:cBhvr>
                                      <p:to>
                                        <p:strVal val="visible"/>
                                      </p:to>
                                    </p:set>
                                    <p:anim calcmode="lin" valueType="num">
                                      <p:cBhvr>
                                        <p:cTn id="26" dur="1000" fill="hold"/>
                                        <p:tgtEl>
                                          <p:spTgt spid="57352"/>
                                        </p:tgtEl>
                                        <p:attrNameLst>
                                          <p:attrName>ppt_x</p:attrName>
                                        </p:attrNameLst>
                                      </p:cBhvr>
                                      <p:tavLst>
                                        <p:tav tm="0">
                                          <p:val>
                                            <p:strVal val="#ppt_x-.2"/>
                                          </p:val>
                                        </p:tav>
                                        <p:tav tm="100000">
                                          <p:val>
                                            <p:strVal val="#ppt_x"/>
                                          </p:val>
                                        </p:tav>
                                      </p:tavLst>
                                    </p:anim>
                                    <p:anim calcmode="lin" valueType="num">
                                      <p:cBhvr>
                                        <p:cTn id="27" dur="1000" fill="hold"/>
                                        <p:tgtEl>
                                          <p:spTgt spid="5735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73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7351"/>
                                        </p:tgtEl>
                                        <p:attrNameLst>
                                          <p:attrName>style.visibility</p:attrName>
                                        </p:attrNameLst>
                                      </p:cBhvr>
                                      <p:to>
                                        <p:strVal val="visible"/>
                                      </p:to>
                                    </p:set>
                                    <p:anim calcmode="lin" valueType="num">
                                      <p:cBhvr additive="base">
                                        <p:cTn id="33" dur="500" fill="hold"/>
                                        <p:tgtEl>
                                          <p:spTgt spid="57351"/>
                                        </p:tgtEl>
                                        <p:attrNameLst>
                                          <p:attrName>ppt_x</p:attrName>
                                        </p:attrNameLst>
                                      </p:cBhvr>
                                      <p:tavLst>
                                        <p:tav tm="0">
                                          <p:val>
                                            <p:strVal val="#ppt_x"/>
                                          </p:val>
                                        </p:tav>
                                        <p:tav tm="100000">
                                          <p:val>
                                            <p:strVal val="#ppt_x"/>
                                          </p:val>
                                        </p:tav>
                                      </p:tavLst>
                                    </p:anim>
                                    <p:anim calcmode="lin" valueType="num">
                                      <p:cBhvr additive="base">
                                        <p:cTn id="34" dur="500" fill="hold"/>
                                        <p:tgtEl>
                                          <p:spTgt spid="5735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355"/>
                                        </p:tgtEl>
                                        <p:attrNameLst>
                                          <p:attrName>style.visibility</p:attrName>
                                        </p:attrNameLst>
                                      </p:cBhvr>
                                      <p:to>
                                        <p:strVal val="visible"/>
                                      </p:to>
                                    </p:set>
                                    <p:anim calcmode="lin" valueType="num">
                                      <p:cBhvr additive="base">
                                        <p:cTn id="37" dur="500" fill="hold"/>
                                        <p:tgtEl>
                                          <p:spTgt spid="57355"/>
                                        </p:tgtEl>
                                        <p:attrNameLst>
                                          <p:attrName>ppt_x</p:attrName>
                                        </p:attrNameLst>
                                      </p:cBhvr>
                                      <p:tavLst>
                                        <p:tav tm="0">
                                          <p:val>
                                            <p:strVal val="#ppt_x"/>
                                          </p:val>
                                        </p:tav>
                                        <p:tav tm="100000">
                                          <p:val>
                                            <p:strVal val="#ppt_x"/>
                                          </p:val>
                                        </p:tav>
                                      </p:tavLst>
                                    </p:anim>
                                    <p:anim calcmode="lin" valueType="num">
                                      <p:cBhvr additive="base">
                                        <p:cTn id="38" dur="500" fill="hold"/>
                                        <p:tgtEl>
                                          <p:spTgt spid="573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7355"/>
                                        </p:tgtEl>
                                        <p:attrNameLst>
                                          <p:attrName>style.visibility</p:attrName>
                                        </p:attrNameLst>
                                      </p:cBhvr>
                                      <p:to>
                                        <p:strVal val="visible"/>
                                      </p:to>
                                    </p:set>
                                    <p:anim calcmode="lin" valueType="num">
                                      <p:cBhvr additive="base">
                                        <p:cTn id="41" dur="500" fill="hold"/>
                                        <p:tgtEl>
                                          <p:spTgt spid="57355"/>
                                        </p:tgtEl>
                                        <p:attrNameLst>
                                          <p:attrName>ppt_x</p:attrName>
                                        </p:attrNameLst>
                                      </p:cBhvr>
                                      <p:tavLst>
                                        <p:tav tm="0">
                                          <p:val>
                                            <p:strVal val="#ppt_x"/>
                                          </p:val>
                                        </p:tav>
                                        <p:tav tm="100000">
                                          <p:val>
                                            <p:strVal val="#ppt_x"/>
                                          </p:val>
                                        </p:tav>
                                      </p:tavLst>
                                    </p:anim>
                                    <p:anim calcmode="lin" valueType="num">
                                      <p:cBhvr additive="base">
                                        <p:cTn id="42" dur="500" fill="hold"/>
                                        <p:tgtEl>
                                          <p:spTgt spid="573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57360"/>
                                        </p:tgtEl>
                                        <p:attrNameLst>
                                          <p:attrName>style.visibility</p:attrName>
                                        </p:attrNameLst>
                                      </p:cBhvr>
                                      <p:to>
                                        <p:strVal val="visible"/>
                                      </p:to>
                                    </p:set>
                                    <p:anim calcmode="lin" valueType="num">
                                      <p:cBhvr>
                                        <p:cTn id="47" dur="1000" fill="hold"/>
                                        <p:tgtEl>
                                          <p:spTgt spid="57360"/>
                                        </p:tgtEl>
                                        <p:attrNameLst>
                                          <p:attrName>ppt_x</p:attrName>
                                        </p:attrNameLst>
                                      </p:cBhvr>
                                      <p:tavLst>
                                        <p:tav tm="0">
                                          <p:val>
                                            <p:strVal val="#ppt_x-.2"/>
                                          </p:val>
                                        </p:tav>
                                        <p:tav tm="100000">
                                          <p:val>
                                            <p:strVal val="#ppt_x"/>
                                          </p:val>
                                        </p:tav>
                                      </p:tavLst>
                                    </p:anim>
                                    <p:anim calcmode="lin" valueType="num">
                                      <p:cBhvr>
                                        <p:cTn id="48" dur="1000" fill="hold"/>
                                        <p:tgtEl>
                                          <p:spTgt spid="5736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7360"/>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57361"/>
                                        </p:tgtEl>
                                        <p:attrNameLst>
                                          <p:attrName>style.visibility</p:attrName>
                                        </p:attrNameLst>
                                      </p:cBhvr>
                                      <p:to>
                                        <p:strVal val="visible"/>
                                      </p:to>
                                    </p:set>
                                    <p:anim calcmode="lin" valueType="num">
                                      <p:cBhvr>
                                        <p:cTn id="54" dur="1000" fill="hold"/>
                                        <p:tgtEl>
                                          <p:spTgt spid="57361"/>
                                        </p:tgtEl>
                                        <p:attrNameLst>
                                          <p:attrName>ppt_x</p:attrName>
                                        </p:attrNameLst>
                                      </p:cBhvr>
                                      <p:tavLst>
                                        <p:tav tm="0">
                                          <p:val>
                                            <p:strVal val="#ppt_x-.2"/>
                                          </p:val>
                                        </p:tav>
                                        <p:tav tm="100000">
                                          <p:val>
                                            <p:strVal val="#ppt_x"/>
                                          </p:val>
                                        </p:tav>
                                      </p:tavLst>
                                    </p:anim>
                                    <p:anim calcmode="lin" valueType="num">
                                      <p:cBhvr>
                                        <p:cTn id="55" dur="1000" fill="hold"/>
                                        <p:tgtEl>
                                          <p:spTgt spid="5736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736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363"/>
                                        </p:tgtEl>
                                        <p:attrNameLst>
                                          <p:attrName>style.visibility</p:attrName>
                                        </p:attrNameLst>
                                      </p:cBhvr>
                                      <p:to>
                                        <p:strVal val="visible"/>
                                      </p:to>
                                    </p:set>
                                    <p:anim calcmode="lin" valueType="num">
                                      <p:cBhvr additive="base">
                                        <p:cTn id="61" dur="500" fill="hold"/>
                                        <p:tgtEl>
                                          <p:spTgt spid="57363"/>
                                        </p:tgtEl>
                                        <p:attrNameLst>
                                          <p:attrName>ppt_x</p:attrName>
                                        </p:attrNameLst>
                                      </p:cBhvr>
                                      <p:tavLst>
                                        <p:tav tm="0">
                                          <p:val>
                                            <p:strVal val="#ppt_x"/>
                                          </p:val>
                                        </p:tav>
                                        <p:tav tm="100000">
                                          <p:val>
                                            <p:strVal val="#ppt_x"/>
                                          </p:val>
                                        </p:tav>
                                      </p:tavLst>
                                    </p:anim>
                                    <p:anim calcmode="lin" valueType="num">
                                      <p:cBhvr additive="base">
                                        <p:cTn id="62"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57358"/>
                                        </p:tgtEl>
                                        <p:attrNameLst>
                                          <p:attrName>style.visibility</p:attrName>
                                        </p:attrNameLst>
                                      </p:cBhvr>
                                      <p:to>
                                        <p:strVal val="visible"/>
                                      </p:to>
                                    </p:set>
                                    <p:anim calcmode="lin" valueType="num">
                                      <p:cBhvr>
                                        <p:cTn id="67" dur="1000" fill="hold"/>
                                        <p:tgtEl>
                                          <p:spTgt spid="57358"/>
                                        </p:tgtEl>
                                        <p:attrNameLst>
                                          <p:attrName>ppt_x</p:attrName>
                                        </p:attrNameLst>
                                      </p:cBhvr>
                                      <p:tavLst>
                                        <p:tav tm="0">
                                          <p:val>
                                            <p:strVal val="#ppt_x-.2"/>
                                          </p:val>
                                        </p:tav>
                                        <p:tav tm="100000">
                                          <p:val>
                                            <p:strVal val="#ppt_x"/>
                                          </p:val>
                                        </p:tav>
                                      </p:tavLst>
                                    </p:anim>
                                    <p:anim calcmode="lin" valueType="num">
                                      <p:cBhvr>
                                        <p:cTn id="68" dur="1000" fill="hold"/>
                                        <p:tgtEl>
                                          <p:spTgt spid="5735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7358"/>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57362"/>
                                        </p:tgtEl>
                                        <p:attrNameLst>
                                          <p:attrName>style.visibility</p:attrName>
                                        </p:attrNameLst>
                                      </p:cBhvr>
                                      <p:to>
                                        <p:strVal val="visible"/>
                                      </p:to>
                                    </p:set>
                                    <p:anim calcmode="lin" valueType="num">
                                      <p:cBhvr>
                                        <p:cTn id="74" dur="1000" fill="hold"/>
                                        <p:tgtEl>
                                          <p:spTgt spid="57362"/>
                                        </p:tgtEl>
                                        <p:attrNameLst>
                                          <p:attrName>ppt_x</p:attrName>
                                        </p:attrNameLst>
                                      </p:cBhvr>
                                      <p:tavLst>
                                        <p:tav tm="0">
                                          <p:val>
                                            <p:strVal val="#ppt_x-.2"/>
                                          </p:val>
                                        </p:tav>
                                        <p:tav tm="100000">
                                          <p:val>
                                            <p:strVal val="#ppt_x"/>
                                          </p:val>
                                        </p:tav>
                                      </p:tavLst>
                                    </p:anim>
                                    <p:anim calcmode="lin" valueType="num">
                                      <p:cBhvr>
                                        <p:cTn id="75" dur="1000" fill="hold"/>
                                        <p:tgtEl>
                                          <p:spTgt spid="57362"/>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7362"/>
                                        </p:tgtEl>
                                      </p:cBhvr>
                                    </p:animEffect>
                                  </p:childTnLst>
                                </p:cTn>
                              </p:par>
                              <p:par>
                                <p:cTn id="77" presetID="2" presetClass="entr" presetSubtype="4" fill="hold" grpId="0" nodeType="withEffect">
                                  <p:stCondLst>
                                    <p:cond delay="0"/>
                                  </p:stCondLst>
                                  <p:childTnLst>
                                    <p:set>
                                      <p:cBhvr>
                                        <p:cTn id="78" dur="1" fill="hold">
                                          <p:stCondLst>
                                            <p:cond delay="0"/>
                                          </p:stCondLst>
                                        </p:cTn>
                                        <p:tgtEl>
                                          <p:spTgt spid="57364"/>
                                        </p:tgtEl>
                                        <p:attrNameLst>
                                          <p:attrName>style.visibility</p:attrName>
                                        </p:attrNameLst>
                                      </p:cBhvr>
                                      <p:to>
                                        <p:strVal val="visible"/>
                                      </p:to>
                                    </p:set>
                                    <p:anim calcmode="lin" valueType="num">
                                      <p:cBhvr additive="base">
                                        <p:cTn id="79" dur="500" fill="hold"/>
                                        <p:tgtEl>
                                          <p:spTgt spid="57364"/>
                                        </p:tgtEl>
                                        <p:attrNameLst>
                                          <p:attrName>ppt_x</p:attrName>
                                        </p:attrNameLst>
                                      </p:cBhvr>
                                      <p:tavLst>
                                        <p:tav tm="0">
                                          <p:val>
                                            <p:strVal val="#ppt_x"/>
                                          </p:val>
                                        </p:tav>
                                        <p:tav tm="100000">
                                          <p:val>
                                            <p:strVal val="#ppt_x"/>
                                          </p:val>
                                        </p:tav>
                                      </p:tavLst>
                                    </p:anim>
                                    <p:anim calcmode="lin" valueType="num">
                                      <p:cBhvr additive="base">
                                        <p:cTn id="80" dur="500" fill="hold"/>
                                        <p:tgtEl>
                                          <p:spTgt spid="5736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57366"/>
                                        </p:tgtEl>
                                        <p:attrNameLst>
                                          <p:attrName>style.visibility</p:attrName>
                                        </p:attrNameLst>
                                      </p:cBhvr>
                                      <p:to>
                                        <p:strVal val="visible"/>
                                      </p:to>
                                    </p:set>
                                    <p:anim calcmode="lin" valueType="num">
                                      <p:cBhvr>
                                        <p:cTn id="85" dur="1000" fill="hold"/>
                                        <p:tgtEl>
                                          <p:spTgt spid="57366"/>
                                        </p:tgtEl>
                                        <p:attrNameLst>
                                          <p:attrName>ppt_x</p:attrName>
                                        </p:attrNameLst>
                                      </p:cBhvr>
                                      <p:tavLst>
                                        <p:tav tm="0">
                                          <p:val>
                                            <p:strVal val="#ppt_x-.2"/>
                                          </p:val>
                                        </p:tav>
                                        <p:tav tm="100000">
                                          <p:val>
                                            <p:strVal val="#ppt_x"/>
                                          </p:val>
                                        </p:tav>
                                      </p:tavLst>
                                    </p:anim>
                                    <p:anim calcmode="lin" valueType="num">
                                      <p:cBhvr>
                                        <p:cTn id="86" dur="1000" fill="hold"/>
                                        <p:tgtEl>
                                          <p:spTgt spid="57366"/>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7366"/>
                                        </p:tgtEl>
                                      </p:cBhvr>
                                    </p:animEffect>
                                  </p:childTnLst>
                                </p:cTn>
                              </p:par>
                              <p:par>
                                <p:cTn id="88" presetID="2" presetClass="entr" presetSubtype="4" fill="hold" grpId="0" nodeType="withEffect">
                                  <p:stCondLst>
                                    <p:cond delay="0"/>
                                  </p:stCondLst>
                                  <p:childTnLst>
                                    <p:set>
                                      <p:cBhvr>
                                        <p:cTn id="89" dur="1" fill="hold">
                                          <p:stCondLst>
                                            <p:cond delay="0"/>
                                          </p:stCondLst>
                                        </p:cTn>
                                        <p:tgtEl>
                                          <p:spTgt spid="57365"/>
                                        </p:tgtEl>
                                        <p:attrNameLst>
                                          <p:attrName>style.visibility</p:attrName>
                                        </p:attrNameLst>
                                      </p:cBhvr>
                                      <p:to>
                                        <p:strVal val="visible"/>
                                      </p:to>
                                    </p:set>
                                    <p:anim calcmode="lin" valueType="num">
                                      <p:cBhvr additive="base">
                                        <p:cTn id="90" dur="500" fill="hold"/>
                                        <p:tgtEl>
                                          <p:spTgt spid="57365"/>
                                        </p:tgtEl>
                                        <p:attrNameLst>
                                          <p:attrName>ppt_x</p:attrName>
                                        </p:attrNameLst>
                                      </p:cBhvr>
                                      <p:tavLst>
                                        <p:tav tm="0">
                                          <p:val>
                                            <p:strVal val="#ppt_x"/>
                                          </p:val>
                                        </p:tav>
                                        <p:tav tm="100000">
                                          <p:val>
                                            <p:strVal val="#ppt_x"/>
                                          </p:val>
                                        </p:tav>
                                      </p:tavLst>
                                    </p:anim>
                                    <p:anim calcmode="lin" valueType="num">
                                      <p:cBhvr additive="base">
                                        <p:cTn id="91" dur="500" fill="hold"/>
                                        <p:tgtEl>
                                          <p:spTgt spid="57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50" grpId="0" animBg="1"/>
      <p:bldP spid="57351" grpId="0" animBg="1"/>
      <p:bldP spid="57358" grpId="0" animBg="1"/>
      <p:bldP spid="57360" grpId="0" animBg="1"/>
      <p:bldP spid="57361" grpId="0" animBg="1"/>
      <p:bldP spid="57362" grpId="0" animBg="1"/>
      <p:bldP spid="57363" grpId="0" animBg="1"/>
      <p:bldP spid="57364" grpId="0" animBg="1"/>
      <p:bldP spid="57365" grpId="0" animBg="1"/>
      <p:bldP spid="573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450" y="146868"/>
            <a:ext cx="7878632" cy="646331"/>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sz="3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CHƯƠNG IX: THẦN </a:t>
            </a:r>
            <a:r>
              <a:rPr lang="en-US" sz="3600" b="1" dirty="0">
                <a:ln w="12700">
                  <a:solidFill>
                    <a:schemeClr val="accent3">
                      <a:lumMod val="50000"/>
                    </a:schemeClr>
                  </a:solidFill>
                  <a:prstDash val="solid"/>
                </a:ln>
                <a:solidFill>
                  <a:srgbClr val="FFFF00"/>
                </a:solidFill>
                <a:effectLst>
                  <a:innerShdw blurRad="177800">
                    <a:schemeClr val="accent3">
                      <a:lumMod val="50000"/>
                    </a:schemeClr>
                  </a:innerShdw>
                </a:effectLst>
              </a:rPr>
              <a:t>KINH VÀ GIÁC QUAN</a:t>
            </a:r>
          </a:p>
        </p:txBody>
      </p:sp>
      <p:sp>
        <p:nvSpPr>
          <p:cNvPr id="3" name="TextBox 2"/>
          <p:cNvSpPr txBox="1">
            <a:spLocks noChangeArrowheads="1"/>
          </p:cNvSpPr>
          <p:nvPr/>
        </p:nvSpPr>
        <p:spPr bwMode="auto">
          <a:xfrm>
            <a:off x="445477" y="1071576"/>
            <a:ext cx="8510953" cy="830997"/>
          </a:xfrm>
          <a:prstGeom prst="rect">
            <a:avLst/>
          </a:prstGeom>
          <a:noFill/>
          <a:ln w="9525">
            <a:noFill/>
            <a:miter lim="800000"/>
            <a:headEnd/>
            <a:tailEnd/>
          </a:ln>
        </p:spPr>
        <p:txBody>
          <a:bodyPr wrap="square">
            <a:spAutoFit/>
          </a:bodyPr>
          <a:lstStyle/>
          <a:p>
            <a:pPr algn="ctr"/>
            <a:r>
              <a:rPr lang="en-US" sz="2400" b="1" dirty="0" smtClean="0">
                <a:solidFill>
                  <a:srgbClr val="0000FF"/>
                </a:solidFill>
                <a:latin typeface="Times New Roman" pitchFamily="18" charset="0"/>
                <a:cs typeface="Times New Roman" pitchFamily="18" charset="0"/>
              </a:rPr>
              <a:t>TIẾT 46-Bài 43+BÀI 45 </a:t>
            </a:r>
            <a:r>
              <a:rPr lang="en-US" sz="2400" b="1" dirty="0">
                <a:solidFill>
                  <a:srgbClr val="FF0000"/>
                </a:solidFill>
                <a:latin typeface="Times New Roman" pitchFamily="18" charset="0"/>
                <a:cs typeface="Times New Roman" pitchFamily="18" charset="0"/>
              </a:rPr>
              <a:t>GIỚI THIỆU CHUNG HỆ THẦN </a:t>
            </a:r>
            <a:r>
              <a:rPr lang="en-US" sz="2400" b="1" dirty="0" smtClean="0">
                <a:solidFill>
                  <a:srgbClr val="FF0000"/>
                </a:solidFill>
                <a:latin typeface="Times New Roman" pitchFamily="18" charset="0"/>
                <a:cs typeface="Times New Roman" pitchFamily="18" charset="0"/>
              </a:rPr>
              <a:t>KINH, DÂY THẦN KINH TỦY</a:t>
            </a:r>
            <a:endParaRPr lang="en-US" sz="2400" b="1" dirty="0">
              <a:solidFill>
                <a:srgbClr val="FF0000"/>
              </a:solidFill>
              <a:latin typeface="Times New Roman" pitchFamily="18" charset="0"/>
              <a:cs typeface="Times New Roman" pitchFamily="18" charset="0"/>
            </a:endParaRPr>
          </a:p>
        </p:txBody>
      </p:sp>
      <p:sp>
        <p:nvSpPr>
          <p:cNvPr id="4" name="Rectangle 8"/>
          <p:cNvSpPr>
            <a:spLocks noChangeArrowheads="1"/>
          </p:cNvSpPr>
          <p:nvPr/>
        </p:nvSpPr>
        <p:spPr bwMode="auto">
          <a:xfrm>
            <a:off x="445476" y="2105850"/>
            <a:ext cx="7866186" cy="3970318"/>
          </a:xfrm>
          <a:prstGeom prst="rect">
            <a:avLst/>
          </a:prstGeom>
          <a:solidFill>
            <a:srgbClr val="FFFF66"/>
          </a:solidFill>
          <a:ln w="9525">
            <a:noFill/>
            <a:miter lim="800000"/>
            <a:headEnd/>
            <a:tailEnd/>
          </a:ln>
        </p:spPr>
        <p:txBody>
          <a:bodyPr wrap="square" anchor="ctr">
            <a:spAutoFit/>
          </a:bodyPr>
          <a:lstStyle/>
          <a:p>
            <a:pPr algn="just" eaLnBrk="0" hangingPunct="0">
              <a:tabLst>
                <a:tab pos="1143000" algn="l"/>
              </a:tabLst>
            </a:pPr>
            <a:r>
              <a:rPr lang="en-US" sz="2800" b="1" dirty="0" err="1" smtClean="0">
                <a:latin typeface="Times New Roman" pitchFamily="18" charset="0"/>
                <a:cs typeface="Times New Roman" panose="02020603050405020304" pitchFamily="18" charset="0"/>
              </a:rPr>
              <a:t>Bài</a:t>
            </a:r>
            <a:r>
              <a:rPr lang="en-US" sz="2800" b="1" dirty="0" smtClean="0">
                <a:latin typeface="Times New Roman" pitchFamily="18" charset="0"/>
                <a:cs typeface="Times New Roman" panose="02020603050405020304" pitchFamily="18" charset="0"/>
              </a:rPr>
              <a:t> 43 </a:t>
            </a:r>
            <a:r>
              <a:rPr lang="en-US" sz="2800" b="1" dirty="0" err="1" smtClean="0">
                <a:latin typeface="Times New Roman" pitchFamily="18" charset="0"/>
                <a:cs typeface="Times New Roman" panose="02020603050405020304" pitchFamily="18" charset="0"/>
              </a:rPr>
              <a:t>Giới</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thiệu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chung</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hệ</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endParaRPr lang="en-US" sz="2800" b="1" dirty="0" smtClean="0">
              <a:latin typeface="Times New Roman" pitchFamily="18" charset="0"/>
              <a:cs typeface="Times New Roman" panose="02020603050405020304" pitchFamily="18" charset="0"/>
            </a:endParaRPr>
          </a:p>
          <a:p>
            <a:pPr algn="just" eaLnBrk="0" hangingPunct="0">
              <a:tabLst>
                <a:tab pos="1143000" algn="l"/>
              </a:tabLst>
            </a:pPr>
            <a:r>
              <a:rPr lang="en-US" sz="2800" b="1" dirty="0" smtClean="0">
                <a:latin typeface="Times New Roman" pitchFamily="18" charset="0"/>
                <a:cs typeface="Times New Roman" panose="02020603050405020304" pitchFamily="18" charset="0"/>
              </a:rPr>
              <a:t>I. </a:t>
            </a:r>
            <a:r>
              <a:rPr lang="en-US" sz="2800" b="1" dirty="0" err="1" smtClean="0">
                <a:latin typeface="Times New Roman" pitchFamily="18" charset="0"/>
                <a:cs typeface="Times New Roman" panose="02020603050405020304" pitchFamily="18" charset="0"/>
              </a:rPr>
              <a:t>Nơron</a:t>
            </a:r>
            <a:r>
              <a:rPr lang="en-US" sz="2800" b="1" dirty="0" smtClean="0">
                <a:latin typeface="Times New Roman" pitchFamily="18" charset="0"/>
                <a:cs typeface="Times New Roman" panose="02020603050405020304" pitchFamily="18" charset="0"/>
              </a:rPr>
              <a:t> – </a:t>
            </a:r>
            <a:r>
              <a:rPr lang="en-US" sz="2800" b="1" dirty="0" err="1" smtClean="0">
                <a:latin typeface="Times New Roman" pitchFamily="18" charset="0"/>
                <a:cs typeface="Times New Roman" panose="02020603050405020304" pitchFamily="18" charset="0"/>
              </a:rPr>
              <a:t>đơn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vị</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cấu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tạo</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của</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hệ</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Hs</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tự</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thực</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hiện</a:t>
            </a:r>
            <a:r>
              <a:rPr lang="en-US" sz="2800" b="1" dirty="0" smtClean="0">
                <a:latin typeface="Times New Roman" pitchFamily="18" charset="0"/>
                <a:cs typeface="Times New Roman" panose="02020603050405020304" pitchFamily="18" charset="0"/>
              </a:rPr>
              <a:t>)</a:t>
            </a:r>
          </a:p>
          <a:p>
            <a:pPr algn="just" eaLnBrk="0" hangingPunct="0">
              <a:tabLst>
                <a:tab pos="1143000" algn="l"/>
              </a:tabLst>
            </a:pPr>
            <a:r>
              <a:rPr lang="en-US" sz="2800" b="1" dirty="0" smtClean="0">
                <a:latin typeface="Times New Roman" pitchFamily="18" charset="0"/>
                <a:cs typeface="Times New Roman" panose="02020603050405020304" pitchFamily="18" charset="0"/>
              </a:rPr>
              <a:t>II. </a:t>
            </a:r>
            <a:r>
              <a:rPr lang="en-US" sz="2800" b="1" dirty="0" err="1" smtClean="0">
                <a:latin typeface="Times New Roman" pitchFamily="18" charset="0"/>
                <a:cs typeface="Times New Roman" panose="02020603050405020304" pitchFamily="18" charset="0"/>
              </a:rPr>
              <a:t>Các</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bộ</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phận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của</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hệ</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r>
              <a:rPr lang="en-US" sz="2800" b="1" dirty="0" smtClean="0">
                <a:latin typeface="Times New Roman" pitchFamily="18" charset="0"/>
                <a:cs typeface="Times New Roman" panose="02020603050405020304" pitchFamily="18" charset="0"/>
              </a:rPr>
              <a:t> </a:t>
            </a:r>
          </a:p>
          <a:p>
            <a:pPr algn="just" eaLnBrk="0" hangingPunct="0">
              <a:tabLst>
                <a:tab pos="1143000" algn="l"/>
              </a:tabLst>
            </a:pPr>
            <a:r>
              <a:rPr lang="en-US" sz="2800" b="1" dirty="0">
                <a:latin typeface="Times New Roman" pitchFamily="18" charset="0"/>
                <a:cs typeface="Times New Roman" panose="02020603050405020304" pitchFamily="18" charset="0"/>
              </a:rPr>
              <a:t> </a:t>
            </a:r>
            <a:r>
              <a:rPr lang="en-US" sz="2800" b="1" dirty="0" smtClean="0">
                <a:latin typeface="Times New Roman" pitchFamily="18" charset="0"/>
                <a:cs typeface="Times New Roman" panose="02020603050405020304" pitchFamily="18" charset="0"/>
              </a:rPr>
              <a:t>    1. </a:t>
            </a:r>
            <a:r>
              <a:rPr lang="en-US" sz="2800" b="1" dirty="0" err="1" smtClean="0">
                <a:latin typeface="Times New Roman" pitchFamily="18" charset="0"/>
                <a:cs typeface="Times New Roman" panose="02020603050405020304" pitchFamily="18" charset="0"/>
              </a:rPr>
              <a:t>cấu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tạo</a:t>
            </a:r>
            <a:r>
              <a:rPr lang="en-US" sz="2800" b="1" dirty="0" smtClean="0">
                <a:latin typeface="Times New Roman" pitchFamily="18" charset="0"/>
                <a:cs typeface="Times New Roman" panose="02020603050405020304" pitchFamily="18" charset="0"/>
              </a:rPr>
              <a:t> ( </a:t>
            </a:r>
            <a:r>
              <a:rPr lang="en-US" sz="2800" b="1" dirty="0" err="1" smtClean="0">
                <a:latin typeface="Times New Roman" pitchFamily="18" charset="0"/>
                <a:cs typeface="Times New Roman" panose="02020603050405020304" pitchFamily="18" charset="0"/>
              </a:rPr>
              <a:t>chỉ</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giới</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thiệu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cấu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tạo</a:t>
            </a:r>
            <a:r>
              <a:rPr lang="en-US" sz="2800" b="1" dirty="0" smtClean="0">
                <a:latin typeface="Times New Roman" pitchFamily="18" charset="0"/>
                <a:cs typeface="Times New Roman" panose="02020603050405020304" pitchFamily="18" charset="0"/>
              </a:rPr>
              <a:t>)</a:t>
            </a:r>
          </a:p>
          <a:p>
            <a:pPr algn="just" eaLnBrk="0" hangingPunct="0">
              <a:tabLst>
                <a:tab pos="1143000" algn="l"/>
              </a:tabLst>
            </a:pPr>
            <a:r>
              <a:rPr lang="en-US" sz="2800" b="1" dirty="0">
                <a:latin typeface="Times New Roman" pitchFamily="18" charset="0"/>
                <a:cs typeface="Times New Roman" panose="02020603050405020304" pitchFamily="18" charset="0"/>
              </a:rPr>
              <a:t> </a:t>
            </a:r>
            <a:r>
              <a:rPr lang="en-US" sz="2800" b="1" dirty="0" smtClean="0">
                <a:latin typeface="Times New Roman" pitchFamily="18" charset="0"/>
                <a:cs typeface="Times New Roman" panose="02020603050405020304" pitchFamily="18" charset="0"/>
              </a:rPr>
              <a:t>    2. </a:t>
            </a:r>
            <a:r>
              <a:rPr lang="en-US" sz="2800" b="1" dirty="0" err="1" smtClean="0">
                <a:latin typeface="Times New Roman" pitchFamily="18" charset="0"/>
                <a:cs typeface="Times New Roman" panose="02020603050405020304" pitchFamily="18" charset="0"/>
              </a:rPr>
              <a:t>chức</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năng</a:t>
            </a:r>
            <a:endParaRPr lang="en-US" sz="2800" b="1" dirty="0" smtClean="0">
              <a:latin typeface="Times New Roman" pitchFamily="18" charset="0"/>
              <a:cs typeface="Times New Roman" panose="02020603050405020304" pitchFamily="18" charset="0"/>
            </a:endParaRPr>
          </a:p>
          <a:p>
            <a:pPr algn="just" eaLnBrk="0" hangingPunct="0">
              <a:tabLst>
                <a:tab pos="1143000" algn="l"/>
              </a:tabLst>
            </a:pPr>
            <a:r>
              <a:rPr lang="en-US" sz="2800" b="1" dirty="0" err="1" smtClean="0">
                <a:latin typeface="Times New Roman" pitchFamily="18" charset="0"/>
                <a:cs typeface="Times New Roman" panose="02020603050405020304" pitchFamily="18" charset="0"/>
              </a:rPr>
              <a:t>Bài</a:t>
            </a:r>
            <a:r>
              <a:rPr lang="en-US" sz="2800" b="1" dirty="0" smtClean="0">
                <a:latin typeface="Times New Roman" pitchFamily="18" charset="0"/>
                <a:cs typeface="Times New Roman" panose="02020603050405020304" pitchFamily="18" charset="0"/>
              </a:rPr>
              <a:t> 45 </a:t>
            </a:r>
            <a:r>
              <a:rPr lang="en-US" sz="2800" b="1" dirty="0" err="1" smtClean="0">
                <a:latin typeface="Times New Roman" pitchFamily="18" charset="0"/>
                <a:cs typeface="Times New Roman" panose="02020603050405020304" pitchFamily="18" charset="0"/>
              </a:rPr>
              <a:t>Dây</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tủy</a:t>
            </a:r>
            <a:endParaRPr lang="en-US" sz="2800" b="1" dirty="0" smtClean="0">
              <a:latin typeface="Times New Roman" pitchFamily="18" charset="0"/>
              <a:cs typeface="Times New Roman" panose="02020603050405020304" pitchFamily="18" charset="0"/>
            </a:endParaRPr>
          </a:p>
          <a:p>
            <a:pPr algn="just" eaLnBrk="0" hangingPunct="0">
              <a:tabLst>
                <a:tab pos="1143000" algn="l"/>
              </a:tabLst>
            </a:pPr>
            <a:r>
              <a:rPr lang="en-US" sz="2800" b="1" dirty="0">
                <a:latin typeface="Times New Roman" pitchFamily="18" charset="0"/>
                <a:cs typeface="Times New Roman" panose="02020603050405020304" pitchFamily="18" charset="0"/>
              </a:rPr>
              <a:t> </a:t>
            </a:r>
            <a:r>
              <a:rPr lang="en-US" sz="2800" b="1" dirty="0" smtClean="0">
                <a:latin typeface="Times New Roman" pitchFamily="18" charset="0"/>
                <a:cs typeface="Times New Roman" panose="02020603050405020304" pitchFamily="18" charset="0"/>
              </a:rPr>
              <a:t>I. </a:t>
            </a:r>
            <a:r>
              <a:rPr lang="en-US" sz="2800" b="1" dirty="0" err="1" smtClean="0">
                <a:latin typeface="Times New Roman" pitchFamily="18" charset="0"/>
                <a:cs typeface="Times New Roman" panose="02020603050405020304" pitchFamily="18" charset="0"/>
              </a:rPr>
              <a:t>Cấu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tạo</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của</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dây</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tủy</a:t>
            </a:r>
            <a:endParaRPr lang="en-US" sz="2800" b="1" dirty="0" smtClean="0">
              <a:latin typeface="Times New Roman" pitchFamily="18" charset="0"/>
              <a:cs typeface="Times New Roman" panose="02020603050405020304" pitchFamily="18" charset="0"/>
            </a:endParaRPr>
          </a:p>
          <a:p>
            <a:pPr algn="just" eaLnBrk="0" hangingPunct="0">
              <a:tabLst>
                <a:tab pos="1143000" algn="l"/>
              </a:tabLst>
            </a:pPr>
            <a:r>
              <a:rPr lang="en-US" sz="2800" b="1" dirty="0">
                <a:latin typeface="Times New Roman" pitchFamily="18" charset="0"/>
                <a:cs typeface="Times New Roman" panose="02020603050405020304" pitchFamily="18" charset="0"/>
              </a:rPr>
              <a:t> </a:t>
            </a:r>
            <a:r>
              <a:rPr lang="en-US" sz="2800" b="1" dirty="0" smtClean="0">
                <a:latin typeface="Times New Roman" pitchFamily="18" charset="0"/>
                <a:cs typeface="Times New Roman" panose="02020603050405020304" pitchFamily="18" charset="0"/>
              </a:rPr>
              <a:t>II. </a:t>
            </a:r>
            <a:r>
              <a:rPr lang="en-US" sz="2800" b="1" dirty="0" err="1" smtClean="0">
                <a:latin typeface="Times New Roman" pitchFamily="18" charset="0"/>
                <a:cs typeface="Times New Roman" panose="02020603050405020304" pitchFamily="18" charset="0"/>
              </a:rPr>
              <a:t>Chức</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năng</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của</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dây</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tủy</a:t>
            </a:r>
            <a:endParaRPr lang="en-US" sz="2800" b="1" dirty="0" smtClean="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35678470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2)">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10" fill="hold"/>
                                        <p:tgtEl>
                                          <p:spTgt spid="4">
                                            <p:txEl>
                                              <p:pRg st="1" end="1"/>
                                            </p:txEl>
                                          </p:spTgt>
                                        </p:tgtEl>
                                        <p:attrNameLst>
                                          <p:attrName>ppt_w</p:attrName>
                                        </p:attrNameLst>
                                      </p:cBhvr>
                                      <p:tavLst>
                                        <p:tav tm="0">
                                          <p:val>
                                            <p:fltVal val="0"/>
                                          </p:val>
                                        </p:tav>
                                        <p:tav tm="100000">
                                          <p:val>
                                            <p:strVal val="#ppt_w"/>
                                          </p:val>
                                        </p:tav>
                                      </p:tavLst>
                                    </p:anim>
                                    <p:anim calcmode="lin" valueType="num">
                                      <p:cBhvr>
                                        <p:cTn id="39" dur="10" fill="hold"/>
                                        <p:tgtEl>
                                          <p:spTgt spid="4">
                                            <p:txEl>
                                              <p:pRg st="1" end="1"/>
                                            </p:txEl>
                                          </p:spTgt>
                                        </p:tgtEl>
                                        <p:attrNameLst>
                                          <p:attrName>ppt_h</p:attrName>
                                        </p:attrNameLst>
                                      </p:cBhvr>
                                      <p:tavLst>
                                        <p:tav tm="0">
                                          <p:val>
                                            <p:fltVal val="0"/>
                                          </p:val>
                                        </p:tav>
                                        <p:tav tm="100000">
                                          <p:val>
                                            <p:strVal val="#ppt_h"/>
                                          </p:val>
                                        </p:tav>
                                      </p:tavLst>
                                    </p:anim>
                                    <p:anim calcmode="lin" valueType="num">
                                      <p:cBhvr>
                                        <p:cTn id="40" dur="1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1" dur="1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10" fill="hold"/>
                                        <p:tgtEl>
                                          <p:spTgt spid="4">
                                            <p:txEl>
                                              <p:pRg st="2" end="2"/>
                                            </p:txEl>
                                          </p:spTgt>
                                        </p:tgtEl>
                                        <p:attrNameLst>
                                          <p:attrName>ppt_w</p:attrName>
                                        </p:attrNameLst>
                                      </p:cBhvr>
                                      <p:tavLst>
                                        <p:tav tm="0">
                                          <p:val>
                                            <p:fltVal val="0"/>
                                          </p:val>
                                        </p:tav>
                                        <p:tav tm="100000">
                                          <p:val>
                                            <p:strVal val="#ppt_w"/>
                                          </p:val>
                                        </p:tav>
                                      </p:tavLst>
                                    </p:anim>
                                    <p:anim calcmode="lin" valueType="num">
                                      <p:cBhvr>
                                        <p:cTn id="47" dur="10" fill="hold"/>
                                        <p:tgtEl>
                                          <p:spTgt spid="4">
                                            <p:txEl>
                                              <p:pRg st="2" end="2"/>
                                            </p:txEl>
                                          </p:spTgt>
                                        </p:tgtEl>
                                        <p:attrNameLst>
                                          <p:attrName>ppt_h</p:attrName>
                                        </p:attrNameLst>
                                      </p:cBhvr>
                                      <p:tavLst>
                                        <p:tav tm="0">
                                          <p:val>
                                            <p:fltVal val="0"/>
                                          </p:val>
                                        </p:tav>
                                        <p:tav tm="100000">
                                          <p:val>
                                            <p:strVal val="#ppt_h"/>
                                          </p:val>
                                        </p:tav>
                                      </p:tavLst>
                                    </p:anim>
                                    <p:anim calcmode="lin" valueType="num">
                                      <p:cBhvr>
                                        <p:cTn id="48" dur="1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9" dur="1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 calcmode="lin" valueType="num">
                                      <p:cBhvr>
                                        <p:cTn id="54" dur="10" fill="hold"/>
                                        <p:tgtEl>
                                          <p:spTgt spid="4">
                                            <p:txEl>
                                              <p:pRg st="3" end="3"/>
                                            </p:txEl>
                                          </p:spTgt>
                                        </p:tgtEl>
                                        <p:attrNameLst>
                                          <p:attrName>ppt_w</p:attrName>
                                        </p:attrNameLst>
                                      </p:cBhvr>
                                      <p:tavLst>
                                        <p:tav tm="0">
                                          <p:val>
                                            <p:fltVal val="0"/>
                                          </p:val>
                                        </p:tav>
                                        <p:tav tm="100000">
                                          <p:val>
                                            <p:strVal val="#ppt_w"/>
                                          </p:val>
                                        </p:tav>
                                      </p:tavLst>
                                    </p:anim>
                                    <p:anim calcmode="lin" valueType="num">
                                      <p:cBhvr>
                                        <p:cTn id="55" dur="10" fill="hold"/>
                                        <p:tgtEl>
                                          <p:spTgt spid="4">
                                            <p:txEl>
                                              <p:pRg st="3" end="3"/>
                                            </p:txEl>
                                          </p:spTgt>
                                        </p:tgtEl>
                                        <p:attrNameLst>
                                          <p:attrName>ppt_h</p:attrName>
                                        </p:attrNameLst>
                                      </p:cBhvr>
                                      <p:tavLst>
                                        <p:tav tm="0">
                                          <p:val>
                                            <p:fltVal val="0"/>
                                          </p:val>
                                        </p:tav>
                                        <p:tav tm="100000">
                                          <p:val>
                                            <p:strVal val="#ppt_h"/>
                                          </p:val>
                                        </p:tav>
                                      </p:tavLst>
                                    </p:anim>
                                    <p:anim calcmode="lin" valueType="num">
                                      <p:cBhvr>
                                        <p:cTn id="56" dur="1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7" dur="1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p:cTn id="62" dur="10" fill="hold"/>
                                        <p:tgtEl>
                                          <p:spTgt spid="4">
                                            <p:txEl>
                                              <p:pRg st="4" end="4"/>
                                            </p:txEl>
                                          </p:spTgt>
                                        </p:tgtEl>
                                        <p:attrNameLst>
                                          <p:attrName>ppt_w</p:attrName>
                                        </p:attrNameLst>
                                      </p:cBhvr>
                                      <p:tavLst>
                                        <p:tav tm="0">
                                          <p:val>
                                            <p:fltVal val="0"/>
                                          </p:val>
                                        </p:tav>
                                        <p:tav tm="100000">
                                          <p:val>
                                            <p:strVal val="#ppt_w"/>
                                          </p:val>
                                        </p:tav>
                                      </p:tavLst>
                                    </p:anim>
                                    <p:anim calcmode="lin" valueType="num">
                                      <p:cBhvr>
                                        <p:cTn id="63" dur="10" fill="hold"/>
                                        <p:tgtEl>
                                          <p:spTgt spid="4">
                                            <p:txEl>
                                              <p:pRg st="4" end="4"/>
                                            </p:txEl>
                                          </p:spTgt>
                                        </p:tgtEl>
                                        <p:attrNameLst>
                                          <p:attrName>ppt_h</p:attrName>
                                        </p:attrNameLst>
                                      </p:cBhvr>
                                      <p:tavLst>
                                        <p:tav tm="0">
                                          <p:val>
                                            <p:fltVal val="0"/>
                                          </p:val>
                                        </p:tav>
                                        <p:tav tm="100000">
                                          <p:val>
                                            <p:strVal val="#ppt_h"/>
                                          </p:val>
                                        </p:tav>
                                      </p:tavLst>
                                    </p:anim>
                                    <p:anim calcmode="lin" valueType="num">
                                      <p:cBhvr>
                                        <p:cTn id="64" dur="1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5" dur="1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 calcmode="lin" valueType="num">
                                      <p:cBhvr>
                                        <p:cTn id="70" dur="10" fill="hold"/>
                                        <p:tgtEl>
                                          <p:spTgt spid="4">
                                            <p:txEl>
                                              <p:pRg st="5" end="5"/>
                                            </p:txEl>
                                          </p:spTgt>
                                        </p:tgtEl>
                                        <p:attrNameLst>
                                          <p:attrName>ppt_w</p:attrName>
                                        </p:attrNameLst>
                                      </p:cBhvr>
                                      <p:tavLst>
                                        <p:tav tm="0">
                                          <p:val>
                                            <p:fltVal val="0"/>
                                          </p:val>
                                        </p:tav>
                                        <p:tav tm="100000">
                                          <p:val>
                                            <p:strVal val="#ppt_w"/>
                                          </p:val>
                                        </p:tav>
                                      </p:tavLst>
                                    </p:anim>
                                    <p:anim calcmode="lin" valueType="num">
                                      <p:cBhvr>
                                        <p:cTn id="71" dur="10" fill="hold"/>
                                        <p:tgtEl>
                                          <p:spTgt spid="4">
                                            <p:txEl>
                                              <p:pRg st="5" end="5"/>
                                            </p:txEl>
                                          </p:spTgt>
                                        </p:tgtEl>
                                        <p:attrNameLst>
                                          <p:attrName>ppt_h</p:attrName>
                                        </p:attrNameLst>
                                      </p:cBhvr>
                                      <p:tavLst>
                                        <p:tav tm="0">
                                          <p:val>
                                            <p:fltVal val="0"/>
                                          </p:val>
                                        </p:tav>
                                        <p:tav tm="100000">
                                          <p:val>
                                            <p:strVal val="#ppt_h"/>
                                          </p:val>
                                        </p:tav>
                                      </p:tavLst>
                                    </p:anim>
                                    <p:anim calcmode="lin" valueType="num">
                                      <p:cBhvr>
                                        <p:cTn id="72" dur="10" fill="hold"/>
                                        <p:tgtEl>
                                          <p:spTgt spid="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73" dur="10" fill="hold"/>
                                        <p:tgtEl>
                                          <p:spTgt spid="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nodeType="clickEffect">
                                  <p:stCondLst>
                                    <p:cond delay="0"/>
                                  </p:stCondLst>
                                  <p:childTnLst>
                                    <p:set>
                                      <p:cBhvr>
                                        <p:cTn id="77" dur="1" fill="hold">
                                          <p:stCondLst>
                                            <p:cond delay="0"/>
                                          </p:stCondLst>
                                        </p:cTn>
                                        <p:tgtEl>
                                          <p:spTgt spid="4">
                                            <p:txEl>
                                              <p:pRg st="6" end="6"/>
                                            </p:txEl>
                                          </p:spTgt>
                                        </p:tgtEl>
                                        <p:attrNameLst>
                                          <p:attrName>style.visibility</p:attrName>
                                        </p:attrNameLst>
                                      </p:cBhvr>
                                      <p:to>
                                        <p:strVal val="visible"/>
                                      </p:to>
                                    </p:set>
                                    <p:anim calcmode="lin" valueType="num">
                                      <p:cBhvr>
                                        <p:cTn id="78" dur="10" fill="hold"/>
                                        <p:tgtEl>
                                          <p:spTgt spid="4">
                                            <p:txEl>
                                              <p:pRg st="6" end="6"/>
                                            </p:txEl>
                                          </p:spTgt>
                                        </p:tgtEl>
                                        <p:attrNameLst>
                                          <p:attrName>ppt_w</p:attrName>
                                        </p:attrNameLst>
                                      </p:cBhvr>
                                      <p:tavLst>
                                        <p:tav tm="0">
                                          <p:val>
                                            <p:fltVal val="0"/>
                                          </p:val>
                                        </p:tav>
                                        <p:tav tm="100000">
                                          <p:val>
                                            <p:strVal val="#ppt_w"/>
                                          </p:val>
                                        </p:tav>
                                      </p:tavLst>
                                    </p:anim>
                                    <p:anim calcmode="lin" valueType="num">
                                      <p:cBhvr>
                                        <p:cTn id="79" dur="10" fill="hold"/>
                                        <p:tgtEl>
                                          <p:spTgt spid="4">
                                            <p:txEl>
                                              <p:pRg st="6" end="6"/>
                                            </p:txEl>
                                          </p:spTgt>
                                        </p:tgtEl>
                                        <p:attrNameLst>
                                          <p:attrName>ppt_h</p:attrName>
                                        </p:attrNameLst>
                                      </p:cBhvr>
                                      <p:tavLst>
                                        <p:tav tm="0">
                                          <p:val>
                                            <p:fltVal val="0"/>
                                          </p:val>
                                        </p:tav>
                                        <p:tav tm="100000">
                                          <p:val>
                                            <p:strVal val="#ppt_h"/>
                                          </p:val>
                                        </p:tav>
                                      </p:tavLst>
                                    </p:anim>
                                    <p:anim calcmode="lin" valueType="num">
                                      <p:cBhvr>
                                        <p:cTn id="80" dur="10" fill="hold"/>
                                        <p:tgtEl>
                                          <p:spTgt spid="4">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81" dur="10" fill="hold"/>
                                        <p:tgtEl>
                                          <p:spTgt spid="4">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 calcmode="lin" valueType="num">
                                      <p:cBhvr>
                                        <p:cTn id="86" dur="10" fill="hold"/>
                                        <p:tgtEl>
                                          <p:spTgt spid="4">
                                            <p:txEl>
                                              <p:pRg st="7" end="7"/>
                                            </p:txEl>
                                          </p:spTgt>
                                        </p:tgtEl>
                                        <p:attrNameLst>
                                          <p:attrName>ppt_w</p:attrName>
                                        </p:attrNameLst>
                                      </p:cBhvr>
                                      <p:tavLst>
                                        <p:tav tm="0">
                                          <p:val>
                                            <p:fltVal val="0"/>
                                          </p:val>
                                        </p:tav>
                                        <p:tav tm="100000">
                                          <p:val>
                                            <p:strVal val="#ppt_w"/>
                                          </p:val>
                                        </p:tav>
                                      </p:tavLst>
                                    </p:anim>
                                    <p:anim calcmode="lin" valueType="num">
                                      <p:cBhvr>
                                        <p:cTn id="87" dur="10" fill="hold"/>
                                        <p:tgtEl>
                                          <p:spTgt spid="4">
                                            <p:txEl>
                                              <p:pRg st="7" end="7"/>
                                            </p:txEl>
                                          </p:spTgt>
                                        </p:tgtEl>
                                        <p:attrNameLst>
                                          <p:attrName>ppt_h</p:attrName>
                                        </p:attrNameLst>
                                      </p:cBhvr>
                                      <p:tavLst>
                                        <p:tav tm="0">
                                          <p:val>
                                            <p:fltVal val="0"/>
                                          </p:val>
                                        </p:tav>
                                        <p:tav tm="100000">
                                          <p:val>
                                            <p:strVal val="#ppt_h"/>
                                          </p:val>
                                        </p:tav>
                                      </p:tavLst>
                                    </p:anim>
                                    <p:anim calcmode="lin" valueType="num">
                                      <p:cBhvr>
                                        <p:cTn id="88" dur="10" fill="hold"/>
                                        <p:tgtEl>
                                          <p:spTgt spid="4">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89" dur="10" fill="hold"/>
                                        <p:tgtEl>
                                          <p:spTgt spid="4">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3"/>
          <p:cNvPicPr>
            <a:picLocks noChangeAspect="1" noChangeArrowheads="1"/>
          </p:cNvPicPr>
          <p:nvPr/>
        </p:nvPicPr>
        <p:blipFill>
          <a:blip r:embed="rId2"/>
          <a:srcRect/>
          <a:stretch>
            <a:fillRect/>
          </a:stretch>
        </p:blipFill>
        <p:spPr bwMode="auto">
          <a:xfrm>
            <a:off x="-1404938" y="-819150"/>
            <a:ext cx="13465176" cy="8712200"/>
          </a:xfrm>
          <a:prstGeom prst="rect">
            <a:avLst/>
          </a:prstGeom>
          <a:noFill/>
          <a:ln w="9525">
            <a:noFill/>
            <a:miter lim="800000"/>
            <a:headEnd/>
            <a:tailEnd/>
          </a:ln>
        </p:spPr>
      </p:pic>
      <p:sp>
        <p:nvSpPr>
          <p:cNvPr id="60419" name="Text Box 3"/>
          <p:cNvSpPr txBox="1">
            <a:spLocks noChangeArrowheads="1"/>
          </p:cNvSpPr>
          <p:nvPr/>
        </p:nvSpPr>
        <p:spPr bwMode="auto">
          <a:xfrm>
            <a:off x="1116013" y="908050"/>
            <a:ext cx="3938587" cy="579438"/>
          </a:xfrm>
          <a:prstGeom prst="rect">
            <a:avLst/>
          </a:prstGeom>
          <a:noFill/>
          <a:ln w="9525">
            <a:noFill/>
            <a:miter lim="800000"/>
            <a:headEnd/>
            <a:tailEnd/>
          </a:ln>
        </p:spPr>
        <p:txBody>
          <a:bodyPr>
            <a:spAutoFit/>
          </a:bodyPr>
          <a:lstStyle/>
          <a:p>
            <a:pPr>
              <a:spcBef>
                <a:spcPct val="50000"/>
              </a:spcBef>
            </a:pPr>
            <a:r>
              <a:rPr lang="en-US" sz="3200" b="1" u="sng">
                <a:latin typeface="Times New Roman" pitchFamily="18" charset="0"/>
                <a:cs typeface="Times New Roman" pitchFamily="18" charset="0"/>
              </a:rPr>
              <a:t>Hướng dẫn về nhà:</a:t>
            </a:r>
          </a:p>
        </p:txBody>
      </p:sp>
      <p:sp>
        <p:nvSpPr>
          <p:cNvPr id="60420" name="Text Box 4"/>
          <p:cNvSpPr txBox="1">
            <a:spLocks noChangeArrowheads="1"/>
          </p:cNvSpPr>
          <p:nvPr/>
        </p:nvSpPr>
        <p:spPr bwMode="auto">
          <a:xfrm>
            <a:off x="719138" y="1557338"/>
            <a:ext cx="7662862" cy="1815882"/>
          </a:xfrm>
          <a:prstGeom prst="rect">
            <a:avLst/>
          </a:prstGeom>
          <a:noFill/>
          <a:ln w="9525">
            <a:noFill/>
            <a:miter lim="800000"/>
            <a:headEnd/>
            <a:tailEnd/>
          </a:ln>
        </p:spPr>
        <p:txBody>
          <a:bodyPr>
            <a:spAutoFit/>
          </a:bodyPr>
          <a:lstStyle/>
          <a:p>
            <a:pPr>
              <a:buFontTx/>
              <a:buChar char="-"/>
            </a:pPr>
            <a:r>
              <a:rPr lang="en-US" sz="2800" b="1">
                <a:cs typeface="Arial" charset="0"/>
              </a:rPr>
              <a:t> </a:t>
            </a:r>
            <a:r>
              <a:rPr lang="en-US" sz="2800" b="1">
                <a:latin typeface="Times New Roman" pitchFamily="18" charset="0"/>
                <a:cs typeface="Times New Roman" pitchFamily="18" charset="0"/>
              </a:rPr>
              <a:t>Học bài trong vở, trả lời các câu hỏi cuối bài.</a:t>
            </a:r>
          </a:p>
          <a:p>
            <a:pPr>
              <a:buFontTx/>
              <a:buChar char="-"/>
            </a:pPr>
            <a:r>
              <a:rPr lang="en-US" sz="2800" b="1">
                <a:latin typeface="Times New Roman" pitchFamily="18" charset="0"/>
                <a:cs typeface="Times New Roman" pitchFamily="18" charset="0"/>
              </a:rPr>
              <a:t> Xem trước bài 46: Trụ não, tiểu não, não trung gian- bài bán cầu não</a:t>
            </a:r>
          </a:p>
          <a:p>
            <a:pPr>
              <a:buFontTx/>
              <a:buChar char="-"/>
            </a:pPr>
            <a:r>
              <a:rPr lang="en-US" sz="2800" b="1">
                <a:latin typeface="Times New Roman" pitchFamily="18" charset="0"/>
                <a:cs typeface="Times New Roman" pitchFamily="18" charset="0"/>
              </a:rPr>
              <a:t> Sưu tầm một số tư liệu có liên quan đến não bộ</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in)">
                                      <p:cBhvr>
                                        <p:cTn id="7" dur="2000"/>
                                        <p:tgtEl>
                                          <p:spTgt spid="604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0419"/>
                                        </p:tgtEl>
                                        <p:attrNameLst>
                                          <p:attrName>style.visibility</p:attrName>
                                        </p:attrNameLst>
                                      </p:cBhvr>
                                      <p:to>
                                        <p:strVal val="visible"/>
                                      </p:to>
                                    </p:set>
                                    <p:animEffect transition="in" filter="diamond(in)">
                                      <p:cBhvr>
                                        <p:cTn id="10" dur="2000"/>
                                        <p:tgtEl>
                                          <p:spTgt spid="604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0420"/>
                                        </p:tgtEl>
                                        <p:attrNameLst>
                                          <p:attrName>style.visibility</p:attrName>
                                        </p:attrNameLst>
                                      </p:cBhvr>
                                      <p:to>
                                        <p:strVal val="visible"/>
                                      </p:to>
                                    </p:set>
                                    <p:animEffect transition="in" filter="diamond(in)">
                                      <p:cBhvr>
                                        <p:cTn id="13"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450" y="146868"/>
            <a:ext cx="7878632" cy="646331"/>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sz="3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CHƯƠNG IX: THẦN </a:t>
            </a:r>
            <a:r>
              <a:rPr lang="en-US" sz="3600" b="1" dirty="0">
                <a:ln w="12700">
                  <a:solidFill>
                    <a:schemeClr val="accent3">
                      <a:lumMod val="50000"/>
                    </a:schemeClr>
                  </a:solidFill>
                  <a:prstDash val="solid"/>
                </a:ln>
                <a:solidFill>
                  <a:srgbClr val="FFFF00"/>
                </a:solidFill>
                <a:effectLst>
                  <a:innerShdw blurRad="177800">
                    <a:schemeClr val="accent3">
                      <a:lumMod val="50000"/>
                    </a:schemeClr>
                  </a:innerShdw>
                </a:effectLst>
              </a:rPr>
              <a:t>KINH VÀ GIÁC QUAN</a:t>
            </a:r>
          </a:p>
        </p:txBody>
      </p:sp>
      <p:sp>
        <p:nvSpPr>
          <p:cNvPr id="3" name="TextBox 2"/>
          <p:cNvSpPr txBox="1">
            <a:spLocks noChangeArrowheads="1"/>
          </p:cNvSpPr>
          <p:nvPr/>
        </p:nvSpPr>
        <p:spPr bwMode="auto">
          <a:xfrm>
            <a:off x="445477" y="1071576"/>
            <a:ext cx="8510953" cy="830997"/>
          </a:xfrm>
          <a:prstGeom prst="rect">
            <a:avLst/>
          </a:prstGeom>
          <a:noFill/>
          <a:ln w="9525">
            <a:noFill/>
            <a:miter lim="800000"/>
            <a:headEnd/>
            <a:tailEnd/>
          </a:ln>
        </p:spPr>
        <p:txBody>
          <a:bodyPr wrap="square">
            <a:spAutoFit/>
          </a:bodyPr>
          <a:lstStyle/>
          <a:p>
            <a:pPr algn="ctr"/>
            <a:r>
              <a:rPr lang="en-US" sz="2400" b="1" dirty="0" smtClean="0">
                <a:solidFill>
                  <a:srgbClr val="0000FF"/>
                </a:solidFill>
                <a:latin typeface="Times New Roman" pitchFamily="18" charset="0"/>
                <a:cs typeface="Times New Roman" pitchFamily="18" charset="0"/>
              </a:rPr>
              <a:t>TIẾT 46-Bài 43+BÀI 45 </a:t>
            </a:r>
            <a:r>
              <a:rPr lang="en-US" sz="2400" b="1" dirty="0">
                <a:solidFill>
                  <a:srgbClr val="FF0000"/>
                </a:solidFill>
                <a:latin typeface="Times New Roman" pitchFamily="18" charset="0"/>
                <a:cs typeface="Times New Roman" pitchFamily="18" charset="0"/>
              </a:rPr>
              <a:t>GIỚI THIỆU CHUNG HỆ THẦN </a:t>
            </a:r>
            <a:r>
              <a:rPr lang="en-US" sz="2400" b="1" dirty="0" smtClean="0">
                <a:solidFill>
                  <a:srgbClr val="FF0000"/>
                </a:solidFill>
                <a:latin typeface="Times New Roman" pitchFamily="18" charset="0"/>
                <a:cs typeface="Times New Roman" pitchFamily="18" charset="0"/>
              </a:rPr>
              <a:t>KINH, DÂY THẦN KINH TỦY</a:t>
            </a:r>
            <a:endParaRPr lang="en-US" sz="2400" b="1" dirty="0">
              <a:solidFill>
                <a:srgbClr val="FF0000"/>
              </a:solidFill>
              <a:latin typeface="Times New Roman" pitchFamily="18" charset="0"/>
              <a:cs typeface="Times New Roman" pitchFamily="18" charset="0"/>
            </a:endParaRPr>
          </a:p>
        </p:txBody>
      </p:sp>
      <p:sp>
        <p:nvSpPr>
          <p:cNvPr id="4" name="Rectangle 8"/>
          <p:cNvSpPr>
            <a:spLocks noChangeArrowheads="1"/>
          </p:cNvSpPr>
          <p:nvPr/>
        </p:nvSpPr>
        <p:spPr bwMode="auto">
          <a:xfrm>
            <a:off x="539260" y="2686399"/>
            <a:ext cx="7866186" cy="523220"/>
          </a:xfrm>
          <a:prstGeom prst="rect">
            <a:avLst/>
          </a:prstGeom>
          <a:noFill/>
          <a:ln w="9525">
            <a:noFill/>
            <a:miter lim="800000"/>
            <a:headEnd/>
            <a:tailEnd/>
          </a:ln>
        </p:spPr>
        <p:txBody>
          <a:bodyPr wrap="square" anchor="ctr">
            <a:spAutoFit/>
          </a:bodyPr>
          <a:lstStyle/>
          <a:p>
            <a:pPr algn="just" eaLnBrk="0" hangingPunct="0">
              <a:tabLst>
                <a:tab pos="1143000" algn="l"/>
              </a:tabLst>
            </a:pPr>
            <a:r>
              <a:rPr lang="en-US" sz="2800" b="1" dirty="0" err="1" smtClean="0">
                <a:latin typeface="Times New Roman" pitchFamily="18" charset="0"/>
                <a:cs typeface="Times New Roman" panose="02020603050405020304" pitchFamily="18" charset="0"/>
              </a:rPr>
              <a:t>Bài</a:t>
            </a:r>
            <a:r>
              <a:rPr lang="en-US" sz="2800" b="1" dirty="0" smtClean="0">
                <a:latin typeface="Times New Roman" pitchFamily="18" charset="0"/>
                <a:cs typeface="Times New Roman" panose="02020603050405020304" pitchFamily="18" charset="0"/>
              </a:rPr>
              <a:t> 43 </a:t>
            </a:r>
            <a:r>
              <a:rPr lang="en-US" sz="2800" b="1" dirty="0" err="1" smtClean="0">
                <a:latin typeface="Times New Roman" pitchFamily="18" charset="0"/>
                <a:cs typeface="Times New Roman" panose="02020603050405020304" pitchFamily="18" charset="0"/>
              </a:rPr>
              <a:t>Giới</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thiệu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chung</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hệ</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endParaRPr lang="en-US" sz="2800" b="1" dirty="0" smtClean="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776986843"/>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2)">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52" y="146868"/>
            <a:ext cx="8410829" cy="584775"/>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sz="32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CHƯƠNG IX: THẦN </a:t>
            </a:r>
            <a:r>
              <a:rPr lang="en-US" sz="32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KINH VÀ GIÁC QUAN</a:t>
            </a:r>
          </a:p>
        </p:txBody>
      </p:sp>
      <p:sp>
        <p:nvSpPr>
          <p:cNvPr id="5" name="TextBox 4"/>
          <p:cNvSpPr txBox="1">
            <a:spLocks noChangeArrowheads="1"/>
          </p:cNvSpPr>
          <p:nvPr/>
        </p:nvSpPr>
        <p:spPr bwMode="auto">
          <a:xfrm>
            <a:off x="445477" y="1071576"/>
            <a:ext cx="8510953" cy="830997"/>
          </a:xfrm>
          <a:prstGeom prst="rect">
            <a:avLst/>
          </a:prstGeom>
          <a:noFill/>
          <a:ln w="9525">
            <a:noFill/>
            <a:miter lim="800000"/>
            <a:headEnd/>
            <a:tailEnd/>
          </a:ln>
        </p:spPr>
        <p:txBody>
          <a:bodyPr wrap="square">
            <a:spAutoFit/>
          </a:bodyPr>
          <a:lstStyle/>
          <a:p>
            <a:pPr algn="ctr"/>
            <a:r>
              <a:rPr lang="en-US" sz="2400" b="1" dirty="0" smtClean="0">
                <a:solidFill>
                  <a:srgbClr val="0000FF"/>
                </a:solidFill>
                <a:latin typeface="Times New Roman" pitchFamily="18" charset="0"/>
                <a:cs typeface="Times New Roman" pitchFamily="18" charset="0"/>
              </a:rPr>
              <a:t>TIẾT 46-Bài 43+BÀI 45 </a:t>
            </a:r>
            <a:r>
              <a:rPr lang="en-US" sz="2400" b="1" dirty="0">
                <a:solidFill>
                  <a:srgbClr val="FF0000"/>
                </a:solidFill>
                <a:latin typeface="Times New Roman" pitchFamily="18" charset="0"/>
                <a:cs typeface="Times New Roman" pitchFamily="18" charset="0"/>
              </a:rPr>
              <a:t>GIỚI THIỆU CHUNG HỆ THẦN </a:t>
            </a:r>
            <a:r>
              <a:rPr lang="en-US" sz="2400" b="1" dirty="0" smtClean="0">
                <a:solidFill>
                  <a:srgbClr val="FF0000"/>
                </a:solidFill>
                <a:latin typeface="Times New Roman" pitchFamily="18" charset="0"/>
                <a:cs typeface="Times New Roman" pitchFamily="18" charset="0"/>
              </a:rPr>
              <a:t>KINH, DÂY THẦN KINH TỦY</a:t>
            </a:r>
            <a:endParaRPr lang="en-US" sz="2400" b="1" dirty="0">
              <a:solidFill>
                <a:srgbClr val="FF0000"/>
              </a:solidFill>
              <a:latin typeface="Times New Roman" pitchFamily="18" charset="0"/>
              <a:cs typeface="Times New Roman" pitchFamily="18" charset="0"/>
            </a:endParaRPr>
          </a:p>
        </p:txBody>
      </p:sp>
      <p:sp>
        <p:nvSpPr>
          <p:cNvPr id="6" name="Rectangle 8"/>
          <p:cNvSpPr>
            <a:spLocks noChangeArrowheads="1"/>
          </p:cNvSpPr>
          <p:nvPr/>
        </p:nvSpPr>
        <p:spPr bwMode="auto">
          <a:xfrm>
            <a:off x="445476" y="2255511"/>
            <a:ext cx="7866186" cy="1384995"/>
          </a:xfrm>
          <a:prstGeom prst="rect">
            <a:avLst/>
          </a:prstGeom>
          <a:noFill/>
          <a:ln w="9525">
            <a:noFill/>
            <a:miter lim="800000"/>
            <a:headEnd/>
            <a:tailEnd/>
          </a:ln>
        </p:spPr>
        <p:txBody>
          <a:bodyPr wrap="square" anchor="ctr">
            <a:spAutoFit/>
          </a:bodyPr>
          <a:lstStyle/>
          <a:p>
            <a:pPr algn="just" eaLnBrk="0" hangingPunct="0">
              <a:tabLst>
                <a:tab pos="1143000" algn="l"/>
              </a:tabLst>
            </a:pPr>
            <a:r>
              <a:rPr lang="en-US" sz="2800" b="1" dirty="0" err="1" smtClean="0">
                <a:latin typeface="Times New Roman" pitchFamily="18" charset="0"/>
                <a:cs typeface="Times New Roman" panose="02020603050405020304" pitchFamily="18" charset="0"/>
              </a:rPr>
              <a:t>Bài</a:t>
            </a:r>
            <a:r>
              <a:rPr lang="en-US" sz="2800" b="1" dirty="0" smtClean="0">
                <a:latin typeface="Times New Roman" pitchFamily="18" charset="0"/>
                <a:cs typeface="Times New Roman" panose="02020603050405020304" pitchFamily="18" charset="0"/>
              </a:rPr>
              <a:t> 43 </a:t>
            </a:r>
            <a:r>
              <a:rPr lang="en-US" sz="2800" b="1" dirty="0" err="1" smtClean="0">
                <a:latin typeface="Times New Roman" pitchFamily="18" charset="0"/>
                <a:cs typeface="Times New Roman" panose="02020603050405020304" pitchFamily="18" charset="0"/>
              </a:rPr>
              <a:t>Giới</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thiệu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chung</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hệ</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endParaRPr lang="en-US" sz="2800" b="1" dirty="0" smtClean="0">
              <a:latin typeface="Times New Roman" pitchFamily="18" charset="0"/>
              <a:cs typeface="Times New Roman" panose="02020603050405020304" pitchFamily="18" charset="0"/>
            </a:endParaRPr>
          </a:p>
          <a:p>
            <a:pPr algn="just" eaLnBrk="0" hangingPunct="0">
              <a:tabLst>
                <a:tab pos="1143000" algn="l"/>
              </a:tabLst>
            </a:pPr>
            <a:r>
              <a:rPr lang="en-US" sz="2800" b="1" dirty="0" smtClean="0">
                <a:latin typeface="Times New Roman" pitchFamily="18" charset="0"/>
                <a:cs typeface="Times New Roman" panose="02020603050405020304" pitchFamily="18" charset="0"/>
              </a:rPr>
              <a:t>I. </a:t>
            </a:r>
            <a:r>
              <a:rPr lang="en-US" sz="2800" b="1" dirty="0" err="1" smtClean="0">
                <a:latin typeface="Times New Roman" pitchFamily="18" charset="0"/>
                <a:cs typeface="Times New Roman" panose="02020603050405020304" pitchFamily="18" charset="0"/>
              </a:rPr>
              <a:t>Nơron</a:t>
            </a:r>
            <a:r>
              <a:rPr lang="en-US" sz="2800" b="1" dirty="0" smtClean="0">
                <a:latin typeface="Times New Roman" pitchFamily="18" charset="0"/>
                <a:cs typeface="Times New Roman" panose="02020603050405020304" pitchFamily="18" charset="0"/>
              </a:rPr>
              <a:t> – </a:t>
            </a:r>
            <a:r>
              <a:rPr lang="en-US" sz="2800" b="1" dirty="0" err="1" smtClean="0">
                <a:latin typeface="Times New Roman" pitchFamily="18" charset="0"/>
                <a:cs typeface="Times New Roman" panose="02020603050405020304" pitchFamily="18" charset="0"/>
              </a:rPr>
              <a:t>đơn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vị</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cấu</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tạo</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của</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hệ</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thần</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kinh</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Hs</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tự</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thực</a:t>
            </a:r>
            <a:r>
              <a:rPr lang="en-US" sz="2800" b="1" dirty="0" smtClean="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hiện</a:t>
            </a:r>
            <a:r>
              <a:rPr lang="en-US" sz="2800" b="1" dirty="0" smtClean="0">
                <a:latin typeface="Times New Roman" pitchFamily="18" charset="0"/>
                <a:cs typeface="Times New Roman" panose="02020603050405020304" pitchFamily="18" charset="0"/>
              </a:rPr>
              <a:t>)</a:t>
            </a:r>
          </a:p>
        </p:txBody>
      </p:sp>
      <p:sp>
        <p:nvSpPr>
          <p:cNvPr id="2" name="Rectangle 1"/>
          <p:cNvSpPr/>
          <p:nvPr/>
        </p:nvSpPr>
        <p:spPr>
          <a:xfrm>
            <a:off x="371935" y="3807038"/>
            <a:ext cx="5328703" cy="523220"/>
          </a:xfrm>
          <a:prstGeom prst="rect">
            <a:avLst/>
          </a:prstGeom>
        </p:spPr>
        <p:txBody>
          <a:bodyPr wrap="none">
            <a:spAutoFit/>
          </a:bodyPr>
          <a:lstStyle/>
          <a:p>
            <a:pPr algn="just" eaLnBrk="0" hangingPunct="0">
              <a:tabLst>
                <a:tab pos="1143000" algn="l"/>
              </a:tabLst>
            </a:pPr>
            <a:r>
              <a:rPr lang="en-US" sz="2800" b="1" dirty="0">
                <a:latin typeface="Times New Roman" pitchFamily="18" charset="0"/>
                <a:cs typeface="Times New Roman" panose="02020603050405020304" pitchFamily="18" charset="0"/>
              </a:rPr>
              <a:t>II. </a:t>
            </a:r>
            <a:r>
              <a:rPr lang="en-US" sz="2800" b="1" dirty="0" err="1">
                <a:latin typeface="Times New Roman" pitchFamily="18" charset="0"/>
                <a:cs typeface="Times New Roman" panose="02020603050405020304" pitchFamily="18" charset="0"/>
              </a:rPr>
              <a:t>Các</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bộ</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phận</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của</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hệ</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thần</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kinh</a:t>
            </a:r>
            <a:r>
              <a:rPr lang="en-US" sz="2800" b="1" dirty="0">
                <a:latin typeface="Times New Roman" pitchFamily="18" charset="0"/>
                <a:cs typeface="Times New Roman" panose="02020603050405020304" pitchFamily="18" charset="0"/>
              </a:rPr>
              <a:t> </a:t>
            </a:r>
          </a:p>
        </p:txBody>
      </p:sp>
      <p:sp>
        <p:nvSpPr>
          <p:cNvPr id="8" name="Rectangle 27"/>
          <p:cNvSpPr>
            <a:spLocks noChangeArrowheads="1"/>
          </p:cNvSpPr>
          <p:nvPr/>
        </p:nvSpPr>
        <p:spPr bwMode="auto">
          <a:xfrm>
            <a:off x="482600" y="4318000"/>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srcRect/>
          <a:stretch>
            <a:fillRect/>
          </a:stretch>
        </p:blipFill>
        <p:spPr bwMode="auto">
          <a:xfrm>
            <a:off x="1347788" y="128588"/>
            <a:ext cx="5260975" cy="6729412"/>
          </a:xfrm>
          <a:prstGeom prst="rect">
            <a:avLst/>
          </a:prstGeom>
          <a:noFill/>
          <a:ln w="9525">
            <a:noFill/>
            <a:miter lim="800000"/>
            <a:headEnd/>
            <a:tailEnd/>
          </a:ln>
        </p:spPr>
      </p:pic>
      <p:cxnSp>
        <p:nvCxnSpPr>
          <p:cNvPr id="4" name="Straight Connector 3"/>
          <p:cNvCxnSpPr/>
          <p:nvPr/>
        </p:nvCxnSpPr>
        <p:spPr>
          <a:xfrm flipV="1">
            <a:off x="5537200" y="346075"/>
            <a:ext cx="1189038" cy="65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411" name="TextBox 5"/>
          <p:cNvSpPr txBox="1">
            <a:spLocks noChangeArrowheads="1"/>
          </p:cNvSpPr>
          <p:nvPr/>
        </p:nvSpPr>
        <p:spPr bwMode="auto">
          <a:xfrm>
            <a:off x="6726238" y="33338"/>
            <a:ext cx="1184275" cy="460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Hộp sọ</a:t>
            </a:r>
          </a:p>
        </p:txBody>
      </p:sp>
      <p:cxnSp>
        <p:nvCxnSpPr>
          <p:cNvPr id="7" name="Straight Connector 6"/>
          <p:cNvCxnSpPr/>
          <p:nvPr/>
        </p:nvCxnSpPr>
        <p:spPr>
          <a:xfrm>
            <a:off x="5383213" y="641350"/>
            <a:ext cx="1225550" cy="37623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7413" name="TextBox 8"/>
          <p:cNvSpPr txBox="1">
            <a:spLocks noChangeArrowheads="1"/>
          </p:cNvSpPr>
          <p:nvPr/>
        </p:nvSpPr>
        <p:spPr bwMode="auto">
          <a:xfrm>
            <a:off x="6608763" y="808038"/>
            <a:ext cx="1184275" cy="461962"/>
          </a:xfrm>
          <a:prstGeom prst="rect">
            <a:avLst/>
          </a:prstGeom>
          <a:noFill/>
          <a:ln w="9525">
            <a:solidFill>
              <a:schemeClr val="bg1"/>
            </a:solidFill>
            <a:miter lim="800000"/>
            <a:headEnd/>
            <a:tailEnd/>
          </a:ln>
        </p:spPr>
        <p:txBody>
          <a:bodyPr>
            <a:spAutoFit/>
          </a:bodyPr>
          <a:lstStyle/>
          <a:p>
            <a:r>
              <a:rPr lang="en-US" sz="2400" b="1">
                <a:solidFill>
                  <a:srgbClr val="0000FF"/>
                </a:solidFill>
                <a:latin typeface="Times New Roman" pitchFamily="18" charset="0"/>
                <a:cs typeface="Times New Roman" pitchFamily="18" charset="0"/>
              </a:rPr>
              <a:t>Não</a:t>
            </a:r>
          </a:p>
        </p:txBody>
      </p:sp>
      <p:sp>
        <p:nvSpPr>
          <p:cNvPr id="17414" name="TextBox 9"/>
          <p:cNvSpPr txBox="1">
            <a:spLocks noChangeArrowheads="1"/>
          </p:cNvSpPr>
          <p:nvPr/>
        </p:nvSpPr>
        <p:spPr bwMode="auto">
          <a:xfrm>
            <a:off x="6499225" y="2813050"/>
            <a:ext cx="866775" cy="8318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Tủy sống</a:t>
            </a:r>
          </a:p>
        </p:txBody>
      </p:sp>
      <p:cxnSp>
        <p:nvCxnSpPr>
          <p:cNvPr id="11" name="Straight Connector 10"/>
          <p:cNvCxnSpPr/>
          <p:nvPr/>
        </p:nvCxnSpPr>
        <p:spPr>
          <a:xfrm>
            <a:off x="5275263" y="2892425"/>
            <a:ext cx="1223962" cy="3746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78463" y="4162425"/>
            <a:ext cx="1128712" cy="2809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TextBox 13"/>
          <p:cNvSpPr txBox="1">
            <a:spLocks noChangeArrowheads="1"/>
          </p:cNvSpPr>
          <p:nvPr/>
        </p:nvSpPr>
        <p:spPr bwMode="auto">
          <a:xfrm>
            <a:off x="6607175" y="4211638"/>
            <a:ext cx="1184275" cy="8318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Cột sống</a:t>
            </a:r>
          </a:p>
        </p:txBody>
      </p:sp>
      <p:sp>
        <p:nvSpPr>
          <p:cNvPr id="15" name="Right Brace 14"/>
          <p:cNvSpPr/>
          <p:nvPr/>
        </p:nvSpPr>
        <p:spPr>
          <a:xfrm>
            <a:off x="7318375" y="1062038"/>
            <a:ext cx="406400" cy="230346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7886700" y="1466850"/>
            <a:ext cx="1184275" cy="1570038"/>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Bộ phận trung ương</a:t>
            </a:r>
          </a:p>
        </p:txBody>
      </p:sp>
      <p:sp>
        <p:nvSpPr>
          <p:cNvPr id="17420" name="TextBox 16"/>
          <p:cNvSpPr txBox="1">
            <a:spLocks noChangeArrowheads="1"/>
          </p:cNvSpPr>
          <p:nvPr/>
        </p:nvSpPr>
        <p:spPr bwMode="auto">
          <a:xfrm>
            <a:off x="1476375" y="2295525"/>
            <a:ext cx="866775" cy="15684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Dây thần kinh tủy</a:t>
            </a:r>
          </a:p>
        </p:txBody>
      </p:sp>
      <p:sp>
        <p:nvSpPr>
          <p:cNvPr id="17421" name="TextBox 17"/>
          <p:cNvSpPr txBox="1">
            <a:spLocks noChangeArrowheads="1"/>
          </p:cNvSpPr>
          <p:nvPr/>
        </p:nvSpPr>
        <p:spPr bwMode="auto">
          <a:xfrm>
            <a:off x="1452563" y="811213"/>
            <a:ext cx="866775" cy="1552575"/>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Dây thần kinh não</a:t>
            </a:r>
          </a:p>
        </p:txBody>
      </p:sp>
      <p:sp>
        <p:nvSpPr>
          <p:cNvPr id="17422" name="TextBox 18"/>
          <p:cNvSpPr txBox="1">
            <a:spLocks noChangeArrowheads="1"/>
          </p:cNvSpPr>
          <p:nvPr/>
        </p:nvSpPr>
        <p:spPr bwMode="auto">
          <a:xfrm>
            <a:off x="1441450" y="4764088"/>
            <a:ext cx="984250" cy="12001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Hạch thần kinh</a:t>
            </a:r>
          </a:p>
        </p:txBody>
      </p:sp>
      <p:sp>
        <p:nvSpPr>
          <p:cNvPr id="20" name="TextBox 19"/>
          <p:cNvSpPr txBox="1">
            <a:spLocks noChangeArrowheads="1"/>
          </p:cNvSpPr>
          <p:nvPr/>
        </p:nvSpPr>
        <p:spPr bwMode="auto">
          <a:xfrm>
            <a:off x="25400" y="2252663"/>
            <a:ext cx="1185863" cy="1570037"/>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Bộ phận ngoại biên</a:t>
            </a:r>
          </a:p>
        </p:txBody>
      </p:sp>
      <p:sp>
        <p:nvSpPr>
          <p:cNvPr id="21" name="Left Brace 20"/>
          <p:cNvSpPr/>
          <p:nvPr/>
        </p:nvSpPr>
        <p:spPr>
          <a:xfrm>
            <a:off x="1055688" y="1055688"/>
            <a:ext cx="377825" cy="427355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flipV="1">
            <a:off x="2230438" y="890588"/>
            <a:ext cx="1544637"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98700" y="2971800"/>
            <a:ext cx="2454275" cy="1031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420" idx="3"/>
          </p:cNvCxnSpPr>
          <p:nvPr/>
        </p:nvCxnSpPr>
        <p:spPr>
          <a:xfrm>
            <a:off x="2343150" y="3079750"/>
            <a:ext cx="2409825" cy="6715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420" idx="3"/>
          </p:cNvCxnSpPr>
          <p:nvPr/>
        </p:nvCxnSpPr>
        <p:spPr>
          <a:xfrm flipV="1">
            <a:off x="2343150" y="1670050"/>
            <a:ext cx="2220913" cy="14097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8700" y="5364163"/>
            <a:ext cx="1249363" cy="1460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422" idx="3"/>
          </p:cNvCxnSpPr>
          <p:nvPr/>
        </p:nvCxnSpPr>
        <p:spPr>
          <a:xfrm flipV="1">
            <a:off x="2425700" y="4027488"/>
            <a:ext cx="1100138" cy="13366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7431" name="TextBox 37"/>
          <p:cNvSpPr txBox="1">
            <a:spLocks noChangeArrowheads="1"/>
          </p:cNvSpPr>
          <p:nvPr/>
        </p:nvSpPr>
        <p:spPr bwMode="auto">
          <a:xfrm>
            <a:off x="0" y="0"/>
            <a:ext cx="3898900" cy="396875"/>
          </a:xfrm>
          <a:prstGeom prst="rect">
            <a:avLst/>
          </a:prstGeom>
          <a:noFill/>
          <a:ln w="9525">
            <a:noFill/>
            <a:miter lim="800000"/>
            <a:headEnd/>
            <a:tailEnd/>
          </a:ln>
        </p:spPr>
        <p:txBody>
          <a:bodyPr>
            <a:spAutoFit/>
          </a:bodyPr>
          <a:lstStyle/>
          <a:p>
            <a:r>
              <a:rPr lang="en-US" sz="2000" b="1" dirty="0" err="1">
                <a:latin typeface="Times New Roman" pitchFamily="18" charset="0"/>
                <a:cs typeface="Times New Roman" pitchFamily="18" charset="0"/>
              </a:rPr>
              <a:t>II.C</a:t>
            </a:r>
            <a:r>
              <a:rPr lang="en-US" sz="2000" b="1" dirty="0" err="1"/>
              <a:t>ác</a:t>
            </a:r>
            <a:r>
              <a:rPr lang="en-US" sz="2000" b="1" dirty="0"/>
              <a:t> </a:t>
            </a:r>
            <a:r>
              <a:rPr lang="en-US" sz="2000" b="1" dirty="0" err="1"/>
              <a:t>bộ</a:t>
            </a:r>
            <a:r>
              <a:rPr lang="en-US" sz="2000" b="1" dirty="0"/>
              <a:t> </a:t>
            </a:r>
            <a:r>
              <a:rPr lang="en-US" sz="2000" b="1" dirty="0" err="1"/>
              <a:t>phận</a:t>
            </a:r>
            <a:r>
              <a:rPr lang="en-US" sz="2000" b="1" dirty="0"/>
              <a:t> </a:t>
            </a:r>
            <a:r>
              <a:rPr lang="en-US" sz="2000" b="1" dirty="0" err="1"/>
              <a:t>c</a:t>
            </a:r>
            <a:r>
              <a:rPr lang="en-US" b="1" dirty="0" err="1"/>
              <a:t>ủa</a:t>
            </a:r>
            <a:r>
              <a:rPr lang="en-US" b="1" dirty="0"/>
              <a:t> </a:t>
            </a:r>
            <a:r>
              <a:rPr lang="en-US" b="1" dirty="0" err="1"/>
              <a:t>hệ</a:t>
            </a:r>
            <a:r>
              <a:rPr lang="en-US" b="1" dirty="0"/>
              <a:t> </a:t>
            </a:r>
            <a:r>
              <a:rPr lang="en-US" b="1" dirty="0" err="1"/>
              <a:t>thần</a:t>
            </a:r>
            <a:r>
              <a:rPr lang="en-US" b="1" dirty="0"/>
              <a:t> </a:t>
            </a:r>
            <a:r>
              <a:rPr lang="en-US" b="1" dirty="0" err="1"/>
              <a:t>kinh</a:t>
            </a:r>
            <a:endParaRPr lang="en-US" sz="2000" b="1" dirty="0">
              <a:latin typeface="Times New Roman" pitchFamily="18" charset="0"/>
              <a:cs typeface="Times New Roman" pitchFamily="18" charset="0"/>
            </a:endParaRPr>
          </a:p>
        </p:txBody>
      </p:sp>
      <p:sp>
        <p:nvSpPr>
          <p:cNvPr id="43" name="TextBox 42"/>
          <p:cNvSpPr txBox="1">
            <a:spLocks noChangeArrowheads="1"/>
          </p:cNvSpPr>
          <p:nvPr/>
        </p:nvSpPr>
        <p:spPr bwMode="auto">
          <a:xfrm>
            <a:off x="6627813" y="808038"/>
            <a:ext cx="622300" cy="585787"/>
          </a:xfrm>
          <a:prstGeom prst="rect">
            <a:avLst/>
          </a:prstGeom>
          <a:solidFill>
            <a:schemeClr val="bg1"/>
          </a:solidFill>
          <a:ln w="9525">
            <a:noFill/>
            <a:miter lim="800000"/>
            <a:headEnd/>
            <a:tailEnd/>
          </a:ln>
        </p:spPr>
        <p:txBody>
          <a:bodyPr>
            <a:spAutoFit/>
          </a:bodyPr>
          <a:lstStyle/>
          <a:p>
            <a:r>
              <a:rPr lang="en-US" sz="3200" b="1">
                <a:solidFill>
                  <a:srgbClr val="0000FF"/>
                </a:solidFill>
                <a:latin typeface="Times New Roman" pitchFamily="18" charset="0"/>
                <a:cs typeface="Times New Roman" pitchFamily="18" charset="0"/>
              </a:rPr>
              <a:t>1</a:t>
            </a:r>
          </a:p>
        </p:txBody>
      </p:sp>
      <p:sp>
        <p:nvSpPr>
          <p:cNvPr id="44" name="TextBox 43"/>
          <p:cNvSpPr txBox="1">
            <a:spLocks noChangeArrowheads="1"/>
          </p:cNvSpPr>
          <p:nvPr/>
        </p:nvSpPr>
        <p:spPr bwMode="auto">
          <a:xfrm>
            <a:off x="6548438" y="2905125"/>
            <a:ext cx="769937" cy="1077913"/>
          </a:xfrm>
          <a:prstGeom prst="rect">
            <a:avLst/>
          </a:prstGeom>
          <a:solidFill>
            <a:schemeClr val="bg1"/>
          </a:solidFill>
          <a:ln w="9525">
            <a:noFill/>
            <a:miter lim="800000"/>
            <a:headEnd/>
            <a:tailEnd/>
          </a:ln>
        </p:spPr>
        <p:txBody>
          <a:bodyPr>
            <a:spAutoFit/>
          </a:bodyPr>
          <a:lstStyle/>
          <a:p>
            <a:r>
              <a:rPr lang="en-US" sz="3200" b="1">
                <a:solidFill>
                  <a:srgbClr val="0000FF"/>
                </a:solidFill>
                <a:latin typeface="Times New Roman" pitchFamily="18" charset="0"/>
                <a:cs typeface="Times New Roman" pitchFamily="18" charset="0"/>
              </a:rPr>
              <a:t>2</a:t>
            </a:r>
          </a:p>
          <a:p>
            <a:endParaRPr lang="en-US" sz="3200" b="1">
              <a:solidFill>
                <a:srgbClr val="0000FF"/>
              </a:solidFill>
              <a:latin typeface="Times New Roman" pitchFamily="18" charset="0"/>
              <a:cs typeface="Times New Roman" pitchFamily="18" charset="0"/>
            </a:endParaRPr>
          </a:p>
        </p:txBody>
      </p:sp>
      <p:sp>
        <p:nvSpPr>
          <p:cNvPr id="45" name="TextBox 44"/>
          <p:cNvSpPr txBox="1">
            <a:spLocks noChangeArrowheads="1"/>
          </p:cNvSpPr>
          <p:nvPr/>
        </p:nvSpPr>
        <p:spPr bwMode="auto">
          <a:xfrm>
            <a:off x="1441450" y="841375"/>
            <a:ext cx="769938" cy="1554163"/>
          </a:xfrm>
          <a:prstGeom prst="rect">
            <a:avLst/>
          </a:prstGeom>
          <a:solidFill>
            <a:schemeClr val="bg1"/>
          </a:solidFill>
          <a:ln w="9525">
            <a:noFill/>
            <a:miter lim="800000"/>
            <a:headEnd/>
            <a:tailEnd/>
          </a:ln>
        </p:spPr>
        <p:txBody>
          <a:bodyPr>
            <a:spAutoFit/>
          </a:bodyPr>
          <a:lstStyle/>
          <a:p>
            <a:endParaRPr lang="en-US" sz="3200" b="1" dirty="0">
              <a:solidFill>
                <a:srgbClr val="0000FF"/>
              </a:solidFill>
              <a:latin typeface="Times New Roman" pitchFamily="18" charset="0"/>
              <a:cs typeface="Times New Roman" pitchFamily="18" charset="0"/>
            </a:endParaRPr>
          </a:p>
          <a:p>
            <a:r>
              <a:rPr lang="en-US" sz="3200" b="1" dirty="0">
                <a:solidFill>
                  <a:srgbClr val="0000FF"/>
                </a:solidFill>
                <a:latin typeface="Times New Roman" pitchFamily="18" charset="0"/>
                <a:cs typeface="Times New Roman" pitchFamily="18" charset="0"/>
              </a:rPr>
              <a:t>   3</a:t>
            </a:r>
          </a:p>
          <a:p>
            <a:endParaRPr lang="en-US" sz="3200" b="1" dirty="0">
              <a:solidFill>
                <a:srgbClr val="0000FF"/>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1462088" y="2401888"/>
            <a:ext cx="769937" cy="1568450"/>
          </a:xfrm>
          <a:prstGeom prst="rect">
            <a:avLst/>
          </a:prstGeom>
          <a:solidFill>
            <a:schemeClr val="bg1"/>
          </a:solidFill>
          <a:ln w="9525">
            <a:noFill/>
            <a:miter lim="800000"/>
            <a:headEnd/>
            <a:tailEnd/>
          </a:ln>
        </p:spPr>
        <p:txBody>
          <a:bodyPr>
            <a:spAutoFit/>
          </a:bodyPr>
          <a:lstStyle/>
          <a:p>
            <a:endParaRPr lang="en-US" sz="3200" b="1" dirty="0">
              <a:solidFill>
                <a:srgbClr val="0000FF"/>
              </a:solidFill>
              <a:latin typeface="Times New Roman" pitchFamily="18" charset="0"/>
              <a:cs typeface="Times New Roman" pitchFamily="18" charset="0"/>
            </a:endParaRPr>
          </a:p>
          <a:p>
            <a:r>
              <a:rPr lang="en-US" sz="3200" b="1" dirty="0">
                <a:solidFill>
                  <a:srgbClr val="0000FF"/>
                </a:solidFill>
                <a:latin typeface="Times New Roman" pitchFamily="18" charset="0"/>
                <a:cs typeface="Times New Roman" pitchFamily="18" charset="0"/>
              </a:rPr>
              <a:t>   4</a:t>
            </a:r>
          </a:p>
          <a:p>
            <a:endParaRPr lang="en-US" sz="3200" b="1" dirty="0">
              <a:solidFill>
                <a:srgbClr val="0000FF"/>
              </a:solidFill>
              <a:latin typeface="Times New Roman" pitchFamily="18" charset="0"/>
              <a:cs typeface="Times New Roman" pitchFamily="18" charset="0"/>
            </a:endParaRPr>
          </a:p>
        </p:txBody>
      </p:sp>
      <p:sp>
        <p:nvSpPr>
          <p:cNvPr id="47" name="TextBox 46"/>
          <p:cNvSpPr txBox="1">
            <a:spLocks noChangeArrowheads="1"/>
          </p:cNvSpPr>
          <p:nvPr/>
        </p:nvSpPr>
        <p:spPr bwMode="auto">
          <a:xfrm>
            <a:off x="1462088" y="4616450"/>
            <a:ext cx="769937" cy="1570038"/>
          </a:xfrm>
          <a:prstGeom prst="rect">
            <a:avLst/>
          </a:prstGeom>
          <a:solidFill>
            <a:schemeClr val="bg1"/>
          </a:solidFill>
          <a:ln w="9525">
            <a:noFill/>
            <a:miter lim="800000"/>
            <a:headEnd/>
            <a:tailEnd/>
          </a:ln>
        </p:spPr>
        <p:txBody>
          <a:bodyPr>
            <a:spAutoFit/>
          </a:bodyPr>
          <a:lstStyle/>
          <a:p>
            <a:endParaRPr lang="en-US" sz="3200" b="1">
              <a:solidFill>
                <a:srgbClr val="0000FF"/>
              </a:solidFill>
              <a:latin typeface="Times New Roman" pitchFamily="18" charset="0"/>
              <a:cs typeface="Times New Roman" pitchFamily="18" charset="0"/>
            </a:endParaRPr>
          </a:p>
          <a:p>
            <a:r>
              <a:rPr lang="en-US" sz="3200" b="1">
                <a:solidFill>
                  <a:srgbClr val="0000FF"/>
                </a:solidFill>
                <a:latin typeface="Times New Roman" pitchFamily="18" charset="0"/>
                <a:cs typeface="Times New Roman" pitchFamily="18" charset="0"/>
              </a:rPr>
              <a:t>   5</a:t>
            </a:r>
          </a:p>
          <a:p>
            <a:endParaRPr lang="en-US" sz="3200" b="1">
              <a:solidFill>
                <a:srgbClr val="0000FF"/>
              </a:solidFill>
              <a:latin typeface="Times New Roman" pitchFamily="18" charset="0"/>
              <a:cs typeface="Times New Roman" pitchFamily="18" charset="0"/>
            </a:endParaRPr>
          </a:p>
        </p:txBody>
      </p:sp>
      <p:sp>
        <p:nvSpPr>
          <p:cNvPr id="31" name="Rectangle 27"/>
          <p:cNvSpPr>
            <a:spLocks noChangeArrowheads="1"/>
          </p:cNvSpPr>
          <p:nvPr/>
        </p:nvSpPr>
        <p:spPr bwMode="auto">
          <a:xfrm>
            <a:off x="165100" y="317500"/>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43"/>
                                        </p:tgtEl>
                                      </p:cBhvr>
                                    </p:animEffect>
                                    <p:set>
                                      <p:cBhvr>
                                        <p:cTn id="7" dur="1" fill="hold">
                                          <p:stCondLst>
                                            <p:cond delay="2999"/>
                                          </p:stCondLst>
                                        </p:cTn>
                                        <p:tgtEl>
                                          <p:spTgt spid="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000"/>
                                        <p:tgtEl>
                                          <p:spTgt spid="44"/>
                                        </p:tgtEl>
                                      </p:cBhvr>
                                    </p:animEffect>
                                    <p:set>
                                      <p:cBhvr>
                                        <p:cTn id="12" dur="1" fill="hold">
                                          <p:stCondLst>
                                            <p:cond delay="2999"/>
                                          </p:stCondLst>
                                        </p:cTn>
                                        <p:tgtEl>
                                          <p:spTgt spid="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3000"/>
                                        <p:tgtEl>
                                          <p:spTgt spid="45"/>
                                        </p:tgtEl>
                                      </p:cBhvr>
                                    </p:animEffect>
                                    <p:set>
                                      <p:cBhvr>
                                        <p:cTn id="17" dur="1" fill="hold">
                                          <p:stCondLst>
                                            <p:cond delay="29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3000"/>
                                        <p:tgtEl>
                                          <p:spTgt spid="46"/>
                                        </p:tgtEl>
                                      </p:cBhvr>
                                    </p:animEffect>
                                    <p:set>
                                      <p:cBhvr>
                                        <p:cTn id="22" dur="1" fill="hold">
                                          <p:stCondLst>
                                            <p:cond delay="29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3000"/>
                                        <p:tgtEl>
                                          <p:spTgt spid="47"/>
                                        </p:tgtEl>
                                      </p:cBhvr>
                                    </p:animEffect>
                                    <p:set>
                                      <p:cBhvr>
                                        <p:cTn id="27" dur="1" fill="hold">
                                          <p:stCondLst>
                                            <p:cond delay="2999"/>
                                          </p:stCondLst>
                                        </p:cTn>
                                        <p:tgtEl>
                                          <p:spTgt spid="4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3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3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3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21" grpId="0" animBg="1"/>
      <p:bldP spid="43"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gray">
          <a:xfrm>
            <a:off x="3519488" y="29416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n-US"/>
          </a:p>
        </p:txBody>
      </p:sp>
      <p:sp>
        <p:nvSpPr>
          <p:cNvPr id="39956" name="AutoShape 3"/>
          <p:cNvSpPr>
            <a:spLocks noChangeAspect="1" noChangeArrowheads="1" noTextEdit="1"/>
          </p:cNvSpPr>
          <p:nvPr/>
        </p:nvSpPr>
        <p:spPr bwMode="gray">
          <a:xfrm flipH="1">
            <a:off x="5173663" y="1776413"/>
            <a:ext cx="909637" cy="1244600"/>
          </a:xfrm>
          <a:prstGeom prst="rect">
            <a:avLst/>
          </a:prstGeom>
          <a:noFill/>
          <a:ln w="9525">
            <a:noFill/>
            <a:miter lim="800000"/>
            <a:headEnd/>
            <a:tailEnd/>
          </a:ln>
        </p:spPr>
        <p:txBody>
          <a:bodyPr/>
          <a:lstStyle/>
          <a:p>
            <a:endParaRPr lang="en-US"/>
          </a:p>
        </p:txBody>
      </p:sp>
      <p:sp>
        <p:nvSpPr>
          <p:cNvPr id="39940" name="Text Box 4"/>
          <p:cNvSpPr txBox="1">
            <a:spLocks noChangeArrowheads="1"/>
          </p:cNvSpPr>
          <p:nvPr/>
        </p:nvSpPr>
        <p:spPr bwMode="auto">
          <a:xfrm>
            <a:off x="2909888" y="2352675"/>
            <a:ext cx="3429000" cy="519113"/>
          </a:xfrm>
          <a:prstGeom prst="rect">
            <a:avLst/>
          </a:prstGeom>
          <a:solidFill>
            <a:schemeClr val="accent1">
              <a:lumMod val="40000"/>
              <a:lumOff val="60000"/>
            </a:schemeClr>
          </a:solidFill>
          <a:ln w="9525">
            <a:noFill/>
            <a:miter lim="800000"/>
            <a:headEnd/>
            <a:tailEnd/>
          </a:ln>
        </p:spPr>
        <p:txBody>
          <a:bodyPr>
            <a:spAutoFit/>
          </a:bodyPr>
          <a:lstStyle/>
          <a:p>
            <a:pPr algn="ctr">
              <a:spcBef>
                <a:spcPct val="50000"/>
              </a:spcBef>
            </a:pPr>
            <a:r>
              <a:rPr lang="en-US" sz="2800" dirty="0">
                <a:solidFill>
                  <a:schemeClr val="bg1"/>
                </a:solidFill>
                <a:cs typeface="Arial" charset="0"/>
              </a:rPr>
              <a:t> </a:t>
            </a:r>
            <a:r>
              <a:rPr lang="en-US" sz="2800" dirty="0" err="1">
                <a:solidFill>
                  <a:srgbClr val="0000FF"/>
                </a:solidFill>
                <a:latin typeface="Times New Roman" pitchFamily="18" charset="0"/>
              </a:rPr>
              <a:t>Hệ</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thần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kinh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gồm</a:t>
            </a:r>
            <a:endParaRPr lang="en-US" sz="2800" dirty="0">
              <a:solidFill>
                <a:schemeClr val="bg1"/>
              </a:solidFill>
              <a:latin typeface="Times New Roman" pitchFamily="18" charset="0"/>
              <a:cs typeface="Arial" charset="0"/>
            </a:endParaRPr>
          </a:p>
        </p:txBody>
      </p:sp>
      <p:graphicFrame>
        <p:nvGraphicFramePr>
          <p:cNvPr id="3" name="Diagram 2"/>
          <p:cNvGraphicFramePr/>
          <p:nvPr>
            <p:extLst>
              <p:ext uri="{D42A27DB-BD31-4B8C-83A1-F6EECF244321}">
                <p14:modId xmlns:p14="http://schemas.microsoft.com/office/powerpoint/2010/main" val="1701190182"/>
              </p:ext>
            </p:extLst>
          </p:nvPr>
        </p:nvGraphicFramePr>
        <p:xfrm>
          <a:off x="90488" y="3268663"/>
          <a:ext cx="4419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607796765"/>
              </p:ext>
            </p:extLst>
          </p:nvPr>
        </p:nvGraphicFramePr>
        <p:xfrm>
          <a:off x="4586288" y="3268663"/>
          <a:ext cx="44196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9955" name="Freeform 19"/>
          <p:cNvSpPr>
            <a:spLocks/>
          </p:cNvSpPr>
          <p:nvPr/>
        </p:nvSpPr>
        <p:spPr bwMode="gray">
          <a:xfrm flipH="1">
            <a:off x="4738688" y="29416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n-US"/>
          </a:p>
        </p:txBody>
      </p:sp>
      <p:sp>
        <p:nvSpPr>
          <p:cNvPr id="39959" name="Rectangle 27"/>
          <p:cNvSpPr>
            <a:spLocks noChangeArrowheads="1"/>
          </p:cNvSpPr>
          <p:nvPr/>
        </p:nvSpPr>
        <p:spPr bwMode="auto">
          <a:xfrm>
            <a:off x="0" y="838200"/>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sp>
        <p:nvSpPr>
          <p:cNvPr id="39960" name="TextBox 2"/>
          <p:cNvSpPr txBox="1">
            <a:spLocks noChangeArrowheads="1"/>
          </p:cNvSpPr>
          <p:nvPr/>
        </p:nvSpPr>
        <p:spPr bwMode="auto">
          <a:xfrm>
            <a:off x="0" y="-28575"/>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39961" name="TextBox 37"/>
          <p:cNvSpPr txBox="1">
            <a:spLocks noChangeArrowheads="1"/>
          </p:cNvSpPr>
          <p:nvPr/>
        </p:nvSpPr>
        <p:spPr bwMode="auto">
          <a:xfrm>
            <a:off x="0" y="571500"/>
            <a:ext cx="389890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II.C</a:t>
            </a:r>
            <a:r>
              <a:rPr lang="en-US" sz="2000" b="1"/>
              <a:t>ác bộ phận c</a:t>
            </a:r>
            <a:r>
              <a:rPr lang="en-US" b="1"/>
              <a:t>ủa hệ thần kinh</a:t>
            </a:r>
            <a:endParaRPr lang="en-US" sz="2000" b="1">
              <a:latin typeface="Times New Roman" pitchFamily="18" charset="0"/>
              <a:cs typeface="Times New Roman" pitchFamily="18" charset="0"/>
            </a:endParaRPr>
          </a:p>
        </p:txBody>
      </p:sp>
      <p:sp>
        <p:nvSpPr>
          <p:cNvPr id="39962" name="Rectangle 4"/>
          <p:cNvSpPr>
            <a:spLocks noChangeArrowheads="1"/>
          </p:cNvSpPr>
          <p:nvPr/>
        </p:nvSpPr>
        <p:spPr bwMode="auto">
          <a:xfrm>
            <a:off x="0" y="261938"/>
            <a:ext cx="779145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 Nơ ron - đơn vị cấu tạo của hệ thần kinh</a:t>
            </a:r>
            <a:r>
              <a:rPr lang="en-US" sz="2000" b="1">
                <a:solidFill>
                  <a:srgbClr val="FF0000"/>
                </a:solidFill>
                <a:latin typeface="Times New Roman" pitchFamily="18" charset="0"/>
                <a:cs typeface="Times New Roman" pitchFamily="18" charset="0"/>
              </a:rPr>
              <a:t> </a:t>
            </a:r>
          </a:p>
        </p:txBody>
      </p:sp>
      <p:sp>
        <p:nvSpPr>
          <p:cNvPr id="2" name="Rectangle 1"/>
          <p:cNvSpPr/>
          <p:nvPr/>
        </p:nvSpPr>
        <p:spPr>
          <a:xfrm>
            <a:off x="312738" y="1169988"/>
            <a:ext cx="8378825" cy="11969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en-US" sz="2400" dirty="0" err="1">
                <a:solidFill>
                  <a:srgbClr val="000000"/>
                </a:solidFill>
                <a:effectLst>
                  <a:outerShdw blurRad="38100" dist="38100" dir="2700000" algn="tl">
                    <a:srgbClr val="FFFFFF"/>
                  </a:outerShdw>
                </a:effectLst>
                <a:latin typeface="Times New Roman" pitchFamily="18" charset="0"/>
                <a:cs typeface="Arial" charset="0"/>
              </a:rPr>
              <a:t>Hệ</a:t>
            </a:r>
            <a:r>
              <a:rPr lang="en-US" altLang="en-US" sz="2400" dirty="0">
                <a:solidFill>
                  <a:srgbClr val="000000"/>
                </a:solidFill>
                <a:effectLst>
                  <a:outerShdw blurRad="38100" dist="38100" dir="2700000" algn="tl">
                    <a:srgbClr val="FFFFFF"/>
                  </a:outerShdw>
                </a:effectLst>
                <a:latin typeface="Times New Roman" pitchFamily="18" charset="0"/>
                <a:cs typeface="Arial" charset="0"/>
              </a:rPr>
              <a:t> </a:t>
            </a:r>
            <a:r>
              <a:rPr lang="en-US" altLang="en-US" sz="2400" dirty="0" err="1">
                <a:solidFill>
                  <a:srgbClr val="000000"/>
                </a:solidFill>
                <a:effectLst>
                  <a:outerShdw blurRad="38100" dist="38100" dir="2700000" algn="tl">
                    <a:srgbClr val="FFFFFF"/>
                  </a:outerShdw>
                </a:effectLst>
                <a:latin typeface="Times New Roman" pitchFamily="18" charset="0"/>
                <a:cs typeface="Arial" charset="0"/>
              </a:rPr>
              <a:t>thần</a:t>
            </a:r>
            <a:r>
              <a:rPr lang="en-US" altLang="en-US" sz="2400" dirty="0">
                <a:solidFill>
                  <a:srgbClr val="000000"/>
                </a:solidFill>
                <a:effectLst>
                  <a:outerShdw blurRad="38100" dist="38100" dir="2700000" algn="tl">
                    <a:srgbClr val="FFFFFF"/>
                  </a:outerShdw>
                </a:effectLst>
                <a:latin typeface="Times New Roman" pitchFamily="18" charset="0"/>
                <a:cs typeface="Arial" charset="0"/>
              </a:rPr>
              <a:t> </a:t>
            </a:r>
            <a:r>
              <a:rPr lang="en-US" altLang="en-US" sz="2400" dirty="0" err="1">
                <a:solidFill>
                  <a:srgbClr val="000000"/>
                </a:solidFill>
                <a:effectLst>
                  <a:outerShdw blurRad="38100" dist="38100" dir="2700000" algn="tl">
                    <a:srgbClr val="FFFFFF"/>
                  </a:outerShdw>
                </a:effectLst>
                <a:latin typeface="Times New Roman" pitchFamily="18" charset="0"/>
                <a:cs typeface="Arial" charset="0"/>
              </a:rPr>
              <a:t>kinh</a:t>
            </a:r>
            <a:r>
              <a:rPr lang="en-US" altLang="en-US" sz="2400" dirty="0">
                <a:solidFill>
                  <a:srgbClr val="000000"/>
                </a:solidFill>
                <a:effectLst>
                  <a:outerShdw blurRad="38100" dist="38100" dir="2700000" algn="tl">
                    <a:srgbClr val="FFFFFF"/>
                  </a:outerShdw>
                </a:effectLst>
                <a:latin typeface="Times New Roman" pitchFamily="18" charset="0"/>
                <a:cs typeface="Arial" charset="0"/>
              </a:rPr>
              <a:t> </a:t>
            </a:r>
            <a:r>
              <a:rPr lang="en-US" altLang="en-US" sz="2400" dirty="0" err="1">
                <a:solidFill>
                  <a:srgbClr val="000000"/>
                </a:solidFill>
                <a:effectLst>
                  <a:outerShdw blurRad="38100" dist="38100" dir="2700000" algn="tl">
                    <a:srgbClr val="FFFFFF"/>
                  </a:outerShdw>
                </a:effectLst>
                <a:latin typeface="Times New Roman" pitchFamily="18" charset="0"/>
                <a:cs typeface="Arial" charset="0"/>
              </a:rPr>
              <a:t>gồm</a:t>
            </a:r>
            <a:r>
              <a:rPr lang="en-US" altLang="en-US" sz="2400" dirty="0">
                <a:solidFill>
                  <a:srgbClr val="000000"/>
                </a:solidFill>
                <a:effectLst>
                  <a:outerShdw blurRad="38100" dist="38100" dir="2700000" algn="tl">
                    <a:srgbClr val="FFFFFF"/>
                  </a:outerShdw>
                </a:effectLst>
                <a:latin typeface="Times New Roman" pitchFamily="18" charset="0"/>
                <a:cs typeface="Arial" charset="0"/>
              </a:rPr>
              <a:t>:</a:t>
            </a:r>
          </a:p>
          <a:p>
            <a:pPr>
              <a:defRPr/>
            </a:pPr>
            <a:r>
              <a:rPr lang="pt-BR" altLang="en-US" sz="2400" b="1" dirty="0">
                <a:solidFill>
                  <a:srgbClr val="000000"/>
                </a:solidFill>
                <a:latin typeface="Times New Roman" pitchFamily="18" charset="0"/>
                <a:cs typeface="Arial" charset="0"/>
              </a:rPr>
              <a:t>- Bộ phận trung ương</a:t>
            </a:r>
            <a:r>
              <a:rPr lang="pt-BR" altLang="en-US" sz="2400" dirty="0">
                <a:solidFill>
                  <a:srgbClr val="000000"/>
                </a:solidFill>
                <a:effectLst>
                  <a:outerShdw blurRad="38100" dist="38100" dir="2700000" algn="tl">
                    <a:srgbClr val="FFFFFF"/>
                  </a:outerShdw>
                </a:effectLst>
                <a:latin typeface="Times New Roman" pitchFamily="18" charset="0"/>
                <a:cs typeface="Arial" charset="0"/>
              </a:rPr>
              <a:t>: </a:t>
            </a:r>
            <a:r>
              <a:rPr lang="pt-BR" altLang="en-US" sz="2400" dirty="0">
                <a:solidFill>
                  <a:srgbClr val="000000"/>
                </a:solidFill>
                <a:latin typeface="Times New Roman" pitchFamily="18" charset="0"/>
                <a:cs typeface="Arial" charset="0"/>
              </a:rPr>
              <a:t>Gồm não bộ và tủy sống.</a:t>
            </a:r>
          </a:p>
          <a:p>
            <a:pPr>
              <a:defRPr/>
            </a:pPr>
            <a:r>
              <a:rPr lang="pt-BR" altLang="en-US" sz="2400" b="1" dirty="0">
                <a:solidFill>
                  <a:srgbClr val="000000"/>
                </a:solidFill>
                <a:latin typeface="Times New Roman" pitchFamily="18" charset="0"/>
                <a:cs typeface="Arial" charset="0"/>
              </a:rPr>
              <a:t>- Bộ phận ngoại biên</a:t>
            </a:r>
            <a:r>
              <a:rPr lang="pt-BR" altLang="en-US" sz="2400" dirty="0">
                <a:solidFill>
                  <a:srgbClr val="000000"/>
                </a:solidFill>
                <a:latin typeface="Times New Roman" pitchFamily="18" charset="0"/>
                <a:cs typeface="Arial" charset="0"/>
              </a:rPr>
              <a:t>: Gồm dây thần kinh và các hạch thần kinh.</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arn(inVertical)">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down)">
                                      <p:cBhvr>
                                        <p:cTn id="12" dur="500"/>
                                        <p:tgtEl>
                                          <p:spTgt spid="3993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9955"/>
                                        </p:tgtEl>
                                        <p:attrNameLst>
                                          <p:attrName>style.visibility</p:attrName>
                                        </p:attrNameLst>
                                      </p:cBhvr>
                                      <p:to>
                                        <p:strVal val="visible"/>
                                      </p:to>
                                    </p:set>
                                    <p:animEffect transition="in" filter="wipe(down)">
                                      <p:cBhvr>
                                        <p:cTn id="15" dur="500"/>
                                        <p:tgtEl>
                                          <p:spTgt spid="3995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0" grpId="0" animBg="1"/>
      <p:bldGraphic spid="3" grpId="0">
        <p:bldAsOne/>
      </p:bldGraphic>
      <p:bldGraphic spid="4" grpId="0">
        <p:bldAsOne/>
      </p:bldGraphic>
      <p:bldP spid="3995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78215699"/>
              </p:ext>
            </p:extLst>
          </p:nvPr>
        </p:nvGraphicFramePr>
        <p:xfrm>
          <a:off x="90488" y="1524002"/>
          <a:ext cx="905351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71" name="Rectangle 11"/>
          <p:cNvSpPr>
            <a:spLocks noChangeArrowheads="1"/>
          </p:cNvSpPr>
          <p:nvPr/>
        </p:nvSpPr>
        <p:spPr bwMode="auto">
          <a:xfrm>
            <a:off x="0" y="838200"/>
            <a:ext cx="1990725" cy="476250"/>
          </a:xfrm>
          <a:prstGeom prst="rect">
            <a:avLst/>
          </a:prstGeom>
          <a:noFill/>
          <a:ln w="9525">
            <a:noFill/>
            <a:miter lim="800000"/>
            <a:headEnd/>
            <a:tailEnd/>
          </a:ln>
        </p:spPr>
        <p:txBody>
          <a:bodyPr anchor="ctr"/>
          <a:lstStyle/>
          <a:p>
            <a:pPr>
              <a:lnSpc>
                <a:spcPct val="90000"/>
              </a:lnSpc>
            </a:pPr>
            <a:r>
              <a:rPr lang="en-US" sz="2400" b="1" dirty="0">
                <a:latin typeface="Times New Roman" pitchFamily="18" charset="0"/>
              </a:rPr>
              <a:t>1/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tạo</a:t>
            </a:r>
            <a:r>
              <a:rPr lang="en-US" sz="2400" b="1" dirty="0">
                <a:latin typeface="Times New Roman" pitchFamily="18" charset="0"/>
              </a:rPr>
              <a:t>:</a:t>
            </a:r>
          </a:p>
        </p:txBody>
      </p:sp>
      <p:sp>
        <p:nvSpPr>
          <p:cNvPr id="40972" name="TextBox 2"/>
          <p:cNvSpPr txBox="1">
            <a:spLocks noChangeArrowheads="1"/>
          </p:cNvSpPr>
          <p:nvPr/>
        </p:nvSpPr>
        <p:spPr bwMode="auto">
          <a:xfrm>
            <a:off x="0" y="-28575"/>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40973" name="TextBox 37"/>
          <p:cNvSpPr txBox="1">
            <a:spLocks noChangeArrowheads="1"/>
          </p:cNvSpPr>
          <p:nvPr/>
        </p:nvSpPr>
        <p:spPr bwMode="auto">
          <a:xfrm>
            <a:off x="0" y="571500"/>
            <a:ext cx="389890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II.C</a:t>
            </a:r>
            <a:r>
              <a:rPr lang="en-US" sz="2000" b="1"/>
              <a:t>ác bộ phận c</a:t>
            </a:r>
            <a:r>
              <a:rPr lang="en-US" b="1"/>
              <a:t>ủa hệ thần kinh</a:t>
            </a:r>
            <a:endParaRPr lang="en-US" sz="2000" b="1">
              <a:latin typeface="Times New Roman" pitchFamily="18" charset="0"/>
              <a:cs typeface="Times New Roman" pitchFamily="18" charset="0"/>
            </a:endParaRPr>
          </a:p>
        </p:txBody>
      </p:sp>
      <p:sp>
        <p:nvSpPr>
          <p:cNvPr id="40974" name="Rectangle 4"/>
          <p:cNvSpPr>
            <a:spLocks noChangeArrowheads="1"/>
          </p:cNvSpPr>
          <p:nvPr/>
        </p:nvSpPr>
        <p:spPr bwMode="auto">
          <a:xfrm>
            <a:off x="0" y="261938"/>
            <a:ext cx="779145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 Nơ ron - đơn vị cấu tạo của hệ thần kinh</a:t>
            </a:r>
            <a:r>
              <a:rPr lang="en-US" sz="2000" b="1">
                <a:solidFill>
                  <a:srgbClr val="FF0000"/>
                </a:solidFill>
                <a:latin typeface="Times New Roman" pitchFamily="18" charset="0"/>
                <a:cs typeface="Times New Roman" pitchFamily="18" charset="0"/>
              </a:rPr>
              <a:t> </a:t>
            </a:r>
          </a:p>
        </p:txBody>
      </p:sp>
      <p:sp>
        <p:nvSpPr>
          <p:cNvPr id="8" name="Rectangle 26"/>
          <p:cNvSpPr>
            <a:spLocks noChangeArrowheads="1"/>
          </p:cNvSpPr>
          <p:nvPr/>
        </p:nvSpPr>
        <p:spPr bwMode="auto">
          <a:xfrm>
            <a:off x="-4396" y="1292107"/>
            <a:ext cx="3733800" cy="533400"/>
          </a:xfrm>
          <a:prstGeom prst="rect">
            <a:avLst/>
          </a:prstGeom>
          <a:noFill/>
          <a:ln w="9525">
            <a:noFill/>
            <a:miter lim="800000"/>
            <a:headEnd/>
            <a:tailEnd/>
          </a:ln>
        </p:spPr>
        <p:txBody>
          <a:bodyPr anchor="ctr"/>
          <a:lstStyle/>
          <a:p>
            <a:pPr>
              <a:lnSpc>
                <a:spcPct val="90000"/>
              </a:lnSpc>
            </a:pPr>
            <a:r>
              <a:rPr lang="en-US" sz="2400" b="1" dirty="0">
                <a:latin typeface="Times New Roman" pitchFamily="18" charset="0"/>
              </a:rPr>
              <a:t>2/ </a:t>
            </a:r>
            <a:r>
              <a:rPr lang="en-US" sz="2400" b="1" u="sng" dirty="0" err="1">
                <a:latin typeface="Times New Roman" pitchFamily="18" charset="0"/>
              </a:rPr>
              <a:t>Chức</a:t>
            </a:r>
            <a:r>
              <a:rPr lang="en-US" sz="2400" b="1" u="sng" dirty="0">
                <a:latin typeface="Times New Roman" pitchFamily="18" charset="0"/>
              </a:rPr>
              <a:t> </a:t>
            </a:r>
            <a:r>
              <a:rPr lang="en-US" sz="2400" b="1" u="sng" dirty="0" err="1">
                <a:latin typeface="Times New Roman" pitchFamily="18" charset="0"/>
              </a:rPr>
              <a:t>năng</a:t>
            </a:r>
            <a:r>
              <a:rPr lang="en-US" sz="2400" b="1" dirty="0">
                <a:latin typeface="Times New Roman" pitchFamily="18" charset="0"/>
              </a:rPr>
              <a:t>:</a:t>
            </a:r>
          </a:p>
        </p:txBody>
      </p:sp>
    </p:spTree>
  </p:cSld>
  <p:clrMapOvr>
    <a:masterClrMapping/>
  </p:clrMapOvr>
  <p:transition spd="slow" advClick="0" advTm="4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3"/>
          <p:cNvSpPr>
            <a:spLocks noChangeAspect="1" noChangeArrowheads="1" noTextEdit="1"/>
          </p:cNvSpPr>
          <p:nvPr/>
        </p:nvSpPr>
        <p:spPr bwMode="gray">
          <a:xfrm flipH="1">
            <a:off x="5173663" y="1776413"/>
            <a:ext cx="909637" cy="1244600"/>
          </a:xfrm>
          <a:prstGeom prst="rect">
            <a:avLst/>
          </a:prstGeom>
          <a:noFill/>
          <a:ln w="9525">
            <a:noFill/>
            <a:miter lim="800000"/>
            <a:headEnd/>
            <a:tailEnd/>
          </a:ln>
        </p:spPr>
        <p:txBody>
          <a:bodyPr/>
          <a:lstStyle/>
          <a:p>
            <a:endParaRPr lang="en-US"/>
          </a:p>
        </p:txBody>
      </p:sp>
      <p:sp>
        <p:nvSpPr>
          <p:cNvPr id="41986" name="Rectangle 20"/>
          <p:cNvSpPr>
            <a:spLocks noChangeArrowheads="1"/>
          </p:cNvSpPr>
          <p:nvPr/>
        </p:nvSpPr>
        <p:spPr bwMode="auto">
          <a:xfrm>
            <a:off x="0" y="838200"/>
            <a:ext cx="1990725" cy="476250"/>
          </a:xfrm>
          <a:prstGeom prst="rect">
            <a:avLst/>
          </a:prstGeom>
          <a:noFill/>
          <a:ln w="9525">
            <a:noFill/>
            <a:miter lim="800000"/>
            <a:headEnd/>
            <a:tailEnd/>
          </a:ln>
        </p:spPr>
        <p:txBody>
          <a:bodyPr anchor="ctr"/>
          <a:lstStyle/>
          <a:p>
            <a:pPr>
              <a:lnSpc>
                <a:spcPct val="90000"/>
              </a:lnSpc>
            </a:pPr>
            <a:r>
              <a:rPr lang="en-US" sz="2000" b="1">
                <a:latin typeface="Times New Roman" pitchFamily="18" charset="0"/>
              </a:rPr>
              <a:t>1/ </a:t>
            </a:r>
            <a:r>
              <a:rPr lang="en-US" sz="2000" b="1" u="sng">
                <a:latin typeface="Times New Roman" pitchFamily="18" charset="0"/>
              </a:rPr>
              <a:t>Cấu tạo</a:t>
            </a:r>
            <a:r>
              <a:rPr lang="en-US" sz="2000" b="1">
                <a:latin typeface="Times New Roman" pitchFamily="18" charset="0"/>
              </a:rPr>
              <a:t>:</a:t>
            </a:r>
          </a:p>
        </p:txBody>
      </p:sp>
      <p:sp>
        <p:nvSpPr>
          <p:cNvPr id="41987" name="TextBox 2"/>
          <p:cNvSpPr txBox="1">
            <a:spLocks noChangeArrowheads="1"/>
          </p:cNvSpPr>
          <p:nvPr/>
        </p:nvSpPr>
        <p:spPr bwMode="auto">
          <a:xfrm>
            <a:off x="0" y="-57150"/>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41988" name="TextBox 37"/>
          <p:cNvSpPr txBox="1">
            <a:spLocks noChangeArrowheads="1"/>
          </p:cNvSpPr>
          <p:nvPr/>
        </p:nvSpPr>
        <p:spPr bwMode="auto">
          <a:xfrm>
            <a:off x="105569" y="541337"/>
            <a:ext cx="389890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II.Các bộ phận c</a:t>
            </a:r>
            <a:r>
              <a:rPr lang="en-US" b="1">
                <a:latin typeface="Times New Roman" pitchFamily="18" charset="0"/>
                <a:cs typeface="Times New Roman" pitchFamily="18" charset="0"/>
              </a:rPr>
              <a:t>ủa hệ thần kinh</a:t>
            </a:r>
            <a:endParaRPr lang="en-US" sz="2000" b="1">
              <a:latin typeface="Times New Roman" pitchFamily="18" charset="0"/>
              <a:cs typeface="Times New Roman" pitchFamily="18" charset="0"/>
            </a:endParaRPr>
          </a:p>
        </p:txBody>
      </p:sp>
      <p:sp>
        <p:nvSpPr>
          <p:cNvPr id="41989" name="Rectangle 4"/>
          <p:cNvSpPr>
            <a:spLocks noChangeArrowheads="1"/>
          </p:cNvSpPr>
          <p:nvPr/>
        </p:nvSpPr>
        <p:spPr bwMode="auto">
          <a:xfrm>
            <a:off x="0" y="261938"/>
            <a:ext cx="7791450"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I. Nơ ron - đơn vị cấu tạo của hệ thần kinh</a:t>
            </a:r>
            <a:r>
              <a:rPr lang="en-US" sz="2000" b="1">
                <a:solidFill>
                  <a:srgbClr val="FF0000"/>
                </a:solidFill>
                <a:latin typeface="Times New Roman" pitchFamily="18" charset="0"/>
                <a:cs typeface="Times New Roman" pitchFamily="18" charset="0"/>
              </a:rPr>
              <a:t> </a:t>
            </a:r>
          </a:p>
        </p:txBody>
      </p:sp>
      <p:sp>
        <p:nvSpPr>
          <p:cNvPr id="2" name="Rectangle 1"/>
          <p:cNvSpPr/>
          <p:nvPr/>
        </p:nvSpPr>
        <p:spPr>
          <a:xfrm>
            <a:off x="312738" y="1169988"/>
            <a:ext cx="8378825" cy="83185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altLang="en-US" sz="2400" b="1" dirty="0">
                <a:solidFill>
                  <a:srgbClr val="000000"/>
                </a:solidFill>
                <a:latin typeface="Times New Roman" pitchFamily="18" charset="0"/>
                <a:cs typeface="Arial" charset="0"/>
              </a:rPr>
              <a:t>- Bộ phận trung ương</a:t>
            </a:r>
            <a:r>
              <a:rPr lang="pt-BR" altLang="en-US" sz="2400" dirty="0">
                <a:solidFill>
                  <a:srgbClr val="000000"/>
                </a:solidFill>
                <a:effectLst>
                  <a:outerShdw blurRad="38100" dist="38100" dir="2700000" algn="tl">
                    <a:srgbClr val="FFFFFF"/>
                  </a:outerShdw>
                </a:effectLst>
                <a:latin typeface="Times New Roman" pitchFamily="18" charset="0"/>
                <a:cs typeface="Arial" charset="0"/>
              </a:rPr>
              <a:t>: </a:t>
            </a:r>
            <a:r>
              <a:rPr lang="pt-BR" altLang="en-US" sz="2400" dirty="0">
                <a:solidFill>
                  <a:srgbClr val="000000"/>
                </a:solidFill>
                <a:latin typeface="Times New Roman" pitchFamily="18" charset="0"/>
                <a:cs typeface="Arial" charset="0"/>
              </a:rPr>
              <a:t>Gồm não bộ và tủy sống.</a:t>
            </a:r>
          </a:p>
          <a:p>
            <a:pPr>
              <a:defRPr/>
            </a:pPr>
            <a:r>
              <a:rPr lang="pt-BR" altLang="en-US" sz="2400" b="1" dirty="0">
                <a:solidFill>
                  <a:srgbClr val="000000"/>
                </a:solidFill>
                <a:latin typeface="Times New Roman" pitchFamily="18" charset="0"/>
                <a:cs typeface="Arial" charset="0"/>
              </a:rPr>
              <a:t>- Bộ phận ngoại biên</a:t>
            </a:r>
            <a:r>
              <a:rPr lang="pt-BR" altLang="en-US" sz="2400" dirty="0">
                <a:solidFill>
                  <a:srgbClr val="000000"/>
                </a:solidFill>
                <a:latin typeface="Times New Roman" pitchFamily="18" charset="0"/>
                <a:cs typeface="Arial" charset="0"/>
              </a:rPr>
              <a:t>: Gồm dây thần kinh và các hạch thần kinh.</a:t>
            </a:r>
          </a:p>
        </p:txBody>
      </p:sp>
      <p:sp>
        <p:nvSpPr>
          <p:cNvPr id="42010" name="Rectangle 26"/>
          <p:cNvSpPr>
            <a:spLocks noChangeArrowheads="1"/>
          </p:cNvSpPr>
          <p:nvPr/>
        </p:nvSpPr>
        <p:spPr bwMode="auto">
          <a:xfrm>
            <a:off x="19050" y="1843088"/>
            <a:ext cx="3733800" cy="533400"/>
          </a:xfrm>
          <a:prstGeom prst="rect">
            <a:avLst/>
          </a:prstGeom>
          <a:noFill/>
          <a:ln w="9525">
            <a:noFill/>
            <a:miter lim="800000"/>
            <a:headEnd/>
            <a:tailEnd/>
          </a:ln>
        </p:spPr>
        <p:txBody>
          <a:bodyPr anchor="ctr"/>
          <a:lstStyle/>
          <a:p>
            <a:pPr>
              <a:lnSpc>
                <a:spcPct val="90000"/>
              </a:lnSpc>
            </a:pPr>
            <a:r>
              <a:rPr lang="en-US" sz="2400" b="1" dirty="0">
                <a:latin typeface="Times New Roman" pitchFamily="18" charset="0"/>
              </a:rPr>
              <a:t>2</a:t>
            </a: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Chức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năng</a:t>
            </a:r>
            <a:r>
              <a:rPr lang="en-US" sz="2400" b="1" dirty="0">
                <a:latin typeface="Times New Roman" pitchFamily="18" charset="0"/>
              </a:rPr>
              <a:t>:</a:t>
            </a:r>
          </a:p>
        </p:txBody>
      </p:sp>
      <p:sp>
        <p:nvSpPr>
          <p:cNvPr id="41992" name="Rectangle 27"/>
          <p:cNvSpPr>
            <a:spLocks noChangeArrowheads="1"/>
          </p:cNvSpPr>
          <p:nvPr/>
        </p:nvSpPr>
        <p:spPr bwMode="auto">
          <a:xfrm>
            <a:off x="204788" y="2344649"/>
            <a:ext cx="4067175" cy="1200329"/>
          </a:xfrm>
          <a:prstGeom prst="rect">
            <a:avLst/>
          </a:prstGeom>
          <a:noFill/>
          <a:ln w="9525">
            <a:noFill/>
            <a:miter lim="800000"/>
            <a:headEnd/>
            <a:tailEnd/>
          </a:ln>
        </p:spPr>
        <p:txBody>
          <a:bodyPr anchor="ctr">
            <a:spAutoFit/>
          </a:bodyPr>
          <a:lstStyle/>
          <a:p>
            <a:pPr algn="just" eaLnBrk="0" hangingPunct="0">
              <a:tabLst>
                <a:tab pos="1143000" algn="l"/>
              </a:tabLst>
            </a:pPr>
            <a:r>
              <a:rPr lang="en-US" altLang="ja-JP" sz="2400" b="1">
                <a:latin typeface="Times New Roman" pitchFamily="18" charset="0"/>
              </a:rPr>
              <a:t>- </a:t>
            </a:r>
            <a:r>
              <a:rPr lang="en-US" altLang="ja-JP" sz="2400" b="1">
                <a:latin typeface="Times New Roman" pitchFamily="18" charset="0"/>
                <a:cs typeface="Times New Roman" pitchFamily="18" charset="0"/>
              </a:rPr>
              <a:t>Hệ TK </a:t>
            </a:r>
            <a:r>
              <a:rPr lang="en-US" sz="2400" b="1">
                <a:latin typeface="Times New Roman" pitchFamily="18" charset="0"/>
                <a:cs typeface="Times New Roman" pitchFamily="18" charset="0"/>
              </a:rPr>
              <a:t>vận động </a:t>
            </a:r>
            <a:r>
              <a:rPr lang="en-US" sz="2400" b="1">
                <a:latin typeface="Times New Roman" pitchFamily="18" charset="0"/>
                <a:cs typeface="Times New Roman" pitchFamily="18" charset="0"/>
                <a:sym typeface="Wingdings" pitchFamily="2" charset="2"/>
              </a:rPr>
              <a:t>(</a:t>
            </a:r>
            <a:r>
              <a:rPr lang="en-US" altLang="ja-JP" b="1">
                <a:latin typeface="Times New Roman" pitchFamily="18" charset="0"/>
                <a:cs typeface="Times New Roman" pitchFamily="18" charset="0"/>
              </a:rPr>
              <a:t>cơ xương</a:t>
            </a:r>
            <a:r>
              <a:rPr lang="en-US" altLang="ja-JP">
                <a:latin typeface="Times New Roman" pitchFamily="18" charset="0"/>
                <a:cs typeface="Times New Roman" pitchFamily="18" charset="0"/>
              </a:rPr>
              <a:t> )</a:t>
            </a:r>
            <a:r>
              <a:rPr lang="en-US" altLang="ja-JP" sz="2400" b="1">
                <a:latin typeface="Times New Roman" pitchFamily="18" charset="0"/>
                <a:cs typeface="Times New Roman" pitchFamily="18" charset="0"/>
              </a:rPr>
              <a:t>: </a:t>
            </a:r>
            <a:r>
              <a:rPr lang="en-US" sz="2400" b="1">
                <a:latin typeface="Times New Roman" pitchFamily="18" charset="0"/>
                <a:cs typeface="Times New Roman" pitchFamily="18" charset="0"/>
              </a:rPr>
              <a:t>điều khiển các cơ vân, cơ xương là hoạt động có ý thức</a:t>
            </a:r>
            <a:r>
              <a:rPr lang="en-US" sz="2400" b="1">
                <a:latin typeface="Times New Roman" pitchFamily="18" charset="0"/>
              </a:rPr>
              <a:t>.  </a:t>
            </a:r>
          </a:p>
        </p:txBody>
      </p:sp>
      <p:sp>
        <p:nvSpPr>
          <p:cNvPr id="41993" name="Rectangle 28"/>
          <p:cNvSpPr>
            <a:spLocks noChangeArrowheads="1"/>
          </p:cNvSpPr>
          <p:nvPr/>
        </p:nvSpPr>
        <p:spPr bwMode="auto">
          <a:xfrm>
            <a:off x="4348163" y="2270036"/>
            <a:ext cx="4795837" cy="1200329"/>
          </a:xfrm>
          <a:prstGeom prst="rect">
            <a:avLst/>
          </a:prstGeom>
          <a:noFill/>
          <a:ln w="9525">
            <a:noFill/>
            <a:miter lim="800000"/>
            <a:headEnd/>
            <a:tailEnd/>
          </a:ln>
        </p:spPr>
        <p:txBody>
          <a:bodyPr anchor="ctr">
            <a:spAutoFit/>
          </a:bodyPr>
          <a:lstStyle/>
          <a:p>
            <a:pPr algn="just" eaLnBrk="0" hangingPunct="0">
              <a:tabLst>
                <a:tab pos="1143000" algn="l"/>
              </a:tabLst>
            </a:pPr>
            <a:r>
              <a:rPr lang="en-US" sz="2400" b="1">
                <a:latin typeface="Times New Roman" pitchFamily="18" charset="0"/>
                <a:cs typeface="Times New Roman" pitchFamily="18" charset="0"/>
              </a:rPr>
              <a:t>- Hệ TK sinh dưỡng: Điều hoà cơ quan sinh dưỡng và cơ quan sinh sản; là hoạt động không có ý thức</a:t>
            </a:r>
          </a:p>
        </p:txBody>
      </p:sp>
      <p:sp>
        <p:nvSpPr>
          <p:cNvPr id="42013" name="Text Box 29"/>
          <p:cNvSpPr txBox="1">
            <a:spLocks noChangeArrowheads="1"/>
          </p:cNvSpPr>
          <p:nvPr/>
        </p:nvSpPr>
        <p:spPr bwMode="auto">
          <a:xfrm>
            <a:off x="1328738" y="885825"/>
            <a:ext cx="2500312" cy="779463"/>
          </a:xfrm>
          <a:prstGeom prst="rect">
            <a:avLst/>
          </a:prstGeom>
          <a:noFill/>
          <a:ln w="9525">
            <a:noFill/>
            <a:miter lim="800000"/>
            <a:headEnd/>
            <a:tailEnd/>
          </a:ln>
          <a:effectLst/>
        </p:spPr>
        <p:txBody>
          <a:bodyPr>
            <a:spAutoFit/>
          </a:bodyPr>
          <a:lstStyle/>
          <a:p>
            <a:pPr>
              <a:defRPr/>
            </a:pP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Hệ</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thần</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kinh</a:t>
            </a:r>
            <a:r>
              <a:rPr lang="en-US" altLang="en-US"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altLang="en-US" dirty="0" err="1">
                <a:solidFill>
                  <a:srgbClr val="000000"/>
                </a:solidFill>
                <a:effectLst>
                  <a:outerShdw blurRad="38100" dist="38100" dir="2700000" algn="tl">
                    <a:srgbClr val="C0C0C0"/>
                  </a:outerShdw>
                </a:effectLst>
                <a:latin typeface="Times New Roman" pitchFamily="18" charset="0"/>
                <a:cs typeface="Times New Roman" pitchFamily="18" charset="0"/>
              </a:rPr>
              <a:t>gồm</a:t>
            </a:r>
            <a:r>
              <a:rPr lang="en-US" altLang="en-US" dirty="0">
                <a:solidFill>
                  <a:srgbClr val="000000"/>
                </a:solidFill>
                <a:effectLst>
                  <a:outerShdw blurRad="38100" dist="38100" dir="2700000" algn="tl">
                    <a:srgbClr val="C0C0C0"/>
                  </a:outerShdw>
                </a:effectLst>
              </a:rPr>
              <a:t>:</a:t>
            </a:r>
          </a:p>
          <a:p>
            <a:pPr>
              <a:spcBef>
                <a:spcPct val="50000"/>
              </a:spcBef>
              <a:defRPr/>
            </a:pPr>
            <a:endParaRPr lang="en-US" dirty="0"/>
          </a:p>
        </p:txBody>
      </p:sp>
      <p:pic>
        <p:nvPicPr>
          <p:cNvPr id="41995" name="Picture 2" descr="http://blog.suabottot.com/wp-content/uploads/2015/12/tam-quan-trong-cua-van-dong-1.jpg"/>
          <p:cNvPicPr>
            <a:picLocks noChangeAspect="1" noChangeArrowheads="1"/>
          </p:cNvPicPr>
          <p:nvPr/>
        </p:nvPicPr>
        <p:blipFill>
          <a:blip r:embed="rId2"/>
          <a:srcRect/>
          <a:stretch>
            <a:fillRect/>
          </a:stretch>
        </p:blipFill>
        <p:spPr bwMode="auto">
          <a:xfrm>
            <a:off x="0" y="3770313"/>
            <a:ext cx="4110038" cy="3087687"/>
          </a:xfrm>
          <a:prstGeom prst="rect">
            <a:avLst/>
          </a:prstGeom>
          <a:noFill/>
          <a:ln w="9525">
            <a:noFill/>
            <a:miter lim="800000"/>
            <a:headEnd/>
            <a:tailEnd/>
          </a:ln>
        </p:spPr>
      </p:pic>
      <p:pic>
        <p:nvPicPr>
          <p:cNvPr id="41996" name="Picture 8" descr="http://us.123rf.com/450wm/alexoakenman/alexoakenman1408/alexoakenman140800015/30639917-icon-vector-ta-p-ca-c-ca-quan-na-i-ta-ng-ca-a-con-nga-a-i-nha-la-la-ch-pha-i-tra-i-tim-da--da-y-tuya.jpg"/>
          <p:cNvPicPr>
            <a:picLocks noChangeAspect="1" noChangeArrowheads="1"/>
          </p:cNvPicPr>
          <p:nvPr/>
        </p:nvPicPr>
        <p:blipFill>
          <a:blip r:embed="rId3"/>
          <a:srcRect/>
          <a:stretch>
            <a:fillRect/>
          </a:stretch>
        </p:blipFill>
        <p:spPr bwMode="auto">
          <a:xfrm>
            <a:off x="4129088" y="3786188"/>
            <a:ext cx="5014912" cy="3157537"/>
          </a:xfrm>
          <a:prstGeom prst="rect">
            <a:avLst/>
          </a:prstGeom>
          <a:noFill/>
          <a:ln w="9525">
            <a:noFill/>
            <a:miter lim="800000"/>
            <a:headEnd/>
            <a:tailEnd/>
          </a:ln>
        </p:spPr>
      </p:pic>
      <p:graphicFrame>
        <p:nvGraphicFramePr>
          <p:cNvPr id="42009" name="Group 25"/>
          <p:cNvGraphicFramePr>
            <a:graphicFrameLocks noGrp="1"/>
          </p:cNvGraphicFramePr>
          <p:nvPr>
            <p:extLst>
              <p:ext uri="{D42A27DB-BD31-4B8C-83A1-F6EECF244321}">
                <p14:modId xmlns:p14="http://schemas.microsoft.com/office/powerpoint/2010/main" val="2640395846"/>
              </p:ext>
            </p:extLst>
          </p:nvPr>
        </p:nvGraphicFramePr>
        <p:xfrm>
          <a:off x="105569" y="3556000"/>
          <a:ext cx="9144000" cy="420624"/>
        </p:xfrm>
        <a:graphic>
          <a:graphicData uri="http://schemas.openxmlformats.org/drawingml/2006/table">
            <a:tbl>
              <a:tblPr/>
              <a:tblGrid>
                <a:gridCol w="4311650"/>
                <a:gridCol w="4832350"/>
              </a:tblGrid>
              <a:tr h="145257">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4000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TotalTime>
  <Words>2051</Words>
  <Application>Microsoft Office PowerPoint</Application>
  <PresentationFormat>On-screen Show (4:3)</PresentationFormat>
  <Paragraphs>251</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Liên hệ thực tiễn:các em quan sát những hình sau và cho biết để bảo vệ hệ thần kinh chúng ta cần phải làm gì?</vt:lpstr>
      <vt:lpstr>PowerPoint Presentation</vt:lpstr>
      <vt:lpstr>Các biện pháp để bảo vệ hệ thần kinh là: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Thủy</dc:creator>
  <cp:lastModifiedBy>TRAN MINH TUAN</cp:lastModifiedBy>
  <cp:revision>148</cp:revision>
  <dcterms:created xsi:type="dcterms:W3CDTF">2017-02-07T06:15:40Z</dcterms:created>
  <dcterms:modified xsi:type="dcterms:W3CDTF">2021-02-23T12:39:46Z</dcterms:modified>
</cp:coreProperties>
</file>