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5" r:id="rId5"/>
    <p:sldId id="288" r:id="rId6"/>
    <p:sldId id="266" r:id="rId7"/>
    <p:sldId id="267" r:id="rId8"/>
    <p:sldId id="289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78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7357-71BC-4EA6-B1AB-4D5193CDA99E}" type="datetimeFigureOut">
              <a:rPr lang="en-US" smtClean="0"/>
              <a:pPr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m.vn/imgres?imgurl=http://www.vfej.vn/Images/ContentImages/HotImage/0lua8.jpg&amp;imgrefurl=http://www.vfej.vn/listnews2col.aspx?cate1=40&amp;cate2=164&amp;pageId=2&amp;h=301&amp;w=400&amp;sz=31&amp;hl=vi&amp;start=2&amp;usg=__3mnuhcSb47JeQCFCE0-ZWmPX7ys=&amp;tbnid=rNGywDnYQqNkaM:&amp;tbnh=93&amp;tbnw=124&amp;prev=/images?q=l%C6%B0%C6%A1ng+th%E1%BB%B1c&amp;gbv=2&amp;hl=vi&amp;sa=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9592" y="980728"/>
            <a:ext cx="8001056" cy="48628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Trường</a:t>
            </a:r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THCS HuỲNH  VĂN NGHỆ</a:t>
            </a:r>
          </a:p>
          <a:p>
            <a:pPr algn="ctr"/>
            <a:r>
              <a:rPr lang="vi-V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Môn: Công Nghệ 7</a:t>
            </a:r>
          </a:p>
          <a:p>
            <a:pPr algn="ctr"/>
            <a:endParaRPr lang="vi-VN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endParaRPr lang="vi-VN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endParaRPr lang="vi-VN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endParaRPr lang="vi-VN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endParaRPr lang="vi-VN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endParaRPr lang="vi-VN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Giáo viên: CAO THANH HOÀI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464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643174" y="314324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Cây cà chua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6644" y="335756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ớt</a:t>
            </a:r>
            <a:endParaRPr lang="en-GB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450057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Cây đậu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cay 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71480"/>
            <a:ext cx="4000528" cy="2714620"/>
          </a:xfrm>
          <a:prstGeom prst="rect">
            <a:avLst/>
          </a:prstGeom>
          <a:noFill/>
        </p:spPr>
      </p:pic>
      <p:pic>
        <p:nvPicPr>
          <p:cNvPr id="1027" name="Picture 3" descr="C:\Users\user\Pictures\ca chu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71480"/>
            <a:ext cx="3929090" cy="2574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/>
          </a:p>
        </p:txBody>
      </p:sp>
      <p:sp>
        <p:nvSpPr>
          <p:cNvPr id="5" name="TextBox 4"/>
          <p:cNvSpPr txBox="1"/>
          <p:nvPr/>
        </p:nvSpPr>
        <p:spPr>
          <a:xfrm>
            <a:off x="285720" y="928670"/>
            <a:ext cx="8858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nhân giống vô tính: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5" descr="CN 7 B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85720" y="1000108"/>
            <a:ext cx="8858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nhân giống vô tính: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785918" y="1643050"/>
            <a:ext cx="5072098" cy="2000264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hãy nêu đặc điểm của các phương ph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GB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giâm cành, ghép mắt, chiết cành?</a:t>
            </a:r>
            <a:endParaRPr lang="en-GB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4"/>
            <a:ext cx="5029200" cy="217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71604" y="621508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Giâm cành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2132" y="3643314"/>
            <a:ext cx="35718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500" b="1" u="sng" smtClean="0">
                <a:solidFill>
                  <a:srgbClr val="FF0000"/>
                </a:solidFill>
                <a:latin typeface="Times New Roman" pitchFamily="18" charset="0"/>
              </a:rPr>
              <a:t>Giâm cành:</a:t>
            </a:r>
            <a:r>
              <a:rPr lang="en-US" sz="35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500" smtClean="0">
                <a:latin typeface="Times New Roman" pitchFamily="18" charset="0"/>
              </a:rPr>
              <a:t>Cắt một đoạn cành có đủ mắt, chồi từ thân cây mẹ, giâm xuống nền cát ẩm.</a:t>
            </a:r>
            <a:endParaRPr lang="en-US" sz="35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47148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43504" y="2143116"/>
            <a:ext cx="378618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500" b="1" u="sng" smtClean="0">
                <a:solidFill>
                  <a:srgbClr val="FF0000"/>
                </a:solidFill>
                <a:latin typeface="Times New Roman" pitchFamily="18" charset="0"/>
              </a:rPr>
              <a:t>Ghép mắt:</a:t>
            </a:r>
            <a:r>
              <a:rPr lang="en-US" sz="35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500" smtClean="0">
                <a:latin typeface="Times New Roman" pitchFamily="18" charset="0"/>
              </a:rPr>
              <a:t>(ghép cành):  lấy mắt ghép ghép vào một mắt ghép của một cây khác (cùng họ)</a:t>
            </a:r>
            <a:endParaRPr lang="en-US" sz="35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621508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Ghép mắt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000108"/>
            <a:ext cx="87868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nhân giống vô tính: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85992"/>
            <a:ext cx="4953000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621508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Chiết cành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0694" y="2214554"/>
            <a:ext cx="328613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500" b="1" u="sng" smtClean="0">
                <a:solidFill>
                  <a:srgbClr val="FF0000"/>
                </a:solidFill>
                <a:latin typeface="Times New Roman" pitchFamily="18" charset="0"/>
              </a:rPr>
              <a:t>Chiết cành</a:t>
            </a:r>
            <a:r>
              <a:rPr lang="en-US" sz="3500" b="1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35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500" smtClean="0">
                <a:latin typeface="Times New Roman" pitchFamily="18" charset="0"/>
              </a:rPr>
              <a:t>Bóc khoanh vỏ của cành, sau đó bó đất. Khi cành ra rễ cắt khỏi cây mẹ, đem trồng xuống đất.</a:t>
            </a:r>
            <a:endParaRPr lang="en-US" sz="3500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1000108"/>
            <a:ext cx="89297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nhân giống vô tính: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0108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57232"/>
            <a:ext cx="90011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nhân giống vô tính: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8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3276600" cy="3571900"/>
          </a:xfrm>
          <a:prstGeom prst="rect">
            <a:avLst/>
          </a:prstGeom>
          <a:noFill/>
        </p:spPr>
      </p:pic>
      <p:pic>
        <p:nvPicPr>
          <p:cNvPr id="1026" name="Picture 2" descr="C:\Users\user\Pictures\giam can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4071966" cy="3000396"/>
          </a:xfrm>
          <a:prstGeom prst="rect">
            <a:avLst/>
          </a:prstGeom>
          <a:noFill/>
        </p:spPr>
      </p:pic>
      <p:pic>
        <p:nvPicPr>
          <p:cNvPr id="1027" name="Picture 3" descr="C:\Users\user\Pictures\giam canh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71984"/>
            <a:ext cx="4071966" cy="228601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29256" y="5429264"/>
            <a:ext cx="271464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Giâm cành</a:t>
            </a:r>
            <a:endParaRPr lang="en-GB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654032"/>
          </a:xfrm>
        </p:spPr>
        <p:txBody>
          <a:bodyPr>
            <a:no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Pictures\gcx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4000496" cy="2214578"/>
          </a:xfrm>
          <a:prstGeom prst="rect">
            <a:avLst/>
          </a:prstGeom>
          <a:noFill/>
        </p:spPr>
      </p:pic>
      <p:pic>
        <p:nvPicPr>
          <p:cNvPr id="2052" name="Picture 4" descr="C:\Users\user\Pictures\ghep canh 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32"/>
            <a:ext cx="4090968" cy="2428868"/>
          </a:xfrm>
          <a:prstGeom prst="rect">
            <a:avLst/>
          </a:prstGeom>
          <a:noFill/>
        </p:spPr>
      </p:pic>
      <p:pic>
        <p:nvPicPr>
          <p:cNvPr id="2053" name="Picture 5" descr="C:\Users\user\Pictures\gcn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071942"/>
            <a:ext cx="4000496" cy="278605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071934" y="2428868"/>
            <a:ext cx="1000132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 cành</a:t>
            </a:r>
            <a:endParaRPr lang="en-GB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user\Pictures\gcc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43050"/>
            <a:ext cx="3929058" cy="264320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928670"/>
            <a:ext cx="89297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nhân giống vô tính: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/>
          </a:p>
        </p:txBody>
      </p:sp>
      <p:pic>
        <p:nvPicPr>
          <p:cNvPr id="3074" name="Picture 2" descr="C:\Users\user\Pictures\chiet 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3428992" cy="4143404"/>
          </a:xfrm>
          <a:prstGeom prst="rect">
            <a:avLst/>
          </a:prstGeom>
          <a:noFill/>
        </p:spPr>
      </p:pic>
      <p:pic>
        <p:nvPicPr>
          <p:cNvPr id="3075" name="Picture 3" descr="C:\Users\user\Pictures\mo hin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571612"/>
            <a:ext cx="5286412" cy="1847850"/>
          </a:xfrm>
          <a:prstGeom prst="rect">
            <a:avLst/>
          </a:prstGeom>
          <a:noFill/>
        </p:spPr>
      </p:pic>
      <p:pic>
        <p:nvPicPr>
          <p:cNvPr id="3076" name="Picture 4" descr="C:\Users\user\Pictures\nhan gio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500438"/>
            <a:ext cx="2928958" cy="2286016"/>
          </a:xfrm>
          <a:prstGeom prst="rect">
            <a:avLst/>
          </a:prstGeom>
          <a:noFill/>
        </p:spPr>
      </p:pic>
      <p:pic>
        <p:nvPicPr>
          <p:cNvPr id="7" name="Picture 25" descr="larger_dae1348204306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500438"/>
            <a:ext cx="250029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8596" y="6000768"/>
            <a:ext cx="242889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Chiết cành 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3372" y="5929330"/>
            <a:ext cx="214314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Nuôi cấy mô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85794"/>
            <a:ext cx="89297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nhân giống vô tính: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54"/>
            <a:ext cx="8472518" cy="438311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Giâm cành: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Cắt một đoạn cành có đủ </a:t>
            </a:r>
            <a:r>
              <a:rPr lang="en-US" dirty="0" smtClean="0">
                <a:latin typeface="Times New Roman" pitchFamily="18" charset="0"/>
              </a:rPr>
              <a:t>mắt, </a:t>
            </a:r>
            <a:r>
              <a:rPr lang="en-US" dirty="0" smtClean="0">
                <a:latin typeface="Times New Roman" pitchFamily="18" charset="0"/>
              </a:rPr>
              <a:t>giâm xuống đất.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Ghép (mắt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cành): </a:t>
            </a:r>
            <a:r>
              <a:rPr lang="en-US" dirty="0" smtClean="0">
                <a:latin typeface="Times New Roman" pitchFamily="18" charset="0"/>
              </a:rPr>
              <a:t>Dùng một bộ phận sinh </a:t>
            </a:r>
            <a:r>
              <a:rPr lang="en-US" dirty="0" smtClean="0">
                <a:latin typeface="Times New Roman" pitchFamily="18" charset="0"/>
              </a:rPr>
              <a:t>dưỡng của </a:t>
            </a:r>
            <a:r>
              <a:rPr lang="en-US" dirty="0" smtClean="0">
                <a:latin typeface="Times New Roman" pitchFamily="18" charset="0"/>
              </a:rPr>
              <a:t>một cây gắn vào một cây khác (gốc ghép).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Chiết cành: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Bóc khoanh vỏ của cành, sau đó bó đất. Khi cành ra rễ cắt khỏi cây mẹ, đem trồng xuống đất.</a:t>
            </a: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</a:endParaRP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785794"/>
            <a:ext cx="89297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nhân giống vô tính: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Book-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143008" cy="1082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Bảo quản hạt giống cây trồng: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000232" y="1142984"/>
            <a:ext cx="4929222" cy="2357454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 bảo quản tốt hạt giống cần phải đảm bảo các điều kiện nào?</a:t>
            </a:r>
            <a:endParaRPr lang="en-GB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3857628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Hạt giống tốt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Hạt phải khô, mẩy, không lẫn tạp, không sâu bệnh.</a:t>
            </a:r>
          </a:p>
          <a:p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Bảo quản hạt giống :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Nhiệt độ, độ ẩm nơi cất phải thích hợp (thấp) không để côn trùng phá hoại.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001056" cy="3929090"/>
          </a:xfrm>
        </p:spPr>
        <p:txBody>
          <a:bodyPr>
            <a:noAutofit/>
          </a:bodyPr>
          <a:lstStyle/>
          <a:p>
            <a:r>
              <a:rPr lang="vi-VN" sz="4600" b="1" u="sng" dirty="0" smtClean="0">
                <a:latin typeface="Times New Roman" pitchFamily="18" charset="0"/>
                <a:cs typeface="Times New Roman" pitchFamily="18" charset="0"/>
              </a:rPr>
              <a:t>Tiết 10</a:t>
            </a:r>
            <a:br>
              <a:rPr lang="vi-VN" sz="4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4600" b="1" dirty="0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600" b="1" dirty="0" smtClean="0">
                <a:latin typeface="Times New Roman" pitchFamily="18" charset="0"/>
                <a:cs typeface="Times New Roman" pitchFamily="18" charset="0"/>
              </a:rPr>
              <a:t> 11:SẢN X</a:t>
            </a:r>
            <a:r>
              <a:rPr lang="vi-VN" sz="46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4600" b="1" dirty="0" smtClean="0">
                <a:latin typeface="Times New Roman" pitchFamily="18" charset="0"/>
                <a:cs typeface="Times New Roman" pitchFamily="18" charset="0"/>
              </a:rPr>
              <a:t>ẤT VÀ BẢO Q</a:t>
            </a:r>
            <a:r>
              <a:rPr lang="vi-VN" sz="46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4600" b="1" dirty="0" smtClean="0">
                <a:latin typeface="Times New Roman" pitchFamily="18" charset="0"/>
                <a:cs typeface="Times New Roman" pitchFamily="18" charset="0"/>
              </a:rPr>
              <a:t>ẢN G</a:t>
            </a:r>
            <a:r>
              <a:rPr lang="vi-VN" sz="4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4600" b="1" dirty="0" smtClean="0">
                <a:latin typeface="Times New Roman" pitchFamily="18" charset="0"/>
                <a:cs typeface="Times New Roman" pitchFamily="18" charset="0"/>
              </a:rPr>
              <a:t>ỐNG CÂY TRỒNG</a:t>
            </a:r>
            <a:endParaRPr lang="en-GB" sz="4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Bảo quản hạt giống cây trồng: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000232" y="1000108"/>
            <a:ext cx="4929222" cy="192882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 bày một số phương pháp bảo quản giống cây trồng?</a:t>
            </a:r>
            <a:endParaRPr lang="en-GB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3214686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Dụng cụ bảo quản: Chum, vại hoặc túi kín khô sạch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33800"/>
            <a:ext cx="378621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810000"/>
            <a:ext cx="36433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Bảo quản hạt giống cây trồng: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1357298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Bảo quản trong các kho lạnh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41783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333875"/>
            <a:ext cx="4419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857364"/>
            <a:ext cx="4424363" cy="245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Bảo quản hạt giống cây trồng: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Book-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1285884" cy="1217853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857356" y="1285860"/>
            <a:ext cx="6715172" cy="4572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GB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Hạt giống có thể bảo quản trong chum</a:t>
            </a:r>
            <a:r>
              <a:rPr lang="vi-V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vại, bao</a:t>
            </a:r>
            <a:r>
              <a:rPr lang="vi-V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túi kín hoặc trong các kho lạnh.</a:t>
            </a:r>
            <a:endPara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CỦNG CỐ: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24" y="1484784"/>
            <a:ext cx="7786742" cy="3158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Biện pháp nào dưới đây không phải sản xuất giống cây trồng bằng nhân giống vô tính?</a:t>
            </a:r>
            <a:endParaRPr lang="en-GB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06" y="5000636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Giâm cành			b. Ghép mắt</a:t>
            </a:r>
          </a:p>
          <a:p>
            <a:pPr marL="514350" indent="-514350"/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c. Chiết cành			d. Gieo trồng hạt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286380" y="5572140"/>
            <a:ext cx="357190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GB" b="1" u="sng" smtClean="0">
                <a:latin typeface="Times New Roman" pitchFamily="18" charset="0"/>
                <a:cs typeface="Times New Roman" pitchFamily="18" charset="0"/>
              </a:rPr>
              <a:t>CỦNG CỐ:</a:t>
            </a:r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1571614"/>
          <a:ext cx="8429684" cy="4287402"/>
        </p:xfrm>
        <a:graphic>
          <a:graphicData uri="http://schemas.openxmlformats.org/drawingml/2006/table">
            <a:tbl>
              <a:tblPr/>
              <a:tblGrid>
                <a:gridCol w="37737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55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151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latin typeface="Times New Roman"/>
                          <a:ea typeface="Calibri"/>
                          <a:cs typeface="Times New Roman"/>
                        </a:rPr>
                        <a:t>Ghép số thứ tự của các câu từ câu 1 đến câu 4 với các câu từ câu a đến câu d cho phù hợp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1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1. Chọn tạo giống.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a. Tạo nhiều hạt cây giống.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1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2. Sản xuất giống.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b. Dùng chum, vại, túi nilon.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1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3. Bảo quản hạt giống.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c. Chặt cành từng đoạn nhỏ đem giâm xuống đất ẩm.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1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4. Nhân giống vô tính.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d. Tạo ra quần thể có quần thể khác với quần thể ban đầu.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14414" y="6072182"/>
            <a:ext cx="6572296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1-d	2-a	3-b	4-c</a:t>
            </a:r>
            <a:endParaRPr lang="en-GB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HƯỚNG DẪN TỰ HỌC: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143116"/>
            <a:ext cx="71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u="sng" smtClean="0">
                <a:latin typeface="Times New Roman" pitchFamily="18" charset="0"/>
                <a:cs typeface="Times New Roman" pitchFamily="18" charset="0"/>
              </a:rPr>
              <a:t>Bài vừa học:</a:t>
            </a:r>
          </a:p>
          <a:p>
            <a:pPr marL="514350" indent="-514350"/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	- Học bài.</a:t>
            </a:r>
          </a:p>
          <a:p>
            <a:pPr marL="514350" indent="-514350"/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	- Trả lời câu hỏi: 1, 2, 3- SGK/27.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643314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2800" b="1" u="sng" smtClean="0">
                <a:latin typeface="Times New Roman" pitchFamily="18" charset="0"/>
                <a:cs typeface="Times New Roman" pitchFamily="18" charset="0"/>
              </a:rPr>
              <a:t>Bài sắp học:</a:t>
            </a:r>
          </a:p>
          <a:p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 Đọc và nghiên cứu </a:t>
            </a:r>
            <a:r>
              <a:rPr lang="en-GB" sz="2800" b="1" smtClean="0">
                <a:latin typeface="Times New Roman" pitchFamily="18" charset="0"/>
                <a:cs typeface="Times New Roman" pitchFamily="18" charset="0"/>
              </a:rPr>
              <a:t>bài 12: “Sâu, bệnh hại cây trồng”.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43932" cy="785818"/>
          </a:xfrm>
        </p:spPr>
        <p:txBody>
          <a:bodyPr>
            <a:normAutofit/>
          </a:bodyPr>
          <a:lstStyle/>
          <a:p>
            <a:pPr algn="l"/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vi-VN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000232" y="1428736"/>
            <a:ext cx="5715040" cy="2143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Mục đích</a:t>
            </a:r>
            <a:endParaRPr lang="en-GB" sz="3600" dirty="0">
              <a:solidFill>
                <a:schemeClr val="tx1"/>
              </a:solidFill>
            </a:endParaRPr>
          </a:p>
          <a:p>
            <a:pPr algn="ctr"/>
            <a:r>
              <a:rPr lang="vi-VN" sz="3600" dirty="0" smtClean="0">
                <a:latin typeface="+mj-lt"/>
              </a:rPr>
              <a:t>Sản xuất giống cây trồng là gì?</a:t>
            </a:r>
            <a:endParaRPr lang="en-GB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Book-0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428736"/>
            <a:ext cx="1285884" cy="1217853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214282" y="3214686"/>
            <a:ext cx="4000528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smtClean="0">
                <a:solidFill>
                  <a:schemeClr val="tx1"/>
                </a:solidFill>
                <a:latin typeface="+mj-lt"/>
              </a:rPr>
              <a:t>Mục đích</a:t>
            </a:r>
            <a:endParaRPr lang="en-GB" sz="4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2857496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Nhằm tạo ra nhiều hạt giống, cây con giống phục vụ gieo trồng.</a:t>
            </a:r>
            <a:endParaRPr lang="en-GB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671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hạt: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714488"/>
            <a:ext cx="6215106" cy="1571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 xuất giống cây trồng bằng hạt được tiến hành trong mấy năm?  </a:t>
            </a:r>
            <a:endParaRPr lang="en-GB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2264" y="1857364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năm</a:t>
            </a:r>
            <a:endParaRPr lang="en-GB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043890" cy="642918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dirty="0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85794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Sản xuất giống cây trồng bằng hạt:</a:t>
            </a:r>
            <a:endParaRPr lang="en-GB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76" y="1357298"/>
            <a:ext cx="7000924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 xuất giống cây trồng bằng hạt được tiến hành  theo trình tự nào?</a:t>
            </a: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207167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Theo trình tự 4 năm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28794" y="2500306"/>
            <a:ext cx="4786346" cy="53340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trì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2357422" y="3143248"/>
            <a:ext cx="1981200" cy="303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3428992" y="3143248"/>
            <a:ext cx="915988" cy="303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4357686" y="314324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4357686" y="3143248"/>
            <a:ext cx="838200" cy="303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429124" y="3143248"/>
            <a:ext cx="1751013" cy="303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71670" y="3500438"/>
            <a:ext cx="685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charset="0"/>
              </a:rPr>
              <a:t>Dòng</a:t>
            </a:r>
            <a:endParaRPr lang="en-US" sz="2000" b="1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071802" y="3500438"/>
            <a:ext cx="685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charset="0"/>
              </a:rPr>
              <a:t>Dòng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071934" y="3500438"/>
            <a:ext cx="685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charset="0"/>
              </a:rPr>
              <a:t>Dòng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000628" y="3500438"/>
            <a:ext cx="685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charset="0"/>
              </a:rPr>
              <a:t>Dòng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6000760" y="3500438"/>
            <a:ext cx="685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charset="0"/>
              </a:rPr>
              <a:t>Dòng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latin typeface="Arial" charset="0"/>
              </a:rPr>
              <a:t>5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2357422" y="4286256"/>
            <a:ext cx="460375" cy="271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4429124" y="4286256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5572132" y="4286256"/>
            <a:ext cx="762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571736" y="4572008"/>
            <a:ext cx="3657600" cy="53340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>
                <a:latin typeface="Arial" charset="0"/>
              </a:rPr>
              <a:t>Hạt giống siêu nguyên chủng</a:t>
            </a: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4429124" y="5072074"/>
            <a:ext cx="1588" cy="40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4429124" y="5929330"/>
            <a:ext cx="15875" cy="404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2571736" y="5500702"/>
            <a:ext cx="3657600" cy="53340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>
                <a:latin typeface="Arial" charset="0"/>
              </a:rPr>
              <a:t>Hạt giống nguyên chủng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2571736" y="6324600"/>
            <a:ext cx="3657600" cy="53340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>
                <a:latin typeface="Arial" charset="0"/>
              </a:rPr>
              <a:t>Hạt giống sản xuất đại trà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43768" y="271462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Năm 1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3768" y="464344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Năm 2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3768" y="557214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Năm 3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3768" y="6396335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Năm 4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939784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034" y="3071810"/>
            <a:ext cx="8229600" cy="35719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Năm 1: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 Gieo hạt giống đã 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 tráng 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và chọn cây có đặc tính tốt.</a:t>
            </a:r>
          </a:p>
          <a:p>
            <a:pPr>
              <a:buFontTx/>
              <a:buChar char="-"/>
            </a:pP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Năm 2: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Sản xuâgiống 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siêu nguyên chủng.</a:t>
            </a:r>
          </a:p>
          <a:p>
            <a:pPr>
              <a:buFontTx/>
              <a:buChar char="-"/>
            </a:pP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Năm 3: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Từ giống siêu nguyên chủng nhân thành giống 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nguyên chủng.</a:t>
            </a:r>
          </a:p>
          <a:p>
            <a:pPr>
              <a:buNone/>
            </a:pP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Năm 4: 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Từ giống nguyên chủng nhân thành giống sản xuất 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đại trà</a:t>
            </a:r>
          </a:p>
          <a:p>
            <a:pPr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5984" y="1714488"/>
            <a:ext cx="5857916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 trình sản xuất giống cây trồng bằng hạt tiến hành trong 4 năm.</a:t>
            </a:r>
            <a:endParaRPr lang="en-GB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1071546"/>
            <a:ext cx="63161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hạt: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dirty="0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500034" y="3000372"/>
            <a:ext cx="8501122" cy="35719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Năm 1: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họn cây có đặc tính tốt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từ giống đã phục tráng;</a:t>
            </a:r>
            <a:endParaRPr lang="en-GB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Năm 2: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Sản xuất giống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siêu nguyên chủng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GB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Năm 3: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Sản xuất giống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nguyên chủng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GB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Năm 4: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Sản xuất giống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đại trà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84" y="1714488"/>
            <a:ext cx="6500858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 trình sản xuất giống cây trồng bằng hạt tiến hành trong 4 năm.</a:t>
            </a: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7224" y="928670"/>
            <a:ext cx="63161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3000" b="1" u="sng" dirty="0" smtClean="0">
                <a:latin typeface="Times New Roman" pitchFamily="18" charset="0"/>
                <a:cs typeface="Times New Roman" pitchFamily="18" charset="0"/>
              </a:rPr>
              <a:t>Sản xuất giống cây trồng bằng hạt:</a:t>
            </a:r>
            <a:endParaRPr lang="en-GB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Book-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1285884" cy="1217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928670"/>
            <a:ext cx="5917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2800" b="1" u="sng" smtClean="0">
                <a:latin typeface="Times New Roman" pitchFamily="18" charset="0"/>
                <a:cs typeface="Times New Roman" pitchFamily="18" charset="0"/>
              </a:rPr>
              <a:t>Sản xuất giống cây trồng bằng hạt:</a:t>
            </a:r>
            <a:endParaRPr lang="en-GB" sz="28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071538" y="1571612"/>
            <a:ext cx="7072362" cy="1714512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 xuất giống cây trồng bằng hạt thường áp dụng cho các loại cây nào?</a:t>
            </a:r>
            <a:endParaRPr lang="en-GB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7" descr="ngô lai v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4876" y="3571876"/>
            <a:ext cx="4214842" cy="2500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57884" y="621508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Cây bắp (ngô)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0lua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876"/>
            <a:ext cx="42148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14480" y="621508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Cây lúa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</TotalTime>
  <Words>1029</Words>
  <Application>Microsoft Office PowerPoint</Application>
  <PresentationFormat>On-screen Show (4:3)</PresentationFormat>
  <Paragraphs>127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Tiết 10 BÀI 11:SẢN XUẤT VÀ BẢO QUẢN GIỐNG CÂY TRỒNG</vt:lpstr>
      <vt:lpstr>I. Sản xuất giống cây trồng</vt:lpstr>
      <vt:lpstr>I. Sản xuất giống cây trồng</vt:lpstr>
      <vt:lpstr>I. Sản xuất giống cây trồng</vt:lpstr>
      <vt:lpstr>I. Sản xuất giống cây trồng</vt:lpstr>
      <vt:lpstr>I. Sản xuất giống cây trồng</vt:lpstr>
      <vt:lpstr>I. Sản xuất giống cây trồng</vt:lpstr>
      <vt:lpstr>I. Sản xuất giống cây trồng</vt:lpstr>
      <vt:lpstr>Slide 10</vt:lpstr>
      <vt:lpstr>I. Sản xuất giống cây trồng</vt:lpstr>
      <vt:lpstr>I. Sản xuất giống cây trồng</vt:lpstr>
      <vt:lpstr>I. Sản xuất giống cây trồng</vt:lpstr>
      <vt:lpstr>I. Sản xuất giống cây trồng</vt:lpstr>
      <vt:lpstr>I. Sản xuất giống cây trồng</vt:lpstr>
      <vt:lpstr>I. Sản xuất giống cây trồng</vt:lpstr>
      <vt:lpstr>I. Sản xuất giống cây trồng</vt:lpstr>
      <vt:lpstr>I. Sản xuất giống cây trồng</vt:lpstr>
      <vt:lpstr>II. Bảo quản hạt giống cây trồng:</vt:lpstr>
      <vt:lpstr>II. Bảo quản hạt giống cây trồng:</vt:lpstr>
      <vt:lpstr>II. Bảo quản hạt giống cây trồng:</vt:lpstr>
      <vt:lpstr>II. Bảo quản hạt giống cây trồng:</vt:lpstr>
      <vt:lpstr>IV. CỦNG CỐ:</vt:lpstr>
      <vt:lpstr>IV. CỦNG CỐ:</vt:lpstr>
      <vt:lpstr>V. HƯỚNG DẪN TỰ HỌC: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146</cp:revision>
  <dcterms:created xsi:type="dcterms:W3CDTF">2015-11-02T15:22:46Z</dcterms:created>
  <dcterms:modified xsi:type="dcterms:W3CDTF">2021-11-10T04:21:25Z</dcterms:modified>
</cp:coreProperties>
</file>