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9"/>
  </p:notesMasterIdLst>
  <p:sldIdLst>
    <p:sldId id="294" r:id="rId4"/>
    <p:sldId id="295" r:id="rId5"/>
    <p:sldId id="296" r:id="rId6"/>
    <p:sldId id="256" r:id="rId7"/>
    <p:sldId id="298" r:id="rId8"/>
    <p:sldId id="284" r:id="rId9"/>
    <p:sldId id="297" r:id="rId10"/>
    <p:sldId id="293" r:id="rId11"/>
    <p:sldId id="288" r:id="rId12"/>
    <p:sldId id="289" r:id="rId13"/>
    <p:sldId id="290" r:id="rId14"/>
    <p:sldId id="291" r:id="rId15"/>
    <p:sldId id="292" r:id="rId16"/>
    <p:sldId id="299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2186-9172-4352-BA6C-40B797AA7BB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4291-49A2-43E2-93DA-D93155B85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>
            <a:spLocks/>
          </p:cNvSpPr>
          <p:nvPr/>
        </p:nvSpPr>
        <p:spPr bwMode="gray">
          <a:xfrm>
            <a:off x="0" y="1"/>
            <a:ext cx="6030384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6 h 3786"/>
              <a:gd name="T4" fmla="*/ 2147483646 w 2849"/>
              <a:gd name="T5" fmla="*/ 2147483646 h 3786"/>
              <a:gd name="T6" fmla="*/ 2147483646 w 2849"/>
              <a:gd name="T7" fmla="*/ 2147483646 h 3786"/>
              <a:gd name="T8" fmla="*/ 2147483646 w 2849"/>
              <a:gd name="T9" fmla="*/ 2147483646 h 3786"/>
              <a:gd name="T10" fmla="*/ 2147483646 w 2849"/>
              <a:gd name="T11" fmla="*/ 2147483646 h 3786"/>
              <a:gd name="T12" fmla="*/ 2147483646 w 2849"/>
              <a:gd name="T13" fmla="*/ 2147483646 h 3786"/>
              <a:gd name="T14" fmla="*/ 2147483646 w 2849"/>
              <a:gd name="T15" fmla="*/ 2147483646 h 3786"/>
              <a:gd name="T16" fmla="*/ 2147483646 w 2849"/>
              <a:gd name="T17" fmla="*/ 2147483646 h 3786"/>
              <a:gd name="T18" fmla="*/ 2147483646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901A0D85-7937-4EC2-97A8-360B2989333D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84473476-8EDC-47A2-AA88-B09FE2AAFFE2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grayWhite">
          <a:xfrm>
            <a:off x="3001434" y="-11113"/>
            <a:ext cx="9232900" cy="6881813"/>
          </a:xfrm>
          <a:custGeom>
            <a:avLst/>
            <a:gdLst>
              <a:gd name="T0" fmla="*/ 2147483646 w 4362"/>
              <a:gd name="T1" fmla="*/ 2147483646 h 4335"/>
              <a:gd name="T2" fmla="*/ 2147483646 w 4362"/>
              <a:gd name="T3" fmla="*/ 2147483646 h 4335"/>
              <a:gd name="T4" fmla="*/ 2147483646 w 4362"/>
              <a:gd name="T5" fmla="*/ 2147483646 h 4335"/>
              <a:gd name="T6" fmla="*/ 2147483646 w 4362"/>
              <a:gd name="T7" fmla="*/ 2147483646 h 4335"/>
              <a:gd name="T8" fmla="*/ 2147483646 w 4362"/>
              <a:gd name="T9" fmla="*/ 2147483646 h 4335"/>
              <a:gd name="T10" fmla="*/ 2147483646 w 4362"/>
              <a:gd name="T11" fmla="*/ 2147483646 h 4335"/>
              <a:gd name="T12" fmla="*/ 0 w 4362"/>
              <a:gd name="T13" fmla="*/ 2147483646 h 4335"/>
              <a:gd name="T14" fmla="*/ 2147483646 w 4362"/>
              <a:gd name="T15" fmla="*/ 2147483646 h 4335"/>
              <a:gd name="T16" fmla="*/ 2147483646 w 4362"/>
              <a:gd name="T17" fmla="*/ 0 h 4335"/>
              <a:gd name="T18" fmla="*/ 2147483646 w 4362"/>
              <a:gd name="T19" fmla="*/ 2147483646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D7443E3-BCFD-4851-9F54-60326BDD52A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791201"/>
            <a:ext cx="18457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3F9BE08E-A399-4673-9FEA-5D51D4C04ED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BD6A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2F8DBBA7-7FC0-4338-A489-9EE4B2BE2D1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32F457FC-E35B-46D4-94CF-831CED495FDF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0CF5ED2-120F-44EE-8D4B-CC452508A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4D5B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473F34B-21C5-4F47-A9A1-B6C6ACF17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4D5B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50C57D8-F733-4578-97A2-DE7D779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2B8B3-3F23-49D6-8BDE-BBF00D98FF7A}" type="slidenum">
              <a:rPr lang="en-US" smtClean="0">
                <a:solidFill>
                  <a:srgbClr val="0F4D5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F4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6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2B0A1-7BBA-41B0-BF5D-1B9C5665140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D754E-EEBD-4BC9-B3F5-3F653DC2007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0D612-3A4A-4502-8C3F-88F00DA58B4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7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8E987-4163-431E-A587-8DABC23BD4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4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23F81-96AA-41DB-B813-139D5FF511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40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459A5-5A51-4BA1-8BE8-F36A4215D7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37A0B-D4D1-41F7-9264-81D7E3EFBF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7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EFF6A-9414-4DF3-B845-8D3EEF1A8D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8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036B6-7BC2-4EED-AA3F-1BD9F0E9ACC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7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59042-685E-4AB1-88AC-98C06950E8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11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C37DF-5917-497C-9C82-A8887171C8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C30D4-CAD5-475A-8049-1C320C0F4DC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74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75F48-DD85-470F-B82F-AAF037DB3D1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16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D0D57-F9C7-4C83-AB82-91B6C5068A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59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0D4EA-86AF-4CC5-9A04-A5E7F4BC791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56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6C66E8-459B-4B0B-A54D-529E1FBBABAB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0824A-3742-4CE7-8A05-CB4056D0B45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5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56319-7640-4A88-9B22-7D4B5659C6A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71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92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66B38-7C06-4825-B90B-3F46AC4F5ED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15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36FC4-1024-4403-BE9A-809ED9516E4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34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8563E-4F9B-4CA1-B2BC-F480578089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076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66021-12B8-4D6C-976D-AECEEC28E23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36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4298A-E73E-42C6-9A8B-DFA6C8FD91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21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B02F1-2CE6-41E0-967E-010CDD9C83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1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509345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5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FC4F-F1AF-43E1-9249-91429B81FC3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1ECD-1973-488F-BA54-1D86BBF4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1219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Image" r:id="rId15" imgW="8825397" imgH="990476" progId="Photoshop.Image.7">
                  <p:embed/>
                </p:oleObj>
              </mc:Choice>
              <mc:Fallback>
                <p:oleObj name="Image" r:id="rId15" imgW="8825397" imgH="990476" progId="Photoshop.Image.7">
                  <p:embed/>
                  <p:pic>
                    <p:nvPicPr>
                      <p:cNvPr id="1026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Freeform 100"/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" name="Freeform 102">
            <a:extLst>
              <a:ext uri="{FF2B5EF4-FFF2-40B4-BE49-F238E27FC236}">
                <a16:creationId xmlns:a16="http://schemas.microsoft.com/office/drawing/2014/main" id="{1AFD9B84-63DD-438D-9B09-BAC41C8DA119}"/>
              </a:ext>
            </a:extLst>
          </p:cNvPr>
          <p:cNvSpPr>
            <a:spLocks/>
          </p:cNvSpPr>
          <p:nvPr/>
        </p:nvSpPr>
        <p:spPr bwMode="gray">
          <a:xfrm>
            <a:off x="6096000" y="800100"/>
            <a:ext cx="6096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F4B215AE-D7B9-4F7A-B633-98D60435D605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A379F75-6B58-4B64-8CDE-1964533705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562725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9D797A-B85B-4E2E-A59B-AACE95A2FB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245600" y="65913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0A16E1-5EB3-46D8-B5BE-E36EA8776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34707-20C4-410A-97D0-C52352C4D1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8" name="Freeform 104">
            <a:extLst>
              <a:ext uri="{FF2B5EF4-FFF2-40B4-BE49-F238E27FC236}">
                <a16:creationId xmlns:a16="http://schemas.microsoft.com/office/drawing/2014/main" id="{1E3FC9F8-4892-4168-985F-B487F0951714}"/>
              </a:ext>
            </a:extLst>
          </p:cNvPr>
          <p:cNvSpPr>
            <a:spLocks/>
          </p:cNvSpPr>
          <p:nvPr/>
        </p:nvSpPr>
        <p:spPr bwMode="gray">
          <a:xfrm>
            <a:off x="0" y="793750"/>
            <a:ext cx="6096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53A8-DCFF-499B-9E22-F52039D97AF3}" type="datetime1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GIÁO VIÊN  PHAN VĂN NIÊM</a:t>
            </a:r>
            <a:endParaRPr lang="en-US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A586A-60E9-4259-8358-02336016FBA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1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jpe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9" Type="http://schemas.openxmlformats.org/officeDocument/2006/relationships/hyperlink" Target="http://www.muasam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1196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438400" y="1066800"/>
            <a:ext cx="4419600" cy="1328023"/>
          </a:xfrm>
          <a:prstGeom prst="wedgeRoundRectCallout">
            <a:avLst>
              <a:gd name="adj1" fmla="val -33292"/>
              <a:gd name="adj2" fmla="val 723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0" y="4498876"/>
            <a:ext cx="12192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square" lIns="182880" rIns="1828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World Wide Web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WWW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Web).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953779" cy="106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61" y="-1"/>
            <a:ext cx="1292981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8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Web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11378" y="1490664"/>
            <a:ext cx="441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web.</a:t>
            </a:r>
            <a:endParaRPr lang="en-US" altLang="en-US" sz="3200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02631" y="2281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web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 smtClean="0"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28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1855031" y="2716769"/>
            <a:ext cx="7404100" cy="27241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+ Internet Explorer.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    + Mozilla Firefox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    + Opera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    + Google Chrome…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     +</a:t>
            </a:r>
            <a:r>
              <a:rPr lang="en-US" altLang="en-US" sz="3200" dirty="0" err="1" smtClean="0">
                <a:solidFill>
                  <a:srgbClr val="9900CC"/>
                </a:solidFill>
                <a:latin typeface="+mn-lt"/>
              </a:rPr>
              <a:t>Cốc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9900CC"/>
                </a:solidFill>
                <a:latin typeface="+mn-lt"/>
              </a:rPr>
              <a:t>cốc</a:t>
            </a:r>
            <a:r>
              <a:rPr lang="en-US" altLang="en-US" sz="3200" dirty="0" smtClean="0">
                <a:solidFill>
                  <a:srgbClr val="9900CC"/>
                </a:solidFill>
                <a:latin typeface="+mn-lt"/>
              </a:rPr>
              <a:t>…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31" y="5329000"/>
            <a:ext cx="1436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31" y="53290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ANd9GcQ3uzZoKE3zUclk-dMqq4Y3RgQmGhNsZoRNc9V6pV56XJ8-pFk3G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31" y="5329000"/>
            <a:ext cx="1828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31" y="5370275"/>
            <a:ext cx="1828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/>
      <p:bldP spid="12" grpId="0"/>
      <p:bldP spid="12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Web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66800" y="752506"/>
            <a:ext cx="904701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en-US" altLang="en-US" sz="3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web.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B2.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5" y="2964872"/>
            <a:ext cx="7924800" cy="3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Tìm kiếm thông tin trên internet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936228" y="13716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326627" y="2193329"/>
            <a:ext cx="10224913" cy="11918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Máy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+mn-lt"/>
              </a:rPr>
              <a:t>kiếm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tìm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kiếm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thông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tin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trên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Internet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theo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yêu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cầu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của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+mn-lt"/>
              </a:rPr>
              <a:t>dùng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26627" y="3735388"/>
            <a:ext cx="10231278" cy="1569660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3200" dirty="0" err="1" smtClean="0">
                <a:solidFill>
                  <a:srgbClr val="FF0000"/>
                </a:solidFill>
                <a:latin typeface="+mn-lt"/>
              </a:rPr>
              <a:t>Có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+mn-lt"/>
              </a:rPr>
              <a:t>nhiều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+mn-lt"/>
              </a:rPr>
              <a:t>máy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+mn-lt"/>
              </a:rPr>
              <a:t>tìm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+mn-lt"/>
              </a:rPr>
              <a:t>kiếm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altLang="en-US" sz="3200" dirty="0" err="1" smtClean="0">
                <a:solidFill>
                  <a:srgbClr val="FF0000"/>
                </a:solidFill>
                <a:latin typeface="+mn-lt"/>
              </a:rPr>
              <a:t>như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US" altLang="en-US" sz="32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Google: </a:t>
            </a:r>
            <a:r>
              <a:rPr lang="fr-FR" altLang="en-US" sz="3200" dirty="0" smtClean="0">
                <a:solidFill>
                  <a:srgbClr val="0000FF"/>
                </a:solidFill>
                <a:latin typeface="+mn-lt"/>
              </a:rPr>
              <a:t>www.google.com.vn</a:t>
            </a:r>
            <a:endParaRPr lang="en-US" altLang="en-US" sz="3200" dirty="0" smtClean="0">
              <a:solidFill>
                <a:srgbClr val="0000FF"/>
              </a:solidFill>
              <a:latin typeface="+mn-lt"/>
            </a:endParaRPr>
          </a:p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fr-FR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+mn-lt"/>
              </a:rPr>
              <a:t>Microsoft: </a:t>
            </a:r>
            <a:r>
              <a:rPr lang="fr-FR" altLang="en-US" sz="3200" dirty="0" smtClean="0">
                <a:solidFill>
                  <a:srgbClr val="0000FF"/>
                </a:solidFill>
                <a:latin typeface="+mn-lt"/>
              </a:rPr>
              <a:t>www.bing.com</a:t>
            </a:r>
          </a:p>
        </p:txBody>
      </p:sp>
    </p:spTree>
    <p:extLst>
      <p:ext uri="{BB962C8B-B14F-4D97-AF65-F5344CB8AC3E}">
        <p14:creationId xmlns:p14="http://schemas.microsoft.com/office/powerpoint/2010/main" val="41956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3. Tìm kiếm thông tin trên internet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56281" y="1490663"/>
            <a:ext cx="655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alt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311768" y="2057400"/>
            <a:ext cx="10616995" cy="33718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endParaRPr lang="en-US" alt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7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Câu</a:t>
            </a:r>
            <a:r>
              <a:rPr lang="en-US" b="1" dirty="0" smtClean="0"/>
              <a:t> 4-sgk </a:t>
            </a:r>
            <a:r>
              <a:rPr lang="en-US" b="1" dirty="0" err="1" smtClean="0"/>
              <a:t>trang</a:t>
            </a:r>
            <a:r>
              <a:rPr lang="en-US" b="1" dirty="0" smtClean="0"/>
              <a:t> 26 </a:t>
            </a:r>
          </a:p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web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web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 smtClean="0"/>
          </a:p>
          <a:p>
            <a:r>
              <a:rPr lang="en-US" b="1" dirty="0" err="1" smtClean="0"/>
              <a:t>Câu</a:t>
            </a:r>
            <a:r>
              <a:rPr lang="en-US" b="1" dirty="0" smtClean="0"/>
              <a:t> 6 </a:t>
            </a:r>
            <a:r>
              <a:rPr lang="en-US" b="1" dirty="0" err="1" smtClean="0"/>
              <a:t>trang</a:t>
            </a:r>
            <a:r>
              <a:rPr lang="en-US" b="1" dirty="0" smtClean="0"/>
              <a:t> 26</a:t>
            </a:r>
          </a:p>
          <a:p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website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5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gray">
          <a:xfrm>
            <a:off x="6311901" y="3048001"/>
            <a:ext cx="5669336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0" cap="none" spc="0" normalizeH="0" baseline="0" noProof="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F4D5B"/>
                    </a:gs>
                    <a:gs pos="100000">
                      <a:srgbClr val="BD6A1F"/>
                    </a:gs>
                  </a:gsLst>
                  <a:lin ang="5400000" scaled="1"/>
                </a:gra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Chúc các em học tốt !</a:t>
            </a:r>
            <a:endParaRPr kumimoji="0" lang="en-US" sz="5400" b="1" i="0" u="none" strike="noStrike" kern="10" cap="none" spc="0" normalizeH="0" baseline="0" noProof="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F4D5B"/>
                  </a:gs>
                  <a:gs pos="100000">
                    <a:srgbClr val="BD6A1F"/>
                  </a:gs>
                </a:gsLst>
                <a:lin ang="5400000" scaled="1"/>
              </a:gra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4422" y="298451"/>
            <a:ext cx="31829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6549" y="5570352"/>
            <a:ext cx="1944688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7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>
            <a:extLst>
              <a:ext uri="{FF2B5EF4-FFF2-40B4-BE49-F238E27FC236}">
                <a16:creationId xmlns:a16="http://schemas.microsoft.com/office/drawing/2014/main" id="{6F579657-88D7-4BC0-B737-DB282DB02817}"/>
              </a:ext>
            </a:extLst>
          </p:cNvPr>
          <p:cNvSpPr/>
          <p:nvPr/>
        </p:nvSpPr>
        <p:spPr>
          <a:xfrm>
            <a:off x="-633413" y="1085851"/>
            <a:ext cx="352425" cy="354013"/>
          </a:xfrm>
          <a:prstGeom prst="teardrop">
            <a:avLst/>
          </a:prstGeom>
          <a:solidFill>
            <a:srgbClr val="1B26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1F7FFB5-0E3F-4572-A41C-5B781CCDE633}"/>
              </a:ext>
            </a:extLst>
          </p:cNvPr>
          <p:cNvSpPr/>
          <p:nvPr/>
        </p:nvSpPr>
        <p:spPr>
          <a:xfrm>
            <a:off x="-633413" y="1498601"/>
            <a:ext cx="352425" cy="352425"/>
          </a:xfrm>
          <a:prstGeom prst="teardrop">
            <a:avLst/>
          </a:prstGeom>
          <a:solidFill>
            <a:srgbClr val="0F4C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2B8C9B7-A95D-4CA8-9608-9BE3EC78FA1A}"/>
              </a:ext>
            </a:extLst>
          </p:cNvPr>
          <p:cNvSpPr/>
          <p:nvPr/>
        </p:nvSpPr>
        <p:spPr>
          <a:xfrm>
            <a:off x="-633413" y="1909763"/>
            <a:ext cx="352425" cy="354012"/>
          </a:xfrm>
          <a:prstGeom prst="teardrop">
            <a:avLst/>
          </a:prstGeom>
          <a:solidFill>
            <a:srgbClr val="00B7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96C60FE-D929-45E1-8394-EDE5C5FD3017}"/>
              </a:ext>
            </a:extLst>
          </p:cNvPr>
          <p:cNvSpPr/>
          <p:nvPr/>
        </p:nvSpPr>
        <p:spPr>
          <a:xfrm>
            <a:off x="-633413" y="2322513"/>
            <a:ext cx="352425" cy="354012"/>
          </a:xfrm>
          <a:prstGeom prst="teardrop">
            <a:avLst/>
          </a:prstGeom>
          <a:solidFill>
            <a:srgbClr val="FDCB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09672-54E9-4ED1-AEDA-0D1B379FFB65}"/>
              </a:ext>
            </a:extLst>
          </p:cNvPr>
          <p:cNvSpPr/>
          <p:nvPr/>
        </p:nvSpPr>
        <p:spPr>
          <a:xfrm>
            <a:off x="165104" y="164811"/>
            <a:ext cx="2339975" cy="2263775"/>
          </a:xfrm>
          <a:prstGeom prst="rect">
            <a:avLst/>
          </a:prstGeom>
          <a:solidFill>
            <a:srgbClr val="1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755B9-8E02-4162-BD8C-E656BC4B7E0F}"/>
              </a:ext>
            </a:extLst>
          </p:cNvPr>
          <p:cNvSpPr/>
          <p:nvPr/>
        </p:nvSpPr>
        <p:spPr>
          <a:xfrm>
            <a:off x="2505079" y="164810"/>
            <a:ext cx="722313" cy="2470150"/>
          </a:xfrm>
          <a:custGeom>
            <a:avLst/>
            <a:gdLst>
              <a:gd name="connsiteX0" fmla="*/ 0 w 1152523"/>
              <a:gd name="connsiteY0" fmla="*/ 0 h 1371600"/>
              <a:gd name="connsiteX1" fmla="*/ 1152523 w 1152523"/>
              <a:gd name="connsiteY1" fmla="*/ 0 h 1371600"/>
              <a:gd name="connsiteX2" fmla="*/ 1152523 w 1152523"/>
              <a:gd name="connsiteY2" fmla="*/ 1371600 h 1371600"/>
              <a:gd name="connsiteX3" fmla="*/ 0 w 1152523"/>
              <a:gd name="connsiteY3" fmla="*/ 1371600 h 1371600"/>
              <a:gd name="connsiteX4" fmla="*/ 0 w 1152523"/>
              <a:gd name="connsiteY4" fmla="*/ 0 h 1371600"/>
              <a:gd name="connsiteX0" fmla="*/ 0 w 1157286"/>
              <a:gd name="connsiteY0" fmla="*/ 0 h 1485900"/>
              <a:gd name="connsiteX1" fmla="*/ 1152523 w 1157286"/>
              <a:gd name="connsiteY1" fmla="*/ 0 h 1485900"/>
              <a:gd name="connsiteX2" fmla="*/ 1157286 w 1157286"/>
              <a:gd name="connsiteY2" fmla="*/ 1485900 h 1485900"/>
              <a:gd name="connsiteX3" fmla="*/ 0 w 1157286"/>
              <a:gd name="connsiteY3" fmla="*/ 1371600 h 1485900"/>
              <a:gd name="connsiteX4" fmla="*/ 0 w 1157286"/>
              <a:gd name="connsiteY4" fmla="*/ 0 h 1485900"/>
              <a:gd name="connsiteX0" fmla="*/ 0 w 1157744"/>
              <a:gd name="connsiteY0" fmla="*/ 0 h 1485900"/>
              <a:gd name="connsiteX1" fmla="*/ 1157286 w 1157744"/>
              <a:gd name="connsiteY1" fmla="*/ 323850 h 1485900"/>
              <a:gd name="connsiteX2" fmla="*/ 1157286 w 1157744"/>
              <a:gd name="connsiteY2" fmla="*/ 1485900 h 1485900"/>
              <a:gd name="connsiteX3" fmla="*/ 0 w 1157744"/>
              <a:gd name="connsiteY3" fmla="*/ 1371600 h 1485900"/>
              <a:gd name="connsiteX4" fmla="*/ 0 w 1157744"/>
              <a:gd name="connsiteY4" fmla="*/ 0 h 1485900"/>
              <a:gd name="connsiteX0" fmla="*/ 0 w 1162260"/>
              <a:gd name="connsiteY0" fmla="*/ 0 h 1485900"/>
              <a:gd name="connsiteX1" fmla="*/ 1162049 w 1162260"/>
              <a:gd name="connsiteY1" fmla="*/ 314325 h 1485900"/>
              <a:gd name="connsiteX2" fmla="*/ 1157286 w 1162260"/>
              <a:gd name="connsiteY2" fmla="*/ 1485900 h 1485900"/>
              <a:gd name="connsiteX3" fmla="*/ 0 w 1162260"/>
              <a:gd name="connsiteY3" fmla="*/ 1371600 h 1485900"/>
              <a:gd name="connsiteX4" fmla="*/ 0 w 1162260"/>
              <a:gd name="connsiteY4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260" h="1485900">
                <a:moveTo>
                  <a:pt x="0" y="0"/>
                </a:moveTo>
                <a:lnTo>
                  <a:pt x="1162049" y="314325"/>
                </a:lnTo>
                <a:cubicBezTo>
                  <a:pt x="1163637" y="809625"/>
                  <a:pt x="1155698" y="990600"/>
                  <a:pt x="1157286" y="148590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44A56"/>
              </a:gs>
              <a:gs pos="100000">
                <a:srgbClr val="1B262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6A4734E-1B5D-4D3D-BE88-56325C391B84}"/>
              </a:ext>
            </a:extLst>
          </p:cNvPr>
          <p:cNvSpPr/>
          <p:nvPr/>
        </p:nvSpPr>
        <p:spPr>
          <a:xfrm>
            <a:off x="3227390" y="680748"/>
            <a:ext cx="8867627" cy="1954212"/>
          </a:xfrm>
          <a:prstGeom prst="homePlate">
            <a:avLst>
              <a:gd name="adj" fmla="val 39371"/>
            </a:avLst>
          </a:prstGeom>
          <a:solidFill>
            <a:srgbClr val="1B262C"/>
          </a:solidFill>
          <a:ln>
            <a:noFill/>
          </a:ln>
          <a:effectLst>
            <a:outerShdw blurRad="190500" dist="1270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404CC8-CB8F-4DBF-B6D4-D55BC1A0333E}"/>
              </a:ext>
            </a:extLst>
          </p:cNvPr>
          <p:cNvSpPr/>
          <p:nvPr/>
        </p:nvSpPr>
        <p:spPr>
          <a:xfrm>
            <a:off x="229018" y="266980"/>
            <a:ext cx="2212158" cy="20586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D6A9D8-FB8A-4428-88C7-48E93CAD9634}"/>
              </a:ext>
            </a:extLst>
          </p:cNvPr>
          <p:cNvSpPr/>
          <p:nvPr/>
        </p:nvSpPr>
        <p:spPr>
          <a:xfrm>
            <a:off x="398466" y="399761"/>
            <a:ext cx="1873250" cy="1793875"/>
          </a:xfrm>
          <a:prstGeom prst="ellipse">
            <a:avLst/>
          </a:prstGeom>
          <a:solidFill>
            <a:srgbClr val="1B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8DB02B-2D0E-4EBD-87A6-DFB2CFEF164F}"/>
              </a:ext>
            </a:extLst>
          </p:cNvPr>
          <p:cNvSpPr txBox="1"/>
          <p:nvPr/>
        </p:nvSpPr>
        <p:spPr>
          <a:xfrm>
            <a:off x="3227391" y="678295"/>
            <a:ext cx="806406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BÀI 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Tổ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chức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và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truy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cập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thông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tin </a:t>
            </a:r>
            <a:r>
              <a:rPr lang="en-US" sz="3600" b="1" dirty="0" err="1" smtClean="0">
                <a:solidFill>
                  <a:srgbClr val="FFFFFF"/>
                </a:solidFill>
                <a:latin typeface="Arial"/>
              </a:rPr>
              <a:t>trên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</a:rPr>
              <a:t> internet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4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9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304800" y="1447800"/>
            <a:ext cx="2514600" cy="3765292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VÀ TRUY CẬP THÔNG TIN TRÊN INTERNET</a:t>
            </a:r>
          </a:p>
        </p:txBody>
      </p:sp>
      <p:sp>
        <p:nvSpPr>
          <p:cNvPr id="6" name="Line Callout 1 5"/>
          <p:cNvSpPr/>
          <p:nvPr/>
        </p:nvSpPr>
        <p:spPr bwMode="auto">
          <a:xfrm>
            <a:off x="3314422" y="2133600"/>
            <a:ext cx="7629349" cy="646331"/>
          </a:xfrm>
          <a:prstGeom prst="borderCallout1">
            <a:avLst>
              <a:gd name="adj1" fmla="val 29450"/>
              <a:gd name="adj2" fmla="val -864"/>
              <a:gd name="adj3" fmla="val 211802"/>
              <a:gd name="adj4" fmla="val -6277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nl-NL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 chức thông tin trên Internet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3352800" y="3266955"/>
            <a:ext cx="7620000" cy="646331"/>
          </a:xfrm>
          <a:prstGeom prst="borderCallout1">
            <a:avLst>
              <a:gd name="adj1" fmla="val 32383"/>
              <a:gd name="adj2" fmla="val 318"/>
              <a:gd name="adj3" fmla="val 37344"/>
              <a:gd name="adj4" fmla="val -7046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Truy cập Web.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3370943" y="4367653"/>
            <a:ext cx="7620000" cy="646331"/>
          </a:xfrm>
          <a:prstGeom prst="borderCallout1">
            <a:avLst>
              <a:gd name="adj1" fmla="val 32980"/>
              <a:gd name="adj2" fmla="val 296"/>
              <a:gd name="adj3" fmla="val -134049"/>
              <a:gd name="adj4" fmla="val -6933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nl-NL" altLang="en-US" sz="36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3. Tìm kiếm thông tin trên Internet</a:t>
            </a:r>
            <a:endParaRPr lang="en-US" alt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1" name="Cloud Callout 10"/>
          <p:cNvSpPr/>
          <p:nvPr>
            <p:custDataLst>
              <p:tags r:id="rId1"/>
            </p:custDataLst>
          </p:nvPr>
        </p:nvSpPr>
        <p:spPr>
          <a:xfrm>
            <a:off x="5821624" y="2097433"/>
            <a:ext cx="4640238" cy="2320119"/>
          </a:xfrm>
          <a:prstGeom prst="cloudCallout">
            <a:avLst>
              <a:gd name="adj1" fmla="val 63579"/>
              <a:gd name="adj2" fmla="val 113088"/>
            </a:avLst>
          </a:prstGeom>
          <a:noFill/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5879" y="1839657"/>
            <a:ext cx="7886700" cy="29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Siêu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665" y="2330440"/>
            <a:ext cx="9010669" cy="410906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65" y="2463245"/>
            <a:ext cx="8541327" cy="397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  <p:bldP spid="11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5879" y="1839657"/>
            <a:ext cx="7886700" cy="29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Siêu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556" y="2555310"/>
            <a:ext cx="108510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video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(Hyper Text Markup language –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fr-FR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web là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altLang="en-US" sz="2800" dirty="0">
                <a:latin typeface="Times New Roman" pitchFamily="18" charset="0"/>
                <a:cs typeface="Times New Roman" pitchFamily="18" charset="0"/>
              </a:rPr>
              <a:t> Internet.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0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5879" y="1839657"/>
            <a:ext cx="7886700" cy="29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. Website,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địa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chỉ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website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trang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chủ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" y="2600080"/>
            <a:ext cx="108337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79488" algn="just"/>
            <a:r>
              <a:rPr lang="en-US" altLang="en-US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web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website. </a:t>
            </a:r>
          </a:p>
        </p:txBody>
      </p:sp>
    </p:spTree>
    <p:extLst>
      <p:ext uri="{BB962C8B-B14F-4D97-AF65-F5344CB8AC3E}">
        <p14:creationId xmlns:p14="http://schemas.microsoft.com/office/powerpoint/2010/main" val="1018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334022" y="597075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Website,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14400" y="1349451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altLang="en-US" sz="32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altLang="en-US" sz="3200" i="1" dirty="0">
                <a:latin typeface="Times New Roman" pitchFamily="18" charset="0"/>
                <a:cs typeface="Times New Roman" pitchFamily="18" charset="0"/>
              </a:rPr>
              <a:t>  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3041737"/>
            <a:ext cx="1127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73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nl-NL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nl-NL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nl-NL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l-NL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Homepage)</a:t>
            </a:r>
            <a:r>
              <a:rPr lang="nl-NL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nl-NL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web được mở ra đầu tiên khi truy cập vào website đó. Địa chỉ trang chủ là địa chỉ của website.</a:t>
            </a:r>
            <a:r>
              <a:rPr lang="nl-NL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709" y="4659293"/>
            <a:ext cx="10902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>
              <a:defRPr/>
            </a:pPr>
            <a:r>
              <a:rPr lang="en-US" altLang="en-US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0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5879" y="1839657"/>
            <a:ext cx="7886700" cy="29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. Website,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địa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chỉ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website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chủ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367" y="2392850"/>
            <a:ext cx="109029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>
              <a:defRPr/>
            </a:pPr>
            <a:r>
              <a:rPr lang="en-US" altLang="en-US" sz="3200" b="1" kern="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Vd</a:t>
            </a:r>
            <a:r>
              <a:rPr lang="en-US" altLang="en-US" sz="32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- </a:t>
            </a:r>
            <a:r>
              <a:rPr lang="en-US" altLang="en-US" sz="32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vietnamnet.vn: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báo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điện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tử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VietNamNet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báo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điện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tử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lớn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nhất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VN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cập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nhật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thường</a:t>
            </a:r>
            <a:r>
              <a:rPr lang="en-US" alt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1" kern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xuyên</a:t>
            </a:r>
            <a:endParaRPr lang="en-US" altLang="en-US" sz="3200" b="1" kern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914400">
              <a:defRPr/>
            </a:pP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- 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9"/>
              </a:rPr>
              <a:t>www.muasam.com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EF52-61C9-4215-99E9-13BD297EE162}"/>
              </a:ext>
            </a:extLst>
          </p:cNvPr>
          <p:cNvGrpSpPr/>
          <p:nvPr/>
        </p:nvGrpSpPr>
        <p:grpSpPr>
          <a:xfrm>
            <a:off x="44714" y="366426"/>
            <a:ext cx="12147286" cy="900112"/>
            <a:chOff x="1450975" y="5589588"/>
            <a:chExt cx="9324975" cy="900112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743DC4-3974-45F2-A088-5BA4BFD96C87}"/>
                </a:ext>
              </a:extLst>
            </p:cNvPr>
            <p:cNvSpPr/>
            <p:nvPr/>
          </p:nvSpPr>
          <p:spPr>
            <a:xfrm>
              <a:off x="1450975" y="5589588"/>
              <a:ext cx="9324975" cy="9001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F09FF-75AA-42F5-BD92-48CC51BDEE80}"/>
                </a:ext>
              </a:extLst>
            </p:cNvPr>
            <p:cNvSpPr/>
            <p:nvPr/>
          </p:nvSpPr>
          <p:spPr>
            <a:xfrm>
              <a:off x="2031871" y="5589588"/>
              <a:ext cx="8257310" cy="900112"/>
            </a:xfrm>
            <a:prstGeom prst="rect">
              <a:avLst/>
            </a:prstGeom>
            <a:solidFill>
              <a:srgbClr val="001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CD02EB9D-05FA-4178-853B-52B30A3D4C7B}"/>
              </a:ext>
            </a:extLst>
          </p:cNvPr>
          <p:cNvSpPr/>
          <p:nvPr/>
        </p:nvSpPr>
        <p:spPr>
          <a:xfrm>
            <a:off x="44713" y="6063"/>
            <a:ext cx="12147286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D4D7BB-7585-4648-9603-82C492206E09}"/>
              </a:ext>
            </a:extLst>
          </p:cNvPr>
          <p:cNvSpPr/>
          <p:nvPr/>
        </p:nvSpPr>
        <p:spPr>
          <a:xfrm>
            <a:off x="795061" y="6062"/>
            <a:ext cx="10756480" cy="360363"/>
          </a:xfrm>
          <a:custGeom>
            <a:avLst/>
            <a:gdLst>
              <a:gd name="connsiteX0" fmla="*/ 0 w 9324975"/>
              <a:gd name="connsiteY0" fmla="*/ 0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0 w 9324975"/>
              <a:gd name="connsiteY4" fmla="*/ 0 h 360363"/>
              <a:gd name="connsiteX0" fmla="*/ 285750 w 9324975"/>
              <a:gd name="connsiteY0" fmla="*/ 9525 h 360363"/>
              <a:gd name="connsiteX1" fmla="*/ 9324975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  <a:gd name="connsiteX0" fmla="*/ 285750 w 9324975"/>
              <a:gd name="connsiteY0" fmla="*/ 9525 h 360363"/>
              <a:gd name="connsiteX1" fmla="*/ 9029700 w 9324975"/>
              <a:gd name="connsiteY1" fmla="*/ 0 h 360363"/>
              <a:gd name="connsiteX2" fmla="*/ 9324975 w 9324975"/>
              <a:gd name="connsiteY2" fmla="*/ 360363 h 360363"/>
              <a:gd name="connsiteX3" fmla="*/ 0 w 9324975"/>
              <a:gd name="connsiteY3" fmla="*/ 360363 h 360363"/>
              <a:gd name="connsiteX4" fmla="*/ 285750 w 9324975"/>
              <a:gd name="connsiteY4" fmla="*/ 9525 h 3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75" h="360363">
                <a:moveTo>
                  <a:pt x="285750" y="9525"/>
                </a:moveTo>
                <a:lnTo>
                  <a:pt x="9029700" y="0"/>
                </a:lnTo>
                <a:lnTo>
                  <a:pt x="9324975" y="360363"/>
                </a:lnTo>
                <a:lnTo>
                  <a:pt x="0" y="360363"/>
                </a:lnTo>
                <a:lnTo>
                  <a:pt x="285750" y="9525"/>
                </a:lnTo>
                <a:close/>
              </a:path>
            </a:pathLst>
          </a:custGeom>
          <a:solidFill>
            <a:srgbClr val="002D7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32B9-749B-476C-B478-5AE25A078D5B}"/>
              </a:ext>
            </a:extLst>
          </p:cNvPr>
          <p:cNvSpPr txBox="1"/>
          <p:nvPr/>
        </p:nvSpPr>
        <p:spPr>
          <a:xfrm>
            <a:off x="1925780" y="489356"/>
            <a:ext cx="67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 Web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40" descr="Wreath">
            <a:extLst>
              <a:ext uri="{FF2B5EF4-FFF2-40B4-BE49-F238E27FC236}">
                <a16:creationId xmlns:a16="http://schemas.microsoft.com/office/drawing/2014/main" id="{768A8EB3-8241-4668-866D-9B5ADC50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2167" y="537361"/>
            <a:ext cx="554239" cy="454611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11378" y="1640568"/>
            <a:ext cx="441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  <a:endParaRPr lang="en-US" alt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025577" y="3297163"/>
            <a:ext cx="10376713" cy="173664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85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www: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225603" y="2326368"/>
            <a:ext cx="5511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Thế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+mn-lt"/>
                <a:cs typeface="Times New Roman" panose="02020603050405020304" pitchFamily="18" charset="0"/>
              </a:rPr>
              <a:t>duyệt</a:t>
            </a:r>
            <a:r>
              <a:rPr lang="en-US" altLang="en-US" sz="3200" i="1" dirty="0" smtClean="0">
                <a:latin typeface="+mn-lt"/>
                <a:cs typeface="Times New Roman" panose="02020603050405020304" pitchFamily="18" charset="0"/>
              </a:rPr>
              <a:t> web?</a:t>
            </a:r>
            <a:endParaRPr lang="en-US" altLang="en-US" sz="32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8tgp_time_light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698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208tgp_time_light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Hồng Lê</cp:lastModifiedBy>
  <cp:revision>34</cp:revision>
  <dcterms:created xsi:type="dcterms:W3CDTF">2020-09-20T05:55:45Z</dcterms:created>
  <dcterms:modified xsi:type="dcterms:W3CDTF">2021-10-11T08:29:37Z</dcterms:modified>
</cp:coreProperties>
</file>