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2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5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3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5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9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9990-4C9D-4EE9-983D-87BD974AF738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D0D1-4657-424A-AE1A-D341F69C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6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62DB4-9B63-40A3-9624-E73EEB5D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–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26: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TRÀO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KỈ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XIX( </a:t>
            </a:r>
            <a:r>
              <a:rPr lang="en-US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B5CA-1460-43CD-BF06-88C7D3A3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TRÀO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Khê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( 1885 – 1895):</a:t>
            </a:r>
          </a:p>
          <a:p>
            <a:pPr>
              <a:buFontTx/>
              <a:buChar char="-"/>
            </a:pP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Phan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Cao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I( 1885-1888):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rèn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đúc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II( 1888-1895):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đấu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endParaRPr lang="en-US" sz="2000" dirty="0">
              <a:solidFill>
                <a:srgbClr val="2108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Khê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Tĩnh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+ 28/12/1895: Phan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rã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Khê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đấu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bĩ</a:t>
            </a:r>
            <a:r>
              <a:rPr lang="en-US" sz="2000" dirty="0">
                <a:solidFill>
                  <a:srgbClr val="2108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394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DAB5-4A36-425C-8AEA-27E804A9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3674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DẶN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DÒ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098378-E626-4294-AFCB-E40F0C13ED19}"/>
              </a:ext>
            </a:extLst>
          </p:cNvPr>
          <p:cNvSpPr txBox="1"/>
          <p:nvPr/>
        </p:nvSpPr>
        <p:spPr>
          <a:xfrm>
            <a:off x="1304925" y="1409064"/>
            <a:ext cx="100488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Khê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( 1885-1896)?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27: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kỉ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XIX.</a:t>
            </a: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bùng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nổ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ý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trào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E45669-E033-4F57-9476-4ACF1A1B929E}"/>
              </a:ext>
            </a:extLst>
          </p:cNvPr>
          <p:cNvGraphicFramePr>
            <a:graphicFrameLocks noGrp="1"/>
          </p:cNvGraphicFramePr>
          <p:nvPr/>
        </p:nvGraphicFramePr>
        <p:xfrm>
          <a:off x="1482725" y="3965576"/>
          <a:ext cx="9937749" cy="2726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583">
                  <a:extLst>
                    <a:ext uri="{9D8B030D-6E8A-4147-A177-3AD203B41FA5}">
                      <a16:colId xmlns:a16="http://schemas.microsoft.com/office/drawing/2014/main" val="902345730"/>
                    </a:ext>
                  </a:extLst>
                </a:gridCol>
                <a:gridCol w="3312583">
                  <a:extLst>
                    <a:ext uri="{9D8B030D-6E8A-4147-A177-3AD203B41FA5}">
                      <a16:colId xmlns:a16="http://schemas.microsoft.com/office/drawing/2014/main" val="3285074697"/>
                    </a:ext>
                  </a:extLst>
                </a:gridCol>
                <a:gridCol w="3312583">
                  <a:extLst>
                    <a:ext uri="{9D8B030D-6E8A-4147-A177-3AD203B41FA5}">
                      <a16:colId xmlns:a16="http://schemas.microsoft.com/office/drawing/2014/main" val="3093099479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108D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trào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Vương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nghĩa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Yên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Thế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2411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tồn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659148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Thành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phần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lãnh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đạo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767939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Mục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đấu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tranh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2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75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5CD33-BE38-4054-8750-AAA5EC70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TRÀO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Khê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( 1885 – 1895):</a:t>
            </a:r>
            <a:b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Lãnh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Phan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Phùng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Cao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B3F066-CAD2-4D84-9886-B7F88C651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1908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D19AD1-8254-4F11-8C76-0093BD60FB87}"/>
              </a:ext>
            </a:extLst>
          </p:cNvPr>
          <p:cNvSpPr txBox="1"/>
          <p:nvPr/>
        </p:nvSpPr>
        <p:spPr>
          <a:xfrm>
            <a:off x="4095749" y="1709739"/>
            <a:ext cx="22479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Phan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Đình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6/6/1847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Đông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Thái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huyện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Sơn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(nay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Tùng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Ảnh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huyện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Thọ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Tĩnh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đình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Nho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Hưởng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trào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Chiếu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Vương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 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dù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cư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tang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mẹ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Phan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Đình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vẫn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chiêu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lực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khắp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Thanh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Hóa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Nghệ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Tĩnh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Bình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chống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ngoại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xâm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19C5DB-38A3-4BB2-884C-2EC7DD11BAB8}"/>
              </a:ext>
            </a:extLst>
          </p:cNvPr>
          <p:cNvSpPr txBox="1"/>
          <p:nvPr/>
        </p:nvSpPr>
        <p:spPr>
          <a:xfrm>
            <a:off x="9239250" y="1709739"/>
            <a:ext cx="2800350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 </a:t>
            </a:r>
            <a:r>
              <a:rPr lang="en-US" sz="1800" b="1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Thắng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(1864-1893)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trợ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thủ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đắc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lực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Phan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Phùng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xuất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sắc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cuộc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khởi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nghĩa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Khê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(1885-1896)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b="1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lịch</a:t>
            </a:r>
            <a:r>
              <a:rPr lang="en-US" sz="1800" b="1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Việt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Nam ở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cuối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kỷ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19.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nông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dân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huyện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Sơn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tỉnh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spc="20" dirty="0" err="1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Tĩnh</a:t>
            </a:r>
            <a:r>
              <a:rPr lang="en-US" sz="1800" spc="20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66F469-F5AE-4AFC-8F56-42977D30735C}"/>
              </a:ext>
            </a:extLst>
          </p:cNvPr>
          <p:cNvSpPr txBox="1"/>
          <p:nvPr/>
        </p:nvSpPr>
        <p:spPr>
          <a:xfrm>
            <a:off x="1057275" y="5076825"/>
            <a:ext cx="288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(1847 – 1895) </a:t>
            </a:r>
          </a:p>
        </p:txBody>
      </p:sp>
      <p:pic>
        <p:nvPicPr>
          <p:cNvPr id="3074" name="Picture 2" descr="Kết quả hình ảnh cho cao thắng khởi nghĩa hương khê">
            <a:extLst>
              <a:ext uri="{FF2B5EF4-FFF2-40B4-BE49-F238E27FC236}">
                <a16:creationId xmlns:a16="http://schemas.microsoft.com/office/drawing/2014/main" id="{F7A5FB56-7F18-4191-BCBC-859B199DB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49" y="1881188"/>
            <a:ext cx="3009901" cy="340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182AE5-03A3-4E34-8A31-97E1C709D905}"/>
              </a:ext>
            </a:extLst>
          </p:cNvPr>
          <p:cNvSpPr txBox="1"/>
          <p:nvPr/>
        </p:nvSpPr>
        <p:spPr>
          <a:xfrm>
            <a:off x="6724650" y="528637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( 1864- 1893)</a:t>
            </a:r>
          </a:p>
        </p:txBody>
      </p:sp>
    </p:spTree>
    <p:extLst>
      <p:ext uri="{BB962C8B-B14F-4D97-AF65-F5344CB8AC3E}">
        <p14:creationId xmlns:p14="http://schemas.microsoft.com/office/powerpoint/2010/main" val="337672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khởi nghĩa hương khê">
            <a:extLst>
              <a:ext uri="{FF2B5EF4-FFF2-40B4-BE49-F238E27FC236}">
                <a16:creationId xmlns:a16="http://schemas.microsoft.com/office/drawing/2014/main" id="{3C0AB3B2-107F-434A-8423-C88E7DDB3C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7" y="990600"/>
            <a:ext cx="9572625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5967651-C758-453E-8419-BB08CE3F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LƯỢC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KHÊ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5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461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SỬ 8 – BÀI 26: PHONG TRÀO CHỐNG PHÁP TRONG NHỮNG NĂM CUỐI THẾ KỈ XIX( TIẾT 2)</vt:lpstr>
      <vt:lpstr>DẶN DÒ:  </vt:lpstr>
      <vt:lpstr>II. NHỮNG CUỘC KHỞI NGHĨA LỚN TRONG PHONG TRÀO CẦN VƯƠNG: * Khởi nghĩa Hương Khê ( 1885 – 1895): - Lãnh đạo: Phan Đình Phùng, Cao Thắng. </vt:lpstr>
      <vt:lpstr>LƯỢC ĐỒ KHỞI NGHĨA HƯƠNG KHÊ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SỬ 8 – BÀI 26: PHONG TRÀO CHỐNG PHÁP TRONG NHỮNG NĂM CUỐI THẾ KỈ XIX( TIẾT 2)</dc:title>
  <dc:creator>USER</dc:creator>
  <cp:lastModifiedBy>USER</cp:lastModifiedBy>
  <cp:revision>3</cp:revision>
  <dcterms:created xsi:type="dcterms:W3CDTF">2021-02-19T23:33:47Z</dcterms:created>
  <dcterms:modified xsi:type="dcterms:W3CDTF">2021-02-20T02:52:03Z</dcterms:modified>
</cp:coreProperties>
</file>