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media/image12.JPG" ContentType="image/png"/>
  <Override PartName="/ppt/media/audio2.wav" ContentType="audio/wav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74" r:id="rId12"/>
    <p:sldId id="270" r:id="rId13"/>
    <p:sldId id="269" r:id="rId14"/>
    <p:sldId id="272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59206-9DE6-4B57-97D8-25004574B4BE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0C4E6-6BCE-4E19-B611-227A00B296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4978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59206-9DE6-4B57-97D8-25004574B4BE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0C4E6-6BCE-4E19-B611-227A00B296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7088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59206-9DE6-4B57-97D8-25004574B4BE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0C4E6-6BCE-4E19-B611-227A00B296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9190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 2"/>
          <p:cNvSpPr>
            <a:spLocks noGrp="1"/>
          </p:cNvSpPr>
          <p:nvPr>
            <p:ph type="tbl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F95129BF-3CAE-4D63-9F46-03C8E159D9E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622825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59206-9DE6-4B57-97D8-25004574B4BE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0C4E6-6BCE-4E19-B611-227A00B296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2609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59206-9DE6-4B57-97D8-25004574B4BE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0C4E6-6BCE-4E19-B611-227A00B296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8176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59206-9DE6-4B57-97D8-25004574B4BE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0C4E6-6BCE-4E19-B611-227A00B296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4761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59206-9DE6-4B57-97D8-25004574B4BE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0C4E6-6BCE-4E19-B611-227A00B296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1112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59206-9DE6-4B57-97D8-25004574B4BE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0C4E6-6BCE-4E19-B611-227A00B296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7887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59206-9DE6-4B57-97D8-25004574B4BE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0C4E6-6BCE-4E19-B611-227A00B296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1026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59206-9DE6-4B57-97D8-25004574B4BE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0C4E6-6BCE-4E19-B611-227A00B296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9347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59206-9DE6-4B57-97D8-25004574B4BE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0C4E6-6BCE-4E19-B611-227A00B296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3098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BEAC7"/>
            </a:gs>
            <a:gs pos="39000">
              <a:srgbClr val="FEE7F2"/>
            </a:gs>
            <a:gs pos="69000">
              <a:srgbClr val="FAC77D"/>
            </a:gs>
            <a:gs pos="7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959206-9DE6-4B57-97D8-25004574B4BE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E0C4E6-6BCE-4E19-B611-227A00B296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253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gi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.gif"/><Relationship Id="rId7" Type="http://schemas.openxmlformats.org/officeDocument/2006/relationships/image" Target="../media/image9.jp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g"/><Relationship Id="rId5" Type="http://schemas.openxmlformats.org/officeDocument/2006/relationships/image" Target="../media/image7.png"/><Relationship Id="rId4" Type="http://schemas.openxmlformats.org/officeDocument/2006/relationships/image" Target="../media/image6.jpg"/><Relationship Id="rId9" Type="http://schemas.openxmlformats.org/officeDocument/2006/relationships/image" Target="../media/image11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g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g"/><Relationship Id="rId3" Type="http://schemas.openxmlformats.org/officeDocument/2006/relationships/image" Target="../media/image19.jpg"/><Relationship Id="rId7" Type="http://schemas.openxmlformats.org/officeDocument/2006/relationships/image" Target="../media/image23.jp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2.jpg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g"/><Relationship Id="rId5" Type="http://schemas.openxmlformats.org/officeDocument/2006/relationships/image" Target="../media/image28.jpg"/><Relationship Id="rId4" Type="http://schemas.openxmlformats.org/officeDocument/2006/relationships/image" Target="../media/image2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1.gif"/><Relationship Id="rId4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2867520" y="1139825"/>
            <a:ext cx="3294460" cy="1261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9F9F9"/>
              </a:buClr>
              <a:buSzPct val="65000"/>
              <a:buFont typeface="Wingdings 2" panose="05020102010507070707" pitchFamily="18" charset="2"/>
              <a:buChar char="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80000"/>
              <a:buFont typeface="Wingdings 2" panose="05020102010507070707" pitchFamily="18" charset="2"/>
              <a:buChar char="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95000"/>
              <a:buFont typeface="Wingdings" panose="05000000000000000000" pitchFamily="2" charset="2"/>
              <a:buChar char=""/>
              <a:defRPr sz="22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lang="en-US" altLang="en-US" b="1" i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CÔNG NGHỆ 9</a:t>
            </a:r>
          </a:p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lang="en-US" altLang="en-US" sz="3200" b="1" i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BÀI 7 :</a:t>
            </a: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628304" y="2525058"/>
            <a:ext cx="8237227" cy="193899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4800" b="1" smtClean="0">
                <a:solidFill>
                  <a:srgbClr val="FF0066"/>
                </a:solidFill>
              </a:rPr>
              <a:t>LẮP </a:t>
            </a:r>
            <a:r>
              <a:rPr lang="en-US" altLang="en-US" sz="4800" b="1" smtClean="0">
                <a:solidFill>
                  <a:srgbClr val="FF0066"/>
                </a:solidFill>
                <a:cs typeface="Arial" panose="020B0604020202020204" pitchFamily="34" charset="0"/>
              </a:rPr>
              <a:t>M</a:t>
            </a:r>
            <a:r>
              <a:rPr lang="en-US" altLang="en-US" sz="4800" b="1" smtClean="0">
                <a:solidFill>
                  <a:srgbClr val="FF0066"/>
                </a:solidFill>
              </a:rPr>
              <a:t>ẠCH ĐIỆN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altLang="en-US" sz="4800" b="1" smtClean="0">
                <a:solidFill>
                  <a:srgbClr val="FF0066"/>
                </a:solidFill>
              </a:rPr>
              <a:t> ĐÈN ỐNG HUỲNH QUANG</a:t>
            </a:r>
            <a:endParaRPr lang="en-US" altLang="en-US" sz="4800" b="1">
              <a:solidFill>
                <a:srgbClr val="FF0066"/>
              </a:solidFill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8138" y="304801"/>
            <a:ext cx="3086100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1" ker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ỦY BAN NHÂN DÂN QUẬN 1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1" ker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TRƯỜNG THCS ĐỨC TRÍ</a:t>
            </a:r>
          </a:p>
        </p:txBody>
      </p:sp>
      <p:pic>
        <p:nvPicPr>
          <p:cNvPr id="8" name="Picture 169" descr="TYPLOO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735" y="4464050"/>
            <a:ext cx="1369219" cy="1576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" name="Picture 19" descr="Bellcoll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6344" y="1395413"/>
            <a:ext cx="714375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" name="Picture 19" descr="Bellcoll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3882" y="1395413"/>
            <a:ext cx="714375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5756600" y="5417184"/>
            <a:ext cx="2800350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1" ker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GV : NGUYỄN THÁI SƠN</a:t>
            </a:r>
          </a:p>
        </p:txBody>
      </p:sp>
      <p:pic>
        <p:nvPicPr>
          <p:cNvPr id="12" name="Picture 17" descr="spiral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662" y="6161088"/>
            <a:ext cx="8528755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" name="Picture 3" descr="spiral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2695575" y="3264694"/>
            <a:ext cx="6148388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4" name="Picture 14" descr="Asian lily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7483" y="362660"/>
            <a:ext cx="638935" cy="8302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80962" y="115889"/>
            <a:ext cx="9007859" cy="6626225"/>
          </a:xfrm>
          <a:prstGeom prst="rect">
            <a:avLst/>
          </a:prstGeom>
          <a:noFill/>
          <a:ln w="50800" cap="flat" cmpd="thickThin" algn="ctr">
            <a:solidFill>
              <a:srgbClr val="FF00FF"/>
            </a:solidFill>
            <a:prstDash val="solid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prstClr val="white"/>
              </a:solidFill>
              <a:latin typeface="Book Antiqua"/>
            </a:endParaRPr>
          </a:p>
        </p:txBody>
      </p:sp>
    </p:spTree>
    <p:extLst>
      <p:ext uri="{BB962C8B-B14F-4D97-AF65-F5344CB8AC3E}">
        <p14:creationId xmlns:p14="http://schemas.microsoft.com/office/powerpoint/2010/main" val="209898412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80962" y="41202"/>
            <a:ext cx="9007859" cy="6736116"/>
          </a:xfrm>
          <a:prstGeom prst="rect">
            <a:avLst/>
          </a:prstGeom>
          <a:noFill/>
          <a:ln w="50800" cap="flat" cmpd="thickThin" algn="ctr">
            <a:solidFill>
              <a:srgbClr val="FF00FF"/>
            </a:solidFill>
            <a:prstDash val="solid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prstClr val="white"/>
              </a:solidFill>
              <a:latin typeface="Book Antiqua"/>
            </a:endParaRPr>
          </a:p>
        </p:txBody>
      </p:sp>
      <p:sp>
        <p:nvSpPr>
          <p:cNvPr id="27" name="Rectangle 43"/>
          <p:cNvSpPr>
            <a:spLocks noChangeArrowheads="1"/>
          </p:cNvSpPr>
          <p:nvPr/>
        </p:nvSpPr>
        <p:spPr bwMode="auto">
          <a:xfrm>
            <a:off x="685800" y="4038600"/>
            <a:ext cx="7924800" cy="2209800"/>
          </a:xfrm>
          <a:prstGeom prst="rect">
            <a:avLst/>
          </a:prstGeom>
          <a:solidFill>
            <a:srgbClr val="92D05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8" name="Text Box 44"/>
          <p:cNvSpPr txBox="1">
            <a:spLocks noChangeArrowheads="1"/>
          </p:cNvSpPr>
          <p:nvPr/>
        </p:nvSpPr>
        <p:spPr bwMode="auto">
          <a:xfrm>
            <a:off x="827088" y="4267200"/>
            <a:ext cx="7264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-"/>
              <a:defRPr/>
            </a:pPr>
            <a:r>
              <a:rPr lang="en-US" altLang="en-US" sz="2400" b="1" smtClean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Tắc te được mắc song song với bóng đèn </a:t>
            </a:r>
            <a:endParaRPr lang="en-US" altLang="en-US" sz="2400" b="1">
              <a:solidFill>
                <a:srgbClr val="7030A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9" name="Text Box 45"/>
          <p:cNvSpPr txBox="1">
            <a:spLocks noChangeArrowheads="1"/>
          </p:cNvSpPr>
          <p:nvPr/>
        </p:nvSpPr>
        <p:spPr bwMode="auto">
          <a:xfrm>
            <a:off x="827088" y="4816475"/>
            <a:ext cx="7402512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en-US" sz="2400" b="1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- </a:t>
            </a:r>
            <a:r>
              <a:rPr lang="en-US" altLang="en-US" sz="2400" b="1" smtClean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Cầu chì, Công tắc, Chấn lưu được mắc trên dây pha, mắc nối tiếp với bóng đèn.</a:t>
            </a:r>
            <a:endParaRPr lang="en-US" altLang="en-US" sz="2400" b="1">
              <a:solidFill>
                <a:srgbClr val="7030A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0" name="Text Box 46"/>
          <p:cNvSpPr txBox="1">
            <a:spLocks noChangeArrowheads="1"/>
          </p:cNvSpPr>
          <p:nvPr/>
        </p:nvSpPr>
        <p:spPr bwMode="auto">
          <a:xfrm>
            <a:off x="900113" y="5715000"/>
            <a:ext cx="68246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en-US" sz="2400" b="1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Time" pitchFamily="34" charset="0"/>
              </a:rPr>
              <a:t>- Hai ®Çu d©y cña bé ®Ìn nèi víi nguån</a:t>
            </a:r>
          </a:p>
        </p:txBody>
      </p:sp>
      <p:sp>
        <p:nvSpPr>
          <p:cNvPr id="31" name="Text Box 3"/>
          <p:cNvSpPr txBox="1">
            <a:spLocks noChangeArrowheads="1"/>
          </p:cNvSpPr>
          <p:nvPr/>
        </p:nvSpPr>
        <p:spPr bwMode="auto">
          <a:xfrm>
            <a:off x="813408" y="681335"/>
            <a:ext cx="7315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>
                <a:solidFill>
                  <a:srgbClr val="0000FF"/>
                </a:solidFill>
                <a:latin typeface=".VnBahamasB" pitchFamily="34" charset="0"/>
              </a:rPr>
              <a:t>II/ Néi dung vµ tr×nh tù thùc hµnh</a:t>
            </a:r>
          </a:p>
        </p:txBody>
      </p:sp>
      <p:sp>
        <p:nvSpPr>
          <p:cNvPr id="32" name="Text Box 4"/>
          <p:cNvSpPr txBox="1">
            <a:spLocks noChangeArrowheads="1"/>
          </p:cNvSpPr>
          <p:nvPr/>
        </p:nvSpPr>
        <p:spPr bwMode="auto">
          <a:xfrm>
            <a:off x="965808" y="1138535"/>
            <a:ext cx="32353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>
                <a:solidFill>
                  <a:srgbClr val="7030A0"/>
                </a:solidFill>
                <a:latin typeface=".VnBahamasB" pitchFamily="34" charset="0"/>
              </a:rPr>
              <a:t>1/ VÏ s¬ ®å l¾p ®Æt</a:t>
            </a:r>
          </a:p>
        </p:txBody>
      </p:sp>
      <p:sp>
        <p:nvSpPr>
          <p:cNvPr id="33" name="Text Box 5"/>
          <p:cNvSpPr txBox="1">
            <a:spLocks noChangeArrowheads="1"/>
          </p:cNvSpPr>
          <p:nvPr/>
        </p:nvSpPr>
        <p:spPr bwMode="auto">
          <a:xfrm>
            <a:off x="609600" y="1595735"/>
            <a:ext cx="85344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7030A0"/>
                </a:solidFill>
                <a:latin typeface=".VnBahamasB" pitchFamily="34" charset="0"/>
              </a:rPr>
              <a:t>a) T×m hiÓu s¬ ®å nguyªn lý m¹ch ®iÖn ®Ìn èng huúnh quang</a:t>
            </a:r>
          </a:p>
        </p:txBody>
      </p:sp>
      <p:grpSp>
        <p:nvGrpSpPr>
          <p:cNvPr id="34" name="Group 87"/>
          <p:cNvGrpSpPr>
            <a:grpSpLocks/>
          </p:cNvGrpSpPr>
          <p:nvPr/>
        </p:nvGrpSpPr>
        <p:grpSpPr bwMode="auto">
          <a:xfrm>
            <a:off x="399201" y="2428550"/>
            <a:ext cx="8399094" cy="3886200"/>
            <a:chOff x="256" y="1080"/>
            <a:chExt cx="4992" cy="2448"/>
          </a:xfrm>
        </p:grpSpPr>
        <p:sp>
          <p:nvSpPr>
            <p:cNvPr id="35" name="Rectangle 50"/>
            <p:cNvSpPr>
              <a:spLocks noChangeArrowheads="1"/>
            </p:cNvSpPr>
            <p:nvPr/>
          </p:nvSpPr>
          <p:spPr bwMode="auto">
            <a:xfrm>
              <a:off x="256" y="1080"/>
              <a:ext cx="4992" cy="244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6" name="Text Box 52"/>
            <p:cNvSpPr txBox="1">
              <a:spLocks noChangeArrowheads="1"/>
            </p:cNvSpPr>
            <p:nvPr/>
          </p:nvSpPr>
          <p:spPr bwMode="auto">
            <a:xfrm>
              <a:off x="576" y="3072"/>
              <a:ext cx="432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endParaRPr lang="en-US" altLang="en-US">
                <a:latin typeface=".VnBahamasB" pitchFamily="34" charset="0"/>
              </a:endParaRPr>
            </a:p>
          </p:txBody>
        </p:sp>
        <p:sp>
          <p:nvSpPr>
            <p:cNvPr id="37" name="Line 53"/>
            <p:cNvSpPr>
              <a:spLocks noChangeShapeType="1"/>
            </p:cNvSpPr>
            <p:nvPr/>
          </p:nvSpPr>
          <p:spPr bwMode="auto">
            <a:xfrm>
              <a:off x="960" y="2064"/>
              <a:ext cx="3408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Line 54"/>
            <p:cNvSpPr>
              <a:spLocks noChangeShapeType="1"/>
            </p:cNvSpPr>
            <p:nvPr/>
          </p:nvSpPr>
          <p:spPr bwMode="auto">
            <a:xfrm>
              <a:off x="960" y="1824"/>
              <a:ext cx="3504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Line 55"/>
            <p:cNvSpPr>
              <a:spLocks noChangeShapeType="1"/>
            </p:cNvSpPr>
            <p:nvPr/>
          </p:nvSpPr>
          <p:spPr bwMode="auto">
            <a:xfrm>
              <a:off x="1392" y="2064"/>
              <a:ext cx="0" cy="6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oval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Line 56"/>
            <p:cNvSpPr>
              <a:spLocks noChangeShapeType="1"/>
            </p:cNvSpPr>
            <p:nvPr/>
          </p:nvSpPr>
          <p:spPr bwMode="auto">
            <a:xfrm>
              <a:off x="1584" y="1824"/>
              <a:ext cx="0" cy="81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oval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Rectangle 57"/>
            <p:cNvSpPr>
              <a:spLocks noChangeArrowheads="1"/>
            </p:cNvSpPr>
            <p:nvPr/>
          </p:nvSpPr>
          <p:spPr bwMode="auto">
            <a:xfrm>
              <a:off x="1344" y="2160"/>
              <a:ext cx="96" cy="24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grpSp>
          <p:nvGrpSpPr>
            <p:cNvPr id="42" name="Group 58"/>
            <p:cNvGrpSpPr>
              <a:grpSpLocks/>
            </p:cNvGrpSpPr>
            <p:nvPr/>
          </p:nvGrpSpPr>
          <p:grpSpPr bwMode="auto">
            <a:xfrm>
              <a:off x="1268" y="2640"/>
              <a:ext cx="240" cy="240"/>
              <a:chOff x="1268" y="1920"/>
              <a:chExt cx="240" cy="240"/>
            </a:xfrm>
          </p:grpSpPr>
          <p:sp>
            <p:nvSpPr>
              <p:cNvPr id="66" name="Oval 59"/>
              <p:cNvSpPr>
                <a:spLocks noChangeArrowheads="1"/>
              </p:cNvSpPr>
              <p:nvPr/>
            </p:nvSpPr>
            <p:spPr bwMode="auto">
              <a:xfrm>
                <a:off x="1268" y="1920"/>
                <a:ext cx="240" cy="240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67" name="Line 60"/>
              <p:cNvSpPr>
                <a:spLocks noChangeShapeType="1"/>
              </p:cNvSpPr>
              <p:nvPr/>
            </p:nvSpPr>
            <p:spPr bwMode="auto">
              <a:xfrm rot="-1047589">
                <a:off x="1332" y="1996"/>
                <a:ext cx="48" cy="9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68" name="Group 61"/>
              <p:cNvGrpSpPr>
                <a:grpSpLocks/>
              </p:cNvGrpSpPr>
              <p:nvPr/>
            </p:nvGrpSpPr>
            <p:grpSpPr bwMode="auto">
              <a:xfrm>
                <a:off x="1364" y="1968"/>
                <a:ext cx="48" cy="144"/>
                <a:chOff x="1824" y="2256"/>
                <a:chExt cx="48" cy="144"/>
              </a:xfrm>
            </p:grpSpPr>
            <p:sp>
              <p:nvSpPr>
                <p:cNvPr id="69" name="Oval 62"/>
                <p:cNvSpPr>
                  <a:spLocks noChangeArrowheads="1"/>
                </p:cNvSpPr>
                <p:nvPr/>
              </p:nvSpPr>
              <p:spPr bwMode="auto">
                <a:xfrm>
                  <a:off x="1824" y="2256"/>
                  <a:ext cx="48" cy="48"/>
                </a:xfrm>
                <a:prstGeom prst="ellipse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70" name="Oval 63"/>
                <p:cNvSpPr>
                  <a:spLocks noChangeArrowheads="1"/>
                </p:cNvSpPr>
                <p:nvPr/>
              </p:nvSpPr>
              <p:spPr bwMode="auto">
                <a:xfrm>
                  <a:off x="1824" y="2352"/>
                  <a:ext cx="48" cy="48"/>
                </a:xfrm>
                <a:prstGeom prst="ellipse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</p:grpSp>
        <p:sp>
          <p:nvSpPr>
            <p:cNvPr id="43" name="Line 64"/>
            <p:cNvSpPr>
              <a:spLocks noChangeShapeType="1"/>
            </p:cNvSpPr>
            <p:nvPr/>
          </p:nvSpPr>
          <p:spPr bwMode="auto">
            <a:xfrm>
              <a:off x="1392" y="2832"/>
              <a:ext cx="0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Rectangle 65"/>
            <p:cNvSpPr>
              <a:spLocks noChangeArrowheads="1"/>
            </p:cNvSpPr>
            <p:nvPr/>
          </p:nvSpPr>
          <p:spPr bwMode="auto">
            <a:xfrm>
              <a:off x="2064" y="2544"/>
              <a:ext cx="1440" cy="144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5" name="AutoShape 66"/>
            <p:cNvSpPr>
              <a:spLocks noChangeArrowheads="1"/>
            </p:cNvSpPr>
            <p:nvPr/>
          </p:nvSpPr>
          <p:spPr bwMode="auto">
            <a:xfrm>
              <a:off x="1872" y="2592"/>
              <a:ext cx="240" cy="48"/>
            </a:xfrm>
            <a:prstGeom prst="roundRect">
              <a:avLst>
                <a:gd name="adj" fmla="val 50000"/>
              </a:avLst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6" name="Rectangle 67"/>
            <p:cNvSpPr>
              <a:spLocks noChangeArrowheads="1"/>
            </p:cNvSpPr>
            <p:nvPr/>
          </p:nvSpPr>
          <p:spPr bwMode="auto">
            <a:xfrm>
              <a:off x="1824" y="2496"/>
              <a:ext cx="144" cy="2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7" name="AutoShape 68"/>
            <p:cNvSpPr>
              <a:spLocks noChangeArrowheads="1"/>
            </p:cNvSpPr>
            <p:nvPr/>
          </p:nvSpPr>
          <p:spPr bwMode="auto">
            <a:xfrm flipH="1">
              <a:off x="3456" y="2592"/>
              <a:ext cx="240" cy="48"/>
            </a:xfrm>
            <a:prstGeom prst="roundRect">
              <a:avLst>
                <a:gd name="adj" fmla="val 50000"/>
              </a:avLst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8" name="Rectangle 69"/>
            <p:cNvSpPr>
              <a:spLocks noChangeArrowheads="1"/>
            </p:cNvSpPr>
            <p:nvPr/>
          </p:nvSpPr>
          <p:spPr bwMode="auto">
            <a:xfrm flipH="1">
              <a:off x="3600" y="2496"/>
              <a:ext cx="144" cy="2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9" name="Line 70"/>
            <p:cNvSpPr>
              <a:spLocks noChangeShapeType="1"/>
            </p:cNvSpPr>
            <p:nvPr/>
          </p:nvSpPr>
          <p:spPr bwMode="auto">
            <a:xfrm flipV="1">
              <a:off x="1968" y="2400"/>
              <a:ext cx="0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Line 71"/>
            <p:cNvSpPr>
              <a:spLocks noChangeShapeType="1"/>
            </p:cNvSpPr>
            <p:nvPr/>
          </p:nvSpPr>
          <p:spPr bwMode="auto">
            <a:xfrm flipV="1">
              <a:off x="3600" y="2400"/>
              <a:ext cx="0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Line 72"/>
            <p:cNvSpPr>
              <a:spLocks noChangeShapeType="1"/>
            </p:cNvSpPr>
            <p:nvPr/>
          </p:nvSpPr>
          <p:spPr bwMode="auto">
            <a:xfrm>
              <a:off x="1392" y="3024"/>
              <a:ext cx="220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Rectangle 73"/>
            <p:cNvSpPr>
              <a:spLocks noChangeArrowheads="1"/>
            </p:cNvSpPr>
            <p:nvPr/>
          </p:nvSpPr>
          <p:spPr bwMode="auto">
            <a:xfrm>
              <a:off x="2208" y="2928"/>
              <a:ext cx="432" cy="192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altLang="en-US" sz="1400">
                  <a:latin typeface=".VnTime" pitchFamily="34" charset="0"/>
                </a:rPr>
                <a:t>CL</a:t>
              </a:r>
            </a:p>
          </p:txBody>
        </p:sp>
        <p:sp>
          <p:nvSpPr>
            <p:cNvPr id="53" name="Line 74"/>
            <p:cNvSpPr>
              <a:spLocks noChangeShapeType="1"/>
            </p:cNvSpPr>
            <p:nvPr/>
          </p:nvSpPr>
          <p:spPr bwMode="auto">
            <a:xfrm>
              <a:off x="3600" y="2640"/>
              <a:ext cx="0" cy="38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Line 75"/>
            <p:cNvSpPr>
              <a:spLocks noChangeShapeType="1"/>
            </p:cNvSpPr>
            <p:nvPr/>
          </p:nvSpPr>
          <p:spPr bwMode="auto">
            <a:xfrm>
              <a:off x="1584" y="2640"/>
              <a:ext cx="38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Line 76"/>
            <p:cNvSpPr>
              <a:spLocks noChangeShapeType="1"/>
            </p:cNvSpPr>
            <p:nvPr/>
          </p:nvSpPr>
          <p:spPr bwMode="auto">
            <a:xfrm>
              <a:off x="1968" y="2400"/>
              <a:ext cx="72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56" name="Group 77"/>
            <p:cNvGrpSpPr>
              <a:grpSpLocks/>
            </p:cNvGrpSpPr>
            <p:nvPr/>
          </p:nvGrpSpPr>
          <p:grpSpPr bwMode="auto">
            <a:xfrm>
              <a:off x="2632" y="2248"/>
              <a:ext cx="344" cy="240"/>
              <a:chOff x="2584" y="1528"/>
              <a:chExt cx="344" cy="240"/>
            </a:xfrm>
          </p:grpSpPr>
          <p:sp>
            <p:nvSpPr>
              <p:cNvPr id="62" name="AutoShape 78"/>
              <p:cNvSpPr>
                <a:spLocks noChangeArrowheads="1"/>
              </p:cNvSpPr>
              <p:nvPr/>
            </p:nvSpPr>
            <p:spPr bwMode="auto">
              <a:xfrm flipH="1">
                <a:off x="2736" y="1632"/>
                <a:ext cx="144" cy="48"/>
              </a:xfrm>
              <a:prstGeom prst="roundRect">
                <a:avLst>
                  <a:gd name="adj" fmla="val 50000"/>
                </a:avLst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63" name="Rectangle 79"/>
              <p:cNvSpPr>
                <a:spLocks noChangeArrowheads="1"/>
              </p:cNvSpPr>
              <p:nvPr/>
            </p:nvSpPr>
            <p:spPr bwMode="auto">
              <a:xfrm flipH="1">
                <a:off x="2784" y="1584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905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64" name="Line 80"/>
              <p:cNvSpPr>
                <a:spLocks noChangeShapeType="1"/>
              </p:cNvSpPr>
              <p:nvPr/>
            </p:nvSpPr>
            <p:spPr bwMode="auto">
              <a:xfrm>
                <a:off x="2640" y="1632"/>
                <a:ext cx="0" cy="4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" name="Oval 81"/>
              <p:cNvSpPr>
                <a:spLocks noChangeArrowheads="1"/>
              </p:cNvSpPr>
              <p:nvPr/>
            </p:nvSpPr>
            <p:spPr bwMode="auto">
              <a:xfrm>
                <a:off x="2584" y="1528"/>
                <a:ext cx="240" cy="240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sp>
          <p:nvSpPr>
            <p:cNvPr id="57" name="Line 82"/>
            <p:cNvSpPr>
              <a:spLocks noChangeShapeType="1"/>
            </p:cNvSpPr>
            <p:nvPr/>
          </p:nvSpPr>
          <p:spPr bwMode="auto">
            <a:xfrm>
              <a:off x="2688" y="2544"/>
              <a:ext cx="192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Line 83"/>
            <p:cNvSpPr>
              <a:spLocks noChangeShapeType="1"/>
            </p:cNvSpPr>
            <p:nvPr/>
          </p:nvSpPr>
          <p:spPr bwMode="auto">
            <a:xfrm flipV="1">
              <a:off x="2688" y="2544"/>
              <a:ext cx="192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Line 84"/>
            <p:cNvSpPr>
              <a:spLocks noChangeShapeType="1"/>
            </p:cNvSpPr>
            <p:nvPr/>
          </p:nvSpPr>
          <p:spPr bwMode="auto">
            <a:xfrm>
              <a:off x="2832" y="2400"/>
              <a:ext cx="76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Text Box 85"/>
            <p:cNvSpPr txBox="1">
              <a:spLocks noChangeArrowheads="1"/>
            </p:cNvSpPr>
            <p:nvPr/>
          </p:nvSpPr>
          <p:spPr bwMode="auto">
            <a:xfrm>
              <a:off x="768" y="1968"/>
              <a:ext cx="19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>
                  <a:latin typeface=".VnTime" pitchFamily="34" charset="0"/>
                </a:rPr>
                <a:t>A</a:t>
              </a:r>
            </a:p>
          </p:txBody>
        </p:sp>
        <p:sp>
          <p:nvSpPr>
            <p:cNvPr id="61" name="Text Box 86"/>
            <p:cNvSpPr txBox="1">
              <a:spLocks noChangeArrowheads="1"/>
            </p:cNvSpPr>
            <p:nvPr/>
          </p:nvSpPr>
          <p:spPr bwMode="auto">
            <a:xfrm>
              <a:off x="768" y="1680"/>
              <a:ext cx="2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>
                  <a:latin typeface=".VnTime" pitchFamily="34" charset="0"/>
                </a:rPr>
                <a:t>O</a:t>
              </a:r>
            </a:p>
          </p:txBody>
        </p:sp>
      </p:grpSp>
      <p:sp>
        <p:nvSpPr>
          <p:cNvPr id="71" name="Text Box 6"/>
          <p:cNvSpPr txBox="1">
            <a:spLocks noChangeArrowheads="1"/>
          </p:cNvSpPr>
          <p:nvPr/>
        </p:nvSpPr>
        <p:spPr bwMode="auto">
          <a:xfrm>
            <a:off x="936171" y="5778613"/>
            <a:ext cx="7315200" cy="523220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b="1" smtClean="0">
                <a:solidFill>
                  <a:srgbClr val="7030A0"/>
                </a:solidFill>
                <a:latin typeface="+mn-lt"/>
              </a:rPr>
              <a:t>Các phần tử được nối với nhau như thế nào ?</a:t>
            </a:r>
            <a:endParaRPr lang="en-US" altLang="en-US" sz="2800" b="1">
              <a:solidFill>
                <a:srgbClr val="7030A0"/>
              </a:solidFill>
              <a:latin typeface="+mn-lt"/>
            </a:endParaRPr>
          </a:p>
        </p:txBody>
      </p:sp>
      <p:pic>
        <p:nvPicPr>
          <p:cNvPr id="72" name="Picture 19" descr="Bellcoll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761" y="188722"/>
            <a:ext cx="381352" cy="5084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5" name="Picture 19" descr="Bellcoll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245141"/>
            <a:ext cx="339038" cy="452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73" name="Group 72"/>
          <p:cNvGrpSpPr/>
          <p:nvPr/>
        </p:nvGrpSpPr>
        <p:grpSpPr>
          <a:xfrm>
            <a:off x="8254629" y="6426078"/>
            <a:ext cx="509776" cy="317875"/>
            <a:chOff x="10821339" y="5990864"/>
            <a:chExt cx="1061865" cy="649077"/>
          </a:xfrm>
        </p:grpSpPr>
        <p:pic>
          <p:nvPicPr>
            <p:cNvPr id="74" name="Picture 88" descr="01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710525">
              <a:off x="10821339" y="6028564"/>
              <a:ext cx="1061865" cy="6113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5" name="Picture 15" descr="Picture1"/>
            <p:cNvPicPr>
              <a:picLocks noChangeAspect="1" noChangeArrowheads="1" noCrop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78263" y="5990864"/>
              <a:ext cx="302980" cy="3283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84555248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 L 0.0 -0.33333  E" pathEditMode="relative" ptsTypes="">
                                      <p:cBhvr>
                                        <p:cTn id="16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30" grpId="0"/>
      <p:bldP spid="71" grpId="0" animBg="1"/>
      <p:bldP spid="71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6"/>
          <p:cNvSpPr>
            <a:spLocks noChangeArrowheads="1"/>
          </p:cNvSpPr>
          <p:nvPr/>
        </p:nvSpPr>
        <p:spPr bwMode="auto">
          <a:xfrm>
            <a:off x="1709267" y="2628900"/>
            <a:ext cx="500533" cy="1905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4" name="Line 31"/>
          <p:cNvSpPr>
            <a:spLocks noChangeShapeType="1"/>
          </p:cNvSpPr>
          <p:nvPr/>
        </p:nvSpPr>
        <p:spPr bwMode="auto">
          <a:xfrm flipV="1">
            <a:off x="1600200" y="3211286"/>
            <a:ext cx="262767" cy="12559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" name="Rectangle 32"/>
          <p:cNvSpPr>
            <a:spLocks noChangeArrowheads="1"/>
          </p:cNvSpPr>
          <p:nvPr/>
        </p:nvSpPr>
        <p:spPr bwMode="auto">
          <a:xfrm>
            <a:off x="1524000" y="2438400"/>
            <a:ext cx="914400" cy="1143000"/>
          </a:xfrm>
          <a:prstGeom prst="rect">
            <a:avLst/>
          </a:prstGeom>
          <a:noFill/>
          <a:ln w="19050">
            <a:solidFill>
              <a:schemeClr val="tx1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7" name="Line 34"/>
          <p:cNvSpPr>
            <a:spLocks noChangeShapeType="1"/>
          </p:cNvSpPr>
          <p:nvPr/>
        </p:nvSpPr>
        <p:spPr bwMode="auto">
          <a:xfrm>
            <a:off x="1600200" y="2735036"/>
            <a:ext cx="685800" cy="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" name="Line 51"/>
          <p:cNvSpPr>
            <a:spLocks noChangeShapeType="1"/>
          </p:cNvSpPr>
          <p:nvPr/>
        </p:nvSpPr>
        <p:spPr bwMode="auto">
          <a:xfrm flipH="1">
            <a:off x="2286000" y="685800"/>
            <a:ext cx="10886" cy="2049236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" name="Line 34"/>
          <p:cNvSpPr>
            <a:spLocks noChangeShapeType="1"/>
          </p:cNvSpPr>
          <p:nvPr/>
        </p:nvSpPr>
        <p:spPr bwMode="auto">
          <a:xfrm>
            <a:off x="1600200" y="2735035"/>
            <a:ext cx="0" cy="488809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44" name="Group 43"/>
          <p:cNvGrpSpPr/>
          <p:nvPr/>
        </p:nvGrpSpPr>
        <p:grpSpPr>
          <a:xfrm>
            <a:off x="1769033" y="3020786"/>
            <a:ext cx="381000" cy="381000"/>
            <a:chOff x="3352800" y="3352800"/>
            <a:chExt cx="381000" cy="381000"/>
          </a:xfrm>
        </p:grpSpPr>
        <p:grpSp>
          <p:nvGrpSpPr>
            <p:cNvPr id="45" name="Group 54"/>
            <p:cNvGrpSpPr>
              <a:grpSpLocks/>
            </p:cNvGrpSpPr>
            <p:nvPr/>
          </p:nvGrpSpPr>
          <p:grpSpPr bwMode="auto">
            <a:xfrm rot="5400000">
              <a:off x="3481945" y="3396535"/>
              <a:ext cx="100934" cy="293914"/>
              <a:chOff x="1824" y="2256"/>
              <a:chExt cx="48" cy="144"/>
            </a:xfrm>
          </p:grpSpPr>
          <p:sp>
            <p:nvSpPr>
              <p:cNvPr id="48" name="Oval 55"/>
              <p:cNvSpPr>
                <a:spLocks noChangeArrowheads="1"/>
              </p:cNvSpPr>
              <p:nvPr/>
            </p:nvSpPr>
            <p:spPr bwMode="auto">
              <a:xfrm>
                <a:off x="1824" y="2256"/>
                <a:ext cx="48" cy="48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49" name="Oval 56"/>
              <p:cNvSpPr>
                <a:spLocks noChangeArrowheads="1"/>
              </p:cNvSpPr>
              <p:nvPr/>
            </p:nvSpPr>
            <p:spPr bwMode="auto">
              <a:xfrm>
                <a:off x="1824" y="2352"/>
                <a:ext cx="48" cy="48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sp>
          <p:nvSpPr>
            <p:cNvPr id="46" name="Oval 41"/>
            <p:cNvSpPr>
              <a:spLocks noChangeArrowheads="1"/>
            </p:cNvSpPr>
            <p:nvPr/>
          </p:nvSpPr>
          <p:spPr bwMode="auto">
            <a:xfrm>
              <a:off x="3352800" y="3352800"/>
              <a:ext cx="381000" cy="381000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7" name="Line 42"/>
            <p:cNvSpPr>
              <a:spLocks noChangeShapeType="1"/>
            </p:cNvSpPr>
            <p:nvPr/>
          </p:nvSpPr>
          <p:spPr bwMode="auto">
            <a:xfrm rot="20552411" flipH="1">
              <a:off x="3453099" y="3447651"/>
              <a:ext cx="121934" cy="6114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0" name="Line 31"/>
          <p:cNvSpPr>
            <a:spLocks noChangeShapeType="1"/>
          </p:cNvSpPr>
          <p:nvPr/>
        </p:nvSpPr>
        <p:spPr bwMode="auto">
          <a:xfrm>
            <a:off x="2078416" y="3199946"/>
            <a:ext cx="262767" cy="11339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" name="Line 51"/>
          <p:cNvSpPr>
            <a:spLocks noChangeShapeType="1"/>
          </p:cNvSpPr>
          <p:nvPr/>
        </p:nvSpPr>
        <p:spPr bwMode="auto">
          <a:xfrm flipH="1">
            <a:off x="2341182" y="685801"/>
            <a:ext cx="21017" cy="2525486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" name="Line 12"/>
          <p:cNvSpPr>
            <a:spLocks noChangeShapeType="1"/>
          </p:cNvSpPr>
          <p:nvPr/>
        </p:nvSpPr>
        <p:spPr bwMode="auto">
          <a:xfrm>
            <a:off x="2362200" y="685799"/>
            <a:ext cx="1524000" cy="2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71" name="Group 70"/>
          <p:cNvGrpSpPr/>
          <p:nvPr/>
        </p:nvGrpSpPr>
        <p:grpSpPr>
          <a:xfrm>
            <a:off x="1143000" y="76200"/>
            <a:ext cx="2819400" cy="976312"/>
            <a:chOff x="1143000" y="76200"/>
            <a:chExt cx="2819400" cy="976312"/>
          </a:xfrm>
        </p:grpSpPr>
        <p:sp>
          <p:nvSpPr>
            <p:cNvPr id="7" name="Line 12"/>
            <p:cNvSpPr>
              <a:spLocks noChangeShapeType="1"/>
            </p:cNvSpPr>
            <p:nvPr/>
          </p:nvSpPr>
          <p:spPr bwMode="auto">
            <a:xfrm>
              <a:off x="1447800" y="685800"/>
              <a:ext cx="849086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Line 13"/>
            <p:cNvSpPr>
              <a:spLocks noChangeShapeType="1"/>
            </p:cNvSpPr>
            <p:nvPr/>
          </p:nvSpPr>
          <p:spPr bwMode="auto">
            <a:xfrm>
              <a:off x="1447800" y="457200"/>
              <a:ext cx="2514600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Text Box 45"/>
            <p:cNvSpPr txBox="1">
              <a:spLocks noChangeArrowheads="1"/>
            </p:cNvSpPr>
            <p:nvPr/>
          </p:nvSpPr>
          <p:spPr bwMode="auto">
            <a:xfrm>
              <a:off x="1219200" y="685800"/>
              <a:ext cx="304800" cy="366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b="1">
                  <a:solidFill>
                    <a:srgbClr val="FF0000"/>
                  </a:solidFill>
                  <a:latin typeface=".VnTime" pitchFamily="34" charset="0"/>
                </a:rPr>
                <a:t>A</a:t>
              </a:r>
            </a:p>
          </p:txBody>
        </p:sp>
        <p:sp>
          <p:nvSpPr>
            <p:cNvPr id="36" name="Text Box 46"/>
            <p:cNvSpPr txBox="1">
              <a:spLocks noChangeArrowheads="1"/>
            </p:cNvSpPr>
            <p:nvPr/>
          </p:nvSpPr>
          <p:spPr bwMode="auto">
            <a:xfrm>
              <a:off x="1143000" y="76200"/>
              <a:ext cx="457200" cy="366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b="1">
                  <a:solidFill>
                    <a:srgbClr val="0070C0"/>
                  </a:solidFill>
                  <a:latin typeface=".VnTime" pitchFamily="34" charset="0"/>
                </a:rPr>
                <a:t>O</a:t>
              </a:r>
            </a:p>
          </p:txBody>
        </p:sp>
        <p:grpSp>
          <p:nvGrpSpPr>
            <p:cNvPr id="56" name="Group 55"/>
            <p:cNvGrpSpPr/>
            <p:nvPr/>
          </p:nvGrpSpPr>
          <p:grpSpPr>
            <a:xfrm>
              <a:off x="1333500" y="638175"/>
              <a:ext cx="228600" cy="95250"/>
              <a:chOff x="4495800" y="3181350"/>
              <a:chExt cx="228600" cy="95250"/>
            </a:xfrm>
          </p:grpSpPr>
          <p:sp>
            <p:nvSpPr>
              <p:cNvPr id="53" name="Oval 52"/>
              <p:cNvSpPr/>
              <p:nvPr/>
            </p:nvSpPr>
            <p:spPr>
              <a:xfrm>
                <a:off x="4572000" y="3181350"/>
                <a:ext cx="76200" cy="95250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55" name="Straight Connector 54"/>
              <p:cNvCxnSpPr/>
              <p:nvPr/>
            </p:nvCxnSpPr>
            <p:spPr>
              <a:xfrm flipV="1">
                <a:off x="4495800" y="3181350"/>
                <a:ext cx="228600" cy="9525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7" name="Group 56"/>
            <p:cNvGrpSpPr/>
            <p:nvPr/>
          </p:nvGrpSpPr>
          <p:grpSpPr>
            <a:xfrm>
              <a:off x="1333500" y="415698"/>
              <a:ext cx="228600" cy="95250"/>
              <a:chOff x="4495800" y="3181350"/>
              <a:chExt cx="228600" cy="95250"/>
            </a:xfrm>
          </p:grpSpPr>
          <p:sp>
            <p:nvSpPr>
              <p:cNvPr id="58" name="Oval 57"/>
              <p:cNvSpPr/>
              <p:nvPr/>
            </p:nvSpPr>
            <p:spPr>
              <a:xfrm>
                <a:off x="4572000" y="3181350"/>
                <a:ext cx="76200" cy="95250"/>
              </a:xfrm>
              <a:prstGeom prst="ellipse">
                <a:avLst/>
              </a:prstGeom>
              <a:noFill/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59" name="Straight Connector 58"/>
              <p:cNvCxnSpPr/>
              <p:nvPr/>
            </p:nvCxnSpPr>
            <p:spPr>
              <a:xfrm flipV="1">
                <a:off x="4495800" y="3181350"/>
                <a:ext cx="228600" cy="95250"/>
              </a:xfrm>
              <a:prstGeom prst="line">
                <a:avLst/>
              </a:prstGeom>
              <a:ln w="1905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60" name="Picture 19" descr="Bellcoll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3361" y="159016"/>
            <a:ext cx="511628" cy="4791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1" name="Text Box 57"/>
          <p:cNvSpPr txBox="1">
            <a:spLocks noChangeArrowheads="1"/>
          </p:cNvSpPr>
          <p:nvPr/>
        </p:nvSpPr>
        <p:spPr bwMode="auto">
          <a:xfrm>
            <a:off x="4766583" y="176521"/>
            <a:ext cx="28194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600">
                <a:solidFill>
                  <a:srgbClr val="7030A0"/>
                </a:solidFill>
                <a:latin typeface=".VnBahamasB" pitchFamily="34" charset="0"/>
              </a:rPr>
              <a:t>b) VÏ s¬ ®å l¾p m¹ch ®iÖn</a:t>
            </a:r>
          </a:p>
        </p:txBody>
      </p:sp>
      <p:grpSp>
        <p:nvGrpSpPr>
          <p:cNvPr id="62" name="Group 61"/>
          <p:cNvGrpSpPr/>
          <p:nvPr/>
        </p:nvGrpSpPr>
        <p:grpSpPr>
          <a:xfrm>
            <a:off x="8648052" y="5939776"/>
            <a:ext cx="422987" cy="300295"/>
            <a:chOff x="10821339" y="5990864"/>
            <a:chExt cx="1061865" cy="649077"/>
          </a:xfrm>
        </p:grpSpPr>
        <p:pic>
          <p:nvPicPr>
            <p:cNvPr id="63" name="Picture 88" descr="01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710525">
              <a:off x="10821339" y="6028564"/>
              <a:ext cx="1061865" cy="6113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4" name="Picture 15" descr="Picture1"/>
            <p:cNvPicPr>
              <a:picLocks noChangeAspect="1" noChangeArrowheads="1" noCrop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78263" y="5990864"/>
              <a:ext cx="302980" cy="3283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5" name="Rectangle 4"/>
          <p:cNvSpPr>
            <a:spLocks noChangeArrowheads="1"/>
          </p:cNvSpPr>
          <p:nvPr/>
        </p:nvSpPr>
        <p:spPr bwMode="auto">
          <a:xfrm>
            <a:off x="609600" y="4038600"/>
            <a:ext cx="7924800" cy="25908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6" name="Text Box 8"/>
          <p:cNvSpPr txBox="1">
            <a:spLocks noChangeArrowheads="1"/>
          </p:cNvSpPr>
          <p:nvPr/>
        </p:nvSpPr>
        <p:spPr bwMode="auto">
          <a:xfrm>
            <a:off x="914400" y="4648200"/>
            <a:ext cx="7696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7030A0"/>
                </a:solidFill>
                <a:latin typeface=".VnTime" pitchFamily="34" charset="0"/>
              </a:rPr>
              <a:t>B1</a:t>
            </a:r>
            <a:r>
              <a:rPr lang="en-US" altLang="en-US" sz="2400" b="1">
                <a:solidFill>
                  <a:srgbClr val="7030A0"/>
                </a:solidFill>
                <a:latin typeface=".VnTime" pitchFamily="34" charset="0"/>
              </a:rPr>
              <a:t>: </a:t>
            </a:r>
            <a:r>
              <a:rPr lang="en-US" altLang="en-US" sz="2400" b="1" smtClean="0">
                <a:solidFill>
                  <a:srgbClr val="7030A0"/>
                </a:solidFill>
                <a:latin typeface="+mn-lt"/>
              </a:rPr>
              <a:t>Vẽ đường dây nguồn</a:t>
            </a:r>
            <a:endParaRPr lang="en-US" altLang="en-US" sz="2400" b="1">
              <a:solidFill>
                <a:srgbClr val="7030A0"/>
              </a:solidFill>
              <a:latin typeface="+mn-lt"/>
            </a:endParaRPr>
          </a:p>
        </p:txBody>
      </p:sp>
      <p:sp>
        <p:nvSpPr>
          <p:cNvPr id="67" name="Text Box 9"/>
          <p:cNvSpPr txBox="1">
            <a:spLocks noChangeArrowheads="1"/>
          </p:cNvSpPr>
          <p:nvPr/>
        </p:nvSpPr>
        <p:spPr bwMode="auto">
          <a:xfrm>
            <a:off x="914400" y="5105400"/>
            <a:ext cx="74437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7030A0"/>
                </a:solidFill>
                <a:latin typeface=".VnTime" pitchFamily="34" charset="0"/>
              </a:rPr>
              <a:t>B2: X¸c ®Þnh vÞ trÝ ®Ó b¶ng ®iÖn, bé ®Ìn huúnh quang</a:t>
            </a:r>
          </a:p>
        </p:txBody>
      </p:sp>
      <p:sp>
        <p:nvSpPr>
          <p:cNvPr id="68" name="Text Box 10"/>
          <p:cNvSpPr txBox="1">
            <a:spLocks noChangeArrowheads="1"/>
          </p:cNvSpPr>
          <p:nvPr/>
        </p:nvSpPr>
        <p:spPr bwMode="auto">
          <a:xfrm>
            <a:off x="914400" y="5562600"/>
            <a:ext cx="7315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7030A0"/>
                </a:solidFill>
                <a:latin typeface=".VnTime" pitchFamily="34" charset="0"/>
              </a:rPr>
              <a:t>B3: X¸c ®Þnh vÞ trÝ c¸c thiÕt bÞ ®iÖn trªn b¶ng ®iÖn</a:t>
            </a:r>
          </a:p>
        </p:txBody>
      </p:sp>
      <p:sp>
        <p:nvSpPr>
          <p:cNvPr id="69" name="Text Box 11"/>
          <p:cNvSpPr txBox="1">
            <a:spLocks noChangeArrowheads="1"/>
          </p:cNvSpPr>
          <p:nvPr/>
        </p:nvSpPr>
        <p:spPr bwMode="auto">
          <a:xfrm>
            <a:off x="904875" y="5943600"/>
            <a:ext cx="70199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7030A0"/>
                </a:solidFill>
                <a:latin typeface=".VnTime" pitchFamily="34" charset="0"/>
              </a:rPr>
              <a:t>B4: </a:t>
            </a:r>
            <a:r>
              <a:rPr lang="en-US" altLang="en-US" sz="2400" b="1">
                <a:solidFill>
                  <a:srgbClr val="7030A0"/>
                </a:solidFill>
                <a:latin typeface=".VnTime" pitchFamily="34" charset="0"/>
              </a:rPr>
              <a:t>VÏ </a:t>
            </a:r>
            <a:r>
              <a:rPr lang="en-US" altLang="en-US" sz="2400" b="1" smtClean="0">
                <a:solidFill>
                  <a:srgbClr val="7030A0"/>
                </a:solidFill>
                <a:latin typeface=".VnTime" pitchFamily="34" charset="0"/>
              </a:rPr>
              <a:t>®­</a:t>
            </a:r>
            <a:r>
              <a:rPr lang="en-US" altLang="en-US" sz="2100" b="1" smtClean="0">
                <a:solidFill>
                  <a:srgbClr val="7030A0"/>
                </a:solidFill>
                <a:latin typeface=".VnTime" pitchFamily="34" charset="0"/>
              </a:rPr>
              <a:t>ư</a:t>
            </a:r>
            <a:r>
              <a:rPr lang="en-US" altLang="en-US" sz="2400" b="1" smtClean="0">
                <a:solidFill>
                  <a:srgbClr val="7030A0"/>
                </a:solidFill>
                <a:latin typeface=".VnTime" pitchFamily="34" charset="0"/>
              </a:rPr>
              <a:t>êng </a:t>
            </a:r>
            <a:r>
              <a:rPr lang="en-US" altLang="en-US" sz="2400" b="1">
                <a:solidFill>
                  <a:srgbClr val="7030A0"/>
                </a:solidFill>
                <a:latin typeface=".VnTime" pitchFamily="34" charset="0"/>
              </a:rPr>
              <a:t>d©y dÉn ®iÖn theo s¬ ®å nguyªn lý</a:t>
            </a:r>
          </a:p>
        </p:txBody>
      </p:sp>
      <p:sp>
        <p:nvSpPr>
          <p:cNvPr id="70" name="Text Box 44"/>
          <p:cNvSpPr txBox="1">
            <a:spLocks noChangeArrowheads="1"/>
          </p:cNvSpPr>
          <p:nvPr/>
        </p:nvSpPr>
        <p:spPr bwMode="auto">
          <a:xfrm>
            <a:off x="2438400" y="4191000"/>
            <a:ext cx="426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en-US" sz="24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*Các bước tiến hành vẽ :</a:t>
            </a:r>
            <a:endParaRPr lang="en-US" altLang="en-US" sz="2400" b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pSp>
        <p:nvGrpSpPr>
          <p:cNvPr id="74" name="Group 73"/>
          <p:cNvGrpSpPr/>
          <p:nvPr/>
        </p:nvGrpSpPr>
        <p:grpSpPr>
          <a:xfrm>
            <a:off x="3635829" y="1143000"/>
            <a:ext cx="4876800" cy="990600"/>
            <a:chOff x="3635829" y="1143000"/>
            <a:chExt cx="4876800" cy="990600"/>
          </a:xfrm>
        </p:grpSpPr>
        <p:sp>
          <p:nvSpPr>
            <p:cNvPr id="75" name="Rectangle 3"/>
            <p:cNvSpPr>
              <a:spLocks noChangeArrowheads="1"/>
            </p:cNvSpPr>
            <p:nvPr/>
          </p:nvSpPr>
          <p:spPr bwMode="auto">
            <a:xfrm>
              <a:off x="5715000" y="1493044"/>
              <a:ext cx="2286000" cy="228600"/>
            </a:xfrm>
            <a:prstGeom prst="rect">
              <a:avLst/>
            </a:prstGeom>
            <a:solidFill>
              <a:srgbClr val="CCFFFF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76" name="Rectangle 5"/>
            <p:cNvSpPr>
              <a:spLocks noChangeArrowheads="1"/>
            </p:cNvSpPr>
            <p:nvPr/>
          </p:nvSpPr>
          <p:spPr bwMode="auto">
            <a:xfrm>
              <a:off x="5715000" y="1493044"/>
              <a:ext cx="2286000" cy="22860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77" name="Line 6"/>
            <p:cNvSpPr>
              <a:spLocks noChangeShapeType="1"/>
            </p:cNvSpPr>
            <p:nvPr/>
          </p:nvSpPr>
          <p:spPr bwMode="auto">
            <a:xfrm>
              <a:off x="6705600" y="1493044"/>
              <a:ext cx="304800" cy="228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8" name="Line 7"/>
            <p:cNvSpPr>
              <a:spLocks noChangeShapeType="1"/>
            </p:cNvSpPr>
            <p:nvPr/>
          </p:nvSpPr>
          <p:spPr bwMode="auto">
            <a:xfrm flipV="1">
              <a:off x="6705600" y="1493044"/>
              <a:ext cx="304800" cy="228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" name="AutoShape 18"/>
            <p:cNvSpPr>
              <a:spLocks noChangeArrowheads="1"/>
            </p:cNvSpPr>
            <p:nvPr/>
          </p:nvSpPr>
          <p:spPr bwMode="auto">
            <a:xfrm>
              <a:off x="5410200" y="1569244"/>
              <a:ext cx="381000" cy="76200"/>
            </a:xfrm>
            <a:prstGeom prst="roundRect">
              <a:avLst>
                <a:gd name="adj" fmla="val 50000"/>
              </a:avLst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80" name="Rectangle 19"/>
            <p:cNvSpPr>
              <a:spLocks noChangeArrowheads="1"/>
            </p:cNvSpPr>
            <p:nvPr/>
          </p:nvSpPr>
          <p:spPr bwMode="auto">
            <a:xfrm>
              <a:off x="5334000" y="1416844"/>
              <a:ext cx="228600" cy="381000"/>
            </a:xfrm>
            <a:prstGeom prst="rect">
              <a:avLst/>
            </a:prstGeom>
            <a:solidFill>
              <a:srgbClr val="D3EBE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81" name="AutoShape 20"/>
            <p:cNvSpPr>
              <a:spLocks noChangeArrowheads="1"/>
            </p:cNvSpPr>
            <p:nvPr/>
          </p:nvSpPr>
          <p:spPr bwMode="auto">
            <a:xfrm flipH="1">
              <a:off x="7924800" y="1569244"/>
              <a:ext cx="381000" cy="76200"/>
            </a:xfrm>
            <a:prstGeom prst="roundRect">
              <a:avLst>
                <a:gd name="adj" fmla="val 50000"/>
              </a:avLst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82" name="Rectangle 21"/>
            <p:cNvSpPr>
              <a:spLocks noChangeArrowheads="1"/>
            </p:cNvSpPr>
            <p:nvPr/>
          </p:nvSpPr>
          <p:spPr bwMode="auto">
            <a:xfrm flipH="1">
              <a:off x="8153400" y="1416844"/>
              <a:ext cx="228600" cy="381000"/>
            </a:xfrm>
            <a:prstGeom prst="rect">
              <a:avLst/>
            </a:prstGeom>
            <a:solidFill>
              <a:srgbClr val="D3EBE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9050">
                  <a:solidFill>
                    <a:srgbClr val="FF33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83" name="AutoShape 27"/>
            <p:cNvSpPr>
              <a:spLocks noChangeArrowheads="1"/>
            </p:cNvSpPr>
            <p:nvPr/>
          </p:nvSpPr>
          <p:spPr bwMode="auto">
            <a:xfrm flipH="1">
              <a:off x="4876800" y="1581944"/>
              <a:ext cx="228600" cy="76200"/>
            </a:xfrm>
            <a:prstGeom prst="roundRect">
              <a:avLst>
                <a:gd name="adj" fmla="val 50000"/>
              </a:avLst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84" name="Rectangle 28"/>
            <p:cNvSpPr>
              <a:spLocks noChangeArrowheads="1"/>
            </p:cNvSpPr>
            <p:nvPr/>
          </p:nvSpPr>
          <p:spPr bwMode="auto">
            <a:xfrm flipH="1">
              <a:off x="4800600" y="1493044"/>
              <a:ext cx="228600" cy="228600"/>
            </a:xfrm>
            <a:prstGeom prst="rect">
              <a:avLst/>
            </a:prstGeom>
            <a:solidFill>
              <a:srgbClr val="D3EBE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85" name="Line 29"/>
            <p:cNvSpPr>
              <a:spLocks noChangeShapeType="1"/>
            </p:cNvSpPr>
            <p:nvPr/>
          </p:nvSpPr>
          <p:spPr bwMode="auto">
            <a:xfrm>
              <a:off x="5194300" y="1581944"/>
              <a:ext cx="0" cy="762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" name="Oval 30"/>
            <p:cNvSpPr>
              <a:spLocks noChangeArrowheads="1"/>
            </p:cNvSpPr>
            <p:nvPr/>
          </p:nvSpPr>
          <p:spPr bwMode="auto">
            <a:xfrm>
              <a:off x="4953000" y="1416844"/>
              <a:ext cx="381000" cy="381000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87" name="Rectangle 33"/>
            <p:cNvSpPr>
              <a:spLocks noChangeArrowheads="1"/>
            </p:cNvSpPr>
            <p:nvPr/>
          </p:nvSpPr>
          <p:spPr bwMode="auto">
            <a:xfrm>
              <a:off x="3635829" y="1143000"/>
              <a:ext cx="4876800" cy="99060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prstDash val="dash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88" name="Line 40"/>
            <p:cNvSpPr>
              <a:spLocks noChangeShapeType="1"/>
            </p:cNvSpPr>
            <p:nvPr/>
          </p:nvSpPr>
          <p:spPr bwMode="auto">
            <a:xfrm flipV="1">
              <a:off x="5029200" y="1645444"/>
              <a:ext cx="0" cy="2286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89" name="Group 47"/>
            <p:cNvGrpSpPr>
              <a:grpSpLocks/>
            </p:cNvGrpSpPr>
            <p:nvPr/>
          </p:nvGrpSpPr>
          <p:grpSpPr bwMode="auto">
            <a:xfrm>
              <a:off x="3886200" y="1416844"/>
              <a:ext cx="838200" cy="304800"/>
              <a:chOff x="2208" y="1440"/>
              <a:chExt cx="528" cy="192"/>
            </a:xfrm>
          </p:grpSpPr>
          <p:sp>
            <p:nvSpPr>
              <p:cNvPr id="90" name="Rectangle 48"/>
              <p:cNvSpPr>
                <a:spLocks noChangeArrowheads="1"/>
              </p:cNvSpPr>
              <p:nvPr/>
            </p:nvSpPr>
            <p:spPr bwMode="auto">
              <a:xfrm>
                <a:off x="2304" y="1440"/>
                <a:ext cx="432" cy="192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/>
                <a:r>
                  <a:rPr lang="en-US" altLang="en-US" sz="1400">
                    <a:latin typeface=".VnTime" pitchFamily="34" charset="0"/>
                  </a:rPr>
                  <a:t>CL</a:t>
                </a:r>
              </a:p>
            </p:txBody>
          </p:sp>
          <p:sp>
            <p:nvSpPr>
              <p:cNvPr id="91" name="Line 49"/>
              <p:cNvSpPr>
                <a:spLocks noChangeShapeType="1"/>
              </p:cNvSpPr>
              <p:nvPr/>
            </p:nvSpPr>
            <p:spPr bwMode="auto">
              <a:xfrm>
                <a:off x="2208" y="1584"/>
                <a:ext cx="9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oval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" name="Line 50"/>
              <p:cNvSpPr>
                <a:spLocks noChangeShapeType="1"/>
              </p:cNvSpPr>
              <p:nvPr/>
            </p:nvSpPr>
            <p:spPr bwMode="auto">
              <a:xfrm>
                <a:off x="2208" y="1488"/>
                <a:ext cx="9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oval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93" name="Line 24"/>
          <p:cNvSpPr>
            <a:spLocks noChangeShapeType="1"/>
          </p:cNvSpPr>
          <p:nvPr/>
        </p:nvSpPr>
        <p:spPr bwMode="auto">
          <a:xfrm>
            <a:off x="3886200" y="685800"/>
            <a:ext cx="0" cy="807244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4" name="Line 24"/>
          <p:cNvSpPr>
            <a:spLocks noChangeShapeType="1"/>
          </p:cNvSpPr>
          <p:nvPr/>
        </p:nvSpPr>
        <p:spPr bwMode="auto">
          <a:xfrm>
            <a:off x="3886200" y="1631156"/>
            <a:ext cx="0" cy="403622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5" name="Line 26"/>
          <p:cNvSpPr>
            <a:spLocks noChangeShapeType="1"/>
          </p:cNvSpPr>
          <p:nvPr/>
        </p:nvSpPr>
        <p:spPr bwMode="auto">
          <a:xfrm>
            <a:off x="3886200" y="2034778"/>
            <a:ext cx="4495800" cy="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6" name="Line 36"/>
          <p:cNvSpPr>
            <a:spLocks noChangeShapeType="1"/>
          </p:cNvSpPr>
          <p:nvPr/>
        </p:nvSpPr>
        <p:spPr bwMode="auto">
          <a:xfrm>
            <a:off x="8383361" y="1569244"/>
            <a:ext cx="0" cy="45720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7" name="Line 36"/>
          <p:cNvSpPr>
            <a:spLocks noChangeShapeType="1"/>
          </p:cNvSpPr>
          <p:nvPr/>
        </p:nvSpPr>
        <p:spPr bwMode="auto">
          <a:xfrm>
            <a:off x="8127546" y="1569244"/>
            <a:ext cx="254454" cy="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8" name="Line 36"/>
          <p:cNvSpPr>
            <a:spLocks noChangeShapeType="1"/>
          </p:cNvSpPr>
          <p:nvPr/>
        </p:nvSpPr>
        <p:spPr bwMode="auto">
          <a:xfrm flipH="1">
            <a:off x="8153400" y="1620044"/>
            <a:ext cx="8164" cy="25400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9" name="Line 36"/>
          <p:cNvSpPr>
            <a:spLocks noChangeShapeType="1"/>
          </p:cNvSpPr>
          <p:nvPr/>
        </p:nvSpPr>
        <p:spPr bwMode="auto">
          <a:xfrm flipH="1">
            <a:off x="5029200" y="1874044"/>
            <a:ext cx="3132364" cy="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0" name="Line 36"/>
          <p:cNvSpPr>
            <a:spLocks noChangeShapeType="1"/>
          </p:cNvSpPr>
          <p:nvPr/>
        </p:nvSpPr>
        <p:spPr bwMode="auto">
          <a:xfrm>
            <a:off x="5194300" y="1658144"/>
            <a:ext cx="368300" cy="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1" name="Line 39"/>
          <p:cNvSpPr>
            <a:spLocks noChangeShapeType="1"/>
          </p:cNvSpPr>
          <p:nvPr/>
        </p:nvSpPr>
        <p:spPr bwMode="auto">
          <a:xfrm>
            <a:off x="5562600" y="1264444"/>
            <a:ext cx="0" cy="30480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" name="Line 39"/>
          <p:cNvSpPr>
            <a:spLocks noChangeShapeType="1"/>
          </p:cNvSpPr>
          <p:nvPr/>
        </p:nvSpPr>
        <p:spPr bwMode="auto">
          <a:xfrm>
            <a:off x="3962400" y="442912"/>
            <a:ext cx="0" cy="807244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" name="Line 39"/>
          <p:cNvSpPr>
            <a:spLocks noChangeShapeType="1"/>
          </p:cNvSpPr>
          <p:nvPr/>
        </p:nvSpPr>
        <p:spPr bwMode="auto">
          <a:xfrm flipH="1">
            <a:off x="3962400" y="1264444"/>
            <a:ext cx="1600200" cy="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" name="Rectangle 103"/>
          <p:cNvSpPr/>
          <p:nvPr/>
        </p:nvSpPr>
        <p:spPr>
          <a:xfrm>
            <a:off x="80962" y="41202"/>
            <a:ext cx="9007859" cy="6736116"/>
          </a:xfrm>
          <a:prstGeom prst="rect">
            <a:avLst/>
          </a:prstGeom>
          <a:noFill/>
          <a:ln w="50800" cap="flat" cmpd="thickThin" algn="ctr">
            <a:solidFill>
              <a:srgbClr val="FF00FF"/>
            </a:solidFill>
            <a:prstDash val="solid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prstClr val="white"/>
              </a:solidFill>
              <a:latin typeface="Book Antiqua"/>
            </a:endParaRPr>
          </a:p>
        </p:txBody>
      </p:sp>
      <p:pic>
        <p:nvPicPr>
          <p:cNvPr id="105" name="Picture 19" descr="Bellcoll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179" y="176521"/>
            <a:ext cx="381352" cy="449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3475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1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6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1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6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1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6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1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6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1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4" grpId="0" animBg="1"/>
      <p:bldP spid="25" grpId="0" animBg="1"/>
      <p:bldP spid="27" grpId="0" animBg="1"/>
      <p:bldP spid="41" grpId="0" animBg="1"/>
      <p:bldP spid="43" grpId="0" animBg="1"/>
      <p:bldP spid="50" grpId="0" animBg="1"/>
      <p:bldP spid="51" grpId="0" animBg="1"/>
      <p:bldP spid="52" grpId="0" animBg="1"/>
      <p:bldP spid="65" grpId="0" animBg="1"/>
      <p:bldP spid="66" grpId="0"/>
      <p:bldP spid="67" grpId="0"/>
      <p:bldP spid="68" grpId="0"/>
      <p:bldP spid="69" grpId="0"/>
      <p:bldP spid="70" grpId="0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4284" y="109240"/>
            <a:ext cx="9007859" cy="6626225"/>
          </a:xfrm>
          <a:prstGeom prst="rect">
            <a:avLst/>
          </a:prstGeom>
          <a:noFill/>
          <a:ln w="50800" cap="flat" cmpd="thickThin" algn="ctr">
            <a:solidFill>
              <a:srgbClr val="FF00FF"/>
            </a:solidFill>
            <a:prstDash val="solid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prstClr val="white"/>
              </a:solidFill>
              <a:latin typeface="Book Antiqua"/>
            </a:endParaRPr>
          </a:p>
        </p:txBody>
      </p:sp>
      <p:pic>
        <p:nvPicPr>
          <p:cNvPr id="3" name="Picture 19" descr="Bellcoll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276" y="168783"/>
            <a:ext cx="496694" cy="6622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" name="Picture 19" descr="Bellcoll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5855" y="168784"/>
            <a:ext cx="496694" cy="6622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3" name="Text Box 3"/>
          <p:cNvSpPr txBox="1">
            <a:spLocks noChangeArrowheads="1"/>
          </p:cNvSpPr>
          <p:nvPr/>
        </p:nvSpPr>
        <p:spPr bwMode="auto">
          <a:xfrm>
            <a:off x="1049571" y="221692"/>
            <a:ext cx="7239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>
                <a:solidFill>
                  <a:srgbClr val="FF0066"/>
                </a:solidFill>
                <a:latin typeface=".VnBahamasB" pitchFamily="34" charset="0"/>
              </a:rPr>
              <a:t>2) LËp b¶ng dù trï dông cô, vËt liÖu vµ thiÕt bÞ:</a:t>
            </a:r>
          </a:p>
        </p:txBody>
      </p:sp>
      <p:graphicFrame>
        <p:nvGraphicFramePr>
          <p:cNvPr id="44" name="Group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21459111"/>
              </p:ext>
            </p:extLst>
          </p:nvPr>
        </p:nvGraphicFramePr>
        <p:xfrm>
          <a:off x="457200" y="985767"/>
          <a:ext cx="8349577" cy="5567433"/>
        </p:xfrm>
        <a:graphic>
          <a:graphicData uri="http://schemas.openxmlformats.org/drawingml/2006/table">
            <a:tbl>
              <a:tblPr/>
              <a:tblGrid>
                <a:gridCol w="577177"/>
                <a:gridCol w="4114800"/>
                <a:gridCol w="1213977"/>
                <a:gridCol w="2443623"/>
              </a:tblGrid>
              <a:tr h="4163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1127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428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34766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4873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STT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1127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428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34766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4873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Tªn dông cô vËt liÖu vµ thiÕt bÞ ®iÖn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1127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428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34766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4873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Sè </a:t>
                      </a:r>
                      <a:r>
                        <a:rPr kumimoji="0" lang="en-US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l­ưîng</a:t>
                      </a:r>
                      <a:endParaRPr kumimoji="0" lang="en-US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1127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428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34766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4873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Yªu cÇu kÜ thuËt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9173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1127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428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34766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4873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Arial Narrow" pitchFamily="34" charset="0"/>
                        </a:rPr>
                        <a:t>1</a:t>
                      </a:r>
                      <a:endParaRPr kumimoji="0" lang="en-US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Arial Narrow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1127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428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34766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4873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Arial Narrow" pitchFamily="34" charset="0"/>
                        </a:rPr>
                        <a:t>K×m tuèt d©y</a:t>
                      </a:r>
                      <a:endParaRPr kumimoji="0" lang="en-US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Arial Narrow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1127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428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34766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4873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Arial Narrow" pitchFamily="34" charset="0"/>
                        </a:rPr>
                        <a:t>1 c¸i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1127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428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34766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4873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Arial Narrow" pitchFamily="34" charset="0"/>
                        </a:rPr>
                        <a:t>Cßn tèt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9029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1127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428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34766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4873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Arial Narrow" pitchFamily="34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1127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428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34766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4873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Arial Narrow" pitchFamily="34" charset="0"/>
                        </a:rPr>
                        <a:t>K×m ®iÖn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1127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428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34766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4873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Arial Narrow" pitchFamily="34" charset="0"/>
                        </a:rPr>
                        <a:t>1 c¸i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1127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428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34766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4873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Arial Narrow" pitchFamily="34" charset="0"/>
                        </a:rPr>
                        <a:t>Cßn tèt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9173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1127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428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34766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4873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Arial Narrow" pitchFamily="34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1127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428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34766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4873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Arial Narrow" pitchFamily="34" charset="0"/>
                        </a:rPr>
                        <a:t>Bót thö ®iÖn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1127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428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34766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4873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Arial Narrow" pitchFamily="34" charset="0"/>
                        </a:rPr>
                        <a:t>1 c¸i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1127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428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34766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4873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Arial Narrow" pitchFamily="34" charset="0"/>
                        </a:rPr>
                        <a:t>Cßn tèt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9173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1127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428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34766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4873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Arial Narrow" pitchFamily="34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1127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428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34766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4873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Arial Narrow" pitchFamily="34" charset="0"/>
                        </a:rPr>
                        <a:t>Tuèc n¬ vÝt(to, nhá)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1127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428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34766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4873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Arial Narrow" pitchFamily="34" charset="0"/>
                        </a:rPr>
                        <a:t>2 c¸i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1127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428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34766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4873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Arial Narrow" pitchFamily="34" charset="0"/>
                        </a:rPr>
                        <a:t>Cßn tèt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9029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1127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428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34766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4873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Arial Narrow" pitchFamily="34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1127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428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34766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4873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Arial Narrow" pitchFamily="34" charset="0"/>
                        </a:rPr>
                        <a:t>C«ng t¾c hai cùc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1127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428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34766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4873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Arial Narrow" pitchFamily="34" charset="0"/>
                        </a:rPr>
                        <a:t>1 c¸i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1127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428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34766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4873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Arial Narrow" pitchFamily="34" charset="0"/>
                        </a:rPr>
                        <a:t>Cßn tèt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9173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1127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428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34766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4873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Arial Narrow" pitchFamily="34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1127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428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34766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4873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Arial Narrow" pitchFamily="34" charset="0"/>
                        </a:rPr>
                        <a:t>CÇu ch×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1127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428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34766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4873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Arial Narrow" pitchFamily="34" charset="0"/>
                        </a:rPr>
                        <a:t>1 c¸i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1127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428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34766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4873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Arial Narrow" pitchFamily="34" charset="0"/>
                        </a:rPr>
                        <a:t>Cßn tèt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9173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1127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428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34766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4873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Arial Narrow" pitchFamily="34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1127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428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34766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4873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Arial Narrow" pitchFamily="34" charset="0"/>
                        </a:rPr>
                        <a:t>B¶ng ®iÖn 80 </a:t>
                      </a:r>
                      <a:r>
                        <a:rPr kumimoji="0" lang="en-US" altLang="en-U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Arial Narrow" pitchFamily="34" charset="0"/>
                          <a:sym typeface="Wingdings 2" pitchFamily="18" charset="2"/>
                        </a:rPr>
                        <a:t></a:t>
                      </a:r>
                      <a:r>
                        <a:rPr kumimoji="0" lang="en-US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Arial Narrow" pitchFamily="34" charset="0"/>
                        </a:rPr>
                        <a:t> 50 </a:t>
                      </a:r>
                      <a:r>
                        <a:rPr kumimoji="0" lang="en-US" altLang="en-U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Arial Narrow" pitchFamily="34" charset="0"/>
                          <a:sym typeface="Wingdings 2" pitchFamily="18" charset="2"/>
                        </a:rPr>
                        <a:t></a:t>
                      </a:r>
                      <a:r>
                        <a:rPr kumimoji="0" lang="en-US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Arial Narrow" pitchFamily="34" charset="0"/>
                        </a:rPr>
                        <a:t> 1</a:t>
                      </a:r>
                      <a:r>
                        <a:rPr kumimoji="0" lang="en-US" altLang="en-U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Arial Narrow" pitchFamily="34" charset="0"/>
                          <a:sym typeface="Wingdings 2" pitchFamily="18" charset="2"/>
                        </a:rPr>
                        <a:t> cm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1127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428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34766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4873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Arial Narrow" pitchFamily="34" charset="0"/>
                        </a:rPr>
                        <a:t>1 c¸i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1127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428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34766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4873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Arial Narrow" pitchFamily="34" charset="0"/>
                        </a:rPr>
                        <a:t>Cßn tèt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9029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1127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428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34766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4873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Arial Narrow" pitchFamily="34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1127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428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34766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4873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Arial Narrow" pitchFamily="34" charset="0"/>
                        </a:rPr>
                        <a:t>D©y ®iÖn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1127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428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34766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4873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Arial Narrow" pitchFamily="34" charset="0"/>
                        </a:rPr>
                        <a:t>3 m</a:t>
                      </a:r>
                      <a:endParaRPr kumimoji="0" lang="en-US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Arial Narrow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1127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428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34766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4873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Arial Narrow" pitchFamily="34" charset="0"/>
                        </a:rPr>
                        <a:t>Kh«ng bÞ hë c¸ch ®iÖn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9173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Arial Narrow" pitchFamily="34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Arial Narrow" pitchFamily="34" charset="0"/>
                        </a:rPr>
                        <a:t>ChÊn </a:t>
                      </a:r>
                      <a:r>
                        <a:rPr kumimoji="0" lang="en-US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Arial Narrow" pitchFamily="34" charset="0"/>
                        </a:rPr>
                        <a:t>l­ưu </a:t>
                      </a:r>
                      <a:r>
                        <a:rPr kumimoji="0" lang="en-US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Arial Narrow" pitchFamily="34" charset="0"/>
                        </a:rPr>
                        <a:t>220V- 40W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Arial Narrow" pitchFamily="34" charset="0"/>
                        </a:rPr>
                        <a:t>1 c¸i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Arial Narrow" pitchFamily="34" charset="0"/>
                        </a:rPr>
                        <a:t>Cßn tèt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9173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Arial Narrow" pitchFamily="34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Arial Narrow" pitchFamily="34" charset="0"/>
                        </a:rPr>
                        <a:t>State FS4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Arial Narrow" pitchFamily="34" charset="0"/>
                        </a:rPr>
                        <a:t>1 c¸i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Arial Narrow" pitchFamily="34" charset="0"/>
                        </a:rPr>
                        <a:t>Cßn tèt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9173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1127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428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34766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4873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Arial Narrow" pitchFamily="34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1127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428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34766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4873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Arial Narrow" pitchFamily="34" charset="0"/>
                        </a:rPr>
                        <a:t>§Õ ®Ìn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1127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428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34766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4873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Arial Narrow" pitchFamily="34" charset="0"/>
                        </a:rPr>
                        <a:t>1 bé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1127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428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34766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4873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Arial Narrow" pitchFamily="34" charset="0"/>
                        </a:rPr>
                        <a:t>Cßn tèt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9029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1127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428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34766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4873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Arial Narrow" pitchFamily="34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1127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428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34766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4873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Arial Narrow" pitchFamily="34" charset="0"/>
                        </a:rPr>
                        <a:t>M¸ng ®Ìn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1127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428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34766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4873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Arial Narrow" pitchFamily="34" charset="0"/>
                        </a:rPr>
                        <a:t>1 c¸i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1127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428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34766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4873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Arial Narrow" pitchFamily="34" charset="0"/>
                        </a:rPr>
                        <a:t>Cßn tèt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9173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1127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428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34766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4873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Arial Narrow" pitchFamily="34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1127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428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34766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4873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Arial Narrow" pitchFamily="34" charset="0"/>
                        </a:rPr>
                        <a:t>GiÊy r¸p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1127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428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34766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4873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Arial Narrow" pitchFamily="34" charset="0"/>
                        </a:rPr>
                        <a:t>1 </a:t>
                      </a:r>
                      <a:r>
                        <a:rPr kumimoji="0" lang="en-US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Arial Narrow" pitchFamily="34" charset="0"/>
                        </a:rPr>
                        <a:t>tê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1127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428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34766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4873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Arial Narrow" pitchFamily="34" charset="0"/>
                        </a:rPr>
                        <a:t>Cßn tèt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2914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/>
          <p:cNvSpPr/>
          <p:nvPr/>
        </p:nvSpPr>
        <p:spPr>
          <a:xfrm>
            <a:off x="80962" y="41202"/>
            <a:ext cx="9007859" cy="6736116"/>
          </a:xfrm>
          <a:prstGeom prst="rect">
            <a:avLst/>
          </a:prstGeom>
          <a:noFill/>
          <a:ln w="50800" cap="flat" cmpd="thickThin" algn="ctr">
            <a:solidFill>
              <a:srgbClr val="FF00FF"/>
            </a:solidFill>
            <a:prstDash val="solid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prstClr val="white"/>
              </a:solidFill>
              <a:latin typeface="Book Antiqua"/>
            </a:endParaRPr>
          </a:p>
        </p:txBody>
      </p:sp>
      <p:pic>
        <p:nvPicPr>
          <p:cNvPr id="31" name="Picture 19" descr="Bellcoll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761" y="188722"/>
            <a:ext cx="381352" cy="5084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2" name="Picture 19" descr="Bellcoll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188722"/>
            <a:ext cx="381352" cy="5084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3" name="TextBox 32"/>
          <p:cNvSpPr txBox="1"/>
          <p:nvPr/>
        </p:nvSpPr>
        <p:spPr>
          <a:xfrm>
            <a:off x="1994091" y="258290"/>
            <a:ext cx="518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2" algn="ctr"/>
            <a:r>
              <a:rPr lang="en-US" altLang="en-US" b="1" smtClean="0">
                <a:solidFill>
                  <a:srgbClr val="006600"/>
                </a:solidFill>
              </a:rPr>
              <a:t>3. Lắp đặt mạch điện </a:t>
            </a:r>
            <a:r>
              <a:rPr lang="en-US" altLang="en-US" b="1" smtClean="0">
                <a:solidFill>
                  <a:srgbClr val="006600"/>
                </a:solidFill>
              </a:rPr>
              <a:t>đèn ống huỳnh quang</a:t>
            </a:r>
            <a:r>
              <a:rPr lang="en-US" altLang="en-US" b="1" smtClean="0">
                <a:solidFill>
                  <a:srgbClr val="006600"/>
                </a:solidFill>
              </a:rPr>
              <a:t>.</a:t>
            </a:r>
            <a:endParaRPr lang="en-US" altLang="en-US" b="1" smtClean="0">
              <a:solidFill>
                <a:srgbClr val="006600"/>
              </a:solidFill>
            </a:endParaRPr>
          </a:p>
        </p:txBody>
      </p:sp>
      <p:sp>
        <p:nvSpPr>
          <p:cNvPr id="34" name="Text Box 15"/>
          <p:cNvSpPr txBox="1">
            <a:spLocks noChangeArrowheads="1"/>
          </p:cNvSpPr>
          <p:nvPr/>
        </p:nvSpPr>
        <p:spPr bwMode="auto">
          <a:xfrm>
            <a:off x="3341912" y="1447800"/>
            <a:ext cx="2590800" cy="461665"/>
          </a:xfrm>
          <a:prstGeom prst="rect">
            <a:avLst/>
          </a:prstGeom>
          <a:solidFill>
            <a:srgbClr val="00FFFF"/>
          </a:solidFill>
          <a:ln w="9525">
            <a:solidFill>
              <a:srgbClr val="00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FF3300"/>
                </a:solidFill>
                <a:latin typeface="Times New Roman" pitchFamily="18" charset="0"/>
              </a:rPr>
              <a:t> QUY TRÌNH</a:t>
            </a:r>
          </a:p>
        </p:txBody>
      </p:sp>
      <p:sp>
        <p:nvSpPr>
          <p:cNvPr id="53" name="Rectangle 21"/>
          <p:cNvSpPr>
            <a:spLocks noChangeArrowheads="1"/>
          </p:cNvSpPr>
          <p:nvPr/>
        </p:nvSpPr>
        <p:spPr bwMode="auto">
          <a:xfrm flipH="1">
            <a:off x="2057400" y="2824677"/>
            <a:ext cx="762000" cy="1511300"/>
          </a:xfrm>
          <a:prstGeom prst="rect">
            <a:avLst/>
          </a:prstGeom>
          <a:solidFill>
            <a:srgbClr val="99FFCC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en-US" sz="1800">
                <a:solidFill>
                  <a:srgbClr val="FF0066"/>
                </a:solidFill>
                <a:latin typeface="Arial" pitchFamily="34" charset="0"/>
              </a:rPr>
              <a:t>Vạch </a:t>
            </a:r>
          </a:p>
          <a:p>
            <a:pPr algn="ctr" eaLnBrk="1" hangingPunct="1"/>
            <a:r>
              <a:rPr lang="en-US" altLang="en-US" sz="1800">
                <a:solidFill>
                  <a:srgbClr val="FF0066"/>
                </a:solidFill>
                <a:latin typeface="Arial" pitchFamily="34" charset="0"/>
              </a:rPr>
              <a:t>dấu</a:t>
            </a:r>
          </a:p>
        </p:txBody>
      </p:sp>
      <p:sp>
        <p:nvSpPr>
          <p:cNvPr id="54" name="Rectangle 22"/>
          <p:cNvSpPr>
            <a:spLocks noChangeArrowheads="1"/>
          </p:cNvSpPr>
          <p:nvPr/>
        </p:nvSpPr>
        <p:spPr bwMode="auto">
          <a:xfrm flipH="1">
            <a:off x="3200400" y="2824677"/>
            <a:ext cx="762000" cy="1511300"/>
          </a:xfrm>
          <a:prstGeom prst="rect">
            <a:avLst/>
          </a:prstGeom>
          <a:solidFill>
            <a:srgbClr val="99FFCC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1800" smtClean="0">
                <a:solidFill>
                  <a:srgbClr val="FF0066"/>
                </a:solidFill>
                <a:latin typeface="Arial" pitchFamily="34" charset="0"/>
              </a:rPr>
              <a:t> </a:t>
            </a:r>
          </a:p>
          <a:p>
            <a:pPr algn="ctr"/>
            <a:r>
              <a:rPr lang="en-US" altLang="en-US" smtClean="0">
                <a:solidFill>
                  <a:srgbClr val="FF0066"/>
                </a:solidFill>
                <a:latin typeface="Arial" pitchFamily="34" charset="0"/>
              </a:rPr>
              <a:t>Lắp</a:t>
            </a:r>
            <a:endParaRPr lang="en-US" altLang="en-US">
              <a:solidFill>
                <a:srgbClr val="FF0066"/>
              </a:solidFill>
              <a:latin typeface="Arial" pitchFamily="34" charset="0"/>
            </a:endParaRPr>
          </a:p>
          <a:p>
            <a:pPr algn="ctr"/>
            <a:r>
              <a:rPr lang="en-US" altLang="en-US">
                <a:solidFill>
                  <a:srgbClr val="FF0066"/>
                </a:solidFill>
                <a:latin typeface="Arial" pitchFamily="34" charset="0"/>
              </a:rPr>
              <a:t>TBĐ</a:t>
            </a:r>
          </a:p>
          <a:p>
            <a:pPr algn="ctr"/>
            <a:r>
              <a:rPr lang="en-US" altLang="en-US" smtClean="0">
                <a:solidFill>
                  <a:srgbClr val="FF0066"/>
                </a:solidFill>
                <a:latin typeface="Arial" pitchFamily="34" charset="0"/>
              </a:rPr>
              <a:t>của</a:t>
            </a:r>
            <a:endParaRPr lang="en-US" altLang="en-US">
              <a:solidFill>
                <a:srgbClr val="FF0066"/>
              </a:solidFill>
              <a:latin typeface="Arial" pitchFamily="34" charset="0"/>
            </a:endParaRPr>
          </a:p>
          <a:p>
            <a:pPr algn="ctr"/>
            <a:r>
              <a:rPr lang="en-US" altLang="en-US">
                <a:solidFill>
                  <a:srgbClr val="FF0066"/>
                </a:solidFill>
                <a:latin typeface="Arial" pitchFamily="34" charset="0"/>
              </a:rPr>
              <a:t> BĐ</a:t>
            </a:r>
          </a:p>
          <a:p>
            <a:pPr algn="ctr" eaLnBrk="1" hangingPunct="1"/>
            <a:endParaRPr lang="en-US" altLang="en-US" sz="1800">
              <a:solidFill>
                <a:srgbClr val="FF0066"/>
              </a:solidFill>
              <a:latin typeface="Arial" pitchFamily="34" charset="0"/>
            </a:endParaRPr>
          </a:p>
        </p:txBody>
      </p:sp>
      <p:sp>
        <p:nvSpPr>
          <p:cNvPr id="55" name="Rectangle 23"/>
          <p:cNvSpPr>
            <a:spLocks noChangeArrowheads="1"/>
          </p:cNvSpPr>
          <p:nvPr/>
        </p:nvSpPr>
        <p:spPr bwMode="auto">
          <a:xfrm flipH="1">
            <a:off x="4267200" y="2824677"/>
            <a:ext cx="762000" cy="1511300"/>
          </a:xfrm>
          <a:prstGeom prst="rect">
            <a:avLst/>
          </a:prstGeom>
          <a:solidFill>
            <a:srgbClr val="99FFCC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en-US" sz="1800">
                <a:solidFill>
                  <a:srgbClr val="FF0066"/>
                </a:solidFill>
                <a:latin typeface="Arial" pitchFamily="34" charset="0"/>
              </a:rPr>
              <a:t>Nối </a:t>
            </a:r>
            <a:endParaRPr lang="en-US" altLang="en-US" sz="1800" smtClean="0">
              <a:solidFill>
                <a:srgbClr val="FF0066"/>
              </a:solidFill>
              <a:latin typeface="Arial" pitchFamily="34" charset="0"/>
            </a:endParaRPr>
          </a:p>
          <a:p>
            <a:pPr algn="ctr" eaLnBrk="1" hangingPunct="1"/>
            <a:r>
              <a:rPr lang="en-US" altLang="en-US" sz="1800" smtClean="0">
                <a:solidFill>
                  <a:srgbClr val="FF0066"/>
                </a:solidFill>
                <a:latin typeface="Arial" pitchFamily="34" charset="0"/>
              </a:rPr>
              <a:t>dây</a:t>
            </a:r>
            <a:endParaRPr lang="en-US" altLang="en-US" sz="1800">
              <a:solidFill>
                <a:srgbClr val="FF0066"/>
              </a:solidFill>
              <a:latin typeface="Arial" pitchFamily="34" charset="0"/>
            </a:endParaRPr>
          </a:p>
          <a:p>
            <a:pPr algn="ctr" eaLnBrk="1" hangingPunct="1"/>
            <a:r>
              <a:rPr lang="en-US" altLang="en-US" sz="1800" smtClean="0">
                <a:solidFill>
                  <a:srgbClr val="FF0066"/>
                </a:solidFill>
                <a:latin typeface="Arial" pitchFamily="34" charset="0"/>
              </a:rPr>
              <a:t>bộ</a:t>
            </a:r>
          </a:p>
          <a:p>
            <a:pPr algn="ctr" eaLnBrk="1" hangingPunct="1"/>
            <a:r>
              <a:rPr lang="en-US" altLang="en-US" smtClean="0">
                <a:solidFill>
                  <a:srgbClr val="FF0066"/>
                </a:solidFill>
                <a:latin typeface="Arial" pitchFamily="34" charset="0"/>
              </a:rPr>
              <a:t>đèn</a:t>
            </a:r>
            <a:endParaRPr lang="en-US" altLang="en-US" sz="1800">
              <a:solidFill>
                <a:srgbClr val="FF0066"/>
              </a:solidFill>
              <a:latin typeface="Arial" pitchFamily="34" charset="0"/>
            </a:endParaRPr>
          </a:p>
        </p:txBody>
      </p:sp>
      <p:sp>
        <p:nvSpPr>
          <p:cNvPr id="56" name="Rectangle 24"/>
          <p:cNvSpPr>
            <a:spLocks noChangeArrowheads="1"/>
          </p:cNvSpPr>
          <p:nvPr/>
        </p:nvSpPr>
        <p:spPr bwMode="auto">
          <a:xfrm flipH="1">
            <a:off x="5486400" y="2824677"/>
            <a:ext cx="762000" cy="1511300"/>
          </a:xfrm>
          <a:prstGeom prst="rect">
            <a:avLst/>
          </a:prstGeom>
          <a:solidFill>
            <a:srgbClr val="99FFCC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>
                <a:solidFill>
                  <a:srgbClr val="FF0066"/>
                </a:solidFill>
                <a:latin typeface="Arial" pitchFamily="34" charset="0"/>
              </a:rPr>
              <a:t>Nối</a:t>
            </a:r>
          </a:p>
          <a:p>
            <a:pPr algn="ctr"/>
            <a:r>
              <a:rPr lang="en-US" altLang="en-US">
                <a:solidFill>
                  <a:srgbClr val="FF0066"/>
                </a:solidFill>
                <a:latin typeface="Arial" pitchFamily="34" charset="0"/>
              </a:rPr>
              <a:t>Dây</a:t>
            </a:r>
          </a:p>
          <a:p>
            <a:pPr algn="ctr"/>
            <a:r>
              <a:rPr lang="en-US" altLang="en-US">
                <a:solidFill>
                  <a:srgbClr val="FF0066"/>
                </a:solidFill>
                <a:latin typeface="Arial" pitchFamily="34" charset="0"/>
              </a:rPr>
              <a:t>MĐ</a:t>
            </a:r>
            <a:endParaRPr lang="en-US" altLang="en-US">
              <a:solidFill>
                <a:srgbClr val="FF0066"/>
              </a:solidFill>
              <a:latin typeface="Arial" pitchFamily="34" charset="0"/>
            </a:endParaRPr>
          </a:p>
        </p:txBody>
      </p:sp>
      <p:sp>
        <p:nvSpPr>
          <p:cNvPr id="57" name="Rectangle 25"/>
          <p:cNvSpPr>
            <a:spLocks noChangeArrowheads="1"/>
          </p:cNvSpPr>
          <p:nvPr/>
        </p:nvSpPr>
        <p:spPr bwMode="auto">
          <a:xfrm flipH="1">
            <a:off x="6629400" y="2821214"/>
            <a:ext cx="762000" cy="1511300"/>
          </a:xfrm>
          <a:prstGeom prst="rect">
            <a:avLst/>
          </a:prstGeom>
          <a:solidFill>
            <a:srgbClr val="99FFCC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en-US" sz="1800">
                <a:solidFill>
                  <a:srgbClr val="FF0066"/>
                </a:solidFill>
                <a:latin typeface="Arial" pitchFamily="34" charset="0"/>
              </a:rPr>
              <a:t>Kiểm</a:t>
            </a:r>
          </a:p>
          <a:p>
            <a:pPr algn="ctr" eaLnBrk="1" hangingPunct="1"/>
            <a:r>
              <a:rPr lang="en-US" altLang="en-US" sz="1800">
                <a:solidFill>
                  <a:srgbClr val="FF0066"/>
                </a:solidFill>
                <a:latin typeface="Arial" pitchFamily="34" charset="0"/>
              </a:rPr>
              <a:t> tra</a:t>
            </a:r>
          </a:p>
        </p:txBody>
      </p:sp>
      <p:sp>
        <p:nvSpPr>
          <p:cNvPr id="58" name="Rectangle 20"/>
          <p:cNvSpPr>
            <a:spLocks noChangeArrowheads="1"/>
          </p:cNvSpPr>
          <p:nvPr/>
        </p:nvSpPr>
        <p:spPr bwMode="auto">
          <a:xfrm flipH="1">
            <a:off x="2057400" y="2821214"/>
            <a:ext cx="762000" cy="15113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en-US" sz="1800">
                <a:solidFill>
                  <a:srgbClr val="FF0000"/>
                </a:solidFill>
                <a:latin typeface="Arial" pitchFamily="34" charset="0"/>
              </a:rPr>
              <a:t>?</a:t>
            </a:r>
          </a:p>
        </p:txBody>
      </p:sp>
      <p:sp>
        <p:nvSpPr>
          <p:cNvPr id="59" name="Rectangle 26"/>
          <p:cNvSpPr>
            <a:spLocks noChangeArrowheads="1"/>
          </p:cNvSpPr>
          <p:nvPr/>
        </p:nvSpPr>
        <p:spPr bwMode="auto">
          <a:xfrm flipH="1">
            <a:off x="3200400" y="2824677"/>
            <a:ext cx="762000" cy="15113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en-US" sz="1800">
                <a:solidFill>
                  <a:srgbClr val="FF0000"/>
                </a:solidFill>
                <a:latin typeface="Arial" pitchFamily="34" charset="0"/>
              </a:rPr>
              <a:t>?</a:t>
            </a:r>
          </a:p>
        </p:txBody>
      </p:sp>
      <p:sp>
        <p:nvSpPr>
          <p:cNvPr id="60" name="Rectangle 27"/>
          <p:cNvSpPr>
            <a:spLocks noChangeArrowheads="1"/>
          </p:cNvSpPr>
          <p:nvPr/>
        </p:nvSpPr>
        <p:spPr bwMode="auto">
          <a:xfrm flipH="1">
            <a:off x="4256312" y="2832100"/>
            <a:ext cx="762000" cy="15113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en-US" sz="1800">
                <a:solidFill>
                  <a:srgbClr val="FF0000"/>
                </a:solidFill>
                <a:latin typeface="Arial" pitchFamily="34" charset="0"/>
              </a:rPr>
              <a:t>?</a:t>
            </a:r>
          </a:p>
        </p:txBody>
      </p:sp>
      <p:sp>
        <p:nvSpPr>
          <p:cNvPr id="61" name="Rectangle 28"/>
          <p:cNvSpPr>
            <a:spLocks noChangeArrowheads="1"/>
          </p:cNvSpPr>
          <p:nvPr/>
        </p:nvSpPr>
        <p:spPr bwMode="auto">
          <a:xfrm flipH="1">
            <a:off x="5486400" y="2821214"/>
            <a:ext cx="762000" cy="15113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en-US" sz="1800">
                <a:solidFill>
                  <a:srgbClr val="FF0000"/>
                </a:solidFill>
                <a:latin typeface="Arial" pitchFamily="34" charset="0"/>
              </a:rPr>
              <a:t>?</a:t>
            </a:r>
          </a:p>
        </p:txBody>
      </p:sp>
      <p:sp>
        <p:nvSpPr>
          <p:cNvPr id="62" name="Rectangle 29"/>
          <p:cNvSpPr>
            <a:spLocks noChangeArrowheads="1"/>
          </p:cNvSpPr>
          <p:nvPr/>
        </p:nvSpPr>
        <p:spPr bwMode="auto">
          <a:xfrm flipH="1">
            <a:off x="6629400" y="2824677"/>
            <a:ext cx="762000" cy="15113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en-US" sz="1800">
                <a:solidFill>
                  <a:srgbClr val="FF0000"/>
                </a:solidFill>
                <a:latin typeface="Arial" pitchFamily="34" charset="0"/>
              </a:rPr>
              <a:t>?</a:t>
            </a:r>
          </a:p>
        </p:txBody>
      </p:sp>
      <p:sp>
        <p:nvSpPr>
          <p:cNvPr id="63" name="Line 30"/>
          <p:cNvSpPr>
            <a:spLocks noChangeShapeType="1"/>
          </p:cNvSpPr>
          <p:nvPr/>
        </p:nvSpPr>
        <p:spPr bwMode="auto">
          <a:xfrm>
            <a:off x="2819400" y="3510477"/>
            <a:ext cx="381000" cy="0"/>
          </a:xfrm>
          <a:prstGeom prst="line">
            <a:avLst/>
          </a:prstGeom>
          <a:noFill/>
          <a:ln w="57150">
            <a:solidFill>
              <a:srgbClr val="0066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" name="Line 31"/>
          <p:cNvSpPr>
            <a:spLocks noChangeShapeType="1"/>
          </p:cNvSpPr>
          <p:nvPr/>
        </p:nvSpPr>
        <p:spPr bwMode="auto">
          <a:xfrm>
            <a:off x="3962400" y="3510477"/>
            <a:ext cx="304800" cy="0"/>
          </a:xfrm>
          <a:prstGeom prst="line">
            <a:avLst/>
          </a:prstGeom>
          <a:noFill/>
          <a:ln w="57150">
            <a:solidFill>
              <a:srgbClr val="0066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" name="Line 32"/>
          <p:cNvSpPr>
            <a:spLocks noChangeShapeType="1"/>
          </p:cNvSpPr>
          <p:nvPr/>
        </p:nvSpPr>
        <p:spPr bwMode="auto">
          <a:xfrm>
            <a:off x="5029200" y="3510477"/>
            <a:ext cx="457200" cy="0"/>
          </a:xfrm>
          <a:prstGeom prst="line">
            <a:avLst/>
          </a:prstGeom>
          <a:noFill/>
          <a:ln w="57150">
            <a:solidFill>
              <a:srgbClr val="0066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" name="Line 33"/>
          <p:cNvSpPr>
            <a:spLocks noChangeShapeType="1"/>
          </p:cNvSpPr>
          <p:nvPr/>
        </p:nvSpPr>
        <p:spPr bwMode="auto">
          <a:xfrm>
            <a:off x="6248400" y="3510477"/>
            <a:ext cx="381000" cy="0"/>
          </a:xfrm>
          <a:prstGeom prst="line">
            <a:avLst/>
          </a:prstGeom>
          <a:noFill/>
          <a:ln w="57150">
            <a:solidFill>
              <a:srgbClr val="0066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" name="TextBox 66"/>
          <p:cNvSpPr txBox="1"/>
          <p:nvPr/>
        </p:nvSpPr>
        <p:spPr>
          <a:xfrm>
            <a:off x="3493846" y="5410200"/>
            <a:ext cx="21820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smtClean="0">
                <a:solidFill>
                  <a:srgbClr val="7030A0"/>
                </a:solidFill>
              </a:rPr>
              <a:t>BẢNG ĐIỆN NHỰA :</a:t>
            </a:r>
            <a:endParaRPr lang="en-US" b="1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755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3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4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5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6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7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000"/>
                            </p:stCondLst>
                            <p:childTnLst>
                              <p:par>
                                <p:cTn id="8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500"/>
                            </p:stCondLst>
                            <p:childTnLst>
                              <p:par>
                                <p:cTn id="8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000"/>
                            </p:stCondLst>
                            <p:childTnLst>
                              <p:par>
                                <p:cTn id="8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 autoUpdateAnimBg="0"/>
      <p:bldP spid="53" grpId="0" animBg="1" autoUpdateAnimBg="0"/>
      <p:bldP spid="54" grpId="0" animBg="1" autoUpdateAnimBg="0"/>
      <p:bldP spid="55" grpId="0" animBg="1" autoUpdateAnimBg="0"/>
      <p:bldP spid="56" grpId="0" animBg="1" autoUpdateAnimBg="0"/>
      <p:bldP spid="57" grpId="0" animBg="1" autoUpdateAnimBg="0"/>
      <p:bldP spid="58" grpId="0" animBg="1" autoUpdateAnimBg="0"/>
      <p:bldP spid="58" grpId="1" animBg="1" autoUpdateAnimBg="0"/>
      <p:bldP spid="59" grpId="0" animBg="1" autoUpdateAnimBg="0"/>
      <p:bldP spid="59" grpId="1" animBg="1" autoUpdateAnimBg="0"/>
      <p:bldP spid="60" grpId="0" animBg="1" autoUpdateAnimBg="0"/>
      <p:bldP spid="60" grpId="1" animBg="1" autoUpdateAnimBg="0"/>
      <p:bldP spid="61" grpId="0" animBg="1" autoUpdateAnimBg="0"/>
      <p:bldP spid="61" grpId="1" animBg="1" autoUpdateAnimBg="0"/>
      <p:bldP spid="62" grpId="0" animBg="1" autoUpdateAnimBg="0"/>
      <p:bldP spid="62" grpId="1" animBg="1" autoUpdateAnimBg="0"/>
      <p:bldP spid="63" grpId="0" animBg="1"/>
      <p:bldP spid="64" grpId="0" animBg="1"/>
      <p:bldP spid="65" grpId="0" animBg="1"/>
      <p:bldP spid="66" grpId="0" animBg="1"/>
      <p:bldP spid="6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5" name="WordArt 7"/>
          <p:cNvSpPr>
            <a:spLocks noChangeArrowheads="1" noChangeShapeType="1" noTextEdit="1"/>
          </p:cNvSpPr>
          <p:nvPr/>
        </p:nvSpPr>
        <p:spPr bwMode="auto">
          <a:xfrm>
            <a:off x="1950490" y="3605048"/>
            <a:ext cx="5672138" cy="2305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54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cs typeface="Times New Roman" panose="02020603050405020304" pitchFamily="18" charset="0"/>
              </a:rPr>
              <a:t>Chúc các em vui vẻ và học tập tốt!</a:t>
            </a:r>
          </a:p>
        </p:txBody>
      </p:sp>
      <p:sp>
        <p:nvSpPr>
          <p:cNvPr id="6" name="Rectangle 5"/>
          <p:cNvSpPr/>
          <p:nvPr/>
        </p:nvSpPr>
        <p:spPr>
          <a:xfrm>
            <a:off x="80962" y="84084"/>
            <a:ext cx="9007859" cy="6658030"/>
          </a:xfrm>
          <a:prstGeom prst="rect">
            <a:avLst/>
          </a:prstGeom>
          <a:noFill/>
          <a:ln w="50800" cap="flat" cmpd="thickThin" algn="ctr">
            <a:solidFill>
              <a:srgbClr val="FF00FF"/>
            </a:solidFill>
            <a:prstDash val="solid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prstClr val="white"/>
              </a:solidFill>
              <a:latin typeface="Book Antiqua"/>
            </a:endParaRPr>
          </a:p>
        </p:txBody>
      </p:sp>
      <p:pic>
        <p:nvPicPr>
          <p:cNvPr id="7" name="Picture 6" descr="blumen-pflanzen111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770" y="566184"/>
            <a:ext cx="924713" cy="12783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" name="Picture 3" descr="spiral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2759880" y="3288227"/>
            <a:ext cx="6271276" cy="2255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" name="Picture 3" descr="spiral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959" y="6248401"/>
            <a:ext cx="8549966" cy="288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" name="Picture 14" descr="Asian lily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2628" y="378372"/>
            <a:ext cx="1113548" cy="14661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" name="WordArt 352"/>
          <p:cNvSpPr>
            <a:spLocks noChangeArrowheads="1" noChangeShapeType="1" noTextEdit="1"/>
          </p:cNvSpPr>
          <p:nvPr/>
        </p:nvSpPr>
        <p:spPr bwMode="auto">
          <a:xfrm>
            <a:off x="2091695" y="1111470"/>
            <a:ext cx="5312979" cy="2030373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en-US" sz="4800" b="1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66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 học đã kết thúc</a:t>
            </a:r>
          </a:p>
        </p:txBody>
      </p:sp>
    </p:spTree>
    <p:extLst>
      <p:ext uri="{BB962C8B-B14F-4D97-AF65-F5344CB8AC3E}">
        <p14:creationId xmlns:p14="http://schemas.microsoft.com/office/powerpoint/2010/main" val="2376841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39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39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39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Rectangle 6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72510" y="1066800"/>
            <a:ext cx="7881619" cy="1447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>
            <a:normAutofit/>
          </a:bodyPr>
          <a:lstStyle/>
          <a:p>
            <a:pPr>
              <a:spcBef>
                <a:spcPct val="50000"/>
              </a:spcBef>
            </a:pPr>
            <a:r>
              <a:rPr lang="en-US" altLang="en-US" sz="3600" b="1" i="1" u="sng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Bài </a:t>
            </a:r>
            <a:r>
              <a:rPr lang="en-US" altLang="en-US" sz="3600" b="1" i="1" u="sng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  <a:r>
              <a:rPr lang="en-US" altLang="en-US" sz="3600" b="1" i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:  </a:t>
            </a:r>
            <a:r>
              <a:rPr lang="en-US" altLang="en-US" sz="4000" b="1" smtClean="0">
                <a:solidFill>
                  <a:srgbClr val="FF0066"/>
                </a:solidFill>
              </a:rPr>
              <a:t>LẮP </a:t>
            </a:r>
            <a:r>
              <a:rPr lang="en-US" altLang="en-US" sz="4000" b="1" smtClean="0">
                <a:solidFill>
                  <a:srgbClr val="FF0066"/>
                </a:solidFill>
                <a:cs typeface="Arial" panose="020B0604020202020204" pitchFamily="34" charset="0"/>
              </a:rPr>
              <a:t>M</a:t>
            </a:r>
            <a:r>
              <a:rPr lang="en-US" altLang="en-US" sz="4000" b="1" smtClean="0">
                <a:solidFill>
                  <a:srgbClr val="FF0066"/>
                </a:solidFill>
              </a:rPr>
              <a:t>ẠCH ĐIỆN</a:t>
            </a:r>
            <a:br>
              <a:rPr lang="en-US" altLang="en-US" sz="4000" b="1" smtClean="0">
                <a:solidFill>
                  <a:srgbClr val="FF0066"/>
                </a:solidFill>
              </a:rPr>
            </a:br>
            <a:r>
              <a:rPr lang="en-US" altLang="en-US" sz="4000" b="1" smtClean="0">
                <a:solidFill>
                  <a:srgbClr val="FF0066"/>
                </a:solidFill>
              </a:rPr>
              <a:t> ĐÈN ỐNG HUỲNH QUANG</a:t>
            </a:r>
            <a:endParaRPr lang="en-US" altLang="en-US" sz="4000" b="1">
              <a:solidFill>
                <a:srgbClr val="FF0066"/>
              </a:solidFill>
              <a:cs typeface="Arial" panose="020B0604020202020204" pitchFamily="34" charset="0"/>
            </a:endParaRP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805543" y="2819400"/>
            <a:ext cx="8305800" cy="26936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altLang="en-US"/>
              <a:t> </a:t>
            </a:r>
            <a:r>
              <a:rPr lang="en-US" altLang="en-US" smtClean="0"/>
              <a:t>      </a:t>
            </a:r>
            <a:r>
              <a:rPr lang="en-US" altLang="en-US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en-US" altLang="en-US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en-US" altLang="en-US" b="1" u="sng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DỤNG CỤ, VẬT LIỆU VÀ THIẾT BỊ </a:t>
            </a:r>
            <a:r>
              <a:rPr lang="en-US" altLang="en-US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 marL="0" indent="0">
              <a:buNone/>
            </a:pPr>
            <a:endParaRPr lang="en-US" altLang="en-US" sz="100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lvl="1" indent="0">
              <a:buNone/>
            </a:pPr>
            <a:r>
              <a:rPr lang="en-US" altLang="en-US" sz="280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II. </a:t>
            </a:r>
            <a:r>
              <a:rPr lang="en-US" altLang="en-US" sz="2800" b="1" u="sng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NỘI DUNG VÀ TRÌNH TỰ THỰC HÀNH</a:t>
            </a:r>
            <a:r>
              <a:rPr lang="en-US" altLang="en-US" sz="280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 marL="914400" lvl="2" indent="0">
              <a:buNone/>
            </a:pPr>
            <a:r>
              <a:rPr lang="en-US" altLang="en-US" sz="3000" smtClean="0">
                <a:solidFill>
                  <a:srgbClr val="006600"/>
                </a:solidFill>
              </a:rPr>
              <a:t>1. Vẽ sơ đồ lắp .</a:t>
            </a:r>
          </a:p>
          <a:p>
            <a:pPr marL="914400" lvl="2" indent="0">
              <a:buNone/>
            </a:pPr>
            <a:r>
              <a:rPr lang="en-US" altLang="en-US" sz="3000" smtClean="0">
                <a:solidFill>
                  <a:srgbClr val="006600"/>
                </a:solidFill>
              </a:rPr>
              <a:t>2. Lặp bảng dự trù vật liệu, thiết bị và lựa chọn dụng cụ.</a:t>
            </a:r>
          </a:p>
          <a:p>
            <a:pPr marL="914400" lvl="2" indent="0">
              <a:buNone/>
            </a:pPr>
            <a:r>
              <a:rPr lang="en-US" altLang="en-US" sz="3000" smtClean="0">
                <a:solidFill>
                  <a:srgbClr val="006600"/>
                </a:solidFill>
              </a:rPr>
              <a:t>3. Lắp đặt mạch điện đèn ống huỳnh quang</a:t>
            </a:r>
          </a:p>
          <a:p>
            <a:pPr marL="0" lvl="1" indent="0">
              <a:spcBef>
                <a:spcPts val="1000"/>
              </a:spcBef>
              <a:buNone/>
            </a:pPr>
            <a:r>
              <a:rPr lang="en-US" altLang="en-US" sz="280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III. </a:t>
            </a:r>
            <a:r>
              <a:rPr lang="en-US" altLang="en-US" sz="2800" b="1" u="sng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ĐÁNH GIÁ</a:t>
            </a:r>
            <a:r>
              <a:rPr lang="en-US" altLang="en-US" sz="280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 marL="0" indent="0">
              <a:buNone/>
            </a:pPr>
            <a:endParaRPr lang="en-US" altLang="en-US" sz="3800" smtClean="0">
              <a:solidFill>
                <a:srgbClr val="006600"/>
              </a:solidFill>
            </a:endParaRPr>
          </a:p>
          <a:p>
            <a:pPr marL="914400" lvl="2" indent="0">
              <a:buNone/>
            </a:pPr>
            <a:endParaRPr lang="en-US" altLang="en-US" sz="3000" smtClean="0">
              <a:solidFill>
                <a:srgbClr val="006600"/>
              </a:solidFill>
            </a:endParaRPr>
          </a:p>
        </p:txBody>
      </p:sp>
      <p:pic>
        <p:nvPicPr>
          <p:cNvPr id="2056" name="Picture 8" descr="DEN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621" y="293689"/>
            <a:ext cx="8056179" cy="704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9" descr="DEN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2251163" y="3220743"/>
            <a:ext cx="5801710" cy="5584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10" descr="DEN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72510" y="5896308"/>
            <a:ext cx="7748752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80962" y="115889"/>
            <a:ext cx="9007859" cy="6626225"/>
          </a:xfrm>
          <a:prstGeom prst="rect">
            <a:avLst/>
          </a:prstGeom>
          <a:noFill/>
          <a:ln w="50800" cap="flat" cmpd="thickThin" algn="ctr">
            <a:solidFill>
              <a:srgbClr val="FF00FF"/>
            </a:solidFill>
            <a:prstDash val="solid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prstClr val="white"/>
              </a:solidFill>
              <a:latin typeface="Book Antiqua"/>
            </a:endParaRPr>
          </a:p>
        </p:txBody>
      </p:sp>
    </p:spTree>
    <p:extLst>
      <p:ext uri="{BB962C8B-B14F-4D97-AF65-F5344CB8AC3E}">
        <p14:creationId xmlns:p14="http://schemas.microsoft.com/office/powerpoint/2010/main" val="19431522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8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500"/>
                                        <p:tgtEl>
                                          <p:spTgt spid="20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20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20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20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20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500"/>
                            </p:stCondLst>
                            <p:childTnLst>
                              <p:par>
                                <p:cTn id="38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20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0962" y="92596"/>
            <a:ext cx="9007859" cy="6684721"/>
          </a:xfrm>
          <a:prstGeom prst="rect">
            <a:avLst/>
          </a:prstGeom>
          <a:noFill/>
          <a:ln w="50800" cap="flat" cmpd="thickThin" algn="ctr">
            <a:solidFill>
              <a:srgbClr val="FF00FF"/>
            </a:solidFill>
            <a:prstDash val="solid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prstClr val="white"/>
              </a:solidFill>
              <a:latin typeface="Book Antiqua"/>
            </a:endParaRPr>
          </a:p>
        </p:txBody>
      </p:sp>
      <p:pic>
        <p:nvPicPr>
          <p:cNvPr id="15" name="Picture 19" descr="Bellcoll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9808" y="6077889"/>
            <a:ext cx="380398" cy="5071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3" name="Picture 19" descr="Bellcoll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531" y="6075760"/>
            <a:ext cx="380398" cy="5071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4" name="Picture 169" descr="TYPLOO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7821" y="5902274"/>
            <a:ext cx="790043" cy="835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219498" y="259396"/>
            <a:ext cx="34926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I. </a:t>
            </a:r>
            <a:r>
              <a:rPr lang="en-US" altLang="en-US" b="1" u="sng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DỤNG CỤ, VẬT LIỆU VÀ THIẾT BỊ </a:t>
            </a:r>
            <a:r>
              <a:rPr lang="en-US" altLang="en-US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en-US" altLang="en-US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5456" y="628728"/>
            <a:ext cx="79053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mtClean="0">
                <a:solidFill>
                  <a:srgbClr val="002060"/>
                </a:solidFill>
              </a:rPr>
              <a:t>_ Dụng cụ : kìm cắt, kìm tuốc, kìm mũi nhọn, tua vít, bút thử điện, thước, bút chì..</a:t>
            </a:r>
          </a:p>
          <a:p>
            <a:r>
              <a:rPr lang="en-US" b="1" smtClean="0">
                <a:solidFill>
                  <a:srgbClr val="002060"/>
                </a:solidFill>
              </a:rPr>
              <a:t>_ Vật liệu và thiết bị : Bảng điện gỗ, ổ cắm điện, 2 cầu chì, công tắc, bóng đèn, đui đèn, dây dẫn điện, giấy ráp, băng cách điện.</a:t>
            </a:r>
            <a:endParaRPr lang="en-US" b="1">
              <a:solidFill>
                <a:srgbClr val="002060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390240" y="2069198"/>
            <a:ext cx="8408398" cy="4253030"/>
            <a:chOff x="520319" y="2069197"/>
            <a:chExt cx="11211197" cy="4253030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0319" y="2103056"/>
              <a:ext cx="2516858" cy="3549025"/>
            </a:xfrm>
            <a:prstGeom prst="rect">
              <a:avLst/>
            </a:prstGeom>
            <a:ln>
              <a:solidFill>
                <a:schemeClr val="tx1">
                  <a:alpha val="92000"/>
                </a:schemeClr>
              </a:solidFill>
            </a:ln>
          </p:spPr>
        </p:pic>
        <p:sp>
          <p:nvSpPr>
            <p:cNvPr id="14" name="TextBox 13"/>
            <p:cNvSpPr txBox="1"/>
            <p:nvPr/>
          </p:nvSpPr>
          <p:spPr>
            <a:xfrm>
              <a:off x="990628" y="5675896"/>
              <a:ext cx="130328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mtClean="0"/>
                <a:t>Kìm điện</a:t>
              </a:r>
              <a:endParaRPr lang="en-US"/>
            </a:p>
          </p:txBody>
        </p:sp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91459" y="2069197"/>
              <a:ext cx="2417379" cy="3582885"/>
            </a:xfrm>
            <a:prstGeom prst="rect">
              <a:avLst/>
            </a:prstGeom>
            <a:ln>
              <a:solidFill>
                <a:schemeClr val="tx1">
                  <a:alpha val="92000"/>
                </a:schemeClr>
              </a:solidFill>
            </a:ln>
          </p:spPr>
        </p:pic>
        <p:sp>
          <p:nvSpPr>
            <p:cNvPr id="17" name="TextBox 16"/>
            <p:cNvSpPr txBox="1"/>
            <p:nvPr/>
          </p:nvSpPr>
          <p:spPr>
            <a:xfrm>
              <a:off x="3919855" y="5652081"/>
              <a:ext cx="166063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mtClean="0"/>
                <a:t>Kìm mũi nhọn</a:t>
              </a:r>
              <a:endParaRPr lang="en-US"/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63120" y="2069198"/>
              <a:ext cx="2606565" cy="3582885"/>
            </a:xfrm>
            <a:prstGeom prst="rect">
              <a:avLst/>
            </a:prstGeom>
            <a:ln>
              <a:solidFill>
                <a:schemeClr val="tx1">
                  <a:alpha val="92000"/>
                </a:schemeClr>
              </a:solidFill>
            </a:ln>
          </p:spPr>
        </p:pic>
        <p:sp>
          <p:nvSpPr>
            <p:cNvPr id="19" name="TextBox 18"/>
            <p:cNvSpPr txBox="1"/>
            <p:nvPr/>
          </p:nvSpPr>
          <p:spPr>
            <a:xfrm>
              <a:off x="6993387" y="5652081"/>
              <a:ext cx="166063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mtClean="0"/>
                <a:t>Kìm tuốc dây</a:t>
              </a:r>
              <a:endParaRPr lang="en-US"/>
            </a:p>
          </p:txBody>
        </p:sp>
        <p:grpSp>
          <p:nvGrpSpPr>
            <p:cNvPr id="20" name="Group 19"/>
            <p:cNvGrpSpPr/>
            <p:nvPr/>
          </p:nvGrpSpPr>
          <p:grpSpPr>
            <a:xfrm>
              <a:off x="9421630" y="2070491"/>
              <a:ext cx="2309886" cy="3605093"/>
              <a:chOff x="9421630" y="1407804"/>
              <a:chExt cx="2309886" cy="3405613"/>
            </a:xfrm>
          </p:grpSpPr>
          <p:pic>
            <p:nvPicPr>
              <p:cNvPr id="21" name="Picture 20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421630" y="1407804"/>
                <a:ext cx="2309886" cy="3405613"/>
              </a:xfrm>
              <a:prstGeom prst="rect">
                <a:avLst/>
              </a:prstGeom>
              <a:ln>
                <a:solidFill>
                  <a:schemeClr val="tx1">
                    <a:alpha val="92000"/>
                  </a:schemeClr>
                </a:solidFill>
              </a:ln>
            </p:spPr>
          </p:pic>
          <p:sp>
            <p:nvSpPr>
              <p:cNvPr id="22" name="Rectangle 21"/>
              <p:cNvSpPr/>
              <p:nvPr/>
            </p:nvSpPr>
            <p:spPr>
              <a:xfrm>
                <a:off x="9421630" y="3636578"/>
                <a:ext cx="48191" cy="97746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3" name="TextBox 22"/>
            <p:cNvSpPr txBox="1"/>
            <p:nvPr/>
          </p:nvSpPr>
          <p:spPr>
            <a:xfrm>
              <a:off x="9924931" y="5671484"/>
              <a:ext cx="130328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mtClean="0"/>
                <a:t>Kìm cắt</a:t>
              </a:r>
              <a:endParaRPr lang="en-US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8496402" y="858582"/>
            <a:ext cx="493804" cy="445924"/>
            <a:chOff x="10821339" y="5990864"/>
            <a:chExt cx="1061865" cy="649077"/>
          </a:xfrm>
        </p:grpSpPr>
        <p:pic>
          <p:nvPicPr>
            <p:cNvPr id="25" name="Picture 88" descr="014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710525">
              <a:off x="10821339" y="6028564"/>
              <a:ext cx="1061865" cy="6113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Picture 15" descr="Picture1"/>
            <p:cNvPicPr>
              <a:picLocks noChangeAspect="1" noChangeArrowheads="1" noCrop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78263" y="5990864"/>
              <a:ext cx="302980" cy="3283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208445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0962" y="41202"/>
            <a:ext cx="9007859" cy="6736116"/>
          </a:xfrm>
          <a:prstGeom prst="rect">
            <a:avLst/>
          </a:prstGeom>
          <a:noFill/>
          <a:ln w="50800" cap="flat" cmpd="thickThin" algn="ctr">
            <a:solidFill>
              <a:srgbClr val="FF00FF"/>
            </a:solidFill>
            <a:prstDash val="solid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prstClr val="white"/>
              </a:solidFill>
              <a:latin typeface="Book Antiqua"/>
            </a:endParaRPr>
          </a:p>
        </p:txBody>
      </p:sp>
      <p:pic>
        <p:nvPicPr>
          <p:cNvPr id="28" name="Picture 19" descr="Bellcoll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7598" y="253470"/>
            <a:ext cx="472594" cy="63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5" name="Rectangle 34"/>
          <p:cNvSpPr/>
          <p:nvPr/>
        </p:nvSpPr>
        <p:spPr>
          <a:xfrm>
            <a:off x="219498" y="259396"/>
            <a:ext cx="34926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I. </a:t>
            </a:r>
            <a:r>
              <a:rPr lang="en-US" altLang="en-US" b="1" u="sng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DỤNG CỤ, VẬT LIỆU VÀ THIẾT BỊ </a:t>
            </a:r>
            <a:r>
              <a:rPr lang="en-US" altLang="en-US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en-US" altLang="en-US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456591" y="1328082"/>
            <a:ext cx="8261739" cy="4840493"/>
            <a:chOff x="608788" y="1328081"/>
            <a:chExt cx="11015652" cy="4840493"/>
          </a:xfrm>
        </p:grpSpPr>
        <p:sp>
          <p:nvSpPr>
            <p:cNvPr id="36" name="Rectangle 17"/>
            <p:cNvSpPr>
              <a:spLocks noChangeArrowheads="1"/>
            </p:cNvSpPr>
            <p:nvPr/>
          </p:nvSpPr>
          <p:spPr bwMode="auto">
            <a:xfrm>
              <a:off x="1241422" y="5122043"/>
              <a:ext cx="9275743" cy="1046531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ffectLst/>
            <a:extLst/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defRPr sz="2100" b="1">
                  <a:solidFill>
                    <a:srgbClr val="006600"/>
                  </a:solidFill>
                  <a:latin typeface="Times New Roman" panose="02020603050405020304" pitchFamily="18" charset="0"/>
                </a:defRPr>
              </a:lvl1pPr>
              <a:lvl2pPr marL="839788" indent="-4953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31888" indent="-43815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19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370013" indent="-38100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663700" indent="-38100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120900" indent="-381000" fontAlgn="base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578100" indent="-381000" fontAlgn="base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035300" indent="-381000" fontAlgn="base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492500" indent="-381000" fontAlgn="base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800" smtClean="0"/>
                <a:t>Tuốc </a:t>
              </a:r>
              <a:r>
                <a:rPr lang="en-US" altLang="en-US" sz="2800"/>
                <a:t>nơ </a:t>
              </a:r>
              <a:r>
                <a:rPr lang="en-US" altLang="en-US" sz="2800" smtClean="0"/>
                <a:t>vít : </a:t>
              </a:r>
              <a:r>
                <a:rPr lang="en-US" altLang="en-US" sz="2800"/>
                <a:t>Dùng để tháo lắp ốc vít bắt dây dẫn, có 2 loại tuốc nơ </a:t>
              </a:r>
              <a:r>
                <a:rPr lang="en-US" altLang="en-US" sz="2800" smtClean="0"/>
                <a:t>vít : </a:t>
              </a:r>
              <a:r>
                <a:rPr lang="en-US" altLang="en-US" sz="2800"/>
                <a:t>Loại 2 cạnh và loại 4 cạnh.</a:t>
              </a:r>
            </a:p>
            <a:p>
              <a:pPr algn="ctr"/>
              <a:endParaRPr lang="en-US" altLang="en-US"/>
            </a:p>
          </p:txBody>
        </p:sp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8788" y="1328082"/>
              <a:ext cx="5413639" cy="3600953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</p:pic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15883" y="1328081"/>
              <a:ext cx="5408557" cy="3600953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401280835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80962" y="41202"/>
            <a:ext cx="9007859" cy="6736116"/>
          </a:xfrm>
          <a:prstGeom prst="rect">
            <a:avLst/>
          </a:prstGeom>
          <a:noFill/>
          <a:ln w="50800" cap="flat" cmpd="thickThin" algn="ctr">
            <a:solidFill>
              <a:srgbClr val="FF00FF"/>
            </a:solidFill>
            <a:prstDash val="solid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prstClr val="white"/>
              </a:solidFill>
            </a:endParaRPr>
          </a:p>
        </p:txBody>
      </p:sp>
      <p:pic>
        <p:nvPicPr>
          <p:cNvPr id="15" name="Picture 19" descr="Bellcoll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026" y="155146"/>
            <a:ext cx="35254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" name="Picture 19" descr="Bellcoll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3056" y="155145"/>
            <a:ext cx="35254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3962400" y="716609"/>
            <a:ext cx="4923196" cy="2284870"/>
            <a:chOff x="559938" y="698879"/>
            <a:chExt cx="3985481" cy="2029645"/>
          </a:xfrm>
        </p:grpSpPr>
        <p:pic>
          <p:nvPicPr>
            <p:cNvPr id="18" name="Picture 17" descr="IMG_0615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63" t="13675" r="10257" b="38461"/>
            <a:stretch>
              <a:fillRect/>
            </a:stretch>
          </p:blipFill>
          <p:spPr bwMode="auto">
            <a:xfrm>
              <a:off x="559938" y="698879"/>
              <a:ext cx="3985481" cy="17312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Text Box 27"/>
            <p:cNvSpPr txBox="1">
              <a:spLocks noChangeArrowheads="1"/>
            </p:cNvSpPr>
            <p:nvPr/>
          </p:nvSpPr>
          <p:spPr bwMode="auto">
            <a:xfrm>
              <a:off x="1550386" y="2419898"/>
              <a:ext cx="1905000" cy="3086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.VnTime" panose="020B7200000000000000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.VnTime" panose="020B7200000000000000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.VnTime" panose="020B7200000000000000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.VnTime" panose="020B7200000000000000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.VnTime" panose="020B7200000000000000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.VnTime" panose="020B7200000000000000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.VnTime" panose="020B7200000000000000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.VnTime" panose="020B7200000000000000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.VnTime" panose="020B7200000000000000" pitchFamily="34" charset="0"/>
                  <a:ea typeface="+mn-ea"/>
                  <a:cs typeface="+mn-cs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sz="1800" smtClean="0">
                  <a:solidFill>
                    <a:srgbClr val="960000"/>
                  </a:solidFill>
                  <a:latin typeface="+mn-lt"/>
                </a:rPr>
                <a:t>Bút thử điện</a:t>
              </a:r>
              <a:endParaRPr lang="en-US" altLang="en-US" sz="1800">
                <a:solidFill>
                  <a:srgbClr val="960000"/>
                </a:solidFill>
                <a:latin typeface="+mn-lt"/>
              </a:endParaRPr>
            </a:p>
          </p:txBody>
        </p:sp>
      </p:grpSp>
      <p:sp>
        <p:nvSpPr>
          <p:cNvPr id="30" name="Rectangle 29"/>
          <p:cNvSpPr/>
          <p:nvPr/>
        </p:nvSpPr>
        <p:spPr>
          <a:xfrm>
            <a:off x="3026191" y="155145"/>
            <a:ext cx="34926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I. </a:t>
            </a:r>
            <a:r>
              <a:rPr lang="en-US" altLang="en-US" b="1" u="sng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DỤNG CỤ, VẬT LIỆU VÀ THIẾT BỊ </a:t>
            </a:r>
            <a:r>
              <a:rPr lang="en-US" altLang="en-US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en-US" altLang="en-US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533400" y="716609"/>
            <a:ext cx="3251391" cy="2559991"/>
            <a:chOff x="441969" y="2789230"/>
            <a:chExt cx="2870391" cy="2817304"/>
          </a:xfrm>
        </p:grpSpPr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1969" y="2789230"/>
              <a:ext cx="2870391" cy="2468570"/>
            </a:xfrm>
            <a:prstGeom prst="rect">
              <a:avLst/>
            </a:prstGeom>
          </p:spPr>
        </p:pic>
        <p:sp>
          <p:nvSpPr>
            <p:cNvPr id="36" name="Text Box 27"/>
            <p:cNvSpPr txBox="1">
              <a:spLocks noChangeArrowheads="1"/>
            </p:cNvSpPr>
            <p:nvPr/>
          </p:nvSpPr>
          <p:spPr bwMode="auto">
            <a:xfrm>
              <a:off x="1141018" y="5237202"/>
              <a:ext cx="1428750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.VnTime" panose="020B7200000000000000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.VnTime" panose="020B7200000000000000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.VnTime" panose="020B7200000000000000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.VnTime" panose="020B7200000000000000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.VnTime" panose="020B7200000000000000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.VnTime" panose="020B7200000000000000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.VnTime" panose="020B7200000000000000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.VnTime" panose="020B7200000000000000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.VnTime" panose="020B7200000000000000" pitchFamily="34" charset="0"/>
                  <a:ea typeface="+mn-ea"/>
                  <a:cs typeface="+mn-cs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sz="1800" smtClean="0">
                  <a:solidFill>
                    <a:srgbClr val="960000"/>
                  </a:solidFill>
                  <a:latin typeface="+mn-lt"/>
                </a:rPr>
                <a:t>Cầu ch</a:t>
              </a:r>
              <a:r>
                <a:rPr lang="en-US" altLang="en-US" sz="1800">
                  <a:solidFill>
                    <a:srgbClr val="960000"/>
                  </a:solidFill>
                  <a:latin typeface="+mn-lt"/>
                </a:rPr>
                <a:t>ì</a:t>
              </a: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304800" y="3418114"/>
            <a:ext cx="2181732" cy="3135086"/>
            <a:chOff x="409068" y="3189514"/>
            <a:chExt cx="3411817" cy="2449286"/>
          </a:xfrm>
        </p:grpSpPr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9068" y="3189514"/>
              <a:ext cx="3411817" cy="2438400"/>
            </a:xfrm>
            <a:prstGeom prst="rect">
              <a:avLst/>
            </a:prstGeom>
          </p:spPr>
        </p:pic>
        <p:sp>
          <p:nvSpPr>
            <p:cNvPr id="38" name="Text Box 27"/>
            <p:cNvSpPr txBox="1">
              <a:spLocks noChangeArrowheads="1"/>
            </p:cNvSpPr>
            <p:nvPr/>
          </p:nvSpPr>
          <p:spPr bwMode="auto">
            <a:xfrm>
              <a:off x="1229771" y="5269468"/>
              <a:ext cx="1618394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.VnTime" panose="020B7200000000000000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.VnTime" panose="020B7200000000000000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.VnTime" panose="020B7200000000000000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.VnTime" panose="020B7200000000000000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.VnTime" panose="020B7200000000000000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.VnTime" panose="020B7200000000000000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.VnTime" panose="020B7200000000000000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.VnTime" panose="020B7200000000000000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.VnTime" panose="020B7200000000000000" pitchFamily="34" charset="0"/>
                  <a:ea typeface="+mn-ea"/>
                  <a:cs typeface="+mn-cs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sz="1800" smtClean="0">
                  <a:solidFill>
                    <a:srgbClr val="960000"/>
                  </a:solidFill>
                  <a:latin typeface="+mn-lt"/>
                </a:rPr>
                <a:t>Công tắc</a:t>
              </a:r>
              <a:endParaRPr lang="en-US" altLang="en-US" sz="1800">
                <a:solidFill>
                  <a:srgbClr val="960000"/>
                </a:solidFill>
                <a:latin typeface="+mn-lt"/>
              </a:endParaRPr>
            </a:p>
          </p:txBody>
        </p:sp>
      </p:grpSp>
      <p:pic>
        <p:nvPicPr>
          <p:cNvPr id="40" name="Picture 3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7294" y="3015734"/>
            <a:ext cx="3988302" cy="3537466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3418114"/>
            <a:ext cx="2154094" cy="3214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472071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Rectangle 55"/>
          <p:cNvSpPr/>
          <p:nvPr/>
        </p:nvSpPr>
        <p:spPr>
          <a:xfrm>
            <a:off x="80962" y="115889"/>
            <a:ext cx="9007859" cy="6626225"/>
          </a:xfrm>
          <a:prstGeom prst="rect">
            <a:avLst/>
          </a:prstGeom>
          <a:noFill/>
          <a:ln w="50800" cap="flat" cmpd="thickThin" algn="ctr">
            <a:solidFill>
              <a:srgbClr val="FF00FF"/>
            </a:solidFill>
            <a:prstDash val="solid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prstClr val="white"/>
              </a:solidFill>
            </a:endParaRPr>
          </a:p>
        </p:txBody>
      </p:sp>
      <p:pic>
        <p:nvPicPr>
          <p:cNvPr id="57" name="Picture 19" descr="Bellcoll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996" y="6324600"/>
            <a:ext cx="496694" cy="331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8" name="Picture 19" descr="Bellcoll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2981" y="6342037"/>
            <a:ext cx="496694" cy="331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7" name="Group 16"/>
          <p:cNvGrpSpPr/>
          <p:nvPr/>
        </p:nvGrpSpPr>
        <p:grpSpPr>
          <a:xfrm>
            <a:off x="330996" y="558147"/>
            <a:ext cx="4253895" cy="2820256"/>
            <a:chOff x="3886201" y="698879"/>
            <a:chExt cx="4999396" cy="2480445"/>
          </a:xfrm>
        </p:grpSpPr>
        <p:grpSp>
          <p:nvGrpSpPr>
            <p:cNvPr id="18" name="Group 17"/>
            <p:cNvGrpSpPr/>
            <p:nvPr/>
          </p:nvGrpSpPr>
          <p:grpSpPr>
            <a:xfrm>
              <a:off x="3886201" y="698879"/>
              <a:ext cx="4999396" cy="2071826"/>
              <a:chOff x="3748087" y="2557462"/>
              <a:chExt cx="4752975" cy="1743075"/>
            </a:xfrm>
          </p:grpSpPr>
          <p:pic>
            <p:nvPicPr>
              <p:cNvPr id="20" name="Picture 19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748087" y="2557462"/>
                <a:ext cx="2133600" cy="1743075"/>
              </a:xfrm>
              <a:prstGeom prst="rect">
                <a:avLst/>
              </a:prstGeom>
            </p:spPr>
          </p:pic>
          <p:pic>
            <p:nvPicPr>
              <p:cNvPr id="21" name="Picture 20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881687" y="2557462"/>
                <a:ext cx="2619375" cy="1743075"/>
              </a:xfrm>
              <a:prstGeom prst="rect">
                <a:avLst/>
              </a:prstGeom>
            </p:spPr>
          </p:pic>
        </p:grpSp>
        <p:sp>
          <p:nvSpPr>
            <p:cNvPr id="19" name="Text Box 27"/>
            <p:cNvSpPr txBox="1">
              <a:spLocks noChangeArrowheads="1"/>
            </p:cNvSpPr>
            <p:nvPr/>
          </p:nvSpPr>
          <p:spPr bwMode="auto">
            <a:xfrm>
              <a:off x="5109172" y="2854493"/>
              <a:ext cx="2209801" cy="3248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.VnTime" panose="020B7200000000000000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.VnTime" panose="020B7200000000000000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.VnTime" panose="020B7200000000000000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.VnTime" panose="020B7200000000000000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.VnTime" panose="020B7200000000000000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.VnTime" panose="020B7200000000000000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.VnTime" panose="020B7200000000000000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.VnTime" panose="020B7200000000000000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.VnTime" panose="020B7200000000000000" pitchFamily="34" charset="0"/>
                  <a:ea typeface="+mn-ea"/>
                  <a:cs typeface="+mn-cs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sz="1800" smtClean="0">
                  <a:solidFill>
                    <a:srgbClr val="960000"/>
                  </a:solidFill>
                  <a:latin typeface="+mn-lt"/>
                </a:rPr>
                <a:t>Chuột ( tắc te )</a:t>
              </a:r>
              <a:endParaRPr lang="en-US" altLang="en-US" sz="1800">
                <a:solidFill>
                  <a:srgbClr val="960000"/>
                </a:solidFill>
                <a:latin typeface="+mn-lt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4584891" y="560622"/>
            <a:ext cx="4244784" cy="2741839"/>
            <a:chOff x="3886201" y="3211286"/>
            <a:chExt cx="4999396" cy="3503839"/>
          </a:xfrm>
        </p:grpSpPr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86201" y="5191125"/>
              <a:ext cx="4999396" cy="1524000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86201" y="3211286"/>
              <a:ext cx="4999396" cy="1990725"/>
            </a:xfrm>
            <a:prstGeom prst="rect">
              <a:avLst/>
            </a:prstGeom>
          </p:spPr>
        </p:pic>
        <p:sp>
          <p:nvSpPr>
            <p:cNvPr id="25" name="Text Box 27"/>
            <p:cNvSpPr txBox="1">
              <a:spLocks noChangeArrowheads="1"/>
            </p:cNvSpPr>
            <p:nvPr/>
          </p:nvSpPr>
          <p:spPr bwMode="auto">
            <a:xfrm>
              <a:off x="4361350" y="4821793"/>
              <a:ext cx="3904041" cy="4719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.VnTime" panose="020B7200000000000000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.VnTime" panose="020B7200000000000000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.VnTime" panose="020B7200000000000000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.VnTime" panose="020B7200000000000000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.VnTime" panose="020B7200000000000000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.VnTime" panose="020B7200000000000000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.VnTime" panose="020B7200000000000000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.VnTime" panose="020B7200000000000000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.VnTime" panose="020B7200000000000000" pitchFamily="34" charset="0"/>
                  <a:ea typeface="+mn-ea"/>
                  <a:cs typeface="+mn-cs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sz="1800" smtClean="0">
                  <a:solidFill>
                    <a:srgbClr val="960000"/>
                  </a:solidFill>
                  <a:latin typeface="+mn-lt"/>
                </a:rPr>
                <a:t>Chấn lưu ( tăng phô, ballast)</a:t>
              </a:r>
              <a:endParaRPr lang="en-US" altLang="en-US" sz="1800">
                <a:solidFill>
                  <a:srgbClr val="960000"/>
                </a:solidFill>
                <a:latin typeface="+mn-lt"/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4891" y="3471578"/>
            <a:ext cx="4437087" cy="2754766"/>
          </a:xfrm>
          <a:prstGeom prst="rect">
            <a:avLst/>
          </a:prstGeom>
        </p:spPr>
      </p:pic>
      <p:sp>
        <p:nvSpPr>
          <p:cNvPr id="27" name="Rectangle 26"/>
          <p:cNvSpPr/>
          <p:nvPr/>
        </p:nvSpPr>
        <p:spPr>
          <a:xfrm>
            <a:off x="3026191" y="155145"/>
            <a:ext cx="34926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I. </a:t>
            </a:r>
            <a:r>
              <a:rPr lang="en-US" altLang="en-US" b="1" u="sng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DỤNG CỤ, VẬT LIỆU VÀ THIẾT BỊ </a:t>
            </a:r>
            <a:r>
              <a:rPr lang="en-US" altLang="en-US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en-US" altLang="en-US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074" y="3471578"/>
            <a:ext cx="4309817" cy="2776537"/>
          </a:xfrm>
          <a:prstGeom prst="rect">
            <a:avLst/>
          </a:prstGeom>
        </p:spPr>
      </p:pic>
      <p:sp>
        <p:nvSpPr>
          <p:cNvPr id="29" name="Text Box 27"/>
          <p:cNvSpPr txBox="1">
            <a:spLocks noChangeArrowheads="1"/>
          </p:cNvSpPr>
          <p:nvPr/>
        </p:nvSpPr>
        <p:spPr bwMode="auto">
          <a:xfrm>
            <a:off x="990600" y="5784644"/>
            <a:ext cx="188027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.VnTime" panose="020B7200000000000000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.VnTime" panose="020B7200000000000000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.VnTime" panose="020B7200000000000000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.VnTime" panose="020B7200000000000000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.VnTime" panose="020B7200000000000000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tx1"/>
                </a:solidFill>
                <a:latin typeface=".VnTime" panose="020B7200000000000000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tx1"/>
                </a:solidFill>
                <a:latin typeface=".VnTime" panose="020B7200000000000000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tx1"/>
                </a:solidFill>
                <a:latin typeface=".VnTime" panose="020B7200000000000000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tx1"/>
                </a:solidFill>
                <a:latin typeface=".VnTime" panose="020B7200000000000000" pitchFamily="34" charset="0"/>
                <a:ea typeface="+mn-ea"/>
                <a:cs typeface="+mn-cs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800" smtClean="0">
                <a:solidFill>
                  <a:srgbClr val="960000"/>
                </a:solidFill>
                <a:latin typeface="+mn-lt"/>
              </a:rPr>
              <a:t>Máng đèn</a:t>
            </a:r>
            <a:endParaRPr lang="en-US" altLang="en-US" sz="1800">
              <a:solidFill>
                <a:srgbClr val="96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8371312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0962" y="115889"/>
            <a:ext cx="9007859" cy="6626225"/>
          </a:xfrm>
          <a:prstGeom prst="rect">
            <a:avLst/>
          </a:prstGeom>
          <a:noFill/>
          <a:ln w="50800" cap="flat" cmpd="thickThin" algn="ctr">
            <a:solidFill>
              <a:srgbClr val="FF00FF"/>
            </a:solidFill>
            <a:prstDash val="solid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prstClr val="white"/>
              </a:solidFill>
              <a:latin typeface="Book Antiqua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636" y="3124200"/>
            <a:ext cx="2845214" cy="3352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271078"/>
            <a:ext cx="4495800" cy="277692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636" y="249307"/>
            <a:ext cx="4082764" cy="279869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3124200"/>
            <a:ext cx="2743200" cy="33528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3124200"/>
            <a:ext cx="2939143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022320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0962" y="115889"/>
            <a:ext cx="9007859" cy="6626225"/>
          </a:xfrm>
          <a:prstGeom prst="rect">
            <a:avLst/>
          </a:prstGeom>
          <a:noFill/>
          <a:ln w="50800" cap="flat" cmpd="thickThin" algn="ctr">
            <a:solidFill>
              <a:srgbClr val="FF00FF"/>
            </a:solidFill>
            <a:prstDash val="solid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prstClr val="white"/>
              </a:solidFill>
              <a:latin typeface="Book Antiqua"/>
            </a:endParaRPr>
          </a:p>
        </p:txBody>
      </p:sp>
      <p:sp>
        <p:nvSpPr>
          <p:cNvPr id="3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/>
          <a:p>
            <a:pPr>
              <a:defRPr/>
            </a:pPr>
            <a:fld id="{5720CEFE-5F5C-4352-871D-963B4004DE35}" type="slidenum">
              <a:rPr lang="en-US" altLang="en-US"/>
              <a:pPr>
                <a:defRPr/>
              </a:pPr>
              <a:t>8</a:t>
            </a:fld>
            <a:endParaRPr lang="en-US" altLang="en-US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533400" y="228600"/>
            <a:ext cx="7315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FF0066"/>
                </a:solidFill>
                <a:latin typeface=".VnTimeH" pitchFamily="34" charset="0"/>
              </a:rPr>
              <a:t>II/ </a:t>
            </a:r>
            <a:r>
              <a:rPr lang="en-US" altLang="en-US" sz="2400" b="1" u="sng">
                <a:solidFill>
                  <a:srgbClr val="FF0066"/>
                </a:solidFill>
                <a:latin typeface=".VnTimeH" pitchFamily="34" charset="0"/>
              </a:rPr>
              <a:t>Néi dung vµ tr×nh tù thùc hµnh</a:t>
            </a:r>
            <a:r>
              <a:rPr lang="en-US" altLang="en-US" sz="2400" b="1">
                <a:solidFill>
                  <a:srgbClr val="FF0066"/>
                </a:solidFill>
                <a:latin typeface=".VnTimeH" pitchFamily="34" charset="0"/>
              </a:rPr>
              <a:t>: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762000" y="838200"/>
            <a:ext cx="32353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>
                <a:solidFill>
                  <a:srgbClr val="3333CC"/>
                </a:solidFill>
                <a:latin typeface=".VnBahamasB" pitchFamily="34" charset="0"/>
              </a:rPr>
              <a:t>1/ </a:t>
            </a:r>
            <a:r>
              <a:rPr lang="en-US" altLang="en-US" sz="2400" u="sng">
                <a:solidFill>
                  <a:srgbClr val="3333CC"/>
                </a:solidFill>
                <a:latin typeface=".VnBahamasB" pitchFamily="34" charset="0"/>
              </a:rPr>
              <a:t>VÏ s¬ ®å l¾p ®Æt</a:t>
            </a:r>
            <a:r>
              <a:rPr lang="en-US" altLang="en-US" sz="2400">
                <a:solidFill>
                  <a:srgbClr val="3333CC"/>
                </a:solidFill>
                <a:latin typeface=".VnBahamasB" pitchFamily="34" charset="0"/>
              </a:rPr>
              <a:t>:</a:t>
            </a: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457200" y="1295400"/>
            <a:ext cx="85344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>
                <a:solidFill>
                  <a:srgbClr val="7030A0"/>
                </a:solidFill>
                <a:latin typeface=".VnBahamasB" pitchFamily="34" charset="0"/>
              </a:rPr>
              <a:t>a) T×m hiÓu s¬ ®å nguyªn lý m¹ch ®iÖn ®Ìn èng huúnh quang:</a:t>
            </a:r>
          </a:p>
        </p:txBody>
      </p:sp>
      <p:sp>
        <p:nvSpPr>
          <p:cNvPr id="8" name="Rectangle 89"/>
          <p:cNvSpPr>
            <a:spLocks noChangeArrowheads="1"/>
          </p:cNvSpPr>
          <p:nvPr/>
        </p:nvSpPr>
        <p:spPr bwMode="auto">
          <a:xfrm>
            <a:off x="838200" y="2362200"/>
            <a:ext cx="7924800" cy="3886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en-US" altLang="en-US">
              <a:latin typeface=".VnTime" pitchFamily="34" charset="0"/>
            </a:endParaRP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1676400" y="5378450"/>
            <a:ext cx="6477000" cy="641350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>
                <a:solidFill>
                  <a:srgbClr val="7030A0"/>
                </a:solidFill>
                <a:latin typeface=".VnTifani Heavy" pitchFamily="34" charset="0"/>
              </a:rPr>
              <a:t>M¹ch ®iÖn gåm bao nhiªu phÇn tö, gäi tªn vµ chøc n¨ng cña c¸c phÇn tö ®ã?</a:t>
            </a:r>
          </a:p>
        </p:txBody>
      </p:sp>
      <p:sp>
        <p:nvSpPr>
          <p:cNvPr id="10" name="Line 40"/>
          <p:cNvSpPr>
            <a:spLocks noChangeShapeType="1"/>
          </p:cNvSpPr>
          <p:nvPr/>
        </p:nvSpPr>
        <p:spPr bwMode="auto">
          <a:xfrm>
            <a:off x="1524000" y="3124200"/>
            <a:ext cx="54102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Line 41"/>
          <p:cNvSpPr>
            <a:spLocks noChangeShapeType="1"/>
          </p:cNvSpPr>
          <p:nvPr/>
        </p:nvSpPr>
        <p:spPr bwMode="auto">
          <a:xfrm>
            <a:off x="1524000" y="2743200"/>
            <a:ext cx="55626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Line 42"/>
          <p:cNvSpPr>
            <a:spLocks noChangeShapeType="1"/>
          </p:cNvSpPr>
          <p:nvPr/>
        </p:nvSpPr>
        <p:spPr bwMode="auto">
          <a:xfrm>
            <a:off x="2209800" y="3124200"/>
            <a:ext cx="0" cy="10668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 type="oval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" name="Line 43"/>
          <p:cNvSpPr>
            <a:spLocks noChangeShapeType="1"/>
          </p:cNvSpPr>
          <p:nvPr/>
        </p:nvSpPr>
        <p:spPr bwMode="auto">
          <a:xfrm>
            <a:off x="2514600" y="2743200"/>
            <a:ext cx="0" cy="1295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oval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Rectangle 44"/>
          <p:cNvSpPr>
            <a:spLocks noChangeArrowheads="1"/>
          </p:cNvSpPr>
          <p:nvPr/>
        </p:nvSpPr>
        <p:spPr bwMode="auto">
          <a:xfrm>
            <a:off x="2133600" y="3276600"/>
            <a:ext cx="152400" cy="3810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grpSp>
        <p:nvGrpSpPr>
          <p:cNvPr id="15" name="Group 86"/>
          <p:cNvGrpSpPr>
            <a:grpSpLocks/>
          </p:cNvGrpSpPr>
          <p:nvPr/>
        </p:nvGrpSpPr>
        <p:grpSpPr bwMode="auto">
          <a:xfrm>
            <a:off x="2012950" y="4038600"/>
            <a:ext cx="381000" cy="381000"/>
            <a:chOff x="1268" y="1920"/>
            <a:chExt cx="240" cy="240"/>
          </a:xfrm>
        </p:grpSpPr>
        <p:sp>
          <p:nvSpPr>
            <p:cNvPr id="16" name="Oval 45"/>
            <p:cNvSpPr>
              <a:spLocks noChangeArrowheads="1"/>
            </p:cNvSpPr>
            <p:nvPr/>
          </p:nvSpPr>
          <p:spPr bwMode="auto">
            <a:xfrm>
              <a:off x="1268" y="1920"/>
              <a:ext cx="240" cy="240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7" name="Line 48"/>
            <p:cNvSpPr>
              <a:spLocks noChangeShapeType="1"/>
            </p:cNvSpPr>
            <p:nvPr/>
          </p:nvSpPr>
          <p:spPr bwMode="auto">
            <a:xfrm rot="-1047589">
              <a:off x="1332" y="1996"/>
              <a:ext cx="48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8" name="Group 50"/>
            <p:cNvGrpSpPr>
              <a:grpSpLocks/>
            </p:cNvGrpSpPr>
            <p:nvPr/>
          </p:nvGrpSpPr>
          <p:grpSpPr bwMode="auto">
            <a:xfrm>
              <a:off x="1364" y="1968"/>
              <a:ext cx="48" cy="144"/>
              <a:chOff x="1824" y="2256"/>
              <a:chExt cx="48" cy="144"/>
            </a:xfrm>
          </p:grpSpPr>
          <p:sp>
            <p:nvSpPr>
              <p:cNvPr id="19" name="Oval 46"/>
              <p:cNvSpPr>
                <a:spLocks noChangeArrowheads="1"/>
              </p:cNvSpPr>
              <p:nvPr/>
            </p:nvSpPr>
            <p:spPr bwMode="auto">
              <a:xfrm>
                <a:off x="1824" y="2256"/>
                <a:ext cx="48" cy="48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0" name="Oval 47"/>
              <p:cNvSpPr>
                <a:spLocks noChangeArrowheads="1"/>
              </p:cNvSpPr>
              <p:nvPr/>
            </p:nvSpPr>
            <p:spPr bwMode="auto">
              <a:xfrm>
                <a:off x="1824" y="2352"/>
                <a:ext cx="48" cy="48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</p:grpSp>
      <p:sp>
        <p:nvSpPr>
          <p:cNvPr id="21" name="Line 53"/>
          <p:cNvSpPr>
            <a:spLocks noChangeShapeType="1"/>
          </p:cNvSpPr>
          <p:nvPr/>
        </p:nvSpPr>
        <p:spPr bwMode="auto">
          <a:xfrm>
            <a:off x="2209800" y="4343400"/>
            <a:ext cx="0" cy="304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" name="Rectangle 54"/>
          <p:cNvSpPr>
            <a:spLocks noChangeArrowheads="1"/>
          </p:cNvSpPr>
          <p:nvPr/>
        </p:nvSpPr>
        <p:spPr bwMode="auto">
          <a:xfrm>
            <a:off x="3276600" y="3886200"/>
            <a:ext cx="2286000" cy="228600"/>
          </a:xfrm>
          <a:prstGeom prst="rect">
            <a:avLst/>
          </a:prstGeom>
          <a:solidFill>
            <a:srgbClr val="FFFFFF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3" name="AutoShape 55"/>
          <p:cNvSpPr>
            <a:spLocks noChangeArrowheads="1"/>
          </p:cNvSpPr>
          <p:nvPr/>
        </p:nvSpPr>
        <p:spPr bwMode="auto">
          <a:xfrm>
            <a:off x="2971800" y="3962400"/>
            <a:ext cx="381000" cy="76200"/>
          </a:xfrm>
          <a:prstGeom prst="roundRect">
            <a:avLst>
              <a:gd name="adj" fmla="val 50000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4" name="Rectangle 56"/>
          <p:cNvSpPr>
            <a:spLocks noChangeArrowheads="1"/>
          </p:cNvSpPr>
          <p:nvPr/>
        </p:nvSpPr>
        <p:spPr bwMode="auto">
          <a:xfrm>
            <a:off x="2895600" y="3810000"/>
            <a:ext cx="228600" cy="381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5" name="AutoShape 59"/>
          <p:cNvSpPr>
            <a:spLocks noChangeArrowheads="1"/>
          </p:cNvSpPr>
          <p:nvPr/>
        </p:nvSpPr>
        <p:spPr bwMode="auto">
          <a:xfrm flipH="1">
            <a:off x="5486400" y="3962400"/>
            <a:ext cx="381000" cy="76200"/>
          </a:xfrm>
          <a:prstGeom prst="roundRect">
            <a:avLst>
              <a:gd name="adj" fmla="val 50000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6" name="Rectangle 60"/>
          <p:cNvSpPr>
            <a:spLocks noChangeArrowheads="1"/>
          </p:cNvSpPr>
          <p:nvPr/>
        </p:nvSpPr>
        <p:spPr bwMode="auto">
          <a:xfrm flipH="1">
            <a:off x="5715000" y="3810000"/>
            <a:ext cx="228600" cy="381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7" name="Line 61"/>
          <p:cNvSpPr>
            <a:spLocks noChangeShapeType="1"/>
          </p:cNvSpPr>
          <p:nvPr/>
        </p:nvSpPr>
        <p:spPr bwMode="auto">
          <a:xfrm flipV="1">
            <a:off x="3124200" y="3657600"/>
            <a:ext cx="0" cy="304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" name="Line 66"/>
          <p:cNvSpPr>
            <a:spLocks noChangeShapeType="1"/>
          </p:cNvSpPr>
          <p:nvPr/>
        </p:nvSpPr>
        <p:spPr bwMode="auto">
          <a:xfrm flipV="1">
            <a:off x="5715000" y="3657600"/>
            <a:ext cx="0" cy="304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" name="Line 71"/>
          <p:cNvSpPr>
            <a:spLocks noChangeShapeType="1"/>
          </p:cNvSpPr>
          <p:nvPr/>
        </p:nvSpPr>
        <p:spPr bwMode="auto">
          <a:xfrm>
            <a:off x="2209800" y="4648200"/>
            <a:ext cx="35052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" name="Rectangle 72"/>
          <p:cNvSpPr>
            <a:spLocks noChangeArrowheads="1"/>
          </p:cNvSpPr>
          <p:nvPr/>
        </p:nvSpPr>
        <p:spPr bwMode="auto">
          <a:xfrm>
            <a:off x="3505200" y="4495800"/>
            <a:ext cx="685800" cy="3048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400">
                <a:latin typeface=".VnTime" pitchFamily="34" charset="0"/>
              </a:rPr>
              <a:t>CL</a:t>
            </a:r>
          </a:p>
        </p:txBody>
      </p:sp>
      <p:sp>
        <p:nvSpPr>
          <p:cNvPr id="31" name="Line 73"/>
          <p:cNvSpPr>
            <a:spLocks noChangeShapeType="1"/>
          </p:cNvSpPr>
          <p:nvPr/>
        </p:nvSpPr>
        <p:spPr bwMode="auto">
          <a:xfrm>
            <a:off x="5715000" y="4038600"/>
            <a:ext cx="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" name="Line 74"/>
          <p:cNvSpPr>
            <a:spLocks noChangeShapeType="1"/>
          </p:cNvSpPr>
          <p:nvPr/>
        </p:nvSpPr>
        <p:spPr bwMode="auto">
          <a:xfrm>
            <a:off x="2514600" y="4038600"/>
            <a:ext cx="609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" name="Line 81"/>
          <p:cNvSpPr>
            <a:spLocks noChangeShapeType="1"/>
          </p:cNvSpPr>
          <p:nvPr/>
        </p:nvSpPr>
        <p:spPr bwMode="auto">
          <a:xfrm>
            <a:off x="3124200" y="3657600"/>
            <a:ext cx="1143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34" name="Group 85"/>
          <p:cNvGrpSpPr>
            <a:grpSpLocks/>
          </p:cNvGrpSpPr>
          <p:nvPr/>
        </p:nvGrpSpPr>
        <p:grpSpPr bwMode="auto">
          <a:xfrm>
            <a:off x="4178300" y="3416300"/>
            <a:ext cx="546100" cy="381000"/>
            <a:chOff x="2584" y="1528"/>
            <a:chExt cx="344" cy="240"/>
          </a:xfrm>
        </p:grpSpPr>
        <p:sp>
          <p:nvSpPr>
            <p:cNvPr id="35" name="AutoShape 78"/>
            <p:cNvSpPr>
              <a:spLocks noChangeArrowheads="1"/>
            </p:cNvSpPr>
            <p:nvPr/>
          </p:nvSpPr>
          <p:spPr bwMode="auto">
            <a:xfrm flipH="1">
              <a:off x="2736" y="1632"/>
              <a:ext cx="144" cy="48"/>
            </a:xfrm>
            <a:prstGeom prst="roundRect">
              <a:avLst>
                <a:gd name="adj" fmla="val 50000"/>
              </a:avLst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6" name="Rectangle 79"/>
            <p:cNvSpPr>
              <a:spLocks noChangeArrowheads="1"/>
            </p:cNvSpPr>
            <p:nvPr/>
          </p:nvSpPr>
          <p:spPr bwMode="auto">
            <a:xfrm flipH="1">
              <a:off x="2784" y="1584"/>
              <a:ext cx="144" cy="1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7" name="Line 82"/>
            <p:cNvSpPr>
              <a:spLocks noChangeShapeType="1"/>
            </p:cNvSpPr>
            <p:nvPr/>
          </p:nvSpPr>
          <p:spPr bwMode="auto">
            <a:xfrm>
              <a:off x="2640" y="1632"/>
              <a:ext cx="0" cy="4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Oval 51"/>
            <p:cNvSpPr>
              <a:spLocks noChangeArrowheads="1"/>
            </p:cNvSpPr>
            <p:nvPr/>
          </p:nvSpPr>
          <p:spPr bwMode="auto">
            <a:xfrm>
              <a:off x="2584" y="1528"/>
              <a:ext cx="240" cy="240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sp>
        <p:nvSpPr>
          <p:cNvPr id="39" name="Line 83"/>
          <p:cNvSpPr>
            <a:spLocks noChangeShapeType="1"/>
          </p:cNvSpPr>
          <p:nvPr/>
        </p:nvSpPr>
        <p:spPr bwMode="auto">
          <a:xfrm>
            <a:off x="4267200" y="3886200"/>
            <a:ext cx="3048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" name="Line 84"/>
          <p:cNvSpPr>
            <a:spLocks noChangeShapeType="1"/>
          </p:cNvSpPr>
          <p:nvPr/>
        </p:nvSpPr>
        <p:spPr bwMode="auto">
          <a:xfrm flipV="1">
            <a:off x="4267200" y="3886200"/>
            <a:ext cx="3048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" name="Line 67"/>
          <p:cNvSpPr>
            <a:spLocks noChangeShapeType="1"/>
          </p:cNvSpPr>
          <p:nvPr/>
        </p:nvSpPr>
        <p:spPr bwMode="auto">
          <a:xfrm>
            <a:off x="4495800" y="3657600"/>
            <a:ext cx="12192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" name="Text Box 87"/>
          <p:cNvSpPr txBox="1">
            <a:spLocks noChangeArrowheads="1"/>
          </p:cNvSpPr>
          <p:nvPr/>
        </p:nvSpPr>
        <p:spPr bwMode="auto">
          <a:xfrm>
            <a:off x="1219200" y="2971800"/>
            <a:ext cx="304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latin typeface=".VnTime" pitchFamily="34" charset="0"/>
              </a:rPr>
              <a:t>A</a:t>
            </a:r>
          </a:p>
        </p:txBody>
      </p:sp>
      <p:sp>
        <p:nvSpPr>
          <p:cNvPr id="43" name="Text Box 88"/>
          <p:cNvSpPr txBox="1">
            <a:spLocks noChangeArrowheads="1"/>
          </p:cNvSpPr>
          <p:nvPr/>
        </p:nvSpPr>
        <p:spPr bwMode="auto">
          <a:xfrm>
            <a:off x="1219200" y="2514600"/>
            <a:ext cx="457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latin typeface=".VnTime" pitchFamily="34" charset="0"/>
              </a:rPr>
              <a:t>O</a:t>
            </a:r>
          </a:p>
        </p:txBody>
      </p:sp>
      <p:sp>
        <p:nvSpPr>
          <p:cNvPr id="44" name="Text Box 92"/>
          <p:cNvSpPr txBox="1">
            <a:spLocks noChangeArrowheads="1"/>
          </p:cNvSpPr>
          <p:nvPr/>
        </p:nvSpPr>
        <p:spPr bwMode="auto">
          <a:xfrm>
            <a:off x="2514600" y="5029200"/>
            <a:ext cx="3352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>
              <a:latin typeface=".VnTime" pitchFamily="34" charset="0"/>
            </a:endParaRPr>
          </a:p>
        </p:txBody>
      </p:sp>
      <p:sp>
        <p:nvSpPr>
          <p:cNvPr id="45" name="Text Box 93"/>
          <p:cNvSpPr txBox="1">
            <a:spLocks noChangeArrowheads="1"/>
          </p:cNvSpPr>
          <p:nvPr/>
        </p:nvSpPr>
        <p:spPr bwMode="auto">
          <a:xfrm>
            <a:off x="4206875" y="3092450"/>
            <a:ext cx="381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>
                <a:latin typeface=".VnTime" pitchFamily="34" charset="0"/>
              </a:rPr>
              <a:t>1</a:t>
            </a:r>
          </a:p>
        </p:txBody>
      </p:sp>
      <p:sp>
        <p:nvSpPr>
          <p:cNvPr id="46" name="Text Box 95"/>
          <p:cNvSpPr txBox="1">
            <a:spLocks noChangeArrowheads="1"/>
          </p:cNvSpPr>
          <p:nvPr/>
        </p:nvSpPr>
        <p:spPr bwMode="auto">
          <a:xfrm>
            <a:off x="3657600" y="4114800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latin typeface=".VnTime" pitchFamily="34" charset="0"/>
              </a:rPr>
              <a:t>2</a:t>
            </a:r>
          </a:p>
        </p:txBody>
      </p:sp>
      <p:sp>
        <p:nvSpPr>
          <p:cNvPr id="47" name="Text Box 96"/>
          <p:cNvSpPr txBox="1">
            <a:spLocks noChangeArrowheads="1"/>
          </p:cNvSpPr>
          <p:nvPr/>
        </p:nvSpPr>
        <p:spPr bwMode="auto">
          <a:xfrm>
            <a:off x="4724400" y="3808413"/>
            <a:ext cx="5334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latin typeface=".VnTime" pitchFamily="34" charset="0"/>
              </a:rPr>
              <a:t>3</a:t>
            </a:r>
          </a:p>
        </p:txBody>
      </p:sp>
      <p:sp>
        <p:nvSpPr>
          <p:cNvPr id="48" name="Text Box 97"/>
          <p:cNvSpPr txBox="1">
            <a:spLocks noChangeArrowheads="1"/>
          </p:cNvSpPr>
          <p:nvPr/>
        </p:nvSpPr>
        <p:spPr bwMode="auto">
          <a:xfrm>
            <a:off x="1600200" y="4038600"/>
            <a:ext cx="685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>
                <a:latin typeface=".VnTime" pitchFamily="34" charset="0"/>
              </a:rPr>
              <a:t>  </a:t>
            </a:r>
            <a:r>
              <a:rPr lang="en-US" altLang="en-US" sz="2000" b="1">
                <a:latin typeface=".VnTime" pitchFamily="34" charset="0"/>
              </a:rPr>
              <a:t>4</a:t>
            </a:r>
          </a:p>
        </p:txBody>
      </p:sp>
      <p:sp>
        <p:nvSpPr>
          <p:cNvPr id="49" name="Text Box 98"/>
          <p:cNvSpPr txBox="1">
            <a:spLocks noChangeArrowheads="1"/>
          </p:cNvSpPr>
          <p:nvPr/>
        </p:nvSpPr>
        <p:spPr bwMode="auto">
          <a:xfrm>
            <a:off x="1600200" y="32766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>
                <a:latin typeface=".VnTime" pitchFamily="34" charset="0"/>
              </a:rPr>
              <a:t>   </a:t>
            </a:r>
            <a:r>
              <a:rPr lang="en-US" altLang="en-US" sz="2000" b="1">
                <a:latin typeface=".VnTime" pitchFamily="34" charset="0"/>
              </a:rPr>
              <a:t>5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626225" y="3833336"/>
            <a:ext cx="2057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b="1" smtClean="0">
                <a:solidFill>
                  <a:srgbClr val="7030A0"/>
                </a:solidFill>
              </a:rPr>
              <a:t>Tắc te</a:t>
            </a:r>
          </a:p>
          <a:p>
            <a:pPr marL="342900" indent="-342900">
              <a:buAutoNum type="arabicPeriod"/>
            </a:pPr>
            <a:r>
              <a:rPr lang="en-US" b="1" smtClean="0">
                <a:solidFill>
                  <a:srgbClr val="7030A0"/>
                </a:solidFill>
              </a:rPr>
              <a:t>Chấn lưu</a:t>
            </a:r>
          </a:p>
          <a:p>
            <a:pPr marL="342900" indent="-342900">
              <a:buAutoNum type="arabicPeriod"/>
            </a:pPr>
            <a:r>
              <a:rPr lang="en-US" b="1" smtClean="0">
                <a:solidFill>
                  <a:srgbClr val="7030A0"/>
                </a:solidFill>
              </a:rPr>
              <a:t>Bóng đèn hq</a:t>
            </a:r>
          </a:p>
          <a:p>
            <a:pPr marL="342900" indent="-342900">
              <a:buAutoNum type="arabicPeriod"/>
            </a:pPr>
            <a:r>
              <a:rPr lang="en-US" b="1" smtClean="0">
                <a:solidFill>
                  <a:srgbClr val="7030A0"/>
                </a:solidFill>
              </a:rPr>
              <a:t>Công tắc</a:t>
            </a:r>
          </a:p>
          <a:p>
            <a:pPr marL="342900" indent="-342900">
              <a:buAutoNum type="arabicPeriod"/>
            </a:pPr>
            <a:r>
              <a:rPr lang="en-US" b="1" smtClean="0">
                <a:solidFill>
                  <a:srgbClr val="7030A0"/>
                </a:solidFill>
              </a:rPr>
              <a:t>Cầu chì</a:t>
            </a:r>
            <a:endParaRPr lang="en-US" b="1">
              <a:solidFill>
                <a:srgbClr val="7030A0"/>
              </a:solidFill>
            </a:endParaRPr>
          </a:p>
        </p:txBody>
      </p:sp>
      <p:pic>
        <p:nvPicPr>
          <p:cNvPr id="50" name="Picture 19" descr="Bellcoll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7598" y="253470"/>
            <a:ext cx="472594" cy="63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51" name="Group 50"/>
          <p:cNvGrpSpPr/>
          <p:nvPr/>
        </p:nvGrpSpPr>
        <p:grpSpPr>
          <a:xfrm>
            <a:off x="8153400" y="3384750"/>
            <a:ext cx="509776" cy="317875"/>
            <a:chOff x="10821339" y="5990864"/>
            <a:chExt cx="1061865" cy="649077"/>
          </a:xfrm>
        </p:grpSpPr>
        <p:pic>
          <p:nvPicPr>
            <p:cNvPr id="52" name="Picture 88" descr="014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710525">
              <a:off x="10821339" y="6028564"/>
              <a:ext cx="1061865" cy="6113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3" name="Picture 15" descr="Picture1"/>
            <p:cNvPicPr>
              <a:picLocks noChangeAspect="1" noChangeArrowheads="1" noCrop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78263" y="5990864"/>
              <a:ext cx="302980" cy="3283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65490817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7" name="Group 10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79053998"/>
              </p:ext>
            </p:extLst>
          </p:nvPr>
        </p:nvGraphicFramePr>
        <p:xfrm>
          <a:off x="304800" y="776286"/>
          <a:ext cx="8610600" cy="5776914"/>
        </p:xfrm>
        <a:graphic>
          <a:graphicData uri="http://schemas.openxmlformats.org/drawingml/2006/table">
            <a:tbl>
              <a:tblPr/>
              <a:tblGrid>
                <a:gridCol w="1833563"/>
                <a:gridCol w="6777037"/>
              </a:tblGrid>
              <a:tr h="4953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1127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428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34766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4873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Tên gọi</a:t>
                      </a:r>
                      <a:endParaRPr kumimoji="0" lang="en-US" altLang="en-US" sz="2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1127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428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34766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4873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Chøc n¨ng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144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1127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428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34766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4873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+mn-lt"/>
                        </a:rPr>
                        <a:t>Cầu Chì</a:t>
                      </a:r>
                      <a:endParaRPr kumimoji="0" lang="en-US" altLang="en-US" sz="2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+mn-lt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1127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428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34766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4873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altLang="en-US" sz="2600" b="0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540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1127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428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34766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4873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+mn-lt"/>
                        </a:rPr>
                        <a:t>Công tắc</a:t>
                      </a:r>
                      <a:endParaRPr kumimoji="0" lang="en-US" altLang="en-US" sz="2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+mn-lt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1127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428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34766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4873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altLang="en-US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779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1127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428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34766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4873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FF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+mn-lt"/>
                        </a:rPr>
                        <a:t>Chấn lưu</a:t>
                      </a:r>
                      <a:endParaRPr kumimoji="0" lang="en-US" altLang="en-US" sz="2600" b="1" i="0" u="none" strike="noStrike" cap="none" normalizeH="0" baseline="0" smtClean="0">
                        <a:ln>
                          <a:noFill/>
                        </a:ln>
                        <a:solidFill>
                          <a:srgbClr val="CC00FF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+mn-lt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1127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428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34766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4873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altLang="en-US" sz="2600" b="0" i="0" u="none" strike="noStrike" cap="none" normalizeH="0" baseline="0" smtClean="0">
                        <a:ln>
                          <a:noFill/>
                        </a:ln>
                        <a:solidFill>
                          <a:srgbClr val="CC00FF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604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1127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428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34766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4873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.VnTime" pitchFamily="34" charset="0"/>
                        </a:rPr>
                        <a:t>Tắc te</a:t>
                      </a:r>
                      <a:endParaRPr kumimoji="0" lang="en-US" altLang="en-US" sz="2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.VnTime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1127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428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34766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4873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altLang="en-US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46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1127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428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34766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4873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+mn-lt"/>
                        </a:rPr>
                        <a:t>Bóng đèn</a:t>
                      </a:r>
                      <a:endParaRPr kumimoji="0" lang="en-US" altLang="en-US" sz="2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+mn-lt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1127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428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34766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4873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altLang="en-US" sz="2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8" name="Text Box 93"/>
          <p:cNvSpPr txBox="1">
            <a:spLocks noChangeArrowheads="1"/>
          </p:cNvSpPr>
          <p:nvPr/>
        </p:nvSpPr>
        <p:spPr bwMode="auto">
          <a:xfrm>
            <a:off x="2438400" y="1255693"/>
            <a:ext cx="60198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2800" b="1" smtClean="0">
                <a:solidFill>
                  <a:srgbClr val="FF3300"/>
                </a:solidFill>
                <a:latin typeface="+mn-lt"/>
              </a:rPr>
              <a:t>Là thiết bị bảo vệ đối với hiện tượng quá tải, đoản mạch.</a:t>
            </a:r>
            <a:endParaRPr lang="en-US" altLang="en-US" sz="2800" b="1">
              <a:solidFill>
                <a:srgbClr val="FF3300"/>
              </a:solidFill>
              <a:latin typeface="+mn-lt"/>
            </a:endParaRPr>
          </a:p>
        </p:txBody>
      </p:sp>
      <p:sp>
        <p:nvSpPr>
          <p:cNvPr id="101" name="Text Box 95"/>
          <p:cNvSpPr txBox="1">
            <a:spLocks noChangeArrowheads="1"/>
          </p:cNvSpPr>
          <p:nvPr/>
        </p:nvSpPr>
        <p:spPr bwMode="auto">
          <a:xfrm>
            <a:off x="2362200" y="2178050"/>
            <a:ext cx="603885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chemeClr val="accent2"/>
                </a:solidFill>
                <a:latin typeface=".VnTime" pitchFamily="34" charset="0"/>
              </a:rPr>
              <a:t>Dïng ®Ó ®ãng hoÆc c¾t nguån ®iÖn víi m¹ch ®iÖn</a:t>
            </a:r>
            <a:endParaRPr lang="en-US" altLang="en-US" sz="2800" b="1">
              <a:latin typeface=".VnTime" pitchFamily="34" charset="0"/>
            </a:endParaRPr>
          </a:p>
        </p:txBody>
      </p:sp>
      <p:sp>
        <p:nvSpPr>
          <p:cNvPr id="102" name="Text Box 96"/>
          <p:cNvSpPr txBox="1">
            <a:spLocks noChangeArrowheads="1"/>
          </p:cNvSpPr>
          <p:nvPr/>
        </p:nvSpPr>
        <p:spPr bwMode="auto">
          <a:xfrm>
            <a:off x="2362200" y="3122613"/>
            <a:ext cx="6477000" cy="1373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2800" b="1">
                <a:solidFill>
                  <a:srgbClr val="CC00FF"/>
                </a:solidFill>
                <a:latin typeface=".VnTime" pitchFamily="34" charset="0"/>
              </a:rPr>
              <a:t>T¹o sù t¨ng thÕ lóc ban ®Çu ®Ó ®Ìn lµm viÖc vµ giíi h¹n dßng ®iÖn qua ®Ìn khi ®Ìn qu¸ s¸ng</a:t>
            </a:r>
          </a:p>
        </p:txBody>
      </p:sp>
      <p:sp>
        <p:nvSpPr>
          <p:cNvPr id="103" name="Text Box 97"/>
          <p:cNvSpPr txBox="1">
            <a:spLocks noChangeArrowheads="1"/>
          </p:cNvSpPr>
          <p:nvPr/>
        </p:nvSpPr>
        <p:spPr bwMode="auto">
          <a:xfrm>
            <a:off x="2343150" y="4495800"/>
            <a:ext cx="6572250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2800" b="1">
                <a:latin typeface=".VnTime" pitchFamily="34" charset="0"/>
              </a:rPr>
              <a:t>Tù ®éng nèi m¹ch khi ®iÖn ¸p cao ë hai ®iÖn cùc vµ ng¾t m¹ch khi ®iÖn ¸p gi¶m, måi ®Ìn s¸ng lóc ban ®Çu</a:t>
            </a:r>
          </a:p>
        </p:txBody>
      </p:sp>
      <p:sp>
        <p:nvSpPr>
          <p:cNvPr id="105" name="Text Box 99"/>
          <p:cNvSpPr txBox="1">
            <a:spLocks noChangeArrowheads="1"/>
          </p:cNvSpPr>
          <p:nvPr/>
        </p:nvSpPr>
        <p:spPr bwMode="auto">
          <a:xfrm>
            <a:off x="2438400" y="5943600"/>
            <a:ext cx="59436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2800" b="1">
                <a:solidFill>
                  <a:srgbClr val="0000CC"/>
                </a:solidFill>
                <a:latin typeface=".VnTime" pitchFamily="34" charset="0"/>
              </a:rPr>
              <a:t>Lµ n¬i ph¸t ra ¸nh s¸ng</a:t>
            </a:r>
          </a:p>
        </p:txBody>
      </p:sp>
      <p:sp>
        <p:nvSpPr>
          <p:cNvPr id="108" name="Rectangle 107"/>
          <p:cNvSpPr/>
          <p:nvPr/>
        </p:nvSpPr>
        <p:spPr>
          <a:xfrm>
            <a:off x="80962" y="41202"/>
            <a:ext cx="9007859" cy="6736116"/>
          </a:xfrm>
          <a:prstGeom prst="rect">
            <a:avLst/>
          </a:prstGeom>
          <a:noFill/>
          <a:ln w="50800" cap="flat" cmpd="thickThin" algn="ctr">
            <a:solidFill>
              <a:srgbClr val="FF00FF"/>
            </a:solidFill>
            <a:prstDash val="solid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prstClr val="white"/>
              </a:solidFill>
              <a:latin typeface="Book Antiqua"/>
            </a:endParaRPr>
          </a:p>
        </p:txBody>
      </p:sp>
      <p:pic>
        <p:nvPicPr>
          <p:cNvPr id="114" name="Picture 19" descr="Bellcoll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70689"/>
            <a:ext cx="351592" cy="4687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15" name="Group 114"/>
          <p:cNvGrpSpPr/>
          <p:nvPr/>
        </p:nvGrpSpPr>
        <p:grpSpPr>
          <a:xfrm>
            <a:off x="8052586" y="6144837"/>
            <a:ext cx="509776" cy="317875"/>
            <a:chOff x="10821339" y="5990864"/>
            <a:chExt cx="1061865" cy="649077"/>
          </a:xfrm>
        </p:grpSpPr>
        <p:pic>
          <p:nvPicPr>
            <p:cNvPr id="116" name="Picture 88" descr="01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710525">
              <a:off x="10821339" y="6028564"/>
              <a:ext cx="1061865" cy="6113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7" name="Picture 15" descr="Picture1"/>
            <p:cNvPicPr>
              <a:picLocks noChangeAspect="1" noChangeArrowheads="1" noCrop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78263" y="5990864"/>
              <a:ext cx="302980" cy="3283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18" name="Picture 19" descr="Bellcoll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170689"/>
            <a:ext cx="351592" cy="4687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0865603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" grpId="0"/>
      <p:bldP spid="101" grpId="0"/>
      <p:bldP spid="102" grpId="0"/>
      <p:bldP spid="103" grpId="0"/>
      <p:bldP spid="10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653</TotalTime>
  <Words>842</Words>
  <Application>Microsoft Office PowerPoint</Application>
  <PresentationFormat>On-screen Show (4:3)</PresentationFormat>
  <Paragraphs>164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PowerPoint Presentation</vt:lpstr>
      <vt:lpstr>Bài 7 :  LẮP MẠCH ĐIỆN  ĐÈN ỐNG HUỲNH QUANG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Mr Son</dc:creator>
  <cp:lastModifiedBy>Mr Son</cp:lastModifiedBy>
  <cp:revision>25</cp:revision>
  <dcterms:created xsi:type="dcterms:W3CDTF">2021-11-29T03:08:47Z</dcterms:created>
  <dcterms:modified xsi:type="dcterms:W3CDTF">2021-11-29T18:21:20Z</dcterms:modified>
</cp:coreProperties>
</file>