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8" r:id="rId2"/>
    <p:sldId id="411" r:id="rId3"/>
    <p:sldId id="258" r:id="rId4"/>
    <p:sldId id="412" r:id="rId5"/>
    <p:sldId id="332" r:id="rId6"/>
    <p:sldId id="262" r:id="rId7"/>
    <p:sldId id="263" r:id="rId8"/>
    <p:sldId id="413" r:id="rId9"/>
    <p:sldId id="414" r:id="rId10"/>
    <p:sldId id="415" r:id="rId11"/>
    <p:sldId id="416" r:id="rId12"/>
    <p:sldId id="267" r:id="rId13"/>
    <p:sldId id="269" r:id="rId14"/>
    <p:sldId id="417" r:id="rId15"/>
    <p:sldId id="270" r:id="rId16"/>
    <p:sldId id="283" r:id="rId17"/>
    <p:sldId id="271" r:id="rId18"/>
    <p:sldId id="419" r:id="rId19"/>
    <p:sldId id="418" r:id="rId20"/>
    <p:sldId id="272" r:id="rId21"/>
    <p:sldId id="333" r:id="rId22"/>
    <p:sldId id="273" r:id="rId23"/>
    <p:sldId id="274" r:id="rId24"/>
    <p:sldId id="275" r:id="rId25"/>
    <p:sldId id="420" r:id="rId26"/>
    <p:sldId id="285" r:id="rId27"/>
    <p:sldId id="337" r:id="rId28"/>
    <p:sldId id="421" r:id="rId29"/>
    <p:sldId id="336" r:id="rId30"/>
    <p:sldId id="338" r:id="rId31"/>
    <p:sldId id="339" r:id="rId32"/>
    <p:sldId id="422" r:id="rId33"/>
    <p:sldId id="35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7" autoAdjust="0"/>
    <p:restoredTop sz="94660"/>
  </p:normalViewPr>
  <p:slideViewPr>
    <p:cSldViewPr snapToGrid="0">
      <p:cViewPr varScale="1">
        <p:scale>
          <a:sx n="67" d="100"/>
          <a:sy n="67" d="100"/>
        </p:scale>
        <p:origin x="652" y="56"/>
      </p:cViewPr>
      <p:guideLst>
        <p:guide orient="horz" pos="2160"/>
        <p:guide pos="3840"/>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156692-9E4F-4EC1-8F94-621791AF37D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56692-9E4F-4EC1-8F94-621791AF37D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56692-9E4F-4EC1-8F94-621791AF37D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56692-9E4F-4EC1-8F94-621791AF37D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56692-9E4F-4EC1-8F94-621791AF37D6}"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56692-9E4F-4EC1-8F94-621791AF37D6}"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56692-9E4F-4EC1-8F94-621791AF37D6}"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sp>
        <p:nvSpPr>
          <p:cNvPr id="12" name="TextBox 11"/>
          <p:cNvSpPr txBox="1"/>
          <p:nvPr/>
        </p:nvSpPr>
        <p:spPr>
          <a:xfrm>
            <a:off x="1252174" y="1722081"/>
            <a:ext cx="9687652" cy="830997"/>
          </a:xfrm>
          <a:prstGeom prst="rect">
            <a:avLst/>
          </a:prstGeom>
          <a:noFill/>
        </p:spPr>
        <p:txBody>
          <a:bodyPr wrap="square" rtlCol="0">
            <a:spAutoFit/>
          </a:bodyPr>
          <a:lstStyle/>
          <a:p>
            <a:pPr algn="ct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Chủ</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đề</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4: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Nuôi</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dưỡng</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quan</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hệ</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gia</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đình</a:t>
            </a:r>
            <a:endParaRPr lang="zh-CN" altLang="en-US"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endParaRPr>
          </a:p>
        </p:txBody>
      </p:sp>
      <p:sp>
        <p:nvSpPr>
          <p:cNvPr id="13" name="TextBox 12"/>
          <p:cNvSpPr txBox="1"/>
          <p:nvPr/>
        </p:nvSpPr>
        <p:spPr>
          <a:xfrm>
            <a:off x="246393" y="509543"/>
            <a:ext cx="11088555" cy="995209"/>
          </a:xfrm>
          <a:prstGeom prst="rect">
            <a:avLst/>
          </a:prstGeom>
          <a:noFill/>
        </p:spPr>
        <p:txBody>
          <a:bodyPr wrap="square" rtlCol="0">
            <a:spAutoFit/>
          </a:bodyPr>
          <a:lstStyle/>
          <a:p>
            <a:pPr algn="ctr"/>
            <a:r>
              <a:rPr lang="en-US" altLang="zh-CN"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HOẠT ĐỘNG TRẢI NGHIỆM6</a:t>
            </a:r>
            <a:endParaRPr lang="zh-CN" altLang="en-US"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9" name="18"/>
          <p:cNvPicPr>
            <a:picLocks noChangeAspect="1"/>
          </p:cNvPicPr>
          <p:nvPr/>
        </p:nvPicPr>
        <p:blipFill rotWithShape="1">
          <a:blip r:embed="rId7">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47710" t="40370" r="7603" b="8900"/>
          <a:stretch/>
        </p:blipFill>
        <p:spPr>
          <a:xfrm>
            <a:off x="1856859" y="3454055"/>
            <a:ext cx="5448300" cy="3479023"/>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407289851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par>
                                <p:cTn id="8" presetID="30" presetClass="entr" presetSubtype="0" fill="hold" grpId="0" nodeType="withEffect">
                                  <p:stCondLst>
                                    <p:cond delay="3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6" fill="hold" display="0">
                  <p:stCondLst>
                    <p:cond delay="indefinite"/>
                  </p:stCondLst>
                  <p:endCondLst>
                    <p:cond evt="onStopAudio" delay="0">
                      <p:tgtEl>
                        <p:sldTgt/>
                      </p:tgtEl>
                    </p:cond>
                  </p:endCondLst>
                </p:cTn>
                <p:tgtEl>
                  <p:spTgt spid="14"/>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 hình nền powerpoint về tình yêu - hinhanhsieudep.net">
            <a:extLst>
              <a:ext uri="{FF2B5EF4-FFF2-40B4-BE49-F238E27FC236}">
                <a16:creationId xmlns:a16="http://schemas.microsoft.com/office/drawing/2014/main" id="{81B2DC02-0B15-4019-AC8F-715B76BED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 y="-1"/>
            <a:ext cx="12272962" cy="6859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C9577F-9FA2-4687-85BD-5BA61A50CD2D}"/>
              </a:ext>
            </a:extLst>
          </p:cNvPr>
          <p:cNvSpPr txBox="1"/>
          <p:nvPr/>
        </p:nvSpPr>
        <p:spPr>
          <a:xfrm>
            <a:off x="907255" y="824210"/>
            <a:ext cx="6665119" cy="4401205"/>
          </a:xfrm>
          <a:prstGeom prst="rect">
            <a:avLst/>
          </a:prstGeom>
          <a:noFill/>
        </p:spPr>
        <p:txBody>
          <a:bodyPr wrap="square">
            <a:spAutoFit/>
          </a:bodyPr>
          <a:lstStyle/>
          <a:p>
            <a:pPr marL="0" indent="0" algn="just">
              <a:buNone/>
            </a:pPr>
            <a:r>
              <a:rPr lang="en-US" sz="4000" dirty="0">
                <a:solidFill>
                  <a:srgbClr val="0E4AC2"/>
                </a:solidFill>
                <a:latin typeface="Times New Roman" pitchFamily="18" charset="0"/>
                <a:ea typeface="Calibri"/>
                <a:cs typeface="Times New Roman" pitchFamily="18" charset="0"/>
              </a:rPr>
              <a:t>Gia </a:t>
            </a:r>
            <a:r>
              <a:rPr lang="en-US" sz="4000" dirty="0" err="1">
                <a:solidFill>
                  <a:srgbClr val="0E4AC2"/>
                </a:solidFill>
                <a:latin typeface="Times New Roman" pitchFamily="18" charset="0"/>
                <a:ea typeface="Calibri"/>
                <a:cs typeface="Times New Roman" pitchFamily="18" charset="0"/>
              </a:rPr>
              <a:t>đình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chứng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kiến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mỗi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trưởng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thành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chập</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từ</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bước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đầu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lúc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khôn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rồi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về</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già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đó</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tạo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ưu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tú</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xã</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hội</a:t>
            </a:r>
            <a:r>
              <a:rPr lang="en-US" sz="4000" dirty="0">
                <a:solidFill>
                  <a:srgbClr val="0E4AC2"/>
                </a:solidFill>
                <a:latin typeface="Times New Roman" pitchFamily="18" charset="0"/>
                <a:ea typeface="Calibri"/>
                <a:cs typeface="Times New Roman" pitchFamily="18" charset="0"/>
              </a:rPr>
              <a:t>. </a:t>
            </a:r>
            <a:endParaRPr lang="en-US" sz="4000" dirty="0">
              <a:solidFill>
                <a:srgbClr val="0E4AC2"/>
              </a:solidFill>
              <a:latin typeface="Times New Roman" pitchFamily="18" charset="0"/>
              <a:cs typeface="Times New Roman" pitchFamily="18" charset="0"/>
            </a:endParaRPr>
          </a:p>
        </p:txBody>
      </p:sp>
      <p:pic>
        <p:nvPicPr>
          <p:cNvPr id="4100" name="Picture 4" descr="Tổng hợp 25+ hình ảnh đẹp, ý nghĩa về gia đình hạnh phúc - GUU.vn">
            <a:extLst>
              <a:ext uri="{FF2B5EF4-FFF2-40B4-BE49-F238E27FC236}">
                <a16:creationId xmlns:a16="http://schemas.microsoft.com/office/drawing/2014/main" id="{550418EC-7A01-4139-9509-E08A32F19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225" y="516889"/>
            <a:ext cx="2486025" cy="3112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2190841"/>
      </p:ext>
    </p:extLst>
  </p:cSld>
  <p:clrMapOvr>
    <a:masterClrMapping/>
  </p:clrMapOvr>
  <p:transition spd="slow" advClick="0" advTm="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36A5-8BEA-48FC-84B3-C2634B7EAA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B815E4-CF34-49E8-A091-787C6678C77F}"/>
              </a:ext>
            </a:extLst>
          </p:cNvPr>
          <p:cNvSpPr>
            <a:spLocks noGrp="1"/>
          </p:cNvSpPr>
          <p:nvPr>
            <p:ph idx="1"/>
          </p:nvPr>
        </p:nvSpPr>
        <p:spPr/>
        <p:txBody>
          <a:bodyPr/>
          <a:lstStyle/>
          <a:p>
            <a:endParaRPr lang="en-US"/>
          </a:p>
        </p:txBody>
      </p:sp>
      <p:pic>
        <p:nvPicPr>
          <p:cNvPr id="5122" name="Picture 2" descr="Rectangle golden frame on a colorful Memphis pattern background … |  Background for powerpoint presentation, Powerpoint background free,  Powerpoint background design">
            <a:extLst>
              <a:ext uri="{FF2B5EF4-FFF2-40B4-BE49-F238E27FC236}">
                <a16:creationId xmlns:a16="http://schemas.microsoft.com/office/drawing/2014/main" id="{06868394-2119-4B7A-98D5-F11B3FF34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esktop\HÌNH GIA ĐÌNH\df_VHAS.jpg">
            <a:extLst>
              <a:ext uri="{FF2B5EF4-FFF2-40B4-BE49-F238E27FC236}">
                <a16:creationId xmlns:a16="http://schemas.microsoft.com/office/drawing/2014/main" id="{BCD6ECCF-AD59-4CC9-9628-1BF58BA06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1964980"/>
            <a:ext cx="3800474" cy="3459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0A72B0-58BF-489A-8122-7C660AD0089E}"/>
              </a:ext>
            </a:extLst>
          </p:cNvPr>
          <p:cNvSpPr txBox="1"/>
          <p:nvPr/>
        </p:nvSpPr>
        <p:spPr>
          <a:xfrm>
            <a:off x="1866899" y="870060"/>
            <a:ext cx="8001000" cy="960328"/>
          </a:xfrm>
          <a:prstGeom prst="rect">
            <a:avLst/>
          </a:prstGeom>
          <a:noFill/>
        </p:spPr>
        <p:txBody>
          <a:bodyPr wrap="square">
            <a:sp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lang="en-US" sz="2000" b="1" kern="0" dirty="0">
                <a:solidFill>
                  <a:srgbClr val="0000FF"/>
                </a:solidFill>
                <a:latin typeface="Times New Roman" pitchFamily="18" charset="0"/>
                <a:ea typeface="Calibri"/>
                <a:cs typeface="Times New Roman" pitchFamily="18" charset="0"/>
              </a:rPr>
              <a:t>T</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ình</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cảm</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gia</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đình</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đóng</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vai</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trò</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vô</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cùng</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quan</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trọng</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ý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nghĩa</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đặc</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biệt</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to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lớn</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đối</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với</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đời</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sống</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của</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mỗi</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cá</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nhân</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 con </a:t>
            </a:r>
            <a:r>
              <a:rPr kumimoji="0" lang="en-US" sz="2000" b="1" i="0" u="none" strike="noStrike" kern="0" cap="none" spc="0" normalizeH="0" baseline="0" noProof="0" dirty="0" err="1">
                <a:ln>
                  <a:noFill/>
                </a:ln>
                <a:solidFill>
                  <a:srgbClr val="0000FF"/>
                </a:solidFill>
                <a:effectLst/>
                <a:uLnTx/>
                <a:uFillTx/>
                <a:latin typeface="Times New Roman" pitchFamily="18" charset="0"/>
                <a:ea typeface="Calibri"/>
                <a:cs typeface="Times New Roman" pitchFamily="18" charset="0"/>
              </a:rPr>
              <a:t>người</a:t>
            </a:r>
            <a:r>
              <a:rPr kumimoji="0" lang="en-US" sz="2000" b="1" i="0" u="none" strike="noStrike" kern="0" cap="none" spc="0" normalizeH="0" baseline="0" noProof="0" dirty="0">
                <a:ln>
                  <a:noFill/>
                </a:ln>
                <a:solidFill>
                  <a:srgbClr val="0000FF"/>
                </a:solidFill>
                <a:effectLst/>
                <a:uLnTx/>
                <a:uFillTx/>
                <a:latin typeface="Times New Roman" pitchFamily="18" charset="0"/>
                <a:ea typeface="Calibri"/>
                <a:cs typeface="Times New Roman" pitchFamily="18" charset="0"/>
              </a:rPr>
              <a:t>.</a:t>
            </a:r>
          </a:p>
        </p:txBody>
      </p:sp>
      <p:pic>
        <p:nvPicPr>
          <p:cNvPr id="5124" name="Picture 4" descr="999+++ Những Câu Nói Hay Về Cuộc Sống Gia Đình Vô Cùng Ý Nghĩa">
            <a:extLst>
              <a:ext uri="{FF2B5EF4-FFF2-40B4-BE49-F238E27FC236}">
                <a16:creationId xmlns:a16="http://schemas.microsoft.com/office/drawing/2014/main" id="{E2E661D5-13B7-4BCC-9F2B-89EADB86F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1964980"/>
            <a:ext cx="3800475" cy="345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457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olorful hearts PowerPoint Template">
            <a:extLst>
              <a:ext uri="{FF2B5EF4-FFF2-40B4-BE49-F238E27FC236}">
                <a16:creationId xmlns:a16="http://schemas.microsoft.com/office/drawing/2014/main" id="{EEB1D688-6FC8-4E33-9E15-ADC917CE5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âu nói hay về gia đình không hạnh phúc">
            <a:extLst>
              <a:ext uri="{FF2B5EF4-FFF2-40B4-BE49-F238E27FC236}">
                <a16:creationId xmlns:a16="http://schemas.microsoft.com/office/drawing/2014/main" id="{1DE41085-8D59-499F-83AE-73CDA08F0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473" y="0"/>
            <a:ext cx="4581527" cy="386638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Ảnh Gia Đình Đẹp Hoạt Hình, Tổng Hợp Hình Ảnh Gia Đình Đẹp Nhất">
            <a:extLst>
              <a:ext uri="{FF2B5EF4-FFF2-40B4-BE49-F238E27FC236}">
                <a16:creationId xmlns:a16="http://schemas.microsoft.com/office/drawing/2014/main" id="{40574073-C247-40BE-A6CA-358982307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474" y="3514455"/>
            <a:ext cx="4581525" cy="334354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800B5985-7E43-42C4-94B5-7C71F71D6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52" y="2505076"/>
            <a:ext cx="6481270" cy="405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343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767826" y="1297032"/>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FF0000"/>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2751134"/>
          </a:xfrm>
          <a:prstGeom prst="rect">
            <a:avLst/>
          </a:prstGeom>
          <a:noFill/>
        </p:spPr>
        <p:txBody>
          <a:bodyPr wrap="square" lIns="121917" tIns="60958" rIns="121917" bIns="60958" rtlCol="0">
            <a:spAutoFit/>
          </a:bodyPr>
          <a:lstStyle/>
          <a:p>
            <a:pPr algn="ctr">
              <a:lnSpc>
                <a:spcPct val="107000"/>
              </a:lnSpc>
              <a:spcAft>
                <a:spcPts val="1067"/>
              </a:spcAft>
            </a:pPr>
            <a:r>
              <a:rPr lang="nl-NL" sz="5400" b="1" dirty="0">
                <a:solidFill>
                  <a:srgbClr val="0000FF"/>
                </a:solidFill>
                <a:latin typeface="Calibri"/>
                <a:ea typeface="Calibri"/>
                <a:cs typeface="Times New Roman"/>
              </a:rPr>
              <a:t>Kể về một số hoạt động em tham gia cùng gia đình bên nội, bên ngoại của em</a:t>
            </a:r>
            <a:r>
              <a:rPr lang="en-US" sz="5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97101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7 Powerpoint background design ý tưởng | power points, hình ảnh, khung ảnh">
            <a:extLst>
              <a:ext uri="{FF2B5EF4-FFF2-40B4-BE49-F238E27FC236}">
                <a16:creationId xmlns:a16="http://schemas.microsoft.com/office/drawing/2014/main" id="{5B20CB42-5CC7-4FF5-A2E8-DC86E2737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iếu là thuận hòa!">
            <a:extLst>
              <a:ext uri="{FF2B5EF4-FFF2-40B4-BE49-F238E27FC236}">
                <a16:creationId xmlns:a16="http://schemas.microsoft.com/office/drawing/2014/main" id="{A926858F-A852-4C52-9667-1AF001C50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7719">
            <a:off x="2208442" y="1375252"/>
            <a:ext cx="7871497" cy="393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47005"/>
      </p:ext>
    </p:extLst>
  </p:cSld>
  <p:clrMapOvr>
    <a:masterClrMapping/>
  </p:clrMapOvr>
  <p:transition spd="slow" advClick="0" advTm="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Desktop\HÌNH GIA ĐÌNH\73001497957027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1" y="28575"/>
            <a:ext cx="6229350" cy="3400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esktop\HÌNH GIA ĐÌNH\gia-dinh-la-gi-y-nghia-cua-gia-dinh-768x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6265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esktop\HÌNH GIA ĐÌNH\y-nghia-cua-don-dep-nha-cua-don-tet-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1"/>
            <a:ext cx="59626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ình ảnh Gia đình đẹp - Tổng hợp hình ảnh gia đình đẹp nhất">
            <a:extLst>
              <a:ext uri="{FF2B5EF4-FFF2-40B4-BE49-F238E27FC236}">
                <a16:creationId xmlns:a16="http://schemas.microsoft.com/office/drawing/2014/main" id="{CA28319D-107F-4F30-BFD4-729197DB4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646" y="3428998"/>
            <a:ext cx="6229350" cy="441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22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562447" y="2630905"/>
            <a:ext cx="6984604" cy="1982274"/>
          </a:xfrm>
          <a:prstGeom prst="rect">
            <a:avLst/>
          </a:prstGeom>
        </p:spPr>
        <p:txBody>
          <a:bodyPr wrap="none">
            <a:spAutoFit/>
          </a:bodyPr>
          <a:lstStyle/>
          <a:p>
            <a:pPr marR="0" lvl="0" algn="just">
              <a:lnSpc>
                <a:spcPct val="150000"/>
              </a:lnSpc>
              <a:spcBef>
                <a:spcPts val="600"/>
              </a:spcBef>
              <a:spcAft>
                <a:spcPts val="600"/>
              </a:spcAft>
            </a:pPr>
            <a:r>
              <a:rPr lang="nl-NL" sz="4000" b="1" dirty="0">
                <a:solidFill>
                  <a:srgbClr val="FF0000"/>
                </a:solidFill>
                <a:latin typeface="Times New Roman" panose="02020603050405020304" pitchFamily="18" charset="0"/>
                <a:ea typeface="Calibri"/>
                <a:cs typeface="Times New Roman" panose="02020603050405020304" pitchFamily="18" charset="0"/>
              </a:rPr>
              <a:t>2. Chia sẻ ý nghĩa của gia đình </a:t>
            </a:r>
          </a:p>
          <a:p>
            <a:pPr marR="0" lvl="0" algn="ctr">
              <a:lnSpc>
                <a:spcPct val="150000"/>
              </a:lnSpc>
              <a:spcBef>
                <a:spcPts val="600"/>
              </a:spcBef>
              <a:spcAft>
                <a:spcPts val="600"/>
              </a:spcAft>
            </a:pPr>
            <a:r>
              <a:rPr lang="nl-NL" sz="4000" b="1" dirty="0">
                <a:solidFill>
                  <a:srgbClr val="FF0000"/>
                </a:solidFill>
                <a:latin typeface="Times New Roman" panose="02020603050405020304" pitchFamily="18" charset="0"/>
                <a:ea typeface="Calibri"/>
                <a:cs typeface="Times New Roman" panose="02020603050405020304" pitchFamily="18" charset="0"/>
              </a:rPr>
              <a:t>đối với </a:t>
            </a:r>
            <a:r>
              <a:rPr lang="vi-VN" sz="4000" b="1" dirty="0">
                <a:solidFill>
                  <a:srgbClr val="FF0000"/>
                </a:solidFill>
                <a:latin typeface="Times New Roman" panose="02020603050405020304" pitchFamily="18" charset="0"/>
                <a:ea typeface="Calibri"/>
                <a:cs typeface="Times New Roman" panose="02020603050405020304" pitchFamily="18" charset="0"/>
              </a:rPr>
              <a:t>e</a:t>
            </a:r>
            <a:r>
              <a:rPr lang="en-US" sz="4000" b="1" dirty="0">
                <a:solidFill>
                  <a:srgbClr val="FF0000"/>
                </a:solidFill>
                <a:latin typeface="Times New Roman" panose="02020603050405020304" pitchFamily="18" charset="0"/>
                <a:ea typeface="Calibri"/>
                <a:cs typeface="Times New Roman" panose="02020603050405020304" pitchFamily="18" charset="0"/>
              </a:rPr>
              <a:t>m.</a:t>
            </a:r>
          </a:p>
        </p:txBody>
      </p:sp>
    </p:spTree>
    <p:extLst>
      <p:ext uri="{BB962C8B-B14F-4D97-AF65-F5344CB8AC3E}">
        <p14:creationId xmlns:p14="http://schemas.microsoft.com/office/powerpoint/2010/main" val="204097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2466761"/>
          </a:xfrm>
          <a:prstGeom prst="rect">
            <a:avLst/>
          </a:prstGeom>
          <a:noFill/>
        </p:spPr>
        <p:txBody>
          <a:bodyPr wrap="square" lIns="121917" tIns="60958" rIns="121917" bIns="60958" rtlCol="0">
            <a:spAutoFit/>
          </a:bodyPr>
          <a:lstStyle/>
          <a:p>
            <a:pPr marR="0" lvl="0" algn="ctr">
              <a:lnSpc>
                <a:spcPct val="150000"/>
              </a:lnSpc>
              <a:spcBef>
                <a:spcPts val="600"/>
              </a:spcBef>
              <a:spcAft>
                <a:spcPts val="600"/>
              </a:spcAft>
            </a:pPr>
            <a:r>
              <a:rPr lang="nl-NL" sz="5400" b="1" dirty="0">
                <a:solidFill>
                  <a:srgbClr val="0000FF"/>
                </a:solidFill>
                <a:latin typeface="Times New Roman" panose="02020603050405020304" pitchFamily="18" charset="0"/>
                <a:ea typeface="Calibri"/>
                <a:cs typeface="Times New Roman" panose="02020603050405020304" pitchFamily="18" charset="0"/>
              </a:rPr>
              <a:t>Ý nghĩa của gia đình đối với </a:t>
            </a:r>
            <a:r>
              <a:rPr lang="vi-VN" sz="5400" b="1" dirty="0">
                <a:solidFill>
                  <a:srgbClr val="0000FF"/>
                </a:solidFill>
                <a:latin typeface="Times New Roman" panose="02020603050405020304" pitchFamily="18" charset="0"/>
                <a:ea typeface="Calibri"/>
                <a:cs typeface="Times New Roman" panose="02020603050405020304" pitchFamily="18" charset="0"/>
              </a:rPr>
              <a:t>em như thế nào?</a:t>
            </a:r>
            <a:endParaRPr lang="en-US" sz="5400" b="1" dirty="0">
              <a:solidFill>
                <a:srgbClr val="0000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7733781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hững hình ảnh và câu nói hay về gia đình hạnh phúc nên đọc nhất">
            <a:extLst>
              <a:ext uri="{FF2B5EF4-FFF2-40B4-BE49-F238E27FC236}">
                <a16:creationId xmlns:a16="http://schemas.microsoft.com/office/drawing/2014/main" id="{73EC0CC6-FB84-4F96-9E77-E7AD7CA2F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457951" cy="68318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List] những câu nói hay về cuộc sống gia đình sâu sắc bậc nhất | Tổng hợp  những câu nói hay về đời sống xã hay hội nhất trên đời - soyncanvas.vn">
            <a:extLst>
              <a:ext uri="{FF2B5EF4-FFF2-40B4-BE49-F238E27FC236}">
                <a16:creationId xmlns:a16="http://schemas.microsoft.com/office/drawing/2014/main" id="{D11F8305-2CD8-4C1C-89E5-A537A795A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0"/>
            <a:ext cx="5734050" cy="683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806649"/>
      </p:ext>
    </p:extLst>
  </p:cSld>
  <p:clrMapOvr>
    <a:masterClrMapping/>
  </p:clrMapOvr>
  <p:transition spd="slow" advClick="0"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nterest | Desain banner, Kartu catatan, Alat tulis">
            <a:extLst>
              <a:ext uri="{FF2B5EF4-FFF2-40B4-BE49-F238E27FC236}">
                <a16:creationId xmlns:a16="http://schemas.microsoft.com/office/drawing/2014/main" id="{20092351-BE0D-4179-8211-047E6B358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6400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101 câu nói hay về gia đình ý nghĩa đáng đọc nhất">
            <a:extLst>
              <a:ext uri="{FF2B5EF4-FFF2-40B4-BE49-F238E27FC236}">
                <a16:creationId xmlns:a16="http://schemas.microsoft.com/office/drawing/2014/main" id="{8C68F76B-67C6-417E-B0FA-C45BCF9B8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
            <a:ext cx="5867400" cy="674369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Tổng hợp 25+ hình ảnh đẹp, ý nghĩa về gia đình hạnh phúc - GUU.vn">
            <a:extLst>
              <a:ext uri="{FF2B5EF4-FFF2-40B4-BE49-F238E27FC236}">
                <a16:creationId xmlns:a16="http://schemas.microsoft.com/office/drawing/2014/main" id="{B2D2C2C3-2648-425C-B296-FAF252FC3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62124"/>
            <a:ext cx="4810125"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236837"/>
      </p:ext>
    </p:extLst>
  </p:cSld>
  <p:clrMapOvr>
    <a:masterClrMapping/>
  </p:clrMapOvr>
  <p:transition spd="slow" advClick="0" advTm="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C582-C248-4DFB-A3F4-0BCBFDA2CF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EABB14-258F-429F-BD88-4E7C977A3F2B}"/>
              </a:ext>
            </a:extLst>
          </p:cNvPr>
          <p:cNvSpPr>
            <a:spLocks noGrp="1"/>
          </p:cNvSpPr>
          <p:nvPr>
            <p:ph idx="1"/>
          </p:nvPr>
        </p:nvSpPr>
        <p:spPr/>
        <p:txBody>
          <a:bodyPr/>
          <a:lstStyle/>
          <a:p>
            <a:endParaRPr lang="en-US"/>
          </a:p>
        </p:txBody>
      </p:sp>
      <p:pic>
        <p:nvPicPr>
          <p:cNvPr id="1026" name="Picture 2" descr="Background Chuyên Nghiệp Full Hd, Chọn Lọc 101 Hình Nền Powerpoint Đẹp Cùng">
            <a:extLst>
              <a:ext uri="{FF2B5EF4-FFF2-40B4-BE49-F238E27FC236}">
                <a16:creationId xmlns:a16="http://schemas.microsoft.com/office/drawing/2014/main" id="{29B69FF1-E661-41E5-B369-17B405F76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A48A352-ED77-42E5-8C7B-1AC2F511A6B6}"/>
              </a:ext>
            </a:extLst>
          </p:cNvPr>
          <p:cNvPicPr>
            <a:picLocks noChangeAspect="1"/>
          </p:cNvPicPr>
          <p:nvPr/>
        </p:nvPicPr>
        <p:blipFill>
          <a:blip r:embed="rId3"/>
          <a:stretch>
            <a:fillRect/>
          </a:stretch>
        </p:blipFill>
        <p:spPr>
          <a:xfrm>
            <a:off x="3511467" y="0"/>
            <a:ext cx="5480133" cy="3208133"/>
          </a:xfrm>
          <a:prstGeom prst="rect">
            <a:avLst/>
          </a:prstGeom>
        </p:spPr>
      </p:pic>
      <p:sp>
        <p:nvSpPr>
          <p:cNvPr id="6" name="Subtitle 2">
            <a:extLst>
              <a:ext uri="{FF2B5EF4-FFF2-40B4-BE49-F238E27FC236}">
                <a16:creationId xmlns:a16="http://schemas.microsoft.com/office/drawing/2014/main" id="{B402354A-9D2E-4339-B637-7DDC1CD806ED}"/>
              </a:ext>
            </a:extLst>
          </p:cNvPr>
          <p:cNvSpPr txBox="1">
            <a:spLocks/>
          </p:cNvSpPr>
          <p:nvPr/>
        </p:nvSpPr>
        <p:spPr>
          <a:xfrm>
            <a:off x="66675" y="3208133"/>
            <a:ext cx="12192000" cy="96223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000"/>
              </a:spcAft>
              <a:buNone/>
            </a:pPr>
            <a:r>
              <a:rPr lang="en-US" sz="2700" dirty="0" err="1">
                <a:solidFill>
                  <a:srgbClr val="FF0000"/>
                </a:solidFill>
                <a:latin typeface="Times New Roman" panose="02020603050405020304" pitchFamily="18" charset="0"/>
                <a:ea typeface="Calibri"/>
                <a:cs typeface="Times New Roman" panose="02020603050405020304" pitchFamily="18" charset="0"/>
              </a:rPr>
              <a:t>Cả</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lớp</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hát</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bài</a:t>
            </a:r>
            <a:r>
              <a:rPr lang="en-US" sz="2700" dirty="0">
                <a:solidFill>
                  <a:srgbClr val="FF0000"/>
                </a:solidFill>
                <a:latin typeface="Times New Roman" panose="02020603050405020304" pitchFamily="18" charset="0"/>
                <a:ea typeface="Calibri"/>
                <a:cs typeface="Times New Roman" panose="02020603050405020304" pitchFamily="18" charset="0"/>
              </a:rPr>
              <a:t> : “Gia </a:t>
            </a:r>
            <a:r>
              <a:rPr lang="en-US" sz="2700" dirty="0" err="1">
                <a:solidFill>
                  <a:srgbClr val="FF0000"/>
                </a:solidFill>
                <a:latin typeface="Times New Roman" panose="02020603050405020304" pitchFamily="18" charset="0"/>
                <a:ea typeface="Calibri"/>
                <a:cs typeface="Times New Roman" panose="02020603050405020304" pitchFamily="18" charset="0"/>
              </a:rPr>
              <a:t>đình</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nhỏ</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hạnh</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phúc</a:t>
            </a:r>
            <a:r>
              <a:rPr lang="en-US" sz="2700" dirty="0">
                <a:solidFill>
                  <a:srgbClr val="FF0000"/>
                </a:solidFill>
                <a:latin typeface="Times New Roman" panose="02020603050405020304" pitchFamily="18" charset="0"/>
                <a:ea typeface="Calibri"/>
                <a:cs typeface="Times New Roman" panose="02020603050405020304" pitchFamily="18" charset="0"/>
              </a:rPr>
              <a:t> to” </a:t>
            </a:r>
            <a:r>
              <a:rPr lang="en-US" sz="2700" dirty="0" err="1">
                <a:solidFill>
                  <a:srgbClr val="FF0000"/>
                </a:solidFill>
                <a:latin typeface="Times New Roman" panose="02020603050405020304" pitchFamily="18" charset="0"/>
                <a:ea typeface="Calibri"/>
                <a:cs typeface="Times New Roman" panose="02020603050405020304" pitchFamily="18" charset="0"/>
              </a:rPr>
              <a:t>sáng</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tác</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của</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nhạc</a:t>
            </a:r>
            <a:r>
              <a:rPr lang="en-US" sz="2700" dirty="0">
                <a:solidFill>
                  <a:srgbClr val="FF0000"/>
                </a:solidFill>
                <a:latin typeface="Times New Roman" panose="02020603050405020304" pitchFamily="18" charset="0"/>
                <a:ea typeface="Calibri"/>
                <a:cs typeface="Times New Roman" panose="02020603050405020304" pitchFamily="18" charset="0"/>
              </a:rPr>
              <a:t> </a:t>
            </a:r>
            <a:r>
              <a:rPr lang="en-US" sz="2700" dirty="0" err="1">
                <a:solidFill>
                  <a:srgbClr val="FF0000"/>
                </a:solidFill>
                <a:latin typeface="Times New Roman" panose="02020603050405020304" pitchFamily="18" charset="0"/>
                <a:ea typeface="Calibri"/>
                <a:cs typeface="Times New Roman" panose="02020603050405020304" pitchFamily="18" charset="0"/>
              </a:rPr>
              <a:t>sĩ</a:t>
            </a:r>
            <a:r>
              <a:rPr lang="en-US" sz="2700" dirty="0">
                <a:solidFill>
                  <a:srgbClr val="FF0000"/>
                </a:solidFill>
                <a:latin typeface="Times New Roman" panose="02020603050405020304" pitchFamily="18" charset="0"/>
                <a:ea typeface="Calibri"/>
                <a:cs typeface="Times New Roman" panose="02020603050405020304" pitchFamily="18" charset="0"/>
              </a:rPr>
              <a:t> Nguyễn </a:t>
            </a:r>
            <a:r>
              <a:rPr lang="en-US" sz="2700" dirty="0" err="1">
                <a:solidFill>
                  <a:srgbClr val="FF0000"/>
                </a:solidFill>
                <a:latin typeface="Times New Roman" panose="02020603050405020304" pitchFamily="18" charset="0"/>
                <a:ea typeface="Calibri"/>
                <a:cs typeface="Times New Roman" panose="02020603050405020304" pitchFamily="18" charset="0"/>
              </a:rPr>
              <a:t>Văn</a:t>
            </a:r>
            <a:r>
              <a:rPr lang="en-US" sz="2700" dirty="0">
                <a:solidFill>
                  <a:srgbClr val="FF0000"/>
                </a:solidFill>
                <a:latin typeface="Times New Roman" panose="02020603050405020304" pitchFamily="18" charset="0"/>
                <a:ea typeface="Calibri"/>
                <a:cs typeface="Times New Roman" panose="02020603050405020304" pitchFamily="18" charset="0"/>
              </a:rPr>
              <a:t> Chung.</a:t>
            </a:r>
          </a:p>
          <a:p>
            <a:pPr algn="ctr"/>
            <a:endParaRPr lang="en-US" dirty="0"/>
          </a:p>
        </p:txBody>
      </p:sp>
    </p:spTree>
    <p:extLst>
      <p:ext uri="{BB962C8B-B14F-4D97-AF65-F5344CB8AC3E}">
        <p14:creationId xmlns:p14="http://schemas.microsoft.com/office/powerpoint/2010/main" val="24924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dministrator\Desktop\HÌNH GIA ĐÌNH\anh-nhung-cau-noi-hay-ve-gia-din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62"/>
            <a:ext cx="12192000" cy="6940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istrator\Desktop\HÌNH GIA ĐÌNH\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062"/>
            <a:ext cx="12192000" cy="6940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Desktop\HÌNH GIA ĐÌNH\anh-nhung-cau-noi-hay-ve-gia-dinh-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HÌNH GIA ĐÌNH\ngaygiadinhvn286-16238947005238328575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16175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3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919400" y="1876928"/>
            <a:ext cx="3780811" cy="1187115"/>
          </a:xfrm>
          <a:noFill/>
        </p:spPr>
        <p:txBody>
          <a:bodyPr>
            <a:noAutofit/>
          </a:bodyPr>
          <a:lstStyle/>
          <a:p>
            <a:pPr marL="0" indent="0" algn="ctr">
              <a:buNone/>
            </a:pPr>
            <a:r>
              <a:rPr lang="nl-NL" sz="4000" b="1" u="sng" dirty="0">
                <a:solidFill>
                  <a:srgbClr val="FF0000"/>
                </a:solidFill>
                <a:latin typeface="Times New Roman" pitchFamily="18" charset="0"/>
                <a:ea typeface="Calibri"/>
                <a:cs typeface="Times New Roman" pitchFamily="18" charset="0"/>
              </a:rPr>
              <a:t>Nhiệm vụ 2</a:t>
            </a:r>
            <a:r>
              <a:rPr lang="nl-NL" sz="4000" b="1" dirty="0">
                <a:solidFill>
                  <a:srgbClr val="FF0000"/>
                </a:solidFill>
                <a:latin typeface="Times New Roman" pitchFamily="18" charset="0"/>
                <a:ea typeface="Calibri"/>
                <a:cs typeface="Times New Roman" pitchFamily="18" charset="0"/>
              </a:rPr>
              <a:t>:</a:t>
            </a:r>
            <a:r>
              <a:rPr lang="nl-NL" sz="4000" dirty="0">
                <a:solidFill>
                  <a:srgbClr val="FF0000"/>
                </a:solidFill>
                <a:latin typeface="Times New Roman" pitchFamily="18" charset="0"/>
                <a:ea typeface="Calibri"/>
                <a:cs typeface="Times New Roman" pitchFamily="18" charset="0"/>
              </a:rPr>
              <a:t> </a:t>
            </a:r>
            <a:r>
              <a:rPr lang="en-US" sz="4000" dirty="0" err="1">
                <a:solidFill>
                  <a:srgbClr val="FF0000"/>
                </a:solidFill>
                <a:latin typeface="Times New Roman" pitchFamily="18" charset="0"/>
                <a:cs typeface="Times New Roman" pitchFamily="18" charset="0"/>
              </a:rPr>
              <a:t>Tìm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hiểu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nuôi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mối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quan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hệ</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đình</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0039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414587" y="2514807"/>
            <a:ext cx="7362825" cy="1828386"/>
          </a:xfrm>
          <a:prstGeom prst="rect">
            <a:avLst/>
          </a:prstGeom>
          <a:noFill/>
        </p:spPr>
        <p:txBody>
          <a:bodyPr wrap="square">
            <a:spAutoFit/>
          </a:bodyPr>
          <a:lstStyle/>
          <a:p>
            <a:pPr marR="0" algn="ctr">
              <a:lnSpc>
                <a:spcPct val="150000"/>
              </a:lnSpc>
              <a:spcBef>
                <a:spcPts val="600"/>
              </a:spcBef>
              <a:spcAft>
                <a:spcPts val="600"/>
              </a:spcAft>
            </a:pPr>
            <a:r>
              <a:rPr lang="nl-NL" sz="4000" b="1" dirty="0">
                <a:solidFill>
                  <a:srgbClr val="FF0000"/>
                </a:solidFill>
                <a:latin typeface="Times New Roman" pitchFamily="18" charset="0"/>
                <a:ea typeface="Calibri"/>
                <a:cs typeface="Times New Roman" pitchFamily="18" charset="0"/>
              </a:rPr>
              <a:t>1. Tìm hiểu các cách để nuôi dưỡng tình cảm gia đình.</a:t>
            </a:r>
            <a:endParaRPr lang="nl-NL" sz="40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1900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450" y="2699917"/>
            <a:ext cx="3862205" cy="3631626"/>
          </a:xfrm>
          <a:prstGeom prst="rect">
            <a:avLst/>
          </a:prstGeom>
        </p:spPr>
      </p:pic>
      <p:sp>
        <p:nvSpPr>
          <p:cNvPr id="5" name="TextBox 4">
            <a:extLst>
              <a:ext uri="{FF2B5EF4-FFF2-40B4-BE49-F238E27FC236}">
                <a16:creationId xmlns:a16="http://schemas.microsoft.com/office/drawing/2014/main" id="{A7F3DD2F-D3FD-4413-A947-D75E1578FCE2}"/>
              </a:ext>
            </a:extLst>
          </p:cNvPr>
          <p:cNvSpPr txBox="1"/>
          <p:nvPr/>
        </p:nvSpPr>
        <p:spPr>
          <a:xfrm>
            <a:off x="2116320" y="1476197"/>
            <a:ext cx="8123993" cy="1522529"/>
          </a:xfrm>
          <a:prstGeom prst="rect">
            <a:avLst/>
          </a:prstGeom>
          <a:noFill/>
        </p:spPr>
        <p:txBody>
          <a:bodyPr wrap="square" lIns="121917" tIns="60958" rIns="121917" bIns="60958" rtlCol="0">
            <a:spAutoFit/>
          </a:bodyPr>
          <a:lstStyle/>
          <a:p>
            <a:pPr algn="ctr">
              <a:lnSpc>
                <a:spcPct val="107000"/>
              </a:lnSpc>
              <a:spcAft>
                <a:spcPts val="1067"/>
              </a:spcAft>
            </a:pPr>
            <a:r>
              <a:rPr lang="en-US" sz="4400" b="1" dirty="0">
                <a:solidFill>
                  <a:srgbClr val="FF0066"/>
                </a:solidFill>
                <a:latin typeface="Times New Roman" pitchFamily="18" charset="0"/>
                <a:cs typeface="Times New Roman" pitchFamily="18" charset="0"/>
              </a:rPr>
              <a:t>Chia </a:t>
            </a:r>
            <a:r>
              <a:rPr lang="en-US" sz="4400" b="1" dirty="0" err="1">
                <a:solidFill>
                  <a:srgbClr val="FF0066"/>
                </a:solidFill>
                <a:latin typeface="Times New Roman" pitchFamily="18" charset="0"/>
                <a:cs typeface="Times New Roman" pitchFamily="18" charset="0"/>
              </a:rPr>
              <a:t>sẻ</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những</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việc</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làm</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nuôi</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dưỡng</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quan</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hệ</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gia</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đình</a:t>
            </a:r>
            <a:endParaRPr lang="en-US" sz="44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9736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15" y="0"/>
            <a:ext cx="12464716" cy="45559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15" y="4555958"/>
            <a:ext cx="12464715" cy="2711075"/>
          </a:xfrm>
          <a:prstGeom prst="rect">
            <a:avLst/>
          </a:prstGeom>
        </p:spPr>
      </p:pic>
    </p:spTree>
    <p:extLst>
      <p:ext uri="{BB962C8B-B14F-4D97-AF65-F5344CB8AC3E}">
        <p14:creationId xmlns:p14="http://schemas.microsoft.com/office/powerpoint/2010/main" val="197536534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C455-7E62-46AA-AE54-B63B49DBB0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FAD924-FAAA-42B8-81B6-42C2E65D769D}"/>
              </a:ext>
            </a:extLst>
          </p:cNvPr>
          <p:cNvSpPr>
            <a:spLocks noGrp="1"/>
          </p:cNvSpPr>
          <p:nvPr>
            <p:ph idx="1"/>
          </p:nvPr>
        </p:nvSpPr>
        <p:spPr/>
        <p:txBody>
          <a:bodyPr/>
          <a:lstStyle/>
          <a:p>
            <a:endParaRPr lang="en-US"/>
          </a:p>
        </p:txBody>
      </p:sp>
      <p:pic>
        <p:nvPicPr>
          <p:cNvPr id="1026" name="Picture 2" descr="Background trái tim (2021) ▶️ Xfaster ◀️">
            <a:extLst>
              <a:ext uri="{FF2B5EF4-FFF2-40B4-BE49-F238E27FC236}">
                <a16:creationId xmlns:a16="http://schemas.microsoft.com/office/drawing/2014/main" id="{8D975BB3-E8A8-4871-BC8B-C706526F3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DD0ABE-133B-4859-A9F5-142AEB8F2288}"/>
              </a:ext>
            </a:extLst>
          </p:cNvPr>
          <p:cNvPicPr>
            <a:picLocks noChangeAspect="1"/>
          </p:cNvPicPr>
          <p:nvPr/>
        </p:nvPicPr>
        <p:blipFill>
          <a:blip r:embed="rId3"/>
          <a:stretch>
            <a:fillRect/>
          </a:stretch>
        </p:blipFill>
        <p:spPr>
          <a:xfrm>
            <a:off x="120817" y="102268"/>
            <a:ext cx="6699084" cy="4860758"/>
          </a:xfrm>
          <a:prstGeom prst="rect">
            <a:avLst/>
          </a:prstGeom>
        </p:spPr>
      </p:pic>
      <p:sp>
        <p:nvSpPr>
          <p:cNvPr id="6" name="Rectangle 5">
            <a:extLst>
              <a:ext uri="{FF2B5EF4-FFF2-40B4-BE49-F238E27FC236}">
                <a16:creationId xmlns:a16="http://schemas.microsoft.com/office/drawing/2014/main" id="{92C69B45-4341-4199-A10D-0761E2C2338C}"/>
              </a:ext>
            </a:extLst>
          </p:cNvPr>
          <p:cNvSpPr/>
          <p:nvPr/>
        </p:nvSpPr>
        <p:spPr>
          <a:xfrm>
            <a:off x="1" y="5328151"/>
            <a:ext cx="6819900" cy="1323439"/>
          </a:xfrm>
          <a:prstGeom prst="rect">
            <a:avLst/>
          </a:prstGeom>
          <a:solidFill>
            <a:schemeClr val="bg1"/>
          </a:solidFill>
        </p:spPr>
        <p:txBody>
          <a:bodyPr wrap="square">
            <a:spAutoFit/>
          </a:bodyPr>
          <a:lstStyle/>
          <a:p>
            <a:pPr algn="ct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Duy</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trì</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bữa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cơm</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gia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đình</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thường</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xuyên</a:t>
            </a:r>
            <a:endParaRPr lang="en-US" sz="40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76122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7" y="0"/>
            <a:ext cx="12737431" cy="452387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49"/>
          <a:stretch/>
        </p:blipFill>
        <p:spPr>
          <a:xfrm>
            <a:off x="-144379" y="4523875"/>
            <a:ext cx="12336379" cy="2470484"/>
          </a:xfrm>
          <a:prstGeom prst="rect">
            <a:avLst/>
          </a:prstGeom>
        </p:spPr>
      </p:pic>
    </p:spTree>
    <p:extLst>
      <p:ext uri="{BB962C8B-B14F-4D97-AF65-F5344CB8AC3E}">
        <p14:creationId xmlns:p14="http://schemas.microsoft.com/office/powerpoint/2010/main" val="1244003298"/>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6629" y="2868863"/>
            <a:ext cx="6989346" cy="1445962"/>
          </a:xfrm>
        </p:spPr>
        <p:txBody>
          <a:bodyPr>
            <a:normAutofit/>
          </a:bodyPr>
          <a:lstStyle/>
          <a:p>
            <a:pPr marL="0" indent="0" algn="ctr">
              <a:buNone/>
            </a:pPr>
            <a:r>
              <a:rPr lang="en-US" sz="3600" b="1" dirty="0">
                <a:solidFill>
                  <a:srgbClr val="FF0066"/>
                </a:solidFill>
                <a:latin typeface="Times New Roman" panose="02020603050405020304" pitchFamily="18" charset="0"/>
                <a:cs typeface="Times New Roman" panose="02020603050405020304" pitchFamily="18" charset="0"/>
              </a:rPr>
              <a:t>2. Chia </a:t>
            </a:r>
            <a:r>
              <a:rPr lang="en-US" sz="3600" b="1" dirty="0" err="1">
                <a:solidFill>
                  <a:srgbClr val="FF0066"/>
                </a:solidFill>
                <a:latin typeface="Times New Roman" panose="02020603050405020304" pitchFamily="18" charset="0"/>
                <a:cs typeface="Times New Roman" panose="02020603050405020304" pitchFamily="18" charset="0"/>
              </a:rPr>
              <a:t>sẻ</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cảm</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xúc</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của</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em</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về</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nuôi</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dưỡng</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mối</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quan</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hệ</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gia</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đình</a:t>
            </a:r>
            <a:endParaRPr lang="en-US" sz="3600" dirty="0">
              <a:solidFill>
                <a:srgbClr val="FF0066"/>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12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FDE0-BFCA-4295-BD80-7CAA8EBBBE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90D853-A131-4B18-A5E9-1E002577473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BFC54B5-8F79-45EC-8436-894176033F9A}"/>
              </a:ext>
            </a:extLst>
          </p:cNvPr>
          <p:cNvPicPr>
            <a:picLocks noChangeAspect="1"/>
          </p:cNvPicPr>
          <p:nvPr/>
        </p:nvPicPr>
        <p:blipFill>
          <a:blip r:embed="rId2"/>
          <a:stretch>
            <a:fillRect/>
          </a:stretch>
        </p:blipFill>
        <p:spPr>
          <a:xfrm>
            <a:off x="0" y="-22226"/>
            <a:ext cx="12192000" cy="6913385"/>
          </a:xfrm>
          <a:prstGeom prst="rect">
            <a:avLst/>
          </a:prstGeom>
        </p:spPr>
      </p:pic>
      <p:sp>
        <p:nvSpPr>
          <p:cNvPr id="6" name="Content Placeholder 2">
            <a:extLst>
              <a:ext uri="{FF2B5EF4-FFF2-40B4-BE49-F238E27FC236}">
                <a16:creationId xmlns:a16="http://schemas.microsoft.com/office/drawing/2014/main" id="{AAEE5F50-3C86-4CCB-9669-F8DD7684C134}"/>
              </a:ext>
            </a:extLst>
          </p:cNvPr>
          <p:cNvSpPr txBox="1">
            <a:spLocks/>
          </p:cNvSpPr>
          <p:nvPr/>
        </p:nvSpPr>
        <p:spPr>
          <a:xfrm>
            <a:off x="2505075" y="2305725"/>
            <a:ext cx="9315450" cy="42283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solidFill>
                  <a:srgbClr val="FF0066"/>
                </a:solidFill>
                <a:latin typeface="Times New Roman" pitchFamily="18" charset="0"/>
                <a:cs typeface="Times New Roman" pitchFamily="18" charset="0"/>
              </a:rPr>
              <a:t> </a:t>
            </a:r>
            <a:r>
              <a:rPr lang="nl-NL" sz="4800" b="1" i="1" dirty="0">
                <a:solidFill>
                  <a:srgbClr val="FFFF00"/>
                </a:solidFill>
                <a:latin typeface="Times New Roman" pitchFamily="18" charset="0"/>
                <a:cs typeface="Times New Roman" pitchFamily="18" charset="0"/>
              </a:rPr>
              <a:t>Khi được quan tâm, chăm sóc, các thành viên trong gia đình sẽ cảm thấy như thế nào? </a:t>
            </a:r>
          </a:p>
          <a:p>
            <a:pPr marL="0" indent="0">
              <a:buFont typeface="Arial" panose="020B0604020202020204" pitchFamily="34" charset="0"/>
              <a:buNone/>
            </a:pPr>
            <a:endParaRPr lang="nl-NL" sz="4400" i="1"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1532840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C675670-A133-47DE-8B6E-7BFACF7C59A1}"/>
              </a:ext>
            </a:extLst>
          </p:cNvPr>
          <p:cNvSpPr>
            <a:spLocks noGrp="1"/>
          </p:cNvSpPr>
          <p:nvPr>
            <p:ph idx="1"/>
          </p:nvPr>
        </p:nvSpPr>
        <p:spPr/>
        <p:txBody>
          <a:bodyPr/>
          <a:lstStyle/>
          <a:p>
            <a:endParaRPr lang="en-US"/>
          </a:p>
        </p:txBody>
      </p:sp>
      <p:pic>
        <p:nvPicPr>
          <p:cNvPr id="3074" name="Picture 2" descr="TOP hình nền Powerpoint để làm các EVENT - Hedieuhanh.Com">
            <a:extLst>
              <a:ext uri="{FF2B5EF4-FFF2-40B4-BE49-F238E27FC236}">
                <a16:creationId xmlns:a16="http://schemas.microsoft.com/office/drawing/2014/main" id="{14D9901E-543B-43F3-BFD8-F0D24A08D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2B595F-0908-42CB-ADD3-A6B8E0048AA3}"/>
              </a:ext>
            </a:extLst>
          </p:cNvPr>
          <p:cNvSpPr txBox="1"/>
          <p:nvPr/>
        </p:nvSpPr>
        <p:spPr>
          <a:xfrm>
            <a:off x="2533650" y="2362885"/>
            <a:ext cx="9144000" cy="2308324"/>
          </a:xfrm>
          <a:prstGeom prst="rect">
            <a:avLst/>
          </a:prstGeom>
          <a:noFill/>
        </p:spPr>
        <p:txBody>
          <a:bodyPr wrap="square">
            <a:spAutoFit/>
          </a:bodyPr>
          <a:lstStyle/>
          <a:p>
            <a:pPr algn="ctr"/>
            <a:r>
              <a:rPr lang="nl-NL" sz="4800" b="1" i="1" dirty="0">
                <a:solidFill>
                  <a:srgbClr val="FF0066"/>
                </a:solidFill>
                <a:latin typeface="Times New Roman" pitchFamily="18" charset="0"/>
                <a:cs typeface="Times New Roman" pitchFamily="18" charset="0"/>
              </a:rPr>
              <a:t>Bản thân em cảm thấy thế nào khi quan tâm, chăm sóc các thành viên trong gia đình?</a:t>
            </a:r>
            <a:endParaRPr lang="en-US" sz="48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67917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DinhNhoHanhPhucTo-Bibi-2883838">
            <a:hlinkClick r:id="" action="ppaction://media"/>
            <a:extLst>
              <a:ext uri="{FF2B5EF4-FFF2-40B4-BE49-F238E27FC236}">
                <a16:creationId xmlns:a16="http://schemas.microsoft.com/office/drawing/2014/main" id="{E2F66F9F-A11A-4E35-9E00-0AB5B22EB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5050" y="6264275"/>
            <a:ext cx="406400" cy="406400"/>
          </a:xfrm>
          <a:prstGeom prst="rect">
            <a:avLst/>
          </a:prstGeom>
        </p:spPr>
      </p:pic>
      <p:sp>
        <p:nvSpPr>
          <p:cNvPr id="6" name="Subtitle 5">
            <a:extLst>
              <a:ext uri="{FF2B5EF4-FFF2-40B4-BE49-F238E27FC236}">
                <a16:creationId xmlns:a16="http://schemas.microsoft.com/office/drawing/2014/main" id="{8A5C57CD-8BBB-4B68-A43C-C26AA4704834}"/>
              </a:ext>
            </a:extLst>
          </p:cNvPr>
          <p:cNvSpPr>
            <a:spLocks noGrp="1"/>
          </p:cNvSpPr>
          <p:nvPr>
            <p:ph type="subTitle" idx="1"/>
          </p:nvPr>
        </p:nvSpPr>
        <p:spPr/>
        <p:txBody>
          <a:bodyPr/>
          <a:lstStyle/>
          <a:p>
            <a:endParaRPr lang="en-US"/>
          </a:p>
        </p:txBody>
      </p:sp>
      <p:pic>
        <p:nvPicPr>
          <p:cNvPr id="1026" name="Picture 2" descr="50++ hình nền powerpoint đẹp long lanh | Fondos para diapositivas,  Plantillas de fondo de powerpoint, Marcos para texto">
            <a:extLst>
              <a:ext uri="{FF2B5EF4-FFF2-40B4-BE49-F238E27FC236}">
                <a16:creationId xmlns:a16="http://schemas.microsoft.com/office/drawing/2014/main" id="{6294F3C2-F140-499F-B798-944085B01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0271D7-E332-4239-B8D7-F324ED360F66}"/>
              </a:ext>
            </a:extLst>
          </p:cNvPr>
          <p:cNvSpPr txBox="1"/>
          <p:nvPr/>
        </p:nvSpPr>
        <p:spPr>
          <a:xfrm>
            <a:off x="981075" y="2811430"/>
            <a:ext cx="2533649" cy="1754326"/>
          </a:xfrm>
          <a:prstGeom prst="rect">
            <a:avLst/>
          </a:prstGeom>
          <a:noFill/>
        </p:spPr>
        <p:txBody>
          <a:bodyPr wrap="square">
            <a:spAutoFit/>
          </a:bodyPr>
          <a:lstStyle/>
          <a:p>
            <a:pPr algn="ctr"/>
            <a:r>
              <a:rPr lang="en-US" sz="3600" b="1" dirty="0" err="1">
                <a:solidFill>
                  <a:srgbClr val="0000FF"/>
                </a:solidFill>
                <a:latin typeface="Times New Roman"/>
                <a:ea typeface="Calibri"/>
              </a:rPr>
              <a:t>Từng</a:t>
            </a:r>
            <a:r>
              <a:rPr lang="en-US" sz="3600" b="1" dirty="0">
                <a:solidFill>
                  <a:srgbClr val="0000FF"/>
                </a:solidFill>
                <a:latin typeface="Times New Roman"/>
                <a:ea typeface="Calibri"/>
              </a:rPr>
              <a:t> </a:t>
            </a:r>
            <a:r>
              <a:rPr lang="en-US" sz="3600" b="1" dirty="0" err="1">
                <a:solidFill>
                  <a:srgbClr val="0000FF"/>
                </a:solidFill>
                <a:latin typeface="Times New Roman"/>
                <a:ea typeface="Calibri"/>
              </a:rPr>
              <a:t>thành</a:t>
            </a:r>
            <a:r>
              <a:rPr lang="en-US" sz="3600" b="1" dirty="0">
                <a:solidFill>
                  <a:srgbClr val="0000FF"/>
                </a:solidFill>
                <a:latin typeface="Times New Roman"/>
                <a:ea typeface="Calibri"/>
              </a:rPr>
              <a:t> </a:t>
            </a:r>
            <a:r>
              <a:rPr lang="en-US" sz="3600" b="1" dirty="0" err="1">
                <a:solidFill>
                  <a:srgbClr val="0000FF"/>
                </a:solidFill>
                <a:latin typeface="Times New Roman"/>
                <a:ea typeface="Calibri"/>
              </a:rPr>
              <a:t>viên</a:t>
            </a:r>
            <a:r>
              <a:rPr lang="en-US" sz="3600" b="1" dirty="0">
                <a:solidFill>
                  <a:srgbClr val="0000FF"/>
                </a:solidFill>
                <a:latin typeface="Times New Roman"/>
                <a:ea typeface="Calibri"/>
              </a:rPr>
              <a:t> </a:t>
            </a:r>
            <a:r>
              <a:rPr lang="en-US" sz="3600" b="1" dirty="0" err="1">
                <a:solidFill>
                  <a:srgbClr val="0000FF"/>
                </a:solidFill>
                <a:latin typeface="Times New Roman"/>
                <a:ea typeface="Calibri"/>
              </a:rPr>
              <a:t>đang</a:t>
            </a:r>
            <a:r>
              <a:rPr lang="en-US" sz="3600" b="1" dirty="0">
                <a:solidFill>
                  <a:srgbClr val="0000FF"/>
                </a:solidFill>
                <a:latin typeface="Times New Roman"/>
                <a:ea typeface="Calibri"/>
              </a:rPr>
              <a:t> </a:t>
            </a:r>
            <a:r>
              <a:rPr lang="en-US" sz="3600" b="1" dirty="0" err="1">
                <a:solidFill>
                  <a:srgbClr val="0000FF"/>
                </a:solidFill>
                <a:latin typeface="Times New Roman"/>
                <a:ea typeface="Calibri"/>
              </a:rPr>
              <a:t>làm</a:t>
            </a:r>
            <a:r>
              <a:rPr lang="en-US" sz="3600" b="1" dirty="0">
                <a:solidFill>
                  <a:srgbClr val="0000FF"/>
                </a:solidFill>
                <a:latin typeface="Times New Roman"/>
                <a:ea typeface="Calibri"/>
              </a:rPr>
              <a:t> </a:t>
            </a:r>
            <a:r>
              <a:rPr lang="en-US" sz="3600" b="1" dirty="0" err="1">
                <a:solidFill>
                  <a:srgbClr val="0000FF"/>
                </a:solidFill>
                <a:latin typeface="Times New Roman"/>
                <a:ea typeface="Calibri"/>
              </a:rPr>
              <a:t>gì</a:t>
            </a:r>
            <a:r>
              <a:rPr lang="en-US" sz="3600" b="1" dirty="0">
                <a:solidFill>
                  <a:srgbClr val="0000FF"/>
                </a:solidFill>
                <a:latin typeface="Times New Roman"/>
                <a:ea typeface="Calibri"/>
              </a:rPr>
              <a:t>? </a:t>
            </a:r>
          </a:p>
        </p:txBody>
      </p:sp>
      <p:sp>
        <p:nvSpPr>
          <p:cNvPr id="12" name="TextBox 11">
            <a:extLst>
              <a:ext uri="{FF2B5EF4-FFF2-40B4-BE49-F238E27FC236}">
                <a16:creationId xmlns:a16="http://schemas.microsoft.com/office/drawing/2014/main" id="{A0342E26-DDBD-46A6-B340-6D1DA639D47A}"/>
              </a:ext>
            </a:extLst>
          </p:cNvPr>
          <p:cNvSpPr txBox="1"/>
          <p:nvPr/>
        </p:nvSpPr>
        <p:spPr>
          <a:xfrm>
            <a:off x="8477252" y="2257432"/>
            <a:ext cx="2657475" cy="2862322"/>
          </a:xfrm>
          <a:prstGeom prst="rect">
            <a:avLst/>
          </a:prstGeom>
          <a:noFill/>
        </p:spPr>
        <p:txBody>
          <a:bodyPr wrap="square">
            <a:spAutoFit/>
          </a:bodyPr>
          <a:lstStyle/>
          <a:p>
            <a:pPr algn="ctr"/>
            <a:r>
              <a:rPr lang="en-US" sz="3600" b="1" dirty="0" err="1">
                <a:solidFill>
                  <a:srgbClr val="FF0066"/>
                </a:solidFill>
                <a:latin typeface="Times New Roman"/>
                <a:ea typeface="Calibri"/>
              </a:rPr>
              <a:t>Em</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có</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suy</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nghĩ</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gì</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khi</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xem</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hình</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ảnh</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gia</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đình</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này</a:t>
            </a:r>
            <a:r>
              <a:rPr lang="en-US" sz="3600" b="1" dirty="0">
                <a:solidFill>
                  <a:srgbClr val="FF0066"/>
                </a:solidFill>
                <a:latin typeface="Times New Roman"/>
                <a:ea typeface="Calibri"/>
              </a:rPr>
              <a:t> </a:t>
            </a:r>
            <a:r>
              <a:rPr lang="en-US" sz="3600" b="1" dirty="0" err="1">
                <a:solidFill>
                  <a:srgbClr val="FF0066"/>
                </a:solidFill>
                <a:latin typeface="Times New Roman"/>
                <a:ea typeface="Calibri"/>
              </a:rPr>
              <a:t>không</a:t>
            </a:r>
            <a:r>
              <a:rPr lang="vi-VN" sz="3600" b="1" dirty="0">
                <a:solidFill>
                  <a:srgbClr val="FF0066"/>
                </a:solidFill>
                <a:latin typeface="Times New Roman"/>
                <a:ea typeface="Calibri"/>
              </a:rPr>
              <a:t>? </a:t>
            </a:r>
            <a:endParaRPr lang="en-US" sz="3600" dirty="0"/>
          </a:p>
        </p:txBody>
      </p:sp>
      <p:pic>
        <p:nvPicPr>
          <p:cNvPr id="1028" name="Picture 4" descr="Hé Lộ Bí Quyết - Cách Giữ Gìn Gia Đình Hạnh Phúc - Phải ĐỌC!!!">
            <a:extLst>
              <a:ext uri="{FF2B5EF4-FFF2-40B4-BE49-F238E27FC236}">
                <a16:creationId xmlns:a16="http://schemas.microsoft.com/office/drawing/2014/main" id="{803D15EB-E39F-4E74-B548-B03AB77FF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25" y="2027587"/>
            <a:ext cx="4657726" cy="3322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5049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1315"/>
            <a:ext cx="12192000" cy="1481175"/>
          </a:xfrm>
          <a:prstGeom prst="rect">
            <a:avLst/>
          </a:prstGeom>
          <a:solidFill>
            <a:schemeClr val="bg1"/>
          </a:solidFill>
        </p:spPr>
        <p:txBody>
          <a:bodyPr wrap="square">
            <a:spAutoFit/>
          </a:bodyPr>
          <a:lstStyle/>
          <a:p>
            <a:pPr algn="ctr">
              <a:lnSpc>
                <a:spcPct val="150000"/>
              </a:lnSpc>
              <a:spcBef>
                <a:spcPts val="600"/>
              </a:spcBef>
              <a:spcAft>
                <a:spcPts val="600"/>
              </a:spcAft>
            </a:pPr>
            <a:r>
              <a:rPr lang="nl-NL"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Khi được quan tâm, chăm sóc, các thành viên trong gia đình sẽ cảm thấy vui vẻ, hạnh phúc và có thêm động lực để vượt qua khó khăn,... </a:t>
            </a:r>
            <a:endPar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379860"/>
            <a:ext cx="12192000" cy="5634894"/>
          </a:xfrm>
          <a:prstGeom prst="rect">
            <a:avLst/>
          </a:prstGeom>
        </p:spPr>
      </p:pic>
    </p:spTree>
    <p:extLst>
      <p:ext uri="{BB962C8B-B14F-4D97-AF65-F5344CB8AC3E}">
        <p14:creationId xmlns:p14="http://schemas.microsoft.com/office/powerpoint/2010/main" val="698208437"/>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56814"/>
            <a:ext cx="12191999" cy="5218752"/>
          </a:xfrm>
          <a:prstGeom prst="rect">
            <a:avLst/>
          </a:prstGeom>
        </p:spPr>
      </p:pic>
      <p:sp>
        <p:nvSpPr>
          <p:cNvPr id="6" name="Rectangle 5"/>
          <p:cNvSpPr/>
          <p:nvPr/>
        </p:nvSpPr>
        <p:spPr>
          <a:xfrm>
            <a:off x="0" y="0"/>
            <a:ext cx="12192000" cy="1736053"/>
          </a:xfrm>
          <a:prstGeom prst="rect">
            <a:avLst/>
          </a:prstGeom>
          <a:solidFill>
            <a:schemeClr val="bg1"/>
          </a:solidFill>
        </p:spPr>
        <p:txBody>
          <a:bodyPr wrap="square">
            <a:spAutoFit/>
          </a:bodyPr>
          <a:lstStyle/>
          <a:p>
            <a:pPr algn="ctr">
              <a:lnSpc>
                <a:spcPct val="150000"/>
              </a:lnSpc>
              <a:spcBef>
                <a:spcPts val="600"/>
              </a:spcBef>
              <a:spcAft>
                <a:spcPts val="600"/>
              </a:spcAft>
            </a:pPr>
            <a:r>
              <a:rPr lang="nl-NL"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Bản thân em cảm thấy vui vẻ, thoải mái và thấy mình có ích khi biết quan tâm, chăm sóc các thành viên </a:t>
            </a:r>
            <a:r>
              <a:rPr lang="nl-NL"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nl-NL"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gia đình.</a:t>
            </a:r>
            <a:endParaRPr lang="en-US"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9573"/>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902E-C101-4DFD-A668-1DF0A9DC18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B6D5CC-4CC9-4D04-BE61-A02B3124FE42}"/>
              </a:ext>
            </a:extLst>
          </p:cNvPr>
          <p:cNvSpPr>
            <a:spLocks noGrp="1"/>
          </p:cNvSpPr>
          <p:nvPr>
            <p:ph idx="1"/>
          </p:nvPr>
        </p:nvSpPr>
        <p:spPr/>
        <p:txBody>
          <a:bodyPr/>
          <a:lstStyle/>
          <a:p>
            <a:endParaRPr lang="en-US"/>
          </a:p>
        </p:txBody>
      </p:sp>
      <p:pic>
        <p:nvPicPr>
          <p:cNvPr id="4098" name="Picture 2" descr="Background mầm non đẹp - Phụ Kiện MacBook Chính Hãng">
            <a:extLst>
              <a:ext uri="{FF2B5EF4-FFF2-40B4-BE49-F238E27FC236}">
                <a16:creationId xmlns:a16="http://schemas.microsoft.com/office/drawing/2014/main" id="{33748485-F21C-4929-8EA4-B99F20896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4"/>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1450D9-E7BD-4C69-B2FB-82038BF6156B}"/>
              </a:ext>
            </a:extLst>
          </p:cNvPr>
          <p:cNvSpPr txBox="1"/>
          <p:nvPr/>
        </p:nvSpPr>
        <p:spPr>
          <a:xfrm>
            <a:off x="1169601" y="2524125"/>
            <a:ext cx="10184199" cy="1323439"/>
          </a:xfrm>
          <a:prstGeom prst="rect">
            <a:avLst/>
          </a:prstGeom>
          <a:noFill/>
        </p:spPr>
        <p:txBody>
          <a:bodyPr wrap="none" rtlCol="0">
            <a:spAutoFit/>
          </a:bodyPr>
          <a:lstStyle/>
          <a:p>
            <a:pPr algn="ctr"/>
            <a:r>
              <a:rPr lang="en-US" sz="4000" b="1" dirty="0">
                <a:solidFill>
                  <a:srgbClr val="FF0066"/>
                </a:solidFill>
                <a:latin typeface="Times New Roman" panose="02020603050405020304" pitchFamily="18" charset="0"/>
                <a:cs typeface="Times New Roman" panose="02020603050405020304" pitchFamily="18" charset="0"/>
              </a:rPr>
              <a:t>TIẾT HỌC ĐẾN ĐÂY KẾT THÚC </a:t>
            </a:r>
          </a:p>
          <a:p>
            <a:pPr algn="ctr"/>
            <a:r>
              <a:rPr lang="en-US" sz="4000" b="1" dirty="0">
                <a:solidFill>
                  <a:srgbClr val="FF0066"/>
                </a:solidFill>
                <a:latin typeface="Times New Roman" panose="02020603050405020304" pitchFamily="18" charset="0"/>
                <a:cs typeface="Times New Roman" panose="02020603050405020304" pitchFamily="18" charset="0"/>
              </a:rPr>
              <a:t>HẸN GẶP LẠI CÁC EM Ở TIẾT SAU NHÉ!</a:t>
            </a:r>
          </a:p>
        </p:txBody>
      </p:sp>
    </p:spTree>
    <p:extLst>
      <p:ext uri="{BB962C8B-B14F-4D97-AF65-F5344CB8AC3E}">
        <p14:creationId xmlns:p14="http://schemas.microsoft.com/office/powerpoint/2010/main" val="2430221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3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FE27-5DC1-40A0-BD09-73D7EC480E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65E19C-5CEE-4988-8B4D-912D07CFF7C8}"/>
              </a:ext>
            </a:extLst>
          </p:cNvPr>
          <p:cNvSpPr>
            <a:spLocks noGrp="1"/>
          </p:cNvSpPr>
          <p:nvPr>
            <p:ph idx="1"/>
          </p:nvPr>
        </p:nvSpPr>
        <p:spPr/>
        <p:txBody>
          <a:bodyPr/>
          <a:lstStyle/>
          <a:p>
            <a:endParaRPr lang="en-US" dirty="0"/>
          </a:p>
        </p:txBody>
      </p:sp>
      <p:pic>
        <p:nvPicPr>
          <p:cNvPr id="3074" name="Picture 2" descr="Hình ảnh Ghi Chú Màu Xanh Ghi Chú đẹp Ghi Chú Sáng Tạo Ghi Chú Giấy, Ghi  Chú Giấy, Ghi Chú Sáng Tạo, Họa miễn phí tải tập tin PNG PSDComment và">
            <a:extLst>
              <a:ext uri="{FF2B5EF4-FFF2-40B4-BE49-F238E27FC236}">
                <a16:creationId xmlns:a16="http://schemas.microsoft.com/office/drawing/2014/main" id="{CBA3CC89-C6E0-4421-BD5F-A823A3089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293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ạnh phúc gia đình qua những bữa cơm hàng ngày | Khuôn Làm Giò Thủ">
            <a:extLst>
              <a:ext uri="{FF2B5EF4-FFF2-40B4-BE49-F238E27FC236}">
                <a16:creationId xmlns:a16="http://schemas.microsoft.com/office/drawing/2014/main" id="{51C607F0-305E-43F3-9E35-FAE55D811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690688"/>
            <a:ext cx="4730614" cy="3128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149441-E0E8-4392-8E4C-CAF7B7159B0D}"/>
              </a:ext>
            </a:extLst>
          </p:cNvPr>
          <p:cNvSpPr txBox="1"/>
          <p:nvPr/>
        </p:nvSpPr>
        <p:spPr>
          <a:xfrm>
            <a:off x="6235564" y="1144588"/>
            <a:ext cx="4594361" cy="3911135"/>
          </a:xfrm>
          <a:prstGeom prst="rect">
            <a:avLst/>
          </a:prstGeom>
          <a:noFill/>
        </p:spPr>
        <p:txBody>
          <a:bodyPr wrap="square">
            <a:spAutoFit/>
          </a:bodyPr>
          <a:lstStyle/>
          <a:p>
            <a:pPr marL="0" marR="0" indent="0" algn="just">
              <a:lnSpc>
                <a:spcPct val="150000"/>
              </a:lnSpc>
              <a:spcBef>
                <a:spcPts val="0"/>
              </a:spcBef>
              <a:spcAft>
                <a:spcPts val="1000"/>
              </a:spcAft>
              <a:buNone/>
            </a:pP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Là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nơi</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nuôi</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dưỡng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chăm</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sóc</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những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công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dân</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tốt</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cho</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xa</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hội</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Sư</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hạnh</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phúc</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gia</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đình</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là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tiền</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đê</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đê</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hình</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thành</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nên</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nhân</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cách</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tốt</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cho</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những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công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dân</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của</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xã</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hội</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Vì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vậy</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muốn</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xây</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dựng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xã</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hội</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thì</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phải</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chú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trọng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xây</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dựng</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gia</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FF0066"/>
                </a:solidFill>
                <a:effectLst>
                  <a:outerShdw blurRad="38100" dist="38100" dir="2700000" algn="tl">
                    <a:srgbClr val="000000">
                      <a:alpha val="43137"/>
                    </a:srgbClr>
                  </a:outerShdw>
                </a:effectLst>
                <a:latin typeface="Times New Roman"/>
                <a:ea typeface="Calibri"/>
                <a:cs typeface="Times New Roman"/>
              </a:rPr>
              <a:t>đình</a:t>
            </a:r>
            <a:r>
              <a:rPr lang="en-US" sz="2400" b="1" dirty="0">
                <a:solidFill>
                  <a:srgbClr val="FF0066"/>
                </a:solidFill>
                <a:effectLst>
                  <a:outerShdw blurRad="38100" dist="38100" dir="2700000" algn="tl">
                    <a:srgbClr val="000000">
                      <a:alpha val="43137"/>
                    </a:srgbClr>
                  </a:outerShdw>
                </a:effectLst>
                <a:latin typeface="Times New Roman"/>
                <a:ea typeface="Calibri"/>
                <a:cs typeface="Times New Roman"/>
              </a:rPr>
              <a:t>. </a:t>
            </a:r>
            <a:endParaRPr lang="en-US" sz="2400" b="1" dirty="0">
              <a:solidFill>
                <a:srgbClr val="FF0066"/>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A75DFE27-FD71-44E1-9D4F-DE56B263B80B}"/>
              </a:ext>
            </a:extLst>
          </p:cNvPr>
          <p:cNvSpPr txBox="1"/>
          <p:nvPr/>
        </p:nvSpPr>
        <p:spPr>
          <a:xfrm>
            <a:off x="225289" y="55331"/>
            <a:ext cx="4730614" cy="830997"/>
          </a:xfrm>
          <a:prstGeom prst="rect">
            <a:avLst/>
          </a:prstGeom>
          <a:noFill/>
        </p:spPr>
        <p:txBody>
          <a:bodyPr wrap="square">
            <a:spAutoFit/>
          </a:bodyPr>
          <a:lstStyle/>
          <a:p>
            <a:pPr algn="ct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Gia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đình</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là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tô</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ấm</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mang</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lại</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các</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gia</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trị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hạnh</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r>
              <a:rPr lang="en-US" sz="2400" b="1" dirty="0" err="1">
                <a:solidFill>
                  <a:srgbClr val="00B050"/>
                </a:solidFill>
                <a:effectLst>
                  <a:outerShdw blurRad="38100" dist="38100" dir="2700000" algn="tl">
                    <a:srgbClr val="000000">
                      <a:alpha val="43137"/>
                    </a:srgbClr>
                  </a:outerShdw>
                </a:effectLst>
                <a:latin typeface="Times New Roman"/>
                <a:ea typeface="Calibri"/>
                <a:cs typeface="Times New Roman"/>
              </a:rPr>
              <a:t>phúc</a:t>
            </a:r>
            <a:r>
              <a:rPr lang="en-US" sz="2400" b="1" dirty="0">
                <a:solidFill>
                  <a:srgbClr val="00B050"/>
                </a:solidFill>
                <a:effectLst>
                  <a:outerShdw blurRad="38100" dist="38100" dir="2700000" algn="tl">
                    <a:srgbClr val="000000">
                      <a:alpha val="43137"/>
                    </a:srgbClr>
                  </a:outerShdw>
                </a:effectLst>
                <a:latin typeface="Times New Roman"/>
                <a:ea typeface="Calibri"/>
                <a:cs typeface="Times New Roman"/>
              </a:rPr>
              <a:t>. </a:t>
            </a:r>
            <a:endParaRPr lang="en-US" sz="2400" dirty="0">
              <a:solidFill>
                <a:srgbClr val="00B050"/>
              </a:solidFill>
            </a:endParaRPr>
          </a:p>
        </p:txBody>
      </p:sp>
    </p:spTree>
    <p:extLst>
      <p:ext uri="{BB962C8B-B14F-4D97-AF65-F5344CB8AC3E}">
        <p14:creationId xmlns:p14="http://schemas.microsoft.com/office/powerpoint/2010/main" val="4245909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18774" y="0"/>
            <a:ext cx="6912768" cy="5678965"/>
            <a:chOff x="3739190" y="1235242"/>
            <a:chExt cx="6912768" cy="5678965"/>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739190" y="1235242"/>
              <a:ext cx="6912768" cy="5678965"/>
            </a:xfrm>
            <a:prstGeom prst="rect">
              <a:avLst/>
            </a:prstGeom>
          </p:spPr>
        </p:pic>
        <p:sp>
          <p:nvSpPr>
            <p:cNvPr id="6" name="Rectangle 5"/>
            <p:cNvSpPr/>
            <p:nvPr/>
          </p:nvSpPr>
          <p:spPr>
            <a:xfrm>
              <a:off x="5747064" y="3060867"/>
              <a:ext cx="3057440" cy="2793522"/>
            </a:xfrm>
            <a:prstGeom prst="rect">
              <a:avLst/>
            </a:prstGeom>
          </p:spPr>
          <p:txBody>
            <a:bodyPr wrap="none">
              <a:spAutoFit/>
            </a:bodyPr>
            <a:lstStyle/>
            <a:p>
              <a:pPr algn="ctr">
                <a:lnSpc>
                  <a:spcPct val="150000"/>
                </a:lnSpc>
                <a:spcBef>
                  <a:spcPts val="600"/>
                </a:spcBef>
                <a:spcAft>
                  <a:spcPts val="600"/>
                </a:spcAft>
              </a:pPr>
              <a:r>
                <a:rPr lang="nl-NL" sz="3600" b="1" u="sng" dirty="0">
                  <a:solidFill>
                    <a:srgbClr val="FF0000"/>
                  </a:solidFill>
                  <a:latin typeface="Times New Roman" pitchFamily="18" charset="0"/>
                  <a:ea typeface="Calibri"/>
                  <a:cs typeface="Times New Roman" pitchFamily="18" charset="0"/>
                </a:rPr>
                <a:t>Nhiệm vụ 1</a:t>
              </a:r>
              <a:r>
                <a:rPr lang="nl-NL" sz="3600" b="1" dirty="0">
                  <a:solidFill>
                    <a:srgbClr val="FF0000"/>
                  </a:solidFill>
                  <a:latin typeface="Times New Roman" pitchFamily="18" charset="0"/>
                  <a:ea typeface="Calibri"/>
                  <a:cs typeface="Times New Roman" pitchFamily="18" charset="0"/>
                </a:rPr>
                <a:t>:</a:t>
              </a:r>
              <a:r>
                <a:rPr lang="nl-NL" sz="3600" dirty="0">
                  <a:solidFill>
                    <a:srgbClr val="FF0000"/>
                  </a:solidFill>
                  <a:latin typeface="Times New Roman" pitchFamily="18" charset="0"/>
                  <a:ea typeface="Calibri"/>
                  <a:cs typeface="Times New Roman" pitchFamily="18" charset="0"/>
                </a:rPr>
                <a:t> </a:t>
              </a:r>
            </a:p>
            <a:p>
              <a:pPr algn="ctr">
                <a:lnSpc>
                  <a:spcPct val="150000"/>
                </a:lnSpc>
                <a:spcBef>
                  <a:spcPts val="600"/>
                </a:spcBef>
                <a:spcAft>
                  <a:spcPts val="600"/>
                </a:spcAft>
              </a:pPr>
              <a:r>
                <a:rPr lang="nl-NL" sz="3600" dirty="0">
                  <a:solidFill>
                    <a:srgbClr val="FF0000"/>
                  </a:solidFill>
                  <a:latin typeface="Times New Roman" pitchFamily="18" charset="0"/>
                  <a:ea typeface="Calibri"/>
                  <a:cs typeface="Times New Roman" pitchFamily="18" charset="0"/>
                </a:rPr>
                <a:t>GIỚI THIỆU </a:t>
              </a:r>
            </a:p>
            <a:p>
              <a:pPr algn="ctr">
                <a:lnSpc>
                  <a:spcPct val="150000"/>
                </a:lnSpc>
                <a:spcBef>
                  <a:spcPts val="600"/>
                </a:spcBef>
                <a:spcAft>
                  <a:spcPts val="600"/>
                </a:spcAft>
              </a:pPr>
              <a:r>
                <a:rPr lang="nl-NL" sz="3600" dirty="0">
                  <a:solidFill>
                    <a:srgbClr val="FF0000"/>
                  </a:solidFill>
                  <a:latin typeface="Times New Roman" pitchFamily="18" charset="0"/>
                  <a:ea typeface="Calibri"/>
                  <a:cs typeface="Times New Roman" pitchFamily="18" charset="0"/>
                </a:rPr>
                <a:t>GIA ĐÌNH EM</a:t>
              </a:r>
            </a:p>
          </p:txBody>
        </p:sp>
      </p:grpSp>
    </p:spTree>
    <p:extLst>
      <p:ext uri="{BB962C8B-B14F-4D97-AF65-F5344CB8AC3E}">
        <p14:creationId xmlns:p14="http://schemas.microsoft.com/office/powerpoint/2010/main" val="82766373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1275" y="2563264"/>
            <a:ext cx="7029450" cy="1731472"/>
          </a:xfrm>
          <a:noFill/>
        </p:spPr>
        <p:txBody>
          <a:bodyPr>
            <a:noAutofit/>
          </a:bodyPr>
          <a:lstStyle/>
          <a:p>
            <a:pPr marL="0" marR="0" indent="0" algn="ctr">
              <a:lnSpc>
                <a:spcPct val="150000"/>
              </a:lnSpc>
              <a:spcBef>
                <a:spcPts val="600"/>
              </a:spcBef>
              <a:spcAft>
                <a:spcPts val="600"/>
              </a:spcAft>
              <a:buNone/>
            </a:pPr>
            <a:r>
              <a:rPr lang="en-US" sz="4400" b="1" dirty="0">
                <a:solidFill>
                  <a:srgbClr val="FF0000"/>
                </a:solidFill>
                <a:latin typeface="Times New Roman" pitchFamily="18" charset="0"/>
                <a:ea typeface="Calibri"/>
                <a:cs typeface="Times New Roman" pitchFamily="18" charset="0"/>
              </a:rPr>
              <a:t>1. </a:t>
            </a:r>
            <a:r>
              <a:rPr lang="en-US" sz="4400" b="1" dirty="0" err="1">
                <a:solidFill>
                  <a:srgbClr val="FF0000"/>
                </a:solidFill>
                <a:latin typeface="Times New Roman" pitchFamily="18" charset="0"/>
                <a:ea typeface="Calibri"/>
                <a:cs typeface="Times New Roman" pitchFamily="18" charset="0"/>
              </a:rPr>
              <a:t>Giới</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thiệu</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gia</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đình</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bên</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nội</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bên</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ngoại</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của</a:t>
            </a:r>
            <a:r>
              <a:rPr lang="en-US" sz="4400" b="1" dirty="0">
                <a:solidFill>
                  <a:srgbClr val="FF0000"/>
                </a:solidFill>
                <a:latin typeface="Times New Roman" pitchFamily="18" charset="0"/>
                <a:ea typeface="Calibri"/>
                <a:cs typeface="Times New Roman" pitchFamily="18" charset="0"/>
              </a:rPr>
              <a:t> </a:t>
            </a:r>
            <a:r>
              <a:rPr lang="en-US" sz="4400" b="1" dirty="0" err="1">
                <a:solidFill>
                  <a:srgbClr val="FF0000"/>
                </a:solidFill>
                <a:latin typeface="Times New Roman" pitchFamily="18" charset="0"/>
                <a:ea typeface="Calibri"/>
                <a:cs typeface="Times New Roman" pitchFamily="18" charset="0"/>
              </a:rPr>
              <a:t>em</a:t>
            </a:r>
            <a:endParaRPr lang="en-US" sz="4400" dirty="0">
              <a:solidFill>
                <a:srgbClr val="FF0000"/>
              </a:solidFill>
              <a:latin typeface="Times New Roman" pitchFamily="18" charset="0"/>
              <a:ea typeface="Calibri"/>
              <a:cs typeface="Times New Roman" pitchFamily="18" charset="0"/>
            </a:endParaRPr>
          </a:p>
          <a:p>
            <a:pPr marL="0" indent="0" algn="ctr">
              <a:buNone/>
            </a:pP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4447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THẢO LUẬN </a:t>
            </a:r>
            <a:r>
              <a:rPr lang="en-US" sz="43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NHÓM </a:t>
            </a:r>
            <a:endPar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3DD2F-D3FD-4413-A947-D75E1578FCE2}"/>
              </a:ext>
            </a:extLst>
          </p:cNvPr>
          <p:cNvSpPr txBox="1"/>
          <p:nvPr/>
        </p:nvSpPr>
        <p:spPr>
          <a:xfrm>
            <a:off x="1377244" y="2242725"/>
            <a:ext cx="10451341" cy="3689211"/>
          </a:xfrm>
          <a:prstGeom prst="rect">
            <a:avLst/>
          </a:prstGeom>
          <a:noFill/>
        </p:spPr>
        <p:txBody>
          <a:bodyPr wrap="square" lIns="121917" tIns="60958" rIns="121917" bIns="60958" rtlCol="0">
            <a:spAutoFit/>
          </a:bodyPr>
          <a:lstStyle/>
          <a:p>
            <a:pPr>
              <a:lnSpc>
                <a:spcPct val="107000"/>
              </a:lnSpc>
              <a:spcAft>
                <a:spcPts val="1067"/>
              </a:spcAft>
            </a:pP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Em</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gia</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nội</a:t>
            </a:r>
            <a:r>
              <a:rPr lang="vi-VN" sz="5200" dirty="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1067"/>
              </a:spcAft>
            </a:pP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Em</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hãy</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gia</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a:latin typeface="Times New Roman" panose="02020603050405020304" pitchFamily="18" charset="0"/>
                <a:ea typeface="Calibri" panose="020F0502020204030204" pitchFamily="34" charset="0"/>
                <a:cs typeface="Times New Roman" panose="02020603050405020304" pitchFamily="18" charset="0"/>
              </a:rPr>
              <a:t>ngoại</a:t>
            </a:r>
            <a:r>
              <a:rPr lang="vi-VN" sz="5200" dirty="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927404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dministrator\Desktop\HÌNH GIA ĐÌNH\z2673908488925_598973d6a5ffc48afb9cb3f50181a319.jpg">
            <a:extLst>
              <a:ext uri="{FF2B5EF4-FFF2-40B4-BE49-F238E27FC236}">
                <a16:creationId xmlns:a16="http://schemas.microsoft.com/office/drawing/2014/main" id="{3637CF64-5BCD-4F42-AE31-D9FCAB52A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402" y="1038224"/>
            <a:ext cx="5532973" cy="5114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9C244B0-76E6-4984-8ACA-525D22163AA3}"/>
              </a:ext>
            </a:extLst>
          </p:cNvPr>
          <p:cNvSpPr/>
          <p:nvPr/>
        </p:nvSpPr>
        <p:spPr>
          <a:xfrm>
            <a:off x="6742648" y="1591477"/>
            <a:ext cx="4552950" cy="3675045"/>
          </a:xfrm>
          <a:prstGeom prst="rect">
            <a:avLst/>
          </a:prstGeom>
        </p:spPr>
        <p:txBody>
          <a:bodyPr wrap="square">
            <a:spAutoFit/>
          </a:bodyPr>
          <a:lstStyle/>
          <a:p>
            <a:pPr algn="just">
              <a:lnSpc>
                <a:spcPct val="150000"/>
              </a:lnSpc>
              <a:spcBef>
                <a:spcPts val="600"/>
              </a:spcBef>
              <a:spcAft>
                <a:spcPts val="600"/>
              </a:spcAft>
            </a:pPr>
            <a:r>
              <a:rPr lang="fr-FR" sz="4000" dirty="0">
                <a:solidFill>
                  <a:srgbClr val="FF0066"/>
                </a:solidFill>
                <a:latin typeface="Times New Roman" pitchFamily="18" charset="0"/>
                <a:ea typeface="Calibri"/>
                <a:cs typeface="Times New Roman" pitchFamily="18" charset="0"/>
              </a:rPr>
              <a:t>Gia </a:t>
            </a:r>
            <a:r>
              <a:rPr lang="fr-FR" sz="4000" dirty="0" err="1">
                <a:solidFill>
                  <a:srgbClr val="FF0066"/>
                </a:solidFill>
                <a:latin typeface="Times New Roman" pitchFamily="18" charset="0"/>
                <a:ea typeface="Calibri"/>
                <a:cs typeface="Times New Roman" pitchFamily="18" charset="0"/>
              </a:rPr>
              <a:t>đình</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bên</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nội</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của</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em</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gồm</a:t>
            </a:r>
            <a:r>
              <a:rPr lang="fr-FR" sz="4000" dirty="0">
                <a:solidFill>
                  <a:srgbClr val="FF0066"/>
                </a:solidFill>
                <a:latin typeface="Times New Roman" pitchFamily="18" charset="0"/>
                <a:ea typeface="Calibri"/>
                <a:cs typeface="Times New Roman" pitchFamily="18" charset="0"/>
              </a:rPr>
              <a:t> : </a:t>
            </a:r>
            <a:r>
              <a:rPr lang="fr-FR" sz="4000" dirty="0" err="1">
                <a:solidFill>
                  <a:srgbClr val="FF0066"/>
                </a:solidFill>
                <a:latin typeface="Times New Roman" pitchFamily="18" charset="0"/>
                <a:ea typeface="Calibri"/>
                <a:cs typeface="Times New Roman" pitchFamily="18" charset="0"/>
              </a:rPr>
              <a:t>ông</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bà</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nội</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các</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bác</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các</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anh</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chị</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cô</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chú</a:t>
            </a:r>
            <a:r>
              <a:rPr lang="fr-FR" sz="4000" dirty="0">
                <a:solidFill>
                  <a:srgbClr val="FF0066"/>
                </a:solidFill>
                <a:latin typeface="Times New Roman" pitchFamily="18" charset="0"/>
                <a:ea typeface="Calibri"/>
                <a:cs typeface="Times New Roman" pitchFamily="18" charset="0"/>
              </a:rPr>
              <a:t>,…</a:t>
            </a:r>
            <a:endParaRPr lang="en-US" sz="4000" dirty="0">
              <a:solidFill>
                <a:srgbClr val="FF0066"/>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09434054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istrator\Desktop\HÌNH GIA ĐÌNH\z2673911150688_d27edb9210ceb58a878dd433a10c4cb7.jpg">
            <a:extLst>
              <a:ext uri="{FF2B5EF4-FFF2-40B4-BE49-F238E27FC236}">
                <a16:creationId xmlns:a16="http://schemas.microsoft.com/office/drawing/2014/main" id="{DAF4C11E-AE3A-4A3B-BCD7-49B28984F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48" y="1171924"/>
            <a:ext cx="5619401" cy="4868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2A2966-298E-431C-980B-31A69A2F6081}"/>
              </a:ext>
            </a:extLst>
          </p:cNvPr>
          <p:cNvSpPr/>
          <p:nvPr/>
        </p:nvSpPr>
        <p:spPr>
          <a:xfrm>
            <a:off x="6851501" y="2487943"/>
            <a:ext cx="4378473" cy="2554545"/>
          </a:xfrm>
          <a:prstGeom prst="rect">
            <a:avLst/>
          </a:prstGeom>
        </p:spPr>
        <p:txBody>
          <a:bodyPr wrap="square">
            <a:spAutoFit/>
          </a:bodyPr>
          <a:lstStyle/>
          <a:p>
            <a:r>
              <a:rPr lang="fr-FR" sz="4000" dirty="0">
                <a:solidFill>
                  <a:srgbClr val="FF0066"/>
                </a:solidFill>
                <a:latin typeface="Times New Roman" pitchFamily="18" charset="0"/>
                <a:ea typeface="Calibri"/>
                <a:cs typeface="Times New Roman" pitchFamily="18" charset="0"/>
              </a:rPr>
              <a:t>Gia </a:t>
            </a:r>
            <a:r>
              <a:rPr lang="fr-FR" sz="4000" dirty="0" err="1">
                <a:solidFill>
                  <a:srgbClr val="FF0066"/>
                </a:solidFill>
                <a:latin typeface="Times New Roman" pitchFamily="18" charset="0"/>
                <a:ea typeface="Calibri"/>
                <a:cs typeface="Times New Roman" pitchFamily="18" charset="0"/>
              </a:rPr>
              <a:t>đình</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bên</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ngoại</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gồm</a:t>
            </a:r>
            <a:r>
              <a:rPr lang="fr-FR" sz="4000" dirty="0">
                <a:solidFill>
                  <a:srgbClr val="FF0066"/>
                </a:solidFill>
                <a:latin typeface="Times New Roman" pitchFamily="18" charset="0"/>
                <a:ea typeface="Calibri"/>
                <a:cs typeface="Times New Roman" pitchFamily="18" charset="0"/>
              </a:rPr>
              <a:t> : </a:t>
            </a:r>
            <a:r>
              <a:rPr lang="fr-FR" sz="4000" dirty="0" err="1">
                <a:solidFill>
                  <a:srgbClr val="FF0066"/>
                </a:solidFill>
                <a:latin typeface="Times New Roman" pitchFamily="18" charset="0"/>
                <a:ea typeface="Calibri"/>
                <a:cs typeface="Times New Roman" pitchFamily="18" charset="0"/>
              </a:rPr>
              <a:t>ông</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bà</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ngoại</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dì</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dượng</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cậu</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mợ</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các</a:t>
            </a:r>
            <a:r>
              <a:rPr lang="fr-FR" sz="4000" dirty="0">
                <a:solidFill>
                  <a:srgbClr val="FF0066"/>
                </a:solidFill>
                <a:latin typeface="Times New Roman" pitchFamily="18" charset="0"/>
                <a:ea typeface="Calibri"/>
                <a:cs typeface="Times New Roman" pitchFamily="18" charset="0"/>
              </a:rPr>
              <a:t> </a:t>
            </a:r>
            <a:r>
              <a:rPr lang="fr-FR" sz="4000" dirty="0" err="1">
                <a:solidFill>
                  <a:srgbClr val="FF0066"/>
                </a:solidFill>
                <a:latin typeface="Times New Roman" pitchFamily="18" charset="0"/>
                <a:ea typeface="Calibri"/>
                <a:cs typeface="Times New Roman" pitchFamily="18" charset="0"/>
              </a:rPr>
              <a:t>em</a:t>
            </a:r>
            <a:r>
              <a:rPr lang="fr-FR" sz="4000" dirty="0">
                <a:solidFill>
                  <a:srgbClr val="FF0066"/>
                </a:solidFill>
                <a:latin typeface="Times New Roman" pitchFamily="18" charset="0"/>
                <a:ea typeface="Calibri"/>
                <a:cs typeface="Times New Roman" pitchFamily="18" charset="0"/>
              </a:rPr>
              <a:t>…</a:t>
            </a:r>
            <a:endParaRPr lang="en-US" sz="40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120463350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535</Words>
  <Application>Microsoft Office PowerPoint</Application>
  <PresentationFormat>Widescreen</PresentationFormat>
  <Paragraphs>36</Paragraphs>
  <Slides>33</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Arial-Rounded</vt:lpstr>
      <vt:lpstr>Calibri</vt:lpstr>
      <vt:lpstr>Calibri Light</vt:lpstr>
      <vt:lpstr>Segoe UI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Nguyễn Thị Thanh Thủy</cp:lastModifiedBy>
  <cp:revision>24</cp:revision>
  <dcterms:created xsi:type="dcterms:W3CDTF">2021-08-15T04:23:29Z</dcterms:created>
  <dcterms:modified xsi:type="dcterms:W3CDTF">2021-11-18T02:13:13Z</dcterms:modified>
</cp:coreProperties>
</file>