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19" r:id="rId2"/>
    <p:sldId id="286" r:id="rId3"/>
    <p:sldId id="284" r:id="rId4"/>
    <p:sldId id="285" r:id="rId5"/>
    <p:sldId id="287" r:id="rId6"/>
    <p:sldId id="288" r:id="rId7"/>
    <p:sldId id="323" r:id="rId8"/>
    <p:sldId id="324" r:id="rId9"/>
    <p:sldId id="289" r:id="rId10"/>
    <p:sldId id="297" r:id="rId11"/>
    <p:sldId id="293" r:id="rId12"/>
    <p:sldId id="302" r:id="rId13"/>
    <p:sldId id="295" r:id="rId14"/>
    <p:sldId id="266" r:id="rId15"/>
    <p:sldId id="278" r:id="rId16"/>
    <p:sldId id="325" r:id="rId17"/>
    <p:sldId id="306" r:id="rId18"/>
    <p:sldId id="327" r:id="rId19"/>
    <p:sldId id="265" r:id="rId20"/>
    <p:sldId id="296" r:id="rId21"/>
    <p:sldId id="298" r:id="rId22"/>
    <p:sldId id="299" r:id="rId23"/>
    <p:sldId id="274" r:id="rId24"/>
    <p:sldId id="307" r:id="rId25"/>
    <p:sldId id="275" r:id="rId26"/>
    <p:sldId id="308" r:id="rId27"/>
    <p:sldId id="311" r:id="rId28"/>
    <p:sldId id="309" r:id="rId29"/>
    <p:sldId id="310" r:id="rId30"/>
    <p:sldId id="312" r:id="rId31"/>
    <p:sldId id="318" r:id="rId32"/>
    <p:sldId id="321" r:id="rId33"/>
    <p:sldId id="32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66CC"/>
    <a:srgbClr val="FF7C80"/>
    <a:srgbClr val="FBFBFB"/>
    <a:srgbClr val="E76F51"/>
    <a:srgbClr val="FFCC66"/>
    <a:srgbClr val="33CC33"/>
    <a:srgbClr val="39A493"/>
    <a:srgbClr val="3EA695"/>
    <a:srgbClr val="5D57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42" autoAdjust="0"/>
    <p:restoredTop sz="86323" autoAdjust="0"/>
  </p:normalViewPr>
  <p:slideViewPr>
    <p:cSldViewPr snapToGrid="0">
      <p:cViewPr varScale="1">
        <p:scale>
          <a:sx n="74" d="100"/>
          <a:sy n="74" d="100"/>
        </p:scale>
        <p:origin x="-708" y="-90"/>
      </p:cViewPr>
      <p:guideLst>
        <p:guide orient="horz" pos="2160"/>
        <p:guide pos="3840"/>
      </p:guideLst>
    </p:cSldViewPr>
  </p:slideViewPr>
  <p:outlineViewPr>
    <p:cViewPr>
      <p:scale>
        <a:sx n="33" d="100"/>
        <a:sy n="33" d="100"/>
      </p:scale>
      <p:origin x="0" y="5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F501B6-66E0-4E3D-B54B-8DD078CEAD6A}" type="datetimeFigureOut">
              <a:rPr lang="en-US" smtClean="0"/>
              <a:t>9/18/2023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0D5A32-D06F-45D7-B842-89AC666101F2}" type="slidenum">
              <a:rPr lang="en-US" smtClean="0"/>
              <a:t>‹#›</a:t>
            </a:fld>
            <a:endParaRPr lang="en-US"/>
          </a:p>
        </p:txBody>
      </p:sp>
    </p:spTree>
    <p:extLst>
      <p:ext uri="{BB962C8B-B14F-4D97-AF65-F5344CB8AC3E}">
        <p14:creationId xmlns:p14="http://schemas.microsoft.com/office/powerpoint/2010/main" val="2764793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16F452-804B-4E72-A765-2BF99062DDB9}"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A5BDF-C05C-49F7-9FA8-A1BEF419E012}" type="slidenum">
              <a:rPr lang="en-US" smtClean="0"/>
              <a:t>‹#›</a:t>
            </a:fld>
            <a:endParaRPr lang="en-US"/>
          </a:p>
        </p:txBody>
      </p:sp>
    </p:spTree>
    <p:extLst>
      <p:ext uri="{BB962C8B-B14F-4D97-AF65-F5344CB8AC3E}">
        <p14:creationId xmlns:p14="http://schemas.microsoft.com/office/powerpoint/2010/main" val="3100895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16F452-804B-4E72-A765-2BF99062DDB9}"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A5BDF-C05C-49F7-9FA8-A1BEF419E012}" type="slidenum">
              <a:rPr lang="en-US" smtClean="0"/>
              <a:t>‹#›</a:t>
            </a:fld>
            <a:endParaRPr lang="en-US"/>
          </a:p>
        </p:txBody>
      </p:sp>
    </p:spTree>
    <p:extLst>
      <p:ext uri="{BB962C8B-B14F-4D97-AF65-F5344CB8AC3E}">
        <p14:creationId xmlns:p14="http://schemas.microsoft.com/office/powerpoint/2010/main" val="328593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16F452-804B-4E72-A765-2BF99062DDB9}"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A5BDF-C05C-49F7-9FA8-A1BEF419E012}" type="slidenum">
              <a:rPr lang="en-US" smtClean="0"/>
              <a:t>‹#›</a:t>
            </a:fld>
            <a:endParaRPr lang="en-US"/>
          </a:p>
        </p:txBody>
      </p:sp>
    </p:spTree>
    <p:extLst>
      <p:ext uri="{BB962C8B-B14F-4D97-AF65-F5344CB8AC3E}">
        <p14:creationId xmlns:p14="http://schemas.microsoft.com/office/powerpoint/2010/main" val="20765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1203219-0ED5-4CAD-8F16-4E3B3502CBBA}"/>
              </a:ext>
            </a:extLst>
          </p:cNvPr>
          <p:cNvSpPr>
            <a:spLocks noGrp="1"/>
          </p:cNvSpPr>
          <p:nvPr>
            <p:ph type="dt" sz="half" idx="10"/>
          </p:nvPr>
        </p:nvSpPr>
        <p:spPr/>
        <p:txBody>
          <a:bodyPr/>
          <a:lstStyle/>
          <a:p>
            <a:fld id="{D6D27D59-6977-44DD-8E4E-5EC5FBCC1A34}" type="datetime1">
              <a:rPr lang="en-US" smtClean="0"/>
              <a:t>9/18/2023</a:t>
            </a:fld>
            <a:endParaRPr lang="en-US"/>
          </a:p>
        </p:txBody>
      </p:sp>
      <p:sp>
        <p:nvSpPr>
          <p:cNvPr id="3" name="Footer Placeholder 2">
            <a:extLst>
              <a:ext uri="{FF2B5EF4-FFF2-40B4-BE49-F238E27FC236}">
                <a16:creationId xmlns:a16="http://schemas.microsoft.com/office/drawing/2014/main" xmlns=""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814825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4303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16F452-804B-4E72-A765-2BF99062DDB9}"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A5BDF-C05C-49F7-9FA8-A1BEF419E012}" type="slidenum">
              <a:rPr lang="en-US" smtClean="0"/>
              <a:t>‹#›</a:t>
            </a:fld>
            <a:endParaRPr lang="en-US"/>
          </a:p>
        </p:txBody>
      </p:sp>
    </p:spTree>
    <p:extLst>
      <p:ext uri="{BB962C8B-B14F-4D97-AF65-F5344CB8AC3E}">
        <p14:creationId xmlns:p14="http://schemas.microsoft.com/office/powerpoint/2010/main" val="295940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16F452-804B-4E72-A765-2BF99062DDB9}"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A5BDF-C05C-49F7-9FA8-A1BEF419E012}" type="slidenum">
              <a:rPr lang="en-US" smtClean="0"/>
              <a:t>‹#›</a:t>
            </a:fld>
            <a:endParaRPr lang="en-US"/>
          </a:p>
        </p:txBody>
      </p:sp>
    </p:spTree>
    <p:extLst>
      <p:ext uri="{BB962C8B-B14F-4D97-AF65-F5344CB8AC3E}">
        <p14:creationId xmlns:p14="http://schemas.microsoft.com/office/powerpoint/2010/main" val="2963372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16F452-804B-4E72-A765-2BF99062DDB9}"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A5BDF-C05C-49F7-9FA8-A1BEF419E012}" type="slidenum">
              <a:rPr lang="en-US" smtClean="0"/>
              <a:t>‹#›</a:t>
            </a:fld>
            <a:endParaRPr lang="en-US"/>
          </a:p>
        </p:txBody>
      </p:sp>
    </p:spTree>
    <p:extLst>
      <p:ext uri="{BB962C8B-B14F-4D97-AF65-F5344CB8AC3E}">
        <p14:creationId xmlns:p14="http://schemas.microsoft.com/office/powerpoint/2010/main" val="186956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16F452-804B-4E72-A765-2BF99062DDB9}" type="datetimeFigureOut">
              <a:rPr lang="en-US" smtClean="0"/>
              <a:t>9/18/2023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2A5BDF-C05C-49F7-9FA8-A1BEF419E012}" type="slidenum">
              <a:rPr lang="en-US" smtClean="0"/>
              <a:t>‹#›</a:t>
            </a:fld>
            <a:endParaRPr lang="en-US"/>
          </a:p>
        </p:txBody>
      </p:sp>
    </p:spTree>
    <p:extLst>
      <p:ext uri="{BB962C8B-B14F-4D97-AF65-F5344CB8AC3E}">
        <p14:creationId xmlns:p14="http://schemas.microsoft.com/office/powerpoint/2010/main" val="93590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16F452-804B-4E72-A765-2BF99062DDB9}" type="datetimeFigureOut">
              <a:rPr lang="en-US" smtClean="0"/>
              <a:t>9/18/2023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2A5BDF-C05C-49F7-9FA8-A1BEF419E012}" type="slidenum">
              <a:rPr lang="en-US" smtClean="0"/>
              <a:t>‹#›</a:t>
            </a:fld>
            <a:endParaRPr lang="en-US"/>
          </a:p>
        </p:txBody>
      </p:sp>
    </p:spTree>
    <p:extLst>
      <p:ext uri="{BB962C8B-B14F-4D97-AF65-F5344CB8AC3E}">
        <p14:creationId xmlns:p14="http://schemas.microsoft.com/office/powerpoint/2010/main" val="792544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6F452-804B-4E72-A765-2BF99062DDB9}" type="datetimeFigureOut">
              <a:rPr lang="en-US" smtClean="0"/>
              <a:t>9/18/2023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2A5BDF-C05C-49F7-9FA8-A1BEF419E012}" type="slidenum">
              <a:rPr lang="en-US" smtClean="0"/>
              <a:t>‹#›</a:t>
            </a:fld>
            <a:endParaRPr lang="en-US"/>
          </a:p>
        </p:txBody>
      </p:sp>
    </p:spTree>
    <p:extLst>
      <p:ext uri="{BB962C8B-B14F-4D97-AF65-F5344CB8AC3E}">
        <p14:creationId xmlns:p14="http://schemas.microsoft.com/office/powerpoint/2010/main" val="32135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16F452-804B-4E72-A765-2BF99062DDB9}"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A5BDF-C05C-49F7-9FA8-A1BEF419E012}" type="slidenum">
              <a:rPr lang="en-US" smtClean="0"/>
              <a:t>‹#›</a:t>
            </a:fld>
            <a:endParaRPr lang="en-US"/>
          </a:p>
        </p:txBody>
      </p:sp>
    </p:spTree>
    <p:extLst>
      <p:ext uri="{BB962C8B-B14F-4D97-AF65-F5344CB8AC3E}">
        <p14:creationId xmlns:p14="http://schemas.microsoft.com/office/powerpoint/2010/main" val="1938936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16F452-804B-4E72-A765-2BF99062DDB9}"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A5BDF-C05C-49F7-9FA8-A1BEF419E012}" type="slidenum">
              <a:rPr lang="en-US" smtClean="0"/>
              <a:t>‹#›</a:t>
            </a:fld>
            <a:endParaRPr lang="en-US"/>
          </a:p>
        </p:txBody>
      </p:sp>
    </p:spTree>
    <p:extLst>
      <p:ext uri="{BB962C8B-B14F-4D97-AF65-F5344CB8AC3E}">
        <p14:creationId xmlns:p14="http://schemas.microsoft.com/office/powerpoint/2010/main" val="179682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299E8D"/>
            </a:gs>
            <a:gs pos="94000">
              <a:srgbClr val="A5CBBB"/>
            </a:gs>
            <a:gs pos="81000">
              <a:schemeClr val="accent1">
                <a:lumMod val="0"/>
                <a:lumOff val="100000"/>
                <a:alpha val="22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6F452-804B-4E72-A765-2BF99062DDB9}" type="datetimeFigureOut">
              <a:rPr lang="en-US" smtClean="0"/>
              <a:t>9/18/2023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A5BDF-C05C-49F7-9FA8-A1BEF419E012}" type="slidenum">
              <a:rPr lang="en-US" smtClean="0"/>
              <a:t>‹#›</a:t>
            </a:fld>
            <a:endParaRPr lang="en-US"/>
          </a:p>
        </p:txBody>
      </p:sp>
    </p:spTree>
    <p:extLst>
      <p:ext uri="{BB962C8B-B14F-4D97-AF65-F5344CB8AC3E}">
        <p14:creationId xmlns:p14="http://schemas.microsoft.com/office/powerpoint/2010/main" val="3093209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32.gi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5.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2.xml"/><Relationship Id="rId7" Type="http://schemas.openxmlformats.org/officeDocument/2006/relationships/image" Target="../media/image1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4.jpg"/><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10" name="Picture 2" descr="Hình nền pp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482" name="WordArt 330"/>
          <p:cNvSpPr>
            <a:spLocks noChangeArrowheads="1" noChangeShapeType="1" noTextEdit="1"/>
          </p:cNvSpPr>
          <p:nvPr/>
        </p:nvSpPr>
        <p:spPr bwMode="auto">
          <a:xfrm>
            <a:off x="2599170" y="3245138"/>
            <a:ext cx="7416800" cy="990600"/>
          </a:xfrm>
          <a:prstGeom prst="rect">
            <a:avLst/>
          </a:prstGeom>
        </p:spPr>
        <p:txBody>
          <a:bodyPr wrap="none" fromWordArt="1">
            <a:prstTxWarp prst="textPlain">
              <a:avLst>
                <a:gd name="adj" fmla="val 45727"/>
              </a:avLst>
            </a:prstTxWarp>
          </a:bodyPr>
          <a:lstStyle/>
          <a:p>
            <a:pPr algn="ctr" eaLnBrk="1" hangingPunct="1">
              <a:defRPr/>
            </a:pPr>
            <a:r>
              <a:rPr lang="en-US" sz="3600" kern="10" dirty="0">
                <a:ln w="12700">
                  <a:solidFill>
                    <a:srgbClr val="00CC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BigApple"/>
              </a:rPr>
              <a:t> </a:t>
            </a:r>
            <a:r>
              <a:rPr lang="en-US" sz="3600" kern="10" dirty="0">
                <a:ln w="12700">
                  <a:solidFill>
                    <a:srgbClr val="00CC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KHOA HỌC TỰ NHIÊN 7</a:t>
            </a:r>
          </a:p>
        </p:txBody>
      </p:sp>
      <p:sp>
        <p:nvSpPr>
          <p:cNvPr id="17412" name="Text Box 335"/>
          <p:cNvSpPr txBox="1">
            <a:spLocks noChangeArrowheads="1"/>
          </p:cNvSpPr>
          <p:nvPr/>
        </p:nvSpPr>
        <p:spPr bwMode="auto">
          <a:xfrm>
            <a:off x="2032000" y="304801"/>
            <a:ext cx="711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spcBef>
                <a:spcPct val="50000"/>
              </a:spcBef>
            </a:pPr>
            <a:endParaRPr lang="vi-VN" altLang="en-US" sz="2000" b="1">
              <a:latin typeface="Tahoma" pitchFamily="34" charset="0"/>
            </a:endParaRPr>
          </a:p>
        </p:txBody>
      </p:sp>
      <p:sp>
        <p:nvSpPr>
          <p:cNvPr id="17413" name="Text Box 336"/>
          <p:cNvSpPr txBox="1">
            <a:spLocks noChangeArrowheads="1"/>
          </p:cNvSpPr>
          <p:nvPr/>
        </p:nvSpPr>
        <p:spPr bwMode="auto">
          <a:xfrm>
            <a:off x="2336800" y="304801"/>
            <a:ext cx="660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spcBef>
                <a:spcPct val="50000"/>
              </a:spcBef>
            </a:pPr>
            <a:endParaRPr lang="vi-VN" altLang="en-US" sz="2000" b="1">
              <a:latin typeface="Tahoma" pitchFamily="34" charset="0"/>
            </a:endParaRPr>
          </a:p>
        </p:txBody>
      </p:sp>
      <p:sp>
        <p:nvSpPr>
          <p:cNvPr id="17414" name="Text Box 337"/>
          <p:cNvSpPr txBox="1">
            <a:spLocks noChangeArrowheads="1"/>
          </p:cNvSpPr>
          <p:nvPr/>
        </p:nvSpPr>
        <p:spPr bwMode="auto">
          <a:xfrm>
            <a:off x="1546226" y="2219037"/>
            <a:ext cx="9740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2800" b="1" dirty="0">
                <a:solidFill>
                  <a:srgbClr val="CC3300"/>
                </a:solidFill>
                <a:latin typeface="Times New Roman" pitchFamily="18" charset="0"/>
                <a:cs typeface="Times New Roman" pitchFamily="18" charset="0"/>
              </a:rPr>
              <a:t>CHÀO MỪNG CÁC EM ĐẾN VỚI MÔN</a:t>
            </a:r>
            <a:endParaRPr lang="en-US" altLang="en-US" sz="2000" b="1" dirty="0">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xmlns="" id="{1AB3E5EB-F2D3-562B-CEBF-73EF29D1425B}"/>
              </a:ext>
            </a:extLst>
          </p:cNvPr>
          <p:cNvSpPr txBox="1"/>
          <p:nvPr/>
        </p:nvSpPr>
        <p:spPr>
          <a:xfrm>
            <a:off x="5076825" y="4524375"/>
            <a:ext cx="41910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GVTH: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Trần</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Thị</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Hoài</a:t>
            </a:r>
          </a:p>
        </p:txBody>
      </p:sp>
      <p:sp>
        <p:nvSpPr>
          <p:cNvPr id="3" name="Text Box 337">
            <a:extLst>
              <a:ext uri="{FF2B5EF4-FFF2-40B4-BE49-F238E27FC236}">
                <a16:creationId xmlns:a16="http://schemas.microsoft.com/office/drawing/2014/main" xmlns="" id="{68B6251F-2277-C59E-294D-549FE116337E}"/>
              </a:ext>
            </a:extLst>
          </p:cNvPr>
          <p:cNvSpPr txBox="1">
            <a:spLocks noChangeArrowheads="1"/>
          </p:cNvSpPr>
          <p:nvPr/>
        </p:nvSpPr>
        <p:spPr bwMode="auto">
          <a:xfrm>
            <a:off x="1927226" y="237981"/>
            <a:ext cx="97409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2400" b="1" dirty="0">
                <a:latin typeface="Times New Roman" pitchFamily="18" charset="0"/>
                <a:cs typeface="Times New Roman" pitchFamily="18" charset="0"/>
              </a:rPr>
              <a:t>UỶ BAN NHÂN DÂN HUYỆN HÓC MÔN</a:t>
            </a:r>
          </a:p>
          <a:p>
            <a:pPr algn="ctr">
              <a:spcBef>
                <a:spcPct val="50000"/>
              </a:spcBef>
            </a:pPr>
            <a:r>
              <a:rPr lang="en-US" altLang="en-US" sz="2400" b="1" dirty="0">
                <a:latin typeface="Times New Roman" pitchFamily="18" charset="0"/>
                <a:cs typeface="Times New Roman" pitchFamily="18" charset="0"/>
              </a:rPr>
              <a:t>TRƯỜNG THCS ĐÔNG THẠNH</a:t>
            </a:r>
          </a:p>
        </p:txBody>
      </p:sp>
    </p:spTree>
    <p:extLst>
      <p:ext uri="{BB962C8B-B14F-4D97-AF65-F5344CB8AC3E}">
        <p14:creationId xmlns:p14="http://schemas.microsoft.com/office/powerpoint/2010/main" val="2800642648"/>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7" presetClass="emph" presetSubtype="10" repeatCount="indefinite" fill="hold" nodeType="afterEffect">
                                  <p:stCondLst>
                                    <p:cond delay="0"/>
                                  </p:stCondLst>
                                  <p:childTnLst>
                                    <p:animClr clrSpc="hsl" dir="ccw">
                                      <p:cBhvr>
                                        <p:cTn id="6" dur="500" fill="hold"/>
                                        <p:tgtEl>
                                          <p:spTgt spid="49482"/>
                                        </p:tgtEl>
                                        <p:attrNameLst>
                                          <p:attrName>stroke.color</p:attrName>
                                        </p:attrNameLst>
                                      </p:cBhvr>
                                      <p:to>
                                        <a:srgbClr val="FFCC00"/>
                                      </p:to>
                                    </p:animClr>
                                    <p:set>
                                      <p:cBhvr>
                                        <p:cTn id="7" dur="500" fill="hold"/>
                                        <p:tgtEl>
                                          <p:spTgt spid="49482"/>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0">
            <a:extLst>
              <a:ext uri="{FF2B5EF4-FFF2-40B4-BE49-F238E27FC236}">
                <a16:creationId xmlns:a16="http://schemas.microsoft.com/office/drawing/2014/main" xmlns="" id="{2810D9E5-FAF0-4979-AFCF-01B3E7A3999A}"/>
              </a:ext>
            </a:extLst>
          </p:cNvPr>
          <p:cNvSpPr/>
          <p:nvPr/>
        </p:nvSpPr>
        <p:spPr>
          <a:xfrm>
            <a:off x="3195356" y="295670"/>
            <a:ext cx="5821644" cy="618730"/>
          </a:xfrm>
          <a:prstGeom prst="roundRect">
            <a:avLst>
              <a:gd name="adj" fmla="val 50000"/>
            </a:avLst>
          </a:prstGeom>
          <a:solidFill>
            <a:srgbClr val="12B789"/>
          </a:solidFill>
          <a:ln w="12700" cap="flat" cmpd="sng" algn="ctr">
            <a:noFill/>
            <a:prstDash val="solid"/>
            <a:miter lim="800000"/>
          </a:ln>
          <a:effectLst/>
        </p:spPr>
        <p:txBody>
          <a:bodyPr rtlCol="0" anchor="ctr"/>
          <a:lstStyle/>
          <a:p>
            <a:pPr lvl="0" algn="ctr">
              <a:defRPr/>
            </a:pPr>
            <a:r>
              <a:rPr lang="vi-VN" altLang="zh-CN" sz="2800" b="1" kern="0" dirty="0">
                <a:solidFill>
                  <a:prstClr val="white"/>
                </a:solidFill>
                <a:latin typeface="Times New Roman" pitchFamily="18" charset="0"/>
                <a:cs typeface="Times New Roman" pitchFamily="18" charset="0"/>
                <a:sym typeface="+mn-lt"/>
              </a:rPr>
              <a:t>Tìm hiểu sơ lược về nguyên tử</a:t>
            </a:r>
            <a:endParaRPr kumimoji="0" lang="zh-CN" altLang="en-US" sz="2800" b="1" i="0" u="none" strike="noStrike" kern="0" cap="none" spc="0" normalizeH="0" baseline="0" noProof="0" dirty="0">
              <a:ln>
                <a:noFill/>
              </a:ln>
              <a:solidFill>
                <a:prstClr val="white"/>
              </a:solidFill>
              <a:effectLst/>
              <a:uLnTx/>
              <a:uFillTx/>
              <a:latin typeface="Times New Roman" pitchFamily="18" charset="0"/>
              <a:cs typeface="Times New Roman" pitchFamily="18" charset="0"/>
              <a:sym typeface="+mn-lt"/>
            </a:endParaRPr>
          </a:p>
        </p:txBody>
      </p:sp>
      <p:pic>
        <p:nvPicPr>
          <p:cNvPr id="5" name="Shape 154"/>
          <p:cNvPicPr/>
          <p:nvPr/>
        </p:nvPicPr>
        <p:blipFill>
          <a:blip r:embed="rId2"/>
          <a:stretch/>
        </p:blipFill>
        <p:spPr>
          <a:xfrm>
            <a:off x="7353300" y="1320800"/>
            <a:ext cx="4152900" cy="3162299"/>
          </a:xfrm>
          <a:prstGeom prst="rect">
            <a:avLst/>
          </a:prstGeom>
        </p:spPr>
      </p:pic>
      <p:sp>
        <p:nvSpPr>
          <p:cNvPr id="6" name="TextBox 5"/>
          <p:cNvSpPr txBox="1"/>
          <p:nvPr/>
        </p:nvSpPr>
        <p:spPr>
          <a:xfrm>
            <a:off x="7756877" y="4713932"/>
            <a:ext cx="3530600"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2.3: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Long </a:t>
            </a:r>
            <a:r>
              <a:rPr lang="en-US" sz="2400" dirty="0" err="1">
                <a:latin typeface="Times New Roman" pitchFamily="18" charset="0"/>
                <a:cs typeface="Times New Roman" pitchFamily="18" charset="0"/>
              </a:rPr>
              <a:t>Biên</a:t>
            </a:r>
            <a:endParaRPr lang="en-US" sz="2400" dirty="0">
              <a:latin typeface="Times New Roman" pitchFamily="18" charset="0"/>
              <a:cs typeface="Times New Roman" pitchFamily="18" charset="0"/>
            </a:endParaRPr>
          </a:p>
        </p:txBody>
      </p:sp>
      <p:sp>
        <p:nvSpPr>
          <p:cNvPr id="7" name="Rectangle 6"/>
          <p:cNvSpPr/>
          <p:nvPr/>
        </p:nvSpPr>
        <p:spPr>
          <a:xfrm>
            <a:off x="1689229" y="1628993"/>
            <a:ext cx="5487130" cy="1384995"/>
          </a:xfrm>
          <a:prstGeom prst="rect">
            <a:avLst/>
          </a:prstGeom>
        </p:spPr>
        <p:txBody>
          <a:bodyPr wrap="square">
            <a:spAutoFit/>
          </a:bodyPr>
          <a:lstStyle/>
          <a:p>
            <a:r>
              <a:rPr lang="en-US" sz="2800" dirty="0" err="1">
                <a:solidFill>
                  <a:srgbClr val="C00000"/>
                </a:solidFill>
                <a:latin typeface="Times New Roman" pitchFamily="18" charset="0"/>
                <a:cs typeface="Times New Roman" pitchFamily="18" charset="0"/>
              </a:rPr>
              <a:t>Quan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sát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Hình</a:t>
            </a:r>
            <a:r>
              <a:rPr lang="en-US" sz="2800" dirty="0">
                <a:solidFill>
                  <a:srgbClr val="C00000"/>
                </a:solidFill>
                <a:latin typeface="Times New Roman" pitchFamily="18" charset="0"/>
                <a:cs typeface="Times New Roman" pitchFamily="18" charset="0"/>
              </a:rPr>
              <a:t> 2.3</a:t>
            </a:r>
            <a:r>
              <a:rPr lang="en-US" sz="2800" b="1"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em</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hãy</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tìm</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hiểu</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về</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công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trình</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cầu</a:t>
            </a:r>
            <a:r>
              <a:rPr lang="en-US" sz="2800" dirty="0">
                <a:solidFill>
                  <a:srgbClr val="C00000"/>
                </a:solidFill>
                <a:latin typeface="Times New Roman" pitchFamily="18" charset="0"/>
                <a:cs typeface="Times New Roman" pitchFamily="18" charset="0"/>
              </a:rPr>
              <a:t> Long </a:t>
            </a:r>
            <a:r>
              <a:rPr lang="en-US" sz="2800" dirty="0" err="1">
                <a:solidFill>
                  <a:srgbClr val="C00000"/>
                </a:solidFill>
                <a:latin typeface="Times New Roman" pitchFamily="18" charset="0"/>
                <a:cs typeface="Times New Roman" pitchFamily="18" charset="0"/>
              </a:rPr>
              <a:t>Biên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và</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rút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ra</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nhận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xét</a:t>
            </a:r>
            <a:r>
              <a:rPr lang="en-US" sz="2800" dirty="0">
                <a:solidFill>
                  <a:srgbClr val="C00000"/>
                </a:solidFill>
                <a:latin typeface="Times New Roman" pitchFamily="18" charset="0"/>
                <a:cs typeface="Times New Roman" pitchFamily="18" charset="0"/>
              </a:rPr>
              <a:t> ?</a:t>
            </a:r>
          </a:p>
        </p:txBody>
      </p:sp>
      <p:pic>
        <p:nvPicPr>
          <p:cNvPr id="8" name="Picture 7">
            <a:extLst>
              <a:ext uri="{FF2B5EF4-FFF2-40B4-BE49-F238E27FC236}">
                <a16:creationId xmlns:a16="http://schemas.microsoft.com/office/drawing/2014/main" xmlns="" id="{6D9D9CE6-1D33-4082-AE70-ECB6701C17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0" y="1628993"/>
            <a:ext cx="862141" cy="120388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56804"/>
            <a:ext cx="889000" cy="1010947"/>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3399" t="4051" r="3568" b="6329"/>
          <a:stretch/>
        </p:blipFill>
        <p:spPr>
          <a:xfrm flipH="1">
            <a:off x="11287477" y="5856804"/>
            <a:ext cx="885785" cy="861496"/>
          </a:xfrm>
          <a:prstGeom prst="ellipse">
            <a:avLst/>
          </a:prstGeom>
          <a:ln w="63500" cap="rnd">
            <a:no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2" name="TextBox 1">
            <a:extLst>
              <a:ext uri="{FF2B5EF4-FFF2-40B4-BE49-F238E27FC236}">
                <a16:creationId xmlns:a16="http://schemas.microsoft.com/office/drawing/2014/main" xmlns="" id="{5E99CC3A-0112-19B3-D056-9559969F0643}"/>
              </a:ext>
            </a:extLst>
          </p:cNvPr>
          <p:cNvSpPr txBox="1"/>
          <p:nvPr/>
        </p:nvSpPr>
        <p:spPr>
          <a:xfrm>
            <a:off x="1089884" y="3429000"/>
            <a:ext cx="6086475" cy="1815882"/>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Long </a:t>
            </a:r>
            <a:r>
              <a:rPr lang="en-US" sz="2800" b="1" dirty="0" err="1">
                <a:latin typeface="Times New Roman" panose="02020603050405020304" pitchFamily="18" charset="0"/>
                <a:cs typeface="Times New Roman" panose="02020603050405020304" pitchFamily="18" charset="0"/>
              </a:rPr>
              <a:t>Biên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bởi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thép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thép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tử</a:t>
            </a:r>
            <a:r>
              <a:rPr lang="en-US" sz="2800" b="1" dirty="0">
                <a:latin typeface="Times New Roman" panose="02020603050405020304" pitchFamily="18" charset="0"/>
                <a:cs typeface="Times New Roman" panose="02020603050405020304" pitchFamily="18" charset="0"/>
              </a:rPr>
              <a:t> iron (</a:t>
            </a:r>
            <a:r>
              <a:rPr lang="en-US" sz="2800" b="1" dirty="0" err="1">
                <a:latin typeface="Times New Roman" panose="02020603050405020304" pitchFamily="18" charset="0"/>
                <a:cs typeface="Times New Roman" panose="02020603050405020304" pitchFamily="18" charset="0"/>
              </a:rPr>
              <a:t>sắt</a:t>
            </a:r>
            <a:r>
              <a:rPr lang="en-US" sz="2800" b="1" dirty="0">
                <a:latin typeface="Times New Roman" panose="02020603050405020304" pitchFamily="18" charset="0"/>
                <a:cs typeface="Times New Roman" panose="02020603050405020304" pitchFamily="18" charset="0"/>
              </a:rPr>
              <a:t>).</a:t>
            </a:r>
          </a:p>
        </p:txBody>
      </p:sp>
      <p:sp>
        <p:nvSpPr>
          <p:cNvPr id="3" name="Content Placeholder 3">
            <a:extLst>
              <a:ext uri="{FF2B5EF4-FFF2-40B4-BE49-F238E27FC236}">
                <a16:creationId xmlns:a16="http://schemas.microsoft.com/office/drawing/2014/main" xmlns="" id="{BAA3DB37-6C03-30D1-B3BB-94E6B11ACECD}"/>
              </a:ext>
            </a:extLst>
          </p:cNvPr>
          <p:cNvSpPr>
            <a:spLocks noGrp="1"/>
          </p:cNvSpPr>
          <p:nvPr>
            <p:ph idx="1"/>
          </p:nvPr>
        </p:nvSpPr>
        <p:spPr>
          <a:xfrm>
            <a:off x="2513141" y="5562600"/>
            <a:ext cx="7478584" cy="1155700"/>
          </a:xfrm>
          <a:noFill/>
        </p:spPr>
        <p:txBody>
          <a:bodyPr>
            <a:normAutofit/>
          </a:bodyPr>
          <a:lstStyle/>
          <a:p>
            <a:pPr>
              <a:buFont typeface="Wingdings" pitchFamily="2" charset="2"/>
              <a:buChar char="Ø"/>
            </a:pP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Các</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chất</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được</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tạo</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nên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từ</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những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hạt</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vô</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cùng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nhỏ</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gọi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là</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nguyên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tử</a:t>
            </a:r>
            <a:endParaRPr 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306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linds(horizontal)">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33E9220F-9212-4975-B715-D81D482A73E6}"/>
              </a:ext>
            </a:extLst>
          </p:cNvPr>
          <p:cNvSpPr/>
          <p:nvPr/>
        </p:nvSpPr>
        <p:spPr>
          <a:xfrm>
            <a:off x="0" y="0"/>
            <a:ext cx="12192000" cy="1150292"/>
          </a:xfrm>
          <a:prstGeom prst="rect">
            <a:avLst/>
          </a:prstGeom>
          <a:solidFill>
            <a:srgbClr val="FBD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rgbClr val="FF0000"/>
                </a:solidFill>
                <a:latin typeface="Times New Roman" pitchFamily="18" charset="0"/>
                <a:cs typeface="Times New Roman" pitchFamily="18" charset="0"/>
              </a:rPr>
              <a:t>                                       NGUYÊN TỬ - NGUYÊN TỐ HÓA HỌC– SƠ LƯỢC                                   BẢNG TUẦN HOÀN CÁC NGUYÊN TỐ HÓA HỌC</a:t>
            </a:r>
            <a:endParaRPr lang="en-US" sz="2800" dirty="0">
              <a:solidFill>
                <a:srgbClr val="FF0000"/>
              </a:solidFill>
              <a:latin typeface="Times New Roman" pitchFamily="18" charset="0"/>
              <a:cs typeface="Times New Roman" pitchFamily="18" charset="0"/>
            </a:endParaRPr>
          </a:p>
        </p:txBody>
      </p:sp>
      <p:sp>
        <p:nvSpPr>
          <p:cNvPr id="14" name="Rectangle 13">
            <a:extLst>
              <a:ext uri="{FF2B5EF4-FFF2-40B4-BE49-F238E27FC236}">
                <a16:creationId xmlns:a16="http://schemas.microsoft.com/office/drawing/2014/main" xmlns="" id="{8377B1A9-5EF8-4166-99F8-EAE5AA812EE9}"/>
              </a:ext>
            </a:extLst>
          </p:cNvPr>
          <p:cNvSpPr/>
          <p:nvPr/>
        </p:nvSpPr>
        <p:spPr>
          <a:xfrm>
            <a:off x="1" y="0"/>
            <a:ext cx="3555926" cy="115029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en-US" sz="2800" b="1" dirty="0">
                <a:solidFill>
                  <a:schemeClr val="bg1"/>
                </a:solidFill>
                <a:latin typeface="Times New Roman" pitchFamily="18" charset="0"/>
                <a:cs typeface="Times New Roman" pitchFamily="18" charset="0"/>
              </a:rPr>
              <a:t>CHỦ ĐỀ 1: </a:t>
            </a:r>
          </a:p>
        </p:txBody>
      </p:sp>
      <p:sp>
        <p:nvSpPr>
          <p:cNvPr id="15" name="Rectangle 14">
            <a:extLst>
              <a:ext uri="{FF2B5EF4-FFF2-40B4-BE49-F238E27FC236}">
                <a16:creationId xmlns:a16="http://schemas.microsoft.com/office/drawing/2014/main" xmlns="" id="{BE8019CD-FACF-4DFD-81C0-A8A21E1FCCBA}"/>
              </a:ext>
            </a:extLst>
          </p:cNvPr>
          <p:cNvSpPr/>
          <p:nvPr/>
        </p:nvSpPr>
        <p:spPr>
          <a:xfrm>
            <a:off x="-9599" y="1150292"/>
            <a:ext cx="3565526" cy="57077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xmlns="" id="{AF0D7773-0766-428C-847B-F7514CA8FB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4882" y="2674374"/>
            <a:ext cx="4062118" cy="42426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DAAC7150-7935-45B4-B42F-0A7574BAD8F7}"/>
              </a:ext>
            </a:extLst>
          </p:cNvPr>
          <p:cNvSpPr txBox="1"/>
          <p:nvPr/>
        </p:nvSpPr>
        <p:spPr>
          <a:xfrm>
            <a:off x="3797236" y="1334893"/>
            <a:ext cx="6828205" cy="523220"/>
          </a:xfrm>
          <a:prstGeom prst="rect">
            <a:avLst/>
          </a:prstGeom>
          <a:noFill/>
        </p:spPr>
        <p:txBody>
          <a:bodyPr wrap="square" rtlCol="0">
            <a:spAutoFit/>
          </a:bodyPr>
          <a:lstStyle/>
          <a:p>
            <a:pPr algn="ctr"/>
            <a:r>
              <a:rPr lang="en-US" sz="2800" b="1" dirty="0" err="1">
                <a:solidFill>
                  <a:schemeClr val="accent2">
                    <a:lumMod val="50000"/>
                  </a:schemeClr>
                </a:solidFill>
                <a:latin typeface="Times New Roman" pitchFamily="18" charset="0"/>
                <a:cs typeface="Times New Roman" pitchFamily="18" charset="0"/>
              </a:rPr>
              <a:t>Bài</a:t>
            </a:r>
            <a:r>
              <a:rPr lang="en-US" sz="2800" b="1" dirty="0">
                <a:solidFill>
                  <a:schemeClr val="accent2">
                    <a:lumMod val="50000"/>
                  </a:schemeClr>
                </a:solidFill>
                <a:latin typeface="Times New Roman" pitchFamily="18" charset="0"/>
                <a:cs typeface="Times New Roman" pitchFamily="18" charset="0"/>
              </a:rPr>
              <a:t> 2: NGUYÊN TỬ</a:t>
            </a:r>
            <a:endParaRPr lang="en-US" sz="2800" dirty="0"/>
          </a:p>
        </p:txBody>
      </p:sp>
      <p:grpSp>
        <p:nvGrpSpPr>
          <p:cNvPr id="7" name="Group 6"/>
          <p:cNvGrpSpPr/>
          <p:nvPr/>
        </p:nvGrpSpPr>
        <p:grpSpPr>
          <a:xfrm>
            <a:off x="3780227" y="2059660"/>
            <a:ext cx="920381" cy="949325"/>
            <a:chOff x="4618672" y="1950227"/>
            <a:chExt cx="920381" cy="949325"/>
          </a:xfrm>
        </p:grpSpPr>
        <p:grpSp>
          <p:nvGrpSpPr>
            <p:cNvPr id="8" name="Group 40"/>
            <p:cNvGrpSpPr>
              <a:grpSpLocks/>
            </p:cNvGrpSpPr>
            <p:nvPr/>
          </p:nvGrpSpPr>
          <p:grpSpPr bwMode="auto">
            <a:xfrm>
              <a:off x="4739235" y="1996057"/>
              <a:ext cx="799818" cy="599882"/>
              <a:chOff x="945" y="1177"/>
              <a:chExt cx="1032" cy="774"/>
            </a:xfrm>
          </p:grpSpPr>
          <p:sp>
            <p:nvSpPr>
              <p:cNvPr id="12" name="Oval 41"/>
              <p:cNvSpPr>
                <a:spLocks noChangeArrowheads="1"/>
              </p:cNvSpPr>
              <p:nvPr/>
            </p:nvSpPr>
            <p:spPr bwMode="gray">
              <a:xfrm>
                <a:off x="1289" y="1228"/>
                <a:ext cx="335" cy="670"/>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13" name="Oval 42"/>
              <p:cNvSpPr>
                <a:spLocks noChangeArrowheads="1"/>
              </p:cNvSpPr>
              <p:nvPr/>
            </p:nvSpPr>
            <p:spPr bwMode="gray">
              <a:xfrm>
                <a:off x="945" y="1228"/>
                <a:ext cx="1032" cy="670"/>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16" name="Oval 43"/>
              <p:cNvSpPr>
                <a:spLocks noChangeArrowheads="1"/>
              </p:cNvSpPr>
              <p:nvPr/>
            </p:nvSpPr>
            <p:spPr bwMode="gray">
              <a:xfrm>
                <a:off x="1008" y="1228"/>
                <a:ext cx="898" cy="67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18" name="Oval 44"/>
              <p:cNvSpPr>
                <a:spLocks noChangeArrowheads="1"/>
              </p:cNvSpPr>
              <p:nvPr/>
            </p:nvSpPr>
            <p:spPr bwMode="gray">
              <a:xfrm>
                <a:off x="1008" y="1228"/>
                <a:ext cx="897" cy="670"/>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19" name="Oval 45"/>
              <p:cNvSpPr>
                <a:spLocks noChangeArrowheads="1"/>
              </p:cNvSpPr>
              <p:nvPr/>
            </p:nvSpPr>
            <p:spPr bwMode="gray">
              <a:xfrm>
                <a:off x="1057" y="1228"/>
                <a:ext cx="807" cy="67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20" name="Oval 46"/>
              <p:cNvSpPr>
                <a:spLocks noChangeArrowheads="1"/>
              </p:cNvSpPr>
              <p:nvPr/>
            </p:nvSpPr>
            <p:spPr bwMode="gray">
              <a:xfrm>
                <a:off x="1070" y="1177"/>
                <a:ext cx="782" cy="774"/>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21" name="Oval 47"/>
              <p:cNvSpPr>
                <a:spLocks noChangeArrowheads="1"/>
              </p:cNvSpPr>
              <p:nvPr/>
            </p:nvSpPr>
            <p:spPr bwMode="gray">
              <a:xfrm>
                <a:off x="1080" y="1182"/>
                <a:ext cx="763" cy="75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22" name="Oval 48"/>
              <p:cNvSpPr>
                <a:spLocks noChangeArrowheads="1"/>
              </p:cNvSpPr>
              <p:nvPr/>
            </p:nvSpPr>
            <p:spPr bwMode="gray">
              <a:xfrm>
                <a:off x="1088" y="1189"/>
                <a:ext cx="726" cy="70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23" name="Oval 49"/>
              <p:cNvSpPr>
                <a:spLocks noChangeArrowheads="1"/>
              </p:cNvSpPr>
              <p:nvPr/>
            </p:nvSpPr>
            <p:spPr bwMode="gray">
              <a:xfrm>
                <a:off x="1130" y="1209"/>
                <a:ext cx="645" cy="572"/>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grpSp>
        <p:sp>
          <p:nvSpPr>
            <p:cNvPr id="9" name="Text Box 22"/>
            <p:cNvSpPr txBox="1">
              <a:spLocks noChangeArrowheads="1"/>
            </p:cNvSpPr>
            <p:nvPr/>
          </p:nvSpPr>
          <p:spPr bwMode="gray">
            <a:xfrm>
              <a:off x="4795399" y="2067326"/>
              <a:ext cx="6665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p>
              <a:pPr algn="ctr" defTabSz="914400" eaLnBrk="0" fontAlgn="base" hangingPunct="0">
                <a:spcBef>
                  <a:spcPct val="0"/>
                </a:spcBef>
                <a:spcAft>
                  <a:spcPct val="0"/>
                </a:spcAft>
              </a:pPr>
              <a:r>
                <a:rPr lang="en-US" altLang="en-US" sz="2400" b="1" dirty="0">
                  <a:solidFill>
                    <a:srgbClr val="000000"/>
                  </a:solidFill>
                  <a:latin typeface="Arial" panose="020B0604020202020204" pitchFamily="34" charset="0"/>
                  <a:cs typeface="Arial" panose="020B0604020202020204" pitchFamily="34" charset="0"/>
                </a:rPr>
                <a:t>1</a:t>
              </a:r>
            </a:p>
          </p:txBody>
        </p:sp>
        <p:pic>
          <p:nvPicPr>
            <p:cNvPr id="10" name="Picture 30" descr="1"/>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42606" t="64474" r="19473"/>
            <a:stretch>
              <a:fillRect/>
            </a:stretch>
          </p:blipFill>
          <p:spPr bwMode="auto">
            <a:xfrm>
              <a:off x="4618672" y="1950227"/>
              <a:ext cx="792162" cy="94932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4803096" y="2170335"/>
            <a:ext cx="6979796" cy="461665"/>
          </a:xfrm>
          <a:prstGeom prst="rect">
            <a:avLst/>
          </a:prstGeom>
        </p:spPr>
        <p:txBody>
          <a:bodyPr wrap="none">
            <a:spAutoFit/>
          </a:bodyPr>
          <a:lstStyle/>
          <a:p>
            <a:pPr lvl="0" algn="ctr">
              <a:defRPr/>
            </a:pPr>
            <a:r>
              <a:rPr lang="en-US" altLang="zh-CN" sz="2400" b="1" kern="0" dirty="0">
                <a:ln w="0">
                  <a:noFill/>
                </a:ln>
                <a:solidFill>
                  <a:srgbClr val="C00000"/>
                </a:solidFill>
                <a:latin typeface="Times New Roman" pitchFamily="18" charset="0"/>
                <a:cs typeface="Times New Roman" pitchFamily="18" charset="0"/>
                <a:sym typeface="+mn-lt"/>
              </a:rPr>
              <a:t>MÔ HÌNH NGUYÊN TỬ </a:t>
            </a:r>
            <a:r>
              <a:rPr lang="en-US" altLang="zh-CN" sz="2400" b="1" kern="0" noProof="1">
                <a:ln w="0">
                  <a:noFill/>
                </a:ln>
                <a:solidFill>
                  <a:srgbClr val="C00000"/>
                </a:solidFill>
                <a:latin typeface="Times New Roman" pitchFamily="18" charset="0"/>
                <a:cs typeface="Times New Roman" pitchFamily="18" charset="0"/>
                <a:sym typeface="+mn-lt"/>
              </a:rPr>
              <a:t>RUTHERFORD - BOHR</a:t>
            </a:r>
            <a:endParaRPr lang="zh-CN" altLang="en-US" sz="2400" kern="0" noProof="1">
              <a:solidFill>
                <a:srgbClr val="C00000"/>
              </a:solidFill>
              <a:latin typeface="Times New Roman" pitchFamily="18" charset="0"/>
              <a:cs typeface="Times New Roman" pitchFamily="18" charset="0"/>
              <a:sym typeface="+mn-lt"/>
            </a:endParaRPr>
          </a:p>
        </p:txBody>
      </p:sp>
      <p:sp>
        <p:nvSpPr>
          <p:cNvPr id="4" name="Rectangle 3"/>
          <p:cNvSpPr/>
          <p:nvPr/>
        </p:nvSpPr>
        <p:spPr>
          <a:xfrm>
            <a:off x="4644807" y="2747375"/>
            <a:ext cx="5147563" cy="523220"/>
          </a:xfrm>
          <a:prstGeom prst="rect">
            <a:avLst/>
          </a:prstGeom>
        </p:spPr>
        <p:txBody>
          <a:bodyPr wrap="none">
            <a:spAutoFit/>
          </a:bodyPr>
          <a:lstStyle/>
          <a:p>
            <a:pPr marL="457200" lvl="0" indent="-457200" algn="ctr">
              <a:buFont typeface="Wingdings" pitchFamily="2" charset="2"/>
              <a:buChar char="ü"/>
              <a:defRPr/>
            </a:pPr>
            <a:r>
              <a:rPr lang="en-US" altLang="zh-CN" sz="2800" kern="0" dirty="0">
                <a:solidFill>
                  <a:srgbClr val="00B050"/>
                </a:solidFill>
                <a:latin typeface="Times New Roman" pitchFamily="18" charset="0"/>
                <a:cs typeface="Times New Roman" pitchFamily="18" charset="0"/>
                <a:sym typeface="+mn-lt"/>
              </a:rPr>
              <a:t> </a:t>
            </a:r>
            <a:r>
              <a:rPr lang="vi-VN" altLang="zh-CN" sz="2800" kern="0" dirty="0">
                <a:solidFill>
                  <a:srgbClr val="00B050"/>
                </a:solidFill>
                <a:latin typeface="Times New Roman" pitchFamily="18" charset="0"/>
                <a:cs typeface="Times New Roman" pitchFamily="18" charset="0"/>
                <a:sym typeface="+mn-lt"/>
              </a:rPr>
              <a:t>Tìm hiểu sơ lược về nguyên tử</a:t>
            </a:r>
            <a:endParaRPr lang="zh-CN" altLang="en-US" sz="2800" kern="0" dirty="0">
              <a:solidFill>
                <a:srgbClr val="00B050"/>
              </a:solidFill>
              <a:latin typeface="Times New Roman" pitchFamily="18" charset="0"/>
              <a:cs typeface="Times New Roman" pitchFamily="18" charset="0"/>
              <a:sym typeface="+mn-lt"/>
            </a:endParaRPr>
          </a:p>
        </p:txBody>
      </p:sp>
      <p:sp>
        <p:nvSpPr>
          <p:cNvPr id="5" name="Rectangle 4"/>
          <p:cNvSpPr/>
          <p:nvPr/>
        </p:nvSpPr>
        <p:spPr>
          <a:xfrm>
            <a:off x="4494513" y="3397935"/>
            <a:ext cx="7596961" cy="954107"/>
          </a:xfrm>
          <a:prstGeom prst="rect">
            <a:avLst/>
          </a:prstGeom>
        </p:spPr>
        <p:txBody>
          <a:bodyPr wrap="square">
            <a:spAutoFit/>
          </a:bodyPr>
          <a:lstStyle/>
          <a:p>
            <a:pPr indent="330200">
              <a:spcAft>
                <a:spcPts val="1500"/>
              </a:spcAft>
            </a:pPr>
            <a:r>
              <a:rPr lang="vi-VN" sz="2800" dirty="0">
                <a:latin typeface="Times New Roman" pitchFamily="18" charset="0"/>
                <a:ea typeface="Times New Roman" pitchFamily="18" charset="0"/>
                <a:cs typeface="Times New Roman" pitchFamily="18" charset="0"/>
              </a:rPr>
              <a:t>Nguyên tử có kích thước vô cùng nhỏ, tạo nên </a:t>
            </a:r>
            <a:r>
              <a:rPr lang="en-US" sz="2800" dirty="0">
                <a:latin typeface="Times New Roman" pitchFamily="18" charset="0"/>
                <a:ea typeface="Times New Roman" pitchFamily="18" charset="0"/>
                <a:cs typeface="Times New Roman" pitchFamily="18" charset="0"/>
              </a:rPr>
              <a:t>  </a:t>
            </a:r>
            <a:r>
              <a:rPr lang="vi-VN" sz="2800" dirty="0">
                <a:latin typeface="Times New Roman" pitchFamily="18" charset="0"/>
                <a:ea typeface="Times New Roman" pitchFamily="18" charset="0"/>
                <a:cs typeface="Times New Roman" pitchFamily="18" charset="0"/>
              </a:rPr>
              <a:t>các chất.</a:t>
            </a:r>
          </a:p>
        </p:txBody>
      </p:sp>
      <p:sp>
        <p:nvSpPr>
          <p:cNvPr id="6" name="Rectangle 5"/>
          <p:cNvSpPr/>
          <p:nvPr/>
        </p:nvSpPr>
        <p:spPr>
          <a:xfrm>
            <a:off x="4645582" y="4442497"/>
            <a:ext cx="5373587" cy="523220"/>
          </a:xfrm>
          <a:prstGeom prst="rect">
            <a:avLst/>
          </a:prstGeom>
        </p:spPr>
        <p:txBody>
          <a:bodyPr wrap="none">
            <a:spAutoFit/>
          </a:bodyPr>
          <a:lstStyle/>
          <a:p>
            <a:pPr marL="457200" indent="-457200">
              <a:buFont typeface="Wingdings" pitchFamily="2" charset="2"/>
              <a:buChar char="ü"/>
            </a:pP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Khái</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quát</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về</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mô</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hình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nguyên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tử</a:t>
            </a:r>
            <a:endParaRPr lang="en-US" sz="2800" dirty="0">
              <a:solidFill>
                <a:srgbClr val="00B050"/>
              </a:solidFill>
              <a:latin typeface="Times New Roman" pitchFamily="18" charset="0"/>
              <a:cs typeface="Times New Roman" pitchFamily="18" charset="0"/>
            </a:endParaRPr>
          </a:p>
        </p:txBody>
      </p:sp>
      <p:pic>
        <p:nvPicPr>
          <p:cNvPr id="24" name="Picture 23" descr="U9LwW86.gif">
            <a:extLst>
              <a:ext uri="{FF2B5EF4-FFF2-40B4-BE49-F238E27FC236}">
                <a16:creationId xmlns:a16="http://schemas.microsoft.com/office/drawing/2014/main" xmlns="" id="{84B253D4-47F9-B455-7630-382EDFB20BD3}"/>
              </a:ext>
            </a:extLst>
          </p:cNvPr>
          <p:cNvPicPr>
            <a:picLocks noChangeAspect="1"/>
          </p:cNvPicPr>
          <p:nvPr/>
        </p:nvPicPr>
        <p:blipFill>
          <a:blip r:embed="rId4"/>
          <a:stretch>
            <a:fillRect/>
          </a:stretch>
        </p:blipFill>
        <p:spPr>
          <a:xfrm>
            <a:off x="10141440" y="4539801"/>
            <a:ext cx="1950034" cy="1966611"/>
          </a:xfrm>
          <a:prstGeom prst="rect">
            <a:avLst/>
          </a:prstGeom>
        </p:spPr>
      </p:pic>
    </p:spTree>
    <p:extLst>
      <p:ext uri="{BB962C8B-B14F-4D97-AF65-F5344CB8AC3E}">
        <p14:creationId xmlns:p14="http://schemas.microsoft.com/office/powerpoint/2010/main" val="15188394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par>
                                <p:cTn id="15" presetID="3" presetClass="entr" presetSubtype="1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4994" y="-118414"/>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292100"/>
          </a:effectLst>
          <a:extLst>
            <a:ext uri="{909E8E84-426E-40DD-AFC4-6F175D3DCCD1}">
              <a14:hiddenFill xmlns:a14="http://schemas.microsoft.com/office/drawing/2010/main">
                <a:solidFill>
                  <a:srgbClr val="FFFFFF"/>
                </a:solidFill>
              </a14:hiddenFill>
            </a:ext>
          </a:extLst>
        </p:spPr>
      </p:pic>
      <p:pic>
        <p:nvPicPr>
          <p:cNvPr id="5"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2931" y="6225266"/>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279400"/>
          </a:effectLst>
          <a:extLst>
            <a:ext uri="{909E8E84-426E-40DD-AFC4-6F175D3DCCD1}">
              <a14:hiddenFill xmlns:a14="http://schemas.microsoft.com/office/drawing/2010/main">
                <a:solidFill>
                  <a:srgbClr val="FFFFFF"/>
                </a:solidFill>
              </a14:hiddenFill>
            </a:ext>
          </a:extLst>
        </p:spPr>
      </p:pic>
      <p:pic>
        <p:nvPicPr>
          <p:cNvPr id="6"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610" y="6305420"/>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7"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7420" y="-32473"/>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8"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7501" y="-145416"/>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9" name="Picture 8" descr="Processes &amp;amp; Methods Icon - The Data Visualisation Catalogue Store"/>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80535" y="-118414"/>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279400"/>
          </a:effectLst>
          <a:extLst>
            <a:ext uri="{909E8E84-426E-40DD-AFC4-6F175D3DCCD1}">
              <a14:hiddenFill xmlns:a14="http://schemas.microsoft.com/office/drawing/2010/main">
                <a:solidFill>
                  <a:srgbClr val="FFFFFF"/>
                </a:solidFill>
              </a14:hiddenFill>
            </a:ext>
          </a:extLst>
        </p:spPr>
      </p:pic>
      <p:pic>
        <p:nvPicPr>
          <p:cNvPr id="20"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41" y="2626765"/>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21"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38" y="4484312"/>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22"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79" y="895369"/>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23"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5207" y="3995222"/>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24"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63" y="6089397"/>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25"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7117" y="1595382"/>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26"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2980" y="6089397"/>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xmlns="" id="{6D9D9CE6-1D33-4082-AE70-ECB6701C17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25" y="1259093"/>
            <a:ext cx="862141" cy="1203883"/>
          </a:xfrm>
          <a:prstGeom prst="rect">
            <a:avLst/>
          </a:prstGeom>
        </p:spPr>
      </p:pic>
      <p:sp>
        <p:nvSpPr>
          <p:cNvPr id="18" name="矩形: 圆角 30">
            <a:extLst>
              <a:ext uri="{FF2B5EF4-FFF2-40B4-BE49-F238E27FC236}">
                <a16:creationId xmlns:a16="http://schemas.microsoft.com/office/drawing/2014/main" xmlns="" id="{2810D9E5-FAF0-4979-AFCF-01B3E7A3999A}"/>
              </a:ext>
            </a:extLst>
          </p:cNvPr>
          <p:cNvSpPr/>
          <p:nvPr/>
        </p:nvSpPr>
        <p:spPr>
          <a:xfrm>
            <a:off x="3195356" y="295670"/>
            <a:ext cx="5821644" cy="618730"/>
          </a:xfrm>
          <a:prstGeom prst="roundRect">
            <a:avLst>
              <a:gd name="adj" fmla="val 50000"/>
            </a:avLst>
          </a:prstGeom>
          <a:solidFill>
            <a:srgbClr val="12B789"/>
          </a:solidFill>
          <a:ln w="12700" cap="flat" cmpd="sng" algn="ctr">
            <a:noFill/>
            <a:prstDash val="solid"/>
            <a:miter lim="800000"/>
          </a:ln>
          <a:effectLst/>
        </p:spPr>
        <p:txBody>
          <a:bodyPr rtlCol="0" anchor="ctr"/>
          <a:lstStyle/>
          <a:p>
            <a:pPr lvl="0" algn="ctr">
              <a:defRPr/>
            </a:pPr>
            <a:r>
              <a:rPr lang="en-US" altLang="zh-CN" sz="2800" b="1" kern="0" dirty="0" err="1">
                <a:solidFill>
                  <a:prstClr val="white"/>
                </a:solidFill>
                <a:latin typeface="Times New Roman" pitchFamily="18" charset="0"/>
                <a:cs typeface="Times New Roman" pitchFamily="18" charset="0"/>
                <a:sym typeface="+mn-lt"/>
              </a:rPr>
              <a:t>Khái</a:t>
            </a:r>
            <a:r>
              <a:rPr lang="en-US" altLang="zh-CN" sz="2800" b="1" kern="0" dirty="0">
                <a:solidFill>
                  <a:prstClr val="white"/>
                </a:solidFill>
                <a:latin typeface="Times New Roman" pitchFamily="18" charset="0"/>
                <a:cs typeface="Times New Roman" pitchFamily="18" charset="0"/>
                <a:sym typeface="+mn-lt"/>
              </a:rPr>
              <a:t> </a:t>
            </a:r>
            <a:r>
              <a:rPr lang="en-US" altLang="zh-CN" sz="2800" b="1" kern="0" dirty="0" err="1">
                <a:solidFill>
                  <a:prstClr val="white"/>
                </a:solidFill>
                <a:latin typeface="Times New Roman" pitchFamily="18" charset="0"/>
                <a:cs typeface="Times New Roman" pitchFamily="18" charset="0"/>
                <a:sym typeface="+mn-lt"/>
              </a:rPr>
              <a:t>quát</a:t>
            </a:r>
            <a:r>
              <a:rPr lang="en-US" altLang="zh-CN" sz="2800" b="1" kern="0" dirty="0">
                <a:solidFill>
                  <a:prstClr val="white"/>
                </a:solidFill>
                <a:latin typeface="Times New Roman" pitchFamily="18" charset="0"/>
                <a:cs typeface="Times New Roman" pitchFamily="18" charset="0"/>
                <a:sym typeface="+mn-lt"/>
              </a:rPr>
              <a:t> </a:t>
            </a:r>
            <a:r>
              <a:rPr lang="en-US" altLang="zh-CN" sz="2800" b="1" kern="0" dirty="0" err="1">
                <a:solidFill>
                  <a:prstClr val="white"/>
                </a:solidFill>
                <a:latin typeface="Times New Roman" pitchFamily="18" charset="0"/>
                <a:cs typeface="Times New Roman" pitchFamily="18" charset="0"/>
                <a:sym typeface="+mn-lt"/>
              </a:rPr>
              <a:t>về</a:t>
            </a:r>
            <a:r>
              <a:rPr lang="en-US" altLang="zh-CN" sz="2800" b="1" kern="0" dirty="0">
                <a:solidFill>
                  <a:prstClr val="white"/>
                </a:solidFill>
                <a:latin typeface="Times New Roman" pitchFamily="18" charset="0"/>
                <a:cs typeface="Times New Roman" pitchFamily="18" charset="0"/>
                <a:sym typeface="+mn-lt"/>
              </a:rPr>
              <a:t> </a:t>
            </a:r>
            <a:r>
              <a:rPr lang="en-US" altLang="zh-CN" sz="2800" b="1" kern="0" dirty="0" err="1">
                <a:solidFill>
                  <a:prstClr val="white"/>
                </a:solidFill>
                <a:latin typeface="Times New Roman" pitchFamily="18" charset="0"/>
                <a:cs typeface="Times New Roman" pitchFamily="18" charset="0"/>
                <a:sym typeface="+mn-lt"/>
              </a:rPr>
              <a:t>mô</a:t>
            </a:r>
            <a:r>
              <a:rPr lang="en-US" altLang="zh-CN" sz="2800" b="1" kern="0" dirty="0">
                <a:solidFill>
                  <a:prstClr val="white"/>
                </a:solidFill>
                <a:latin typeface="Times New Roman" pitchFamily="18" charset="0"/>
                <a:cs typeface="Times New Roman" pitchFamily="18" charset="0"/>
                <a:sym typeface="+mn-lt"/>
              </a:rPr>
              <a:t> </a:t>
            </a:r>
            <a:r>
              <a:rPr lang="en-US" altLang="zh-CN" sz="2800" b="1" kern="0" dirty="0" err="1">
                <a:solidFill>
                  <a:prstClr val="white"/>
                </a:solidFill>
                <a:latin typeface="Times New Roman" pitchFamily="18" charset="0"/>
                <a:cs typeface="Times New Roman" pitchFamily="18" charset="0"/>
                <a:sym typeface="+mn-lt"/>
              </a:rPr>
              <a:t>hình</a:t>
            </a:r>
            <a:r>
              <a:rPr lang="vi-VN" altLang="zh-CN" sz="2800" b="1" kern="0" dirty="0">
                <a:solidFill>
                  <a:prstClr val="white"/>
                </a:solidFill>
                <a:latin typeface="Times New Roman" pitchFamily="18" charset="0"/>
                <a:cs typeface="Times New Roman" pitchFamily="18" charset="0"/>
                <a:sym typeface="+mn-lt"/>
              </a:rPr>
              <a:t> nguyên tử</a:t>
            </a:r>
            <a:endParaRPr kumimoji="0" lang="zh-CN" altLang="en-US" sz="2800" b="1" i="0" u="none" strike="noStrike" kern="0" cap="none" spc="0" normalizeH="0" baseline="0" noProof="0" dirty="0">
              <a:ln>
                <a:noFill/>
              </a:ln>
              <a:solidFill>
                <a:prstClr val="white"/>
              </a:solidFill>
              <a:effectLst/>
              <a:uLnTx/>
              <a:uFillTx/>
              <a:latin typeface="Times New Roman" pitchFamily="18" charset="0"/>
              <a:cs typeface="Times New Roman" pitchFamily="18" charset="0"/>
              <a:sym typeface="+mn-lt"/>
            </a:endParaRPr>
          </a:p>
        </p:txBody>
      </p:sp>
      <p:sp>
        <p:nvSpPr>
          <p:cNvPr id="28" name="Rectangle 27"/>
          <p:cNvSpPr/>
          <p:nvPr/>
        </p:nvSpPr>
        <p:spPr>
          <a:xfrm>
            <a:off x="1490806" y="1383980"/>
            <a:ext cx="6245511" cy="954107"/>
          </a:xfrm>
          <a:prstGeom prst="rect">
            <a:avLst/>
          </a:prstGeom>
        </p:spPr>
        <p:txBody>
          <a:bodyPr wrap="square">
            <a:spAutoFit/>
          </a:bodyPr>
          <a:lstStyle/>
          <a:p>
            <a:pPr algn="just"/>
            <a:r>
              <a:rPr lang="en-US" sz="2800" dirty="0">
                <a:solidFill>
                  <a:srgbClr val="C00000"/>
                </a:solidFill>
                <a:latin typeface="Times New Roman" pitchFamily="18" charset="0"/>
                <a:ea typeface="Arial" panose="020B0604020202020204" pitchFamily="34" charset="0"/>
                <a:cs typeface="Times New Roman" pitchFamily="18" charset="0"/>
              </a:rPr>
              <a:t>3. </a:t>
            </a:r>
            <a:r>
              <a:rPr lang="vi-VN" sz="2800" dirty="0">
                <a:solidFill>
                  <a:srgbClr val="C00000"/>
                </a:solidFill>
                <a:latin typeface="Times New Roman" pitchFamily="18" charset="0"/>
                <a:ea typeface="Arial" panose="020B0604020202020204" pitchFamily="34" charset="0"/>
                <a:cs typeface="Times New Roman" pitchFamily="18" charset="0"/>
              </a:rPr>
              <a:t>Theo </a:t>
            </a:r>
            <a:r>
              <a:rPr lang="en-US" sz="2800" dirty="0">
                <a:solidFill>
                  <a:srgbClr val="C00000"/>
                </a:solidFill>
                <a:latin typeface="Times New Roman" pitchFamily="18" charset="0"/>
                <a:ea typeface="Arial" panose="020B0604020202020204" pitchFamily="34" charset="0"/>
                <a:cs typeface="Times New Roman" pitchFamily="18" charset="0"/>
              </a:rPr>
              <a:t>Rutherford </a:t>
            </a:r>
            <a:r>
              <a:rPr lang="vi-VN" sz="2800" dirty="0">
                <a:solidFill>
                  <a:srgbClr val="C00000"/>
                </a:solidFill>
                <a:latin typeface="Times New Roman" pitchFamily="18" charset="0"/>
                <a:ea typeface="Arial" panose="020B0604020202020204" pitchFamily="34" charset="0"/>
                <a:cs typeface="Times New Roman" pitchFamily="18" charset="0"/>
              </a:rPr>
              <a:t>- </a:t>
            </a:r>
            <a:r>
              <a:rPr lang="en-US" sz="2800" dirty="0">
                <a:solidFill>
                  <a:srgbClr val="C00000"/>
                </a:solidFill>
                <a:latin typeface="Times New Roman" pitchFamily="18" charset="0"/>
                <a:ea typeface="Arial" panose="020B0604020202020204" pitchFamily="34" charset="0"/>
                <a:cs typeface="Times New Roman" pitchFamily="18" charset="0"/>
              </a:rPr>
              <a:t>Bohr, </a:t>
            </a:r>
            <a:r>
              <a:rPr lang="vi-VN" sz="2800" dirty="0">
                <a:solidFill>
                  <a:srgbClr val="C00000"/>
                </a:solidFill>
                <a:latin typeface="Times New Roman" pitchFamily="18" charset="0"/>
                <a:ea typeface="Arial" panose="020B0604020202020204" pitchFamily="34" charset="0"/>
                <a:cs typeface="Times New Roman" pitchFamily="18" charset="0"/>
              </a:rPr>
              <a:t>nguyên tử có cấu tạo như thế nào?</a:t>
            </a:r>
          </a:p>
        </p:txBody>
      </p:sp>
      <p:sp>
        <p:nvSpPr>
          <p:cNvPr id="30" name="TextBox 29"/>
          <p:cNvSpPr txBox="1"/>
          <p:nvPr/>
        </p:nvSpPr>
        <p:spPr>
          <a:xfrm>
            <a:off x="9017000" y="5144390"/>
            <a:ext cx="2803698" cy="1200329"/>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2.4: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Rutherford </a:t>
            </a:r>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59" y="0"/>
            <a:ext cx="963169" cy="845448"/>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74400" y="0"/>
            <a:ext cx="1117600" cy="1214817"/>
          </a:xfrm>
          <a:prstGeom prst="rect">
            <a:avLst/>
          </a:prstGeom>
        </p:spPr>
      </p:pic>
      <p:sp>
        <p:nvSpPr>
          <p:cNvPr id="3" name="Text Box 7">
            <a:extLst>
              <a:ext uri="{FF2B5EF4-FFF2-40B4-BE49-F238E27FC236}">
                <a16:creationId xmlns:a16="http://schemas.microsoft.com/office/drawing/2014/main" xmlns="" id="{9A937080-ACE8-3113-ABE4-62133B2200CC}"/>
              </a:ext>
            </a:extLst>
          </p:cNvPr>
          <p:cNvSpPr txBox="1">
            <a:spLocks noChangeArrowheads="1"/>
          </p:cNvSpPr>
          <p:nvPr/>
        </p:nvSpPr>
        <p:spPr bwMode="auto">
          <a:xfrm>
            <a:off x="576793" y="2592436"/>
            <a:ext cx="3429000" cy="584775"/>
          </a:xfrm>
          <a:prstGeom prst="rect">
            <a:avLst/>
          </a:prstGeom>
          <a:noFill/>
          <a:ln w="9525">
            <a:noFill/>
            <a:miter lim="800000"/>
            <a:headEnd/>
            <a:tailEnd/>
          </a:ln>
          <a:effectLst/>
        </p:spPr>
        <p:txBody>
          <a:bodyPr wrap="square">
            <a:spAutoFit/>
          </a:bodyPr>
          <a:lstStyle/>
          <a:p>
            <a:pPr>
              <a:spcBef>
                <a:spcPct val="50000"/>
              </a:spcBef>
            </a:pPr>
            <a:r>
              <a:rPr lang="vi-VN" sz="3200" b="1" dirty="0">
                <a:latin typeface="Times New Roman" pitchFamily="18" charset="0"/>
              </a:rPr>
              <a:t>- Nguyên tử gồm</a:t>
            </a:r>
            <a:r>
              <a:rPr lang="en-US" sz="3200" b="1" dirty="0">
                <a:latin typeface="Times New Roman" pitchFamily="18" charset="0"/>
              </a:rPr>
              <a:t> : </a:t>
            </a:r>
            <a:endParaRPr lang="vi-VN" sz="3200" b="1" dirty="0">
              <a:latin typeface="Times New Roman" pitchFamily="18" charset="0"/>
            </a:endParaRPr>
          </a:p>
        </p:txBody>
      </p:sp>
      <p:sp>
        <p:nvSpPr>
          <p:cNvPr id="4" name="Text Box 9">
            <a:extLst>
              <a:ext uri="{FF2B5EF4-FFF2-40B4-BE49-F238E27FC236}">
                <a16:creationId xmlns:a16="http://schemas.microsoft.com/office/drawing/2014/main" xmlns="" id="{6BD6FC87-E051-64D4-B686-D430E608D997}"/>
              </a:ext>
            </a:extLst>
          </p:cNvPr>
          <p:cNvSpPr txBox="1">
            <a:spLocks noChangeArrowheads="1"/>
          </p:cNvSpPr>
          <p:nvPr/>
        </p:nvSpPr>
        <p:spPr bwMode="auto">
          <a:xfrm>
            <a:off x="0" y="5181600"/>
            <a:ext cx="2419350" cy="584775"/>
          </a:xfrm>
          <a:prstGeom prst="rect">
            <a:avLst/>
          </a:prstGeom>
          <a:solidFill>
            <a:schemeClr val="accent6">
              <a:lumMod val="60000"/>
              <a:lumOff val="40000"/>
            </a:schemeClr>
          </a:solidFill>
          <a:ln w="9525">
            <a:noFill/>
            <a:miter lim="800000"/>
            <a:headEnd/>
            <a:tailEnd/>
          </a:ln>
          <a:effectLst/>
        </p:spPr>
        <p:txBody>
          <a:bodyPr wrap="square">
            <a:spAutoFit/>
          </a:bodyPr>
          <a:lstStyle/>
          <a:p>
            <a:pPr>
              <a:spcBef>
                <a:spcPct val="50000"/>
              </a:spcBef>
            </a:pPr>
            <a:r>
              <a:rPr lang="en-US" sz="3200" b="1" dirty="0">
                <a:latin typeface="Times New Roman" pitchFamily="18" charset="0"/>
              </a:rPr>
              <a:t>+ </a:t>
            </a:r>
            <a:r>
              <a:rPr lang="vi-VN" sz="3200" b="1" dirty="0">
                <a:latin typeface="Times New Roman" pitchFamily="18" charset="0"/>
              </a:rPr>
              <a:t>Hạt nhân</a:t>
            </a:r>
            <a:r>
              <a:rPr lang="en-US" sz="3200" b="1" dirty="0">
                <a:latin typeface="Times New Roman" pitchFamily="18" charset="0"/>
              </a:rPr>
              <a:t>:</a:t>
            </a:r>
            <a:endParaRPr lang="en-US" sz="3200" b="1" dirty="0">
              <a:latin typeface="Times New Roman" pitchFamily="18" charset="0"/>
              <a:cs typeface="Times New Roman" pitchFamily="18" charset="0"/>
            </a:endParaRPr>
          </a:p>
        </p:txBody>
      </p:sp>
      <p:sp>
        <p:nvSpPr>
          <p:cNvPr id="10" name="Text Box 10">
            <a:extLst>
              <a:ext uri="{FF2B5EF4-FFF2-40B4-BE49-F238E27FC236}">
                <a16:creationId xmlns:a16="http://schemas.microsoft.com/office/drawing/2014/main" xmlns="" id="{67E7A284-7626-C89E-4448-70DF275D30FD}"/>
              </a:ext>
            </a:extLst>
          </p:cNvPr>
          <p:cNvSpPr txBox="1">
            <a:spLocks noChangeArrowheads="1"/>
          </p:cNvSpPr>
          <p:nvPr/>
        </p:nvSpPr>
        <p:spPr bwMode="auto">
          <a:xfrm>
            <a:off x="0" y="3352800"/>
            <a:ext cx="1219200" cy="5847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spcBef>
                <a:spcPct val="50000"/>
              </a:spcBef>
            </a:pPr>
            <a:r>
              <a:rPr lang="en-US" sz="3200" b="1" dirty="0">
                <a:latin typeface="Times New Roman" pitchFamily="18" charset="0"/>
              </a:rPr>
              <a:t>+ </a:t>
            </a:r>
            <a:r>
              <a:rPr lang="vi-VN" sz="3200" b="1" dirty="0">
                <a:latin typeface="Times New Roman" pitchFamily="18" charset="0"/>
              </a:rPr>
              <a:t>Vỏ</a:t>
            </a:r>
            <a:r>
              <a:rPr lang="en-US" sz="3200" b="1" dirty="0">
                <a:latin typeface="Times New Roman" pitchFamily="18" charset="0"/>
              </a:rPr>
              <a:t>: </a:t>
            </a:r>
            <a:endParaRPr lang="en-US" sz="3200" b="1" dirty="0">
              <a:latin typeface="Times New Roman" pitchFamily="18" charset="0"/>
              <a:cs typeface="Times New Roman" pitchFamily="18" charset="0"/>
            </a:endParaRPr>
          </a:p>
        </p:txBody>
      </p:sp>
      <p:sp>
        <p:nvSpPr>
          <p:cNvPr id="11" name="Text Box 10">
            <a:extLst>
              <a:ext uri="{FF2B5EF4-FFF2-40B4-BE49-F238E27FC236}">
                <a16:creationId xmlns:a16="http://schemas.microsoft.com/office/drawing/2014/main" xmlns="" id="{25CA6DC4-DF87-AB89-BF34-5B62E6894421}"/>
              </a:ext>
            </a:extLst>
          </p:cNvPr>
          <p:cNvSpPr txBox="1">
            <a:spLocks noChangeArrowheads="1"/>
          </p:cNvSpPr>
          <p:nvPr/>
        </p:nvSpPr>
        <p:spPr bwMode="auto">
          <a:xfrm>
            <a:off x="1295400" y="3276600"/>
            <a:ext cx="7509131" cy="1384995"/>
          </a:xfrm>
          <a:prstGeom prst="rect">
            <a:avLst/>
          </a:prstGeom>
          <a:noFill/>
          <a:ln w="9525">
            <a:noFill/>
            <a:miter lim="800000"/>
            <a:headEnd/>
            <a:tailEnd/>
          </a:ln>
          <a:effectLst/>
        </p:spPr>
        <p:txBody>
          <a:bodyPr wrap="square">
            <a:spAutoFit/>
          </a:bodyPr>
          <a:lstStyle/>
          <a:p>
            <a:pPr>
              <a:spcBef>
                <a:spcPct val="50000"/>
              </a:spcBef>
            </a:pPr>
            <a:r>
              <a:rPr lang="vi-VN" sz="2800" b="1" i="1" dirty="0">
                <a:latin typeface="Times New Roman" pitchFamily="18" charset="0"/>
              </a:rPr>
              <a:t>tạo bởi một hay nhiều electron</a:t>
            </a:r>
            <a:r>
              <a:rPr lang="en-US" sz="2800" b="1" i="1" dirty="0">
                <a:latin typeface="Times New Roman" pitchFamily="18" charset="0"/>
              </a:rPr>
              <a:t> (</a:t>
            </a:r>
            <a:r>
              <a:rPr lang="en-US" sz="2800" b="1" i="1" dirty="0" err="1">
                <a:latin typeface="Times New Roman" pitchFamily="18" charset="0"/>
              </a:rPr>
              <a:t>kí</a:t>
            </a:r>
            <a:r>
              <a:rPr lang="en-US" sz="2800" b="1" i="1" dirty="0">
                <a:latin typeface="Times New Roman" pitchFamily="18" charset="0"/>
              </a:rPr>
              <a:t> </a:t>
            </a:r>
            <a:r>
              <a:rPr lang="en-US" sz="2800" b="1" i="1" dirty="0" err="1">
                <a:latin typeface="Times New Roman" pitchFamily="18" charset="0"/>
              </a:rPr>
              <a:t>hiệu</a:t>
            </a:r>
            <a:r>
              <a:rPr lang="en-US" sz="2800" b="1" i="1" dirty="0">
                <a:latin typeface="Times New Roman" pitchFamily="18" charset="0"/>
              </a:rPr>
              <a:t> </a:t>
            </a:r>
            <a:r>
              <a:rPr lang="en-US" sz="2800" b="1" i="1" dirty="0" err="1">
                <a:latin typeface="Times New Roman" pitchFamily="18" charset="0"/>
              </a:rPr>
              <a:t>là</a:t>
            </a:r>
            <a:r>
              <a:rPr lang="en-US" sz="2800" b="1" i="1" dirty="0">
                <a:latin typeface="Times New Roman" pitchFamily="18" charset="0"/>
              </a:rPr>
              <a:t> </a:t>
            </a:r>
            <a:r>
              <a:rPr lang="en-US" sz="2800" b="1" i="1" dirty="0">
                <a:latin typeface="Times New Roman" pitchFamily="18" charset="0"/>
                <a:cs typeface="Times New Roman" pitchFamily="18" charset="0"/>
              </a:rPr>
              <a:t>e), </a:t>
            </a:r>
            <a:r>
              <a:rPr lang="en-US" sz="2800" b="1" i="1" dirty="0" err="1">
                <a:latin typeface="Times New Roman" pitchFamily="18" charset="0"/>
                <a:cs typeface="Times New Roman" pitchFamily="18" charset="0"/>
              </a:rPr>
              <a:t>mang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điện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tích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âm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mỗi</a:t>
            </a:r>
            <a:r>
              <a:rPr lang="en-US" sz="2800" b="1" i="1" dirty="0">
                <a:latin typeface="Times New Roman" pitchFamily="18" charset="0"/>
                <a:cs typeface="Times New Roman" pitchFamily="18" charset="0"/>
              </a:rPr>
              <a:t> e</a:t>
            </a:r>
            <a:r>
              <a:rPr lang="en-US" sz="2800" b="1" i="1" dirty="0">
                <a:latin typeface="Times New Roman" pitchFamily="18" charset="0"/>
              </a:rPr>
              <a:t> </a:t>
            </a:r>
            <a:r>
              <a:rPr lang="en-US" sz="2800" b="1" i="1" dirty="0" err="1">
                <a:latin typeface="Times New Roman" pitchFamily="18" charset="0"/>
              </a:rPr>
              <a:t>mang</a:t>
            </a:r>
            <a:r>
              <a:rPr lang="en-US" sz="2800" b="1" i="1" dirty="0">
                <a:latin typeface="Times New Roman" pitchFamily="18" charset="0"/>
              </a:rPr>
              <a:t> 1 </a:t>
            </a:r>
            <a:r>
              <a:rPr lang="en-US" sz="2800" b="1" i="1" dirty="0" err="1">
                <a:latin typeface="Times New Roman" pitchFamily="18" charset="0"/>
              </a:rPr>
              <a:t>đơn</a:t>
            </a:r>
            <a:r>
              <a:rPr lang="en-US" sz="2800" b="1" i="1" dirty="0">
                <a:latin typeface="Times New Roman" pitchFamily="18" charset="0"/>
              </a:rPr>
              <a:t> </a:t>
            </a:r>
            <a:r>
              <a:rPr lang="en-US" sz="2800" b="1" i="1" dirty="0" err="1">
                <a:latin typeface="Times New Roman" pitchFamily="18" charset="0"/>
              </a:rPr>
              <a:t>vị</a:t>
            </a:r>
            <a:r>
              <a:rPr lang="en-US" sz="2800" b="1" i="1" dirty="0">
                <a:latin typeface="Times New Roman" pitchFamily="18" charset="0"/>
              </a:rPr>
              <a:t> </a:t>
            </a:r>
            <a:r>
              <a:rPr lang="en-US" sz="2800" b="1" i="1" dirty="0" err="1">
                <a:latin typeface="Times New Roman" pitchFamily="18" charset="0"/>
              </a:rPr>
              <a:t>điện</a:t>
            </a:r>
            <a:r>
              <a:rPr lang="en-US" sz="2800" b="1" i="1" dirty="0">
                <a:latin typeface="Times New Roman" pitchFamily="18" charset="0"/>
              </a:rPr>
              <a:t> </a:t>
            </a:r>
            <a:r>
              <a:rPr lang="en-US" sz="2800" b="1" i="1" dirty="0" err="1">
                <a:latin typeface="Times New Roman" pitchFamily="18" charset="0"/>
              </a:rPr>
              <a:t>tích</a:t>
            </a:r>
            <a:r>
              <a:rPr lang="en-US" sz="2800" b="1" i="1" dirty="0">
                <a:latin typeface="Times New Roman" pitchFamily="18" charset="0"/>
              </a:rPr>
              <a:t> </a:t>
            </a:r>
            <a:r>
              <a:rPr lang="en-US" sz="2800" b="1" i="1" dirty="0" err="1">
                <a:latin typeface="Times New Roman" pitchFamily="18" charset="0"/>
              </a:rPr>
              <a:t>âm</a:t>
            </a:r>
            <a:r>
              <a:rPr lang="en-US" sz="2800" b="1" i="1" dirty="0">
                <a:latin typeface="Times New Roman" pitchFamily="18" charset="0"/>
              </a:rPr>
              <a:t>, </a:t>
            </a:r>
            <a:r>
              <a:rPr lang="en-US" sz="2800" b="1" i="1" dirty="0" err="1">
                <a:latin typeface="Times New Roman" pitchFamily="18" charset="0"/>
              </a:rPr>
              <a:t>quy</a:t>
            </a:r>
            <a:r>
              <a:rPr lang="en-US" sz="2800" b="1" i="1" dirty="0">
                <a:latin typeface="Times New Roman" pitchFamily="18" charset="0"/>
              </a:rPr>
              <a:t> </a:t>
            </a:r>
            <a:r>
              <a:rPr lang="en-US" sz="2800" b="1" i="1" dirty="0" err="1">
                <a:latin typeface="Times New Roman" pitchFamily="18" charset="0"/>
              </a:rPr>
              <a:t>ước</a:t>
            </a:r>
            <a:r>
              <a:rPr lang="en-US" sz="2800" b="1" i="1" dirty="0">
                <a:latin typeface="Times New Roman" pitchFamily="18" charset="0"/>
              </a:rPr>
              <a:t> -1</a:t>
            </a:r>
            <a:endParaRPr lang="en-US" sz="2800" b="1" i="1" dirty="0">
              <a:latin typeface="Times New Roman" pitchFamily="18" charset="0"/>
              <a:cs typeface="Times New Roman" pitchFamily="18" charset="0"/>
            </a:endParaRPr>
          </a:p>
        </p:txBody>
      </p:sp>
      <p:sp>
        <p:nvSpPr>
          <p:cNvPr id="12" name="Text Box 9">
            <a:extLst>
              <a:ext uri="{FF2B5EF4-FFF2-40B4-BE49-F238E27FC236}">
                <a16:creationId xmlns:a16="http://schemas.microsoft.com/office/drawing/2014/main" xmlns="" id="{D74515EA-504F-1451-8EFD-1A5C0DB69268}"/>
              </a:ext>
            </a:extLst>
          </p:cNvPr>
          <p:cNvSpPr txBox="1">
            <a:spLocks noChangeArrowheads="1"/>
          </p:cNvSpPr>
          <p:nvPr/>
        </p:nvSpPr>
        <p:spPr bwMode="auto">
          <a:xfrm>
            <a:off x="2419350" y="5194577"/>
            <a:ext cx="6731000" cy="1384995"/>
          </a:xfrm>
          <a:prstGeom prst="rect">
            <a:avLst/>
          </a:prstGeom>
          <a:noFill/>
          <a:ln w="9525">
            <a:noFill/>
            <a:miter lim="800000"/>
            <a:headEnd/>
            <a:tailEnd/>
          </a:ln>
          <a:effectLst/>
        </p:spPr>
        <p:txBody>
          <a:bodyPr wrap="square">
            <a:spAutoFit/>
          </a:bodyPr>
          <a:lstStyle/>
          <a:p>
            <a:pPr>
              <a:spcBef>
                <a:spcPct val="50000"/>
              </a:spcBef>
            </a:pPr>
            <a:r>
              <a:rPr lang="en-US" sz="2800" b="1" i="1" dirty="0" err="1">
                <a:latin typeface="Times New Roman" pitchFamily="18" charset="0"/>
              </a:rPr>
              <a:t>chứa</a:t>
            </a:r>
            <a:r>
              <a:rPr lang="en-US" sz="2800" b="1" i="1" dirty="0">
                <a:latin typeface="Times New Roman" pitchFamily="18" charset="0"/>
              </a:rPr>
              <a:t> </a:t>
            </a:r>
            <a:r>
              <a:rPr lang="en-US" sz="2800" b="1" i="1" dirty="0" err="1">
                <a:latin typeface="Times New Roman" pitchFamily="18" charset="0"/>
              </a:rPr>
              <a:t>các</a:t>
            </a:r>
            <a:r>
              <a:rPr lang="en-US" sz="2800" b="1" i="1" dirty="0">
                <a:latin typeface="Times New Roman" pitchFamily="18" charset="0"/>
              </a:rPr>
              <a:t> </a:t>
            </a:r>
            <a:r>
              <a:rPr lang="en-US" sz="2800" b="1" i="1" dirty="0" err="1">
                <a:latin typeface="Times New Roman" pitchFamily="18" charset="0"/>
              </a:rPr>
              <a:t>hạt</a:t>
            </a:r>
            <a:r>
              <a:rPr lang="en-US" sz="2800" b="1" i="1" dirty="0">
                <a:latin typeface="Times New Roman" pitchFamily="18" charset="0"/>
              </a:rPr>
              <a:t> proton (</a:t>
            </a:r>
            <a:r>
              <a:rPr lang="en-US" sz="2800" b="1" i="1" dirty="0" err="1">
                <a:latin typeface="Times New Roman" pitchFamily="18" charset="0"/>
              </a:rPr>
              <a:t>kí</a:t>
            </a:r>
            <a:r>
              <a:rPr lang="en-US" sz="2800" b="1" i="1" dirty="0">
                <a:latin typeface="Times New Roman" pitchFamily="18" charset="0"/>
              </a:rPr>
              <a:t> </a:t>
            </a:r>
            <a:r>
              <a:rPr lang="en-US" sz="2800" b="1" i="1" dirty="0" err="1">
                <a:latin typeface="Times New Roman" pitchFamily="18" charset="0"/>
              </a:rPr>
              <a:t>hiệu</a:t>
            </a:r>
            <a:r>
              <a:rPr lang="en-US" sz="2800" b="1" i="1" dirty="0">
                <a:latin typeface="Times New Roman" pitchFamily="18" charset="0"/>
              </a:rPr>
              <a:t> </a:t>
            </a:r>
            <a:r>
              <a:rPr lang="en-US" sz="2800" b="1" i="1" dirty="0" err="1">
                <a:latin typeface="Times New Roman" pitchFamily="18" charset="0"/>
              </a:rPr>
              <a:t>là</a:t>
            </a:r>
            <a:r>
              <a:rPr lang="en-US" sz="2800" b="1" i="1" dirty="0">
                <a:latin typeface="Times New Roman" pitchFamily="18" charset="0"/>
              </a:rPr>
              <a:t> p) </a:t>
            </a:r>
            <a:r>
              <a:rPr lang="en-US" sz="2800" b="1" i="1" dirty="0" err="1">
                <a:latin typeface="Times New Roman" pitchFamily="18" charset="0"/>
              </a:rPr>
              <a:t>mang</a:t>
            </a:r>
            <a:r>
              <a:rPr lang="en-US" sz="2800" b="1" i="1" dirty="0">
                <a:latin typeface="Times New Roman" pitchFamily="18" charset="0"/>
              </a:rPr>
              <a:t> </a:t>
            </a:r>
            <a:r>
              <a:rPr lang="en-US" sz="2800" b="1" i="1" dirty="0" err="1">
                <a:latin typeface="Times New Roman" pitchFamily="18" charset="0"/>
              </a:rPr>
              <a:t>điện</a:t>
            </a:r>
            <a:r>
              <a:rPr lang="en-US" sz="2800" b="1" i="1" dirty="0">
                <a:latin typeface="Times New Roman" pitchFamily="18" charset="0"/>
              </a:rPr>
              <a:t> </a:t>
            </a:r>
            <a:r>
              <a:rPr lang="en-US" sz="2800" b="1" i="1" dirty="0" err="1">
                <a:latin typeface="Times New Roman" pitchFamily="18" charset="0"/>
              </a:rPr>
              <a:t>tích</a:t>
            </a:r>
            <a:r>
              <a:rPr lang="en-US" sz="2800" b="1" i="1" dirty="0">
                <a:latin typeface="Times New Roman" pitchFamily="18" charset="0"/>
              </a:rPr>
              <a:t> </a:t>
            </a:r>
            <a:r>
              <a:rPr lang="en-US" sz="2800" b="1" i="1" dirty="0" err="1">
                <a:latin typeface="Times New Roman" pitchFamily="18" charset="0"/>
              </a:rPr>
              <a:t>dương</a:t>
            </a:r>
            <a:r>
              <a:rPr lang="en-US" sz="2800" b="1" i="1" dirty="0">
                <a:latin typeface="Times New Roman" pitchFamily="18" charset="0"/>
              </a:rPr>
              <a:t>, </a:t>
            </a:r>
            <a:r>
              <a:rPr lang="en-US" sz="2800" b="1" i="1" dirty="0" err="1">
                <a:latin typeface="Times New Roman" pitchFamily="18" charset="0"/>
              </a:rPr>
              <a:t>mỗi</a:t>
            </a:r>
            <a:r>
              <a:rPr lang="en-US" sz="2800" b="1" i="1" dirty="0">
                <a:latin typeface="Times New Roman" pitchFamily="18" charset="0"/>
              </a:rPr>
              <a:t> p </a:t>
            </a:r>
            <a:r>
              <a:rPr lang="en-US" sz="2800" b="1" i="1" dirty="0" err="1">
                <a:latin typeface="Times New Roman" pitchFamily="18" charset="0"/>
              </a:rPr>
              <a:t>mang</a:t>
            </a:r>
            <a:r>
              <a:rPr lang="en-US" sz="2800" b="1" i="1" dirty="0">
                <a:latin typeface="Times New Roman" pitchFamily="18" charset="0"/>
              </a:rPr>
              <a:t> 1 </a:t>
            </a:r>
            <a:r>
              <a:rPr lang="en-US" sz="2800" b="1" i="1" dirty="0" err="1">
                <a:latin typeface="Times New Roman" pitchFamily="18" charset="0"/>
              </a:rPr>
              <a:t>đơn</a:t>
            </a:r>
            <a:r>
              <a:rPr lang="en-US" sz="2800" b="1" i="1" dirty="0">
                <a:latin typeface="Times New Roman" pitchFamily="18" charset="0"/>
              </a:rPr>
              <a:t> </a:t>
            </a:r>
            <a:r>
              <a:rPr lang="en-US" sz="2800" b="1" i="1" dirty="0" err="1">
                <a:latin typeface="Times New Roman" pitchFamily="18" charset="0"/>
              </a:rPr>
              <a:t>vị</a:t>
            </a:r>
            <a:r>
              <a:rPr lang="en-US" sz="2800" b="1" i="1" dirty="0">
                <a:latin typeface="Times New Roman" pitchFamily="18" charset="0"/>
              </a:rPr>
              <a:t> </a:t>
            </a:r>
            <a:r>
              <a:rPr lang="en-US" sz="2800" b="1" i="1" dirty="0" err="1">
                <a:latin typeface="Times New Roman" pitchFamily="18" charset="0"/>
              </a:rPr>
              <a:t>điện</a:t>
            </a:r>
            <a:r>
              <a:rPr lang="en-US" sz="2800" b="1" i="1" dirty="0">
                <a:latin typeface="Times New Roman" pitchFamily="18" charset="0"/>
              </a:rPr>
              <a:t> </a:t>
            </a:r>
            <a:r>
              <a:rPr lang="en-US" sz="2800" b="1" i="1" dirty="0" err="1">
                <a:latin typeface="Times New Roman" pitchFamily="18" charset="0"/>
              </a:rPr>
              <a:t>tích</a:t>
            </a:r>
            <a:r>
              <a:rPr lang="en-US" sz="2800" b="1" i="1" dirty="0">
                <a:latin typeface="Times New Roman" pitchFamily="18" charset="0"/>
              </a:rPr>
              <a:t> </a:t>
            </a:r>
            <a:r>
              <a:rPr lang="en-US" sz="2800" b="1" i="1" dirty="0" err="1">
                <a:latin typeface="Times New Roman" pitchFamily="18" charset="0"/>
              </a:rPr>
              <a:t>dương</a:t>
            </a:r>
            <a:r>
              <a:rPr lang="en-US" sz="2800" b="1" i="1" dirty="0">
                <a:latin typeface="Times New Roman" pitchFamily="18" charset="0"/>
              </a:rPr>
              <a:t>, </a:t>
            </a:r>
            <a:r>
              <a:rPr lang="en-US" sz="2800" b="1" i="1" dirty="0" err="1">
                <a:latin typeface="Times New Roman" pitchFamily="18" charset="0"/>
              </a:rPr>
              <a:t>quy</a:t>
            </a:r>
            <a:r>
              <a:rPr lang="en-US" sz="2800" b="1" i="1" dirty="0">
                <a:latin typeface="Times New Roman" pitchFamily="18" charset="0"/>
              </a:rPr>
              <a:t> </a:t>
            </a:r>
            <a:r>
              <a:rPr lang="en-US" sz="2800" b="1" i="1" dirty="0" err="1">
                <a:latin typeface="Times New Roman" pitchFamily="18" charset="0"/>
              </a:rPr>
              <a:t>ước</a:t>
            </a:r>
            <a:r>
              <a:rPr lang="en-US" sz="2800" b="1" i="1" dirty="0">
                <a:latin typeface="Times New Roman" pitchFamily="18" charset="0"/>
              </a:rPr>
              <a:t> +1</a:t>
            </a:r>
            <a:endParaRPr lang="en-US" sz="2800" b="1" i="1" dirty="0">
              <a:latin typeface="Times New Roman" pitchFamily="18" charset="0"/>
              <a:cs typeface="Times New Roman" pitchFamily="18" charset="0"/>
            </a:endParaRPr>
          </a:p>
        </p:txBody>
      </p:sp>
      <p:pic>
        <p:nvPicPr>
          <p:cNvPr id="13" name="Picture 12" descr="tải xuống.png">
            <a:extLst>
              <a:ext uri="{FF2B5EF4-FFF2-40B4-BE49-F238E27FC236}">
                <a16:creationId xmlns:a16="http://schemas.microsoft.com/office/drawing/2014/main" xmlns="" id="{EFCD15D5-5EE9-8D00-73CB-5AFCE6A5FEE4}"/>
              </a:ext>
            </a:extLst>
          </p:cNvPr>
          <p:cNvPicPr>
            <a:picLocks noChangeAspect="1"/>
          </p:cNvPicPr>
          <p:nvPr/>
        </p:nvPicPr>
        <p:blipFill>
          <a:blip r:embed="rId6"/>
          <a:stretch>
            <a:fillRect/>
          </a:stretch>
        </p:blipFill>
        <p:spPr>
          <a:xfrm>
            <a:off x="8804531" y="2197840"/>
            <a:ext cx="2810676" cy="2394279"/>
          </a:xfrm>
          <a:prstGeom prst="rect">
            <a:avLst/>
          </a:prstGeom>
        </p:spPr>
      </p:pic>
      <p:cxnSp>
        <p:nvCxnSpPr>
          <p:cNvPr id="14" name="Straight Arrow Connector 13">
            <a:extLst>
              <a:ext uri="{FF2B5EF4-FFF2-40B4-BE49-F238E27FC236}">
                <a16:creationId xmlns:a16="http://schemas.microsoft.com/office/drawing/2014/main" xmlns="" id="{08753308-15E7-1F5D-C75B-EF7817D94D00}"/>
              </a:ext>
            </a:extLst>
          </p:cNvPr>
          <p:cNvCxnSpPr>
            <a:cxnSpLocks/>
          </p:cNvCxnSpPr>
          <p:nvPr/>
        </p:nvCxnSpPr>
        <p:spPr>
          <a:xfrm>
            <a:off x="10181721" y="3429000"/>
            <a:ext cx="664884" cy="10553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4B240E5C-BA8F-F77F-99CF-49DE319D3D20}"/>
              </a:ext>
            </a:extLst>
          </p:cNvPr>
          <p:cNvCxnSpPr/>
          <p:nvPr/>
        </p:nvCxnSpPr>
        <p:spPr>
          <a:xfrm rot="10800000">
            <a:off x="8990837" y="2214060"/>
            <a:ext cx="914400" cy="304800"/>
          </a:xfrm>
          <a:prstGeom prst="straightConnector1">
            <a:avLst/>
          </a:prstGeom>
          <a:ln w="38100">
            <a:solidFill>
              <a:srgbClr val="3810E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
            <a:extLst>
              <a:ext uri="{FF2B5EF4-FFF2-40B4-BE49-F238E27FC236}">
                <a16:creationId xmlns:a16="http://schemas.microsoft.com/office/drawing/2014/main" xmlns="" id="{2CAAD3FF-004E-148C-2B21-6C3FB82A7611}"/>
              </a:ext>
            </a:extLst>
          </p:cNvPr>
          <p:cNvSpPr>
            <a:spLocks noChangeArrowheads="1"/>
          </p:cNvSpPr>
          <p:nvPr/>
        </p:nvSpPr>
        <p:spPr bwMode="auto">
          <a:xfrm>
            <a:off x="10652223" y="4490737"/>
            <a:ext cx="1465542" cy="461665"/>
          </a:xfrm>
          <a:prstGeom prst="rect">
            <a:avLst/>
          </a:prstGeom>
          <a:solidFill>
            <a:srgbClr val="E76F5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555625" algn="l"/>
              </a:tabLst>
            </a:pPr>
            <a:r>
              <a:rPr lang="en-US" sz="2400" dirty="0" err="1">
                <a:latin typeface="Arial" pitchFamily="34" charset="0"/>
                <a:ea typeface="Calibri" pitchFamily="34" charset="0"/>
                <a:cs typeface="Arial" pitchFamily="34" charset="0"/>
              </a:rPr>
              <a:t>Hạt</a:t>
            </a:r>
            <a:r>
              <a:rPr lang="en-US" sz="2400" dirty="0">
                <a:latin typeface="Arial" pitchFamily="34" charset="0"/>
                <a:ea typeface="Calibri" pitchFamily="34" charset="0"/>
                <a:cs typeface="Arial" pitchFamily="34" charset="0"/>
              </a:rPr>
              <a:t> </a:t>
            </a:r>
            <a:r>
              <a:rPr lang="en-US" sz="2400" dirty="0" err="1">
                <a:latin typeface="Arial" pitchFamily="34" charset="0"/>
                <a:ea typeface="Calibri" pitchFamily="34" charset="0"/>
                <a:cs typeface="Arial" pitchFamily="34" charset="0"/>
              </a:rPr>
              <a:t>nhân</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17" name="Rectangle 1">
            <a:extLst>
              <a:ext uri="{FF2B5EF4-FFF2-40B4-BE49-F238E27FC236}">
                <a16:creationId xmlns:a16="http://schemas.microsoft.com/office/drawing/2014/main" xmlns="" id="{A5849D1C-CBBE-BFC9-285D-DB7D6DE90770}"/>
              </a:ext>
            </a:extLst>
          </p:cNvPr>
          <p:cNvSpPr>
            <a:spLocks noChangeArrowheads="1"/>
          </p:cNvSpPr>
          <p:nvPr/>
        </p:nvSpPr>
        <p:spPr bwMode="auto">
          <a:xfrm>
            <a:off x="8225177" y="1689906"/>
            <a:ext cx="1524000" cy="461665"/>
          </a:xfrm>
          <a:prstGeom prst="rect">
            <a:avLst/>
          </a:prstGeom>
          <a:solidFill>
            <a:srgbClr val="92D05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555625" algn="l"/>
              </a:tabLst>
            </a:pPr>
            <a:r>
              <a:rPr lang="en-US" sz="2400" dirty="0">
                <a:latin typeface="Arial" pitchFamily="34" charset="0"/>
                <a:ea typeface="Calibri" pitchFamily="34" charset="0"/>
                <a:cs typeface="Arial" pitchFamily="34" charset="0"/>
              </a:rPr>
              <a:t>Electron</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895679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circle(in)">
                                      <p:cBhvr>
                                        <p:cTn id="10" dur="2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p:tgtEl>
                                          <p:spTgt spid="17"/>
                                        </p:tgtEl>
                                        <p:attrNameLst>
                                          <p:attrName>ppt_y</p:attrName>
                                        </p:attrNameLst>
                                      </p:cBhvr>
                                      <p:tavLst>
                                        <p:tav tm="0">
                                          <p:val>
                                            <p:strVal val="#ppt_y+#ppt_h*1.125000"/>
                                          </p:val>
                                        </p:tav>
                                        <p:tav tm="100000">
                                          <p:val>
                                            <p:strVal val="#ppt_y"/>
                                          </p:val>
                                        </p:tav>
                                      </p:tavLst>
                                    </p:anim>
                                    <p:animEffect transition="in" filter="wipe(up)">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p:tgtEl>
                                          <p:spTgt spid="16"/>
                                        </p:tgtEl>
                                        <p:attrNameLst>
                                          <p:attrName>ppt_y</p:attrName>
                                        </p:attrNameLst>
                                      </p:cBhvr>
                                      <p:tavLst>
                                        <p:tav tm="0">
                                          <p:val>
                                            <p:strVal val="#ppt_y+#ppt_h*1.125000"/>
                                          </p:val>
                                        </p:tav>
                                        <p:tav tm="100000">
                                          <p:val>
                                            <p:strVal val="#ppt_y"/>
                                          </p:val>
                                        </p:tav>
                                      </p:tavLst>
                                    </p:anim>
                                    <p:animEffect transition="in" filter="wipe(up)">
                                      <p:cBhvr>
                                        <p:cTn id="5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 grpId="0"/>
      <p:bldP spid="4" grpId="0" animBg="1"/>
      <p:bldP spid="10" grpId="0" animBg="1"/>
      <p:bldP spid="11" grpId="0"/>
      <p:bldP spid="12" grpId="0"/>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xmlns="" id="{B18EE6F1-1F52-467D-8FB9-7816F35E1EA6}"/>
              </a:ext>
            </a:extLst>
          </p:cNvPr>
          <p:cNvSpPr txBox="1"/>
          <p:nvPr/>
        </p:nvSpPr>
        <p:spPr>
          <a:xfrm>
            <a:off x="7977884" y="5068495"/>
            <a:ext cx="3875891" cy="461665"/>
          </a:xfrm>
          <a:prstGeom prst="rect">
            <a:avLst/>
          </a:prstGeom>
          <a:noFill/>
        </p:spPr>
        <p:txBody>
          <a:bodyPr wrap="square" rtlCol="0">
            <a:spAutoFit/>
          </a:bodyPr>
          <a:lstStyle/>
          <a:p>
            <a:pPr algn="ctr"/>
            <a:r>
              <a:rPr lang="vi-VN" sz="2400" dirty="0">
                <a:solidFill>
                  <a:srgbClr val="7030A0"/>
                </a:solidFill>
                <a:latin typeface="Times New Roman" pitchFamily="18" charset="0"/>
                <a:cs typeface="Times New Roman" pitchFamily="18" charset="0"/>
              </a:rPr>
              <a:t>Nguyên tử </a:t>
            </a:r>
            <a:r>
              <a:rPr lang="en-US" sz="2400" dirty="0">
                <a:solidFill>
                  <a:srgbClr val="7030A0"/>
                </a:solidFill>
                <a:latin typeface="Times New Roman" pitchFamily="18" charset="0"/>
                <a:cs typeface="Times New Roman" pitchFamily="18" charset="0"/>
              </a:rPr>
              <a:t>Potassium</a:t>
            </a:r>
            <a:endParaRPr lang="vi-VN" sz="2400" dirty="0">
              <a:solidFill>
                <a:srgbClr val="7030A0"/>
              </a:solidFill>
              <a:latin typeface="Times New Roman" pitchFamily="18" charset="0"/>
              <a:cs typeface="Times New Roman" pitchFamily="18" charset="0"/>
            </a:endParaRPr>
          </a:p>
        </p:txBody>
      </p:sp>
      <p:sp>
        <p:nvSpPr>
          <p:cNvPr id="73" name="TextBox 72">
            <a:extLst>
              <a:ext uri="{FF2B5EF4-FFF2-40B4-BE49-F238E27FC236}">
                <a16:creationId xmlns:a16="http://schemas.microsoft.com/office/drawing/2014/main" xmlns="" id="{36FE7BC2-A37D-40D5-AD12-DD03B3F7D54F}"/>
              </a:ext>
            </a:extLst>
          </p:cNvPr>
          <p:cNvSpPr txBox="1"/>
          <p:nvPr/>
        </p:nvSpPr>
        <p:spPr>
          <a:xfrm>
            <a:off x="3933110" y="5051790"/>
            <a:ext cx="3348839" cy="461665"/>
          </a:xfrm>
          <a:prstGeom prst="rect">
            <a:avLst/>
          </a:prstGeom>
          <a:noFill/>
        </p:spPr>
        <p:txBody>
          <a:bodyPr wrap="square" rtlCol="0">
            <a:spAutoFit/>
          </a:bodyPr>
          <a:lstStyle/>
          <a:p>
            <a:pPr algn="ctr"/>
            <a:r>
              <a:rPr lang="vi-VN" sz="2400" dirty="0">
                <a:solidFill>
                  <a:srgbClr val="7030A0"/>
                </a:solidFill>
                <a:latin typeface="Times New Roman" pitchFamily="18" charset="0"/>
                <a:cs typeface="Times New Roman" pitchFamily="18" charset="0"/>
              </a:rPr>
              <a:t>Nguyên tử </a:t>
            </a:r>
            <a:r>
              <a:rPr lang="vi-VN" sz="2400" dirty="0">
                <a:solidFill>
                  <a:srgbClr val="7030A0"/>
                </a:solidFill>
                <a:latin typeface="Times New Roman" pitchFamily="18" charset="0"/>
                <a:ea typeface="汉标中黑体" panose="02010601030101010101" charset="-122"/>
                <a:cs typeface="Times New Roman" pitchFamily="18" charset="0"/>
                <a:sym typeface="+mn-lt"/>
              </a:rPr>
              <a:t>nitrogen</a:t>
            </a:r>
            <a:endParaRPr lang="vi-VN" sz="2400" dirty="0">
              <a:solidFill>
                <a:srgbClr val="7030A0"/>
              </a:solidFill>
              <a:latin typeface="Times New Roman" pitchFamily="18" charset="0"/>
              <a:cs typeface="Times New Roman" pitchFamily="18" charset="0"/>
            </a:endParaRPr>
          </a:p>
        </p:txBody>
      </p:sp>
      <p:grpSp>
        <p:nvGrpSpPr>
          <p:cNvPr id="74" name="Group 73">
            <a:extLst>
              <a:ext uri="{FF2B5EF4-FFF2-40B4-BE49-F238E27FC236}">
                <a16:creationId xmlns:a16="http://schemas.microsoft.com/office/drawing/2014/main" xmlns="" id="{E6961418-19F1-4B37-ADC5-9B3B31EE74F8}"/>
              </a:ext>
            </a:extLst>
          </p:cNvPr>
          <p:cNvGrpSpPr/>
          <p:nvPr/>
        </p:nvGrpSpPr>
        <p:grpSpPr>
          <a:xfrm>
            <a:off x="1469501" y="2836388"/>
            <a:ext cx="1511581" cy="1704762"/>
            <a:chOff x="7819345" y="1795479"/>
            <a:chExt cx="1174530" cy="1324290"/>
          </a:xfrm>
        </p:grpSpPr>
        <p:grpSp>
          <p:nvGrpSpPr>
            <p:cNvPr id="81" name="Group 80">
              <a:extLst>
                <a:ext uri="{FF2B5EF4-FFF2-40B4-BE49-F238E27FC236}">
                  <a16:creationId xmlns:a16="http://schemas.microsoft.com/office/drawing/2014/main" xmlns="" id="{A4CA3916-9D01-4337-94ED-F5AD876888AA}"/>
                </a:ext>
              </a:extLst>
            </p:cNvPr>
            <p:cNvGrpSpPr/>
            <p:nvPr/>
          </p:nvGrpSpPr>
          <p:grpSpPr>
            <a:xfrm>
              <a:off x="7819345" y="1795479"/>
              <a:ext cx="1174530" cy="1238737"/>
              <a:chOff x="3375538" y="2157620"/>
              <a:chExt cx="1174530" cy="1238737"/>
            </a:xfrm>
          </p:grpSpPr>
          <p:sp>
            <p:nvSpPr>
              <p:cNvPr id="83" name="Flowchart: Connector 82">
                <a:extLst>
                  <a:ext uri="{FF2B5EF4-FFF2-40B4-BE49-F238E27FC236}">
                    <a16:creationId xmlns:a16="http://schemas.microsoft.com/office/drawing/2014/main" xmlns="" id="{F1991C1B-CB13-41F8-B562-9226C54820E4}"/>
                  </a:ext>
                </a:extLst>
              </p:cNvPr>
              <p:cNvSpPr/>
              <p:nvPr/>
            </p:nvSpPr>
            <p:spPr>
              <a:xfrm>
                <a:off x="3557100" y="2456709"/>
                <a:ext cx="803636" cy="733424"/>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latin typeface="Arial" panose="020B0604020202020204" pitchFamily="34" charset="0"/>
                    <a:cs typeface="Arial" panose="020B0604020202020204" pitchFamily="34" charset="0"/>
                  </a:rPr>
                  <a:t>+ 2</a:t>
                </a:r>
              </a:p>
            </p:txBody>
          </p:sp>
          <p:sp>
            <p:nvSpPr>
              <p:cNvPr id="84" name="Flowchart: Connector 83">
                <a:extLst>
                  <a:ext uri="{FF2B5EF4-FFF2-40B4-BE49-F238E27FC236}">
                    <a16:creationId xmlns:a16="http://schemas.microsoft.com/office/drawing/2014/main" xmlns="" id="{53396F06-BCE6-41D8-8DBF-8143A1A54665}"/>
                  </a:ext>
                </a:extLst>
              </p:cNvPr>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Arial" panose="020B0604020202020204" pitchFamily="34" charset="0"/>
                  <a:cs typeface="Arial" panose="020B0604020202020204" pitchFamily="34" charset="0"/>
                </a:endParaRPr>
              </a:p>
            </p:txBody>
          </p:sp>
          <p:sp>
            <p:nvSpPr>
              <p:cNvPr id="85" name="Flowchart: Connector 84">
                <a:extLst>
                  <a:ext uri="{FF2B5EF4-FFF2-40B4-BE49-F238E27FC236}">
                    <a16:creationId xmlns:a16="http://schemas.microsoft.com/office/drawing/2014/main" xmlns="" id="{38E34CC3-F63C-4238-AAE2-71D69CFBAA6A}"/>
                  </a:ext>
                </a:extLst>
              </p:cNvPr>
              <p:cNvSpPr/>
              <p:nvPr/>
            </p:nvSpPr>
            <p:spPr>
              <a:xfrm>
                <a:off x="3901379" y="215762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sp>
          <p:nvSpPr>
            <p:cNvPr id="80" name="Flowchart: Connector 79">
              <a:extLst>
                <a:ext uri="{FF2B5EF4-FFF2-40B4-BE49-F238E27FC236}">
                  <a16:creationId xmlns:a16="http://schemas.microsoft.com/office/drawing/2014/main" xmlns="" id="{F3AF89A2-B413-4959-B5BD-6BB65A2CD609}"/>
                </a:ext>
              </a:extLst>
            </p:cNvPr>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sp>
        <p:nvSpPr>
          <p:cNvPr id="86" name="TextBox 85">
            <a:extLst>
              <a:ext uri="{FF2B5EF4-FFF2-40B4-BE49-F238E27FC236}">
                <a16:creationId xmlns:a16="http://schemas.microsoft.com/office/drawing/2014/main" xmlns="" id="{C6C5ACF8-97AB-4227-A8DC-3455F4D7326F}"/>
              </a:ext>
            </a:extLst>
          </p:cNvPr>
          <p:cNvSpPr txBox="1"/>
          <p:nvPr/>
        </p:nvSpPr>
        <p:spPr>
          <a:xfrm>
            <a:off x="829736" y="4987401"/>
            <a:ext cx="3059434" cy="461665"/>
          </a:xfrm>
          <a:prstGeom prst="rect">
            <a:avLst/>
          </a:prstGeom>
          <a:noFill/>
        </p:spPr>
        <p:txBody>
          <a:bodyPr wrap="square" rtlCol="0">
            <a:spAutoFit/>
          </a:bodyPr>
          <a:lstStyle/>
          <a:p>
            <a:pPr algn="ctr"/>
            <a:r>
              <a:rPr lang="vi-VN" sz="2400" dirty="0">
                <a:solidFill>
                  <a:srgbClr val="7030A0"/>
                </a:solidFill>
                <a:latin typeface="Times New Roman" pitchFamily="18" charset="0"/>
                <a:cs typeface="Times New Roman" pitchFamily="18" charset="0"/>
              </a:rPr>
              <a:t>Nguyên tử </a:t>
            </a:r>
            <a:r>
              <a:rPr lang="vi-VN" sz="2400" dirty="0">
                <a:solidFill>
                  <a:srgbClr val="7030A0"/>
                </a:solidFill>
                <a:latin typeface="Times New Roman" pitchFamily="18" charset="0"/>
                <a:ea typeface="汉标中黑体" panose="02010601030101010101" charset="-122"/>
                <a:cs typeface="Times New Roman" pitchFamily="18" charset="0"/>
                <a:sym typeface="+mn-lt"/>
              </a:rPr>
              <a:t>helium</a:t>
            </a:r>
            <a:endParaRPr lang="vi-VN" sz="2400" dirty="0">
              <a:solidFill>
                <a:srgbClr val="7030A0"/>
              </a:solidFill>
              <a:latin typeface="Times New Roman" pitchFamily="18" charset="0"/>
              <a:cs typeface="Times New Roman" pitchFamily="18" charset="0"/>
            </a:endParaRPr>
          </a:p>
        </p:txBody>
      </p:sp>
      <p:grpSp>
        <p:nvGrpSpPr>
          <p:cNvPr id="2" name="Group 1">
            <a:extLst>
              <a:ext uri="{FF2B5EF4-FFF2-40B4-BE49-F238E27FC236}">
                <a16:creationId xmlns:a16="http://schemas.microsoft.com/office/drawing/2014/main" xmlns="" id="{3C6ACE32-BEB7-494F-9B42-628DF4E368EA}"/>
              </a:ext>
            </a:extLst>
          </p:cNvPr>
          <p:cNvGrpSpPr/>
          <p:nvPr/>
        </p:nvGrpSpPr>
        <p:grpSpPr>
          <a:xfrm>
            <a:off x="4931548" y="2836388"/>
            <a:ext cx="1511581" cy="1614726"/>
            <a:chOff x="4175759" y="2306292"/>
            <a:chExt cx="1511581" cy="1614726"/>
          </a:xfrm>
        </p:grpSpPr>
        <p:grpSp>
          <p:nvGrpSpPr>
            <p:cNvPr id="61" name="Group 60">
              <a:extLst>
                <a:ext uri="{FF2B5EF4-FFF2-40B4-BE49-F238E27FC236}">
                  <a16:creationId xmlns:a16="http://schemas.microsoft.com/office/drawing/2014/main" xmlns="" id="{0FD8B038-46EB-4E12-9E3E-CC88F8893F61}"/>
                </a:ext>
              </a:extLst>
            </p:cNvPr>
            <p:cNvGrpSpPr/>
            <p:nvPr/>
          </p:nvGrpSpPr>
          <p:grpSpPr>
            <a:xfrm>
              <a:off x="4175759" y="2306292"/>
              <a:ext cx="1511581" cy="1614726"/>
              <a:chOff x="7632316" y="1604456"/>
              <a:chExt cx="1511581" cy="1614726"/>
            </a:xfrm>
          </p:grpSpPr>
          <p:grpSp>
            <p:nvGrpSpPr>
              <p:cNvPr id="62" name="Group 61">
                <a:extLst>
                  <a:ext uri="{FF2B5EF4-FFF2-40B4-BE49-F238E27FC236}">
                    <a16:creationId xmlns:a16="http://schemas.microsoft.com/office/drawing/2014/main" xmlns="" id="{8C201BC3-AF96-405D-921A-7816ED460759}"/>
                  </a:ext>
                </a:extLst>
              </p:cNvPr>
              <p:cNvGrpSpPr/>
              <p:nvPr/>
            </p:nvGrpSpPr>
            <p:grpSpPr>
              <a:xfrm>
                <a:off x="7632316" y="1703378"/>
                <a:ext cx="1511581" cy="1515804"/>
                <a:chOff x="5411388" y="3532943"/>
                <a:chExt cx="1511581" cy="1515804"/>
              </a:xfrm>
            </p:grpSpPr>
            <p:grpSp>
              <p:nvGrpSpPr>
                <p:cNvPr id="68" name="Group 67">
                  <a:extLst>
                    <a:ext uri="{FF2B5EF4-FFF2-40B4-BE49-F238E27FC236}">
                      <a16:creationId xmlns:a16="http://schemas.microsoft.com/office/drawing/2014/main" xmlns="" id="{97CF5D36-1367-4211-844A-534035A95C7E}"/>
                    </a:ext>
                  </a:extLst>
                </p:cNvPr>
                <p:cNvGrpSpPr/>
                <p:nvPr/>
              </p:nvGrpSpPr>
              <p:grpSpPr>
                <a:xfrm>
                  <a:off x="5411388" y="3718379"/>
                  <a:ext cx="1361559" cy="1145402"/>
                  <a:chOff x="3188509" y="2250955"/>
                  <a:chExt cx="1361559" cy="1145402"/>
                </a:xfrm>
              </p:grpSpPr>
              <p:sp>
                <p:nvSpPr>
                  <p:cNvPr id="70" name="Flowchart: Connector 69">
                    <a:extLst>
                      <a:ext uri="{FF2B5EF4-FFF2-40B4-BE49-F238E27FC236}">
                        <a16:creationId xmlns:a16="http://schemas.microsoft.com/office/drawing/2014/main" xmlns="" id="{6668C6D1-734D-4809-81EA-B6A14CD517BE}"/>
                      </a:ext>
                    </a:extLst>
                  </p:cNvPr>
                  <p:cNvSpPr/>
                  <p:nvPr/>
                </p:nvSpPr>
                <p:spPr>
                  <a:xfrm>
                    <a:off x="3557100" y="2456709"/>
                    <a:ext cx="803636" cy="733424"/>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latin typeface="Arial" panose="020B0604020202020204" pitchFamily="34" charset="0"/>
                        <a:cs typeface="Arial" panose="020B0604020202020204" pitchFamily="34" charset="0"/>
                      </a:rPr>
                      <a:t>+ 7</a:t>
                    </a:r>
                  </a:p>
                </p:txBody>
              </p:sp>
              <p:sp>
                <p:nvSpPr>
                  <p:cNvPr id="71" name="Flowchart: Connector 70">
                    <a:extLst>
                      <a:ext uri="{FF2B5EF4-FFF2-40B4-BE49-F238E27FC236}">
                        <a16:creationId xmlns:a16="http://schemas.microsoft.com/office/drawing/2014/main" xmlns="" id="{2BB25350-B91F-45B0-94AB-474F95560688}"/>
                      </a:ext>
                    </a:extLst>
                  </p:cNvPr>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Arial" panose="020B0604020202020204" pitchFamily="34" charset="0"/>
                      <a:cs typeface="Arial" panose="020B0604020202020204" pitchFamily="34" charset="0"/>
                    </a:endParaRPr>
                  </a:p>
                </p:txBody>
              </p:sp>
              <p:sp>
                <p:nvSpPr>
                  <p:cNvPr id="72" name="Flowchart: Connector 71">
                    <a:extLst>
                      <a:ext uri="{FF2B5EF4-FFF2-40B4-BE49-F238E27FC236}">
                        <a16:creationId xmlns:a16="http://schemas.microsoft.com/office/drawing/2014/main" xmlns="" id="{0D8C624B-3207-43BA-965F-E1CBE4AA99A6}"/>
                      </a:ext>
                    </a:extLst>
                  </p:cNvPr>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sp>
              <p:nvSpPr>
                <p:cNvPr id="69" name="Flowchart: Connector 68">
                  <a:extLst>
                    <a:ext uri="{FF2B5EF4-FFF2-40B4-BE49-F238E27FC236}">
                      <a16:creationId xmlns:a16="http://schemas.microsoft.com/office/drawing/2014/main" xmlns="" id="{4FAD8310-6223-4803-81FB-726A453EA9CE}"/>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Arial" panose="020B0604020202020204" pitchFamily="34" charset="0"/>
                    <a:cs typeface="Arial" panose="020B0604020202020204" pitchFamily="34" charset="0"/>
                  </a:endParaRPr>
                </a:p>
              </p:txBody>
            </p:sp>
          </p:grpSp>
          <p:sp>
            <p:nvSpPr>
              <p:cNvPr id="63" name="Flowchart: Connector 62">
                <a:extLst>
                  <a:ext uri="{FF2B5EF4-FFF2-40B4-BE49-F238E27FC236}">
                    <a16:creationId xmlns:a16="http://schemas.microsoft.com/office/drawing/2014/main" xmlns="" id="{BDBC77B9-C7FB-4134-8747-6BD43D57DCCB}"/>
                  </a:ext>
                </a:extLst>
              </p:cNvPr>
              <p:cNvSpPr/>
              <p:nvPr/>
            </p:nvSpPr>
            <p:spPr>
              <a:xfrm>
                <a:off x="7695908" y="197640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64" name="Flowchart: Connector 63">
                <a:extLst>
                  <a:ext uri="{FF2B5EF4-FFF2-40B4-BE49-F238E27FC236}">
                    <a16:creationId xmlns:a16="http://schemas.microsoft.com/office/drawing/2014/main" xmlns="" id="{A4EC6E83-3650-447C-9229-807387CD43F1}"/>
                  </a:ext>
                </a:extLst>
              </p:cNvPr>
              <p:cNvSpPr/>
              <p:nvPr/>
            </p:nvSpPr>
            <p:spPr>
              <a:xfrm>
                <a:off x="8341659" y="160445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65" name="Flowchart: Connector 64">
                <a:extLst>
                  <a:ext uri="{FF2B5EF4-FFF2-40B4-BE49-F238E27FC236}">
                    <a16:creationId xmlns:a16="http://schemas.microsoft.com/office/drawing/2014/main" xmlns="" id="{7AC2271B-A40E-4777-B77E-543D204D0C84}"/>
                  </a:ext>
                </a:extLst>
              </p:cNvPr>
              <p:cNvSpPr/>
              <p:nvPr/>
            </p:nvSpPr>
            <p:spPr>
              <a:xfrm>
                <a:off x="8966963" y="280377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66" name="Flowchart: Connector 65">
                <a:extLst>
                  <a:ext uri="{FF2B5EF4-FFF2-40B4-BE49-F238E27FC236}">
                    <a16:creationId xmlns:a16="http://schemas.microsoft.com/office/drawing/2014/main" xmlns="" id="{E434AD03-2AA3-468E-9261-D09AC50ADF4A}"/>
                  </a:ext>
                </a:extLst>
              </p:cNvPr>
              <p:cNvSpPr/>
              <p:nvPr/>
            </p:nvSpPr>
            <p:spPr>
              <a:xfrm>
                <a:off x="8991572" y="204563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67" name="Flowchart: Connector 66">
                <a:extLst>
                  <a:ext uri="{FF2B5EF4-FFF2-40B4-BE49-F238E27FC236}">
                    <a16:creationId xmlns:a16="http://schemas.microsoft.com/office/drawing/2014/main" xmlns="" id="{B39D3211-869A-468D-B6E6-9D32230C4E6E}"/>
                  </a:ext>
                </a:extLst>
              </p:cNvPr>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sp>
          <p:nvSpPr>
            <p:cNvPr id="113" name="Flowchart: Connector 112">
              <a:extLst>
                <a:ext uri="{FF2B5EF4-FFF2-40B4-BE49-F238E27FC236}">
                  <a16:creationId xmlns:a16="http://schemas.microsoft.com/office/drawing/2014/main" xmlns="" id="{53D9CAD7-C7F5-470F-988F-29E63C3B7B6D}"/>
                </a:ext>
              </a:extLst>
            </p:cNvPr>
            <p:cNvSpPr/>
            <p:nvPr/>
          </p:nvSpPr>
          <p:spPr>
            <a:xfrm>
              <a:off x="4885102" y="252883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xmlns="" id="{E8ADA0DA-4247-4322-AB46-F4DDA6138A2E}"/>
              </a:ext>
            </a:extLst>
          </p:cNvPr>
          <p:cNvGrpSpPr/>
          <p:nvPr/>
        </p:nvGrpSpPr>
        <p:grpSpPr>
          <a:xfrm>
            <a:off x="8602680" y="1900235"/>
            <a:ext cx="2979227" cy="3053995"/>
            <a:chOff x="7974662" y="1989221"/>
            <a:chExt cx="2338006" cy="2378830"/>
          </a:xfrm>
        </p:grpSpPr>
        <p:grpSp>
          <p:nvGrpSpPr>
            <p:cNvPr id="33" name="Group 32">
              <a:extLst>
                <a:ext uri="{FF2B5EF4-FFF2-40B4-BE49-F238E27FC236}">
                  <a16:creationId xmlns:a16="http://schemas.microsoft.com/office/drawing/2014/main" xmlns="" id="{D1780B90-5627-42A8-81EE-FBE97F82B7FD}"/>
                </a:ext>
              </a:extLst>
            </p:cNvPr>
            <p:cNvGrpSpPr/>
            <p:nvPr/>
          </p:nvGrpSpPr>
          <p:grpSpPr>
            <a:xfrm>
              <a:off x="8135126" y="2112779"/>
              <a:ext cx="2011711" cy="2015080"/>
              <a:chOff x="2937484" y="508568"/>
              <a:chExt cx="2011711" cy="2015080"/>
            </a:xfrm>
          </p:grpSpPr>
          <p:grpSp>
            <p:nvGrpSpPr>
              <p:cNvPr id="34" name="Group 33">
                <a:extLst>
                  <a:ext uri="{FF2B5EF4-FFF2-40B4-BE49-F238E27FC236}">
                    <a16:creationId xmlns:a16="http://schemas.microsoft.com/office/drawing/2014/main" xmlns="" id="{452BAFDA-A99D-49D5-AF9D-A9B36BD6F98F}"/>
                  </a:ext>
                </a:extLst>
              </p:cNvPr>
              <p:cNvGrpSpPr/>
              <p:nvPr/>
            </p:nvGrpSpPr>
            <p:grpSpPr>
              <a:xfrm>
                <a:off x="2971891" y="508568"/>
                <a:ext cx="1946713" cy="1945845"/>
                <a:chOff x="7411118" y="1475977"/>
                <a:chExt cx="1946713" cy="1945845"/>
              </a:xfrm>
            </p:grpSpPr>
            <p:grpSp>
              <p:nvGrpSpPr>
                <p:cNvPr id="43" name="Group 42">
                  <a:extLst>
                    <a:ext uri="{FF2B5EF4-FFF2-40B4-BE49-F238E27FC236}">
                      <a16:creationId xmlns:a16="http://schemas.microsoft.com/office/drawing/2014/main" xmlns="" id="{09482E4B-DC8E-43F9-81A2-6C2253A56833}"/>
                    </a:ext>
                  </a:extLst>
                </p:cNvPr>
                <p:cNvGrpSpPr/>
                <p:nvPr/>
              </p:nvGrpSpPr>
              <p:grpSpPr>
                <a:xfrm>
                  <a:off x="7632316" y="1475977"/>
                  <a:ext cx="1511581" cy="1743205"/>
                  <a:chOff x="5411388" y="3305542"/>
                  <a:chExt cx="1511581" cy="1743205"/>
                </a:xfrm>
              </p:grpSpPr>
              <p:grpSp>
                <p:nvGrpSpPr>
                  <p:cNvPr id="51" name="Group 50">
                    <a:extLst>
                      <a:ext uri="{FF2B5EF4-FFF2-40B4-BE49-F238E27FC236}">
                        <a16:creationId xmlns:a16="http://schemas.microsoft.com/office/drawing/2014/main" xmlns="" id="{8C65BF2F-7F88-4741-8391-CBC1E171C281}"/>
                      </a:ext>
                    </a:extLst>
                  </p:cNvPr>
                  <p:cNvGrpSpPr/>
                  <p:nvPr/>
                </p:nvGrpSpPr>
                <p:grpSpPr>
                  <a:xfrm>
                    <a:off x="5411388" y="3718379"/>
                    <a:ext cx="1361559" cy="1330368"/>
                    <a:chOff x="3188509" y="2250955"/>
                    <a:chExt cx="1361559" cy="1330368"/>
                  </a:xfrm>
                </p:grpSpPr>
                <p:sp>
                  <p:nvSpPr>
                    <p:cNvPr id="57" name="Flowchart: Connector 56">
                      <a:extLst>
                        <a:ext uri="{FF2B5EF4-FFF2-40B4-BE49-F238E27FC236}">
                          <a16:creationId xmlns:a16="http://schemas.microsoft.com/office/drawing/2014/main" xmlns="" id="{0E6D0665-6696-43FA-9F82-2B6E0FCCAD4E}"/>
                        </a:ext>
                      </a:extLst>
                    </p:cNvPr>
                    <p:cNvSpPr/>
                    <p:nvPr/>
                  </p:nvSpPr>
                  <p:spPr>
                    <a:xfrm>
                      <a:off x="3557100" y="2456709"/>
                      <a:ext cx="803636" cy="733424"/>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latin typeface="Arial" panose="020B0604020202020204" pitchFamily="34" charset="0"/>
                          <a:cs typeface="Arial" panose="020B0604020202020204" pitchFamily="34" charset="0"/>
                        </a:rPr>
                        <a:t>+ 19</a:t>
                      </a:r>
                    </a:p>
                  </p:txBody>
                </p:sp>
                <p:sp>
                  <p:nvSpPr>
                    <p:cNvPr id="58" name="Flowchart: Connector 57">
                      <a:extLst>
                        <a:ext uri="{FF2B5EF4-FFF2-40B4-BE49-F238E27FC236}">
                          <a16:creationId xmlns:a16="http://schemas.microsoft.com/office/drawing/2014/main" xmlns="" id="{79589CD5-433F-4174-BF02-298EF955CD07}"/>
                        </a:ext>
                      </a:extLst>
                    </p:cNvPr>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Arial" panose="020B0604020202020204" pitchFamily="34" charset="0"/>
                        <a:cs typeface="Arial" panose="020B0604020202020204" pitchFamily="34" charset="0"/>
                      </a:endParaRPr>
                    </a:p>
                  </p:txBody>
                </p:sp>
                <p:sp>
                  <p:nvSpPr>
                    <p:cNvPr id="59" name="Flowchart: Connector 58">
                      <a:extLst>
                        <a:ext uri="{FF2B5EF4-FFF2-40B4-BE49-F238E27FC236}">
                          <a16:creationId xmlns:a16="http://schemas.microsoft.com/office/drawing/2014/main" xmlns="" id="{2F041D85-BE67-430E-A35B-ED1265C6A1A1}"/>
                        </a:ext>
                      </a:extLst>
                    </p:cNvPr>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60" name="Flowchart: Connector 59">
                      <a:extLst>
                        <a:ext uri="{FF2B5EF4-FFF2-40B4-BE49-F238E27FC236}">
                          <a16:creationId xmlns:a16="http://schemas.microsoft.com/office/drawing/2014/main" xmlns="" id="{1DB33838-B16F-4063-8544-EE22107C68C9}"/>
                        </a:ext>
                      </a:extLst>
                    </p:cNvPr>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sp>
                <p:nvSpPr>
                  <p:cNvPr id="55" name="Flowchart: Connector 54">
                    <a:extLst>
                      <a:ext uri="{FF2B5EF4-FFF2-40B4-BE49-F238E27FC236}">
                        <a16:creationId xmlns:a16="http://schemas.microsoft.com/office/drawing/2014/main" xmlns="" id="{F633567C-D228-4891-A440-C8A778CC21E7}"/>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Arial" panose="020B0604020202020204" pitchFamily="34" charset="0"/>
                      <a:cs typeface="Arial" panose="020B0604020202020204" pitchFamily="34" charset="0"/>
                    </a:endParaRPr>
                  </a:p>
                </p:txBody>
              </p:sp>
              <p:sp>
                <p:nvSpPr>
                  <p:cNvPr id="56" name="Flowchart: Connector 55">
                    <a:extLst>
                      <a:ext uri="{FF2B5EF4-FFF2-40B4-BE49-F238E27FC236}">
                        <a16:creationId xmlns:a16="http://schemas.microsoft.com/office/drawing/2014/main" xmlns="" id="{2FA7008A-5AF1-40B9-925F-DBEFB645299F}"/>
                      </a:ext>
                    </a:extLst>
                  </p:cNvPr>
                  <p:cNvSpPr/>
                  <p:nvPr/>
                </p:nvSpPr>
                <p:spPr>
                  <a:xfrm>
                    <a:off x="6029464" y="330554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sp>
              <p:nvSpPr>
                <p:cNvPr id="44" name="Flowchart: Connector 43">
                  <a:extLst>
                    <a:ext uri="{FF2B5EF4-FFF2-40B4-BE49-F238E27FC236}">
                      <a16:creationId xmlns:a16="http://schemas.microsoft.com/office/drawing/2014/main" xmlns="" id="{5DFF3258-79A5-4157-B0B3-3110D72947AE}"/>
                    </a:ext>
                  </a:extLst>
                </p:cNvPr>
                <p:cNvSpPr/>
                <p:nvPr/>
              </p:nvSpPr>
              <p:spPr>
                <a:xfrm>
                  <a:off x="7411118" y="1559814"/>
                  <a:ext cx="1946713" cy="1862008"/>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Arial" panose="020B0604020202020204" pitchFamily="34" charset="0"/>
                    <a:cs typeface="Arial" panose="020B0604020202020204" pitchFamily="34" charset="0"/>
                  </a:endParaRPr>
                </a:p>
              </p:txBody>
            </p:sp>
            <p:sp>
              <p:nvSpPr>
                <p:cNvPr id="45" name="Flowchart: Connector 44">
                  <a:extLst>
                    <a:ext uri="{FF2B5EF4-FFF2-40B4-BE49-F238E27FC236}">
                      <a16:creationId xmlns:a16="http://schemas.microsoft.com/office/drawing/2014/main" xmlns="" id="{6F7EBB6C-277D-4E81-8A65-2D0A7E9EEBA5}"/>
                    </a:ext>
                  </a:extLst>
                </p:cNvPr>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6" name="Flowchart: Connector 45">
                  <a:extLst>
                    <a:ext uri="{FF2B5EF4-FFF2-40B4-BE49-F238E27FC236}">
                      <a16:creationId xmlns:a16="http://schemas.microsoft.com/office/drawing/2014/main" xmlns="" id="{9BC0C233-60A1-44E6-A9F9-2DE329252E9C}"/>
                    </a:ext>
                  </a:extLst>
                </p:cNvPr>
                <p:cNvSpPr/>
                <p:nvPr/>
              </p:nvSpPr>
              <p:spPr>
                <a:xfrm>
                  <a:off x="7978366" y="17481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47" name="Flowchart: Connector 46">
                  <a:extLst>
                    <a:ext uri="{FF2B5EF4-FFF2-40B4-BE49-F238E27FC236}">
                      <a16:creationId xmlns:a16="http://schemas.microsoft.com/office/drawing/2014/main" xmlns="" id="{D7161324-61F4-4F9D-B04A-8B37AF6BA7F3}"/>
                    </a:ext>
                  </a:extLst>
                </p:cNvPr>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8" name="Flowchart: Connector 47">
                  <a:extLst>
                    <a:ext uri="{FF2B5EF4-FFF2-40B4-BE49-F238E27FC236}">
                      <a16:creationId xmlns:a16="http://schemas.microsoft.com/office/drawing/2014/main" xmlns="" id="{7C9102BD-47C0-4172-80BD-21593F8BD08C}"/>
                    </a:ext>
                  </a:extLst>
                </p:cNvPr>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49" name="Flowchart: Connector 48">
                  <a:extLst>
                    <a:ext uri="{FF2B5EF4-FFF2-40B4-BE49-F238E27FC236}">
                      <a16:creationId xmlns:a16="http://schemas.microsoft.com/office/drawing/2014/main" xmlns="" id="{359D9B51-4557-4D12-B73E-009896C3A9C3}"/>
                    </a:ext>
                  </a:extLst>
                </p:cNvPr>
                <p:cNvSpPr/>
                <p:nvPr/>
              </p:nvSpPr>
              <p:spPr>
                <a:xfrm>
                  <a:off x="8734158" y="176731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50" name="Flowchart: Connector 49">
                  <a:extLst>
                    <a:ext uri="{FF2B5EF4-FFF2-40B4-BE49-F238E27FC236}">
                      <a16:creationId xmlns:a16="http://schemas.microsoft.com/office/drawing/2014/main" xmlns="" id="{88294330-22CC-4C3B-92D8-42DDD4843F89}"/>
                    </a:ext>
                  </a:extLst>
                </p:cNvPr>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sp>
            <p:nvSpPr>
              <p:cNvPr id="35" name="Flowchart: Connector 34">
                <a:extLst>
                  <a:ext uri="{FF2B5EF4-FFF2-40B4-BE49-F238E27FC236}">
                    <a16:creationId xmlns:a16="http://schemas.microsoft.com/office/drawing/2014/main" xmlns="" id="{9795E547-4683-4046-92B7-9CBA65787B8C}"/>
                  </a:ext>
                </a:extLst>
              </p:cNvPr>
              <p:cNvSpPr/>
              <p:nvPr/>
            </p:nvSpPr>
            <p:spPr>
              <a:xfrm>
                <a:off x="394524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36" name="Flowchart: Connector 35">
                <a:extLst>
                  <a:ext uri="{FF2B5EF4-FFF2-40B4-BE49-F238E27FC236}">
                    <a16:creationId xmlns:a16="http://schemas.microsoft.com/office/drawing/2014/main" xmlns="" id="{B4955F26-41E1-49C3-AF19-8413BB11898A}"/>
                  </a:ext>
                </a:extLst>
              </p:cNvPr>
              <p:cNvSpPr/>
              <p:nvPr/>
            </p:nvSpPr>
            <p:spPr>
              <a:xfrm>
                <a:off x="3561680" y="213409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37" name="Flowchart: Connector 36">
                <a:extLst>
                  <a:ext uri="{FF2B5EF4-FFF2-40B4-BE49-F238E27FC236}">
                    <a16:creationId xmlns:a16="http://schemas.microsoft.com/office/drawing/2014/main" xmlns="" id="{C0463054-4108-431C-A025-F7B712DB5A4D}"/>
                  </a:ext>
                </a:extLst>
              </p:cNvPr>
              <p:cNvSpPr/>
              <p:nvPr/>
            </p:nvSpPr>
            <p:spPr>
              <a:xfrm>
                <a:off x="458430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8" name="Flowchart: Connector 37">
                <a:extLst>
                  <a:ext uri="{FF2B5EF4-FFF2-40B4-BE49-F238E27FC236}">
                    <a16:creationId xmlns:a16="http://schemas.microsoft.com/office/drawing/2014/main" xmlns="" id="{C2513EC0-2777-4713-83E7-461B19EDCD8A}"/>
                  </a:ext>
                </a:extLst>
              </p:cNvPr>
              <p:cNvSpPr/>
              <p:nvPr/>
            </p:nvSpPr>
            <p:spPr>
              <a:xfrm>
                <a:off x="2937484" y="150492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9" name="Flowchart: Connector 38">
                <a:extLst>
                  <a:ext uri="{FF2B5EF4-FFF2-40B4-BE49-F238E27FC236}">
                    <a16:creationId xmlns:a16="http://schemas.microsoft.com/office/drawing/2014/main" xmlns="" id="{ED13EC8D-CD2D-407F-A353-A2045E8BB9B2}"/>
                  </a:ext>
                </a:extLst>
              </p:cNvPr>
              <p:cNvSpPr/>
              <p:nvPr/>
            </p:nvSpPr>
            <p:spPr>
              <a:xfrm>
                <a:off x="3088571" y="205276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0" name="Flowchart: Connector 39">
                <a:extLst>
                  <a:ext uri="{FF2B5EF4-FFF2-40B4-BE49-F238E27FC236}">
                    <a16:creationId xmlns:a16="http://schemas.microsoft.com/office/drawing/2014/main" xmlns="" id="{6832E6B0-D861-4320-8603-2C3CD65E923F}"/>
                  </a:ext>
                </a:extLst>
              </p:cNvPr>
              <p:cNvSpPr/>
              <p:nvPr/>
            </p:nvSpPr>
            <p:spPr>
              <a:xfrm>
                <a:off x="3852435" y="23851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1" name="Flowchart: Connector 40">
                <a:extLst>
                  <a:ext uri="{FF2B5EF4-FFF2-40B4-BE49-F238E27FC236}">
                    <a16:creationId xmlns:a16="http://schemas.microsoft.com/office/drawing/2014/main" xmlns="" id="{0168FB86-887D-4579-A2CF-39ECF0F4DD35}"/>
                  </a:ext>
                </a:extLst>
              </p:cNvPr>
              <p:cNvSpPr/>
              <p:nvPr/>
            </p:nvSpPr>
            <p:spPr>
              <a:xfrm>
                <a:off x="4546960" y="21455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2" name="Flowchart: Connector 41">
                <a:extLst>
                  <a:ext uri="{FF2B5EF4-FFF2-40B4-BE49-F238E27FC236}">
                    <a16:creationId xmlns:a16="http://schemas.microsoft.com/office/drawing/2014/main" xmlns="" id="{0A60D783-CB60-4030-A53D-ACBC4E58696C}"/>
                  </a:ext>
                </a:extLst>
              </p:cNvPr>
              <p:cNvSpPr/>
              <p:nvPr/>
            </p:nvSpPr>
            <p:spPr>
              <a:xfrm>
                <a:off x="4836214" y="150492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xmlns="" id="{803D8242-3FCE-4115-B3D7-A484A093B0FE}"/>
                </a:ext>
              </a:extLst>
            </p:cNvPr>
            <p:cNvGrpSpPr/>
            <p:nvPr/>
          </p:nvGrpSpPr>
          <p:grpSpPr>
            <a:xfrm>
              <a:off x="7974662" y="1989221"/>
              <a:ext cx="2338006" cy="2378830"/>
              <a:chOff x="7974662" y="1989221"/>
              <a:chExt cx="2338006" cy="2378830"/>
            </a:xfrm>
          </p:grpSpPr>
          <p:sp>
            <p:nvSpPr>
              <p:cNvPr id="114" name="Flowchart: Connector 113">
                <a:extLst>
                  <a:ext uri="{FF2B5EF4-FFF2-40B4-BE49-F238E27FC236}">
                    <a16:creationId xmlns:a16="http://schemas.microsoft.com/office/drawing/2014/main" xmlns="" id="{4664B76F-02A2-422B-995B-5C63895B0C16}"/>
                  </a:ext>
                </a:extLst>
              </p:cNvPr>
              <p:cNvSpPr/>
              <p:nvPr/>
            </p:nvSpPr>
            <p:spPr>
              <a:xfrm>
                <a:off x="7974662" y="1989221"/>
                <a:ext cx="2338006" cy="2294021"/>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Arial" panose="020B0604020202020204" pitchFamily="34" charset="0"/>
                  <a:cs typeface="Arial" panose="020B0604020202020204" pitchFamily="34" charset="0"/>
                </a:endParaRPr>
              </a:p>
            </p:txBody>
          </p:sp>
          <p:sp>
            <p:nvSpPr>
              <p:cNvPr id="115" name="Flowchart: Connector 114">
                <a:extLst>
                  <a:ext uri="{FF2B5EF4-FFF2-40B4-BE49-F238E27FC236}">
                    <a16:creationId xmlns:a16="http://schemas.microsoft.com/office/drawing/2014/main" xmlns="" id="{DEA8D5B2-3B87-491A-92C5-C0FC83747C9D}"/>
                  </a:ext>
                </a:extLst>
              </p:cNvPr>
              <p:cNvSpPr/>
              <p:nvPr/>
            </p:nvSpPr>
            <p:spPr>
              <a:xfrm>
                <a:off x="8334240" y="244427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116" name="Flowchart: Connector 115">
                <a:extLst>
                  <a:ext uri="{FF2B5EF4-FFF2-40B4-BE49-F238E27FC236}">
                    <a16:creationId xmlns:a16="http://schemas.microsoft.com/office/drawing/2014/main" xmlns="" id="{8C2E9ED0-2D34-4F1D-B03A-D173976B8FBF}"/>
                  </a:ext>
                </a:extLst>
              </p:cNvPr>
              <p:cNvSpPr/>
              <p:nvPr/>
            </p:nvSpPr>
            <p:spPr>
              <a:xfrm>
                <a:off x="9115028" y="422958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sp>
        <p:nvSpPr>
          <p:cNvPr id="117" name="TextBox 116">
            <a:extLst>
              <a:ext uri="{FF2B5EF4-FFF2-40B4-BE49-F238E27FC236}">
                <a16:creationId xmlns:a16="http://schemas.microsoft.com/office/drawing/2014/main" xmlns="" id="{FCC93828-3DE8-4B71-85B2-0E8A55EA453E}"/>
              </a:ext>
            </a:extLst>
          </p:cNvPr>
          <p:cNvSpPr txBox="1"/>
          <p:nvPr/>
        </p:nvSpPr>
        <p:spPr>
          <a:xfrm>
            <a:off x="2389073" y="5989775"/>
            <a:ext cx="7867224" cy="523220"/>
          </a:xfrm>
          <a:prstGeom prst="rect">
            <a:avLst/>
          </a:prstGeom>
          <a:noFill/>
        </p:spPr>
        <p:txBody>
          <a:bodyPr wrap="square">
            <a:spAutoFit/>
          </a:bodyPr>
          <a:lstStyle/>
          <a:p>
            <a:r>
              <a:rPr lang="vi-VN" sz="2800" i="1" dirty="0">
                <a:effectLst/>
                <a:latin typeface="Times New Roman" pitchFamily="18" charset="0"/>
                <a:ea typeface="Arial" panose="020B0604020202020204" pitchFamily="34" charset="0"/>
                <a:cs typeface="Times New Roman" pitchFamily="18" charset="0"/>
              </a:rPr>
              <a:t>Hình 2.3. Mô hình cấu tạo của một số nguyên tử</a:t>
            </a:r>
            <a:endParaRPr lang="vi-VN" sz="2800" i="1" dirty="0">
              <a:latin typeface="Times New Roman" pitchFamily="18" charset="0"/>
              <a:cs typeface="Times New Roman" pitchFamily="18" charset="0"/>
            </a:endParaRPr>
          </a:p>
        </p:txBody>
      </p:sp>
      <p:grpSp>
        <p:nvGrpSpPr>
          <p:cNvPr id="120" name="Group 119">
            <a:extLst>
              <a:ext uri="{FF2B5EF4-FFF2-40B4-BE49-F238E27FC236}">
                <a16:creationId xmlns:a16="http://schemas.microsoft.com/office/drawing/2014/main" xmlns="" id="{EF39AE11-49DF-46C6-B464-8AC87E5E4254}"/>
              </a:ext>
            </a:extLst>
          </p:cNvPr>
          <p:cNvGrpSpPr/>
          <p:nvPr/>
        </p:nvGrpSpPr>
        <p:grpSpPr>
          <a:xfrm>
            <a:off x="5677164" y="1846447"/>
            <a:ext cx="1910752" cy="1044491"/>
            <a:chOff x="5743698" y="1250877"/>
            <a:chExt cx="1910752" cy="1044491"/>
          </a:xfrm>
        </p:grpSpPr>
        <p:cxnSp>
          <p:nvCxnSpPr>
            <p:cNvPr id="9" name="Straight Connector 8">
              <a:extLst>
                <a:ext uri="{FF2B5EF4-FFF2-40B4-BE49-F238E27FC236}">
                  <a16:creationId xmlns:a16="http://schemas.microsoft.com/office/drawing/2014/main" xmlns="" id="{3774E40F-545B-4A6C-9CCF-46DB3F817E61}"/>
                </a:ext>
              </a:extLst>
            </p:cNvPr>
            <p:cNvCxnSpPr>
              <a:cxnSpLocks/>
            </p:cNvCxnSpPr>
            <p:nvPr/>
          </p:nvCxnSpPr>
          <p:spPr>
            <a:xfrm>
              <a:off x="6250153" y="1265835"/>
              <a:ext cx="1404297" cy="24527"/>
            </a:xfrm>
            <a:prstGeom prst="line">
              <a:avLst/>
            </a:prstGeom>
            <a:ln w="38100"/>
          </p:spPr>
          <p:style>
            <a:lnRef idx="1">
              <a:schemeClr val="dk1"/>
            </a:lnRef>
            <a:fillRef idx="0">
              <a:schemeClr val="dk1"/>
            </a:fillRef>
            <a:effectRef idx="0">
              <a:schemeClr val="dk1"/>
            </a:effectRef>
            <a:fontRef idx="minor">
              <a:schemeClr val="tx1"/>
            </a:fontRef>
          </p:style>
        </p:cxnSp>
        <p:cxnSp>
          <p:nvCxnSpPr>
            <p:cNvPr id="119" name="Straight Arrow Connector 118">
              <a:extLst>
                <a:ext uri="{FF2B5EF4-FFF2-40B4-BE49-F238E27FC236}">
                  <a16:creationId xmlns:a16="http://schemas.microsoft.com/office/drawing/2014/main" xmlns="" id="{B92E0557-9AB4-45FA-A70D-866BABCD1BA8}"/>
                </a:ext>
              </a:extLst>
            </p:cNvPr>
            <p:cNvCxnSpPr>
              <a:cxnSpLocks/>
            </p:cNvCxnSpPr>
            <p:nvPr/>
          </p:nvCxnSpPr>
          <p:spPr>
            <a:xfrm flipH="1">
              <a:off x="5743698" y="1250877"/>
              <a:ext cx="512323" cy="104449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nvGrpSpPr>
          <p:cNvPr id="136" name="Group 135">
            <a:extLst>
              <a:ext uri="{FF2B5EF4-FFF2-40B4-BE49-F238E27FC236}">
                <a16:creationId xmlns:a16="http://schemas.microsoft.com/office/drawing/2014/main" xmlns="" id="{88126E01-3DA3-4424-9AB6-CDF07E34F6D3}"/>
              </a:ext>
            </a:extLst>
          </p:cNvPr>
          <p:cNvGrpSpPr/>
          <p:nvPr/>
        </p:nvGrpSpPr>
        <p:grpSpPr>
          <a:xfrm>
            <a:off x="6241755" y="2600997"/>
            <a:ext cx="2292791" cy="1044491"/>
            <a:chOff x="6103296" y="1718655"/>
            <a:chExt cx="2724015" cy="1044491"/>
          </a:xfrm>
        </p:grpSpPr>
        <p:grpSp>
          <p:nvGrpSpPr>
            <p:cNvPr id="121" name="Group 120">
              <a:extLst>
                <a:ext uri="{FF2B5EF4-FFF2-40B4-BE49-F238E27FC236}">
                  <a16:creationId xmlns:a16="http://schemas.microsoft.com/office/drawing/2014/main" xmlns="" id="{B3E367C8-ABE3-4549-AB93-BAC27FC6B29C}"/>
                </a:ext>
              </a:extLst>
            </p:cNvPr>
            <p:cNvGrpSpPr/>
            <p:nvPr/>
          </p:nvGrpSpPr>
          <p:grpSpPr>
            <a:xfrm>
              <a:off x="6164016" y="1718655"/>
              <a:ext cx="2663295" cy="1044491"/>
              <a:chOff x="5753872" y="1251532"/>
              <a:chExt cx="2663295" cy="1044491"/>
            </a:xfrm>
          </p:grpSpPr>
          <p:cxnSp>
            <p:nvCxnSpPr>
              <p:cNvPr id="122" name="Straight Connector 121">
                <a:extLst>
                  <a:ext uri="{FF2B5EF4-FFF2-40B4-BE49-F238E27FC236}">
                    <a16:creationId xmlns:a16="http://schemas.microsoft.com/office/drawing/2014/main" xmlns="" id="{8E30E578-F37B-4D0D-994B-12283F97768F}"/>
                  </a:ext>
                </a:extLst>
              </p:cNvPr>
              <p:cNvCxnSpPr/>
              <p:nvPr/>
            </p:nvCxnSpPr>
            <p:spPr>
              <a:xfrm>
                <a:off x="6250153" y="1265835"/>
                <a:ext cx="2167014" cy="15285"/>
              </a:xfrm>
              <a:prstGeom prst="line">
                <a:avLst/>
              </a:prstGeom>
              <a:ln w="38100"/>
            </p:spPr>
            <p:style>
              <a:lnRef idx="1">
                <a:schemeClr val="dk1"/>
              </a:lnRef>
              <a:fillRef idx="0">
                <a:schemeClr val="dk1"/>
              </a:fillRef>
              <a:effectRef idx="0">
                <a:schemeClr val="dk1"/>
              </a:effectRef>
              <a:fontRef idx="minor">
                <a:schemeClr val="tx1"/>
              </a:fontRef>
            </p:style>
          </p:cxnSp>
          <p:cxnSp>
            <p:nvCxnSpPr>
              <p:cNvPr id="123" name="Straight Arrow Connector 122">
                <a:extLst>
                  <a:ext uri="{FF2B5EF4-FFF2-40B4-BE49-F238E27FC236}">
                    <a16:creationId xmlns:a16="http://schemas.microsoft.com/office/drawing/2014/main" xmlns="" id="{E2887A9D-66E5-4A20-9B1F-9FCFA767E2AD}"/>
                  </a:ext>
                </a:extLst>
              </p:cNvPr>
              <p:cNvCxnSpPr/>
              <p:nvPr/>
            </p:nvCxnSpPr>
            <p:spPr>
              <a:xfrm flipH="1">
                <a:off x="5753872" y="1251532"/>
                <a:ext cx="512323" cy="104449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cxnSp>
          <p:nvCxnSpPr>
            <p:cNvPr id="127" name="Straight Arrow Connector 126">
              <a:extLst>
                <a:ext uri="{FF2B5EF4-FFF2-40B4-BE49-F238E27FC236}">
                  <a16:creationId xmlns:a16="http://schemas.microsoft.com/office/drawing/2014/main" xmlns="" id="{8FDF5AD5-77A3-4147-8D5D-DB2085E47199}"/>
                </a:ext>
              </a:extLst>
            </p:cNvPr>
            <p:cNvCxnSpPr>
              <a:cxnSpLocks/>
            </p:cNvCxnSpPr>
            <p:nvPr/>
          </p:nvCxnSpPr>
          <p:spPr>
            <a:xfrm flipH="1">
              <a:off x="6103296" y="1722270"/>
              <a:ext cx="580753" cy="5419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grpSp>
        <p:nvGrpSpPr>
          <p:cNvPr id="135" name="Group 134">
            <a:extLst>
              <a:ext uri="{FF2B5EF4-FFF2-40B4-BE49-F238E27FC236}">
                <a16:creationId xmlns:a16="http://schemas.microsoft.com/office/drawing/2014/main" xmlns="" id="{F3511884-7456-4E92-92D9-1EFAE4101FD1}"/>
              </a:ext>
            </a:extLst>
          </p:cNvPr>
          <p:cNvGrpSpPr/>
          <p:nvPr/>
        </p:nvGrpSpPr>
        <p:grpSpPr>
          <a:xfrm>
            <a:off x="2983141" y="2785160"/>
            <a:ext cx="2514865" cy="860328"/>
            <a:chOff x="2897960" y="2383650"/>
            <a:chExt cx="2514865" cy="860328"/>
          </a:xfrm>
        </p:grpSpPr>
        <p:cxnSp>
          <p:nvCxnSpPr>
            <p:cNvPr id="132" name="Straight Arrow Connector 131">
              <a:extLst>
                <a:ext uri="{FF2B5EF4-FFF2-40B4-BE49-F238E27FC236}">
                  <a16:creationId xmlns:a16="http://schemas.microsoft.com/office/drawing/2014/main" xmlns="" id="{6E7990AA-04C3-4EC4-A223-3380CC6EFD64}"/>
                </a:ext>
              </a:extLst>
            </p:cNvPr>
            <p:cNvCxnSpPr>
              <a:cxnSpLocks/>
            </p:cNvCxnSpPr>
            <p:nvPr/>
          </p:nvCxnSpPr>
          <p:spPr>
            <a:xfrm>
              <a:off x="4411579" y="2383650"/>
              <a:ext cx="1001246" cy="86032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xmlns="" id="{B6B2A0AC-BBD2-4821-8293-0B95568E5B17}"/>
                </a:ext>
              </a:extLst>
            </p:cNvPr>
            <p:cNvCxnSpPr/>
            <p:nvPr/>
          </p:nvCxnSpPr>
          <p:spPr>
            <a:xfrm flipH="1">
              <a:off x="2897960" y="2395072"/>
              <a:ext cx="1513619" cy="0"/>
            </a:xfrm>
            <a:prstGeom prst="line">
              <a:avLst/>
            </a:prstGeom>
            <a:ln w="38100"/>
          </p:spPr>
          <p:style>
            <a:lnRef idx="1">
              <a:schemeClr val="dk1"/>
            </a:lnRef>
            <a:fillRef idx="0">
              <a:schemeClr val="dk1"/>
            </a:fillRef>
            <a:effectRef idx="0">
              <a:schemeClr val="dk1"/>
            </a:effectRef>
            <a:fontRef idx="minor">
              <a:schemeClr val="tx1"/>
            </a:fontRef>
          </p:style>
        </p:cxnSp>
      </p:grpSp>
      <p:sp>
        <p:nvSpPr>
          <p:cNvPr id="138" name="TextBox 137">
            <a:extLst>
              <a:ext uri="{FF2B5EF4-FFF2-40B4-BE49-F238E27FC236}">
                <a16:creationId xmlns:a16="http://schemas.microsoft.com/office/drawing/2014/main" xmlns="" id="{042EFE8E-E23C-43DB-8CFA-2AB66B951603}"/>
              </a:ext>
            </a:extLst>
          </p:cNvPr>
          <p:cNvSpPr txBox="1"/>
          <p:nvPr/>
        </p:nvSpPr>
        <p:spPr>
          <a:xfrm>
            <a:off x="6147831" y="1362616"/>
            <a:ext cx="1491916" cy="523220"/>
          </a:xfrm>
          <a:prstGeom prst="rect">
            <a:avLst/>
          </a:prstGeom>
          <a:noFill/>
        </p:spPr>
        <p:txBody>
          <a:bodyPr wrap="square" rtlCol="0">
            <a:spAutoFit/>
          </a:bodyPr>
          <a:lstStyle/>
          <a:p>
            <a:r>
              <a:rPr lang="vi-VN" sz="2800" dirty="0">
                <a:solidFill>
                  <a:srgbClr val="FF0000"/>
                </a:solidFill>
                <a:latin typeface="Arial" panose="020B0604020202020204" pitchFamily="34" charset="0"/>
                <a:cs typeface="Arial" panose="020B0604020202020204" pitchFamily="34" charset="0"/>
              </a:rPr>
              <a:t>Electron</a:t>
            </a:r>
          </a:p>
        </p:txBody>
      </p:sp>
      <p:sp>
        <p:nvSpPr>
          <p:cNvPr id="139" name="TextBox 138">
            <a:extLst>
              <a:ext uri="{FF2B5EF4-FFF2-40B4-BE49-F238E27FC236}">
                <a16:creationId xmlns:a16="http://schemas.microsoft.com/office/drawing/2014/main" xmlns="" id="{812B5035-2718-4747-9256-DF4F5F3DAA97}"/>
              </a:ext>
            </a:extLst>
          </p:cNvPr>
          <p:cNvSpPr txBox="1"/>
          <p:nvPr/>
        </p:nvSpPr>
        <p:spPr>
          <a:xfrm>
            <a:off x="6578990" y="2141382"/>
            <a:ext cx="2462656" cy="523220"/>
          </a:xfrm>
          <a:prstGeom prst="rect">
            <a:avLst/>
          </a:prstGeom>
          <a:noFill/>
        </p:spPr>
        <p:txBody>
          <a:bodyPr wrap="square" rtlCol="0">
            <a:spAutoFit/>
          </a:bodyPr>
          <a:lstStyle/>
          <a:p>
            <a:r>
              <a:rPr lang="vi-VN" sz="2800" dirty="0">
                <a:solidFill>
                  <a:srgbClr val="FF0000"/>
                </a:solidFill>
                <a:latin typeface="Arial" panose="020B0604020202020204" pitchFamily="34" charset="0"/>
                <a:cs typeface="Arial" panose="020B0604020202020204" pitchFamily="34" charset="0"/>
              </a:rPr>
              <a:t>Lớp electron</a:t>
            </a:r>
          </a:p>
        </p:txBody>
      </p:sp>
      <p:sp>
        <p:nvSpPr>
          <p:cNvPr id="140" name="TextBox 139">
            <a:extLst>
              <a:ext uri="{FF2B5EF4-FFF2-40B4-BE49-F238E27FC236}">
                <a16:creationId xmlns:a16="http://schemas.microsoft.com/office/drawing/2014/main" xmlns="" id="{BF1F6B0C-0210-4C22-9436-77DA38737B05}"/>
              </a:ext>
            </a:extLst>
          </p:cNvPr>
          <p:cNvSpPr txBox="1"/>
          <p:nvPr/>
        </p:nvSpPr>
        <p:spPr>
          <a:xfrm>
            <a:off x="2967050" y="2352389"/>
            <a:ext cx="1718150" cy="523220"/>
          </a:xfrm>
          <a:prstGeom prst="rect">
            <a:avLst/>
          </a:prstGeom>
          <a:noFill/>
        </p:spPr>
        <p:txBody>
          <a:bodyPr wrap="square" rtlCol="0">
            <a:spAutoFit/>
          </a:bodyPr>
          <a:lstStyle/>
          <a:p>
            <a:r>
              <a:rPr lang="vi-VN" sz="2800" dirty="0">
                <a:solidFill>
                  <a:srgbClr val="FF0000"/>
                </a:solidFill>
                <a:latin typeface="Arial" panose="020B0604020202020204" pitchFamily="34" charset="0"/>
                <a:cs typeface="Arial" panose="020B0604020202020204" pitchFamily="34" charset="0"/>
              </a:rPr>
              <a:t>Hạt nhân</a:t>
            </a:r>
          </a:p>
        </p:txBody>
      </p:sp>
      <p:sp>
        <p:nvSpPr>
          <p:cNvPr id="3" name="TextBox 2">
            <a:extLst>
              <a:ext uri="{FF2B5EF4-FFF2-40B4-BE49-F238E27FC236}">
                <a16:creationId xmlns:a16="http://schemas.microsoft.com/office/drawing/2014/main" xmlns="" id="{E3F1EF6C-BA2A-E66B-3BF2-98D77D63802C}"/>
              </a:ext>
            </a:extLst>
          </p:cNvPr>
          <p:cNvSpPr txBox="1"/>
          <p:nvPr/>
        </p:nvSpPr>
        <p:spPr>
          <a:xfrm>
            <a:off x="1181100" y="231404"/>
            <a:ext cx="10189494" cy="954107"/>
          </a:xfrm>
          <a:prstGeom prst="rect">
            <a:avLst/>
          </a:prstGeom>
          <a:noFill/>
        </p:spPr>
        <p:txBody>
          <a:bodyPr wrap="square">
            <a:spAutoFit/>
          </a:bodyPr>
          <a:lstStyle/>
          <a:p>
            <a:pPr algn="ctr"/>
            <a:r>
              <a:rPr lang="en-US" sz="2800" b="1" dirty="0" err="1">
                <a:effectLst/>
                <a:latin typeface="Times New Roman" pitchFamily="18" charset="0"/>
                <a:ea typeface="Arial" panose="020B0604020202020204" pitchFamily="34" charset="0"/>
                <a:cs typeface="Times New Roman" pitchFamily="18" charset="0"/>
              </a:rPr>
              <a:t>Dựa</a:t>
            </a:r>
            <a:r>
              <a:rPr lang="en-US" sz="2800" b="1" dirty="0">
                <a:effectLst/>
                <a:latin typeface="Times New Roman" pitchFamily="18" charset="0"/>
                <a:ea typeface="Arial" panose="020B0604020202020204" pitchFamily="34" charset="0"/>
                <a:cs typeface="Times New Roman" pitchFamily="18" charset="0"/>
              </a:rPr>
              <a:t> </a:t>
            </a:r>
            <a:r>
              <a:rPr lang="en-US" sz="2800" b="1" dirty="0" err="1">
                <a:effectLst/>
                <a:latin typeface="Times New Roman" pitchFamily="18" charset="0"/>
                <a:ea typeface="Arial" panose="020B0604020202020204" pitchFamily="34" charset="0"/>
                <a:cs typeface="Times New Roman" pitchFamily="18" charset="0"/>
              </a:rPr>
              <a:t>trên</a:t>
            </a:r>
            <a:r>
              <a:rPr lang="en-US" sz="2800" b="1" dirty="0">
                <a:effectLst/>
                <a:latin typeface="Times New Roman" pitchFamily="18" charset="0"/>
                <a:ea typeface="Arial" panose="020B0604020202020204" pitchFamily="34" charset="0"/>
                <a:cs typeface="Times New Roman" pitchFamily="18" charset="0"/>
              </a:rPr>
              <a:t> </a:t>
            </a:r>
            <a:r>
              <a:rPr lang="en-US" sz="2800" b="1" dirty="0" err="1">
                <a:effectLst/>
                <a:latin typeface="Times New Roman" pitchFamily="18" charset="0"/>
                <a:ea typeface="Arial" panose="020B0604020202020204" pitchFamily="34" charset="0"/>
                <a:cs typeface="Times New Roman" pitchFamily="18" charset="0"/>
              </a:rPr>
              <a:t>mô</a:t>
            </a:r>
            <a:r>
              <a:rPr lang="en-US" sz="2800" b="1" dirty="0">
                <a:effectLst/>
                <a:latin typeface="Times New Roman" pitchFamily="18" charset="0"/>
                <a:ea typeface="Arial" panose="020B0604020202020204" pitchFamily="34" charset="0"/>
                <a:cs typeface="Times New Roman" pitchFamily="18" charset="0"/>
              </a:rPr>
              <a:t> </a:t>
            </a:r>
            <a:r>
              <a:rPr lang="en-US" sz="2800" b="1" dirty="0" err="1">
                <a:effectLst/>
                <a:latin typeface="Times New Roman" pitchFamily="18" charset="0"/>
                <a:ea typeface="Arial" panose="020B0604020202020204" pitchFamily="34" charset="0"/>
                <a:cs typeface="Times New Roman" pitchFamily="18" charset="0"/>
              </a:rPr>
              <a:t>hình</a:t>
            </a:r>
            <a:r>
              <a:rPr lang="en-US" sz="2800" b="1" dirty="0">
                <a:effectLst/>
                <a:latin typeface="Times New Roman" pitchFamily="18" charset="0"/>
                <a:ea typeface="Arial" panose="020B0604020202020204" pitchFamily="34" charset="0"/>
                <a:cs typeface="Times New Roman" pitchFamily="18" charset="0"/>
              </a:rPr>
              <a:t> </a:t>
            </a:r>
            <a:r>
              <a:rPr lang="en-US" sz="2800" b="1" dirty="0" err="1">
                <a:effectLst/>
                <a:latin typeface="Times New Roman" pitchFamily="18" charset="0"/>
                <a:ea typeface="Arial" panose="020B0604020202020204" pitchFamily="34" charset="0"/>
                <a:cs typeface="Times New Roman" pitchFamily="18" charset="0"/>
              </a:rPr>
              <a:t>của</a:t>
            </a:r>
            <a:r>
              <a:rPr lang="en-US" sz="2800" b="1" dirty="0">
                <a:effectLst/>
                <a:latin typeface="Times New Roman" pitchFamily="18" charset="0"/>
                <a:ea typeface="Arial" panose="020B0604020202020204" pitchFamily="34" charset="0"/>
                <a:cs typeface="Times New Roman" pitchFamily="18" charset="0"/>
              </a:rPr>
              <a:t> Rutherford, Niels Bohr </a:t>
            </a:r>
            <a:r>
              <a:rPr lang="en-US" sz="2800" b="1" dirty="0" err="1">
                <a:effectLst/>
                <a:latin typeface="Times New Roman" pitchFamily="18" charset="0"/>
                <a:ea typeface="Arial" panose="020B0604020202020204" pitchFamily="34" charset="0"/>
                <a:cs typeface="Times New Roman" pitchFamily="18" charset="0"/>
              </a:rPr>
              <a:t>đã</a:t>
            </a:r>
            <a:r>
              <a:rPr lang="en-US" sz="2800" b="1" dirty="0">
                <a:effectLst/>
                <a:latin typeface="Times New Roman" pitchFamily="18" charset="0"/>
                <a:ea typeface="Arial" panose="020B0604020202020204" pitchFamily="34" charset="0"/>
                <a:cs typeface="Times New Roman" pitchFamily="18" charset="0"/>
              </a:rPr>
              <a:t> </a:t>
            </a:r>
            <a:r>
              <a:rPr lang="en-US" sz="2800" b="1" dirty="0" err="1">
                <a:effectLst/>
                <a:latin typeface="Times New Roman" pitchFamily="18" charset="0"/>
                <a:ea typeface="Arial" panose="020B0604020202020204" pitchFamily="34" charset="0"/>
                <a:cs typeface="Times New Roman" pitchFamily="18" charset="0"/>
              </a:rPr>
              <a:t>phát</a:t>
            </a:r>
            <a:r>
              <a:rPr lang="en-US" sz="2800" b="1" dirty="0">
                <a:effectLst/>
                <a:latin typeface="Times New Roman" pitchFamily="18" charset="0"/>
                <a:ea typeface="Arial" panose="020B0604020202020204" pitchFamily="34" charset="0"/>
                <a:cs typeface="Times New Roman" pitchFamily="18" charset="0"/>
              </a:rPr>
              <a:t> </a:t>
            </a:r>
            <a:r>
              <a:rPr lang="en-US" sz="2800" b="1" dirty="0" err="1">
                <a:effectLst/>
                <a:latin typeface="Times New Roman" pitchFamily="18" charset="0"/>
                <a:ea typeface="Arial" panose="020B0604020202020204" pitchFamily="34" charset="0"/>
                <a:cs typeface="Times New Roman" pitchFamily="18" charset="0"/>
              </a:rPr>
              <a:t>triển</a:t>
            </a:r>
            <a:r>
              <a:rPr lang="en-US" sz="2800" b="1" dirty="0">
                <a:effectLst/>
                <a:latin typeface="Times New Roman" pitchFamily="18" charset="0"/>
                <a:ea typeface="Arial" panose="020B0604020202020204" pitchFamily="34" charset="0"/>
                <a:cs typeface="Times New Roman" pitchFamily="18" charset="0"/>
              </a:rPr>
              <a:t> </a:t>
            </a:r>
            <a:r>
              <a:rPr lang="en-US" sz="2800" b="1" dirty="0" err="1">
                <a:effectLst/>
                <a:latin typeface="Times New Roman" pitchFamily="18" charset="0"/>
                <a:ea typeface="Arial" panose="020B0604020202020204" pitchFamily="34" charset="0"/>
                <a:cs typeface="Times New Roman" pitchFamily="18" charset="0"/>
              </a:rPr>
              <a:t>mô</a:t>
            </a:r>
            <a:r>
              <a:rPr lang="en-US" sz="2800" b="1" dirty="0">
                <a:effectLst/>
                <a:latin typeface="Times New Roman" pitchFamily="18" charset="0"/>
                <a:ea typeface="Arial" panose="020B0604020202020204" pitchFamily="34" charset="0"/>
                <a:cs typeface="Times New Roman" pitchFamily="18" charset="0"/>
              </a:rPr>
              <a:t> </a:t>
            </a:r>
            <a:r>
              <a:rPr lang="en-US" sz="2800" b="1" dirty="0" err="1">
                <a:effectLst/>
                <a:latin typeface="Times New Roman" pitchFamily="18" charset="0"/>
                <a:ea typeface="Arial" panose="020B0604020202020204" pitchFamily="34" charset="0"/>
                <a:cs typeface="Times New Roman" pitchFamily="18" charset="0"/>
              </a:rPr>
              <a:t>hình</a:t>
            </a:r>
            <a:r>
              <a:rPr lang="en-US" sz="2800" b="1" dirty="0">
                <a:effectLst/>
                <a:latin typeface="Times New Roman" pitchFamily="18" charset="0"/>
                <a:ea typeface="Arial" panose="020B0604020202020204" pitchFamily="34" charset="0"/>
                <a:cs typeface="Times New Roman" pitchFamily="18" charset="0"/>
              </a:rPr>
              <a:t> </a:t>
            </a:r>
            <a:r>
              <a:rPr lang="en-US" sz="2800" b="1" dirty="0" err="1">
                <a:effectLst/>
                <a:latin typeface="Times New Roman" pitchFamily="18" charset="0"/>
                <a:ea typeface="Arial" panose="020B0604020202020204" pitchFamily="34" charset="0"/>
                <a:cs typeface="Times New Roman" pitchFamily="18" charset="0"/>
              </a:rPr>
              <a:t>hoàn</a:t>
            </a:r>
            <a:r>
              <a:rPr lang="en-US" sz="2800" b="1" dirty="0">
                <a:effectLst/>
                <a:latin typeface="Times New Roman" pitchFamily="18" charset="0"/>
                <a:ea typeface="Arial" panose="020B0604020202020204" pitchFamily="34" charset="0"/>
                <a:cs typeface="Times New Roman" pitchFamily="18" charset="0"/>
              </a:rPr>
              <a:t> </a:t>
            </a:r>
            <a:r>
              <a:rPr lang="en-US" sz="2800" b="1" dirty="0" err="1">
                <a:effectLst/>
                <a:latin typeface="Times New Roman" pitchFamily="18" charset="0"/>
                <a:ea typeface="Arial" panose="020B0604020202020204" pitchFamily="34" charset="0"/>
                <a:cs typeface="Times New Roman" pitchFamily="18" charset="0"/>
              </a:rPr>
              <a:t>chỉnh</a:t>
            </a:r>
            <a:r>
              <a:rPr lang="en-US" sz="2800" b="1" dirty="0">
                <a:effectLst/>
                <a:latin typeface="Times New Roman" pitchFamily="18" charset="0"/>
                <a:ea typeface="Arial" panose="020B0604020202020204" pitchFamily="34" charset="0"/>
                <a:cs typeface="Times New Roman" pitchFamily="18" charset="0"/>
              </a:rPr>
              <a:t> </a:t>
            </a:r>
            <a:r>
              <a:rPr lang="en-US" sz="2800" b="1" dirty="0" err="1">
                <a:effectLst/>
                <a:latin typeface="Times New Roman" pitchFamily="18" charset="0"/>
                <a:ea typeface="Arial" panose="020B0604020202020204" pitchFamily="34" charset="0"/>
                <a:cs typeface="Times New Roman" pitchFamily="18" charset="0"/>
              </a:rPr>
              <a:t>hơn</a:t>
            </a:r>
            <a:endParaRPr 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693430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barn(inVertical)">
                                      <p:cBhvr>
                                        <p:cTn id="10" dur="500"/>
                                        <p:tgtEl>
                                          <p:spTgt spid="73"/>
                                        </p:tgtEl>
                                      </p:cBhvr>
                                    </p:animEffect>
                                  </p:childTnLst>
                                </p:cTn>
                              </p:par>
                              <p:par>
                                <p:cTn id="11" presetID="16" presetClass="entr" presetSubtype="21"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barn(inVertical)">
                                      <p:cBhvr>
                                        <p:cTn id="13" dur="500"/>
                                        <p:tgtEl>
                                          <p:spTgt spid="7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barn(inVertical)">
                                      <p:cBhvr>
                                        <p:cTn id="16" dur="500"/>
                                        <p:tgtEl>
                                          <p:spTgt spid="86"/>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7"/>
                                        </p:tgtEl>
                                        <p:attrNameLst>
                                          <p:attrName>style.visibility</p:attrName>
                                        </p:attrNameLst>
                                      </p:cBhvr>
                                      <p:to>
                                        <p:strVal val="visible"/>
                                      </p:to>
                                    </p:set>
                                    <p:animEffect transition="in" filter="barn(inVertical)">
                                      <p:cBhvr>
                                        <p:cTn id="27" dur="500"/>
                                        <p:tgtEl>
                                          <p:spTgt spid="1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0"/>
                                        </p:tgtEl>
                                        <p:attrNameLst>
                                          <p:attrName>style.visibility</p:attrName>
                                        </p:attrNameLst>
                                      </p:cBhvr>
                                      <p:to>
                                        <p:strVal val="visible"/>
                                      </p:to>
                                    </p:set>
                                    <p:animEffect transition="in" filter="barn(inVertical)">
                                      <p:cBhvr>
                                        <p:cTn id="37" dur="500"/>
                                        <p:tgtEl>
                                          <p:spTgt spid="140"/>
                                        </p:tgtEl>
                                      </p:cBhvr>
                                    </p:animEffect>
                                  </p:childTnLst>
                                </p:cTn>
                              </p:par>
                              <p:par>
                                <p:cTn id="38" presetID="16" presetClass="entr" presetSubtype="21" fill="hold" nodeType="withEffect">
                                  <p:stCondLst>
                                    <p:cond delay="0"/>
                                  </p:stCondLst>
                                  <p:childTnLst>
                                    <p:set>
                                      <p:cBhvr>
                                        <p:cTn id="39" dur="1" fill="hold">
                                          <p:stCondLst>
                                            <p:cond delay="0"/>
                                          </p:stCondLst>
                                        </p:cTn>
                                        <p:tgtEl>
                                          <p:spTgt spid="135"/>
                                        </p:tgtEl>
                                        <p:attrNameLst>
                                          <p:attrName>style.visibility</p:attrName>
                                        </p:attrNameLst>
                                      </p:cBhvr>
                                      <p:to>
                                        <p:strVal val="visible"/>
                                      </p:to>
                                    </p:set>
                                    <p:animEffect transition="in" filter="barn(inVertical)">
                                      <p:cBhvr>
                                        <p:cTn id="40" dur="500"/>
                                        <p:tgtEl>
                                          <p:spTgt spid="13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38"/>
                                        </p:tgtEl>
                                        <p:attrNameLst>
                                          <p:attrName>style.visibility</p:attrName>
                                        </p:attrNameLst>
                                      </p:cBhvr>
                                      <p:to>
                                        <p:strVal val="visible"/>
                                      </p:to>
                                    </p:set>
                                    <p:animEffect transition="in" filter="barn(inVertical)">
                                      <p:cBhvr>
                                        <p:cTn id="45" dur="500"/>
                                        <p:tgtEl>
                                          <p:spTgt spid="138"/>
                                        </p:tgtEl>
                                      </p:cBhvr>
                                    </p:animEffect>
                                  </p:childTnLst>
                                </p:cTn>
                              </p:par>
                              <p:par>
                                <p:cTn id="46" presetID="16" presetClass="entr" presetSubtype="21" fill="hold" nodeType="withEffect">
                                  <p:stCondLst>
                                    <p:cond delay="0"/>
                                  </p:stCondLst>
                                  <p:childTnLst>
                                    <p:set>
                                      <p:cBhvr>
                                        <p:cTn id="47" dur="1" fill="hold">
                                          <p:stCondLst>
                                            <p:cond delay="0"/>
                                          </p:stCondLst>
                                        </p:cTn>
                                        <p:tgtEl>
                                          <p:spTgt spid="120"/>
                                        </p:tgtEl>
                                        <p:attrNameLst>
                                          <p:attrName>style.visibility</p:attrName>
                                        </p:attrNameLst>
                                      </p:cBhvr>
                                      <p:to>
                                        <p:strVal val="visible"/>
                                      </p:to>
                                    </p:set>
                                    <p:animEffect transition="in" filter="barn(inVertical)">
                                      <p:cBhvr>
                                        <p:cTn id="48" dur="500"/>
                                        <p:tgtEl>
                                          <p:spTgt spid="12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39"/>
                                        </p:tgtEl>
                                        <p:attrNameLst>
                                          <p:attrName>style.visibility</p:attrName>
                                        </p:attrNameLst>
                                      </p:cBhvr>
                                      <p:to>
                                        <p:strVal val="visible"/>
                                      </p:to>
                                    </p:set>
                                    <p:animEffect transition="in" filter="barn(inVertical)">
                                      <p:cBhvr>
                                        <p:cTn id="53" dur="500"/>
                                        <p:tgtEl>
                                          <p:spTgt spid="139"/>
                                        </p:tgtEl>
                                      </p:cBhvr>
                                    </p:animEffect>
                                  </p:childTnLst>
                                </p:cTn>
                              </p:par>
                              <p:par>
                                <p:cTn id="54" presetID="16" presetClass="entr" presetSubtype="21" fill="hold" nodeType="withEffect">
                                  <p:stCondLst>
                                    <p:cond delay="0"/>
                                  </p:stCondLst>
                                  <p:childTnLst>
                                    <p:set>
                                      <p:cBhvr>
                                        <p:cTn id="55" dur="1" fill="hold">
                                          <p:stCondLst>
                                            <p:cond delay="0"/>
                                          </p:stCondLst>
                                        </p:cTn>
                                        <p:tgtEl>
                                          <p:spTgt spid="136"/>
                                        </p:tgtEl>
                                        <p:attrNameLst>
                                          <p:attrName>style.visibility</p:attrName>
                                        </p:attrNameLst>
                                      </p:cBhvr>
                                      <p:to>
                                        <p:strVal val="visible"/>
                                      </p:to>
                                    </p:set>
                                    <p:animEffect transition="in" filter="barn(inVertical)">
                                      <p:cBhvr>
                                        <p:cTn id="56"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73" grpId="0"/>
      <p:bldP spid="86" grpId="0"/>
      <p:bldP spid="117" grpId="0"/>
      <p:bldP spid="138" grpId="0"/>
      <p:bldP spid="139" grpId="0"/>
      <p:bldP spid="140"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2931" y="6225266"/>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279400"/>
          </a:effectLst>
          <a:extLst>
            <a:ext uri="{909E8E84-426E-40DD-AFC4-6F175D3DCCD1}">
              <a14:hiddenFill xmlns:a14="http://schemas.microsoft.com/office/drawing/2010/main">
                <a:solidFill>
                  <a:srgbClr val="FFFFFF"/>
                </a:solidFill>
              </a14:hiddenFill>
            </a:ext>
          </a:extLst>
        </p:spPr>
      </p:pic>
      <p:pic>
        <p:nvPicPr>
          <p:cNvPr id="19"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610" y="6305420"/>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28"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7420" y="-32473"/>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17"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048" y="-302652"/>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11" name="Picture 8" descr="Processes &amp;amp; Methods Icon - The Data Visualisation Catalogue Store"/>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80535" y="-118414"/>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279400"/>
          </a:effectLst>
          <a:extLst>
            <a:ext uri="{909E8E84-426E-40DD-AFC4-6F175D3DCCD1}">
              <a14:hiddenFill xmlns:a14="http://schemas.microsoft.com/office/drawing/2010/main">
                <a:solidFill>
                  <a:srgbClr val="FFFFFF"/>
                </a:solidFill>
              </a14:hiddenFill>
            </a:ext>
          </a:extLst>
        </p:spPr>
      </p:pic>
      <p:pic>
        <p:nvPicPr>
          <p:cNvPr id="12"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4874" y="6089397"/>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292100"/>
          </a:effectLst>
          <a:extLst>
            <a:ext uri="{909E8E84-426E-40DD-AFC4-6F175D3DCCD1}">
              <a14:hiddenFill xmlns:a14="http://schemas.microsoft.com/office/drawing/2010/main">
                <a:solidFill>
                  <a:srgbClr val="FFFFFF"/>
                </a:solidFill>
              </a14:hiddenFill>
            </a:ext>
          </a:extLst>
        </p:spPr>
      </p:pic>
      <p:pic>
        <p:nvPicPr>
          <p:cNvPr id="13"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41" y="2626765"/>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16"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79" y="895369"/>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30"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7117" y="1603928"/>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31"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2980" y="6089397"/>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346225" y="307230"/>
            <a:ext cx="4476792" cy="3108543"/>
          </a:xfrm>
          <a:prstGeom prst="rect">
            <a:avLst/>
          </a:prstGeom>
        </p:spPr>
        <p:txBody>
          <a:bodyPr wrap="square">
            <a:spAutoFit/>
          </a:bodyPr>
          <a:lstStyle/>
          <a:p>
            <a:r>
              <a:rPr lang="en-US" sz="2800" dirty="0">
                <a:latin typeface="Times New Roman" pitchFamily="18" charset="0"/>
                <a:cs typeface="Times New Roman" pitchFamily="18" charset="0"/>
              </a:rPr>
              <a:t>4. Quan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2.5,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nitrogen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potassium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bao </a:t>
            </a:r>
            <a:r>
              <a:rPr lang="en-US" sz="2800" dirty="0" err="1">
                <a:latin typeface="Times New Roman" pitchFamily="18" charset="0"/>
                <a:cs typeface="Times New Roman" pitchFamily="18" charset="0"/>
              </a:rPr>
              <a:t>nhiêu</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b)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electron? </a:t>
            </a:r>
          </a:p>
          <a:p>
            <a:r>
              <a:rPr lang="en-US" sz="2800" dirty="0">
                <a:latin typeface="Times New Roman" pitchFamily="18" charset="0"/>
                <a:cs typeface="Times New Roman" pitchFamily="18" charset="0"/>
              </a:rPr>
              <a:t>    c) Electron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a:t>
            </a:r>
          </a:p>
        </p:txBody>
      </p:sp>
      <p:grpSp>
        <p:nvGrpSpPr>
          <p:cNvPr id="32" name="Group 31">
            <a:extLst>
              <a:ext uri="{FF2B5EF4-FFF2-40B4-BE49-F238E27FC236}">
                <a16:creationId xmlns:a16="http://schemas.microsoft.com/office/drawing/2014/main" xmlns="" id="{3C6ACE32-BEB7-494F-9B42-628DF4E368EA}"/>
              </a:ext>
            </a:extLst>
          </p:cNvPr>
          <p:cNvGrpSpPr/>
          <p:nvPr/>
        </p:nvGrpSpPr>
        <p:grpSpPr>
          <a:xfrm>
            <a:off x="5080755" y="107169"/>
            <a:ext cx="2582746" cy="2559097"/>
            <a:chOff x="4175759" y="2306292"/>
            <a:chExt cx="1511581" cy="1614726"/>
          </a:xfrm>
        </p:grpSpPr>
        <p:grpSp>
          <p:nvGrpSpPr>
            <p:cNvPr id="33" name="Group 32">
              <a:extLst>
                <a:ext uri="{FF2B5EF4-FFF2-40B4-BE49-F238E27FC236}">
                  <a16:creationId xmlns:a16="http://schemas.microsoft.com/office/drawing/2014/main" xmlns="" id="{0FD8B038-46EB-4E12-9E3E-CC88F8893F61}"/>
                </a:ext>
              </a:extLst>
            </p:cNvPr>
            <p:cNvGrpSpPr/>
            <p:nvPr/>
          </p:nvGrpSpPr>
          <p:grpSpPr>
            <a:xfrm>
              <a:off x="4175759" y="2306292"/>
              <a:ext cx="1511581" cy="1614726"/>
              <a:chOff x="7632316" y="1604456"/>
              <a:chExt cx="1511581" cy="1614726"/>
            </a:xfrm>
          </p:grpSpPr>
          <p:grpSp>
            <p:nvGrpSpPr>
              <p:cNvPr id="35" name="Group 34">
                <a:extLst>
                  <a:ext uri="{FF2B5EF4-FFF2-40B4-BE49-F238E27FC236}">
                    <a16:creationId xmlns:a16="http://schemas.microsoft.com/office/drawing/2014/main" xmlns="" id="{8C201BC3-AF96-405D-921A-7816ED460759}"/>
                  </a:ext>
                </a:extLst>
              </p:cNvPr>
              <p:cNvGrpSpPr/>
              <p:nvPr/>
            </p:nvGrpSpPr>
            <p:grpSpPr>
              <a:xfrm>
                <a:off x="7632316" y="1703378"/>
                <a:ext cx="1511581" cy="1515804"/>
                <a:chOff x="5411388" y="3532943"/>
                <a:chExt cx="1511581" cy="1515804"/>
              </a:xfrm>
            </p:grpSpPr>
            <p:grpSp>
              <p:nvGrpSpPr>
                <p:cNvPr id="41" name="Group 40">
                  <a:extLst>
                    <a:ext uri="{FF2B5EF4-FFF2-40B4-BE49-F238E27FC236}">
                      <a16:creationId xmlns:a16="http://schemas.microsoft.com/office/drawing/2014/main" xmlns="" id="{97CF5D36-1367-4211-844A-534035A95C7E}"/>
                    </a:ext>
                  </a:extLst>
                </p:cNvPr>
                <p:cNvGrpSpPr/>
                <p:nvPr/>
              </p:nvGrpSpPr>
              <p:grpSpPr>
                <a:xfrm>
                  <a:off x="5411388" y="3718379"/>
                  <a:ext cx="1361559" cy="1145402"/>
                  <a:chOff x="3188509" y="2250955"/>
                  <a:chExt cx="1361559" cy="1145402"/>
                </a:xfrm>
              </p:grpSpPr>
              <p:sp>
                <p:nvSpPr>
                  <p:cNvPr id="43" name="Flowchart: Connector 42">
                    <a:extLst>
                      <a:ext uri="{FF2B5EF4-FFF2-40B4-BE49-F238E27FC236}">
                        <a16:creationId xmlns:a16="http://schemas.microsoft.com/office/drawing/2014/main" xmlns="" id="{6668C6D1-734D-4809-81EA-B6A14CD517BE}"/>
                      </a:ext>
                    </a:extLst>
                  </p:cNvPr>
                  <p:cNvSpPr/>
                  <p:nvPr/>
                </p:nvSpPr>
                <p:spPr>
                  <a:xfrm>
                    <a:off x="3557100" y="2456709"/>
                    <a:ext cx="803636" cy="733424"/>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latin typeface="Arial" panose="020B0604020202020204" pitchFamily="34" charset="0"/>
                        <a:cs typeface="Arial" panose="020B0604020202020204" pitchFamily="34" charset="0"/>
                      </a:rPr>
                      <a:t>+ 7</a:t>
                    </a:r>
                  </a:p>
                </p:txBody>
              </p:sp>
              <p:sp>
                <p:nvSpPr>
                  <p:cNvPr id="44" name="Flowchart: Connector 43">
                    <a:extLst>
                      <a:ext uri="{FF2B5EF4-FFF2-40B4-BE49-F238E27FC236}">
                        <a16:creationId xmlns:a16="http://schemas.microsoft.com/office/drawing/2014/main" xmlns="" id="{2BB25350-B91F-45B0-94AB-474F95560688}"/>
                      </a:ext>
                    </a:extLst>
                  </p:cNvPr>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Arial" panose="020B0604020202020204" pitchFamily="34" charset="0"/>
                      <a:cs typeface="Arial" panose="020B0604020202020204" pitchFamily="34" charset="0"/>
                    </a:endParaRPr>
                  </a:p>
                </p:txBody>
              </p:sp>
              <p:sp>
                <p:nvSpPr>
                  <p:cNvPr id="45" name="Flowchart: Connector 44">
                    <a:extLst>
                      <a:ext uri="{FF2B5EF4-FFF2-40B4-BE49-F238E27FC236}">
                        <a16:creationId xmlns:a16="http://schemas.microsoft.com/office/drawing/2014/main" xmlns="" id="{0D8C624B-3207-43BA-965F-E1CBE4AA99A6}"/>
                      </a:ext>
                    </a:extLst>
                  </p:cNvPr>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sp>
              <p:nvSpPr>
                <p:cNvPr id="42" name="Flowchart: Connector 41">
                  <a:extLst>
                    <a:ext uri="{FF2B5EF4-FFF2-40B4-BE49-F238E27FC236}">
                      <a16:creationId xmlns:a16="http://schemas.microsoft.com/office/drawing/2014/main" xmlns="" id="{4FAD8310-6223-4803-81FB-726A453EA9CE}"/>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Arial" panose="020B0604020202020204" pitchFamily="34" charset="0"/>
                    <a:cs typeface="Arial" panose="020B0604020202020204" pitchFamily="34" charset="0"/>
                  </a:endParaRPr>
                </a:p>
              </p:txBody>
            </p:sp>
          </p:grpSp>
          <p:sp>
            <p:nvSpPr>
              <p:cNvPr id="36" name="Flowchart: Connector 35">
                <a:extLst>
                  <a:ext uri="{FF2B5EF4-FFF2-40B4-BE49-F238E27FC236}">
                    <a16:creationId xmlns:a16="http://schemas.microsoft.com/office/drawing/2014/main" xmlns="" id="{BDBC77B9-C7FB-4134-8747-6BD43D57DCCB}"/>
                  </a:ext>
                </a:extLst>
              </p:cNvPr>
              <p:cNvSpPr/>
              <p:nvPr/>
            </p:nvSpPr>
            <p:spPr>
              <a:xfrm>
                <a:off x="7695908" y="197640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7" name="Flowchart: Connector 36">
                <a:extLst>
                  <a:ext uri="{FF2B5EF4-FFF2-40B4-BE49-F238E27FC236}">
                    <a16:creationId xmlns:a16="http://schemas.microsoft.com/office/drawing/2014/main" xmlns="" id="{A4EC6E83-3650-447C-9229-807387CD43F1}"/>
                  </a:ext>
                </a:extLst>
              </p:cNvPr>
              <p:cNvSpPr/>
              <p:nvPr/>
            </p:nvSpPr>
            <p:spPr>
              <a:xfrm>
                <a:off x="8341659" y="160445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8" name="Flowchart: Connector 37">
                <a:extLst>
                  <a:ext uri="{FF2B5EF4-FFF2-40B4-BE49-F238E27FC236}">
                    <a16:creationId xmlns:a16="http://schemas.microsoft.com/office/drawing/2014/main" xmlns="" id="{7AC2271B-A40E-4777-B77E-543D204D0C84}"/>
                  </a:ext>
                </a:extLst>
              </p:cNvPr>
              <p:cNvSpPr/>
              <p:nvPr/>
            </p:nvSpPr>
            <p:spPr>
              <a:xfrm>
                <a:off x="8966963" y="280377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9" name="Flowchart: Connector 38">
                <a:extLst>
                  <a:ext uri="{FF2B5EF4-FFF2-40B4-BE49-F238E27FC236}">
                    <a16:creationId xmlns:a16="http://schemas.microsoft.com/office/drawing/2014/main" xmlns="" id="{E434AD03-2AA3-468E-9261-D09AC50ADF4A}"/>
                  </a:ext>
                </a:extLst>
              </p:cNvPr>
              <p:cNvSpPr/>
              <p:nvPr/>
            </p:nvSpPr>
            <p:spPr>
              <a:xfrm>
                <a:off x="8991572" y="204563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40" name="Flowchart: Connector 39">
                <a:extLst>
                  <a:ext uri="{FF2B5EF4-FFF2-40B4-BE49-F238E27FC236}">
                    <a16:creationId xmlns:a16="http://schemas.microsoft.com/office/drawing/2014/main" xmlns="" id="{B39D3211-869A-468D-B6E6-9D32230C4E6E}"/>
                  </a:ext>
                </a:extLst>
              </p:cNvPr>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sp>
          <p:nvSpPr>
            <p:cNvPr id="34" name="Flowchart: Connector 33">
              <a:extLst>
                <a:ext uri="{FF2B5EF4-FFF2-40B4-BE49-F238E27FC236}">
                  <a16:creationId xmlns:a16="http://schemas.microsoft.com/office/drawing/2014/main" xmlns="" id="{53D9CAD7-C7F5-470F-988F-29E63C3B7B6D}"/>
                </a:ext>
              </a:extLst>
            </p:cNvPr>
            <p:cNvSpPr/>
            <p:nvPr/>
          </p:nvSpPr>
          <p:spPr>
            <a:xfrm>
              <a:off x="4885102" y="252883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grpSp>
        <p:nvGrpSpPr>
          <p:cNvPr id="46" name="Group 45">
            <a:extLst>
              <a:ext uri="{FF2B5EF4-FFF2-40B4-BE49-F238E27FC236}">
                <a16:creationId xmlns:a16="http://schemas.microsoft.com/office/drawing/2014/main" xmlns="" id="{E8ADA0DA-4247-4322-AB46-F4DDA6138A2E}"/>
              </a:ext>
            </a:extLst>
          </p:cNvPr>
          <p:cNvGrpSpPr/>
          <p:nvPr/>
        </p:nvGrpSpPr>
        <p:grpSpPr>
          <a:xfrm>
            <a:off x="8172219" y="228116"/>
            <a:ext cx="3418672" cy="3102617"/>
            <a:chOff x="7974662" y="1989221"/>
            <a:chExt cx="2338006" cy="2378830"/>
          </a:xfrm>
        </p:grpSpPr>
        <p:grpSp>
          <p:nvGrpSpPr>
            <p:cNvPr id="47" name="Group 46">
              <a:extLst>
                <a:ext uri="{FF2B5EF4-FFF2-40B4-BE49-F238E27FC236}">
                  <a16:creationId xmlns:a16="http://schemas.microsoft.com/office/drawing/2014/main" xmlns="" id="{D1780B90-5627-42A8-81EE-FBE97F82B7FD}"/>
                </a:ext>
              </a:extLst>
            </p:cNvPr>
            <p:cNvGrpSpPr/>
            <p:nvPr/>
          </p:nvGrpSpPr>
          <p:grpSpPr>
            <a:xfrm>
              <a:off x="8135126" y="2112779"/>
              <a:ext cx="2011711" cy="2015080"/>
              <a:chOff x="2937484" y="508568"/>
              <a:chExt cx="2011711" cy="2015080"/>
            </a:xfrm>
          </p:grpSpPr>
          <p:grpSp>
            <p:nvGrpSpPr>
              <p:cNvPr id="52" name="Group 51">
                <a:extLst>
                  <a:ext uri="{FF2B5EF4-FFF2-40B4-BE49-F238E27FC236}">
                    <a16:creationId xmlns:a16="http://schemas.microsoft.com/office/drawing/2014/main" xmlns="" id="{452BAFDA-A99D-49D5-AF9D-A9B36BD6F98F}"/>
                  </a:ext>
                </a:extLst>
              </p:cNvPr>
              <p:cNvGrpSpPr/>
              <p:nvPr/>
            </p:nvGrpSpPr>
            <p:grpSpPr>
              <a:xfrm>
                <a:off x="2971891" y="508568"/>
                <a:ext cx="1946713" cy="1945845"/>
                <a:chOff x="7411118" y="1475977"/>
                <a:chExt cx="1946713" cy="1945845"/>
              </a:xfrm>
            </p:grpSpPr>
            <p:grpSp>
              <p:nvGrpSpPr>
                <p:cNvPr id="61" name="Group 60">
                  <a:extLst>
                    <a:ext uri="{FF2B5EF4-FFF2-40B4-BE49-F238E27FC236}">
                      <a16:creationId xmlns:a16="http://schemas.microsoft.com/office/drawing/2014/main" xmlns="" id="{09482E4B-DC8E-43F9-81A2-6C2253A56833}"/>
                    </a:ext>
                  </a:extLst>
                </p:cNvPr>
                <p:cNvGrpSpPr/>
                <p:nvPr/>
              </p:nvGrpSpPr>
              <p:grpSpPr>
                <a:xfrm>
                  <a:off x="7632316" y="1475977"/>
                  <a:ext cx="1511581" cy="1743205"/>
                  <a:chOff x="5411388" y="3305542"/>
                  <a:chExt cx="1511581" cy="1743205"/>
                </a:xfrm>
              </p:grpSpPr>
              <p:grpSp>
                <p:nvGrpSpPr>
                  <p:cNvPr id="69" name="Group 68">
                    <a:extLst>
                      <a:ext uri="{FF2B5EF4-FFF2-40B4-BE49-F238E27FC236}">
                        <a16:creationId xmlns:a16="http://schemas.microsoft.com/office/drawing/2014/main" xmlns="" id="{8C65BF2F-7F88-4741-8391-CBC1E171C281}"/>
                      </a:ext>
                    </a:extLst>
                  </p:cNvPr>
                  <p:cNvGrpSpPr/>
                  <p:nvPr/>
                </p:nvGrpSpPr>
                <p:grpSpPr>
                  <a:xfrm>
                    <a:off x="5411388" y="3718379"/>
                    <a:ext cx="1361559" cy="1330368"/>
                    <a:chOff x="3188509" y="2250955"/>
                    <a:chExt cx="1361559" cy="1330368"/>
                  </a:xfrm>
                </p:grpSpPr>
                <p:sp>
                  <p:nvSpPr>
                    <p:cNvPr id="72" name="Flowchart: Connector 71">
                      <a:extLst>
                        <a:ext uri="{FF2B5EF4-FFF2-40B4-BE49-F238E27FC236}">
                          <a16:creationId xmlns:a16="http://schemas.microsoft.com/office/drawing/2014/main" xmlns="" id="{0E6D0665-6696-43FA-9F82-2B6E0FCCAD4E}"/>
                        </a:ext>
                      </a:extLst>
                    </p:cNvPr>
                    <p:cNvSpPr/>
                    <p:nvPr/>
                  </p:nvSpPr>
                  <p:spPr>
                    <a:xfrm>
                      <a:off x="3557100" y="2456709"/>
                      <a:ext cx="803636" cy="733424"/>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latin typeface="Arial" panose="020B0604020202020204" pitchFamily="34" charset="0"/>
                          <a:cs typeface="Arial" panose="020B0604020202020204" pitchFamily="34" charset="0"/>
                        </a:rPr>
                        <a:t>+ 19</a:t>
                      </a:r>
                    </a:p>
                  </p:txBody>
                </p:sp>
                <p:sp>
                  <p:nvSpPr>
                    <p:cNvPr id="73" name="Flowchart: Connector 72">
                      <a:extLst>
                        <a:ext uri="{FF2B5EF4-FFF2-40B4-BE49-F238E27FC236}">
                          <a16:creationId xmlns:a16="http://schemas.microsoft.com/office/drawing/2014/main" xmlns="" id="{79589CD5-433F-4174-BF02-298EF955CD07}"/>
                        </a:ext>
                      </a:extLst>
                    </p:cNvPr>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Arial" panose="020B0604020202020204" pitchFamily="34" charset="0"/>
                        <a:cs typeface="Arial" panose="020B0604020202020204" pitchFamily="34" charset="0"/>
                      </a:endParaRPr>
                    </a:p>
                  </p:txBody>
                </p:sp>
                <p:sp>
                  <p:nvSpPr>
                    <p:cNvPr id="74" name="Flowchart: Connector 73">
                      <a:extLst>
                        <a:ext uri="{FF2B5EF4-FFF2-40B4-BE49-F238E27FC236}">
                          <a16:creationId xmlns:a16="http://schemas.microsoft.com/office/drawing/2014/main" xmlns="" id="{2F041D85-BE67-430E-A35B-ED1265C6A1A1}"/>
                        </a:ext>
                      </a:extLst>
                    </p:cNvPr>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75" name="Flowchart: Connector 74">
                      <a:extLst>
                        <a:ext uri="{FF2B5EF4-FFF2-40B4-BE49-F238E27FC236}">
                          <a16:creationId xmlns:a16="http://schemas.microsoft.com/office/drawing/2014/main" xmlns="" id="{1DB33838-B16F-4063-8544-EE22107C68C9}"/>
                        </a:ext>
                      </a:extLst>
                    </p:cNvPr>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sp>
                <p:nvSpPr>
                  <p:cNvPr id="70" name="Flowchart: Connector 69">
                    <a:extLst>
                      <a:ext uri="{FF2B5EF4-FFF2-40B4-BE49-F238E27FC236}">
                        <a16:creationId xmlns:a16="http://schemas.microsoft.com/office/drawing/2014/main" xmlns="" id="{F633567C-D228-4891-A440-C8A778CC21E7}"/>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Arial" panose="020B0604020202020204" pitchFamily="34" charset="0"/>
                      <a:cs typeface="Arial" panose="020B0604020202020204" pitchFamily="34" charset="0"/>
                    </a:endParaRPr>
                  </a:p>
                </p:txBody>
              </p:sp>
              <p:sp>
                <p:nvSpPr>
                  <p:cNvPr id="71" name="Flowchart: Connector 70">
                    <a:extLst>
                      <a:ext uri="{FF2B5EF4-FFF2-40B4-BE49-F238E27FC236}">
                        <a16:creationId xmlns:a16="http://schemas.microsoft.com/office/drawing/2014/main" xmlns="" id="{2FA7008A-5AF1-40B9-925F-DBEFB645299F}"/>
                      </a:ext>
                    </a:extLst>
                  </p:cNvPr>
                  <p:cNvSpPr/>
                  <p:nvPr/>
                </p:nvSpPr>
                <p:spPr>
                  <a:xfrm>
                    <a:off x="6029464" y="330554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sp>
              <p:nvSpPr>
                <p:cNvPr id="62" name="Flowchart: Connector 61">
                  <a:extLst>
                    <a:ext uri="{FF2B5EF4-FFF2-40B4-BE49-F238E27FC236}">
                      <a16:creationId xmlns:a16="http://schemas.microsoft.com/office/drawing/2014/main" xmlns="" id="{5DFF3258-79A5-4157-B0B3-3110D72947AE}"/>
                    </a:ext>
                  </a:extLst>
                </p:cNvPr>
                <p:cNvSpPr/>
                <p:nvPr/>
              </p:nvSpPr>
              <p:spPr>
                <a:xfrm>
                  <a:off x="7411118" y="1559814"/>
                  <a:ext cx="1946713" cy="1862008"/>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Arial" panose="020B0604020202020204" pitchFamily="34" charset="0"/>
                    <a:cs typeface="Arial" panose="020B0604020202020204" pitchFamily="34" charset="0"/>
                  </a:endParaRPr>
                </a:p>
              </p:txBody>
            </p:sp>
            <p:sp>
              <p:nvSpPr>
                <p:cNvPr id="63" name="Flowchart: Connector 62">
                  <a:extLst>
                    <a:ext uri="{FF2B5EF4-FFF2-40B4-BE49-F238E27FC236}">
                      <a16:creationId xmlns:a16="http://schemas.microsoft.com/office/drawing/2014/main" xmlns="" id="{6F7EBB6C-277D-4E81-8A65-2D0A7E9EEBA5}"/>
                    </a:ext>
                  </a:extLst>
                </p:cNvPr>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64" name="Flowchart: Connector 63">
                  <a:extLst>
                    <a:ext uri="{FF2B5EF4-FFF2-40B4-BE49-F238E27FC236}">
                      <a16:creationId xmlns:a16="http://schemas.microsoft.com/office/drawing/2014/main" xmlns="" id="{9BC0C233-60A1-44E6-A9F9-2DE329252E9C}"/>
                    </a:ext>
                  </a:extLst>
                </p:cNvPr>
                <p:cNvSpPr/>
                <p:nvPr/>
              </p:nvSpPr>
              <p:spPr>
                <a:xfrm>
                  <a:off x="7978366" y="17481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65" name="Flowchart: Connector 64">
                  <a:extLst>
                    <a:ext uri="{FF2B5EF4-FFF2-40B4-BE49-F238E27FC236}">
                      <a16:creationId xmlns:a16="http://schemas.microsoft.com/office/drawing/2014/main" xmlns="" id="{D7161324-61F4-4F9D-B04A-8B37AF6BA7F3}"/>
                    </a:ext>
                  </a:extLst>
                </p:cNvPr>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66" name="Flowchart: Connector 65">
                  <a:extLst>
                    <a:ext uri="{FF2B5EF4-FFF2-40B4-BE49-F238E27FC236}">
                      <a16:creationId xmlns:a16="http://schemas.microsoft.com/office/drawing/2014/main" xmlns="" id="{7C9102BD-47C0-4172-80BD-21593F8BD08C}"/>
                    </a:ext>
                  </a:extLst>
                </p:cNvPr>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67" name="Flowchart: Connector 66">
                  <a:extLst>
                    <a:ext uri="{FF2B5EF4-FFF2-40B4-BE49-F238E27FC236}">
                      <a16:creationId xmlns:a16="http://schemas.microsoft.com/office/drawing/2014/main" xmlns="" id="{359D9B51-4557-4D12-B73E-009896C3A9C3}"/>
                    </a:ext>
                  </a:extLst>
                </p:cNvPr>
                <p:cNvSpPr/>
                <p:nvPr/>
              </p:nvSpPr>
              <p:spPr>
                <a:xfrm>
                  <a:off x="8734158" y="176731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68" name="Flowchart: Connector 67">
                  <a:extLst>
                    <a:ext uri="{FF2B5EF4-FFF2-40B4-BE49-F238E27FC236}">
                      <a16:creationId xmlns:a16="http://schemas.microsoft.com/office/drawing/2014/main" xmlns="" id="{88294330-22CC-4C3B-92D8-42DDD4843F89}"/>
                    </a:ext>
                  </a:extLst>
                </p:cNvPr>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sp>
            <p:nvSpPr>
              <p:cNvPr id="53" name="Flowchart: Connector 52">
                <a:extLst>
                  <a:ext uri="{FF2B5EF4-FFF2-40B4-BE49-F238E27FC236}">
                    <a16:creationId xmlns:a16="http://schemas.microsoft.com/office/drawing/2014/main" xmlns="" id="{9795E547-4683-4046-92B7-9CBA65787B8C}"/>
                  </a:ext>
                </a:extLst>
              </p:cNvPr>
              <p:cNvSpPr/>
              <p:nvPr/>
            </p:nvSpPr>
            <p:spPr>
              <a:xfrm>
                <a:off x="394524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54" name="Flowchart: Connector 53">
                <a:extLst>
                  <a:ext uri="{FF2B5EF4-FFF2-40B4-BE49-F238E27FC236}">
                    <a16:creationId xmlns:a16="http://schemas.microsoft.com/office/drawing/2014/main" xmlns="" id="{B4955F26-41E1-49C3-AF19-8413BB11898A}"/>
                  </a:ext>
                </a:extLst>
              </p:cNvPr>
              <p:cNvSpPr/>
              <p:nvPr/>
            </p:nvSpPr>
            <p:spPr>
              <a:xfrm>
                <a:off x="3561680" y="213409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55" name="Flowchart: Connector 54">
                <a:extLst>
                  <a:ext uri="{FF2B5EF4-FFF2-40B4-BE49-F238E27FC236}">
                    <a16:creationId xmlns:a16="http://schemas.microsoft.com/office/drawing/2014/main" xmlns="" id="{C0463054-4108-431C-A025-F7B712DB5A4D}"/>
                  </a:ext>
                </a:extLst>
              </p:cNvPr>
              <p:cNvSpPr/>
              <p:nvPr/>
            </p:nvSpPr>
            <p:spPr>
              <a:xfrm>
                <a:off x="458430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56" name="Flowchart: Connector 55">
                <a:extLst>
                  <a:ext uri="{FF2B5EF4-FFF2-40B4-BE49-F238E27FC236}">
                    <a16:creationId xmlns:a16="http://schemas.microsoft.com/office/drawing/2014/main" xmlns="" id="{C2513EC0-2777-4713-83E7-461B19EDCD8A}"/>
                  </a:ext>
                </a:extLst>
              </p:cNvPr>
              <p:cNvSpPr/>
              <p:nvPr/>
            </p:nvSpPr>
            <p:spPr>
              <a:xfrm>
                <a:off x="2937484" y="150492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57" name="Flowchart: Connector 56">
                <a:extLst>
                  <a:ext uri="{FF2B5EF4-FFF2-40B4-BE49-F238E27FC236}">
                    <a16:creationId xmlns:a16="http://schemas.microsoft.com/office/drawing/2014/main" xmlns="" id="{ED13EC8D-CD2D-407F-A353-A2045E8BB9B2}"/>
                  </a:ext>
                </a:extLst>
              </p:cNvPr>
              <p:cNvSpPr/>
              <p:nvPr/>
            </p:nvSpPr>
            <p:spPr>
              <a:xfrm>
                <a:off x="3088571" y="205276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58" name="Flowchart: Connector 57">
                <a:extLst>
                  <a:ext uri="{FF2B5EF4-FFF2-40B4-BE49-F238E27FC236}">
                    <a16:creationId xmlns:a16="http://schemas.microsoft.com/office/drawing/2014/main" xmlns="" id="{6832E6B0-D861-4320-8603-2C3CD65E923F}"/>
                  </a:ext>
                </a:extLst>
              </p:cNvPr>
              <p:cNvSpPr/>
              <p:nvPr/>
            </p:nvSpPr>
            <p:spPr>
              <a:xfrm>
                <a:off x="3852435" y="23851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59" name="Flowchart: Connector 58">
                <a:extLst>
                  <a:ext uri="{FF2B5EF4-FFF2-40B4-BE49-F238E27FC236}">
                    <a16:creationId xmlns:a16="http://schemas.microsoft.com/office/drawing/2014/main" xmlns="" id="{0168FB86-887D-4579-A2CF-39ECF0F4DD35}"/>
                  </a:ext>
                </a:extLst>
              </p:cNvPr>
              <p:cNvSpPr/>
              <p:nvPr/>
            </p:nvSpPr>
            <p:spPr>
              <a:xfrm>
                <a:off x="4546960" y="21455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60" name="Flowchart: Connector 59">
                <a:extLst>
                  <a:ext uri="{FF2B5EF4-FFF2-40B4-BE49-F238E27FC236}">
                    <a16:creationId xmlns:a16="http://schemas.microsoft.com/office/drawing/2014/main" xmlns="" id="{0A60D783-CB60-4030-A53D-ACBC4E58696C}"/>
                  </a:ext>
                </a:extLst>
              </p:cNvPr>
              <p:cNvSpPr/>
              <p:nvPr/>
            </p:nvSpPr>
            <p:spPr>
              <a:xfrm>
                <a:off x="4836214" y="150492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nvGrpSpPr>
            <p:cNvPr id="48" name="Group 47">
              <a:extLst>
                <a:ext uri="{FF2B5EF4-FFF2-40B4-BE49-F238E27FC236}">
                  <a16:creationId xmlns:a16="http://schemas.microsoft.com/office/drawing/2014/main" xmlns="" id="{803D8242-3FCE-4115-B3D7-A484A093B0FE}"/>
                </a:ext>
              </a:extLst>
            </p:cNvPr>
            <p:cNvGrpSpPr/>
            <p:nvPr/>
          </p:nvGrpSpPr>
          <p:grpSpPr>
            <a:xfrm>
              <a:off x="7974662" y="1989221"/>
              <a:ext cx="2338006" cy="2378830"/>
              <a:chOff x="7974662" y="1989221"/>
              <a:chExt cx="2338006" cy="2378830"/>
            </a:xfrm>
          </p:grpSpPr>
          <p:sp>
            <p:nvSpPr>
              <p:cNvPr id="49" name="Flowchart: Connector 48">
                <a:extLst>
                  <a:ext uri="{FF2B5EF4-FFF2-40B4-BE49-F238E27FC236}">
                    <a16:creationId xmlns:a16="http://schemas.microsoft.com/office/drawing/2014/main" xmlns="" id="{4664B76F-02A2-422B-995B-5C63895B0C16}"/>
                  </a:ext>
                </a:extLst>
              </p:cNvPr>
              <p:cNvSpPr/>
              <p:nvPr/>
            </p:nvSpPr>
            <p:spPr>
              <a:xfrm>
                <a:off x="7974662" y="1989221"/>
                <a:ext cx="2338006" cy="2294021"/>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Arial" panose="020B0604020202020204" pitchFamily="34" charset="0"/>
                  <a:cs typeface="Arial" panose="020B0604020202020204" pitchFamily="34" charset="0"/>
                </a:endParaRPr>
              </a:p>
            </p:txBody>
          </p:sp>
          <p:sp>
            <p:nvSpPr>
              <p:cNvPr id="50" name="Flowchart: Connector 49">
                <a:extLst>
                  <a:ext uri="{FF2B5EF4-FFF2-40B4-BE49-F238E27FC236}">
                    <a16:creationId xmlns:a16="http://schemas.microsoft.com/office/drawing/2014/main" xmlns="" id="{DEA8D5B2-3B87-491A-92C5-C0FC83747C9D}"/>
                  </a:ext>
                </a:extLst>
              </p:cNvPr>
              <p:cNvSpPr/>
              <p:nvPr/>
            </p:nvSpPr>
            <p:spPr>
              <a:xfrm>
                <a:off x="8334240" y="244427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51" name="Flowchart: Connector 50">
                <a:extLst>
                  <a:ext uri="{FF2B5EF4-FFF2-40B4-BE49-F238E27FC236}">
                    <a16:creationId xmlns:a16="http://schemas.microsoft.com/office/drawing/2014/main" xmlns="" id="{8C2E9ED0-2D34-4F1D-B03A-D173976B8FBF}"/>
                  </a:ext>
                </a:extLst>
              </p:cNvPr>
              <p:cNvSpPr/>
              <p:nvPr/>
            </p:nvSpPr>
            <p:spPr>
              <a:xfrm>
                <a:off x="9115028" y="422958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sp>
        <p:nvSpPr>
          <p:cNvPr id="76" name="TextBox 75">
            <a:extLst>
              <a:ext uri="{FF2B5EF4-FFF2-40B4-BE49-F238E27FC236}">
                <a16:creationId xmlns:a16="http://schemas.microsoft.com/office/drawing/2014/main" xmlns="" id="{36FE7BC2-A37D-40D5-AD12-DD03B3F7D54F}"/>
              </a:ext>
            </a:extLst>
          </p:cNvPr>
          <p:cNvSpPr txBox="1"/>
          <p:nvPr/>
        </p:nvSpPr>
        <p:spPr>
          <a:xfrm>
            <a:off x="4842300" y="2718591"/>
            <a:ext cx="3140201" cy="461665"/>
          </a:xfrm>
          <a:prstGeom prst="rect">
            <a:avLst/>
          </a:prstGeom>
          <a:noFill/>
        </p:spPr>
        <p:txBody>
          <a:bodyPr wrap="square" rtlCol="0">
            <a:spAutoFit/>
          </a:bodyPr>
          <a:lstStyle/>
          <a:p>
            <a:pPr algn="ctr"/>
            <a:r>
              <a:rPr lang="vi-VN" sz="2400" dirty="0">
                <a:solidFill>
                  <a:srgbClr val="7030A0"/>
                </a:solidFill>
                <a:latin typeface="Times New Roman" pitchFamily="18" charset="0"/>
                <a:cs typeface="Times New Roman" pitchFamily="18" charset="0"/>
              </a:rPr>
              <a:t>Nguyên tử </a:t>
            </a:r>
            <a:r>
              <a:rPr lang="vi-VN" sz="2400" dirty="0">
                <a:solidFill>
                  <a:srgbClr val="7030A0"/>
                </a:solidFill>
                <a:latin typeface="Times New Roman" pitchFamily="18" charset="0"/>
                <a:ea typeface="汉标中黑体" panose="02010601030101010101" charset="-122"/>
                <a:cs typeface="Times New Roman" pitchFamily="18" charset="0"/>
                <a:sym typeface="+mn-lt"/>
              </a:rPr>
              <a:t>nitrogen</a:t>
            </a:r>
            <a:endParaRPr lang="vi-VN" sz="2400" dirty="0">
              <a:solidFill>
                <a:srgbClr val="7030A0"/>
              </a:solidFill>
              <a:latin typeface="Times New Roman" pitchFamily="18" charset="0"/>
              <a:cs typeface="Times New Roman" pitchFamily="18" charset="0"/>
            </a:endParaRPr>
          </a:p>
        </p:txBody>
      </p:sp>
      <p:sp>
        <p:nvSpPr>
          <p:cNvPr id="77" name="TextBox 76">
            <a:extLst>
              <a:ext uri="{FF2B5EF4-FFF2-40B4-BE49-F238E27FC236}">
                <a16:creationId xmlns:a16="http://schemas.microsoft.com/office/drawing/2014/main" xmlns="" id="{B18EE6F1-1F52-467D-8FB9-7816F35E1EA6}"/>
              </a:ext>
            </a:extLst>
          </p:cNvPr>
          <p:cNvSpPr txBox="1"/>
          <p:nvPr/>
        </p:nvSpPr>
        <p:spPr>
          <a:xfrm>
            <a:off x="8504997" y="3446753"/>
            <a:ext cx="3065096" cy="461665"/>
          </a:xfrm>
          <a:prstGeom prst="rect">
            <a:avLst/>
          </a:prstGeom>
          <a:noFill/>
        </p:spPr>
        <p:txBody>
          <a:bodyPr wrap="square" rtlCol="0">
            <a:spAutoFit/>
          </a:bodyPr>
          <a:lstStyle/>
          <a:p>
            <a:pPr algn="ctr"/>
            <a:r>
              <a:rPr lang="vi-VN" sz="2400" dirty="0">
                <a:solidFill>
                  <a:srgbClr val="7030A0"/>
                </a:solidFill>
                <a:latin typeface="Times New Roman" pitchFamily="18" charset="0"/>
                <a:cs typeface="Times New Roman" pitchFamily="18" charset="0"/>
              </a:rPr>
              <a:t>Nguyên</a:t>
            </a:r>
            <a:r>
              <a:rPr lang="en-US" sz="2400" dirty="0">
                <a:solidFill>
                  <a:srgbClr val="7030A0"/>
                </a:solidFill>
                <a:latin typeface="Times New Roman" pitchFamily="18" charset="0"/>
                <a:cs typeface="Times New Roman" pitchFamily="18" charset="0"/>
              </a:rPr>
              <a:t> </a:t>
            </a:r>
            <a:r>
              <a:rPr lang="vi-VN" sz="2400" dirty="0">
                <a:solidFill>
                  <a:srgbClr val="7030A0"/>
                </a:solidFill>
                <a:latin typeface="Times New Roman" pitchFamily="18" charset="0"/>
                <a:cs typeface="Times New Roman" pitchFamily="18" charset="0"/>
              </a:rPr>
              <a:t>tử </a:t>
            </a:r>
            <a:r>
              <a:rPr lang="en-US" sz="2400" dirty="0">
                <a:solidFill>
                  <a:srgbClr val="7030A0"/>
                </a:solidFill>
                <a:latin typeface="Times New Roman" pitchFamily="18" charset="0"/>
                <a:cs typeface="Times New Roman" pitchFamily="18" charset="0"/>
              </a:rPr>
              <a:t>Potassium</a:t>
            </a:r>
            <a:endParaRPr lang="vi-VN" sz="2400" dirty="0">
              <a:solidFill>
                <a:srgbClr val="7030A0"/>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228299166"/>
              </p:ext>
            </p:extLst>
          </p:nvPr>
        </p:nvGraphicFramePr>
        <p:xfrm>
          <a:off x="622662" y="4223551"/>
          <a:ext cx="10836265" cy="2413708"/>
        </p:xfrm>
        <a:graphic>
          <a:graphicData uri="http://schemas.openxmlformats.org/drawingml/2006/table">
            <a:tbl>
              <a:tblPr firstRow="1" firstCol="1" bandRow="1">
                <a:tableStyleId>{5C22544A-7EE6-4342-B048-85BDC9FD1C3A}</a:tableStyleId>
              </a:tblPr>
              <a:tblGrid>
                <a:gridCol w="4056476">
                  <a:extLst>
                    <a:ext uri="{9D8B030D-6E8A-4147-A177-3AD203B41FA5}">
                      <a16:colId xmlns:a16="http://schemas.microsoft.com/office/drawing/2014/main" xmlns="" val="20000"/>
                    </a:ext>
                  </a:extLst>
                </a:gridCol>
                <a:gridCol w="3275215">
                  <a:extLst>
                    <a:ext uri="{9D8B030D-6E8A-4147-A177-3AD203B41FA5}">
                      <a16:colId xmlns:a16="http://schemas.microsoft.com/office/drawing/2014/main" xmlns="" val="20001"/>
                    </a:ext>
                  </a:extLst>
                </a:gridCol>
                <a:gridCol w="3504574">
                  <a:extLst>
                    <a:ext uri="{9D8B030D-6E8A-4147-A177-3AD203B41FA5}">
                      <a16:colId xmlns:a16="http://schemas.microsoft.com/office/drawing/2014/main" xmlns="" val="20002"/>
                    </a:ext>
                  </a:extLst>
                </a:gridCol>
              </a:tblGrid>
              <a:tr h="603427">
                <a:tc>
                  <a:txBody>
                    <a:bodyPr/>
                    <a:lstStyle/>
                    <a:p>
                      <a:pPr marL="0" marR="0" algn="just">
                        <a:lnSpc>
                          <a:spcPct val="115000"/>
                        </a:lnSpc>
                        <a:spcBef>
                          <a:spcPts val="600"/>
                        </a:spcBef>
                        <a:spcAft>
                          <a:spcPts val="600"/>
                        </a:spcAft>
                      </a:pPr>
                      <a:r>
                        <a:rPr lang="en-US" sz="1400" dirty="0">
                          <a:effectLst/>
                        </a:rPr>
                        <a:t> </a:t>
                      </a:r>
                      <a:endParaRPr lang="en-US" sz="1100" dirty="0">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marL="0" marR="0" algn="ctr">
                        <a:lnSpc>
                          <a:spcPct val="115000"/>
                        </a:lnSpc>
                        <a:spcBef>
                          <a:spcPts val="600"/>
                        </a:spcBef>
                        <a:spcAft>
                          <a:spcPts val="600"/>
                        </a:spcAft>
                      </a:pPr>
                      <a:r>
                        <a:rPr lang="vi-VN" sz="2400" dirty="0">
                          <a:solidFill>
                            <a:schemeClr val="tx1"/>
                          </a:solidFill>
                          <a:effectLst/>
                          <a:latin typeface="Times New Roman" pitchFamily="18" charset="0"/>
                          <a:cs typeface="Times New Roman" pitchFamily="18" charset="0"/>
                        </a:rPr>
                        <a:t>N</a:t>
                      </a:r>
                      <a:r>
                        <a:rPr lang="en-US" sz="2400" dirty="0" err="1">
                          <a:solidFill>
                            <a:schemeClr val="tx1"/>
                          </a:solidFill>
                          <a:effectLst/>
                          <a:latin typeface="Times New Roman" pitchFamily="18" charset="0"/>
                          <a:cs typeface="Times New Roman" pitchFamily="18" charset="0"/>
                        </a:rPr>
                        <a:t>guyên</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tử</a:t>
                      </a:r>
                      <a:r>
                        <a:rPr lang="en-US" sz="2400" dirty="0">
                          <a:solidFill>
                            <a:schemeClr val="tx1"/>
                          </a:solidFill>
                          <a:effectLst/>
                          <a:latin typeface="Times New Roman" pitchFamily="18" charset="0"/>
                          <a:cs typeface="Times New Roman" pitchFamily="18" charset="0"/>
                        </a:rPr>
                        <a:t> nitrogen</a:t>
                      </a:r>
                      <a:endParaRPr lang="en-US" sz="2400" dirty="0">
                        <a:solidFill>
                          <a:schemeClr val="tx1"/>
                        </a:solidFill>
                        <a:effectLst/>
                        <a:latin typeface="Times New Roman" pitchFamily="18" charset="0"/>
                        <a:ea typeface="Calibri"/>
                        <a:cs typeface="Times New Roman" pitchFamily="18" charset="0"/>
                      </a:endParaRPr>
                    </a:p>
                  </a:txBody>
                  <a:tcPr marL="68580" marR="68580" marT="0" marB="0">
                    <a:solidFill>
                      <a:schemeClr val="accent2">
                        <a:lumMod val="40000"/>
                        <a:lumOff val="60000"/>
                      </a:schemeClr>
                    </a:solidFill>
                  </a:tcPr>
                </a:tc>
                <a:tc>
                  <a:txBody>
                    <a:bodyPr/>
                    <a:lstStyle/>
                    <a:p>
                      <a:pPr marL="0" marR="0" algn="ctr">
                        <a:lnSpc>
                          <a:spcPct val="115000"/>
                        </a:lnSpc>
                        <a:spcBef>
                          <a:spcPts val="600"/>
                        </a:spcBef>
                        <a:spcAft>
                          <a:spcPts val="600"/>
                        </a:spcAft>
                      </a:pPr>
                      <a:r>
                        <a:rPr lang="vi-VN" sz="2400" dirty="0">
                          <a:solidFill>
                            <a:schemeClr val="tx1"/>
                          </a:solidFill>
                          <a:effectLst/>
                          <a:latin typeface="Times New Roman" pitchFamily="18" charset="0"/>
                          <a:cs typeface="Times New Roman" pitchFamily="18" charset="0"/>
                        </a:rPr>
                        <a:t>N</a:t>
                      </a:r>
                      <a:r>
                        <a:rPr lang="en-US" sz="2400" dirty="0" err="1">
                          <a:solidFill>
                            <a:schemeClr val="tx1"/>
                          </a:solidFill>
                          <a:effectLst/>
                          <a:latin typeface="Times New Roman" pitchFamily="18" charset="0"/>
                          <a:cs typeface="Times New Roman" pitchFamily="18" charset="0"/>
                        </a:rPr>
                        <a:t>guyên</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tử</a:t>
                      </a:r>
                      <a:r>
                        <a:rPr lang="en-US" sz="2400" dirty="0">
                          <a:solidFill>
                            <a:schemeClr val="tx1"/>
                          </a:solidFill>
                          <a:effectLst/>
                          <a:latin typeface="Times New Roman" pitchFamily="18" charset="0"/>
                          <a:cs typeface="Times New Roman" pitchFamily="18" charset="0"/>
                        </a:rPr>
                        <a:t> potassium</a:t>
                      </a:r>
                      <a:endParaRPr lang="en-US" sz="2400" dirty="0">
                        <a:solidFill>
                          <a:schemeClr val="tx1"/>
                        </a:solidFill>
                        <a:effectLst/>
                        <a:latin typeface="Times New Roman" pitchFamily="18" charset="0"/>
                        <a:ea typeface="Calibri"/>
                        <a:cs typeface="Times New Roman"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xmlns="" val="10000"/>
                  </a:ext>
                </a:extLst>
              </a:tr>
              <a:tr h="603427">
                <a:tc>
                  <a:txBody>
                    <a:bodyPr/>
                    <a:lstStyle/>
                    <a:p>
                      <a:pPr marL="0" marR="0" algn="ctr">
                        <a:lnSpc>
                          <a:spcPct val="115000"/>
                        </a:lnSpc>
                        <a:spcBef>
                          <a:spcPts val="600"/>
                        </a:spcBef>
                        <a:spcAft>
                          <a:spcPts val="600"/>
                        </a:spcAft>
                      </a:pPr>
                      <a:r>
                        <a:rPr lang="en-US" sz="2400" dirty="0" err="1">
                          <a:solidFill>
                            <a:srgbClr val="C00000"/>
                          </a:solidFill>
                          <a:effectLst/>
                          <a:latin typeface="Times New Roman" pitchFamily="18" charset="0"/>
                          <a:cs typeface="Times New Roman" pitchFamily="18" charset="0"/>
                        </a:rPr>
                        <a:t>Điện</a:t>
                      </a:r>
                      <a:r>
                        <a:rPr lang="en-US" sz="2400" dirty="0">
                          <a:solidFill>
                            <a:srgbClr val="C00000"/>
                          </a:solidFill>
                          <a:effectLst/>
                          <a:latin typeface="Times New Roman" pitchFamily="18" charset="0"/>
                          <a:cs typeface="Times New Roman" pitchFamily="18" charset="0"/>
                        </a:rPr>
                        <a:t> </a:t>
                      </a:r>
                      <a:r>
                        <a:rPr lang="en-US" sz="2400" dirty="0" err="1">
                          <a:solidFill>
                            <a:srgbClr val="C00000"/>
                          </a:solidFill>
                          <a:effectLst/>
                          <a:latin typeface="Times New Roman" pitchFamily="18" charset="0"/>
                          <a:cs typeface="Times New Roman" pitchFamily="18" charset="0"/>
                        </a:rPr>
                        <a:t>tích</a:t>
                      </a:r>
                      <a:r>
                        <a:rPr lang="en-US" sz="2400" dirty="0">
                          <a:solidFill>
                            <a:srgbClr val="C00000"/>
                          </a:solidFill>
                          <a:effectLst/>
                          <a:latin typeface="Times New Roman" pitchFamily="18" charset="0"/>
                          <a:cs typeface="Times New Roman" pitchFamily="18" charset="0"/>
                        </a:rPr>
                        <a:t> </a:t>
                      </a:r>
                      <a:r>
                        <a:rPr lang="en-US" sz="2400" dirty="0" err="1">
                          <a:solidFill>
                            <a:srgbClr val="C00000"/>
                          </a:solidFill>
                          <a:effectLst/>
                          <a:latin typeface="Times New Roman" pitchFamily="18" charset="0"/>
                          <a:cs typeface="Times New Roman" pitchFamily="18" charset="0"/>
                        </a:rPr>
                        <a:t>hạt</a:t>
                      </a:r>
                      <a:r>
                        <a:rPr lang="en-US" sz="2400" dirty="0">
                          <a:solidFill>
                            <a:srgbClr val="C00000"/>
                          </a:solidFill>
                          <a:effectLst/>
                          <a:latin typeface="Times New Roman" pitchFamily="18" charset="0"/>
                          <a:cs typeface="Times New Roman" pitchFamily="18" charset="0"/>
                        </a:rPr>
                        <a:t> </a:t>
                      </a:r>
                      <a:r>
                        <a:rPr lang="en-US" sz="2400" dirty="0" err="1">
                          <a:solidFill>
                            <a:srgbClr val="C00000"/>
                          </a:solidFill>
                          <a:effectLst/>
                          <a:latin typeface="Times New Roman" pitchFamily="18" charset="0"/>
                          <a:cs typeface="Times New Roman" pitchFamily="18" charset="0"/>
                        </a:rPr>
                        <a:t>nhân</a:t>
                      </a:r>
                      <a:r>
                        <a:rPr lang="en-US" sz="2400" dirty="0">
                          <a:solidFill>
                            <a:srgbClr val="C00000"/>
                          </a:solidFill>
                          <a:effectLst/>
                          <a:latin typeface="Times New Roman" pitchFamily="18" charset="0"/>
                          <a:cs typeface="Times New Roman" pitchFamily="18" charset="0"/>
                        </a:rPr>
                        <a:t> </a:t>
                      </a:r>
                      <a:r>
                        <a:rPr lang="en-US" sz="2400" dirty="0" err="1">
                          <a:solidFill>
                            <a:srgbClr val="C00000"/>
                          </a:solidFill>
                          <a:effectLst/>
                          <a:latin typeface="Times New Roman" pitchFamily="18" charset="0"/>
                          <a:cs typeface="Times New Roman" pitchFamily="18" charset="0"/>
                        </a:rPr>
                        <a:t>nguyên</a:t>
                      </a:r>
                      <a:r>
                        <a:rPr lang="en-US" sz="2400" dirty="0">
                          <a:solidFill>
                            <a:srgbClr val="C00000"/>
                          </a:solidFill>
                          <a:effectLst/>
                          <a:latin typeface="Times New Roman" pitchFamily="18" charset="0"/>
                          <a:cs typeface="Times New Roman" pitchFamily="18" charset="0"/>
                        </a:rPr>
                        <a:t> </a:t>
                      </a:r>
                      <a:r>
                        <a:rPr lang="en-US" sz="2400" dirty="0" err="1">
                          <a:solidFill>
                            <a:srgbClr val="C00000"/>
                          </a:solidFill>
                          <a:effectLst/>
                          <a:latin typeface="Times New Roman" pitchFamily="18" charset="0"/>
                          <a:cs typeface="Times New Roman" pitchFamily="18" charset="0"/>
                        </a:rPr>
                        <a:t>tử</a:t>
                      </a:r>
                      <a:endParaRPr lang="en-US" sz="2400" dirty="0">
                        <a:solidFill>
                          <a:srgbClr val="C00000"/>
                        </a:solidFill>
                        <a:effectLst/>
                        <a:latin typeface="Times New Roman" pitchFamily="18" charset="0"/>
                        <a:ea typeface="Calibri"/>
                        <a:cs typeface="Times New Roman" pitchFamily="18" charset="0"/>
                      </a:endParaRPr>
                    </a:p>
                  </a:txBody>
                  <a:tcPr marL="68580" marR="68580" marT="0" marB="0">
                    <a:solidFill>
                      <a:schemeClr val="accent3">
                        <a:lumMod val="40000"/>
                        <a:lumOff val="60000"/>
                      </a:schemeClr>
                    </a:solidFill>
                  </a:tcPr>
                </a:tc>
                <a:tc>
                  <a:txBody>
                    <a:bodyPr/>
                    <a:lstStyle/>
                    <a:p>
                      <a:pPr marL="0" marR="0" algn="ctr">
                        <a:lnSpc>
                          <a:spcPct val="115000"/>
                        </a:lnSpc>
                        <a:spcBef>
                          <a:spcPts val="600"/>
                        </a:spcBef>
                        <a:spcAft>
                          <a:spcPts val="600"/>
                        </a:spcAft>
                      </a:pPr>
                      <a:endParaRPr lang="en-US" sz="2000" dirty="0">
                        <a:effectLst/>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marR="0" algn="ctr">
                        <a:lnSpc>
                          <a:spcPct val="115000"/>
                        </a:lnSpc>
                        <a:spcBef>
                          <a:spcPts val="600"/>
                        </a:spcBef>
                        <a:spcAft>
                          <a:spcPts val="600"/>
                        </a:spcAft>
                      </a:pPr>
                      <a:endParaRPr lang="en-US" sz="2000" dirty="0">
                        <a:effectLst/>
                        <a:latin typeface="Times New Roman" pitchFamily="18" charset="0"/>
                        <a:ea typeface="Calibri"/>
                        <a:cs typeface="Times New Roman"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10001"/>
                  </a:ext>
                </a:extLst>
              </a:tr>
              <a:tr h="603427">
                <a:tc>
                  <a:txBody>
                    <a:bodyPr/>
                    <a:lstStyle/>
                    <a:p>
                      <a:pPr marL="0" marR="0" algn="ctr">
                        <a:lnSpc>
                          <a:spcPct val="115000"/>
                        </a:lnSpc>
                        <a:spcBef>
                          <a:spcPts val="600"/>
                        </a:spcBef>
                        <a:spcAft>
                          <a:spcPts val="600"/>
                        </a:spcAft>
                      </a:pPr>
                      <a:r>
                        <a:rPr lang="en-US" sz="2400" dirty="0" err="1">
                          <a:solidFill>
                            <a:srgbClr val="C00000"/>
                          </a:solidFill>
                          <a:effectLst/>
                          <a:latin typeface="Times New Roman" pitchFamily="18" charset="0"/>
                          <a:cs typeface="Times New Roman" pitchFamily="18" charset="0"/>
                        </a:rPr>
                        <a:t>Lớp</a:t>
                      </a:r>
                      <a:r>
                        <a:rPr lang="en-US" sz="2400" dirty="0">
                          <a:solidFill>
                            <a:srgbClr val="C00000"/>
                          </a:solidFill>
                          <a:effectLst/>
                          <a:latin typeface="Times New Roman" pitchFamily="18" charset="0"/>
                          <a:cs typeface="Times New Roman" pitchFamily="18" charset="0"/>
                        </a:rPr>
                        <a:t> electron</a:t>
                      </a:r>
                      <a:endParaRPr lang="en-US" sz="2400" dirty="0">
                        <a:solidFill>
                          <a:srgbClr val="C00000"/>
                        </a:solidFill>
                        <a:effectLst/>
                        <a:latin typeface="Times New Roman" pitchFamily="18" charset="0"/>
                        <a:ea typeface="Calibri"/>
                        <a:cs typeface="Times New Roman" pitchFamily="18" charset="0"/>
                      </a:endParaRPr>
                    </a:p>
                  </a:txBody>
                  <a:tcPr marL="68580" marR="68580" marT="0" marB="0">
                    <a:solidFill>
                      <a:schemeClr val="accent3">
                        <a:lumMod val="40000"/>
                        <a:lumOff val="60000"/>
                      </a:schemeClr>
                    </a:solidFill>
                  </a:tcPr>
                </a:tc>
                <a:tc>
                  <a:txBody>
                    <a:bodyPr/>
                    <a:lstStyle/>
                    <a:p>
                      <a:pPr marL="0" marR="0" algn="ctr">
                        <a:lnSpc>
                          <a:spcPct val="115000"/>
                        </a:lnSpc>
                        <a:spcBef>
                          <a:spcPts val="600"/>
                        </a:spcBef>
                        <a:spcAft>
                          <a:spcPts val="600"/>
                        </a:spcAft>
                      </a:pPr>
                      <a:endParaRPr lang="en-US" sz="2000" dirty="0">
                        <a:effectLst/>
                        <a:latin typeface="Times New Roman" pitchFamily="18" charset="0"/>
                        <a:ea typeface="Calibri"/>
                        <a:cs typeface="Times New Roman" pitchFamily="18" charset="0"/>
                      </a:endParaRPr>
                    </a:p>
                  </a:txBody>
                  <a:tcPr marL="68580" marR="68580" marT="0" marB="0">
                    <a:solidFill>
                      <a:schemeClr val="accent3">
                        <a:lumMod val="40000"/>
                        <a:lumOff val="60000"/>
                      </a:schemeClr>
                    </a:solidFill>
                  </a:tcPr>
                </a:tc>
                <a:tc>
                  <a:txBody>
                    <a:bodyPr/>
                    <a:lstStyle/>
                    <a:p>
                      <a:pPr marL="0" marR="0" algn="ctr">
                        <a:lnSpc>
                          <a:spcPct val="115000"/>
                        </a:lnSpc>
                        <a:spcBef>
                          <a:spcPts val="600"/>
                        </a:spcBef>
                        <a:spcAft>
                          <a:spcPts val="600"/>
                        </a:spcAft>
                      </a:pPr>
                      <a:endParaRPr lang="en-US" sz="2000" dirty="0">
                        <a:effectLst/>
                        <a:latin typeface="Times New Roman" pitchFamily="18" charset="0"/>
                        <a:ea typeface="Calibri"/>
                        <a:cs typeface="Times New Roman"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10002"/>
                  </a:ext>
                </a:extLst>
              </a:tr>
              <a:tr h="603427">
                <a:tc>
                  <a:txBody>
                    <a:bodyPr/>
                    <a:lstStyle/>
                    <a:p>
                      <a:pPr marL="0" marR="0" algn="ctr">
                        <a:lnSpc>
                          <a:spcPct val="115000"/>
                        </a:lnSpc>
                        <a:spcBef>
                          <a:spcPts val="600"/>
                        </a:spcBef>
                        <a:spcAft>
                          <a:spcPts val="600"/>
                        </a:spcAft>
                      </a:pPr>
                      <a:r>
                        <a:rPr lang="en-US" sz="2400" dirty="0">
                          <a:solidFill>
                            <a:srgbClr val="C00000"/>
                          </a:solidFill>
                          <a:effectLst/>
                          <a:latin typeface="Times New Roman" pitchFamily="18" charset="0"/>
                          <a:cs typeface="Times New Roman" pitchFamily="18" charset="0"/>
                        </a:rPr>
                        <a:t>Electron </a:t>
                      </a:r>
                      <a:r>
                        <a:rPr lang="en-US" sz="2400" dirty="0" err="1">
                          <a:solidFill>
                            <a:srgbClr val="C00000"/>
                          </a:solidFill>
                          <a:effectLst/>
                          <a:latin typeface="Times New Roman" pitchFamily="18" charset="0"/>
                          <a:cs typeface="Times New Roman" pitchFamily="18" charset="0"/>
                        </a:rPr>
                        <a:t>trên</a:t>
                      </a:r>
                      <a:r>
                        <a:rPr lang="en-US" sz="2400" dirty="0">
                          <a:solidFill>
                            <a:srgbClr val="C00000"/>
                          </a:solidFill>
                          <a:effectLst/>
                          <a:latin typeface="Times New Roman" pitchFamily="18" charset="0"/>
                          <a:cs typeface="Times New Roman" pitchFamily="18" charset="0"/>
                        </a:rPr>
                        <a:t> </a:t>
                      </a:r>
                      <a:r>
                        <a:rPr lang="en-US" sz="2400" dirty="0" err="1">
                          <a:solidFill>
                            <a:srgbClr val="C00000"/>
                          </a:solidFill>
                          <a:effectLst/>
                          <a:latin typeface="Times New Roman" pitchFamily="18" charset="0"/>
                          <a:cs typeface="Times New Roman" pitchFamily="18" charset="0"/>
                        </a:rPr>
                        <a:t>mỗi</a:t>
                      </a:r>
                      <a:r>
                        <a:rPr lang="en-US" sz="2400" dirty="0">
                          <a:solidFill>
                            <a:srgbClr val="C00000"/>
                          </a:solidFill>
                          <a:effectLst/>
                          <a:latin typeface="Times New Roman" pitchFamily="18" charset="0"/>
                          <a:cs typeface="Times New Roman" pitchFamily="18" charset="0"/>
                        </a:rPr>
                        <a:t> </a:t>
                      </a:r>
                      <a:r>
                        <a:rPr lang="en-US" sz="2400" dirty="0" err="1">
                          <a:solidFill>
                            <a:srgbClr val="C00000"/>
                          </a:solidFill>
                          <a:effectLst/>
                          <a:latin typeface="Times New Roman" pitchFamily="18" charset="0"/>
                          <a:cs typeface="Times New Roman" pitchFamily="18" charset="0"/>
                        </a:rPr>
                        <a:t>lớp</a:t>
                      </a:r>
                      <a:endParaRPr lang="en-US" sz="2400" dirty="0">
                        <a:solidFill>
                          <a:srgbClr val="C00000"/>
                        </a:solidFill>
                        <a:effectLst/>
                        <a:latin typeface="Times New Roman" pitchFamily="18" charset="0"/>
                        <a:ea typeface="Calibri"/>
                        <a:cs typeface="Times New Roman" pitchFamily="18" charset="0"/>
                      </a:endParaRPr>
                    </a:p>
                  </a:txBody>
                  <a:tcPr marL="68580" marR="68580" marT="0" marB="0">
                    <a:solidFill>
                      <a:schemeClr val="accent3">
                        <a:lumMod val="40000"/>
                        <a:lumOff val="60000"/>
                      </a:schemeClr>
                    </a:solidFill>
                  </a:tcPr>
                </a:tc>
                <a:tc>
                  <a:txBody>
                    <a:bodyPr/>
                    <a:lstStyle/>
                    <a:p>
                      <a:pPr marL="0" marR="0" algn="ctr">
                        <a:lnSpc>
                          <a:spcPct val="115000"/>
                        </a:lnSpc>
                        <a:spcBef>
                          <a:spcPts val="600"/>
                        </a:spcBef>
                        <a:spcAft>
                          <a:spcPts val="600"/>
                        </a:spcAft>
                      </a:pPr>
                      <a:endParaRPr lang="en-US" sz="2000" dirty="0">
                        <a:effectLst/>
                        <a:latin typeface="Times New Roman" pitchFamily="18" charset="0"/>
                        <a:ea typeface="Calibri"/>
                        <a:cs typeface="Times New Roman" pitchFamily="18" charset="0"/>
                      </a:endParaRPr>
                    </a:p>
                  </a:txBody>
                  <a:tcPr marL="68580" marR="68580" marT="0" marB="0">
                    <a:solidFill>
                      <a:schemeClr val="accent3">
                        <a:lumMod val="40000"/>
                        <a:lumOff val="60000"/>
                      </a:schemeClr>
                    </a:solidFill>
                  </a:tcPr>
                </a:tc>
                <a:tc>
                  <a:txBody>
                    <a:bodyPr/>
                    <a:lstStyle/>
                    <a:p>
                      <a:pPr marL="0" marR="0" algn="ctr">
                        <a:lnSpc>
                          <a:spcPct val="115000"/>
                        </a:lnSpc>
                        <a:spcBef>
                          <a:spcPts val="600"/>
                        </a:spcBef>
                        <a:spcAft>
                          <a:spcPts val="600"/>
                        </a:spcAft>
                      </a:pPr>
                      <a:endParaRPr lang="en-US" sz="2000" dirty="0">
                        <a:effectLst/>
                        <a:latin typeface="Times New Roman" pitchFamily="18" charset="0"/>
                        <a:ea typeface="Calibri"/>
                        <a:cs typeface="Times New Roman"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10003"/>
                  </a:ext>
                </a:extLst>
              </a:tr>
            </a:tbl>
          </a:graphicData>
        </a:graphic>
      </p:graphicFrame>
      <p:sp>
        <p:nvSpPr>
          <p:cNvPr id="7" name="TextBox 6"/>
          <p:cNvSpPr txBox="1"/>
          <p:nvPr/>
        </p:nvSpPr>
        <p:spPr>
          <a:xfrm>
            <a:off x="5822425" y="4918268"/>
            <a:ext cx="1225822" cy="461665"/>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+7</a:t>
            </a:r>
          </a:p>
        </p:txBody>
      </p:sp>
      <p:sp>
        <p:nvSpPr>
          <p:cNvPr id="78" name="TextBox 77"/>
          <p:cNvSpPr txBox="1"/>
          <p:nvPr/>
        </p:nvSpPr>
        <p:spPr>
          <a:xfrm>
            <a:off x="9090412" y="4893715"/>
            <a:ext cx="1225822" cy="461665"/>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+19</a:t>
            </a:r>
          </a:p>
        </p:txBody>
      </p:sp>
      <p:sp>
        <p:nvSpPr>
          <p:cNvPr id="79" name="TextBox 78"/>
          <p:cNvSpPr txBox="1"/>
          <p:nvPr/>
        </p:nvSpPr>
        <p:spPr>
          <a:xfrm>
            <a:off x="5804219" y="5509482"/>
            <a:ext cx="1225822" cy="461665"/>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2</a:t>
            </a:r>
          </a:p>
        </p:txBody>
      </p:sp>
      <p:sp>
        <p:nvSpPr>
          <p:cNvPr id="80" name="TextBox 79"/>
          <p:cNvSpPr txBox="1"/>
          <p:nvPr/>
        </p:nvSpPr>
        <p:spPr>
          <a:xfrm>
            <a:off x="9090412" y="5508391"/>
            <a:ext cx="1225822" cy="461665"/>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4</a:t>
            </a:r>
          </a:p>
        </p:txBody>
      </p:sp>
      <p:sp>
        <p:nvSpPr>
          <p:cNvPr id="81" name="TextBox 80"/>
          <p:cNvSpPr txBox="1"/>
          <p:nvPr/>
        </p:nvSpPr>
        <p:spPr>
          <a:xfrm>
            <a:off x="5804219" y="6132390"/>
            <a:ext cx="1225822" cy="461665"/>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2/5</a:t>
            </a:r>
          </a:p>
        </p:txBody>
      </p:sp>
      <p:sp>
        <p:nvSpPr>
          <p:cNvPr id="82" name="TextBox 81"/>
          <p:cNvSpPr txBox="1"/>
          <p:nvPr/>
        </p:nvSpPr>
        <p:spPr>
          <a:xfrm>
            <a:off x="9195290" y="6123067"/>
            <a:ext cx="1225822" cy="461665"/>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2/8/8/1</a:t>
            </a:r>
          </a:p>
        </p:txBody>
      </p:sp>
    </p:spTree>
    <p:extLst>
      <p:ext uri="{BB962C8B-B14F-4D97-AF65-F5344CB8AC3E}">
        <p14:creationId xmlns:p14="http://schemas.microsoft.com/office/powerpoint/2010/main" val="2472324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1000"/>
                                        <p:tgtEl>
                                          <p:spTgt spid="78"/>
                                        </p:tgtEl>
                                      </p:cBhvr>
                                    </p:animEffect>
                                    <p:anim calcmode="lin" valueType="num">
                                      <p:cBhvr>
                                        <p:cTn id="15" dur="1000" fill="hold"/>
                                        <p:tgtEl>
                                          <p:spTgt spid="78"/>
                                        </p:tgtEl>
                                        <p:attrNameLst>
                                          <p:attrName>ppt_x</p:attrName>
                                        </p:attrNameLst>
                                      </p:cBhvr>
                                      <p:tavLst>
                                        <p:tav tm="0">
                                          <p:val>
                                            <p:strVal val="#ppt_x"/>
                                          </p:val>
                                        </p:tav>
                                        <p:tav tm="100000">
                                          <p:val>
                                            <p:strVal val="#ppt_x"/>
                                          </p:val>
                                        </p:tav>
                                      </p:tavLst>
                                    </p:anim>
                                    <p:anim calcmode="lin" valueType="num">
                                      <p:cBhvr>
                                        <p:cTn id="16"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fade">
                                      <p:cBhvr>
                                        <p:cTn id="21" dur="1000"/>
                                        <p:tgtEl>
                                          <p:spTgt spid="79"/>
                                        </p:tgtEl>
                                      </p:cBhvr>
                                    </p:animEffect>
                                    <p:anim calcmode="lin" valueType="num">
                                      <p:cBhvr>
                                        <p:cTn id="22" dur="1000" fill="hold"/>
                                        <p:tgtEl>
                                          <p:spTgt spid="79"/>
                                        </p:tgtEl>
                                        <p:attrNameLst>
                                          <p:attrName>ppt_x</p:attrName>
                                        </p:attrNameLst>
                                      </p:cBhvr>
                                      <p:tavLst>
                                        <p:tav tm="0">
                                          <p:val>
                                            <p:strVal val="#ppt_x"/>
                                          </p:val>
                                        </p:tav>
                                        <p:tav tm="100000">
                                          <p:val>
                                            <p:strVal val="#ppt_x"/>
                                          </p:val>
                                        </p:tav>
                                      </p:tavLst>
                                    </p:anim>
                                    <p:anim calcmode="lin" valueType="num">
                                      <p:cBhvr>
                                        <p:cTn id="23"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fade">
                                      <p:cBhvr>
                                        <p:cTn id="28" dur="1000"/>
                                        <p:tgtEl>
                                          <p:spTgt spid="80"/>
                                        </p:tgtEl>
                                      </p:cBhvr>
                                    </p:animEffect>
                                    <p:anim calcmode="lin" valueType="num">
                                      <p:cBhvr>
                                        <p:cTn id="29" dur="1000" fill="hold"/>
                                        <p:tgtEl>
                                          <p:spTgt spid="80"/>
                                        </p:tgtEl>
                                        <p:attrNameLst>
                                          <p:attrName>ppt_x</p:attrName>
                                        </p:attrNameLst>
                                      </p:cBhvr>
                                      <p:tavLst>
                                        <p:tav tm="0">
                                          <p:val>
                                            <p:strVal val="#ppt_x"/>
                                          </p:val>
                                        </p:tav>
                                        <p:tav tm="100000">
                                          <p:val>
                                            <p:strVal val="#ppt_x"/>
                                          </p:val>
                                        </p:tav>
                                      </p:tavLst>
                                    </p:anim>
                                    <p:anim calcmode="lin" valueType="num">
                                      <p:cBhvr>
                                        <p:cTn id="30"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fade">
                                      <p:cBhvr>
                                        <p:cTn id="35" dur="1000"/>
                                        <p:tgtEl>
                                          <p:spTgt spid="81"/>
                                        </p:tgtEl>
                                      </p:cBhvr>
                                    </p:animEffect>
                                    <p:anim calcmode="lin" valueType="num">
                                      <p:cBhvr>
                                        <p:cTn id="36" dur="1000" fill="hold"/>
                                        <p:tgtEl>
                                          <p:spTgt spid="81"/>
                                        </p:tgtEl>
                                        <p:attrNameLst>
                                          <p:attrName>ppt_x</p:attrName>
                                        </p:attrNameLst>
                                      </p:cBhvr>
                                      <p:tavLst>
                                        <p:tav tm="0">
                                          <p:val>
                                            <p:strVal val="#ppt_x"/>
                                          </p:val>
                                        </p:tav>
                                        <p:tav tm="100000">
                                          <p:val>
                                            <p:strVal val="#ppt_x"/>
                                          </p:val>
                                        </p:tav>
                                      </p:tavLst>
                                    </p:anim>
                                    <p:anim calcmode="lin" valueType="num">
                                      <p:cBhvr>
                                        <p:cTn id="37"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fade">
                                      <p:cBhvr>
                                        <p:cTn id="42" dur="1000"/>
                                        <p:tgtEl>
                                          <p:spTgt spid="82"/>
                                        </p:tgtEl>
                                      </p:cBhvr>
                                    </p:animEffect>
                                    <p:anim calcmode="lin" valueType="num">
                                      <p:cBhvr>
                                        <p:cTn id="43" dur="1000" fill="hold"/>
                                        <p:tgtEl>
                                          <p:spTgt spid="82"/>
                                        </p:tgtEl>
                                        <p:attrNameLst>
                                          <p:attrName>ppt_x</p:attrName>
                                        </p:attrNameLst>
                                      </p:cBhvr>
                                      <p:tavLst>
                                        <p:tav tm="0">
                                          <p:val>
                                            <p:strVal val="#ppt_x"/>
                                          </p:val>
                                        </p:tav>
                                        <p:tav tm="100000">
                                          <p:val>
                                            <p:strVal val="#ppt_x"/>
                                          </p:val>
                                        </p:tav>
                                      </p:tavLst>
                                    </p:anim>
                                    <p:anim calcmode="lin" valueType="num">
                                      <p:cBhvr>
                                        <p:cTn id="44"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8" grpId="0"/>
      <p:bldP spid="79" grpId="0"/>
      <p:bldP spid="80" grpId="0"/>
      <p:bldP spid="81" grpId="0"/>
      <p:bldP spid="8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4994" y="-118414"/>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292100"/>
          </a:effectLst>
          <a:extLst>
            <a:ext uri="{909E8E84-426E-40DD-AFC4-6F175D3DCCD1}">
              <a14:hiddenFill xmlns:a14="http://schemas.microsoft.com/office/drawing/2010/main">
                <a:solidFill>
                  <a:srgbClr val="FFFFFF"/>
                </a:solidFill>
              </a14:hiddenFill>
            </a:ext>
          </a:extLst>
        </p:spPr>
      </p:pic>
      <p:pic>
        <p:nvPicPr>
          <p:cNvPr id="5"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2931" y="6225266"/>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279400"/>
          </a:effectLst>
          <a:extLst>
            <a:ext uri="{909E8E84-426E-40DD-AFC4-6F175D3DCCD1}">
              <a14:hiddenFill xmlns:a14="http://schemas.microsoft.com/office/drawing/2010/main">
                <a:solidFill>
                  <a:srgbClr val="FFFFFF"/>
                </a:solidFill>
              </a14:hiddenFill>
            </a:ext>
          </a:extLst>
        </p:spPr>
      </p:pic>
      <p:pic>
        <p:nvPicPr>
          <p:cNvPr id="6"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610" y="6305420"/>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7"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7420" y="-32473"/>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8"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7501" y="-145416"/>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20"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41" y="2626765"/>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21"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38" y="4484312"/>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22"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79" y="895369"/>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23"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5207" y="3995222"/>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24"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63" y="6089397"/>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25"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7117" y="1595382"/>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26"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2980" y="6089397"/>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xmlns="" id="{B36221BB-C48A-E3FF-6991-CC3B6F0AC9DA}"/>
              </a:ext>
            </a:extLst>
          </p:cNvPr>
          <p:cNvGrpSpPr/>
          <p:nvPr/>
        </p:nvGrpSpPr>
        <p:grpSpPr>
          <a:xfrm>
            <a:off x="4373357" y="396550"/>
            <a:ext cx="2582746" cy="2559097"/>
            <a:chOff x="4175759" y="2306292"/>
            <a:chExt cx="1511581" cy="1614726"/>
          </a:xfrm>
        </p:grpSpPr>
        <p:grpSp>
          <p:nvGrpSpPr>
            <p:cNvPr id="11" name="Group 10">
              <a:extLst>
                <a:ext uri="{FF2B5EF4-FFF2-40B4-BE49-F238E27FC236}">
                  <a16:creationId xmlns:a16="http://schemas.microsoft.com/office/drawing/2014/main" xmlns="" id="{31046D65-F456-7E1E-07EE-91384BC4E412}"/>
                </a:ext>
              </a:extLst>
            </p:cNvPr>
            <p:cNvGrpSpPr/>
            <p:nvPr/>
          </p:nvGrpSpPr>
          <p:grpSpPr>
            <a:xfrm>
              <a:off x="4175759" y="2306292"/>
              <a:ext cx="1511581" cy="1614726"/>
              <a:chOff x="7632316" y="1604456"/>
              <a:chExt cx="1511581" cy="1614726"/>
            </a:xfrm>
          </p:grpSpPr>
          <p:grpSp>
            <p:nvGrpSpPr>
              <p:cNvPr id="13" name="Group 12">
                <a:extLst>
                  <a:ext uri="{FF2B5EF4-FFF2-40B4-BE49-F238E27FC236}">
                    <a16:creationId xmlns:a16="http://schemas.microsoft.com/office/drawing/2014/main" xmlns="" id="{E65B5A82-EFE1-BC65-9C35-1C3CE444F2DF}"/>
                  </a:ext>
                </a:extLst>
              </p:cNvPr>
              <p:cNvGrpSpPr/>
              <p:nvPr/>
            </p:nvGrpSpPr>
            <p:grpSpPr>
              <a:xfrm>
                <a:off x="7632316" y="1703378"/>
                <a:ext cx="1511581" cy="1515804"/>
                <a:chOff x="5411388" y="3532943"/>
                <a:chExt cx="1511581" cy="1515804"/>
              </a:xfrm>
            </p:grpSpPr>
            <p:grpSp>
              <p:nvGrpSpPr>
                <p:cNvPr id="28" name="Group 27">
                  <a:extLst>
                    <a:ext uri="{FF2B5EF4-FFF2-40B4-BE49-F238E27FC236}">
                      <a16:creationId xmlns:a16="http://schemas.microsoft.com/office/drawing/2014/main" xmlns="" id="{70997E29-05E1-9998-9732-2BE3287C727D}"/>
                    </a:ext>
                  </a:extLst>
                </p:cNvPr>
                <p:cNvGrpSpPr/>
                <p:nvPr/>
              </p:nvGrpSpPr>
              <p:grpSpPr>
                <a:xfrm>
                  <a:off x="5411388" y="3718379"/>
                  <a:ext cx="1361559" cy="1145402"/>
                  <a:chOff x="3188509" y="2250955"/>
                  <a:chExt cx="1361559" cy="1145402"/>
                </a:xfrm>
              </p:grpSpPr>
              <p:sp>
                <p:nvSpPr>
                  <p:cNvPr id="30" name="Flowchart: Connector 29">
                    <a:extLst>
                      <a:ext uri="{FF2B5EF4-FFF2-40B4-BE49-F238E27FC236}">
                        <a16:creationId xmlns:a16="http://schemas.microsoft.com/office/drawing/2014/main" xmlns="" id="{D02454E8-F603-B61A-89FC-6909AAF4BFCE}"/>
                      </a:ext>
                    </a:extLst>
                  </p:cNvPr>
                  <p:cNvSpPr/>
                  <p:nvPr/>
                </p:nvSpPr>
                <p:spPr>
                  <a:xfrm>
                    <a:off x="3557100" y="2456709"/>
                    <a:ext cx="803636" cy="733424"/>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latin typeface="Arial" panose="020B0604020202020204" pitchFamily="34" charset="0"/>
                        <a:cs typeface="Arial" panose="020B0604020202020204" pitchFamily="34" charset="0"/>
                      </a:rPr>
                      <a:t>+ 7</a:t>
                    </a:r>
                  </a:p>
                </p:txBody>
              </p:sp>
              <p:sp>
                <p:nvSpPr>
                  <p:cNvPr id="31" name="Flowchart: Connector 30">
                    <a:extLst>
                      <a:ext uri="{FF2B5EF4-FFF2-40B4-BE49-F238E27FC236}">
                        <a16:creationId xmlns:a16="http://schemas.microsoft.com/office/drawing/2014/main" xmlns="" id="{930AB3DE-4B68-204F-F85B-80A439512DFA}"/>
                      </a:ext>
                    </a:extLst>
                  </p:cNvPr>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Arial" panose="020B0604020202020204" pitchFamily="34" charset="0"/>
                      <a:cs typeface="Arial" panose="020B0604020202020204" pitchFamily="34" charset="0"/>
                    </a:endParaRPr>
                  </a:p>
                </p:txBody>
              </p:sp>
              <p:sp>
                <p:nvSpPr>
                  <p:cNvPr id="32" name="Flowchart: Connector 31">
                    <a:extLst>
                      <a:ext uri="{FF2B5EF4-FFF2-40B4-BE49-F238E27FC236}">
                        <a16:creationId xmlns:a16="http://schemas.microsoft.com/office/drawing/2014/main" xmlns="" id="{826193BB-5BE9-E4FE-3A2C-FACAF7DD64C7}"/>
                      </a:ext>
                    </a:extLst>
                  </p:cNvPr>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sp>
              <p:nvSpPr>
                <p:cNvPr id="29" name="Flowchart: Connector 28">
                  <a:extLst>
                    <a:ext uri="{FF2B5EF4-FFF2-40B4-BE49-F238E27FC236}">
                      <a16:creationId xmlns:a16="http://schemas.microsoft.com/office/drawing/2014/main" xmlns="" id="{7E6D1AF4-B372-1154-6969-610EF466C792}"/>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Arial" panose="020B0604020202020204" pitchFamily="34" charset="0"/>
                    <a:cs typeface="Arial" panose="020B0604020202020204" pitchFamily="34" charset="0"/>
                  </a:endParaRPr>
                </a:p>
              </p:txBody>
            </p:sp>
          </p:grpSp>
          <p:sp>
            <p:nvSpPr>
              <p:cNvPr id="14" name="Flowchart: Connector 13">
                <a:extLst>
                  <a:ext uri="{FF2B5EF4-FFF2-40B4-BE49-F238E27FC236}">
                    <a16:creationId xmlns:a16="http://schemas.microsoft.com/office/drawing/2014/main" xmlns="" id="{89694460-721E-699C-1193-8D061D58B571}"/>
                  </a:ext>
                </a:extLst>
              </p:cNvPr>
              <p:cNvSpPr/>
              <p:nvPr/>
            </p:nvSpPr>
            <p:spPr>
              <a:xfrm>
                <a:off x="7695908" y="197640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15" name="Flowchart: Connector 14">
                <a:extLst>
                  <a:ext uri="{FF2B5EF4-FFF2-40B4-BE49-F238E27FC236}">
                    <a16:creationId xmlns:a16="http://schemas.microsoft.com/office/drawing/2014/main" xmlns="" id="{CF549E2D-A920-2097-3663-CCADC5508B86}"/>
                  </a:ext>
                </a:extLst>
              </p:cNvPr>
              <p:cNvSpPr/>
              <p:nvPr/>
            </p:nvSpPr>
            <p:spPr>
              <a:xfrm>
                <a:off x="8341659" y="160445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16" name="Flowchart: Connector 15">
                <a:extLst>
                  <a:ext uri="{FF2B5EF4-FFF2-40B4-BE49-F238E27FC236}">
                    <a16:creationId xmlns:a16="http://schemas.microsoft.com/office/drawing/2014/main" xmlns="" id="{5D7562B9-B6A1-F577-713B-44B54A738F32}"/>
                  </a:ext>
                </a:extLst>
              </p:cNvPr>
              <p:cNvSpPr/>
              <p:nvPr/>
            </p:nvSpPr>
            <p:spPr>
              <a:xfrm>
                <a:off x="8966963" y="280377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17" name="Flowchart: Connector 16">
                <a:extLst>
                  <a:ext uri="{FF2B5EF4-FFF2-40B4-BE49-F238E27FC236}">
                    <a16:creationId xmlns:a16="http://schemas.microsoft.com/office/drawing/2014/main" xmlns="" id="{64682952-6265-7E2F-B383-D20D6C433204}"/>
                  </a:ext>
                </a:extLst>
              </p:cNvPr>
              <p:cNvSpPr/>
              <p:nvPr/>
            </p:nvSpPr>
            <p:spPr>
              <a:xfrm>
                <a:off x="8991572" y="204563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18" name="Flowchart: Connector 17">
                <a:extLst>
                  <a:ext uri="{FF2B5EF4-FFF2-40B4-BE49-F238E27FC236}">
                    <a16:creationId xmlns:a16="http://schemas.microsoft.com/office/drawing/2014/main" xmlns="" id="{AF40A3A6-F700-19E3-984D-F81844F5BC6B}"/>
                  </a:ext>
                </a:extLst>
              </p:cNvPr>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sp>
          <p:nvSpPr>
            <p:cNvPr id="12" name="Flowchart: Connector 11">
              <a:extLst>
                <a:ext uri="{FF2B5EF4-FFF2-40B4-BE49-F238E27FC236}">
                  <a16:creationId xmlns:a16="http://schemas.microsoft.com/office/drawing/2014/main" xmlns="" id="{E76970D6-AD66-82A8-7FB7-079C79BAB102}"/>
                </a:ext>
              </a:extLst>
            </p:cNvPr>
            <p:cNvSpPr/>
            <p:nvPr/>
          </p:nvSpPr>
          <p:spPr>
            <a:xfrm>
              <a:off x="4885102" y="252883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xmlns="" id="{7DE37C6E-BA73-9DF2-00CA-692DBAD8B9CA}"/>
              </a:ext>
            </a:extLst>
          </p:cNvPr>
          <p:cNvGrpSpPr/>
          <p:nvPr/>
        </p:nvGrpSpPr>
        <p:grpSpPr>
          <a:xfrm>
            <a:off x="7518742" y="238885"/>
            <a:ext cx="3418672" cy="3102617"/>
            <a:chOff x="7974662" y="1989221"/>
            <a:chExt cx="2338006" cy="2378830"/>
          </a:xfrm>
        </p:grpSpPr>
        <p:grpSp>
          <p:nvGrpSpPr>
            <p:cNvPr id="34" name="Group 33">
              <a:extLst>
                <a:ext uri="{FF2B5EF4-FFF2-40B4-BE49-F238E27FC236}">
                  <a16:creationId xmlns:a16="http://schemas.microsoft.com/office/drawing/2014/main" xmlns="" id="{2D1B22CB-73C4-0546-6920-8F65E4078935}"/>
                </a:ext>
              </a:extLst>
            </p:cNvPr>
            <p:cNvGrpSpPr/>
            <p:nvPr/>
          </p:nvGrpSpPr>
          <p:grpSpPr>
            <a:xfrm>
              <a:off x="8135126" y="2112779"/>
              <a:ext cx="2011711" cy="2015080"/>
              <a:chOff x="2937484" y="508568"/>
              <a:chExt cx="2011711" cy="2015080"/>
            </a:xfrm>
          </p:grpSpPr>
          <p:grpSp>
            <p:nvGrpSpPr>
              <p:cNvPr id="39" name="Group 38">
                <a:extLst>
                  <a:ext uri="{FF2B5EF4-FFF2-40B4-BE49-F238E27FC236}">
                    <a16:creationId xmlns:a16="http://schemas.microsoft.com/office/drawing/2014/main" xmlns="" id="{990B9A93-C796-1F84-D5F8-9C477910040A}"/>
                  </a:ext>
                </a:extLst>
              </p:cNvPr>
              <p:cNvGrpSpPr/>
              <p:nvPr/>
            </p:nvGrpSpPr>
            <p:grpSpPr>
              <a:xfrm>
                <a:off x="2971891" y="508568"/>
                <a:ext cx="1946713" cy="1945845"/>
                <a:chOff x="7411118" y="1475977"/>
                <a:chExt cx="1946713" cy="1945845"/>
              </a:xfrm>
            </p:grpSpPr>
            <p:grpSp>
              <p:nvGrpSpPr>
                <p:cNvPr id="48" name="Group 47">
                  <a:extLst>
                    <a:ext uri="{FF2B5EF4-FFF2-40B4-BE49-F238E27FC236}">
                      <a16:creationId xmlns:a16="http://schemas.microsoft.com/office/drawing/2014/main" xmlns="" id="{49363A55-3B0E-E3A4-5E33-FCB75B3195C7}"/>
                    </a:ext>
                  </a:extLst>
                </p:cNvPr>
                <p:cNvGrpSpPr/>
                <p:nvPr/>
              </p:nvGrpSpPr>
              <p:grpSpPr>
                <a:xfrm>
                  <a:off x="7632316" y="1475977"/>
                  <a:ext cx="1511581" cy="1743205"/>
                  <a:chOff x="5411388" y="3305542"/>
                  <a:chExt cx="1511581" cy="1743205"/>
                </a:xfrm>
              </p:grpSpPr>
              <p:grpSp>
                <p:nvGrpSpPr>
                  <p:cNvPr id="56" name="Group 55">
                    <a:extLst>
                      <a:ext uri="{FF2B5EF4-FFF2-40B4-BE49-F238E27FC236}">
                        <a16:creationId xmlns:a16="http://schemas.microsoft.com/office/drawing/2014/main" xmlns="" id="{230EB166-2E0E-436F-745D-A45D701CAE53}"/>
                      </a:ext>
                    </a:extLst>
                  </p:cNvPr>
                  <p:cNvGrpSpPr/>
                  <p:nvPr/>
                </p:nvGrpSpPr>
                <p:grpSpPr>
                  <a:xfrm>
                    <a:off x="5411388" y="3718379"/>
                    <a:ext cx="1361559" cy="1330368"/>
                    <a:chOff x="3188509" y="2250955"/>
                    <a:chExt cx="1361559" cy="1330368"/>
                  </a:xfrm>
                </p:grpSpPr>
                <p:sp>
                  <p:nvSpPr>
                    <p:cNvPr id="59" name="Flowchart: Connector 58">
                      <a:extLst>
                        <a:ext uri="{FF2B5EF4-FFF2-40B4-BE49-F238E27FC236}">
                          <a16:creationId xmlns:a16="http://schemas.microsoft.com/office/drawing/2014/main" xmlns="" id="{E41E0C27-E248-3DF9-04C9-6B5CA2965FDE}"/>
                        </a:ext>
                      </a:extLst>
                    </p:cNvPr>
                    <p:cNvSpPr/>
                    <p:nvPr/>
                  </p:nvSpPr>
                  <p:spPr>
                    <a:xfrm>
                      <a:off x="3557100" y="2456709"/>
                      <a:ext cx="803636" cy="733424"/>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latin typeface="Arial" panose="020B0604020202020204" pitchFamily="34" charset="0"/>
                          <a:cs typeface="Arial" panose="020B0604020202020204" pitchFamily="34" charset="0"/>
                        </a:rPr>
                        <a:t>+ 19</a:t>
                      </a:r>
                    </a:p>
                  </p:txBody>
                </p:sp>
                <p:sp>
                  <p:nvSpPr>
                    <p:cNvPr id="60" name="Flowchart: Connector 59">
                      <a:extLst>
                        <a:ext uri="{FF2B5EF4-FFF2-40B4-BE49-F238E27FC236}">
                          <a16:creationId xmlns:a16="http://schemas.microsoft.com/office/drawing/2014/main" xmlns="" id="{FBE1EBD9-7BDA-8EB1-5635-38B967949E7A}"/>
                        </a:ext>
                      </a:extLst>
                    </p:cNvPr>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Arial" panose="020B0604020202020204" pitchFamily="34" charset="0"/>
                        <a:cs typeface="Arial" panose="020B0604020202020204" pitchFamily="34" charset="0"/>
                      </a:endParaRPr>
                    </a:p>
                  </p:txBody>
                </p:sp>
                <p:sp>
                  <p:nvSpPr>
                    <p:cNvPr id="61" name="Flowchart: Connector 60">
                      <a:extLst>
                        <a:ext uri="{FF2B5EF4-FFF2-40B4-BE49-F238E27FC236}">
                          <a16:creationId xmlns:a16="http://schemas.microsoft.com/office/drawing/2014/main" xmlns="" id="{14B1AEE4-2520-2D55-1A49-2755099F1E3E}"/>
                        </a:ext>
                      </a:extLst>
                    </p:cNvPr>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62" name="Flowchart: Connector 61">
                      <a:extLst>
                        <a:ext uri="{FF2B5EF4-FFF2-40B4-BE49-F238E27FC236}">
                          <a16:creationId xmlns:a16="http://schemas.microsoft.com/office/drawing/2014/main" xmlns="" id="{AFD2B88F-924B-8E33-5753-5321E241B1B0}"/>
                        </a:ext>
                      </a:extLst>
                    </p:cNvPr>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sp>
                <p:nvSpPr>
                  <p:cNvPr id="57" name="Flowchart: Connector 56">
                    <a:extLst>
                      <a:ext uri="{FF2B5EF4-FFF2-40B4-BE49-F238E27FC236}">
                        <a16:creationId xmlns:a16="http://schemas.microsoft.com/office/drawing/2014/main" xmlns="" id="{24A238C9-0BC1-EFBF-5955-34CC59C62FE8}"/>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Arial" panose="020B0604020202020204" pitchFamily="34" charset="0"/>
                      <a:cs typeface="Arial" panose="020B0604020202020204" pitchFamily="34" charset="0"/>
                    </a:endParaRPr>
                  </a:p>
                </p:txBody>
              </p:sp>
              <p:sp>
                <p:nvSpPr>
                  <p:cNvPr id="58" name="Flowchart: Connector 57">
                    <a:extLst>
                      <a:ext uri="{FF2B5EF4-FFF2-40B4-BE49-F238E27FC236}">
                        <a16:creationId xmlns:a16="http://schemas.microsoft.com/office/drawing/2014/main" xmlns="" id="{98744E55-54DF-4059-C017-5E40F1F69C1E}"/>
                      </a:ext>
                    </a:extLst>
                  </p:cNvPr>
                  <p:cNvSpPr/>
                  <p:nvPr/>
                </p:nvSpPr>
                <p:spPr>
                  <a:xfrm>
                    <a:off x="6029464" y="330554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sp>
              <p:nvSpPr>
                <p:cNvPr id="49" name="Flowchart: Connector 48">
                  <a:extLst>
                    <a:ext uri="{FF2B5EF4-FFF2-40B4-BE49-F238E27FC236}">
                      <a16:creationId xmlns:a16="http://schemas.microsoft.com/office/drawing/2014/main" xmlns="" id="{043728E5-06D1-6C91-37DA-EF216C330CE5}"/>
                    </a:ext>
                  </a:extLst>
                </p:cNvPr>
                <p:cNvSpPr/>
                <p:nvPr/>
              </p:nvSpPr>
              <p:spPr>
                <a:xfrm>
                  <a:off x="7411118" y="1559814"/>
                  <a:ext cx="1946713" cy="1862008"/>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Arial" panose="020B0604020202020204" pitchFamily="34" charset="0"/>
                    <a:cs typeface="Arial" panose="020B0604020202020204" pitchFamily="34" charset="0"/>
                  </a:endParaRPr>
                </a:p>
              </p:txBody>
            </p:sp>
            <p:sp>
              <p:nvSpPr>
                <p:cNvPr id="50" name="Flowchart: Connector 49">
                  <a:extLst>
                    <a:ext uri="{FF2B5EF4-FFF2-40B4-BE49-F238E27FC236}">
                      <a16:creationId xmlns:a16="http://schemas.microsoft.com/office/drawing/2014/main" xmlns="" id="{255C3939-C220-104D-5EDF-14BE063AB203}"/>
                    </a:ext>
                  </a:extLst>
                </p:cNvPr>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51" name="Flowchart: Connector 50">
                  <a:extLst>
                    <a:ext uri="{FF2B5EF4-FFF2-40B4-BE49-F238E27FC236}">
                      <a16:creationId xmlns:a16="http://schemas.microsoft.com/office/drawing/2014/main" xmlns="" id="{9EA5F4C8-CF62-DD40-D208-D91FB3DF13E7}"/>
                    </a:ext>
                  </a:extLst>
                </p:cNvPr>
                <p:cNvSpPr/>
                <p:nvPr/>
              </p:nvSpPr>
              <p:spPr>
                <a:xfrm>
                  <a:off x="7978366" y="17481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52" name="Flowchart: Connector 51">
                  <a:extLst>
                    <a:ext uri="{FF2B5EF4-FFF2-40B4-BE49-F238E27FC236}">
                      <a16:creationId xmlns:a16="http://schemas.microsoft.com/office/drawing/2014/main" xmlns="" id="{97CD8884-DF82-64B6-0CD0-DC3477C072EA}"/>
                    </a:ext>
                  </a:extLst>
                </p:cNvPr>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53" name="Flowchart: Connector 52">
                  <a:extLst>
                    <a:ext uri="{FF2B5EF4-FFF2-40B4-BE49-F238E27FC236}">
                      <a16:creationId xmlns:a16="http://schemas.microsoft.com/office/drawing/2014/main" xmlns="" id="{F3F313C5-6FA7-8D72-AE1E-7CB73A16850D}"/>
                    </a:ext>
                  </a:extLst>
                </p:cNvPr>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54" name="Flowchart: Connector 53">
                  <a:extLst>
                    <a:ext uri="{FF2B5EF4-FFF2-40B4-BE49-F238E27FC236}">
                      <a16:creationId xmlns:a16="http://schemas.microsoft.com/office/drawing/2014/main" xmlns="" id="{6A10A105-5479-8363-B288-C1FB8AF4F281}"/>
                    </a:ext>
                  </a:extLst>
                </p:cNvPr>
                <p:cNvSpPr/>
                <p:nvPr/>
              </p:nvSpPr>
              <p:spPr>
                <a:xfrm>
                  <a:off x="8734158" y="176731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55" name="Flowchart: Connector 54">
                  <a:extLst>
                    <a:ext uri="{FF2B5EF4-FFF2-40B4-BE49-F238E27FC236}">
                      <a16:creationId xmlns:a16="http://schemas.microsoft.com/office/drawing/2014/main" xmlns="" id="{0DD92E08-7A47-4D83-28EA-39D1A4B30815}"/>
                    </a:ext>
                  </a:extLst>
                </p:cNvPr>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sp>
            <p:nvSpPr>
              <p:cNvPr id="40" name="Flowchart: Connector 39">
                <a:extLst>
                  <a:ext uri="{FF2B5EF4-FFF2-40B4-BE49-F238E27FC236}">
                    <a16:creationId xmlns:a16="http://schemas.microsoft.com/office/drawing/2014/main" xmlns="" id="{FE39C726-7AD8-7424-7297-C67A056B0546}"/>
                  </a:ext>
                </a:extLst>
              </p:cNvPr>
              <p:cNvSpPr/>
              <p:nvPr/>
            </p:nvSpPr>
            <p:spPr>
              <a:xfrm>
                <a:off x="394524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41" name="Flowchart: Connector 40">
                <a:extLst>
                  <a:ext uri="{FF2B5EF4-FFF2-40B4-BE49-F238E27FC236}">
                    <a16:creationId xmlns:a16="http://schemas.microsoft.com/office/drawing/2014/main" xmlns="" id="{8E570D87-6C00-36FF-FF59-DD3406DF6C31}"/>
                  </a:ext>
                </a:extLst>
              </p:cNvPr>
              <p:cNvSpPr/>
              <p:nvPr/>
            </p:nvSpPr>
            <p:spPr>
              <a:xfrm>
                <a:off x="3561680" y="213409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42" name="Flowchart: Connector 41">
                <a:extLst>
                  <a:ext uri="{FF2B5EF4-FFF2-40B4-BE49-F238E27FC236}">
                    <a16:creationId xmlns:a16="http://schemas.microsoft.com/office/drawing/2014/main" xmlns="" id="{F7B809D8-5926-82A6-0F7E-2485B5AC3009}"/>
                  </a:ext>
                </a:extLst>
              </p:cNvPr>
              <p:cNvSpPr/>
              <p:nvPr/>
            </p:nvSpPr>
            <p:spPr>
              <a:xfrm>
                <a:off x="458430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3" name="Flowchart: Connector 42">
                <a:extLst>
                  <a:ext uri="{FF2B5EF4-FFF2-40B4-BE49-F238E27FC236}">
                    <a16:creationId xmlns:a16="http://schemas.microsoft.com/office/drawing/2014/main" xmlns="" id="{F78C048F-4D49-0A44-E827-6A23610D5559}"/>
                  </a:ext>
                </a:extLst>
              </p:cNvPr>
              <p:cNvSpPr/>
              <p:nvPr/>
            </p:nvSpPr>
            <p:spPr>
              <a:xfrm>
                <a:off x="2937484" y="150492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4" name="Flowchart: Connector 43">
                <a:extLst>
                  <a:ext uri="{FF2B5EF4-FFF2-40B4-BE49-F238E27FC236}">
                    <a16:creationId xmlns:a16="http://schemas.microsoft.com/office/drawing/2014/main" xmlns="" id="{282E1F66-651B-8BAC-5C4E-EC505D46CBE1}"/>
                  </a:ext>
                </a:extLst>
              </p:cNvPr>
              <p:cNvSpPr/>
              <p:nvPr/>
            </p:nvSpPr>
            <p:spPr>
              <a:xfrm>
                <a:off x="3088571" y="205276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5" name="Flowchart: Connector 44">
                <a:extLst>
                  <a:ext uri="{FF2B5EF4-FFF2-40B4-BE49-F238E27FC236}">
                    <a16:creationId xmlns:a16="http://schemas.microsoft.com/office/drawing/2014/main" xmlns="" id="{E662087A-98D0-5883-CCCF-D33DBC0BBFF1}"/>
                  </a:ext>
                </a:extLst>
              </p:cNvPr>
              <p:cNvSpPr/>
              <p:nvPr/>
            </p:nvSpPr>
            <p:spPr>
              <a:xfrm>
                <a:off x="3852435" y="23851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6" name="Flowchart: Connector 45">
                <a:extLst>
                  <a:ext uri="{FF2B5EF4-FFF2-40B4-BE49-F238E27FC236}">
                    <a16:creationId xmlns:a16="http://schemas.microsoft.com/office/drawing/2014/main" xmlns="" id="{94D18066-F39B-9980-DC7F-395C8877B611}"/>
                  </a:ext>
                </a:extLst>
              </p:cNvPr>
              <p:cNvSpPr/>
              <p:nvPr/>
            </p:nvSpPr>
            <p:spPr>
              <a:xfrm>
                <a:off x="4546960" y="21455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7" name="Flowchart: Connector 46">
                <a:extLst>
                  <a:ext uri="{FF2B5EF4-FFF2-40B4-BE49-F238E27FC236}">
                    <a16:creationId xmlns:a16="http://schemas.microsoft.com/office/drawing/2014/main" xmlns="" id="{50E47E81-360E-2B77-31D0-E6F70740CAEF}"/>
                  </a:ext>
                </a:extLst>
              </p:cNvPr>
              <p:cNvSpPr/>
              <p:nvPr/>
            </p:nvSpPr>
            <p:spPr>
              <a:xfrm>
                <a:off x="4836214" y="150492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xmlns="" id="{AC605535-BBEF-3A02-6096-70D2A326FF62}"/>
                </a:ext>
              </a:extLst>
            </p:cNvPr>
            <p:cNvGrpSpPr/>
            <p:nvPr/>
          </p:nvGrpSpPr>
          <p:grpSpPr>
            <a:xfrm>
              <a:off x="7974662" y="1989221"/>
              <a:ext cx="2338006" cy="2378830"/>
              <a:chOff x="7974662" y="1989221"/>
              <a:chExt cx="2338006" cy="2378830"/>
            </a:xfrm>
          </p:grpSpPr>
          <p:sp>
            <p:nvSpPr>
              <p:cNvPr id="36" name="Flowchart: Connector 35">
                <a:extLst>
                  <a:ext uri="{FF2B5EF4-FFF2-40B4-BE49-F238E27FC236}">
                    <a16:creationId xmlns:a16="http://schemas.microsoft.com/office/drawing/2014/main" xmlns="" id="{7E803B09-8186-7EE4-5DEA-B776F4EDC682}"/>
                  </a:ext>
                </a:extLst>
              </p:cNvPr>
              <p:cNvSpPr/>
              <p:nvPr/>
            </p:nvSpPr>
            <p:spPr>
              <a:xfrm>
                <a:off x="7974662" y="1989221"/>
                <a:ext cx="2338006" cy="2294021"/>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latin typeface="Arial" panose="020B0604020202020204" pitchFamily="34" charset="0"/>
                  <a:cs typeface="Arial" panose="020B0604020202020204" pitchFamily="34" charset="0"/>
                </a:endParaRPr>
              </a:p>
            </p:txBody>
          </p:sp>
          <p:sp>
            <p:nvSpPr>
              <p:cNvPr id="37" name="Flowchart: Connector 36">
                <a:extLst>
                  <a:ext uri="{FF2B5EF4-FFF2-40B4-BE49-F238E27FC236}">
                    <a16:creationId xmlns:a16="http://schemas.microsoft.com/office/drawing/2014/main" xmlns="" id="{83BED556-1830-4E29-6245-C7F6E9872EE5}"/>
                  </a:ext>
                </a:extLst>
              </p:cNvPr>
              <p:cNvSpPr/>
              <p:nvPr/>
            </p:nvSpPr>
            <p:spPr>
              <a:xfrm>
                <a:off x="8334240" y="244427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8" name="Flowchart: Connector 37">
                <a:extLst>
                  <a:ext uri="{FF2B5EF4-FFF2-40B4-BE49-F238E27FC236}">
                    <a16:creationId xmlns:a16="http://schemas.microsoft.com/office/drawing/2014/main" xmlns="" id="{3A51F373-9A40-AA46-7637-E143D1EC15DF}"/>
                  </a:ext>
                </a:extLst>
              </p:cNvPr>
              <p:cNvSpPr/>
              <p:nvPr/>
            </p:nvSpPr>
            <p:spPr>
              <a:xfrm>
                <a:off x="9115028" y="422958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sp>
        <p:nvSpPr>
          <p:cNvPr id="63" name="TextBox 62">
            <a:extLst>
              <a:ext uri="{FF2B5EF4-FFF2-40B4-BE49-F238E27FC236}">
                <a16:creationId xmlns:a16="http://schemas.microsoft.com/office/drawing/2014/main" xmlns="" id="{74546A08-82E9-5372-2887-8C6E7FDE66C0}"/>
              </a:ext>
            </a:extLst>
          </p:cNvPr>
          <p:cNvSpPr txBox="1"/>
          <p:nvPr/>
        </p:nvSpPr>
        <p:spPr>
          <a:xfrm>
            <a:off x="4126245" y="3010014"/>
            <a:ext cx="3140201" cy="461665"/>
          </a:xfrm>
          <a:prstGeom prst="rect">
            <a:avLst/>
          </a:prstGeom>
          <a:noFill/>
        </p:spPr>
        <p:txBody>
          <a:bodyPr wrap="square" rtlCol="0">
            <a:spAutoFit/>
          </a:bodyPr>
          <a:lstStyle/>
          <a:p>
            <a:pPr algn="ctr"/>
            <a:r>
              <a:rPr lang="vi-VN" sz="2400" dirty="0">
                <a:solidFill>
                  <a:srgbClr val="7030A0"/>
                </a:solidFill>
                <a:latin typeface="Times New Roman" pitchFamily="18" charset="0"/>
                <a:cs typeface="Times New Roman" pitchFamily="18" charset="0"/>
              </a:rPr>
              <a:t>Nguyên tử </a:t>
            </a:r>
            <a:r>
              <a:rPr lang="vi-VN" sz="2400" dirty="0">
                <a:solidFill>
                  <a:srgbClr val="7030A0"/>
                </a:solidFill>
                <a:latin typeface="Times New Roman" pitchFamily="18" charset="0"/>
                <a:ea typeface="汉标中黑体" panose="02010601030101010101" charset="-122"/>
                <a:cs typeface="Times New Roman" pitchFamily="18" charset="0"/>
                <a:sym typeface="+mn-lt"/>
              </a:rPr>
              <a:t>nitrogen</a:t>
            </a:r>
            <a:endParaRPr lang="vi-VN" sz="2400" dirty="0">
              <a:solidFill>
                <a:srgbClr val="7030A0"/>
              </a:solidFill>
              <a:latin typeface="Times New Roman" pitchFamily="18" charset="0"/>
              <a:cs typeface="Times New Roman" pitchFamily="18" charset="0"/>
            </a:endParaRPr>
          </a:p>
        </p:txBody>
      </p:sp>
      <p:sp>
        <p:nvSpPr>
          <p:cNvPr id="64" name="TextBox 63">
            <a:extLst>
              <a:ext uri="{FF2B5EF4-FFF2-40B4-BE49-F238E27FC236}">
                <a16:creationId xmlns:a16="http://schemas.microsoft.com/office/drawing/2014/main" xmlns="" id="{09C63370-E97C-C437-186A-8DE9675480A1}"/>
              </a:ext>
            </a:extLst>
          </p:cNvPr>
          <p:cNvSpPr txBox="1"/>
          <p:nvPr/>
        </p:nvSpPr>
        <p:spPr>
          <a:xfrm>
            <a:off x="7818859" y="3487240"/>
            <a:ext cx="3065096" cy="461665"/>
          </a:xfrm>
          <a:prstGeom prst="rect">
            <a:avLst/>
          </a:prstGeom>
          <a:noFill/>
        </p:spPr>
        <p:txBody>
          <a:bodyPr wrap="square" rtlCol="0">
            <a:spAutoFit/>
          </a:bodyPr>
          <a:lstStyle/>
          <a:p>
            <a:pPr algn="ctr"/>
            <a:r>
              <a:rPr lang="vi-VN" sz="2400" dirty="0">
                <a:solidFill>
                  <a:srgbClr val="7030A0"/>
                </a:solidFill>
                <a:latin typeface="Times New Roman" pitchFamily="18" charset="0"/>
                <a:cs typeface="Times New Roman" pitchFamily="18" charset="0"/>
              </a:rPr>
              <a:t>Nguyên</a:t>
            </a:r>
            <a:r>
              <a:rPr lang="en-US" sz="2400" dirty="0">
                <a:solidFill>
                  <a:srgbClr val="7030A0"/>
                </a:solidFill>
                <a:latin typeface="Times New Roman" pitchFamily="18" charset="0"/>
                <a:cs typeface="Times New Roman" pitchFamily="18" charset="0"/>
              </a:rPr>
              <a:t> </a:t>
            </a:r>
            <a:r>
              <a:rPr lang="vi-VN" sz="2400" dirty="0">
                <a:solidFill>
                  <a:srgbClr val="7030A0"/>
                </a:solidFill>
                <a:latin typeface="Times New Roman" pitchFamily="18" charset="0"/>
                <a:cs typeface="Times New Roman" pitchFamily="18" charset="0"/>
              </a:rPr>
              <a:t>tử </a:t>
            </a:r>
            <a:r>
              <a:rPr lang="en-US" sz="2400" dirty="0">
                <a:solidFill>
                  <a:srgbClr val="7030A0"/>
                </a:solidFill>
                <a:latin typeface="Times New Roman" pitchFamily="18" charset="0"/>
                <a:cs typeface="Times New Roman" pitchFamily="18" charset="0"/>
              </a:rPr>
              <a:t>Potassium</a:t>
            </a:r>
            <a:endParaRPr lang="vi-VN" sz="2400" dirty="0">
              <a:solidFill>
                <a:srgbClr val="7030A0"/>
              </a:solidFill>
              <a:latin typeface="Times New Roman" pitchFamily="18" charset="0"/>
              <a:cs typeface="Times New Roman" pitchFamily="18" charset="0"/>
            </a:endParaRPr>
          </a:p>
        </p:txBody>
      </p:sp>
      <p:sp>
        <p:nvSpPr>
          <p:cNvPr id="65" name="TextBox 64">
            <a:extLst>
              <a:ext uri="{FF2B5EF4-FFF2-40B4-BE49-F238E27FC236}">
                <a16:creationId xmlns:a16="http://schemas.microsoft.com/office/drawing/2014/main" xmlns="" id="{B067A0E7-841B-B4CE-E9AC-A21AF4F035F5}"/>
              </a:ext>
            </a:extLst>
          </p:cNvPr>
          <p:cNvSpPr txBox="1"/>
          <p:nvPr/>
        </p:nvSpPr>
        <p:spPr>
          <a:xfrm>
            <a:off x="564011" y="832400"/>
            <a:ext cx="2825643" cy="1938992"/>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So </a:t>
            </a:r>
            <a:r>
              <a:rPr lang="en-US" sz="3000" dirty="0" err="1">
                <a:latin typeface="Times New Roman" panose="02020603050405020304" pitchFamily="18" charset="0"/>
                <a:cs typeface="Times New Roman" panose="02020603050405020304" pitchFamily="18" charset="0"/>
              </a:rPr>
              <a:t>sánh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hạt</a:t>
            </a:r>
            <a:r>
              <a:rPr lang="en-US" sz="3000" dirty="0">
                <a:latin typeface="Times New Roman" panose="02020603050405020304" pitchFamily="18" charset="0"/>
                <a:cs typeface="Times New Roman" panose="02020603050405020304" pitchFamily="18" charset="0"/>
              </a:rPr>
              <a:t> electron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hạt</a:t>
            </a:r>
            <a:r>
              <a:rPr lang="en-US" sz="3000" dirty="0">
                <a:latin typeface="Times New Roman" panose="02020603050405020304" pitchFamily="18" charset="0"/>
                <a:cs typeface="Times New Roman" panose="02020603050405020304" pitchFamily="18" charset="0"/>
              </a:rPr>
              <a:t> proton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mỗi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nguyên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tử</a:t>
            </a:r>
            <a:endParaRPr lang="en-US" sz="3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0B8A7EFD-C52C-D8B8-6022-9C949CD464C2}"/>
              </a:ext>
            </a:extLst>
          </p:cNvPr>
          <p:cNvSpPr txBox="1"/>
          <p:nvPr/>
        </p:nvSpPr>
        <p:spPr>
          <a:xfrm>
            <a:off x="4082151" y="3500459"/>
            <a:ext cx="3165157" cy="830997"/>
          </a:xfrm>
          <a:prstGeom prst="rect">
            <a:avLst/>
          </a:prstGeom>
          <a:noFill/>
        </p:spPr>
        <p:txBody>
          <a:bodyPr wrap="square" rtlCol="0">
            <a:spAutoFit/>
          </a:bodyPr>
          <a:lstStyle/>
          <a:p>
            <a:pPr algn="ctr"/>
            <a:r>
              <a:rPr lang="en-US" sz="2400" dirty="0" err="1">
                <a:solidFill>
                  <a:srgbClr val="00B050"/>
                </a:solidFill>
                <a:latin typeface="Times New Roman" pitchFamily="18" charset="0"/>
                <a:cs typeface="Times New Roman" pitchFamily="18" charset="0"/>
              </a:rPr>
              <a:t>Số</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hạt</a:t>
            </a:r>
            <a:r>
              <a:rPr lang="en-US" sz="2400" dirty="0">
                <a:solidFill>
                  <a:srgbClr val="00B050"/>
                </a:solidFill>
                <a:latin typeface="Times New Roman" pitchFamily="18" charset="0"/>
                <a:cs typeface="Times New Roman" pitchFamily="18" charset="0"/>
              </a:rPr>
              <a:t> electron 7e</a:t>
            </a:r>
          </a:p>
          <a:p>
            <a:pPr algn="ctr"/>
            <a:r>
              <a:rPr lang="en-US" sz="2400" dirty="0" err="1">
                <a:solidFill>
                  <a:srgbClr val="00B050"/>
                </a:solidFill>
                <a:latin typeface="Times New Roman" pitchFamily="18" charset="0"/>
                <a:cs typeface="Times New Roman" pitchFamily="18" charset="0"/>
              </a:rPr>
              <a:t>Số</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hạt</a:t>
            </a:r>
            <a:r>
              <a:rPr lang="en-US" sz="2400" dirty="0">
                <a:solidFill>
                  <a:srgbClr val="00B050"/>
                </a:solidFill>
                <a:latin typeface="Times New Roman" pitchFamily="18" charset="0"/>
                <a:cs typeface="Times New Roman" pitchFamily="18" charset="0"/>
              </a:rPr>
              <a:t> proton 7p </a:t>
            </a:r>
            <a:endParaRPr lang="vi-VN" sz="2400" dirty="0">
              <a:solidFill>
                <a:srgbClr val="00B050"/>
              </a:solidFill>
              <a:latin typeface="Times New Roman" pitchFamily="18" charset="0"/>
              <a:cs typeface="Times New Roman" pitchFamily="18" charset="0"/>
            </a:endParaRPr>
          </a:p>
        </p:txBody>
      </p:sp>
      <p:sp>
        <p:nvSpPr>
          <p:cNvPr id="66" name="TextBox 65">
            <a:extLst>
              <a:ext uri="{FF2B5EF4-FFF2-40B4-BE49-F238E27FC236}">
                <a16:creationId xmlns:a16="http://schemas.microsoft.com/office/drawing/2014/main" xmlns="" id="{2FFA914C-F8C6-0385-3178-7240EA0C9D94}"/>
              </a:ext>
            </a:extLst>
          </p:cNvPr>
          <p:cNvSpPr txBox="1"/>
          <p:nvPr/>
        </p:nvSpPr>
        <p:spPr>
          <a:xfrm>
            <a:off x="7752119" y="4024250"/>
            <a:ext cx="3165157" cy="830997"/>
          </a:xfrm>
          <a:prstGeom prst="rect">
            <a:avLst/>
          </a:prstGeom>
          <a:noFill/>
        </p:spPr>
        <p:txBody>
          <a:bodyPr wrap="square" rtlCol="0">
            <a:spAutoFit/>
          </a:bodyPr>
          <a:lstStyle/>
          <a:p>
            <a:pPr algn="ctr"/>
            <a:r>
              <a:rPr lang="en-US" sz="2400" dirty="0" err="1">
                <a:solidFill>
                  <a:srgbClr val="00B050"/>
                </a:solidFill>
                <a:latin typeface="Times New Roman" pitchFamily="18" charset="0"/>
                <a:cs typeface="Times New Roman" pitchFamily="18" charset="0"/>
              </a:rPr>
              <a:t>Số</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hạt</a:t>
            </a:r>
            <a:r>
              <a:rPr lang="en-US" sz="2400" dirty="0">
                <a:solidFill>
                  <a:srgbClr val="00B050"/>
                </a:solidFill>
                <a:latin typeface="Times New Roman" pitchFamily="18" charset="0"/>
                <a:cs typeface="Times New Roman" pitchFamily="18" charset="0"/>
              </a:rPr>
              <a:t> electron 19e</a:t>
            </a:r>
          </a:p>
          <a:p>
            <a:pPr algn="ctr"/>
            <a:r>
              <a:rPr lang="en-US" sz="2400" dirty="0" err="1">
                <a:solidFill>
                  <a:srgbClr val="00B050"/>
                </a:solidFill>
                <a:latin typeface="Times New Roman" pitchFamily="18" charset="0"/>
                <a:cs typeface="Times New Roman" pitchFamily="18" charset="0"/>
              </a:rPr>
              <a:t>Số</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hạt</a:t>
            </a:r>
            <a:r>
              <a:rPr lang="en-US" sz="2400" dirty="0">
                <a:solidFill>
                  <a:srgbClr val="00B050"/>
                </a:solidFill>
                <a:latin typeface="Times New Roman" pitchFamily="18" charset="0"/>
                <a:cs typeface="Times New Roman" pitchFamily="18" charset="0"/>
              </a:rPr>
              <a:t> proton 19p </a:t>
            </a:r>
            <a:endParaRPr lang="vi-VN" sz="2400" dirty="0">
              <a:solidFill>
                <a:srgbClr val="00B050"/>
              </a:solidFill>
              <a:latin typeface="Times New Roman" pitchFamily="18" charset="0"/>
              <a:cs typeface="Times New Roman" pitchFamily="18" charset="0"/>
            </a:endParaRPr>
          </a:p>
        </p:txBody>
      </p:sp>
      <p:sp>
        <p:nvSpPr>
          <p:cNvPr id="67" name="Title 1">
            <a:extLst>
              <a:ext uri="{FF2B5EF4-FFF2-40B4-BE49-F238E27FC236}">
                <a16:creationId xmlns:a16="http://schemas.microsoft.com/office/drawing/2014/main" xmlns="" id="{54DA3BF5-4405-38A6-2C60-27F20DE8BBCC}"/>
              </a:ext>
            </a:extLst>
          </p:cNvPr>
          <p:cNvSpPr>
            <a:spLocks noGrp="1"/>
          </p:cNvSpPr>
          <p:nvPr>
            <p:ph type="title"/>
          </p:nvPr>
        </p:nvSpPr>
        <p:spPr>
          <a:xfrm>
            <a:off x="2546766" y="5961774"/>
            <a:ext cx="6484119" cy="685800"/>
          </a:xfrm>
        </p:spPr>
        <p:txBody>
          <a:bodyPr>
            <a:normAutofit/>
          </a:bodyPr>
          <a:lstStyle/>
          <a:p>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bằng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dấu</a:t>
            </a:r>
            <a:endParaRPr lang="en-US" sz="3200" b="1" dirty="0">
              <a:latin typeface="Times New Roman" panose="02020603050405020304" pitchFamily="18" charset="0"/>
              <a:cs typeface="Times New Roman" panose="02020603050405020304" pitchFamily="18" charset="0"/>
            </a:endParaRPr>
          </a:p>
        </p:txBody>
      </p:sp>
      <p:sp>
        <p:nvSpPr>
          <p:cNvPr id="68" name="Title 1">
            <a:extLst>
              <a:ext uri="{FF2B5EF4-FFF2-40B4-BE49-F238E27FC236}">
                <a16:creationId xmlns:a16="http://schemas.microsoft.com/office/drawing/2014/main" xmlns="" id="{9E20D5CD-ACC1-91C5-2482-B3E559849C2D}"/>
              </a:ext>
            </a:extLst>
          </p:cNvPr>
          <p:cNvSpPr txBox="1">
            <a:spLocks/>
          </p:cNvSpPr>
          <p:nvPr/>
        </p:nvSpPr>
        <p:spPr>
          <a:xfrm>
            <a:off x="3460212" y="4971174"/>
            <a:ext cx="4038600" cy="990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Số</a:t>
            </a:r>
            <a:r>
              <a:rPr kumimoji="0" lang="en-US" sz="4400" b="1" i="0" u="none" strike="noStrike" kern="1200" cap="none" spc="0" normalizeH="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p   =    </a:t>
            </a:r>
            <a:r>
              <a:rPr kumimoji="0" lang="en-US" sz="4400" b="1" i="0" u="none" strike="noStrike" kern="1200" cap="none" spc="0" normalizeH="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Số</a:t>
            </a:r>
            <a:r>
              <a:rPr kumimoji="0" lang="en-US" sz="4400" b="1" i="0" u="none" strike="noStrike" kern="1200" cap="none" spc="0" normalizeH="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e</a:t>
            </a:r>
            <a:endParaRPr kumimoji="0" lang="en-US" sz="4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p:txBody>
      </p:sp>
      <p:sp>
        <p:nvSpPr>
          <p:cNvPr id="69" name="Oval 68">
            <a:extLst>
              <a:ext uri="{FF2B5EF4-FFF2-40B4-BE49-F238E27FC236}">
                <a16:creationId xmlns:a16="http://schemas.microsoft.com/office/drawing/2014/main" xmlns="" id="{05F441DB-7125-32B1-8F46-E26D9DD61503}"/>
              </a:ext>
            </a:extLst>
          </p:cNvPr>
          <p:cNvSpPr/>
          <p:nvPr/>
        </p:nvSpPr>
        <p:spPr>
          <a:xfrm>
            <a:off x="6057508" y="4607822"/>
            <a:ext cx="7620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a:t>
            </a:r>
            <a:r>
              <a:rPr lang="en-US" dirty="0"/>
              <a:t> </a:t>
            </a:r>
          </a:p>
        </p:txBody>
      </p:sp>
      <p:sp>
        <p:nvSpPr>
          <p:cNvPr id="70" name="Oval 69">
            <a:extLst>
              <a:ext uri="{FF2B5EF4-FFF2-40B4-BE49-F238E27FC236}">
                <a16:creationId xmlns:a16="http://schemas.microsoft.com/office/drawing/2014/main" xmlns="" id="{F15B1FF4-D17A-47D7-2857-58AEC34A2053}"/>
              </a:ext>
            </a:extLst>
          </p:cNvPr>
          <p:cNvSpPr/>
          <p:nvPr/>
        </p:nvSpPr>
        <p:spPr>
          <a:xfrm>
            <a:off x="3847708" y="4607822"/>
            <a:ext cx="762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a:t>
            </a:r>
          </a:p>
        </p:txBody>
      </p:sp>
    </p:spTree>
    <p:extLst>
      <p:ext uri="{BB962C8B-B14F-4D97-AF65-F5344CB8AC3E}">
        <p14:creationId xmlns:p14="http://schemas.microsoft.com/office/powerpoint/2010/main" val="18774469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barn(inVertical)">
                                      <p:cBhvr>
                                        <p:cTn id="15" dur="500"/>
                                        <p:tgtEl>
                                          <p:spTgt spid="63"/>
                                        </p:tgtEl>
                                      </p:cBhvr>
                                    </p:animEffect>
                                  </p:childTnLst>
                                </p:cTn>
                              </p:par>
                              <p:par>
                                <p:cTn id="16" presetID="16" presetClass="entr" presetSubtype="21"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arn(inVertical)">
                                      <p:cBhvr>
                                        <p:cTn id="18" dur="500"/>
                                        <p:tgtEl>
                                          <p:spTgt spid="3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barn(inVertical)">
                                      <p:cBhvr>
                                        <p:cTn id="31" dur="500"/>
                                        <p:tgtEl>
                                          <p:spTgt spid="6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anim calcmode="lin" valueType="num">
                                      <p:cBhvr additive="base">
                                        <p:cTn id="36" dur="500" fill="hold"/>
                                        <p:tgtEl>
                                          <p:spTgt spid="68"/>
                                        </p:tgtEl>
                                        <p:attrNameLst>
                                          <p:attrName>ppt_x</p:attrName>
                                        </p:attrNameLst>
                                      </p:cBhvr>
                                      <p:tavLst>
                                        <p:tav tm="0">
                                          <p:val>
                                            <p:strVal val="#ppt_x"/>
                                          </p:val>
                                        </p:tav>
                                        <p:tav tm="100000">
                                          <p:val>
                                            <p:strVal val="#ppt_x"/>
                                          </p:val>
                                        </p:tav>
                                      </p:tavLst>
                                    </p:anim>
                                    <p:anim calcmode="lin" valueType="num">
                                      <p:cBhvr additive="base">
                                        <p:cTn id="37"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blinds(horizontal)">
                                      <p:cBhvr>
                                        <p:cTn id="42" dur="500"/>
                                        <p:tgtEl>
                                          <p:spTgt spid="7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blinds(horizontal)">
                                      <p:cBhvr>
                                        <p:cTn id="45" dur="500"/>
                                        <p:tgtEl>
                                          <p:spTgt spid="6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blinds(horizontal)">
                                      <p:cBhvr>
                                        <p:cTn id="5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9" grpId="0"/>
      <p:bldP spid="66" grpId="0"/>
      <p:bldP spid="67" grpId="0"/>
      <p:bldP spid="68" grpId="0"/>
      <p:bldP spid="69" grpId="0" animBg="1"/>
      <p:bldP spid="7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4994" y="-118414"/>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292100"/>
          </a:effectLst>
          <a:extLst>
            <a:ext uri="{909E8E84-426E-40DD-AFC4-6F175D3DCCD1}">
              <a14:hiddenFill xmlns:a14="http://schemas.microsoft.com/office/drawing/2010/main">
                <a:solidFill>
                  <a:srgbClr val="FFFFFF"/>
                </a:solidFill>
              </a14:hiddenFill>
            </a:ext>
          </a:extLst>
        </p:spPr>
      </p:pic>
      <p:pic>
        <p:nvPicPr>
          <p:cNvPr id="5"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2931" y="6225266"/>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279400"/>
          </a:effectLst>
          <a:extLst>
            <a:ext uri="{909E8E84-426E-40DD-AFC4-6F175D3DCCD1}">
              <a14:hiddenFill xmlns:a14="http://schemas.microsoft.com/office/drawing/2010/main">
                <a:solidFill>
                  <a:srgbClr val="FFFFFF"/>
                </a:solidFill>
              </a14:hiddenFill>
            </a:ext>
          </a:extLst>
        </p:spPr>
      </p:pic>
      <p:pic>
        <p:nvPicPr>
          <p:cNvPr id="6"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610" y="6305420"/>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7"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7420" y="-32473"/>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8"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7501" y="-143359"/>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20"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41" y="2626765"/>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21"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38" y="4484312"/>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22"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79" y="895369"/>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23"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5207" y="3995222"/>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24"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63" y="6089397"/>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25"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7117" y="1595382"/>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26"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2980" y="6089397"/>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361795" y="4341344"/>
            <a:ext cx="7435625" cy="584775"/>
          </a:xfrm>
          <a:prstGeom prst="rect">
            <a:avLst/>
          </a:prstGeom>
        </p:spPr>
        <p:txBody>
          <a:bodyPr wrap="none">
            <a:spAutoFit/>
          </a:bodyPr>
          <a:lstStyle/>
          <a:p>
            <a:r>
              <a:rPr lang="en-US" sz="3200" dirty="0">
                <a:solidFill>
                  <a:srgbClr val="C00000"/>
                </a:solidFill>
                <a:latin typeface="Times New Roman" pitchFamily="18" charset="0"/>
                <a:cs typeface="Times New Roman" pitchFamily="18" charset="0"/>
              </a:rPr>
              <a:t>5. </a:t>
            </a:r>
            <a:r>
              <a:rPr lang="en-US" sz="3200" dirty="0" err="1">
                <a:solidFill>
                  <a:srgbClr val="C00000"/>
                </a:solidFill>
                <a:latin typeface="Times New Roman" pitchFamily="18" charset="0"/>
                <a:cs typeface="Times New Roman" pitchFamily="18" charset="0"/>
              </a:rPr>
              <a:t>Tại</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sao</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các</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nguyên</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tử</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trung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hòa</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về</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điện</a:t>
            </a:r>
            <a:r>
              <a:rPr lang="en-US" sz="3200" dirty="0">
                <a:solidFill>
                  <a:srgbClr val="C00000"/>
                </a:solidFill>
                <a:latin typeface="Times New Roman" pitchFamily="18" charset="0"/>
                <a:cs typeface="Times New Roman" pitchFamily="18" charset="0"/>
              </a:rPr>
              <a:t> ?</a:t>
            </a:r>
          </a:p>
        </p:txBody>
      </p:sp>
      <p:pic>
        <p:nvPicPr>
          <p:cNvPr id="27" name="Picture 26">
            <a:extLst>
              <a:ext uri="{FF2B5EF4-FFF2-40B4-BE49-F238E27FC236}">
                <a16:creationId xmlns:a16="http://schemas.microsoft.com/office/drawing/2014/main" xmlns="" id="{6D9D9CE6-1D33-4082-AE70-ECB6701C17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474" y="3990617"/>
            <a:ext cx="862141" cy="1203883"/>
          </a:xfrm>
          <a:prstGeom prst="rect">
            <a:avLst/>
          </a:prstGeom>
        </p:spPr>
      </p:pic>
      <p:sp>
        <p:nvSpPr>
          <p:cNvPr id="10" name="Rectangle 9"/>
          <p:cNvSpPr/>
          <p:nvPr/>
        </p:nvSpPr>
        <p:spPr>
          <a:xfrm>
            <a:off x="2293681" y="4944121"/>
            <a:ext cx="8100071" cy="954107"/>
          </a:xfrm>
          <a:prstGeom prst="rect">
            <a:avLst/>
          </a:prstGeom>
        </p:spPr>
        <p:txBody>
          <a:bodyPr wrap="square">
            <a:spAutoFit/>
          </a:bodyPr>
          <a:lstStyle/>
          <a:p>
            <a:pPr algn="ctr"/>
            <a:r>
              <a:rPr lang="en-US" sz="2800" b="1" dirty="0" err="1">
                <a:latin typeface="Times New Roman" pitchFamily="18" charset="0"/>
                <a:cs typeface="Times New Roman" pitchFamily="18" charset="0"/>
              </a:rPr>
              <a:t>Nguyên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trung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do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mỗi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nguyên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hạt</a:t>
            </a:r>
            <a:r>
              <a:rPr lang="en-US" sz="2800" b="1" dirty="0">
                <a:latin typeface="Times New Roman" pitchFamily="18" charset="0"/>
                <a:cs typeface="Times New Roman" pitchFamily="18" charset="0"/>
              </a:rPr>
              <a:t> proton </a:t>
            </a:r>
            <a:r>
              <a:rPr lang="en-US" sz="2800" b="1" dirty="0" err="1">
                <a:latin typeface="Times New Roman" pitchFamily="18" charset="0"/>
                <a:cs typeface="Times New Roman" pitchFamily="18" charset="0"/>
              </a:rPr>
              <a:t>bằng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electron.</a:t>
            </a:r>
          </a:p>
        </p:txBody>
      </p:sp>
      <p:pic>
        <p:nvPicPr>
          <p:cNvPr id="4" name="Picture 6" descr="sodium GIF by xponentialdesign">
            <a:extLst>
              <a:ext uri="{FF2B5EF4-FFF2-40B4-BE49-F238E27FC236}">
                <a16:creationId xmlns:a16="http://schemas.microsoft.com/office/drawing/2014/main" xmlns="" id="{288CF8A5-6EB5-DA59-9BD6-9B8B6525F4D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27279" y="353508"/>
            <a:ext cx="4432874" cy="3876950"/>
          </a:xfrm>
          <a:prstGeom prst="rect">
            <a:avLst/>
          </a:prstGeom>
          <a:solidFill>
            <a:srgbClr val="00B0F0"/>
          </a:solidFill>
        </p:spPr>
      </p:pic>
      <p:cxnSp>
        <p:nvCxnSpPr>
          <p:cNvPr id="67" name="Straight Arrow Connector 66">
            <a:extLst>
              <a:ext uri="{FF2B5EF4-FFF2-40B4-BE49-F238E27FC236}">
                <a16:creationId xmlns:a16="http://schemas.microsoft.com/office/drawing/2014/main" xmlns="" id="{D050F608-1C5E-25EA-1487-45BD9193ADA3}"/>
              </a:ext>
            </a:extLst>
          </p:cNvPr>
          <p:cNvCxnSpPr>
            <a:cxnSpLocks/>
            <a:endCxn id="68" idx="3"/>
          </p:cNvCxnSpPr>
          <p:nvPr/>
        </p:nvCxnSpPr>
        <p:spPr>
          <a:xfrm flipH="1">
            <a:off x="4005607" y="2516656"/>
            <a:ext cx="2181894" cy="511945"/>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8" name="Title 1">
            <a:extLst>
              <a:ext uri="{FF2B5EF4-FFF2-40B4-BE49-F238E27FC236}">
                <a16:creationId xmlns:a16="http://schemas.microsoft.com/office/drawing/2014/main" xmlns="" id="{E488BEC4-8361-C360-476D-6661577065CD}"/>
              </a:ext>
            </a:extLst>
          </p:cNvPr>
          <p:cNvSpPr>
            <a:spLocks noGrp="1"/>
          </p:cNvSpPr>
          <p:nvPr>
            <p:ph type="title"/>
          </p:nvPr>
        </p:nvSpPr>
        <p:spPr>
          <a:xfrm>
            <a:off x="704850" y="2685701"/>
            <a:ext cx="3300757" cy="685800"/>
          </a:xfrm>
          <a:solidFill>
            <a:srgbClr val="FFFF00"/>
          </a:solidFill>
        </p:spPr>
        <p:txBody>
          <a:bodyPr>
            <a:noAutofit/>
          </a:bodyPr>
          <a:lstStyle/>
          <a:p>
            <a:pPr algn="ctr"/>
            <a:r>
              <a:rPr lang="en-US" sz="2600" b="1" dirty="0" err="1">
                <a:latin typeface="Times New Roman" panose="02020603050405020304" pitchFamily="18" charset="0"/>
                <a:cs typeface="Times New Roman" panose="02020603050405020304" pitchFamily="18" charset="0"/>
              </a:rPr>
              <a:t>Hạt</a:t>
            </a:r>
            <a:r>
              <a:rPr lang="en-US" sz="2600" b="1" dirty="0">
                <a:latin typeface="Times New Roman" panose="02020603050405020304" pitchFamily="18" charset="0"/>
                <a:cs typeface="Times New Roman" panose="02020603050405020304" pitchFamily="18" charset="0"/>
              </a:rPr>
              <a:t> neutron</a:t>
            </a:r>
            <a:br>
              <a:rPr lang="en-US" sz="2600" b="1" dirty="0">
                <a:latin typeface="Times New Roman" panose="02020603050405020304" pitchFamily="18" charset="0"/>
                <a:cs typeface="Times New Roman" panose="02020603050405020304" pitchFamily="18" charset="0"/>
              </a:rPr>
            </a:b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mang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điện</a:t>
            </a:r>
            <a:endParaRPr lang="en-US" sz="2600" b="1" dirty="0">
              <a:latin typeface="Times New Roman" panose="02020603050405020304" pitchFamily="18" charset="0"/>
              <a:cs typeface="Times New Roman" panose="02020603050405020304" pitchFamily="18" charset="0"/>
            </a:endParaRPr>
          </a:p>
        </p:txBody>
      </p:sp>
      <p:cxnSp>
        <p:nvCxnSpPr>
          <p:cNvPr id="70" name="Straight Arrow Connector 69">
            <a:extLst>
              <a:ext uri="{FF2B5EF4-FFF2-40B4-BE49-F238E27FC236}">
                <a16:creationId xmlns:a16="http://schemas.microsoft.com/office/drawing/2014/main" xmlns="" id="{29217B66-2BAD-D606-E2E6-8AC71D26F50F}"/>
              </a:ext>
            </a:extLst>
          </p:cNvPr>
          <p:cNvCxnSpPr>
            <a:cxnSpLocks/>
          </p:cNvCxnSpPr>
          <p:nvPr/>
        </p:nvCxnSpPr>
        <p:spPr>
          <a:xfrm>
            <a:off x="6445852" y="2395368"/>
            <a:ext cx="2235973" cy="747533"/>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71" name="Title 1">
            <a:extLst>
              <a:ext uri="{FF2B5EF4-FFF2-40B4-BE49-F238E27FC236}">
                <a16:creationId xmlns:a16="http://schemas.microsoft.com/office/drawing/2014/main" xmlns="" id="{41806A68-B36E-0654-A0F0-9F9175BD550D}"/>
              </a:ext>
            </a:extLst>
          </p:cNvPr>
          <p:cNvSpPr txBox="1">
            <a:spLocks/>
          </p:cNvSpPr>
          <p:nvPr/>
        </p:nvSpPr>
        <p:spPr>
          <a:xfrm>
            <a:off x="8681825" y="2775628"/>
            <a:ext cx="3203894" cy="768603"/>
          </a:xfrm>
          <a:prstGeom prst="rect">
            <a:avLst/>
          </a:prstGeom>
          <a:solidFill>
            <a:srgbClr val="7030A0"/>
          </a:solidFill>
          <a:ln>
            <a:solidFill>
              <a:srgbClr val="7030A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err="1">
                <a:solidFill>
                  <a:srgbClr val="FBFBFB"/>
                </a:solidFill>
                <a:latin typeface="Times New Roman" panose="02020603050405020304" pitchFamily="18" charset="0"/>
                <a:cs typeface="Times New Roman" panose="02020603050405020304" pitchFamily="18" charset="0"/>
              </a:rPr>
              <a:t>Hạt</a:t>
            </a:r>
            <a:r>
              <a:rPr lang="en-US" sz="2600" b="1" dirty="0">
                <a:solidFill>
                  <a:srgbClr val="FBFBFB"/>
                </a:solidFill>
                <a:latin typeface="Times New Roman" panose="02020603050405020304" pitchFamily="18" charset="0"/>
                <a:cs typeface="Times New Roman" panose="02020603050405020304" pitchFamily="18" charset="0"/>
              </a:rPr>
              <a:t> proton </a:t>
            </a:r>
            <a:r>
              <a:rPr lang="en-US" sz="2600" b="1" dirty="0" err="1">
                <a:solidFill>
                  <a:srgbClr val="FBFBFB"/>
                </a:solidFill>
                <a:latin typeface="Times New Roman" panose="02020603050405020304" pitchFamily="18" charset="0"/>
                <a:cs typeface="Times New Roman" panose="02020603050405020304" pitchFamily="18" charset="0"/>
              </a:rPr>
              <a:t>mang</a:t>
            </a:r>
            <a:r>
              <a:rPr lang="en-US" sz="2600" b="1" dirty="0">
                <a:solidFill>
                  <a:srgbClr val="FBFBFB"/>
                </a:solidFill>
                <a:latin typeface="Times New Roman" panose="02020603050405020304" pitchFamily="18" charset="0"/>
                <a:cs typeface="Times New Roman" panose="02020603050405020304" pitchFamily="18" charset="0"/>
              </a:rPr>
              <a:t> </a:t>
            </a:r>
            <a:r>
              <a:rPr lang="en-US" sz="2600" b="1" dirty="0" err="1">
                <a:solidFill>
                  <a:srgbClr val="FBFBFB"/>
                </a:solidFill>
                <a:latin typeface="Times New Roman" panose="02020603050405020304" pitchFamily="18" charset="0"/>
                <a:cs typeface="Times New Roman" panose="02020603050405020304" pitchFamily="18" charset="0"/>
              </a:rPr>
              <a:t>điện</a:t>
            </a:r>
            <a:r>
              <a:rPr lang="en-US" sz="2600" b="1" dirty="0">
                <a:solidFill>
                  <a:srgbClr val="FBFBFB"/>
                </a:solidFill>
                <a:latin typeface="Times New Roman" panose="02020603050405020304" pitchFamily="18" charset="0"/>
                <a:cs typeface="Times New Roman" panose="02020603050405020304" pitchFamily="18" charset="0"/>
              </a:rPr>
              <a:t> </a:t>
            </a:r>
            <a:r>
              <a:rPr lang="en-US" sz="2600" b="1" dirty="0" err="1">
                <a:solidFill>
                  <a:srgbClr val="FBFBFB"/>
                </a:solidFill>
                <a:latin typeface="Times New Roman" panose="02020603050405020304" pitchFamily="18" charset="0"/>
                <a:cs typeface="Times New Roman" panose="02020603050405020304" pitchFamily="18" charset="0"/>
              </a:rPr>
              <a:t>dương</a:t>
            </a:r>
            <a:endParaRPr lang="en-US" sz="2600" b="1" dirty="0">
              <a:solidFill>
                <a:srgbClr val="FBFBFB"/>
              </a:solidFill>
              <a:latin typeface="Times New Roman" panose="02020603050405020304" pitchFamily="18" charset="0"/>
              <a:cs typeface="Times New Roman" panose="02020603050405020304" pitchFamily="18" charset="0"/>
            </a:endParaRPr>
          </a:p>
        </p:txBody>
      </p:sp>
      <p:cxnSp>
        <p:nvCxnSpPr>
          <p:cNvPr id="81" name="Straight Arrow Connector 80">
            <a:extLst>
              <a:ext uri="{FF2B5EF4-FFF2-40B4-BE49-F238E27FC236}">
                <a16:creationId xmlns:a16="http://schemas.microsoft.com/office/drawing/2014/main" xmlns="" id="{3FAC2A8D-30EA-E92C-E52E-D28994C531F8}"/>
              </a:ext>
            </a:extLst>
          </p:cNvPr>
          <p:cNvCxnSpPr>
            <a:cxnSpLocks/>
          </p:cNvCxnSpPr>
          <p:nvPr/>
        </p:nvCxnSpPr>
        <p:spPr>
          <a:xfrm flipV="1">
            <a:off x="7022931" y="1204686"/>
            <a:ext cx="1992590" cy="319374"/>
          </a:xfrm>
          <a:prstGeom prst="straightConnector1">
            <a:avLst/>
          </a:prstGeom>
          <a:ln w="571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2" name="Title 1">
            <a:extLst>
              <a:ext uri="{FF2B5EF4-FFF2-40B4-BE49-F238E27FC236}">
                <a16:creationId xmlns:a16="http://schemas.microsoft.com/office/drawing/2014/main" xmlns="" id="{AC5D83CA-350A-BDCC-A8C6-9FC113B1A0C2}"/>
              </a:ext>
            </a:extLst>
          </p:cNvPr>
          <p:cNvSpPr txBox="1">
            <a:spLocks/>
          </p:cNvSpPr>
          <p:nvPr/>
        </p:nvSpPr>
        <p:spPr>
          <a:xfrm>
            <a:off x="9015521" y="837413"/>
            <a:ext cx="2895652" cy="768603"/>
          </a:xfrm>
          <a:prstGeom prst="rect">
            <a:avLst/>
          </a:prstGeom>
          <a:solidFill>
            <a:schemeClr val="bg2">
              <a:lumMod val="75000"/>
            </a:schemeClr>
          </a:solidFill>
          <a:ln>
            <a:solidFill>
              <a:srgbClr val="7030A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err="1">
                <a:solidFill>
                  <a:schemeClr val="bg1"/>
                </a:solidFill>
                <a:latin typeface="Times New Roman" panose="02020603050405020304" pitchFamily="18" charset="0"/>
                <a:cs typeface="Times New Roman" panose="02020603050405020304" pitchFamily="18" charset="0"/>
              </a:rPr>
              <a:t>Hạt</a:t>
            </a:r>
            <a:r>
              <a:rPr lang="en-US" sz="2600" b="1" dirty="0">
                <a:solidFill>
                  <a:schemeClr val="bg1"/>
                </a:solidFill>
                <a:latin typeface="Times New Roman" panose="02020603050405020304" pitchFamily="18" charset="0"/>
                <a:cs typeface="Times New Roman" panose="02020603050405020304" pitchFamily="18" charset="0"/>
              </a:rPr>
              <a:t> electron </a:t>
            </a:r>
            <a:r>
              <a:rPr lang="en-US" sz="2600" b="1" dirty="0" err="1">
                <a:solidFill>
                  <a:schemeClr val="bg1"/>
                </a:solidFill>
                <a:latin typeface="Times New Roman" panose="02020603050405020304" pitchFamily="18" charset="0"/>
                <a:cs typeface="Times New Roman" panose="02020603050405020304" pitchFamily="18" charset="0"/>
              </a:rPr>
              <a:t>mang</a:t>
            </a:r>
            <a:r>
              <a:rPr lang="en-US" sz="2600" b="1" dirty="0">
                <a:solidFill>
                  <a:schemeClr val="bg1"/>
                </a:solidFill>
                <a:latin typeface="Times New Roman" panose="02020603050405020304" pitchFamily="18" charset="0"/>
                <a:cs typeface="Times New Roman" panose="02020603050405020304" pitchFamily="18" charset="0"/>
              </a:rPr>
              <a:t> </a:t>
            </a:r>
            <a:r>
              <a:rPr lang="en-US" sz="2600" b="1" dirty="0" err="1">
                <a:solidFill>
                  <a:schemeClr val="bg1"/>
                </a:solidFill>
                <a:latin typeface="Times New Roman" panose="02020603050405020304" pitchFamily="18" charset="0"/>
                <a:cs typeface="Times New Roman" panose="02020603050405020304" pitchFamily="18" charset="0"/>
              </a:rPr>
              <a:t>điện</a:t>
            </a:r>
            <a:r>
              <a:rPr lang="en-US" sz="2600" b="1" dirty="0">
                <a:solidFill>
                  <a:schemeClr val="bg1"/>
                </a:solidFill>
                <a:latin typeface="Times New Roman" panose="02020603050405020304" pitchFamily="18" charset="0"/>
                <a:cs typeface="Times New Roman" panose="02020603050405020304" pitchFamily="18" charset="0"/>
              </a:rPr>
              <a:t> </a:t>
            </a:r>
            <a:r>
              <a:rPr lang="en-US" sz="2600" b="1" dirty="0" err="1">
                <a:solidFill>
                  <a:schemeClr val="bg1"/>
                </a:solidFill>
                <a:latin typeface="Times New Roman" panose="02020603050405020304" pitchFamily="18" charset="0"/>
                <a:cs typeface="Times New Roman" panose="02020603050405020304" pitchFamily="18" charset="0"/>
              </a:rPr>
              <a:t>âm</a:t>
            </a:r>
            <a:endParaRPr lang="en-US" sz="2600" b="1" dirty="0">
              <a:solidFill>
                <a:schemeClr val="bg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08983443-9009-44D3-DF8A-8485BDB0B2B5}"/>
              </a:ext>
            </a:extLst>
          </p:cNvPr>
          <p:cNvSpPr/>
          <p:nvPr/>
        </p:nvSpPr>
        <p:spPr>
          <a:xfrm>
            <a:off x="428208" y="572867"/>
            <a:ext cx="3300757" cy="1434782"/>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0000"/>
                </a:solidFill>
                <a:latin typeface="Times New Roman" panose="02020603050405020304" pitchFamily="18" charset="0"/>
                <a:ea typeface="Tiffany" panose="02020500000000000000" pitchFamily="18" charset="0"/>
                <a:cs typeface="Times New Roman" panose="02020603050405020304" pitchFamily="18" charset="0"/>
              </a:rPr>
              <a:t>Năm</a:t>
            </a:r>
            <a:r>
              <a:rPr lang="en-US" sz="2200" dirty="0">
                <a:solidFill>
                  <a:srgbClr val="FF0000"/>
                </a:solidFill>
                <a:latin typeface="Times New Roman" panose="02020603050405020304" pitchFamily="18" charset="0"/>
                <a:ea typeface="Tiffany" panose="02020500000000000000" pitchFamily="18" charset="0"/>
                <a:cs typeface="Times New Roman" panose="02020603050405020304" pitchFamily="18" charset="0"/>
              </a:rPr>
              <a:t> 1932, James Chadwick </a:t>
            </a:r>
            <a:r>
              <a:rPr lang="en-US" sz="2200" dirty="0" err="1">
                <a:solidFill>
                  <a:srgbClr val="FF0000"/>
                </a:solidFill>
                <a:latin typeface="Times New Roman" panose="02020603050405020304" pitchFamily="18" charset="0"/>
                <a:ea typeface="Tiffany" panose="02020500000000000000" pitchFamily="18" charset="0"/>
                <a:cs typeface="Times New Roman" panose="02020603050405020304" pitchFamily="18" charset="0"/>
              </a:rPr>
              <a:t>phát</a:t>
            </a:r>
            <a:r>
              <a:rPr lang="en-US" sz="2200" dirty="0">
                <a:solidFill>
                  <a:srgbClr val="FF0000"/>
                </a:solidFill>
                <a:latin typeface="Times New Roman" panose="02020603050405020304" pitchFamily="18" charset="0"/>
                <a:ea typeface="Tiffany" panose="02020500000000000000"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ffany" panose="02020500000000000000" pitchFamily="18" charset="0"/>
                <a:cs typeface="Times New Roman" panose="02020603050405020304" pitchFamily="18" charset="0"/>
              </a:rPr>
              <a:t>hiện</a:t>
            </a:r>
            <a:r>
              <a:rPr lang="en-US" sz="2200" dirty="0">
                <a:solidFill>
                  <a:srgbClr val="FF0000"/>
                </a:solidFill>
                <a:latin typeface="Times New Roman" panose="02020603050405020304" pitchFamily="18" charset="0"/>
                <a:ea typeface="Tiffany" panose="02020500000000000000"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ffany" panose="02020500000000000000" pitchFamily="18" charset="0"/>
                <a:cs typeface="Times New Roman" panose="02020603050405020304" pitchFamily="18" charset="0"/>
              </a:rPr>
              <a:t>bên</a:t>
            </a:r>
            <a:r>
              <a:rPr lang="en-US" sz="2200" dirty="0">
                <a:solidFill>
                  <a:srgbClr val="FF0000"/>
                </a:solidFill>
                <a:latin typeface="Times New Roman" panose="02020603050405020304" pitchFamily="18" charset="0"/>
                <a:ea typeface="Tiffany" panose="02020500000000000000"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ffany" panose="02020500000000000000" pitchFamily="18" charset="0"/>
                <a:cs typeface="Times New Roman" panose="02020603050405020304" pitchFamily="18" charset="0"/>
              </a:rPr>
              <a:t>trong</a:t>
            </a:r>
            <a:r>
              <a:rPr lang="en-US" sz="2200" dirty="0">
                <a:solidFill>
                  <a:srgbClr val="FF0000"/>
                </a:solidFill>
                <a:latin typeface="Times New Roman" panose="02020603050405020304" pitchFamily="18" charset="0"/>
                <a:ea typeface="Tiffany" panose="02020500000000000000"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ffany" panose="02020500000000000000" pitchFamily="18" charset="0"/>
                <a:cs typeface="Times New Roman" panose="02020603050405020304" pitchFamily="18" charset="0"/>
              </a:rPr>
              <a:t>hạt</a:t>
            </a:r>
            <a:r>
              <a:rPr lang="en-US" sz="2200" dirty="0">
                <a:solidFill>
                  <a:srgbClr val="FF0000"/>
                </a:solidFill>
                <a:latin typeface="Times New Roman" panose="02020603050405020304" pitchFamily="18" charset="0"/>
                <a:ea typeface="Tiffany" panose="02020500000000000000"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ffany" panose="02020500000000000000" pitchFamily="18" charset="0"/>
                <a:cs typeface="Times New Roman" panose="02020603050405020304" pitchFamily="18" charset="0"/>
              </a:rPr>
              <a:t>nhân</a:t>
            </a:r>
            <a:r>
              <a:rPr lang="en-US" sz="2200" dirty="0">
                <a:solidFill>
                  <a:srgbClr val="FF0000"/>
                </a:solidFill>
                <a:latin typeface="Times New Roman" panose="02020603050405020304" pitchFamily="18" charset="0"/>
                <a:ea typeface="Tiffany" panose="02020500000000000000"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ffany" panose="02020500000000000000" pitchFamily="18" charset="0"/>
                <a:cs typeface="Times New Roman" panose="02020603050405020304" pitchFamily="18" charset="0"/>
              </a:rPr>
              <a:t>còn</a:t>
            </a:r>
            <a:r>
              <a:rPr lang="en-US" sz="2200" dirty="0">
                <a:solidFill>
                  <a:srgbClr val="FF0000"/>
                </a:solidFill>
                <a:latin typeface="Times New Roman" panose="02020603050405020304" pitchFamily="18" charset="0"/>
                <a:ea typeface="Tiffany" panose="02020500000000000000"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ffany" panose="02020500000000000000" pitchFamily="18" charset="0"/>
                <a:cs typeface="Times New Roman" panose="02020603050405020304" pitchFamily="18" charset="0"/>
              </a:rPr>
              <a:t>có</a:t>
            </a:r>
            <a:r>
              <a:rPr lang="en-US" sz="2200" dirty="0">
                <a:solidFill>
                  <a:srgbClr val="FF0000"/>
                </a:solidFill>
                <a:latin typeface="Times New Roman" panose="02020603050405020304" pitchFamily="18" charset="0"/>
                <a:ea typeface="Tiffany" panose="02020500000000000000" pitchFamily="18" charset="0"/>
                <a:cs typeface="Times New Roman" panose="02020603050405020304" pitchFamily="18" charset="0"/>
              </a:rPr>
              <a:t> 1 </a:t>
            </a:r>
            <a:r>
              <a:rPr lang="en-US" sz="2200" dirty="0" err="1">
                <a:solidFill>
                  <a:srgbClr val="FF0000"/>
                </a:solidFill>
                <a:latin typeface="Times New Roman" panose="02020603050405020304" pitchFamily="18" charset="0"/>
                <a:ea typeface="Tiffany" panose="02020500000000000000" pitchFamily="18" charset="0"/>
                <a:cs typeface="Times New Roman" panose="02020603050405020304" pitchFamily="18" charset="0"/>
              </a:rPr>
              <a:t>hạt</a:t>
            </a:r>
            <a:r>
              <a:rPr lang="en-US" sz="2200" dirty="0">
                <a:solidFill>
                  <a:srgbClr val="FF0000"/>
                </a:solidFill>
                <a:latin typeface="Times New Roman" panose="02020603050405020304" pitchFamily="18" charset="0"/>
                <a:ea typeface="Tiffany" panose="02020500000000000000"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ffany" panose="02020500000000000000" pitchFamily="18" charset="0"/>
                <a:cs typeface="Times New Roman" panose="02020603050405020304" pitchFamily="18" charset="0"/>
              </a:rPr>
              <a:t>không</a:t>
            </a:r>
            <a:r>
              <a:rPr lang="en-US" sz="2200" dirty="0">
                <a:solidFill>
                  <a:srgbClr val="FF0000"/>
                </a:solidFill>
                <a:latin typeface="Times New Roman" panose="02020603050405020304" pitchFamily="18" charset="0"/>
                <a:ea typeface="Tiffany" panose="02020500000000000000"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ffany" panose="02020500000000000000" pitchFamily="18" charset="0"/>
                <a:cs typeface="Times New Roman" panose="02020603050405020304" pitchFamily="18" charset="0"/>
              </a:rPr>
              <a:t>mang</a:t>
            </a:r>
            <a:r>
              <a:rPr lang="en-US" sz="2200" dirty="0">
                <a:solidFill>
                  <a:srgbClr val="FF0000"/>
                </a:solidFill>
                <a:latin typeface="Times New Roman" panose="02020603050405020304" pitchFamily="18" charset="0"/>
                <a:ea typeface="Tiffany" panose="02020500000000000000"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ffany" panose="02020500000000000000" pitchFamily="18" charset="0"/>
                <a:cs typeface="Times New Roman" panose="02020603050405020304" pitchFamily="18" charset="0"/>
              </a:rPr>
              <a:t>điện</a:t>
            </a:r>
            <a:endParaRPr lang="en-US" sz="2200" dirty="0">
              <a:solidFill>
                <a:srgbClr val="FF0000"/>
              </a:solidFill>
              <a:latin typeface="Times New Roman" panose="02020603050405020304" pitchFamily="18" charset="0"/>
              <a:ea typeface="Tiffany" panose="02020500000000000000" pitchFamily="18" charset="0"/>
              <a:cs typeface="Times New Roman" panose="02020603050405020304" pitchFamily="18" charset="0"/>
            </a:endParaRPr>
          </a:p>
        </p:txBody>
      </p:sp>
      <p:sp>
        <p:nvSpPr>
          <p:cNvPr id="9" name="Arrow: Down 8">
            <a:extLst>
              <a:ext uri="{FF2B5EF4-FFF2-40B4-BE49-F238E27FC236}">
                <a16:creationId xmlns:a16="http://schemas.microsoft.com/office/drawing/2014/main" xmlns="" id="{2078A306-978B-779C-F148-3EA054E0C677}"/>
              </a:ext>
            </a:extLst>
          </p:cNvPr>
          <p:cNvSpPr/>
          <p:nvPr/>
        </p:nvSpPr>
        <p:spPr>
          <a:xfrm>
            <a:off x="1678932" y="2022113"/>
            <a:ext cx="682863" cy="485017"/>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60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blinds(horizontal)">
                                      <p:cBhvr>
                                        <p:cTn id="15" dur="500"/>
                                        <p:tgtEl>
                                          <p:spTgt spid="7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blinds(horizontal)">
                                      <p:cBhvr>
                                        <p:cTn id="18" dur="500"/>
                                        <p:tgtEl>
                                          <p:spTgt spid="7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blinds(horizontal)">
                                      <p:cBhvr>
                                        <p:cTn id="23" dur="500"/>
                                        <p:tgtEl>
                                          <p:spTgt spid="8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blinds(horizontal)">
                                      <p:cBhvr>
                                        <p:cTn id="26" dur="500"/>
                                        <p:tgtEl>
                                          <p:spTgt spid="8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blinds(horizontal)">
                                      <p:cBhvr>
                                        <p:cTn id="50" dur="500"/>
                                        <p:tgtEl>
                                          <p:spTgt spid="67"/>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blinds(horizontal)">
                                      <p:cBhvr>
                                        <p:cTn id="5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68" grpId="0" animBg="1"/>
      <p:bldP spid="71" grpId="0" animBg="1"/>
      <p:bldP spid="82" grpId="0" animBg="1"/>
      <p:bldP spid="2"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72"/>
          <p:cNvPicPr/>
          <p:nvPr/>
        </p:nvPicPr>
        <p:blipFill>
          <a:blip r:embed="rId2"/>
          <a:stretch/>
        </p:blipFill>
        <p:spPr>
          <a:xfrm>
            <a:off x="997526" y="360218"/>
            <a:ext cx="10377055" cy="5929746"/>
          </a:xfrm>
          <a:prstGeom prst="rect">
            <a:avLst/>
          </a:prstGeom>
        </p:spPr>
      </p:pic>
    </p:spTree>
    <p:extLst>
      <p:ext uri="{BB962C8B-B14F-4D97-AF65-F5344CB8AC3E}">
        <p14:creationId xmlns:p14="http://schemas.microsoft.com/office/powerpoint/2010/main" val="28465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F53C8B46-1EC8-210F-CD23-A0132397F435}"/>
              </a:ext>
            </a:extLst>
          </p:cNvPr>
          <p:cNvSpPr>
            <a:spLocks noGrp="1"/>
          </p:cNvSpPr>
          <p:nvPr>
            <p:ph idx="1"/>
          </p:nvPr>
        </p:nvSpPr>
        <p:spPr>
          <a:xfrm>
            <a:off x="1962150" y="4724400"/>
            <a:ext cx="3657600" cy="1143000"/>
          </a:xfrm>
        </p:spPr>
        <p:txBody>
          <a:bodyPr/>
          <a:lstStyle/>
          <a:p>
            <a:pPr>
              <a:buNone/>
            </a:pPr>
            <a:r>
              <a:rPr lang="en-US" dirty="0" err="1"/>
              <a:t>Điện</a:t>
            </a:r>
            <a:r>
              <a:rPr lang="en-US" dirty="0"/>
              <a:t> </a:t>
            </a:r>
            <a:r>
              <a:rPr lang="en-US" dirty="0" err="1"/>
              <a:t>tích</a:t>
            </a:r>
            <a:r>
              <a:rPr lang="en-US" dirty="0"/>
              <a:t> </a:t>
            </a:r>
            <a:r>
              <a:rPr lang="en-US" dirty="0" err="1"/>
              <a:t>hạt</a:t>
            </a:r>
            <a:r>
              <a:rPr lang="en-US" dirty="0"/>
              <a:t> </a:t>
            </a:r>
            <a:r>
              <a:rPr lang="en-US" dirty="0" err="1"/>
              <a:t>nhân</a:t>
            </a:r>
            <a:endParaRPr lang="en-US" dirty="0"/>
          </a:p>
        </p:txBody>
      </p:sp>
      <p:sp>
        <p:nvSpPr>
          <p:cNvPr id="5" name="Content Placeholder 3">
            <a:extLst>
              <a:ext uri="{FF2B5EF4-FFF2-40B4-BE49-F238E27FC236}">
                <a16:creationId xmlns:a16="http://schemas.microsoft.com/office/drawing/2014/main" xmlns="" id="{4885AA70-8D85-0777-10FA-96CC27EB8375}"/>
              </a:ext>
            </a:extLst>
          </p:cNvPr>
          <p:cNvSpPr txBox="1">
            <a:spLocks/>
          </p:cNvSpPr>
          <p:nvPr/>
        </p:nvSpPr>
        <p:spPr>
          <a:xfrm>
            <a:off x="6000750" y="4724400"/>
            <a:ext cx="5486400" cy="1143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err="1">
                <a:ln>
                  <a:noFill/>
                </a:ln>
                <a:solidFill>
                  <a:schemeClr val="tx1"/>
                </a:solidFill>
                <a:effectLst/>
                <a:uLnTx/>
                <a:uFillTx/>
                <a:latin typeface="+mn-lt"/>
                <a:ea typeface="+mn-ea"/>
                <a:cs typeface="+mn-cs"/>
              </a:rPr>
              <a:t>Số</a:t>
            </a:r>
            <a:r>
              <a:rPr kumimoji="0" lang="en-US" sz="3200" b="0" i="0" u="none" strike="noStrike" kern="1200" cap="none" spc="0" normalizeH="0" noProof="0" dirty="0">
                <a:ln>
                  <a:noFill/>
                </a:ln>
                <a:solidFill>
                  <a:schemeClr val="tx1"/>
                </a:solidFill>
                <a:effectLst/>
                <a:uLnTx/>
                <a:uFillTx/>
                <a:latin typeface="+mn-lt"/>
                <a:ea typeface="+mn-ea"/>
                <a:cs typeface="+mn-cs"/>
              </a:rPr>
              <a:t> </a:t>
            </a:r>
            <a:r>
              <a:rPr kumimoji="0" lang="en-US" sz="3200" b="0" i="0" u="none" strike="noStrike" kern="1200" cap="none" spc="0" normalizeH="0" noProof="0" dirty="0" err="1">
                <a:ln>
                  <a:noFill/>
                </a:ln>
                <a:solidFill>
                  <a:schemeClr val="tx1"/>
                </a:solidFill>
                <a:effectLst/>
                <a:uLnTx/>
                <a:uFillTx/>
                <a:latin typeface="+mn-lt"/>
                <a:ea typeface="+mn-ea"/>
                <a:cs typeface="+mn-cs"/>
              </a:rPr>
              <a:t>đơn</a:t>
            </a:r>
            <a:r>
              <a:rPr kumimoji="0" lang="en-US" sz="3200" b="0" i="0" u="none" strike="noStrike" kern="1200" cap="none" spc="0" normalizeH="0" noProof="0" dirty="0">
                <a:ln>
                  <a:noFill/>
                </a:ln>
                <a:solidFill>
                  <a:schemeClr val="tx1"/>
                </a:solidFill>
                <a:effectLst/>
                <a:uLnTx/>
                <a:uFillTx/>
                <a:latin typeface="+mn-lt"/>
                <a:ea typeface="+mn-ea"/>
                <a:cs typeface="+mn-cs"/>
              </a:rPr>
              <a:t> </a:t>
            </a:r>
            <a:r>
              <a:rPr kumimoji="0" lang="en-US" sz="3200" b="0" i="0" u="none" strike="noStrike" kern="1200" cap="none" spc="0" normalizeH="0" noProof="0" dirty="0" err="1">
                <a:ln>
                  <a:noFill/>
                </a:ln>
                <a:solidFill>
                  <a:schemeClr val="tx1"/>
                </a:solidFill>
                <a:effectLst/>
                <a:uLnTx/>
                <a:uFillTx/>
                <a:latin typeface="+mn-lt"/>
                <a:ea typeface="+mn-ea"/>
                <a:cs typeface="+mn-cs"/>
              </a:rPr>
              <a:t>vị</a:t>
            </a:r>
            <a:r>
              <a:rPr kumimoji="0" lang="en-US" sz="3200" b="0" i="0" u="none" strike="noStrike" kern="1200" cap="none" spc="0" normalizeH="0" noProof="0" dirty="0">
                <a:ln>
                  <a:noFill/>
                </a:ln>
                <a:solidFill>
                  <a:schemeClr val="tx1"/>
                </a:solidFill>
                <a:effectLst/>
                <a:uLnTx/>
                <a:uFillTx/>
                <a:latin typeface="+mn-lt"/>
                <a:ea typeface="+mn-ea"/>
                <a:cs typeface="+mn-cs"/>
              </a:rPr>
              <a:t> </a:t>
            </a:r>
            <a:r>
              <a:rPr lang="en-US" sz="3200" dirty="0"/>
              <a:t>đ</a:t>
            </a:r>
            <a:r>
              <a:rPr kumimoji="0" lang="en-US" sz="3200" b="0" i="0" u="none" strike="noStrike" kern="1200" cap="none" spc="0" normalizeH="0" baseline="0" noProof="0" dirty="0" err="1">
                <a:ln>
                  <a:noFill/>
                </a:ln>
                <a:solidFill>
                  <a:schemeClr val="tx1"/>
                </a:solidFill>
                <a:effectLst/>
                <a:uLnTx/>
                <a:uFillTx/>
                <a:latin typeface="+mn-lt"/>
                <a:ea typeface="+mn-ea"/>
                <a:cs typeface="+mn-cs"/>
              </a:rPr>
              <a:t>iện</a:t>
            </a: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kumimoji="0" lang="en-US" sz="3200" b="0" i="0" u="none" strike="noStrike" kern="1200" cap="none" spc="0" normalizeH="0" baseline="0" noProof="0" dirty="0" err="1">
                <a:ln>
                  <a:noFill/>
                </a:ln>
                <a:solidFill>
                  <a:schemeClr val="tx1"/>
                </a:solidFill>
                <a:effectLst/>
                <a:uLnTx/>
                <a:uFillTx/>
                <a:latin typeface="+mn-lt"/>
                <a:ea typeface="+mn-ea"/>
                <a:cs typeface="+mn-cs"/>
              </a:rPr>
              <a:t>tích</a:t>
            </a: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kumimoji="0" lang="en-US" sz="3200" b="0" i="0" u="none" strike="noStrike" kern="1200" cap="none" spc="0" normalizeH="0" baseline="0" noProof="0" dirty="0" err="1">
                <a:ln>
                  <a:noFill/>
                </a:ln>
                <a:solidFill>
                  <a:schemeClr val="tx1"/>
                </a:solidFill>
                <a:effectLst/>
                <a:uLnTx/>
                <a:uFillTx/>
                <a:latin typeface="+mn-lt"/>
                <a:ea typeface="+mn-ea"/>
                <a:cs typeface="+mn-cs"/>
              </a:rPr>
              <a:t>hạt</a:t>
            </a: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kumimoji="0" lang="en-US" sz="3200" b="0" i="0" u="none" strike="noStrike" kern="1200" cap="none" spc="0" normalizeH="0" baseline="0" noProof="0" dirty="0" err="1">
                <a:ln>
                  <a:noFill/>
                </a:ln>
                <a:solidFill>
                  <a:schemeClr val="tx1"/>
                </a:solidFill>
                <a:effectLst/>
                <a:uLnTx/>
                <a:uFillTx/>
                <a:latin typeface="+mn-lt"/>
                <a:ea typeface="+mn-ea"/>
                <a:cs typeface="+mn-cs"/>
              </a:rPr>
              <a:t>nhân</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z3577065197077_47d4978841bc445395535d3edb04b205.jpg">
            <a:extLst>
              <a:ext uri="{FF2B5EF4-FFF2-40B4-BE49-F238E27FC236}">
                <a16:creationId xmlns:a16="http://schemas.microsoft.com/office/drawing/2014/main" xmlns="" id="{F3CF0DEE-8209-35F7-BC46-2AA40E0C0144}"/>
              </a:ext>
            </a:extLst>
          </p:cNvPr>
          <p:cNvPicPr>
            <a:picLocks noChangeAspect="1"/>
          </p:cNvPicPr>
          <p:nvPr/>
        </p:nvPicPr>
        <p:blipFill>
          <a:blip r:embed="rId2"/>
          <a:stretch>
            <a:fillRect/>
          </a:stretch>
        </p:blipFill>
        <p:spPr>
          <a:xfrm>
            <a:off x="4324350" y="228600"/>
            <a:ext cx="3733800" cy="3810000"/>
          </a:xfrm>
          <a:prstGeom prst="rect">
            <a:avLst/>
          </a:prstGeom>
        </p:spPr>
      </p:pic>
      <p:sp>
        <p:nvSpPr>
          <p:cNvPr id="7" name="Content Placeholder 3">
            <a:extLst>
              <a:ext uri="{FF2B5EF4-FFF2-40B4-BE49-F238E27FC236}">
                <a16:creationId xmlns:a16="http://schemas.microsoft.com/office/drawing/2014/main" xmlns="" id="{48BA15F9-D1EC-3E4A-B33E-A229487AFC2A}"/>
              </a:ext>
            </a:extLst>
          </p:cNvPr>
          <p:cNvSpPr txBox="1">
            <a:spLocks/>
          </p:cNvSpPr>
          <p:nvPr/>
        </p:nvSpPr>
        <p:spPr>
          <a:xfrm>
            <a:off x="5543550" y="3429000"/>
            <a:ext cx="1219200" cy="6858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7p</a:t>
            </a:r>
          </a:p>
        </p:txBody>
      </p:sp>
      <p:sp>
        <p:nvSpPr>
          <p:cNvPr id="8" name="Content Placeholder 3">
            <a:extLst>
              <a:ext uri="{FF2B5EF4-FFF2-40B4-BE49-F238E27FC236}">
                <a16:creationId xmlns:a16="http://schemas.microsoft.com/office/drawing/2014/main" xmlns="" id="{4B9CA7CD-75A9-2006-DEE7-44584D15E489}"/>
              </a:ext>
            </a:extLst>
          </p:cNvPr>
          <p:cNvSpPr txBox="1">
            <a:spLocks/>
          </p:cNvSpPr>
          <p:nvPr/>
        </p:nvSpPr>
        <p:spPr>
          <a:xfrm>
            <a:off x="2724150" y="6019800"/>
            <a:ext cx="1066800" cy="6858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+7</a:t>
            </a:r>
          </a:p>
        </p:txBody>
      </p:sp>
      <p:sp>
        <p:nvSpPr>
          <p:cNvPr id="9" name="Content Placeholder 3">
            <a:extLst>
              <a:ext uri="{FF2B5EF4-FFF2-40B4-BE49-F238E27FC236}">
                <a16:creationId xmlns:a16="http://schemas.microsoft.com/office/drawing/2014/main" xmlns="" id="{5CC8042E-E01A-73D4-F825-FA808A4962B8}"/>
              </a:ext>
            </a:extLst>
          </p:cNvPr>
          <p:cNvSpPr txBox="1">
            <a:spLocks/>
          </p:cNvSpPr>
          <p:nvPr/>
        </p:nvSpPr>
        <p:spPr>
          <a:xfrm>
            <a:off x="7981950" y="6019800"/>
            <a:ext cx="1219200" cy="6858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7</a:t>
            </a:r>
          </a:p>
        </p:txBody>
      </p:sp>
      <p:sp>
        <p:nvSpPr>
          <p:cNvPr id="10" name="Down Arrow 10">
            <a:extLst>
              <a:ext uri="{FF2B5EF4-FFF2-40B4-BE49-F238E27FC236}">
                <a16:creationId xmlns:a16="http://schemas.microsoft.com/office/drawing/2014/main" xmlns="" id="{A1BF9966-8D2B-821C-E833-24FEED60A9FA}"/>
              </a:ext>
            </a:extLst>
          </p:cNvPr>
          <p:cNvSpPr/>
          <p:nvPr/>
        </p:nvSpPr>
        <p:spPr>
          <a:xfrm>
            <a:off x="3028950" y="5334000"/>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1">
            <a:extLst>
              <a:ext uri="{FF2B5EF4-FFF2-40B4-BE49-F238E27FC236}">
                <a16:creationId xmlns:a16="http://schemas.microsoft.com/office/drawing/2014/main" xmlns="" id="{8E010107-4288-25EE-50F1-1CC5EA55604C}"/>
              </a:ext>
            </a:extLst>
          </p:cNvPr>
          <p:cNvSpPr/>
          <p:nvPr/>
        </p:nvSpPr>
        <p:spPr>
          <a:xfrm>
            <a:off x="8362950" y="5257800"/>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xmlns="" id="{BB56BCBA-D20F-E37A-9A31-0E989C5F75F6}"/>
              </a:ext>
            </a:extLst>
          </p:cNvPr>
          <p:cNvCxnSpPr/>
          <p:nvPr/>
        </p:nvCxnSpPr>
        <p:spPr>
          <a:xfrm rot="10800000" flipV="1">
            <a:off x="4095750" y="4267200"/>
            <a:ext cx="1828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BB48FEA9-D1DA-F24D-23EC-481C47DAD49E}"/>
              </a:ext>
            </a:extLst>
          </p:cNvPr>
          <p:cNvCxnSpPr/>
          <p:nvPr/>
        </p:nvCxnSpPr>
        <p:spPr>
          <a:xfrm>
            <a:off x="6305550" y="4267200"/>
            <a:ext cx="1219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55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linds(horizontal)">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linds(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linds(horizontal)">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2" name="Straight Connector 51"/>
          <p:cNvCxnSpPr/>
          <p:nvPr/>
        </p:nvCxnSpPr>
        <p:spPr>
          <a:xfrm flipV="1">
            <a:off x="121920" y="6451600"/>
            <a:ext cx="12070080" cy="91440"/>
          </a:xfrm>
          <a:prstGeom prst="line">
            <a:avLst/>
          </a:prstGeom>
          <a:ln w="38100"/>
        </p:spPr>
        <p:style>
          <a:lnRef idx="3">
            <a:schemeClr val="accent2"/>
          </a:lnRef>
          <a:fillRef idx="0">
            <a:schemeClr val="accent2"/>
          </a:fillRef>
          <a:effectRef idx="2">
            <a:schemeClr val="accent2"/>
          </a:effectRef>
          <a:fontRef idx="minor">
            <a:schemeClr val="tx1"/>
          </a:fontRef>
        </p:style>
      </p:cxnSp>
      <p:pic>
        <p:nvPicPr>
          <p:cNvPr id="77" name="Picture 7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16" y="-20823"/>
            <a:ext cx="985703" cy="951848"/>
          </a:xfrm>
          <a:prstGeom prst="rect">
            <a:avLst/>
          </a:prstGeom>
        </p:spPr>
      </p:pic>
      <p:sp>
        <p:nvSpPr>
          <p:cNvPr id="2" name="TextBox 1"/>
          <p:cNvSpPr txBox="1"/>
          <p:nvPr/>
        </p:nvSpPr>
        <p:spPr>
          <a:xfrm>
            <a:off x="4904508" y="268218"/>
            <a:ext cx="3927525" cy="783193"/>
          </a:xfrm>
          <a:prstGeom prst="roundRect">
            <a:avLst/>
          </a:prstGeom>
          <a:solidFill>
            <a:srgbClr val="3EA695"/>
          </a:solidFill>
          <a:ln w="19050">
            <a:solidFill>
              <a:srgbClr val="E76F5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solidFill>
                  <a:srgbClr val="5D5778"/>
                </a:solidFill>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LUYỆN TẬP</a:t>
            </a:r>
          </a:p>
        </p:txBody>
      </p:sp>
      <p:pic>
        <p:nvPicPr>
          <p:cNvPr id="13" name="Picture 1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2158" y="6087849"/>
            <a:ext cx="2529842" cy="727501"/>
          </a:xfrm>
          <a:prstGeom prst="rect">
            <a:avLst/>
          </a:prstGeom>
        </p:spPr>
      </p:pic>
      <p:grpSp>
        <p:nvGrpSpPr>
          <p:cNvPr id="55" name="Group 54"/>
          <p:cNvGrpSpPr/>
          <p:nvPr/>
        </p:nvGrpSpPr>
        <p:grpSpPr>
          <a:xfrm>
            <a:off x="163631" y="6144651"/>
            <a:ext cx="1121026" cy="782469"/>
            <a:chOff x="163631" y="6144651"/>
            <a:chExt cx="1121026" cy="782469"/>
          </a:xfrm>
        </p:grpSpPr>
        <p:cxnSp>
          <p:nvCxnSpPr>
            <p:cNvPr id="23" name="Straight Connector 22"/>
            <p:cNvCxnSpPr/>
            <p:nvPr/>
          </p:nvCxnSpPr>
          <p:spPr>
            <a:xfrm flipV="1">
              <a:off x="163631" y="6333423"/>
              <a:ext cx="48126" cy="413886"/>
            </a:xfrm>
            <a:prstGeom prst="line">
              <a:avLst/>
            </a:prstGeom>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a:off x="202132" y="6333423"/>
              <a:ext cx="48126" cy="308009"/>
            </a:xfrm>
            <a:prstGeom prst="line">
              <a:avLst/>
            </a:prstGeom>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flipV="1">
              <a:off x="250257" y="6144651"/>
              <a:ext cx="80211" cy="496781"/>
            </a:xfrm>
            <a:prstGeom prst="line">
              <a:avLst/>
            </a:prstGeom>
          </p:spPr>
          <p:style>
            <a:lnRef idx="1">
              <a:schemeClr val="accent2"/>
            </a:lnRef>
            <a:fillRef idx="0">
              <a:schemeClr val="accent2"/>
            </a:fillRef>
            <a:effectRef idx="0">
              <a:schemeClr val="accent2"/>
            </a:effectRef>
            <a:fontRef idx="minor">
              <a:schemeClr val="tx1"/>
            </a:fontRef>
          </p:style>
        </p:cxnSp>
        <p:cxnSp>
          <p:nvCxnSpPr>
            <p:cNvPr id="29" name="Straight Connector 28"/>
            <p:cNvCxnSpPr/>
            <p:nvPr/>
          </p:nvCxnSpPr>
          <p:spPr>
            <a:xfrm>
              <a:off x="327259" y="6144651"/>
              <a:ext cx="3209" cy="670699"/>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Straight Connector 31"/>
            <p:cNvCxnSpPr/>
            <p:nvPr/>
          </p:nvCxnSpPr>
          <p:spPr>
            <a:xfrm flipV="1">
              <a:off x="327259" y="6256421"/>
              <a:ext cx="193825" cy="558929"/>
            </a:xfrm>
            <a:prstGeom prst="line">
              <a:avLst/>
            </a:prstGeom>
          </p:spPr>
          <p:style>
            <a:lnRef idx="1">
              <a:schemeClr val="accent2"/>
            </a:lnRef>
            <a:fillRef idx="0">
              <a:schemeClr val="accent2"/>
            </a:fillRef>
            <a:effectRef idx="0">
              <a:schemeClr val="accent2"/>
            </a:effectRef>
            <a:fontRef idx="minor">
              <a:schemeClr val="tx1"/>
            </a:fontRef>
          </p:style>
        </p:cxnSp>
        <p:cxnSp>
          <p:nvCxnSpPr>
            <p:cNvPr id="34" name="Straight Connector 33"/>
            <p:cNvCxnSpPr/>
            <p:nvPr/>
          </p:nvCxnSpPr>
          <p:spPr>
            <a:xfrm>
              <a:off x="505987" y="6246796"/>
              <a:ext cx="0" cy="394636"/>
            </a:xfrm>
            <a:prstGeom prst="line">
              <a:avLst/>
            </a:prstGeom>
          </p:spPr>
          <p:style>
            <a:lnRef idx="1">
              <a:schemeClr val="accent2"/>
            </a:lnRef>
            <a:fillRef idx="0">
              <a:schemeClr val="accent2"/>
            </a:fillRef>
            <a:effectRef idx="0">
              <a:schemeClr val="accent2"/>
            </a:effectRef>
            <a:fontRef idx="minor">
              <a:schemeClr val="tx1"/>
            </a:fontRef>
          </p:style>
        </p:cxnSp>
        <p:cxnSp>
          <p:nvCxnSpPr>
            <p:cNvPr id="36" name="Straight Connector 35"/>
            <p:cNvCxnSpPr/>
            <p:nvPr/>
          </p:nvCxnSpPr>
          <p:spPr>
            <a:xfrm flipV="1">
              <a:off x="513848" y="6333423"/>
              <a:ext cx="161099" cy="270772"/>
            </a:xfrm>
            <a:prstGeom prst="line">
              <a:avLst/>
            </a:prstGeom>
          </p:spPr>
          <p:style>
            <a:lnRef idx="1">
              <a:schemeClr val="accent2"/>
            </a:lnRef>
            <a:fillRef idx="0">
              <a:schemeClr val="accent2"/>
            </a:fillRef>
            <a:effectRef idx="0">
              <a:schemeClr val="accent2"/>
            </a:effectRef>
            <a:fontRef idx="minor">
              <a:schemeClr val="tx1"/>
            </a:fontRef>
          </p:style>
        </p:cxnSp>
        <p:cxnSp>
          <p:nvCxnSpPr>
            <p:cNvPr id="38" name="Straight Connector 37"/>
            <p:cNvCxnSpPr/>
            <p:nvPr/>
          </p:nvCxnSpPr>
          <p:spPr>
            <a:xfrm>
              <a:off x="681507" y="6333423"/>
              <a:ext cx="76165" cy="593697"/>
            </a:xfrm>
            <a:prstGeom prst="line">
              <a:avLst/>
            </a:prstGeom>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flipV="1">
              <a:off x="755433" y="6333423"/>
              <a:ext cx="133434" cy="524577"/>
            </a:xfrm>
            <a:prstGeom prst="line">
              <a:avLst/>
            </a:prstGeom>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p:nvCxnSpPr>
          <p:spPr>
            <a:xfrm>
              <a:off x="872123" y="6333423"/>
              <a:ext cx="91264" cy="413886"/>
            </a:xfrm>
            <a:prstGeom prst="line">
              <a:avLst/>
            </a:prstGeom>
          </p:spPr>
          <p:style>
            <a:lnRef idx="1">
              <a:schemeClr val="accent2"/>
            </a:lnRef>
            <a:fillRef idx="0">
              <a:schemeClr val="accent2"/>
            </a:fillRef>
            <a:effectRef idx="0">
              <a:schemeClr val="accent2"/>
            </a:effectRef>
            <a:fontRef idx="minor">
              <a:schemeClr val="tx1"/>
            </a:fontRef>
          </p:style>
        </p:cxnSp>
        <p:cxnSp>
          <p:nvCxnSpPr>
            <p:cNvPr id="44" name="Straight Connector 43"/>
            <p:cNvCxnSpPr/>
            <p:nvPr/>
          </p:nvCxnSpPr>
          <p:spPr>
            <a:xfrm flipV="1">
              <a:off x="963387" y="6144651"/>
              <a:ext cx="80486" cy="602658"/>
            </a:xfrm>
            <a:prstGeom prst="line">
              <a:avLst/>
            </a:prstGeom>
          </p:spPr>
          <p:style>
            <a:lnRef idx="1">
              <a:schemeClr val="accent2"/>
            </a:lnRef>
            <a:fillRef idx="0">
              <a:schemeClr val="accent2"/>
            </a:fillRef>
            <a:effectRef idx="0">
              <a:schemeClr val="accent2"/>
            </a:effectRef>
            <a:fontRef idx="minor">
              <a:schemeClr val="tx1"/>
            </a:fontRef>
          </p:style>
        </p:cxnSp>
        <p:cxnSp>
          <p:nvCxnSpPr>
            <p:cNvPr id="46" name="Straight Connector 45"/>
            <p:cNvCxnSpPr/>
            <p:nvPr/>
          </p:nvCxnSpPr>
          <p:spPr>
            <a:xfrm>
              <a:off x="1043873" y="6144651"/>
              <a:ext cx="33965" cy="670699"/>
            </a:xfrm>
            <a:prstGeom prst="line">
              <a:avLst/>
            </a:prstGeom>
          </p:spPr>
          <p:style>
            <a:lnRef idx="1">
              <a:schemeClr val="accent2"/>
            </a:lnRef>
            <a:fillRef idx="0">
              <a:schemeClr val="accent2"/>
            </a:fillRef>
            <a:effectRef idx="0">
              <a:schemeClr val="accent2"/>
            </a:effectRef>
            <a:fontRef idx="minor">
              <a:schemeClr val="tx1"/>
            </a:fontRef>
          </p:style>
        </p:cxnSp>
        <p:cxnSp>
          <p:nvCxnSpPr>
            <p:cNvPr id="48" name="Straight Connector 47"/>
            <p:cNvCxnSpPr/>
            <p:nvPr/>
          </p:nvCxnSpPr>
          <p:spPr>
            <a:xfrm flipV="1">
              <a:off x="1054651" y="6393041"/>
              <a:ext cx="114451" cy="422309"/>
            </a:xfrm>
            <a:prstGeom prst="line">
              <a:avLst/>
            </a:prstGeom>
          </p:spPr>
          <p:style>
            <a:lnRef idx="1">
              <a:schemeClr val="accent2"/>
            </a:lnRef>
            <a:fillRef idx="0">
              <a:schemeClr val="accent2"/>
            </a:fillRef>
            <a:effectRef idx="0">
              <a:schemeClr val="accent2"/>
            </a:effectRef>
            <a:fontRef idx="minor">
              <a:schemeClr val="tx1"/>
            </a:fontRef>
          </p:style>
        </p:cxnSp>
        <p:cxnSp>
          <p:nvCxnSpPr>
            <p:cNvPr id="50" name="Straight Connector 49"/>
            <p:cNvCxnSpPr/>
            <p:nvPr/>
          </p:nvCxnSpPr>
          <p:spPr>
            <a:xfrm>
              <a:off x="1169102" y="6420117"/>
              <a:ext cx="115555" cy="122923"/>
            </a:xfrm>
            <a:prstGeom prst="line">
              <a:avLst/>
            </a:prstGeom>
          </p:spPr>
          <p:style>
            <a:lnRef idx="1">
              <a:schemeClr val="accent2"/>
            </a:lnRef>
            <a:fillRef idx="0">
              <a:schemeClr val="accent2"/>
            </a:fillRef>
            <a:effectRef idx="0">
              <a:schemeClr val="accent2"/>
            </a:effectRef>
            <a:fontRef idx="minor">
              <a:schemeClr val="tx1"/>
            </a:fontRef>
          </p:style>
        </p:cxnSp>
      </p:grpSp>
      <p:sp>
        <p:nvSpPr>
          <p:cNvPr id="64" name="Freeform 63"/>
          <p:cNvSpPr/>
          <p:nvPr/>
        </p:nvSpPr>
        <p:spPr>
          <a:xfrm rot="2173073">
            <a:off x="7490638" y="5643960"/>
            <a:ext cx="419418" cy="419418"/>
          </a:xfrm>
          <a:custGeom>
            <a:avLst/>
            <a:gdLst>
              <a:gd name="connsiteX0" fmla="*/ 530352 w 1060704"/>
              <a:gd name="connsiteY0" fmla="*/ 265176 h 1060704"/>
              <a:gd name="connsiteX1" fmla="*/ 283464 w 1060704"/>
              <a:gd name="connsiteY1" fmla="*/ 512064 h 1060704"/>
              <a:gd name="connsiteX2" fmla="*/ 530352 w 1060704"/>
              <a:gd name="connsiteY2" fmla="*/ 758952 h 1060704"/>
              <a:gd name="connsiteX3" fmla="*/ 777240 w 1060704"/>
              <a:gd name="connsiteY3" fmla="*/ 512064 h 1060704"/>
              <a:gd name="connsiteX4" fmla="*/ 530352 w 1060704"/>
              <a:gd name="connsiteY4" fmla="*/ 265176 h 1060704"/>
              <a:gd name="connsiteX5" fmla="*/ 530352 w 1060704"/>
              <a:gd name="connsiteY5" fmla="*/ 0 h 1060704"/>
              <a:gd name="connsiteX6" fmla="*/ 1060704 w 1060704"/>
              <a:gd name="connsiteY6" fmla="*/ 530352 h 1060704"/>
              <a:gd name="connsiteX7" fmla="*/ 530352 w 1060704"/>
              <a:gd name="connsiteY7" fmla="*/ 1060704 h 1060704"/>
              <a:gd name="connsiteX8" fmla="*/ 0 w 1060704"/>
              <a:gd name="connsiteY8" fmla="*/ 530352 h 1060704"/>
              <a:gd name="connsiteX9" fmla="*/ 530352 w 1060704"/>
              <a:gd name="connsiteY9" fmla="*/ 0 h 106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704" h="1060704">
                <a:moveTo>
                  <a:pt x="530352" y="265176"/>
                </a:moveTo>
                <a:cubicBezTo>
                  <a:pt x="394000" y="265176"/>
                  <a:pt x="283464" y="375712"/>
                  <a:pt x="283464" y="512064"/>
                </a:cubicBezTo>
                <a:cubicBezTo>
                  <a:pt x="283464" y="648416"/>
                  <a:pt x="394000" y="758952"/>
                  <a:pt x="530352" y="758952"/>
                </a:cubicBezTo>
                <a:cubicBezTo>
                  <a:pt x="666704" y="758952"/>
                  <a:pt x="777240" y="648416"/>
                  <a:pt x="777240" y="512064"/>
                </a:cubicBezTo>
                <a:cubicBezTo>
                  <a:pt x="777240" y="375712"/>
                  <a:pt x="666704" y="265176"/>
                  <a:pt x="530352" y="265176"/>
                </a:cubicBezTo>
                <a:close/>
                <a:moveTo>
                  <a:pt x="530352" y="0"/>
                </a:moveTo>
                <a:cubicBezTo>
                  <a:pt x="823257" y="0"/>
                  <a:pt x="1060704" y="237447"/>
                  <a:pt x="1060704" y="530352"/>
                </a:cubicBezTo>
                <a:cubicBezTo>
                  <a:pt x="1060704" y="823257"/>
                  <a:pt x="823257" y="1060704"/>
                  <a:pt x="530352" y="1060704"/>
                </a:cubicBezTo>
                <a:cubicBezTo>
                  <a:pt x="237447" y="1060704"/>
                  <a:pt x="0" y="823257"/>
                  <a:pt x="0" y="530352"/>
                </a:cubicBezTo>
                <a:cubicBezTo>
                  <a:pt x="0" y="237447"/>
                  <a:pt x="237447" y="0"/>
                  <a:pt x="530352" y="0"/>
                </a:cubicBezTo>
                <a:close/>
              </a:path>
            </a:pathLst>
          </a:custGeom>
          <a:gradFill>
            <a:gsLst>
              <a:gs pos="100000">
                <a:srgbClr val="E8C369"/>
              </a:gs>
              <a:gs pos="5000">
                <a:schemeClr val="bg1"/>
              </a:gs>
              <a:gs pos="18000">
                <a:schemeClr val="accent1">
                  <a:lumMod val="0"/>
                  <a:lumOff val="100000"/>
                  <a:alpha val="22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181849">
            <a:off x="-46540" y="3333288"/>
            <a:ext cx="419418" cy="326338"/>
          </a:xfrm>
          <a:custGeom>
            <a:avLst/>
            <a:gdLst>
              <a:gd name="connsiteX0" fmla="*/ 209709 w 419418"/>
              <a:gd name="connsiteY0" fmla="*/ 11775 h 326338"/>
              <a:gd name="connsiteX1" fmla="*/ 112086 w 419418"/>
              <a:gd name="connsiteY1" fmla="*/ 109398 h 326338"/>
              <a:gd name="connsiteX2" fmla="*/ 209709 w 419418"/>
              <a:gd name="connsiteY2" fmla="*/ 207021 h 326338"/>
              <a:gd name="connsiteX3" fmla="*/ 307332 w 419418"/>
              <a:gd name="connsiteY3" fmla="*/ 109398 h 326338"/>
              <a:gd name="connsiteX4" fmla="*/ 209709 w 419418"/>
              <a:gd name="connsiteY4" fmla="*/ 11775 h 326338"/>
              <a:gd name="connsiteX5" fmla="*/ 40078 w 419418"/>
              <a:gd name="connsiteY5" fmla="*/ 0 h 326338"/>
              <a:gd name="connsiteX6" fmla="*/ 379340 w 419418"/>
              <a:gd name="connsiteY6" fmla="*/ 0 h 326338"/>
              <a:gd name="connsiteX7" fmla="*/ 402938 w 419418"/>
              <a:gd name="connsiteY7" fmla="*/ 35001 h 326338"/>
              <a:gd name="connsiteX8" fmla="*/ 419418 w 419418"/>
              <a:gd name="connsiteY8" fmla="*/ 116629 h 326338"/>
              <a:gd name="connsiteX9" fmla="*/ 209709 w 419418"/>
              <a:gd name="connsiteY9" fmla="*/ 326338 h 326338"/>
              <a:gd name="connsiteX10" fmla="*/ 0 w 419418"/>
              <a:gd name="connsiteY10" fmla="*/ 116629 h 326338"/>
              <a:gd name="connsiteX11" fmla="*/ 16480 w 419418"/>
              <a:gd name="connsiteY11" fmla="*/ 35001 h 3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418" h="326338">
                <a:moveTo>
                  <a:pt x="209709" y="11775"/>
                </a:moveTo>
                <a:cubicBezTo>
                  <a:pt x="155794" y="11775"/>
                  <a:pt x="112086" y="55482"/>
                  <a:pt x="112086" y="109398"/>
                </a:cubicBezTo>
                <a:cubicBezTo>
                  <a:pt x="112086" y="163313"/>
                  <a:pt x="155794" y="207021"/>
                  <a:pt x="209709" y="207021"/>
                </a:cubicBezTo>
                <a:cubicBezTo>
                  <a:pt x="263625" y="207021"/>
                  <a:pt x="307332" y="163313"/>
                  <a:pt x="307332" y="109398"/>
                </a:cubicBezTo>
                <a:cubicBezTo>
                  <a:pt x="307332" y="55482"/>
                  <a:pt x="263625" y="11775"/>
                  <a:pt x="209709" y="11775"/>
                </a:cubicBezTo>
                <a:close/>
                <a:moveTo>
                  <a:pt x="40078" y="0"/>
                </a:moveTo>
                <a:lnTo>
                  <a:pt x="379340" y="0"/>
                </a:lnTo>
                <a:lnTo>
                  <a:pt x="402938" y="35001"/>
                </a:lnTo>
                <a:cubicBezTo>
                  <a:pt x="413550" y="60090"/>
                  <a:pt x="419418" y="87674"/>
                  <a:pt x="419418" y="116629"/>
                </a:cubicBezTo>
                <a:cubicBezTo>
                  <a:pt x="419418" y="232448"/>
                  <a:pt x="325528" y="326338"/>
                  <a:pt x="209709" y="326338"/>
                </a:cubicBezTo>
                <a:cubicBezTo>
                  <a:pt x="93890" y="326338"/>
                  <a:pt x="0" y="232448"/>
                  <a:pt x="0" y="116629"/>
                </a:cubicBezTo>
                <a:cubicBezTo>
                  <a:pt x="0" y="87674"/>
                  <a:pt x="5868" y="60090"/>
                  <a:pt x="16480" y="35001"/>
                </a:cubicBezTo>
                <a:close/>
              </a:path>
            </a:pathLst>
          </a:custGeom>
          <a:gradFill>
            <a:gsLst>
              <a:gs pos="100000">
                <a:srgbClr val="40A696"/>
              </a:gs>
              <a:gs pos="5000">
                <a:schemeClr val="bg1"/>
              </a:gs>
              <a:gs pos="18000">
                <a:schemeClr val="accent1">
                  <a:lumMod val="0"/>
                  <a:lumOff val="100000"/>
                  <a:alpha val="22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703870" y="4320549"/>
            <a:ext cx="419418" cy="419418"/>
          </a:xfrm>
          <a:custGeom>
            <a:avLst/>
            <a:gdLst>
              <a:gd name="connsiteX0" fmla="*/ 530352 w 1060704"/>
              <a:gd name="connsiteY0" fmla="*/ 265176 h 1060704"/>
              <a:gd name="connsiteX1" fmla="*/ 283464 w 1060704"/>
              <a:gd name="connsiteY1" fmla="*/ 512064 h 1060704"/>
              <a:gd name="connsiteX2" fmla="*/ 530352 w 1060704"/>
              <a:gd name="connsiteY2" fmla="*/ 758952 h 1060704"/>
              <a:gd name="connsiteX3" fmla="*/ 777240 w 1060704"/>
              <a:gd name="connsiteY3" fmla="*/ 512064 h 1060704"/>
              <a:gd name="connsiteX4" fmla="*/ 530352 w 1060704"/>
              <a:gd name="connsiteY4" fmla="*/ 265176 h 1060704"/>
              <a:gd name="connsiteX5" fmla="*/ 530352 w 1060704"/>
              <a:gd name="connsiteY5" fmla="*/ 0 h 1060704"/>
              <a:gd name="connsiteX6" fmla="*/ 1060704 w 1060704"/>
              <a:gd name="connsiteY6" fmla="*/ 530352 h 1060704"/>
              <a:gd name="connsiteX7" fmla="*/ 530352 w 1060704"/>
              <a:gd name="connsiteY7" fmla="*/ 1060704 h 1060704"/>
              <a:gd name="connsiteX8" fmla="*/ 0 w 1060704"/>
              <a:gd name="connsiteY8" fmla="*/ 530352 h 1060704"/>
              <a:gd name="connsiteX9" fmla="*/ 530352 w 1060704"/>
              <a:gd name="connsiteY9" fmla="*/ 0 h 106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704" h="1060704">
                <a:moveTo>
                  <a:pt x="530352" y="265176"/>
                </a:moveTo>
                <a:cubicBezTo>
                  <a:pt x="394000" y="265176"/>
                  <a:pt x="283464" y="375712"/>
                  <a:pt x="283464" y="512064"/>
                </a:cubicBezTo>
                <a:cubicBezTo>
                  <a:pt x="283464" y="648416"/>
                  <a:pt x="394000" y="758952"/>
                  <a:pt x="530352" y="758952"/>
                </a:cubicBezTo>
                <a:cubicBezTo>
                  <a:pt x="666704" y="758952"/>
                  <a:pt x="777240" y="648416"/>
                  <a:pt x="777240" y="512064"/>
                </a:cubicBezTo>
                <a:cubicBezTo>
                  <a:pt x="777240" y="375712"/>
                  <a:pt x="666704" y="265176"/>
                  <a:pt x="530352" y="265176"/>
                </a:cubicBezTo>
                <a:close/>
                <a:moveTo>
                  <a:pt x="530352" y="0"/>
                </a:moveTo>
                <a:cubicBezTo>
                  <a:pt x="823257" y="0"/>
                  <a:pt x="1060704" y="237447"/>
                  <a:pt x="1060704" y="530352"/>
                </a:cubicBezTo>
                <a:cubicBezTo>
                  <a:pt x="1060704" y="823257"/>
                  <a:pt x="823257" y="1060704"/>
                  <a:pt x="530352" y="1060704"/>
                </a:cubicBezTo>
                <a:cubicBezTo>
                  <a:pt x="237447" y="1060704"/>
                  <a:pt x="0" y="823257"/>
                  <a:pt x="0" y="530352"/>
                </a:cubicBezTo>
                <a:cubicBezTo>
                  <a:pt x="0" y="237447"/>
                  <a:pt x="237447" y="0"/>
                  <a:pt x="530352" y="0"/>
                </a:cubicBezTo>
                <a:close/>
              </a:path>
            </a:pathLst>
          </a:custGeom>
          <a:gradFill>
            <a:gsLst>
              <a:gs pos="100000">
                <a:srgbClr val="E76F51"/>
              </a:gs>
              <a:gs pos="5000">
                <a:schemeClr val="bg1"/>
              </a:gs>
              <a:gs pos="18000">
                <a:schemeClr val="accent1">
                  <a:lumMod val="0"/>
                  <a:lumOff val="100000"/>
                  <a:alpha val="22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Shape 168"/>
          <p:cNvPicPr/>
          <p:nvPr/>
        </p:nvPicPr>
        <p:blipFill>
          <a:blip r:embed="rId4"/>
          <a:stretch/>
        </p:blipFill>
        <p:spPr>
          <a:xfrm>
            <a:off x="963387" y="1179415"/>
            <a:ext cx="6756073" cy="4965236"/>
          </a:xfrm>
          <a:prstGeom prst="rect">
            <a:avLst/>
          </a:prstGeom>
        </p:spPr>
      </p:pic>
      <p:sp>
        <p:nvSpPr>
          <p:cNvPr id="3" name="Rectangle 2"/>
          <p:cNvSpPr/>
          <p:nvPr/>
        </p:nvSpPr>
        <p:spPr>
          <a:xfrm>
            <a:off x="9124749" y="1721832"/>
            <a:ext cx="2676304" cy="2554545"/>
          </a:xfrm>
          <a:prstGeom prst="rect">
            <a:avLst/>
          </a:prstGeom>
        </p:spPr>
        <p:txBody>
          <a:bodyPr wrap="square">
            <a:spAutoFit/>
          </a:bodyPr>
          <a:lstStyle/>
          <a:p>
            <a:r>
              <a:rPr lang="vi-VN" sz="3200" dirty="0">
                <a:latin typeface="Times New Roman" pitchFamily="18" charset="0"/>
                <a:ea typeface="Arial" panose="020B0604020202020204" pitchFamily="34" charset="0"/>
                <a:cs typeface="Times New Roman" pitchFamily="18" charset="0"/>
              </a:rPr>
              <a:t>Cho biết các thành phần cấu tạo nên nguyên tử trong hình minh h</a:t>
            </a:r>
            <a:r>
              <a:rPr lang="en-US" sz="3200" dirty="0" err="1">
                <a:latin typeface="Times New Roman" pitchFamily="18" charset="0"/>
                <a:ea typeface="Arial" panose="020B0604020202020204" pitchFamily="34" charset="0"/>
                <a:cs typeface="Times New Roman" pitchFamily="18" charset="0"/>
              </a:rPr>
              <a:t>ọa</a:t>
            </a:r>
            <a:r>
              <a:rPr lang="en-US" sz="3200" dirty="0">
                <a:latin typeface="Times New Roman" pitchFamily="18" charset="0"/>
                <a:ea typeface="Arial" panose="020B0604020202020204" pitchFamily="34" charset="0"/>
                <a:cs typeface="Times New Roman" pitchFamily="18" charset="0"/>
              </a:rPr>
              <a:t> </a:t>
            </a:r>
            <a:r>
              <a:rPr lang="en-US" sz="3200" dirty="0" err="1">
                <a:latin typeface="Times New Roman" pitchFamily="18" charset="0"/>
                <a:ea typeface="Arial" panose="020B0604020202020204" pitchFamily="34" charset="0"/>
                <a:cs typeface="Times New Roman" pitchFamily="18" charset="0"/>
              </a:rPr>
              <a:t>sau</a:t>
            </a:r>
            <a:r>
              <a:rPr lang="en-US" sz="3200" dirty="0">
                <a:latin typeface="Times New Roman" pitchFamily="18" charset="0"/>
                <a:ea typeface="Arial" panose="020B0604020202020204" pitchFamily="34" charset="0"/>
                <a:cs typeface="Times New Roman" pitchFamily="18" charset="0"/>
              </a:rPr>
              <a:t>:</a:t>
            </a:r>
            <a:r>
              <a:rPr lang="vi-VN" sz="3200" dirty="0">
                <a:latin typeface="Times New Roman" pitchFamily="18" charset="0"/>
                <a:ea typeface="Arial" panose="020B0604020202020204" pitchFamily="34" charset="0"/>
                <a:cs typeface="Times New Roman" pitchFamily="18" charset="0"/>
              </a:rPr>
              <a:t> </a:t>
            </a:r>
            <a:endParaRPr lang="en-US" altLang="zh-CN" sz="3200" dirty="0">
              <a:latin typeface="Times New Roman" pitchFamily="18" charset="0"/>
              <a:cs typeface="Times New Roman" pitchFamily="18" charset="0"/>
              <a:sym typeface="+mn-lt"/>
            </a:endParaRPr>
          </a:p>
        </p:txBody>
      </p:sp>
      <p:sp>
        <p:nvSpPr>
          <p:cNvPr id="5" name="TextBox 4"/>
          <p:cNvSpPr txBox="1"/>
          <p:nvPr/>
        </p:nvSpPr>
        <p:spPr>
          <a:xfrm>
            <a:off x="2253448" y="5699946"/>
            <a:ext cx="1695797" cy="523220"/>
          </a:xfrm>
          <a:prstGeom prst="rect">
            <a:avLst/>
          </a:prstGeom>
          <a:solidFill>
            <a:schemeClr val="accent1"/>
          </a:solidFill>
        </p:spPr>
        <p:txBody>
          <a:bodyPr wrap="square" rtlCol="0">
            <a:spAutoFit/>
          </a:bodyPr>
          <a:lstStyle/>
          <a:p>
            <a:pPr algn="ctr"/>
            <a:r>
              <a:rPr lang="en-US" sz="2800" dirty="0">
                <a:solidFill>
                  <a:schemeClr val="bg1"/>
                </a:solidFill>
                <a:latin typeface="Times New Roman" pitchFamily="18" charset="0"/>
                <a:cs typeface="Times New Roman" pitchFamily="18" charset="0"/>
              </a:rPr>
              <a:t>Proton</a:t>
            </a:r>
          </a:p>
        </p:txBody>
      </p:sp>
      <p:sp>
        <p:nvSpPr>
          <p:cNvPr id="45" name="TextBox 44"/>
          <p:cNvSpPr txBox="1"/>
          <p:nvPr/>
        </p:nvSpPr>
        <p:spPr>
          <a:xfrm>
            <a:off x="1169102" y="1171500"/>
            <a:ext cx="1695797" cy="523220"/>
          </a:xfrm>
          <a:prstGeom prst="rect">
            <a:avLst/>
          </a:prstGeom>
          <a:solidFill>
            <a:schemeClr val="accent1"/>
          </a:solidFill>
        </p:spPr>
        <p:txBody>
          <a:bodyPr wrap="square" rtlCol="0">
            <a:spAutoFit/>
          </a:bodyPr>
          <a:lstStyle/>
          <a:p>
            <a:pPr algn="ctr"/>
            <a:r>
              <a:rPr lang="en-US" sz="2800" dirty="0">
                <a:solidFill>
                  <a:schemeClr val="bg1"/>
                </a:solidFill>
                <a:latin typeface="Times New Roman" pitchFamily="18" charset="0"/>
                <a:cs typeface="Times New Roman" pitchFamily="18" charset="0"/>
              </a:rPr>
              <a:t>Neutron</a:t>
            </a:r>
          </a:p>
        </p:txBody>
      </p:sp>
      <p:sp>
        <p:nvSpPr>
          <p:cNvPr id="47" name="TextBox 46"/>
          <p:cNvSpPr txBox="1"/>
          <p:nvPr/>
        </p:nvSpPr>
        <p:spPr>
          <a:xfrm>
            <a:off x="4341423" y="1110537"/>
            <a:ext cx="2223313" cy="523220"/>
          </a:xfrm>
          <a:prstGeom prst="rect">
            <a:avLst/>
          </a:prstGeom>
          <a:solidFill>
            <a:schemeClr val="accent1"/>
          </a:solidFill>
        </p:spPr>
        <p:txBody>
          <a:bodyPr wrap="square" rtlCol="0">
            <a:spAutoFit/>
          </a:bodyPr>
          <a:lstStyle/>
          <a:p>
            <a:pPr algn="ctr"/>
            <a:r>
              <a:rPr lang="en-US" sz="2800" dirty="0" err="1">
                <a:solidFill>
                  <a:schemeClr val="bg1"/>
                </a:solidFill>
                <a:latin typeface="Times New Roman" pitchFamily="18" charset="0"/>
                <a:cs typeface="Times New Roman" pitchFamily="18" charset="0"/>
              </a:rPr>
              <a:t>Vỏ</a:t>
            </a:r>
            <a:r>
              <a:rPr lang="en-US" sz="2800" dirty="0">
                <a:solidFill>
                  <a:schemeClr val="bg1"/>
                </a:solidFill>
                <a:latin typeface="Times New Roman" pitchFamily="18" charset="0"/>
                <a:cs typeface="Times New Roman" pitchFamily="18" charset="0"/>
              </a:rPr>
              <a:t> electron</a:t>
            </a:r>
          </a:p>
        </p:txBody>
      </p:sp>
      <p:sp>
        <p:nvSpPr>
          <p:cNvPr id="49" name="TextBox 48"/>
          <p:cNvSpPr txBox="1"/>
          <p:nvPr/>
        </p:nvSpPr>
        <p:spPr>
          <a:xfrm>
            <a:off x="6559351" y="3167390"/>
            <a:ext cx="1695797" cy="523220"/>
          </a:xfrm>
          <a:prstGeom prst="rect">
            <a:avLst/>
          </a:prstGeom>
          <a:solidFill>
            <a:schemeClr val="accent1"/>
          </a:solidFill>
        </p:spPr>
        <p:txBody>
          <a:bodyPr wrap="square" rtlCol="0">
            <a:spAutoFit/>
          </a:bodyPr>
          <a:lstStyle/>
          <a:p>
            <a:pPr algn="ctr"/>
            <a:r>
              <a:rPr lang="en-US" sz="2800" dirty="0" err="1">
                <a:solidFill>
                  <a:schemeClr val="bg1"/>
                </a:solidFill>
                <a:latin typeface="Times New Roman" pitchFamily="18" charset="0"/>
                <a:cs typeface="Times New Roman" pitchFamily="18" charset="0"/>
              </a:rPr>
              <a:t>Hạt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nhân</a:t>
            </a:r>
            <a:endParaRPr lang="en-US" sz="2800" dirty="0">
              <a:solidFill>
                <a:schemeClr val="bg1"/>
              </a:solidFill>
              <a:latin typeface="Times New Roman" pitchFamily="18" charset="0"/>
              <a:cs typeface="Times New Roman" pitchFamily="18" charset="0"/>
            </a:endParaRPr>
          </a:p>
        </p:txBody>
      </p:sp>
      <p:sp>
        <p:nvSpPr>
          <p:cNvPr id="51" name="TextBox 50"/>
          <p:cNvSpPr txBox="1"/>
          <p:nvPr/>
        </p:nvSpPr>
        <p:spPr>
          <a:xfrm>
            <a:off x="6160655" y="1825811"/>
            <a:ext cx="1695797" cy="523220"/>
          </a:xfrm>
          <a:prstGeom prst="rect">
            <a:avLst/>
          </a:prstGeom>
          <a:solidFill>
            <a:schemeClr val="accent1"/>
          </a:solidFill>
        </p:spPr>
        <p:txBody>
          <a:bodyPr wrap="square" rtlCol="0">
            <a:spAutoFit/>
          </a:bodyPr>
          <a:lstStyle/>
          <a:p>
            <a:pPr algn="ctr"/>
            <a:r>
              <a:rPr lang="en-US" sz="2800" dirty="0">
                <a:solidFill>
                  <a:schemeClr val="bg1"/>
                </a:solidFill>
                <a:latin typeface="Times New Roman" pitchFamily="18" charset="0"/>
                <a:cs typeface="Times New Roman" pitchFamily="18" charset="0"/>
              </a:rPr>
              <a:t>Electron</a:t>
            </a:r>
          </a:p>
        </p:txBody>
      </p:sp>
      <p:grpSp>
        <p:nvGrpSpPr>
          <p:cNvPr id="39" name="组合 10">
            <a:extLst>
              <a:ext uri="{FF2B5EF4-FFF2-40B4-BE49-F238E27FC236}">
                <a16:creationId xmlns:a16="http://schemas.microsoft.com/office/drawing/2014/main" xmlns="" id="{568E802E-22BD-4046-A8A1-62805B9E4D56}"/>
              </a:ext>
            </a:extLst>
          </p:cNvPr>
          <p:cNvGrpSpPr/>
          <p:nvPr/>
        </p:nvGrpSpPr>
        <p:grpSpPr>
          <a:xfrm>
            <a:off x="10334981" y="0"/>
            <a:ext cx="1857019" cy="1181893"/>
            <a:chOff x="9732933" y="475457"/>
            <a:chExt cx="1857018" cy="1181893"/>
          </a:xfrm>
        </p:grpSpPr>
        <p:pic>
          <p:nvPicPr>
            <p:cNvPr id="41" name="图片 5">
              <a:extLst>
                <a:ext uri="{FF2B5EF4-FFF2-40B4-BE49-F238E27FC236}">
                  <a16:creationId xmlns:a16="http://schemas.microsoft.com/office/drawing/2014/main" xmlns="" id="{2FC623EB-59A6-423B-AE6C-606786674C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53" name="图片 6">
              <a:extLst>
                <a:ext uri="{FF2B5EF4-FFF2-40B4-BE49-F238E27FC236}">
                  <a16:creationId xmlns:a16="http://schemas.microsoft.com/office/drawing/2014/main" xmlns="" id="{E957DFC3-7921-4CAA-BD39-CDB9272E3A2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54" name="图片 7">
              <a:extLst>
                <a:ext uri="{FF2B5EF4-FFF2-40B4-BE49-F238E27FC236}">
                  <a16:creationId xmlns:a16="http://schemas.microsoft.com/office/drawing/2014/main" xmlns="" id="{B2801CB4-1834-4A06-8DF1-10864BD588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56" name="图片 8">
              <a:extLst>
                <a:ext uri="{FF2B5EF4-FFF2-40B4-BE49-F238E27FC236}">
                  <a16:creationId xmlns:a16="http://schemas.microsoft.com/office/drawing/2014/main" xmlns="" id="{2252009E-A6B2-4CC4-9B7A-DF8142F05B0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Tree>
    <p:extLst>
      <p:ext uri="{BB962C8B-B14F-4D97-AF65-F5344CB8AC3E}">
        <p14:creationId xmlns:p14="http://schemas.microsoft.com/office/powerpoint/2010/main" val="39584651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circle(in)">
                                      <p:cBhvr>
                                        <p:cTn id="12" dur="20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circle(in)">
                                      <p:cBhvr>
                                        <p:cTn id="17" dur="20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circle(in)">
                                      <p:cBhvr>
                                        <p:cTn id="22" dur="20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circle(in)">
                                      <p:cBhvr>
                                        <p:cTn id="27"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5" grpId="0" animBg="1"/>
      <p:bldP spid="47" grpId="0" animBg="1"/>
      <p:bldP spid="49" grpId="0" animBg="1"/>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ộ hình nền “Bảng xanh” chất lượng cao cho Powerpoint – Luong Diep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1833" y="1169531"/>
            <a:ext cx="9198496" cy="49321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21" y="4322714"/>
            <a:ext cx="2592973" cy="2592973"/>
          </a:xfrm>
        </p:spPr>
      </p:pic>
      <p:grpSp>
        <p:nvGrpSpPr>
          <p:cNvPr id="6" name="Group 5"/>
          <p:cNvGrpSpPr/>
          <p:nvPr/>
        </p:nvGrpSpPr>
        <p:grpSpPr>
          <a:xfrm>
            <a:off x="1940238" y="257983"/>
            <a:ext cx="10251762" cy="901859"/>
            <a:chOff x="3906982" y="534613"/>
            <a:chExt cx="8285018" cy="768376"/>
          </a:xfrm>
          <a:gradFill flip="none" rotWithShape="1">
            <a:gsLst>
              <a:gs pos="0">
                <a:srgbClr val="E8C369">
                  <a:tint val="66000"/>
                  <a:satMod val="160000"/>
                </a:srgbClr>
              </a:gs>
              <a:gs pos="50000">
                <a:srgbClr val="E8C369">
                  <a:tint val="44500"/>
                  <a:satMod val="160000"/>
                </a:srgbClr>
              </a:gs>
              <a:gs pos="100000">
                <a:srgbClr val="E8C369">
                  <a:tint val="23500"/>
                  <a:satMod val="160000"/>
                </a:srgbClr>
              </a:gs>
            </a:gsLst>
            <a:lin ang="16200000" scaled="1"/>
            <a:tileRect/>
          </a:gradFill>
        </p:grpSpPr>
        <p:sp>
          <p:nvSpPr>
            <p:cNvPr id="7" name="Freeform 6"/>
            <p:cNvSpPr/>
            <p:nvPr/>
          </p:nvSpPr>
          <p:spPr>
            <a:xfrm>
              <a:off x="3906982" y="534613"/>
              <a:ext cx="8285018" cy="768376"/>
            </a:xfrm>
            <a:custGeom>
              <a:avLst/>
              <a:gdLst>
                <a:gd name="connsiteX0" fmla="*/ 0 w 8285018"/>
                <a:gd name="connsiteY0" fmla="*/ 0 h 815547"/>
                <a:gd name="connsiteX1" fmla="*/ 8285018 w 8285018"/>
                <a:gd name="connsiteY1" fmla="*/ 0 h 815547"/>
                <a:gd name="connsiteX2" fmla="*/ 8285018 w 8285018"/>
                <a:gd name="connsiteY2" fmla="*/ 690936 h 815547"/>
                <a:gd name="connsiteX3" fmla="*/ 1063739 w 8285018"/>
                <a:gd name="connsiteY3" fmla="*/ 690936 h 815547"/>
                <a:gd name="connsiteX4" fmla="*/ 1063739 w 8285018"/>
                <a:gd name="connsiteY4" fmla="*/ 815547 h 815547"/>
                <a:gd name="connsiteX5" fmla="*/ 0 w 8285018"/>
                <a:gd name="connsiteY5" fmla="*/ 815547 h 81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5018" h="815547">
                  <a:moveTo>
                    <a:pt x="0" y="0"/>
                  </a:moveTo>
                  <a:lnTo>
                    <a:pt x="8285018" y="0"/>
                  </a:lnTo>
                  <a:lnTo>
                    <a:pt x="8285018" y="690936"/>
                  </a:lnTo>
                  <a:lnTo>
                    <a:pt x="1063739" y="690936"/>
                  </a:lnTo>
                  <a:lnTo>
                    <a:pt x="1063739" y="815547"/>
                  </a:lnTo>
                  <a:lnTo>
                    <a:pt x="0" y="815547"/>
                  </a:lnTo>
                  <a:close/>
                </a:path>
              </a:pathLst>
            </a:cu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3209651">
              <a:off x="4652439" y="793073"/>
              <a:ext cx="550251" cy="354937"/>
            </a:xfrm>
            <a:prstGeom prst="roundRect">
              <a:avLst>
                <a:gd name="adj" fmla="val 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940238" y="171187"/>
            <a:ext cx="10251761" cy="809434"/>
            <a:chOff x="3906378" y="457507"/>
            <a:chExt cx="8285622" cy="809434"/>
          </a:xfrm>
        </p:grpSpPr>
        <p:sp>
          <p:nvSpPr>
            <p:cNvPr id="10" name="Rounded Rectangle 9"/>
            <p:cNvSpPr/>
            <p:nvPr/>
          </p:nvSpPr>
          <p:spPr>
            <a:xfrm>
              <a:off x="3906378" y="457507"/>
              <a:ext cx="8285018" cy="809434"/>
            </a:xfrm>
            <a:prstGeom prst="round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06982" y="546834"/>
              <a:ext cx="8285017" cy="707886"/>
            </a:xfrm>
            <a:prstGeom prst="rect">
              <a:avLst/>
            </a:prstGeom>
            <a:solidFill>
              <a:srgbClr val="E76F51"/>
            </a:solidFill>
            <a:ln>
              <a:noFill/>
            </a:ln>
          </p:spPr>
          <p:txBody>
            <a:bodyPr wrap="square" rtlCol="0">
              <a:spAutoFit/>
            </a:bodyPr>
            <a:lstStyle/>
            <a:p>
              <a:r>
                <a:rPr lang="en-US" sz="4000" b="1" dirty="0">
                  <a:solidFill>
                    <a:srgbClr val="453863"/>
                  </a:solidFill>
                  <a:latin typeface="Algerian" panose="04020705040A02060702" pitchFamily="82" charset="0"/>
                </a:rPr>
                <a:t>      </a:t>
              </a:r>
              <a:r>
                <a:rPr lang="en-US" sz="3200" b="1" dirty="0">
                  <a:solidFill>
                    <a:srgbClr val="453863"/>
                  </a:solidFill>
                  <a:latin typeface="Times New Roman" pitchFamily="18" charset="0"/>
                  <a:cs typeface="Times New Roman" pitchFamily="18" charset="0"/>
                </a:rPr>
                <a:t>MỤC TIÊU BÀI HỌC</a:t>
              </a:r>
            </a:p>
          </p:txBody>
        </p:sp>
        <p:cxnSp>
          <p:nvCxnSpPr>
            <p:cNvPr id="12" name="Straight Connector 11"/>
            <p:cNvCxnSpPr/>
            <p:nvPr/>
          </p:nvCxnSpPr>
          <p:spPr>
            <a:xfrm>
              <a:off x="3906378" y="534613"/>
              <a:ext cx="8285622" cy="0"/>
            </a:xfrm>
            <a:prstGeom prst="line">
              <a:avLst/>
            </a:prstGeom>
            <a:ln w="38100">
              <a:noFill/>
            </a:ln>
          </p:spPr>
          <p:style>
            <a:lnRef idx="3">
              <a:schemeClr val="accent5"/>
            </a:lnRef>
            <a:fillRef idx="0">
              <a:schemeClr val="accent5"/>
            </a:fillRef>
            <a:effectRef idx="2">
              <a:schemeClr val="accent5"/>
            </a:effectRef>
            <a:fontRef idx="minor">
              <a:schemeClr val="tx1"/>
            </a:fontRef>
          </p:style>
        </p:cxnSp>
      </p:gr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0329" y="290452"/>
            <a:ext cx="593542" cy="60673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17589" y="308643"/>
            <a:ext cx="553272" cy="592476"/>
          </a:xfrm>
          <a:prstGeom prst="rect">
            <a:avLst/>
          </a:prstGeom>
        </p:spPr>
      </p:pic>
      <p:sp>
        <p:nvSpPr>
          <p:cNvPr id="5" name="TextBox 4"/>
          <p:cNvSpPr txBox="1"/>
          <p:nvPr/>
        </p:nvSpPr>
        <p:spPr>
          <a:xfrm>
            <a:off x="3837807" y="1650445"/>
            <a:ext cx="6779393" cy="3108543"/>
          </a:xfrm>
          <a:prstGeom prst="rect">
            <a:avLst/>
          </a:prstGeom>
          <a:noFill/>
        </p:spPr>
        <p:txBody>
          <a:bodyPr wrap="square" rtlCol="0">
            <a:spAutoFit/>
          </a:bodyPr>
          <a:lstStyle/>
          <a:p>
            <a:pPr marL="457200" indent="-457200">
              <a:buFont typeface="Wingdings"/>
              <a:buChar char="ü"/>
            </a:pPr>
            <a:r>
              <a:rPr lang="vi-VN" sz="2800" dirty="0">
                <a:solidFill>
                  <a:schemeClr val="bg1"/>
                </a:solidFill>
                <a:latin typeface="Times New Roman" pitchFamily="18" charset="0"/>
                <a:cs typeface="Times New Roman" pitchFamily="18" charset="0"/>
              </a:rPr>
              <a:t>Trình bày được mô hình nguyên tử của Rutherford - Bohr </a:t>
            </a:r>
            <a:endParaRPr lang="en-US" sz="2800" dirty="0" smtClean="0">
              <a:solidFill>
                <a:schemeClr val="bg1"/>
              </a:solidFill>
              <a:latin typeface="Times New Roman" pitchFamily="18" charset="0"/>
              <a:cs typeface="Times New Roman" pitchFamily="18" charset="0"/>
            </a:endParaRPr>
          </a:p>
          <a:p>
            <a:pPr marL="457200" indent="-457200">
              <a:buFont typeface="Wingdings"/>
              <a:buChar char="ü"/>
            </a:pPr>
            <a:r>
              <a:rPr lang="vi-VN" sz="2800" dirty="0" smtClean="0">
                <a:solidFill>
                  <a:schemeClr val="bg1"/>
                </a:solidFill>
                <a:latin typeface="Times New Roman" pitchFamily="18" charset="0"/>
                <a:cs typeface="Times New Roman" pitchFamily="18" charset="0"/>
              </a:rPr>
              <a:t>Nêu </a:t>
            </a:r>
            <a:r>
              <a:rPr lang="vi-VN" sz="2800" dirty="0">
                <a:solidFill>
                  <a:schemeClr val="bg1"/>
                </a:solidFill>
                <a:latin typeface="Times New Roman" pitchFamily="18" charset="0"/>
                <a:cs typeface="Times New Roman" pitchFamily="18" charset="0"/>
              </a:rPr>
              <a:t>được khối lượng của một nguyên tử</a:t>
            </a:r>
            <a:r>
              <a:rPr lang="en-US" sz="2800" dirty="0">
                <a:solidFill>
                  <a:schemeClr val="bg1"/>
                </a:solidFill>
                <a:latin typeface="Times New Roman" pitchFamily="18" charset="0"/>
                <a:cs typeface="Times New Roman" pitchFamily="18" charset="0"/>
              </a:rPr>
              <a:t> </a:t>
            </a:r>
            <a:r>
              <a:rPr lang="vi-VN" sz="2800" dirty="0">
                <a:solidFill>
                  <a:schemeClr val="bg1"/>
                </a:solidFill>
                <a:latin typeface="Times New Roman" pitchFamily="18" charset="0"/>
                <a:cs typeface="Times New Roman" pitchFamily="18" charset="0"/>
              </a:rPr>
              <a:t>theo đơn vị quốc tế</a:t>
            </a:r>
            <a:r>
              <a:rPr lang="en-US" sz="2800" dirty="0">
                <a:solidFill>
                  <a:schemeClr val="bg1"/>
                </a:solidFill>
                <a:latin typeface="Times New Roman" pitchFamily="18" charset="0"/>
                <a:cs typeface="Times New Roman" pitchFamily="18" charset="0"/>
              </a:rPr>
              <a:t> </a:t>
            </a:r>
            <a:r>
              <a:rPr lang="vi-VN" sz="2800" dirty="0" smtClean="0">
                <a:solidFill>
                  <a:schemeClr val="bg1"/>
                </a:solidFill>
                <a:latin typeface="Times New Roman" pitchFamily="18" charset="0"/>
                <a:cs typeface="Times New Roman" pitchFamily="18" charset="0"/>
              </a:rPr>
              <a:t>amu</a:t>
            </a:r>
            <a:endParaRPr lang="en-US" sz="2800" dirty="0" smtClean="0">
              <a:solidFill>
                <a:schemeClr val="bg1"/>
              </a:solidFill>
              <a:latin typeface="Times New Roman" pitchFamily="18" charset="0"/>
              <a:cs typeface="Times New Roman" pitchFamily="18" charset="0"/>
            </a:endParaRPr>
          </a:p>
          <a:p>
            <a:pPr marL="457200" indent="-457200">
              <a:buFont typeface="Wingdings"/>
              <a:buChar char="ü"/>
            </a:pPr>
            <a:r>
              <a:rPr lang="en-US" sz="2800" dirty="0" err="1" smtClean="0">
                <a:solidFill>
                  <a:schemeClr val="bg1"/>
                </a:solidFill>
                <a:latin typeface="Times New Roman" pitchFamily="18" charset="0"/>
                <a:cs typeface="Times New Roman" pitchFamily="18" charset="0"/>
              </a:rPr>
              <a:t>Viết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được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kí</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hiệu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hóa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học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và</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đọc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được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tên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của</a:t>
            </a:r>
            <a:r>
              <a:rPr lang="en-US" sz="2800" dirty="0" smtClean="0">
                <a:solidFill>
                  <a:schemeClr val="bg1"/>
                </a:solidFill>
                <a:latin typeface="Times New Roman" pitchFamily="18" charset="0"/>
                <a:cs typeface="Times New Roman" pitchFamily="18" charset="0"/>
              </a:rPr>
              <a:t> 20 </a:t>
            </a:r>
            <a:r>
              <a:rPr lang="en-US" sz="2800" dirty="0" err="1" smtClean="0">
                <a:solidFill>
                  <a:schemeClr val="bg1"/>
                </a:solidFill>
                <a:latin typeface="Times New Roman" pitchFamily="18" charset="0"/>
                <a:cs typeface="Times New Roman" pitchFamily="18" charset="0"/>
              </a:rPr>
              <a:t>nguyên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tố</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đầu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tiên</a:t>
            </a:r>
            <a:r>
              <a:rPr lang="en-US" sz="2800" dirty="0">
                <a:solidFill>
                  <a:schemeClr val="bg1"/>
                </a:solidFill>
                <a:latin typeface="Times New Roman" pitchFamily="18" charset="0"/>
                <a:cs typeface="Times New Roman" pitchFamily="18" charset="0"/>
              </a:rPr>
              <a:t/>
            </a:r>
            <a:br>
              <a:rPr lang="en-US" sz="2800" dirty="0">
                <a:solidFill>
                  <a:schemeClr val="bg1"/>
                </a:solidFill>
                <a:latin typeface="Times New Roman" pitchFamily="18" charset="0"/>
                <a:cs typeface="Times New Roman" pitchFamily="18" charset="0"/>
              </a:rPr>
            </a:br>
            <a:endParaRPr lang="zh-CN" altLang="en-US" sz="2800" kern="0" noProof="1">
              <a:solidFill>
                <a:schemeClr val="bg1"/>
              </a:solidFill>
              <a:latin typeface="Times New Roman" pitchFamily="18" charset="0"/>
              <a:cs typeface="Times New Roman" pitchFamily="18" charset="0"/>
              <a:sym typeface="+mn-lt"/>
            </a:endParaRPr>
          </a:p>
        </p:txBody>
      </p:sp>
      <p:pic>
        <p:nvPicPr>
          <p:cNvPr id="4100" name="Picture 4" descr="Ban hành Quy định về thanh tra, kiểm tra nội bộ của Trường Đại học Nguyễn  Tất Thành | Phòng Thanh Tra Giáo Dụ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532" y="22463"/>
            <a:ext cx="1137379" cy="1137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4723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33E9220F-9212-4975-B715-D81D482A73E6}"/>
              </a:ext>
            </a:extLst>
          </p:cNvPr>
          <p:cNvSpPr/>
          <p:nvPr/>
        </p:nvSpPr>
        <p:spPr>
          <a:xfrm>
            <a:off x="0" y="0"/>
            <a:ext cx="12192000" cy="1150292"/>
          </a:xfrm>
          <a:prstGeom prst="rect">
            <a:avLst/>
          </a:prstGeom>
          <a:solidFill>
            <a:srgbClr val="FBD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rgbClr val="FF0000"/>
                </a:solidFill>
                <a:latin typeface="Times New Roman" pitchFamily="18" charset="0"/>
                <a:cs typeface="Times New Roman" pitchFamily="18" charset="0"/>
              </a:rPr>
              <a:t>                                       NGUYÊN TỬ - NGUYÊN TỐ HÓA HỌC– SƠ LƯỢC                                   BẢNG TUẦN HOÀN CÁC NGUYÊN TỐ HÓA HỌC</a:t>
            </a:r>
            <a:endParaRPr lang="en-US" sz="2800" dirty="0">
              <a:solidFill>
                <a:srgbClr val="FF0000"/>
              </a:solidFill>
              <a:latin typeface="Times New Roman" pitchFamily="18" charset="0"/>
              <a:cs typeface="Times New Roman" pitchFamily="18" charset="0"/>
            </a:endParaRPr>
          </a:p>
        </p:txBody>
      </p:sp>
      <p:sp>
        <p:nvSpPr>
          <p:cNvPr id="14" name="Rectangle 13">
            <a:extLst>
              <a:ext uri="{FF2B5EF4-FFF2-40B4-BE49-F238E27FC236}">
                <a16:creationId xmlns:a16="http://schemas.microsoft.com/office/drawing/2014/main" xmlns="" id="{8377B1A9-5EF8-4166-99F8-EAE5AA812EE9}"/>
              </a:ext>
            </a:extLst>
          </p:cNvPr>
          <p:cNvSpPr/>
          <p:nvPr/>
        </p:nvSpPr>
        <p:spPr>
          <a:xfrm>
            <a:off x="1" y="0"/>
            <a:ext cx="3555926" cy="115029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en-US" sz="2800" b="1" dirty="0">
                <a:solidFill>
                  <a:schemeClr val="bg1"/>
                </a:solidFill>
                <a:latin typeface="Times New Roman" pitchFamily="18" charset="0"/>
                <a:cs typeface="Times New Roman" pitchFamily="18" charset="0"/>
              </a:rPr>
              <a:t>CHỦ ĐỀ 1: </a:t>
            </a:r>
          </a:p>
        </p:txBody>
      </p:sp>
      <p:sp>
        <p:nvSpPr>
          <p:cNvPr id="15" name="Rectangle 14">
            <a:extLst>
              <a:ext uri="{FF2B5EF4-FFF2-40B4-BE49-F238E27FC236}">
                <a16:creationId xmlns:a16="http://schemas.microsoft.com/office/drawing/2014/main" xmlns="" id="{BE8019CD-FACF-4DFD-81C0-A8A21E1FCCBA}"/>
              </a:ext>
            </a:extLst>
          </p:cNvPr>
          <p:cNvSpPr/>
          <p:nvPr/>
        </p:nvSpPr>
        <p:spPr>
          <a:xfrm>
            <a:off x="-9599" y="1150292"/>
            <a:ext cx="3565526" cy="57077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xmlns="" id="{AF0D7773-0766-428C-847B-F7514CA8FB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4882" y="2645083"/>
            <a:ext cx="4062118" cy="42426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DAAC7150-7935-45B4-B42F-0A7574BAD8F7}"/>
              </a:ext>
            </a:extLst>
          </p:cNvPr>
          <p:cNvSpPr txBox="1"/>
          <p:nvPr/>
        </p:nvSpPr>
        <p:spPr>
          <a:xfrm>
            <a:off x="4043068" y="1174208"/>
            <a:ext cx="6828205" cy="523220"/>
          </a:xfrm>
          <a:prstGeom prst="rect">
            <a:avLst/>
          </a:prstGeom>
          <a:noFill/>
        </p:spPr>
        <p:txBody>
          <a:bodyPr wrap="square" rtlCol="0">
            <a:spAutoFit/>
          </a:bodyPr>
          <a:lstStyle/>
          <a:p>
            <a:pPr algn="ctr"/>
            <a:r>
              <a:rPr lang="en-US" sz="2800" b="1" dirty="0" err="1">
                <a:solidFill>
                  <a:schemeClr val="accent2">
                    <a:lumMod val="50000"/>
                  </a:schemeClr>
                </a:solidFill>
                <a:latin typeface="Times New Roman" pitchFamily="18" charset="0"/>
                <a:cs typeface="Times New Roman" pitchFamily="18" charset="0"/>
              </a:rPr>
              <a:t>Bài</a:t>
            </a:r>
            <a:r>
              <a:rPr lang="en-US" sz="2800" b="1" dirty="0">
                <a:solidFill>
                  <a:schemeClr val="accent2">
                    <a:lumMod val="50000"/>
                  </a:schemeClr>
                </a:solidFill>
                <a:latin typeface="Times New Roman" pitchFamily="18" charset="0"/>
                <a:cs typeface="Times New Roman" pitchFamily="18" charset="0"/>
              </a:rPr>
              <a:t> 2: NGUYÊN TỬ</a:t>
            </a:r>
            <a:endParaRPr lang="en-US" sz="2800" dirty="0"/>
          </a:p>
        </p:txBody>
      </p:sp>
      <p:grpSp>
        <p:nvGrpSpPr>
          <p:cNvPr id="7" name="Group 6"/>
          <p:cNvGrpSpPr/>
          <p:nvPr/>
        </p:nvGrpSpPr>
        <p:grpSpPr>
          <a:xfrm>
            <a:off x="3846524" y="1623444"/>
            <a:ext cx="920381" cy="949325"/>
            <a:chOff x="4618672" y="1950227"/>
            <a:chExt cx="920381" cy="949325"/>
          </a:xfrm>
        </p:grpSpPr>
        <p:grpSp>
          <p:nvGrpSpPr>
            <p:cNvPr id="8" name="Group 40"/>
            <p:cNvGrpSpPr>
              <a:grpSpLocks/>
            </p:cNvGrpSpPr>
            <p:nvPr/>
          </p:nvGrpSpPr>
          <p:grpSpPr bwMode="auto">
            <a:xfrm>
              <a:off x="4739235" y="1996057"/>
              <a:ext cx="799818" cy="599882"/>
              <a:chOff x="945" y="1177"/>
              <a:chExt cx="1032" cy="774"/>
            </a:xfrm>
          </p:grpSpPr>
          <p:sp>
            <p:nvSpPr>
              <p:cNvPr id="12" name="Oval 41"/>
              <p:cNvSpPr>
                <a:spLocks noChangeArrowheads="1"/>
              </p:cNvSpPr>
              <p:nvPr/>
            </p:nvSpPr>
            <p:spPr bwMode="gray">
              <a:xfrm>
                <a:off x="1289" y="1228"/>
                <a:ext cx="335" cy="670"/>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13" name="Oval 42"/>
              <p:cNvSpPr>
                <a:spLocks noChangeArrowheads="1"/>
              </p:cNvSpPr>
              <p:nvPr/>
            </p:nvSpPr>
            <p:spPr bwMode="gray">
              <a:xfrm>
                <a:off x="945" y="1228"/>
                <a:ext cx="1032" cy="670"/>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16" name="Oval 43"/>
              <p:cNvSpPr>
                <a:spLocks noChangeArrowheads="1"/>
              </p:cNvSpPr>
              <p:nvPr/>
            </p:nvSpPr>
            <p:spPr bwMode="gray">
              <a:xfrm>
                <a:off x="1008" y="1228"/>
                <a:ext cx="898" cy="67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18" name="Oval 44"/>
              <p:cNvSpPr>
                <a:spLocks noChangeArrowheads="1"/>
              </p:cNvSpPr>
              <p:nvPr/>
            </p:nvSpPr>
            <p:spPr bwMode="gray">
              <a:xfrm>
                <a:off x="1008" y="1228"/>
                <a:ext cx="897" cy="670"/>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19" name="Oval 45"/>
              <p:cNvSpPr>
                <a:spLocks noChangeArrowheads="1"/>
              </p:cNvSpPr>
              <p:nvPr/>
            </p:nvSpPr>
            <p:spPr bwMode="gray">
              <a:xfrm>
                <a:off x="1057" y="1228"/>
                <a:ext cx="807" cy="67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20" name="Oval 46"/>
              <p:cNvSpPr>
                <a:spLocks noChangeArrowheads="1"/>
              </p:cNvSpPr>
              <p:nvPr/>
            </p:nvSpPr>
            <p:spPr bwMode="gray">
              <a:xfrm>
                <a:off x="1070" y="1177"/>
                <a:ext cx="782" cy="774"/>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21" name="Oval 47"/>
              <p:cNvSpPr>
                <a:spLocks noChangeArrowheads="1"/>
              </p:cNvSpPr>
              <p:nvPr/>
            </p:nvSpPr>
            <p:spPr bwMode="gray">
              <a:xfrm>
                <a:off x="1080" y="1182"/>
                <a:ext cx="763" cy="75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22" name="Oval 48"/>
              <p:cNvSpPr>
                <a:spLocks noChangeArrowheads="1"/>
              </p:cNvSpPr>
              <p:nvPr/>
            </p:nvSpPr>
            <p:spPr bwMode="gray">
              <a:xfrm>
                <a:off x="1088" y="1189"/>
                <a:ext cx="726" cy="70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23" name="Oval 49"/>
              <p:cNvSpPr>
                <a:spLocks noChangeArrowheads="1"/>
              </p:cNvSpPr>
              <p:nvPr/>
            </p:nvSpPr>
            <p:spPr bwMode="gray">
              <a:xfrm>
                <a:off x="1130" y="1209"/>
                <a:ext cx="645" cy="572"/>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grpSp>
        <p:sp>
          <p:nvSpPr>
            <p:cNvPr id="9" name="Text Box 22"/>
            <p:cNvSpPr txBox="1">
              <a:spLocks noChangeArrowheads="1"/>
            </p:cNvSpPr>
            <p:nvPr/>
          </p:nvSpPr>
          <p:spPr bwMode="gray">
            <a:xfrm>
              <a:off x="4795399" y="2067326"/>
              <a:ext cx="6665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p>
              <a:pPr algn="ctr" defTabSz="914400" eaLnBrk="0" fontAlgn="base" hangingPunct="0">
                <a:spcBef>
                  <a:spcPct val="0"/>
                </a:spcBef>
                <a:spcAft>
                  <a:spcPct val="0"/>
                </a:spcAft>
              </a:pPr>
              <a:r>
                <a:rPr lang="en-US" altLang="en-US" sz="2400" b="1" dirty="0">
                  <a:solidFill>
                    <a:srgbClr val="000000"/>
                  </a:solidFill>
                  <a:latin typeface="Arial" panose="020B0604020202020204" pitchFamily="34" charset="0"/>
                  <a:cs typeface="Arial" panose="020B0604020202020204" pitchFamily="34" charset="0"/>
                </a:rPr>
                <a:t>1</a:t>
              </a:r>
            </a:p>
          </p:txBody>
        </p:sp>
        <p:pic>
          <p:nvPicPr>
            <p:cNvPr id="10" name="Picture 30" descr="1"/>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42606" t="64474" r="19473"/>
            <a:stretch>
              <a:fillRect/>
            </a:stretch>
          </p:blipFill>
          <p:spPr bwMode="auto">
            <a:xfrm>
              <a:off x="4618672" y="1950227"/>
              <a:ext cx="792162" cy="94932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4803096" y="1708669"/>
            <a:ext cx="6979796" cy="461665"/>
          </a:xfrm>
          <a:prstGeom prst="rect">
            <a:avLst/>
          </a:prstGeom>
        </p:spPr>
        <p:txBody>
          <a:bodyPr wrap="none">
            <a:spAutoFit/>
          </a:bodyPr>
          <a:lstStyle/>
          <a:p>
            <a:pPr lvl="0" algn="ctr">
              <a:defRPr/>
            </a:pPr>
            <a:r>
              <a:rPr lang="en-US" altLang="zh-CN" sz="2400" b="1" kern="0" dirty="0">
                <a:ln w="0">
                  <a:noFill/>
                </a:ln>
                <a:solidFill>
                  <a:srgbClr val="C00000"/>
                </a:solidFill>
                <a:latin typeface="Times New Roman" pitchFamily="18" charset="0"/>
                <a:cs typeface="Times New Roman" pitchFamily="18" charset="0"/>
                <a:sym typeface="+mn-lt"/>
              </a:rPr>
              <a:t>MÔ HÌNH NGUYÊN TỬ </a:t>
            </a:r>
            <a:r>
              <a:rPr lang="en-US" altLang="zh-CN" sz="2400" b="1" kern="0" noProof="1">
                <a:ln w="0">
                  <a:noFill/>
                </a:ln>
                <a:solidFill>
                  <a:srgbClr val="C00000"/>
                </a:solidFill>
                <a:latin typeface="Times New Roman" pitchFamily="18" charset="0"/>
                <a:cs typeface="Times New Roman" pitchFamily="18" charset="0"/>
                <a:sym typeface="+mn-lt"/>
              </a:rPr>
              <a:t>RUTHERFORD - BOHR</a:t>
            </a:r>
            <a:endParaRPr lang="zh-CN" altLang="en-US" sz="2400" kern="0" noProof="1">
              <a:solidFill>
                <a:srgbClr val="C00000"/>
              </a:solidFill>
              <a:latin typeface="Times New Roman" pitchFamily="18" charset="0"/>
              <a:cs typeface="Times New Roman" pitchFamily="18" charset="0"/>
              <a:sym typeface="+mn-lt"/>
            </a:endParaRPr>
          </a:p>
        </p:txBody>
      </p:sp>
      <p:sp>
        <p:nvSpPr>
          <p:cNvPr id="5" name="Rectangle 4"/>
          <p:cNvSpPr/>
          <p:nvPr/>
        </p:nvSpPr>
        <p:spPr>
          <a:xfrm>
            <a:off x="3555927" y="2670017"/>
            <a:ext cx="8636073" cy="523220"/>
          </a:xfrm>
          <a:prstGeom prst="rect">
            <a:avLst/>
          </a:prstGeom>
        </p:spPr>
        <p:txBody>
          <a:bodyPr wrap="square">
            <a:spAutoFit/>
          </a:bodyPr>
          <a:lstStyle/>
          <a:p>
            <a:pPr indent="330200">
              <a:spcAft>
                <a:spcPts val="1500"/>
              </a:spcAft>
            </a:pPr>
            <a:r>
              <a:rPr lang="vi-VN" sz="2800" dirty="0">
                <a:latin typeface="Times New Roman" pitchFamily="18" charset="0"/>
                <a:ea typeface="Times New Roman" pitchFamily="18" charset="0"/>
                <a:cs typeface="Times New Roman" pitchFamily="18" charset="0"/>
              </a:rPr>
              <a:t>Nguyên tử có kích thước vô cùng nhỏ, tạo nên các chất.</a:t>
            </a:r>
          </a:p>
        </p:txBody>
      </p:sp>
      <p:sp>
        <p:nvSpPr>
          <p:cNvPr id="24" name="Rectangle 23"/>
          <p:cNvSpPr/>
          <p:nvPr/>
        </p:nvSpPr>
        <p:spPr>
          <a:xfrm>
            <a:off x="3908622" y="3849898"/>
            <a:ext cx="8283378" cy="2677656"/>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Mô</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hình</a:t>
            </a:r>
            <a:r>
              <a:rPr lang="en-US" sz="2800" b="1" dirty="0">
                <a:solidFill>
                  <a:srgbClr val="FF0000"/>
                </a:solidFill>
                <a:latin typeface="Times New Roman" pitchFamily="18" charset="0"/>
                <a:cs typeface="Times New Roman" pitchFamily="18" charset="0"/>
              </a:rPr>
              <a:t> Rutherford-Bohr: </a:t>
            </a:r>
            <a:r>
              <a:rPr lang="en-US" sz="2800" dirty="0">
                <a:latin typeface="Times New Roman" pitchFamily="18" charset="0"/>
                <a:cs typeface="Times New Roman" pitchFamily="18" charset="0"/>
              </a:rPr>
              <a:t>Trong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electron ở </a:t>
            </a:r>
            <a:r>
              <a:rPr lang="en-US" sz="2800" dirty="0" err="1">
                <a:latin typeface="Times New Roman" pitchFamily="18" charset="0"/>
                <a:cs typeface="Times New Roman" pitchFamily="18" charset="0"/>
              </a:rPr>
              <a:t>vỏ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quay </a:t>
            </a:r>
            <a:r>
              <a:rPr lang="en-US" sz="2800" dirty="0" err="1">
                <a:latin typeface="Times New Roman" pitchFamily="18" charset="0"/>
                <a:cs typeface="Times New Roman" pitchFamily="18" charset="0"/>
              </a:rPr>
              <a:t>quanh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a:t>
            </a:r>
          </a:p>
          <a:p>
            <a:r>
              <a:rPr lang="en-US" sz="2800"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Nguyên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trung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hòa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điện</a:t>
            </a:r>
            <a:r>
              <a:rPr lang="en-US" sz="2800" dirty="0">
                <a:solidFill>
                  <a:srgbClr val="FF0000"/>
                </a:solidFill>
                <a:latin typeface="Times New Roman" pitchFamily="18" charset="0"/>
                <a:cs typeface="Times New Roman" pitchFamily="18" charset="0"/>
              </a:rPr>
              <a:t>: </a:t>
            </a:r>
            <a:r>
              <a:rPr lang="en-US" sz="2800" dirty="0">
                <a:latin typeface="Times New Roman" pitchFamily="18" charset="0"/>
                <a:cs typeface="Times New Roman" pitchFamily="18" charset="0"/>
              </a:rPr>
              <a:t>Trong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proton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electron.</a:t>
            </a:r>
          </a:p>
        </p:txBody>
      </p:sp>
      <p:sp>
        <p:nvSpPr>
          <p:cNvPr id="4" name="Rectangle 3">
            <a:extLst>
              <a:ext uri="{FF2B5EF4-FFF2-40B4-BE49-F238E27FC236}">
                <a16:creationId xmlns:a16="http://schemas.microsoft.com/office/drawing/2014/main" xmlns="" id="{97CC5898-3D55-A906-64B8-5FB4778E9748}"/>
              </a:ext>
            </a:extLst>
          </p:cNvPr>
          <p:cNvSpPr/>
          <p:nvPr/>
        </p:nvSpPr>
        <p:spPr>
          <a:xfrm>
            <a:off x="4612183" y="2218122"/>
            <a:ext cx="5147563" cy="523220"/>
          </a:xfrm>
          <a:prstGeom prst="rect">
            <a:avLst/>
          </a:prstGeom>
        </p:spPr>
        <p:txBody>
          <a:bodyPr wrap="none">
            <a:spAutoFit/>
          </a:bodyPr>
          <a:lstStyle/>
          <a:p>
            <a:pPr marL="457200" lvl="0" indent="-457200" algn="ctr">
              <a:buFont typeface="Wingdings" pitchFamily="2" charset="2"/>
              <a:buChar char="ü"/>
              <a:defRPr/>
            </a:pPr>
            <a:r>
              <a:rPr lang="en-US" altLang="zh-CN" sz="2800" kern="0" dirty="0">
                <a:solidFill>
                  <a:srgbClr val="00B050"/>
                </a:solidFill>
                <a:latin typeface="Times New Roman" pitchFamily="18" charset="0"/>
                <a:cs typeface="Times New Roman" pitchFamily="18" charset="0"/>
                <a:sym typeface="+mn-lt"/>
              </a:rPr>
              <a:t> </a:t>
            </a:r>
            <a:r>
              <a:rPr lang="vi-VN" altLang="zh-CN" sz="2800" kern="0" dirty="0">
                <a:solidFill>
                  <a:srgbClr val="00B050"/>
                </a:solidFill>
                <a:latin typeface="Times New Roman" pitchFamily="18" charset="0"/>
                <a:cs typeface="Times New Roman" pitchFamily="18" charset="0"/>
                <a:sym typeface="+mn-lt"/>
              </a:rPr>
              <a:t>Tìm hiểu sơ lược về nguyên tử</a:t>
            </a:r>
            <a:endParaRPr lang="zh-CN" altLang="en-US" sz="2800" kern="0" dirty="0">
              <a:solidFill>
                <a:srgbClr val="00B050"/>
              </a:solidFill>
              <a:latin typeface="Times New Roman" pitchFamily="18" charset="0"/>
              <a:cs typeface="Times New Roman" pitchFamily="18" charset="0"/>
              <a:sym typeface="+mn-lt"/>
            </a:endParaRPr>
          </a:p>
        </p:txBody>
      </p:sp>
      <p:sp>
        <p:nvSpPr>
          <p:cNvPr id="6" name="Rectangle 5">
            <a:extLst>
              <a:ext uri="{FF2B5EF4-FFF2-40B4-BE49-F238E27FC236}">
                <a16:creationId xmlns:a16="http://schemas.microsoft.com/office/drawing/2014/main" xmlns="" id="{D958F04E-159C-749D-3B12-3130A75A854F}"/>
              </a:ext>
            </a:extLst>
          </p:cNvPr>
          <p:cNvSpPr/>
          <p:nvPr/>
        </p:nvSpPr>
        <p:spPr>
          <a:xfrm>
            <a:off x="4711104" y="3142203"/>
            <a:ext cx="5373587" cy="523220"/>
          </a:xfrm>
          <a:prstGeom prst="rect">
            <a:avLst/>
          </a:prstGeom>
        </p:spPr>
        <p:txBody>
          <a:bodyPr wrap="none">
            <a:spAutoFit/>
          </a:bodyPr>
          <a:lstStyle/>
          <a:p>
            <a:pPr marL="457200" indent="-457200">
              <a:buFont typeface="Wingdings" pitchFamily="2" charset="2"/>
              <a:buChar char="ü"/>
            </a:pP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Khái</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quát</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về</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mô</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hình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nguyên</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tử</a:t>
            </a:r>
            <a:endParaRPr lang="en-US" sz="28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9477032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circle(in)">
                                      <p:cBhvr>
                                        <p:cTn id="7" dur="20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circle(in)">
                                      <p:cBhvr>
                                        <p:cTn id="12" dur="20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63"/>
          <p:cNvSpPr/>
          <p:nvPr/>
        </p:nvSpPr>
        <p:spPr>
          <a:xfrm rot="2173073">
            <a:off x="2419015" y="164370"/>
            <a:ext cx="419418" cy="419418"/>
          </a:xfrm>
          <a:custGeom>
            <a:avLst/>
            <a:gdLst>
              <a:gd name="connsiteX0" fmla="*/ 530352 w 1060704"/>
              <a:gd name="connsiteY0" fmla="*/ 265176 h 1060704"/>
              <a:gd name="connsiteX1" fmla="*/ 283464 w 1060704"/>
              <a:gd name="connsiteY1" fmla="*/ 512064 h 1060704"/>
              <a:gd name="connsiteX2" fmla="*/ 530352 w 1060704"/>
              <a:gd name="connsiteY2" fmla="*/ 758952 h 1060704"/>
              <a:gd name="connsiteX3" fmla="*/ 777240 w 1060704"/>
              <a:gd name="connsiteY3" fmla="*/ 512064 h 1060704"/>
              <a:gd name="connsiteX4" fmla="*/ 530352 w 1060704"/>
              <a:gd name="connsiteY4" fmla="*/ 265176 h 1060704"/>
              <a:gd name="connsiteX5" fmla="*/ 530352 w 1060704"/>
              <a:gd name="connsiteY5" fmla="*/ 0 h 1060704"/>
              <a:gd name="connsiteX6" fmla="*/ 1060704 w 1060704"/>
              <a:gd name="connsiteY6" fmla="*/ 530352 h 1060704"/>
              <a:gd name="connsiteX7" fmla="*/ 530352 w 1060704"/>
              <a:gd name="connsiteY7" fmla="*/ 1060704 h 1060704"/>
              <a:gd name="connsiteX8" fmla="*/ 0 w 1060704"/>
              <a:gd name="connsiteY8" fmla="*/ 530352 h 1060704"/>
              <a:gd name="connsiteX9" fmla="*/ 530352 w 1060704"/>
              <a:gd name="connsiteY9" fmla="*/ 0 h 106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704" h="1060704">
                <a:moveTo>
                  <a:pt x="530352" y="265176"/>
                </a:moveTo>
                <a:cubicBezTo>
                  <a:pt x="394000" y="265176"/>
                  <a:pt x="283464" y="375712"/>
                  <a:pt x="283464" y="512064"/>
                </a:cubicBezTo>
                <a:cubicBezTo>
                  <a:pt x="283464" y="648416"/>
                  <a:pt x="394000" y="758952"/>
                  <a:pt x="530352" y="758952"/>
                </a:cubicBezTo>
                <a:cubicBezTo>
                  <a:pt x="666704" y="758952"/>
                  <a:pt x="777240" y="648416"/>
                  <a:pt x="777240" y="512064"/>
                </a:cubicBezTo>
                <a:cubicBezTo>
                  <a:pt x="777240" y="375712"/>
                  <a:pt x="666704" y="265176"/>
                  <a:pt x="530352" y="265176"/>
                </a:cubicBezTo>
                <a:close/>
                <a:moveTo>
                  <a:pt x="530352" y="0"/>
                </a:moveTo>
                <a:cubicBezTo>
                  <a:pt x="823257" y="0"/>
                  <a:pt x="1060704" y="237447"/>
                  <a:pt x="1060704" y="530352"/>
                </a:cubicBezTo>
                <a:cubicBezTo>
                  <a:pt x="1060704" y="823257"/>
                  <a:pt x="823257" y="1060704"/>
                  <a:pt x="530352" y="1060704"/>
                </a:cubicBezTo>
                <a:cubicBezTo>
                  <a:pt x="237447" y="1060704"/>
                  <a:pt x="0" y="823257"/>
                  <a:pt x="0" y="530352"/>
                </a:cubicBezTo>
                <a:cubicBezTo>
                  <a:pt x="0" y="237447"/>
                  <a:pt x="237447" y="0"/>
                  <a:pt x="530352" y="0"/>
                </a:cubicBezTo>
                <a:close/>
              </a:path>
            </a:pathLst>
          </a:custGeom>
          <a:gradFill>
            <a:gsLst>
              <a:gs pos="100000">
                <a:srgbClr val="E8C369"/>
              </a:gs>
              <a:gs pos="5000">
                <a:schemeClr val="bg1"/>
              </a:gs>
              <a:gs pos="18000">
                <a:schemeClr val="accent1">
                  <a:lumMod val="0"/>
                  <a:lumOff val="100000"/>
                  <a:alpha val="22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11911185" y="1425025"/>
            <a:ext cx="280815" cy="419418"/>
          </a:xfrm>
          <a:custGeom>
            <a:avLst/>
            <a:gdLst>
              <a:gd name="connsiteX0" fmla="*/ 209709 w 280815"/>
              <a:gd name="connsiteY0" fmla="*/ 0 h 419418"/>
              <a:gd name="connsiteX1" fmla="*/ 251973 w 280815"/>
              <a:gd name="connsiteY1" fmla="*/ 4261 h 419418"/>
              <a:gd name="connsiteX2" fmla="*/ 280815 w 280815"/>
              <a:gd name="connsiteY2" fmla="*/ 13214 h 419418"/>
              <a:gd name="connsiteX3" fmla="*/ 280815 w 280815"/>
              <a:gd name="connsiteY3" fmla="*/ 136527 h 419418"/>
              <a:gd name="connsiteX4" fmla="*/ 278739 w 280815"/>
              <a:gd name="connsiteY4" fmla="*/ 133448 h 419418"/>
              <a:gd name="connsiteX5" fmla="*/ 209709 w 280815"/>
              <a:gd name="connsiteY5" fmla="*/ 104855 h 419418"/>
              <a:gd name="connsiteX6" fmla="*/ 112086 w 280815"/>
              <a:gd name="connsiteY6" fmla="*/ 202478 h 419418"/>
              <a:gd name="connsiteX7" fmla="*/ 209709 w 280815"/>
              <a:gd name="connsiteY7" fmla="*/ 300101 h 419418"/>
              <a:gd name="connsiteX8" fmla="*/ 278739 w 280815"/>
              <a:gd name="connsiteY8" fmla="*/ 271508 h 419418"/>
              <a:gd name="connsiteX9" fmla="*/ 280815 w 280815"/>
              <a:gd name="connsiteY9" fmla="*/ 268429 h 419418"/>
              <a:gd name="connsiteX10" fmla="*/ 280815 w 280815"/>
              <a:gd name="connsiteY10" fmla="*/ 406204 h 419418"/>
              <a:gd name="connsiteX11" fmla="*/ 251973 w 280815"/>
              <a:gd name="connsiteY11" fmla="*/ 415158 h 419418"/>
              <a:gd name="connsiteX12" fmla="*/ 209709 w 280815"/>
              <a:gd name="connsiteY12" fmla="*/ 419418 h 419418"/>
              <a:gd name="connsiteX13" fmla="*/ 0 w 280815"/>
              <a:gd name="connsiteY13" fmla="*/ 209709 h 419418"/>
              <a:gd name="connsiteX14" fmla="*/ 209709 w 280815"/>
              <a:gd name="connsiteY14" fmla="*/ 0 h 41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815" h="419418">
                <a:moveTo>
                  <a:pt x="209709" y="0"/>
                </a:moveTo>
                <a:cubicBezTo>
                  <a:pt x="224187" y="0"/>
                  <a:pt x="238321" y="1467"/>
                  <a:pt x="251973" y="4261"/>
                </a:cubicBezTo>
                <a:lnTo>
                  <a:pt x="280815" y="13214"/>
                </a:lnTo>
                <a:lnTo>
                  <a:pt x="280815" y="136527"/>
                </a:lnTo>
                <a:lnTo>
                  <a:pt x="278739" y="133448"/>
                </a:lnTo>
                <a:cubicBezTo>
                  <a:pt x="261073" y="115782"/>
                  <a:pt x="236667" y="104855"/>
                  <a:pt x="209709" y="104855"/>
                </a:cubicBezTo>
                <a:cubicBezTo>
                  <a:pt x="155794" y="104855"/>
                  <a:pt x="112086" y="148562"/>
                  <a:pt x="112086" y="202478"/>
                </a:cubicBezTo>
                <a:cubicBezTo>
                  <a:pt x="112086" y="256393"/>
                  <a:pt x="155794" y="300101"/>
                  <a:pt x="209709" y="300101"/>
                </a:cubicBezTo>
                <a:cubicBezTo>
                  <a:pt x="236667" y="300101"/>
                  <a:pt x="261073" y="289174"/>
                  <a:pt x="278739" y="271508"/>
                </a:cubicBezTo>
                <a:lnTo>
                  <a:pt x="280815" y="268429"/>
                </a:lnTo>
                <a:lnTo>
                  <a:pt x="280815" y="406204"/>
                </a:lnTo>
                <a:lnTo>
                  <a:pt x="251973" y="415158"/>
                </a:lnTo>
                <a:cubicBezTo>
                  <a:pt x="238321" y="417951"/>
                  <a:pt x="224187" y="419418"/>
                  <a:pt x="209709" y="419418"/>
                </a:cubicBezTo>
                <a:cubicBezTo>
                  <a:pt x="93890" y="419418"/>
                  <a:pt x="0" y="325528"/>
                  <a:pt x="0" y="209709"/>
                </a:cubicBezTo>
                <a:cubicBezTo>
                  <a:pt x="0" y="93890"/>
                  <a:pt x="93890" y="0"/>
                  <a:pt x="209709" y="0"/>
                </a:cubicBezTo>
                <a:close/>
              </a:path>
            </a:pathLst>
          </a:custGeom>
          <a:gradFill>
            <a:gsLst>
              <a:gs pos="100000">
                <a:srgbClr val="40A696"/>
              </a:gs>
              <a:gs pos="5000">
                <a:schemeClr val="bg1"/>
              </a:gs>
              <a:gs pos="18000">
                <a:schemeClr val="accent1">
                  <a:lumMod val="0"/>
                  <a:lumOff val="100000"/>
                  <a:alpha val="22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181849">
            <a:off x="-46540" y="3333288"/>
            <a:ext cx="419418" cy="326338"/>
          </a:xfrm>
          <a:custGeom>
            <a:avLst/>
            <a:gdLst>
              <a:gd name="connsiteX0" fmla="*/ 209709 w 419418"/>
              <a:gd name="connsiteY0" fmla="*/ 11775 h 326338"/>
              <a:gd name="connsiteX1" fmla="*/ 112086 w 419418"/>
              <a:gd name="connsiteY1" fmla="*/ 109398 h 326338"/>
              <a:gd name="connsiteX2" fmla="*/ 209709 w 419418"/>
              <a:gd name="connsiteY2" fmla="*/ 207021 h 326338"/>
              <a:gd name="connsiteX3" fmla="*/ 307332 w 419418"/>
              <a:gd name="connsiteY3" fmla="*/ 109398 h 326338"/>
              <a:gd name="connsiteX4" fmla="*/ 209709 w 419418"/>
              <a:gd name="connsiteY4" fmla="*/ 11775 h 326338"/>
              <a:gd name="connsiteX5" fmla="*/ 40078 w 419418"/>
              <a:gd name="connsiteY5" fmla="*/ 0 h 326338"/>
              <a:gd name="connsiteX6" fmla="*/ 379340 w 419418"/>
              <a:gd name="connsiteY6" fmla="*/ 0 h 326338"/>
              <a:gd name="connsiteX7" fmla="*/ 402938 w 419418"/>
              <a:gd name="connsiteY7" fmla="*/ 35001 h 326338"/>
              <a:gd name="connsiteX8" fmla="*/ 419418 w 419418"/>
              <a:gd name="connsiteY8" fmla="*/ 116629 h 326338"/>
              <a:gd name="connsiteX9" fmla="*/ 209709 w 419418"/>
              <a:gd name="connsiteY9" fmla="*/ 326338 h 326338"/>
              <a:gd name="connsiteX10" fmla="*/ 0 w 419418"/>
              <a:gd name="connsiteY10" fmla="*/ 116629 h 326338"/>
              <a:gd name="connsiteX11" fmla="*/ 16480 w 419418"/>
              <a:gd name="connsiteY11" fmla="*/ 35001 h 3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418" h="326338">
                <a:moveTo>
                  <a:pt x="209709" y="11775"/>
                </a:moveTo>
                <a:cubicBezTo>
                  <a:pt x="155794" y="11775"/>
                  <a:pt x="112086" y="55482"/>
                  <a:pt x="112086" y="109398"/>
                </a:cubicBezTo>
                <a:cubicBezTo>
                  <a:pt x="112086" y="163313"/>
                  <a:pt x="155794" y="207021"/>
                  <a:pt x="209709" y="207021"/>
                </a:cubicBezTo>
                <a:cubicBezTo>
                  <a:pt x="263625" y="207021"/>
                  <a:pt x="307332" y="163313"/>
                  <a:pt x="307332" y="109398"/>
                </a:cubicBezTo>
                <a:cubicBezTo>
                  <a:pt x="307332" y="55482"/>
                  <a:pt x="263625" y="11775"/>
                  <a:pt x="209709" y="11775"/>
                </a:cubicBezTo>
                <a:close/>
                <a:moveTo>
                  <a:pt x="40078" y="0"/>
                </a:moveTo>
                <a:lnTo>
                  <a:pt x="379340" y="0"/>
                </a:lnTo>
                <a:lnTo>
                  <a:pt x="402938" y="35001"/>
                </a:lnTo>
                <a:cubicBezTo>
                  <a:pt x="413550" y="60090"/>
                  <a:pt x="419418" y="87674"/>
                  <a:pt x="419418" y="116629"/>
                </a:cubicBezTo>
                <a:cubicBezTo>
                  <a:pt x="419418" y="232448"/>
                  <a:pt x="325528" y="326338"/>
                  <a:pt x="209709" y="326338"/>
                </a:cubicBezTo>
                <a:cubicBezTo>
                  <a:pt x="93890" y="326338"/>
                  <a:pt x="0" y="232448"/>
                  <a:pt x="0" y="116629"/>
                </a:cubicBezTo>
                <a:cubicBezTo>
                  <a:pt x="0" y="87674"/>
                  <a:pt x="5868" y="60090"/>
                  <a:pt x="16480" y="35001"/>
                </a:cubicBezTo>
                <a:close/>
              </a:path>
            </a:pathLst>
          </a:custGeom>
          <a:gradFill>
            <a:gsLst>
              <a:gs pos="100000">
                <a:srgbClr val="40A696"/>
              </a:gs>
              <a:gs pos="5000">
                <a:schemeClr val="bg1"/>
              </a:gs>
              <a:gs pos="18000">
                <a:schemeClr val="accent1">
                  <a:lumMod val="0"/>
                  <a:lumOff val="100000"/>
                  <a:alpha val="22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7453205" y="5725233"/>
            <a:ext cx="419418" cy="419418"/>
          </a:xfrm>
          <a:custGeom>
            <a:avLst/>
            <a:gdLst>
              <a:gd name="connsiteX0" fmla="*/ 530352 w 1060704"/>
              <a:gd name="connsiteY0" fmla="*/ 265176 h 1060704"/>
              <a:gd name="connsiteX1" fmla="*/ 283464 w 1060704"/>
              <a:gd name="connsiteY1" fmla="*/ 512064 h 1060704"/>
              <a:gd name="connsiteX2" fmla="*/ 530352 w 1060704"/>
              <a:gd name="connsiteY2" fmla="*/ 758952 h 1060704"/>
              <a:gd name="connsiteX3" fmla="*/ 777240 w 1060704"/>
              <a:gd name="connsiteY3" fmla="*/ 512064 h 1060704"/>
              <a:gd name="connsiteX4" fmla="*/ 530352 w 1060704"/>
              <a:gd name="connsiteY4" fmla="*/ 265176 h 1060704"/>
              <a:gd name="connsiteX5" fmla="*/ 530352 w 1060704"/>
              <a:gd name="connsiteY5" fmla="*/ 0 h 1060704"/>
              <a:gd name="connsiteX6" fmla="*/ 1060704 w 1060704"/>
              <a:gd name="connsiteY6" fmla="*/ 530352 h 1060704"/>
              <a:gd name="connsiteX7" fmla="*/ 530352 w 1060704"/>
              <a:gd name="connsiteY7" fmla="*/ 1060704 h 1060704"/>
              <a:gd name="connsiteX8" fmla="*/ 0 w 1060704"/>
              <a:gd name="connsiteY8" fmla="*/ 530352 h 1060704"/>
              <a:gd name="connsiteX9" fmla="*/ 530352 w 1060704"/>
              <a:gd name="connsiteY9" fmla="*/ 0 h 106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704" h="1060704">
                <a:moveTo>
                  <a:pt x="530352" y="265176"/>
                </a:moveTo>
                <a:cubicBezTo>
                  <a:pt x="394000" y="265176"/>
                  <a:pt x="283464" y="375712"/>
                  <a:pt x="283464" y="512064"/>
                </a:cubicBezTo>
                <a:cubicBezTo>
                  <a:pt x="283464" y="648416"/>
                  <a:pt x="394000" y="758952"/>
                  <a:pt x="530352" y="758952"/>
                </a:cubicBezTo>
                <a:cubicBezTo>
                  <a:pt x="666704" y="758952"/>
                  <a:pt x="777240" y="648416"/>
                  <a:pt x="777240" y="512064"/>
                </a:cubicBezTo>
                <a:cubicBezTo>
                  <a:pt x="777240" y="375712"/>
                  <a:pt x="666704" y="265176"/>
                  <a:pt x="530352" y="265176"/>
                </a:cubicBezTo>
                <a:close/>
                <a:moveTo>
                  <a:pt x="530352" y="0"/>
                </a:moveTo>
                <a:cubicBezTo>
                  <a:pt x="823257" y="0"/>
                  <a:pt x="1060704" y="237447"/>
                  <a:pt x="1060704" y="530352"/>
                </a:cubicBezTo>
                <a:cubicBezTo>
                  <a:pt x="1060704" y="823257"/>
                  <a:pt x="823257" y="1060704"/>
                  <a:pt x="530352" y="1060704"/>
                </a:cubicBezTo>
                <a:cubicBezTo>
                  <a:pt x="237447" y="1060704"/>
                  <a:pt x="0" y="823257"/>
                  <a:pt x="0" y="530352"/>
                </a:cubicBezTo>
                <a:cubicBezTo>
                  <a:pt x="0" y="237447"/>
                  <a:pt x="237447" y="0"/>
                  <a:pt x="530352" y="0"/>
                </a:cubicBezTo>
                <a:close/>
              </a:path>
            </a:pathLst>
          </a:custGeom>
          <a:gradFill>
            <a:gsLst>
              <a:gs pos="100000">
                <a:srgbClr val="E76F51"/>
              </a:gs>
              <a:gs pos="5000">
                <a:schemeClr val="bg1"/>
              </a:gs>
              <a:gs pos="18000">
                <a:schemeClr val="accent1">
                  <a:lumMod val="0"/>
                  <a:lumOff val="100000"/>
                  <a:alpha val="22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Shape 170"/>
          <p:cNvPicPr/>
          <p:nvPr/>
        </p:nvPicPr>
        <p:blipFill>
          <a:blip r:embed="rId2"/>
          <a:stretch/>
        </p:blipFill>
        <p:spPr>
          <a:xfrm>
            <a:off x="1004054" y="418937"/>
            <a:ext cx="4505325" cy="3421994"/>
          </a:xfrm>
          <a:prstGeom prst="rect">
            <a:avLst/>
          </a:prstGeom>
        </p:spPr>
      </p:pic>
      <p:sp>
        <p:nvSpPr>
          <p:cNvPr id="37" name="TextBox 36">
            <a:extLst>
              <a:ext uri="{FF2B5EF4-FFF2-40B4-BE49-F238E27FC236}">
                <a16:creationId xmlns:a16="http://schemas.microsoft.com/office/drawing/2014/main" xmlns="" id="{36FE7BC2-A37D-40D5-AD12-DD03B3F7D54F}"/>
              </a:ext>
            </a:extLst>
          </p:cNvPr>
          <p:cNvSpPr txBox="1"/>
          <p:nvPr/>
        </p:nvSpPr>
        <p:spPr>
          <a:xfrm>
            <a:off x="124605" y="3857111"/>
            <a:ext cx="5008238" cy="461665"/>
          </a:xfrm>
          <a:prstGeom prst="rect">
            <a:avLst/>
          </a:prstGeom>
          <a:noFill/>
        </p:spPr>
        <p:txBody>
          <a:bodyPr wrap="square" rtlCol="0">
            <a:spAutoFit/>
          </a:bodyPr>
          <a:lstStyle/>
          <a:p>
            <a:pPr algn="ctr"/>
            <a:r>
              <a:rPr lang="en-US" sz="2400" dirty="0" err="1">
                <a:solidFill>
                  <a:srgbClr val="7030A0"/>
                </a:solidFill>
                <a:latin typeface="Times New Roman" pitchFamily="18" charset="0"/>
                <a:cs typeface="Times New Roman" pitchFamily="18" charset="0"/>
              </a:rPr>
              <a:t>Hình</a:t>
            </a:r>
            <a:r>
              <a:rPr lang="en-US" sz="2400" dirty="0">
                <a:solidFill>
                  <a:srgbClr val="7030A0"/>
                </a:solidFill>
                <a:latin typeface="Times New Roman" pitchFamily="18" charset="0"/>
                <a:cs typeface="Times New Roman" pitchFamily="18" charset="0"/>
              </a:rPr>
              <a:t> 2.6: </a:t>
            </a:r>
            <a:r>
              <a:rPr lang="en-US" sz="2400" dirty="0" err="1">
                <a:solidFill>
                  <a:srgbClr val="7030A0"/>
                </a:solidFill>
                <a:latin typeface="Times New Roman" pitchFamily="18" charset="0"/>
                <a:cs typeface="Times New Roman" pitchFamily="18" charset="0"/>
              </a:rPr>
              <a:t>Mô</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hình</a:t>
            </a:r>
            <a:r>
              <a:rPr lang="en-US" sz="2400" dirty="0">
                <a:solidFill>
                  <a:srgbClr val="7030A0"/>
                </a:solidFill>
                <a:latin typeface="Times New Roman" pitchFamily="18" charset="0"/>
                <a:cs typeface="Times New Roman" pitchFamily="18" charset="0"/>
              </a:rPr>
              <a:t> n</a:t>
            </a:r>
            <a:r>
              <a:rPr lang="vi-VN" sz="2400" dirty="0">
                <a:solidFill>
                  <a:srgbClr val="7030A0"/>
                </a:solidFill>
                <a:latin typeface="Times New Roman" pitchFamily="18" charset="0"/>
                <a:cs typeface="Times New Roman" pitchFamily="18" charset="0"/>
              </a:rPr>
              <a:t>guyên tử </a:t>
            </a:r>
            <a:r>
              <a:rPr lang="en-US" sz="2400" dirty="0">
                <a:solidFill>
                  <a:srgbClr val="7030A0"/>
                </a:solidFill>
                <a:latin typeface="Times New Roman" pitchFamily="18" charset="0"/>
                <a:cs typeface="Times New Roman" pitchFamily="18" charset="0"/>
              </a:rPr>
              <a:t>O</a:t>
            </a:r>
            <a:r>
              <a:rPr lang="en-US" sz="2400" dirty="0">
                <a:solidFill>
                  <a:srgbClr val="7030A0"/>
                </a:solidFill>
                <a:latin typeface="Times New Roman" pitchFamily="18" charset="0"/>
                <a:ea typeface="汉标中黑体" panose="02010601030101010101" charset="-122"/>
                <a:cs typeface="Times New Roman" pitchFamily="18" charset="0"/>
                <a:sym typeface="+mn-lt"/>
              </a:rPr>
              <a:t>xy</a:t>
            </a:r>
            <a:r>
              <a:rPr lang="vi-VN" sz="2400" dirty="0">
                <a:solidFill>
                  <a:srgbClr val="7030A0"/>
                </a:solidFill>
                <a:latin typeface="Times New Roman" pitchFamily="18" charset="0"/>
                <a:ea typeface="汉标中黑体" panose="02010601030101010101" charset="-122"/>
                <a:cs typeface="Times New Roman" pitchFamily="18" charset="0"/>
                <a:sym typeface="+mn-lt"/>
              </a:rPr>
              <a:t>gen</a:t>
            </a:r>
            <a:endParaRPr lang="vi-VN" sz="2400" dirty="0">
              <a:solidFill>
                <a:srgbClr val="7030A0"/>
              </a:solidFill>
              <a:latin typeface="Times New Roman" pitchFamily="18" charset="0"/>
              <a:cs typeface="Times New Roman" pitchFamily="18" charset="0"/>
            </a:endParaRPr>
          </a:p>
        </p:txBody>
      </p:sp>
      <p:sp>
        <p:nvSpPr>
          <p:cNvPr id="4" name="Rectangle 3"/>
          <p:cNvSpPr/>
          <p:nvPr/>
        </p:nvSpPr>
        <p:spPr>
          <a:xfrm>
            <a:off x="6500723" y="1464080"/>
            <a:ext cx="5934638" cy="461665"/>
          </a:xfrm>
          <a:prstGeom prst="rect">
            <a:avLst/>
          </a:prstGeom>
        </p:spPr>
        <p:txBody>
          <a:bodyPr wrap="none">
            <a:spAutoFit/>
          </a:bodyPr>
          <a:lstStyle/>
          <a:p>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2.6: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 </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880915143"/>
              </p:ext>
            </p:extLst>
          </p:nvPr>
        </p:nvGraphicFramePr>
        <p:xfrm>
          <a:off x="6559419" y="1991920"/>
          <a:ext cx="5443007" cy="2094061"/>
        </p:xfrm>
        <a:graphic>
          <a:graphicData uri="http://schemas.openxmlformats.org/drawingml/2006/table">
            <a:tbl>
              <a:tblPr firstRow="1" firstCol="1" bandRow="1">
                <a:tableStyleId>{5C22544A-7EE6-4342-B048-85BDC9FD1C3A}</a:tableStyleId>
              </a:tblPr>
              <a:tblGrid>
                <a:gridCol w="1379958">
                  <a:extLst>
                    <a:ext uri="{9D8B030D-6E8A-4147-A177-3AD203B41FA5}">
                      <a16:colId xmlns:a16="http://schemas.microsoft.com/office/drawing/2014/main" xmlns="" val="20000"/>
                    </a:ext>
                  </a:extLst>
                </a:gridCol>
                <a:gridCol w="1083556">
                  <a:extLst>
                    <a:ext uri="{9D8B030D-6E8A-4147-A177-3AD203B41FA5}">
                      <a16:colId xmlns:a16="http://schemas.microsoft.com/office/drawing/2014/main" xmlns="" val="20001"/>
                    </a:ext>
                  </a:extLst>
                </a:gridCol>
                <a:gridCol w="1444742">
                  <a:extLst>
                    <a:ext uri="{9D8B030D-6E8A-4147-A177-3AD203B41FA5}">
                      <a16:colId xmlns:a16="http://schemas.microsoft.com/office/drawing/2014/main" xmlns="" val="20002"/>
                    </a:ext>
                  </a:extLst>
                </a:gridCol>
                <a:gridCol w="1534751">
                  <a:extLst>
                    <a:ext uri="{9D8B030D-6E8A-4147-A177-3AD203B41FA5}">
                      <a16:colId xmlns:a16="http://schemas.microsoft.com/office/drawing/2014/main" xmlns="" val="20003"/>
                    </a:ext>
                  </a:extLst>
                </a:gridCol>
              </a:tblGrid>
              <a:tr h="1158960">
                <a:tc>
                  <a:txBody>
                    <a:bodyPr/>
                    <a:lstStyle/>
                    <a:p>
                      <a:pPr marL="0" marR="0" algn="ctr">
                        <a:spcBef>
                          <a:spcPts val="600"/>
                        </a:spcBef>
                        <a:spcAft>
                          <a:spcPts val="600"/>
                        </a:spcAft>
                      </a:pPr>
                      <a:r>
                        <a:rPr lang="vi-VN" sz="2000" dirty="0">
                          <a:solidFill>
                            <a:srgbClr val="002060"/>
                          </a:solidFill>
                          <a:effectLst/>
                          <a:latin typeface="Times New Roman" pitchFamily="18" charset="0"/>
                          <a:cs typeface="Times New Roman" pitchFamily="18" charset="0"/>
                        </a:rPr>
                        <a:t>Số đơn vị điện tích hạt nhân</a:t>
                      </a:r>
                      <a:endParaRPr lang="en-US" sz="2000" dirty="0">
                        <a:solidFill>
                          <a:srgbClr val="002060"/>
                        </a:solidFill>
                        <a:effectLst/>
                        <a:latin typeface="Times New Roman" pitchFamily="18" charset="0"/>
                        <a:ea typeface="Times New Roman"/>
                        <a:cs typeface="Times New Roman" pitchFamily="18" charset="0"/>
                      </a:endParaRPr>
                    </a:p>
                  </a:txBody>
                  <a:tcPr marL="68580" marR="68580" marT="0" marB="0">
                    <a:solidFill>
                      <a:srgbClr val="FF6699"/>
                    </a:solidFill>
                  </a:tcPr>
                </a:tc>
                <a:tc>
                  <a:txBody>
                    <a:bodyPr/>
                    <a:lstStyle/>
                    <a:p>
                      <a:pPr marL="0" marR="0" algn="ctr">
                        <a:spcBef>
                          <a:spcPts val="600"/>
                        </a:spcBef>
                        <a:spcAft>
                          <a:spcPts val="600"/>
                        </a:spcAft>
                      </a:pPr>
                      <a:r>
                        <a:rPr lang="vi-VN" sz="2000" dirty="0">
                          <a:solidFill>
                            <a:srgbClr val="002060"/>
                          </a:solidFill>
                          <a:effectLst/>
                          <a:latin typeface="Times New Roman" pitchFamily="18" charset="0"/>
                          <a:cs typeface="Times New Roman" pitchFamily="18" charset="0"/>
                        </a:rPr>
                        <a:t>Số Proton</a:t>
                      </a:r>
                      <a:endParaRPr lang="en-US" sz="2000" dirty="0">
                        <a:solidFill>
                          <a:srgbClr val="002060"/>
                        </a:solidFill>
                        <a:effectLst/>
                        <a:latin typeface="Times New Roman" pitchFamily="18" charset="0"/>
                        <a:ea typeface="Times New Roman"/>
                        <a:cs typeface="Times New Roman" pitchFamily="18" charset="0"/>
                      </a:endParaRPr>
                    </a:p>
                  </a:txBody>
                  <a:tcPr marL="68580" marR="68580" marT="0" marB="0">
                    <a:solidFill>
                      <a:srgbClr val="FF6699"/>
                    </a:solidFill>
                  </a:tcPr>
                </a:tc>
                <a:tc>
                  <a:txBody>
                    <a:bodyPr/>
                    <a:lstStyle/>
                    <a:p>
                      <a:pPr marL="0" marR="0" algn="ctr">
                        <a:spcBef>
                          <a:spcPts val="600"/>
                        </a:spcBef>
                        <a:spcAft>
                          <a:spcPts val="600"/>
                        </a:spcAft>
                      </a:pPr>
                      <a:r>
                        <a:rPr lang="vi-VN" sz="2000" dirty="0">
                          <a:solidFill>
                            <a:srgbClr val="002060"/>
                          </a:solidFill>
                          <a:effectLst/>
                          <a:latin typeface="Times New Roman" pitchFamily="18" charset="0"/>
                          <a:cs typeface="Times New Roman" pitchFamily="18" charset="0"/>
                        </a:rPr>
                        <a:t>Số electron trong nguyên tử</a:t>
                      </a:r>
                      <a:endParaRPr lang="en-US" sz="2000" dirty="0">
                        <a:solidFill>
                          <a:srgbClr val="002060"/>
                        </a:solidFill>
                        <a:effectLst/>
                        <a:latin typeface="Times New Roman" pitchFamily="18" charset="0"/>
                        <a:ea typeface="Times New Roman"/>
                        <a:cs typeface="Times New Roman" pitchFamily="18" charset="0"/>
                      </a:endParaRPr>
                    </a:p>
                  </a:txBody>
                  <a:tcPr marL="68580" marR="68580" marT="0" marB="0">
                    <a:solidFill>
                      <a:srgbClr val="FF6699"/>
                    </a:solidFill>
                  </a:tcPr>
                </a:tc>
                <a:tc>
                  <a:txBody>
                    <a:bodyPr/>
                    <a:lstStyle/>
                    <a:p>
                      <a:pPr marL="0" marR="0" algn="ctr">
                        <a:spcBef>
                          <a:spcPts val="600"/>
                        </a:spcBef>
                        <a:spcAft>
                          <a:spcPts val="600"/>
                        </a:spcAft>
                      </a:pPr>
                      <a:r>
                        <a:rPr lang="vi-VN" sz="2000" dirty="0">
                          <a:solidFill>
                            <a:srgbClr val="002060"/>
                          </a:solidFill>
                          <a:effectLst/>
                          <a:latin typeface="Times New Roman" pitchFamily="18" charset="0"/>
                          <a:cs typeface="Times New Roman" pitchFamily="18" charset="0"/>
                        </a:rPr>
                        <a:t>Số electron lớp ngoài cùng</a:t>
                      </a:r>
                      <a:endParaRPr lang="en-US" sz="2000" dirty="0">
                        <a:solidFill>
                          <a:srgbClr val="002060"/>
                        </a:solidFill>
                        <a:effectLst/>
                        <a:latin typeface="Times New Roman" pitchFamily="18" charset="0"/>
                        <a:ea typeface="Times New Roman"/>
                        <a:cs typeface="Times New Roman" pitchFamily="18" charset="0"/>
                      </a:endParaRPr>
                    </a:p>
                  </a:txBody>
                  <a:tcPr marL="68580" marR="68580" marT="0" marB="0">
                    <a:solidFill>
                      <a:srgbClr val="FF6699"/>
                    </a:solidFill>
                  </a:tcPr>
                </a:tc>
                <a:extLst>
                  <a:ext uri="{0D108BD9-81ED-4DB2-BD59-A6C34878D82A}">
                    <a16:rowId xmlns:a16="http://schemas.microsoft.com/office/drawing/2014/main" xmlns="" val="10000"/>
                  </a:ext>
                </a:extLst>
              </a:tr>
              <a:tr h="807120">
                <a:tc>
                  <a:txBody>
                    <a:bodyPr/>
                    <a:lstStyle/>
                    <a:p>
                      <a:pPr marL="0" marR="0" algn="ctr">
                        <a:lnSpc>
                          <a:spcPct val="107000"/>
                        </a:lnSpc>
                        <a:spcBef>
                          <a:spcPts val="600"/>
                        </a:spcBef>
                        <a:spcAft>
                          <a:spcPts val="600"/>
                        </a:spcAft>
                      </a:pPr>
                      <a:endParaRPr lang="en-US" sz="2400" dirty="0">
                        <a:effectLst/>
                        <a:latin typeface="Times New Roman" pitchFamily="18" charset="0"/>
                        <a:ea typeface="Calibri"/>
                        <a:cs typeface="Times New Roman" pitchFamily="18" charset="0"/>
                      </a:endParaRPr>
                    </a:p>
                  </a:txBody>
                  <a:tcPr marL="68580" marR="68580" marT="0" marB="0">
                    <a:solidFill>
                      <a:srgbClr val="92D050"/>
                    </a:solidFill>
                  </a:tcPr>
                </a:tc>
                <a:tc>
                  <a:txBody>
                    <a:bodyPr/>
                    <a:lstStyle/>
                    <a:p>
                      <a:pPr marL="0" marR="0" algn="ctr">
                        <a:lnSpc>
                          <a:spcPct val="107000"/>
                        </a:lnSpc>
                        <a:spcBef>
                          <a:spcPts val="600"/>
                        </a:spcBef>
                        <a:spcAft>
                          <a:spcPts val="600"/>
                        </a:spcAft>
                      </a:pPr>
                      <a:endParaRPr lang="en-US" sz="2400" dirty="0">
                        <a:effectLst/>
                        <a:latin typeface="Times New Roman" pitchFamily="18" charset="0"/>
                        <a:ea typeface="Calibri"/>
                        <a:cs typeface="Times New Roman" pitchFamily="18" charset="0"/>
                      </a:endParaRPr>
                    </a:p>
                  </a:txBody>
                  <a:tcPr marL="68580" marR="68580" marT="0" marB="0">
                    <a:solidFill>
                      <a:srgbClr val="92D050"/>
                    </a:solidFill>
                  </a:tcPr>
                </a:tc>
                <a:tc>
                  <a:txBody>
                    <a:bodyPr/>
                    <a:lstStyle/>
                    <a:p>
                      <a:pPr marL="0" marR="0" algn="ctr">
                        <a:lnSpc>
                          <a:spcPct val="107000"/>
                        </a:lnSpc>
                        <a:spcBef>
                          <a:spcPts val="600"/>
                        </a:spcBef>
                        <a:spcAft>
                          <a:spcPts val="600"/>
                        </a:spcAft>
                      </a:pPr>
                      <a:endParaRPr lang="en-US" sz="2400" dirty="0">
                        <a:effectLst/>
                        <a:latin typeface="Times New Roman" pitchFamily="18" charset="0"/>
                        <a:ea typeface="Calibri"/>
                        <a:cs typeface="Times New Roman" pitchFamily="18" charset="0"/>
                      </a:endParaRPr>
                    </a:p>
                  </a:txBody>
                  <a:tcPr marL="68580" marR="68580" marT="0" marB="0">
                    <a:solidFill>
                      <a:srgbClr val="92D050"/>
                    </a:solidFill>
                  </a:tcPr>
                </a:tc>
                <a:tc>
                  <a:txBody>
                    <a:bodyPr/>
                    <a:lstStyle/>
                    <a:p>
                      <a:pPr marL="0" marR="0" algn="ctr">
                        <a:lnSpc>
                          <a:spcPct val="107000"/>
                        </a:lnSpc>
                        <a:spcBef>
                          <a:spcPts val="600"/>
                        </a:spcBef>
                        <a:spcAft>
                          <a:spcPts val="600"/>
                        </a:spcAft>
                      </a:pPr>
                      <a:endParaRPr lang="en-US" sz="2400" dirty="0">
                        <a:effectLst/>
                        <a:latin typeface="Times New Roman" pitchFamily="18" charset="0"/>
                        <a:ea typeface="Calibri"/>
                        <a:cs typeface="Times New Roman" pitchFamily="18" charset="0"/>
                      </a:endParaRPr>
                    </a:p>
                    <a:p>
                      <a:pPr marL="0" marR="0" algn="ctr">
                        <a:lnSpc>
                          <a:spcPct val="107000"/>
                        </a:lnSpc>
                        <a:spcBef>
                          <a:spcPts val="600"/>
                        </a:spcBef>
                        <a:spcAft>
                          <a:spcPts val="600"/>
                        </a:spcAft>
                      </a:pPr>
                      <a:endParaRPr lang="en-US" sz="2400" dirty="0">
                        <a:effectLst/>
                        <a:latin typeface="Times New Roman" pitchFamily="18" charset="0"/>
                        <a:ea typeface="Calibri"/>
                        <a:cs typeface="Times New Roman" pitchFamily="18" charset="0"/>
                      </a:endParaRPr>
                    </a:p>
                  </a:txBody>
                  <a:tcPr marL="68580" marR="68580" marT="0" marB="0">
                    <a:solidFill>
                      <a:srgbClr val="92D050"/>
                    </a:solidFill>
                  </a:tcPr>
                </a:tc>
                <a:extLst>
                  <a:ext uri="{0D108BD9-81ED-4DB2-BD59-A6C34878D82A}">
                    <a16:rowId xmlns:a16="http://schemas.microsoft.com/office/drawing/2014/main" xmlns="" val="10001"/>
                  </a:ext>
                </a:extLst>
              </a:tr>
            </a:tbl>
          </a:graphicData>
        </a:graphic>
      </p:graphicFrame>
      <p:sp>
        <p:nvSpPr>
          <p:cNvPr id="33" name="TextBox 32"/>
          <p:cNvSpPr txBox="1"/>
          <p:nvPr/>
        </p:nvSpPr>
        <p:spPr>
          <a:xfrm>
            <a:off x="6500723" y="3542223"/>
            <a:ext cx="1225822" cy="461665"/>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+8</a:t>
            </a:r>
          </a:p>
        </p:txBody>
      </p:sp>
      <p:sp>
        <p:nvSpPr>
          <p:cNvPr id="39" name="TextBox 38"/>
          <p:cNvSpPr txBox="1"/>
          <p:nvPr/>
        </p:nvSpPr>
        <p:spPr>
          <a:xfrm>
            <a:off x="7832566" y="3542222"/>
            <a:ext cx="1225822" cy="461665"/>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8</a:t>
            </a:r>
          </a:p>
        </p:txBody>
      </p:sp>
      <p:sp>
        <p:nvSpPr>
          <p:cNvPr id="41" name="TextBox 40"/>
          <p:cNvSpPr txBox="1"/>
          <p:nvPr/>
        </p:nvSpPr>
        <p:spPr>
          <a:xfrm>
            <a:off x="9009026" y="3550011"/>
            <a:ext cx="1225822" cy="461665"/>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8</a:t>
            </a:r>
          </a:p>
        </p:txBody>
      </p:sp>
      <p:sp>
        <p:nvSpPr>
          <p:cNvPr id="43" name="TextBox 42"/>
          <p:cNvSpPr txBox="1"/>
          <p:nvPr/>
        </p:nvSpPr>
        <p:spPr>
          <a:xfrm>
            <a:off x="10565615" y="3553385"/>
            <a:ext cx="1225822" cy="461665"/>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6</a:t>
            </a:r>
          </a:p>
        </p:txBody>
      </p:sp>
      <p:sp>
        <p:nvSpPr>
          <p:cNvPr id="47" name="TextBox 46"/>
          <p:cNvSpPr txBox="1"/>
          <p:nvPr/>
        </p:nvSpPr>
        <p:spPr>
          <a:xfrm>
            <a:off x="4904508" y="268218"/>
            <a:ext cx="3927525" cy="783193"/>
          </a:xfrm>
          <a:prstGeom prst="roundRect">
            <a:avLst/>
          </a:prstGeom>
          <a:solidFill>
            <a:srgbClr val="3EA695"/>
          </a:solidFill>
          <a:ln w="19050">
            <a:solidFill>
              <a:srgbClr val="E76F5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solidFill>
                  <a:srgbClr val="5D5778"/>
                </a:solidFill>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LUYỆN TẬP</a:t>
            </a:r>
          </a:p>
        </p:txBody>
      </p:sp>
      <p:sp>
        <p:nvSpPr>
          <p:cNvPr id="6" name="Rectangle 5"/>
          <p:cNvSpPr/>
          <p:nvPr/>
        </p:nvSpPr>
        <p:spPr>
          <a:xfrm>
            <a:off x="1371600" y="4543901"/>
            <a:ext cx="10419837" cy="1712520"/>
          </a:xfrm>
          <a:prstGeom prst="rect">
            <a:avLst/>
          </a:prstGeom>
        </p:spPr>
        <p:txBody>
          <a:bodyPr wrap="square">
            <a:spAutoFit/>
          </a:bodyPr>
          <a:lstStyle/>
          <a:p>
            <a:pPr algn="just">
              <a:lnSpc>
                <a:spcPct val="94000"/>
              </a:lnSpc>
            </a:pPr>
            <a:r>
              <a:rPr lang="vi-VN" sz="2800" dirty="0">
                <a:latin typeface="Times New Roman" pitchFamily="18" charset="0"/>
                <a:cs typeface="Times New Roman" pitchFamily="18" charset="0"/>
              </a:rPr>
              <a:t>Để lớp electron ngoài cùng của nguyên tử oxygen có đủ số electron tối đa thì c</a:t>
            </a:r>
            <a:r>
              <a:rPr lang="en-US" sz="2800" dirty="0">
                <a:latin typeface="Times New Roman" pitchFamily="18" charset="0"/>
                <a:cs typeface="Times New Roman" pitchFamily="18" charset="0"/>
              </a:rPr>
              <a:t>ầ</a:t>
            </a:r>
            <a:r>
              <a:rPr lang="vi-VN" sz="2800" dirty="0">
                <a:latin typeface="Times New Roman" pitchFamily="18" charset="0"/>
                <a:cs typeface="Times New Roman" pitchFamily="18" charset="0"/>
              </a:rPr>
              <a:t>n thêm bao nhiêu electron nữa</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a:lnSpc>
                <a:spcPct val="94000"/>
              </a:lnSpc>
            </a:pPr>
            <a:r>
              <a:rPr lang="en-US" sz="2800" i="1" dirty="0">
                <a:latin typeface="Times New Roman" pitchFamily="18" charset="0"/>
                <a:ea typeface="Segoe UI"/>
                <a:cs typeface="Times New Roman" pitchFamily="18" charset="0"/>
              </a:rPr>
              <a:t>(</a:t>
            </a:r>
            <a:r>
              <a:rPr lang="en-US" sz="2800" i="1" dirty="0" err="1">
                <a:latin typeface="Times New Roman" pitchFamily="18" charset="0"/>
                <a:ea typeface="Segoe UI"/>
                <a:cs typeface="Times New Roman" pitchFamily="18" charset="0"/>
              </a:rPr>
              <a:t>Biết</a:t>
            </a:r>
            <a:r>
              <a:rPr lang="en-US" sz="2800" i="1" dirty="0">
                <a:latin typeface="Times New Roman" pitchFamily="18" charset="0"/>
                <a:ea typeface="Segoe UI"/>
                <a:cs typeface="Times New Roman" pitchFamily="18" charset="0"/>
              </a:rPr>
              <a:t> </a:t>
            </a:r>
            <a:r>
              <a:rPr lang="en-US" sz="2800" i="1" dirty="0" err="1">
                <a:latin typeface="Times New Roman" pitchFamily="18" charset="0"/>
                <a:ea typeface="Segoe UI"/>
                <a:cs typeface="Times New Roman" pitchFamily="18" charset="0"/>
              </a:rPr>
              <a:t>lớp</a:t>
            </a:r>
            <a:r>
              <a:rPr lang="en-US" sz="2800" i="1" dirty="0">
                <a:latin typeface="Times New Roman" pitchFamily="18" charset="0"/>
                <a:ea typeface="Segoe UI"/>
                <a:cs typeface="Times New Roman" pitchFamily="18" charset="0"/>
              </a:rPr>
              <a:t> </a:t>
            </a:r>
            <a:r>
              <a:rPr lang="en-US" sz="2800" i="1" dirty="0" err="1">
                <a:latin typeface="Times New Roman" pitchFamily="18" charset="0"/>
                <a:ea typeface="Segoe UI"/>
                <a:cs typeface="Times New Roman" pitchFamily="18" charset="0"/>
              </a:rPr>
              <a:t>thứ</a:t>
            </a:r>
            <a:r>
              <a:rPr lang="en-US" sz="2800" i="1" dirty="0">
                <a:latin typeface="Times New Roman" pitchFamily="18" charset="0"/>
                <a:ea typeface="Segoe UI"/>
                <a:cs typeface="Times New Roman" pitchFamily="18" charset="0"/>
              </a:rPr>
              <a:t> </a:t>
            </a:r>
            <a:r>
              <a:rPr lang="en-US" sz="2800" i="1" dirty="0" err="1">
                <a:latin typeface="Times New Roman" pitchFamily="18" charset="0"/>
                <a:ea typeface="Segoe UI"/>
                <a:cs typeface="Times New Roman" pitchFamily="18" charset="0"/>
              </a:rPr>
              <a:t>nhất</a:t>
            </a:r>
            <a:r>
              <a:rPr lang="en-US" sz="2800" i="1" dirty="0">
                <a:latin typeface="Times New Roman" pitchFamily="18" charset="0"/>
                <a:ea typeface="Segoe UI"/>
                <a:cs typeface="Times New Roman" pitchFamily="18" charset="0"/>
              </a:rPr>
              <a:t> </a:t>
            </a:r>
            <a:r>
              <a:rPr lang="en-US" sz="2800" i="1" dirty="0" err="1">
                <a:latin typeface="Times New Roman" pitchFamily="18" charset="0"/>
                <a:ea typeface="Segoe UI"/>
                <a:cs typeface="Times New Roman" pitchFamily="18" charset="0"/>
              </a:rPr>
              <a:t>gần</a:t>
            </a:r>
            <a:r>
              <a:rPr lang="en-US" sz="2800" i="1" dirty="0">
                <a:latin typeface="Times New Roman" pitchFamily="18" charset="0"/>
                <a:ea typeface="Segoe UI"/>
                <a:cs typeface="Times New Roman" pitchFamily="18" charset="0"/>
              </a:rPr>
              <a:t> </a:t>
            </a:r>
            <a:r>
              <a:rPr lang="en-US" sz="2800" i="1" dirty="0" err="1">
                <a:latin typeface="Times New Roman" pitchFamily="18" charset="0"/>
                <a:ea typeface="Segoe UI"/>
                <a:cs typeface="Times New Roman" pitchFamily="18" charset="0"/>
              </a:rPr>
              <a:t>sát</a:t>
            </a:r>
            <a:r>
              <a:rPr lang="en-US" sz="2800" i="1" dirty="0">
                <a:latin typeface="Times New Roman" pitchFamily="18" charset="0"/>
                <a:ea typeface="Segoe UI"/>
                <a:cs typeface="Times New Roman" pitchFamily="18" charset="0"/>
              </a:rPr>
              <a:t> </a:t>
            </a:r>
            <a:r>
              <a:rPr lang="en-US" sz="2800" i="1" dirty="0" err="1">
                <a:latin typeface="Times New Roman" pitchFamily="18" charset="0"/>
                <a:ea typeface="Segoe UI"/>
                <a:cs typeface="Times New Roman" pitchFamily="18" charset="0"/>
              </a:rPr>
              <a:t>hạt</a:t>
            </a:r>
            <a:r>
              <a:rPr lang="en-US" sz="2800" i="1" dirty="0">
                <a:latin typeface="Times New Roman" pitchFamily="18" charset="0"/>
                <a:ea typeface="Segoe UI"/>
                <a:cs typeface="Times New Roman" pitchFamily="18" charset="0"/>
              </a:rPr>
              <a:t> </a:t>
            </a:r>
            <a:r>
              <a:rPr lang="en-US" sz="2800" i="1" dirty="0" err="1">
                <a:latin typeface="Times New Roman" pitchFamily="18" charset="0"/>
                <a:ea typeface="Segoe UI"/>
                <a:cs typeface="Times New Roman" pitchFamily="18" charset="0"/>
              </a:rPr>
              <a:t>nhân</a:t>
            </a:r>
            <a:r>
              <a:rPr lang="en-US" sz="2800" i="1" dirty="0">
                <a:latin typeface="Times New Roman" pitchFamily="18" charset="0"/>
                <a:ea typeface="Segoe UI"/>
                <a:cs typeface="Times New Roman" pitchFamily="18" charset="0"/>
              </a:rPr>
              <a:t> </a:t>
            </a:r>
            <a:r>
              <a:rPr lang="en-US" sz="2800" i="1" dirty="0" err="1">
                <a:latin typeface="Times New Roman" pitchFamily="18" charset="0"/>
                <a:ea typeface="Segoe UI"/>
                <a:cs typeface="Times New Roman" pitchFamily="18" charset="0"/>
              </a:rPr>
              <a:t>chứa</a:t>
            </a:r>
            <a:r>
              <a:rPr lang="en-US" sz="2800" i="1" dirty="0">
                <a:latin typeface="Times New Roman" pitchFamily="18" charset="0"/>
                <a:ea typeface="Segoe UI"/>
                <a:cs typeface="Times New Roman" pitchFamily="18" charset="0"/>
              </a:rPr>
              <a:t> </a:t>
            </a:r>
            <a:r>
              <a:rPr lang="en-US" sz="2800" i="1" dirty="0" err="1">
                <a:latin typeface="Times New Roman" pitchFamily="18" charset="0"/>
                <a:ea typeface="Segoe UI"/>
                <a:cs typeface="Times New Roman" pitchFamily="18" charset="0"/>
              </a:rPr>
              <a:t>tối</a:t>
            </a:r>
            <a:r>
              <a:rPr lang="en-US" sz="2800" i="1" dirty="0">
                <a:latin typeface="Times New Roman" pitchFamily="18" charset="0"/>
                <a:ea typeface="Segoe UI"/>
                <a:cs typeface="Times New Roman" pitchFamily="18" charset="0"/>
              </a:rPr>
              <a:t> </a:t>
            </a:r>
            <a:r>
              <a:rPr lang="en-US" sz="2800" i="1" dirty="0" err="1">
                <a:latin typeface="Times New Roman" pitchFamily="18" charset="0"/>
                <a:ea typeface="Segoe UI"/>
                <a:cs typeface="Times New Roman" pitchFamily="18" charset="0"/>
              </a:rPr>
              <a:t>đa</a:t>
            </a:r>
            <a:r>
              <a:rPr lang="en-US" sz="2800" i="1" dirty="0">
                <a:latin typeface="Times New Roman" pitchFamily="18" charset="0"/>
                <a:ea typeface="Segoe UI"/>
                <a:cs typeface="Times New Roman" pitchFamily="18" charset="0"/>
              </a:rPr>
              <a:t> 2 electron, </a:t>
            </a:r>
            <a:r>
              <a:rPr lang="en-US" sz="2800" i="1" dirty="0" err="1">
                <a:latin typeface="Times New Roman" pitchFamily="18" charset="0"/>
                <a:ea typeface="Segoe UI"/>
                <a:cs typeface="Times New Roman" pitchFamily="18" charset="0"/>
              </a:rPr>
              <a:t>lớp</a:t>
            </a:r>
            <a:r>
              <a:rPr lang="en-US" sz="2800" i="1" dirty="0">
                <a:latin typeface="Times New Roman" pitchFamily="18" charset="0"/>
                <a:ea typeface="Segoe UI"/>
                <a:cs typeface="Times New Roman" pitchFamily="18" charset="0"/>
              </a:rPr>
              <a:t> </a:t>
            </a:r>
            <a:r>
              <a:rPr lang="en-US" sz="2800" i="1" dirty="0" err="1">
                <a:latin typeface="Times New Roman" pitchFamily="18" charset="0"/>
                <a:ea typeface="Segoe UI"/>
                <a:cs typeface="Times New Roman" pitchFamily="18" charset="0"/>
              </a:rPr>
              <a:t>thứ</a:t>
            </a:r>
            <a:r>
              <a:rPr lang="en-US" sz="2800" i="1" dirty="0">
                <a:latin typeface="Times New Roman" pitchFamily="18" charset="0"/>
                <a:ea typeface="Segoe UI"/>
                <a:cs typeface="Times New Roman" pitchFamily="18" charset="0"/>
              </a:rPr>
              <a:t> </a:t>
            </a:r>
            <a:r>
              <a:rPr lang="en-US" sz="2800" i="1" dirty="0" err="1">
                <a:latin typeface="Times New Roman" pitchFamily="18" charset="0"/>
                <a:ea typeface="Segoe UI"/>
                <a:cs typeface="Times New Roman" pitchFamily="18" charset="0"/>
              </a:rPr>
              <a:t>hai</a:t>
            </a:r>
            <a:r>
              <a:rPr lang="en-US" sz="2800" i="1" dirty="0">
                <a:latin typeface="Times New Roman" pitchFamily="18" charset="0"/>
                <a:ea typeface="Segoe UI"/>
                <a:cs typeface="Times New Roman" pitchFamily="18" charset="0"/>
              </a:rPr>
              <a:t> </a:t>
            </a:r>
            <a:r>
              <a:rPr lang="en-US" sz="2800" i="1" dirty="0" err="1">
                <a:latin typeface="Times New Roman" pitchFamily="18" charset="0"/>
                <a:ea typeface="Segoe UI"/>
                <a:cs typeface="Times New Roman" pitchFamily="18" charset="0"/>
              </a:rPr>
              <a:t>chứa</a:t>
            </a:r>
            <a:r>
              <a:rPr lang="en-US" sz="2800" i="1" dirty="0">
                <a:latin typeface="Times New Roman" pitchFamily="18" charset="0"/>
                <a:ea typeface="Segoe UI"/>
                <a:cs typeface="Times New Roman" pitchFamily="18" charset="0"/>
              </a:rPr>
              <a:t> </a:t>
            </a:r>
            <a:r>
              <a:rPr lang="en-US" sz="2800" i="1" dirty="0" err="1">
                <a:latin typeface="Times New Roman" pitchFamily="18" charset="0"/>
                <a:ea typeface="Segoe UI"/>
                <a:cs typeface="Times New Roman" pitchFamily="18" charset="0"/>
              </a:rPr>
              <a:t>tối</a:t>
            </a:r>
            <a:r>
              <a:rPr lang="en-US" sz="2800" i="1" dirty="0">
                <a:latin typeface="Times New Roman" pitchFamily="18" charset="0"/>
                <a:ea typeface="Segoe UI"/>
                <a:cs typeface="Times New Roman" pitchFamily="18" charset="0"/>
              </a:rPr>
              <a:t> </a:t>
            </a:r>
            <a:r>
              <a:rPr lang="en-US" sz="2800" i="1" dirty="0" err="1">
                <a:latin typeface="Times New Roman" pitchFamily="18" charset="0"/>
                <a:ea typeface="Segoe UI"/>
                <a:cs typeface="Times New Roman" pitchFamily="18" charset="0"/>
              </a:rPr>
              <a:t>đa</a:t>
            </a:r>
            <a:r>
              <a:rPr lang="en-US" sz="2800" i="1" dirty="0">
                <a:latin typeface="Times New Roman" pitchFamily="18" charset="0"/>
                <a:ea typeface="Segoe UI"/>
                <a:cs typeface="Times New Roman" pitchFamily="18" charset="0"/>
              </a:rPr>
              <a:t> 8 electron,…)</a:t>
            </a:r>
          </a:p>
        </p:txBody>
      </p:sp>
      <p:pic>
        <p:nvPicPr>
          <p:cNvPr id="45" name="Picture 44">
            <a:extLst>
              <a:ext uri="{FF2B5EF4-FFF2-40B4-BE49-F238E27FC236}">
                <a16:creationId xmlns:a16="http://schemas.microsoft.com/office/drawing/2014/main" xmlns="" id="{6D9D9CE6-1D33-4082-AE70-ECB6701C17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09" y="4581341"/>
            <a:ext cx="862141" cy="1203883"/>
          </a:xfrm>
          <a:prstGeom prst="rect">
            <a:avLst/>
          </a:prstGeom>
        </p:spPr>
      </p:pic>
      <p:sp>
        <p:nvSpPr>
          <p:cNvPr id="2" name="Rectangle 1">
            <a:extLst>
              <a:ext uri="{FF2B5EF4-FFF2-40B4-BE49-F238E27FC236}">
                <a16:creationId xmlns:a16="http://schemas.microsoft.com/office/drawing/2014/main" xmlns="" id="{DC0E7858-DAD0-2E6A-9825-E32B12BC1767}"/>
              </a:ext>
            </a:extLst>
          </p:cNvPr>
          <p:cNvSpPr/>
          <p:nvPr/>
        </p:nvSpPr>
        <p:spPr>
          <a:xfrm>
            <a:off x="5227812" y="5970920"/>
            <a:ext cx="6212908" cy="618862"/>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Thêm</a:t>
            </a:r>
            <a:r>
              <a:rPr lang="en-US" sz="2800" b="1" dirty="0">
                <a:solidFill>
                  <a:srgbClr val="FF0000"/>
                </a:solidFill>
                <a:latin typeface="Times New Roman" panose="02020603050405020304" pitchFamily="18" charset="0"/>
                <a:cs typeface="Times New Roman" panose="02020603050405020304" pitchFamily="18" charset="0"/>
              </a:rPr>
              <a:t> 2 electron </a:t>
            </a:r>
            <a:r>
              <a:rPr lang="en-US" sz="2800" b="1" dirty="0" err="1">
                <a:solidFill>
                  <a:srgbClr val="FF0000"/>
                </a:solidFill>
                <a:latin typeface="Times New Roman" panose="02020603050405020304" pitchFamily="18" charset="0"/>
                <a:cs typeface="Times New Roman" panose="02020603050405020304" pitchFamily="18" charset="0"/>
              </a:rPr>
              <a:t>lớp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ngoài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cùng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3642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anim calcmode="lin" valueType="num">
                                      <p:cBhvr>
                                        <p:cTn id="22" dur="1000" fill="hold"/>
                                        <p:tgtEl>
                                          <p:spTgt spid="41"/>
                                        </p:tgtEl>
                                        <p:attrNameLst>
                                          <p:attrName>ppt_x</p:attrName>
                                        </p:attrNameLst>
                                      </p:cBhvr>
                                      <p:tavLst>
                                        <p:tav tm="0">
                                          <p:val>
                                            <p:strVal val="#ppt_x"/>
                                          </p:val>
                                        </p:tav>
                                        <p:tav tm="100000">
                                          <p:val>
                                            <p:strVal val="#ppt_x"/>
                                          </p:val>
                                        </p:tav>
                                      </p:tavLst>
                                    </p:anim>
                                    <p:anim calcmode="lin" valueType="num">
                                      <p:cBhvr>
                                        <p:cTn id="2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barn(inVertical)">
                                      <p:cBhvr>
                                        <p:cTn id="35" dur="500"/>
                                        <p:tgtEl>
                                          <p:spTgt spid="45"/>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down)">
                                      <p:cBhvr>
                                        <p:cTn id="45" dur="580">
                                          <p:stCondLst>
                                            <p:cond delay="0"/>
                                          </p:stCondLst>
                                        </p:cTn>
                                        <p:tgtEl>
                                          <p:spTgt spid="2"/>
                                        </p:tgtEl>
                                      </p:cBhvr>
                                    </p:animEffect>
                                    <p:anim calcmode="lin" valueType="num">
                                      <p:cBhvr>
                                        <p:cTn id="4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1" dur="26">
                                          <p:stCondLst>
                                            <p:cond delay="650"/>
                                          </p:stCondLst>
                                        </p:cTn>
                                        <p:tgtEl>
                                          <p:spTgt spid="2"/>
                                        </p:tgtEl>
                                      </p:cBhvr>
                                      <p:to x="100000" y="60000"/>
                                    </p:animScale>
                                    <p:animScale>
                                      <p:cBhvr>
                                        <p:cTn id="52" dur="166" decel="50000">
                                          <p:stCondLst>
                                            <p:cond delay="676"/>
                                          </p:stCondLst>
                                        </p:cTn>
                                        <p:tgtEl>
                                          <p:spTgt spid="2"/>
                                        </p:tgtEl>
                                      </p:cBhvr>
                                      <p:to x="100000" y="100000"/>
                                    </p:animScale>
                                    <p:animScale>
                                      <p:cBhvr>
                                        <p:cTn id="53" dur="26">
                                          <p:stCondLst>
                                            <p:cond delay="1312"/>
                                          </p:stCondLst>
                                        </p:cTn>
                                        <p:tgtEl>
                                          <p:spTgt spid="2"/>
                                        </p:tgtEl>
                                      </p:cBhvr>
                                      <p:to x="100000" y="80000"/>
                                    </p:animScale>
                                    <p:animScale>
                                      <p:cBhvr>
                                        <p:cTn id="54" dur="166" decel="50000">
                                          <p:stCondLst>
                                            <p:cond delay="1338"/>
                                          </p:stCondLst>
                                        </p:cTn>
                                        <p:tgtEl>
                                          <p:spTgt spid="2"/>
                                        </p:tgtEl>
                                      </p:cBhvr>
                                      <p:to x="100000" y="100000"/>
                                    </p:animScale>
                                    <p:animScale>
                                      <p:cBhvr>
                                        <p:cTn id="55" dur="26">
                                          <p:stCondLst>
                                            <p:cond delay="1642"/>
                                          </p:stCondLst>
                                        </p:cTn>
                                        <p:tgtEl>
                                          <p:spTgt spid="2"/>
                                        </p:tgtEl>
                                      </p:cBhvr>
                                      <p:to x="100000" y="90000"/>
                                    </p:animScale>
                                    <p:animScale>
                                      <p:cBhvr>
                                        <p:cTn id="56" dur="166" decel="50000">
                                          <p:stCondLst>
                                            <p:cond delay="1668"/>
                                          </p:stCondLst>
                                        </p:cTn>
                                        <p:tgtEl>
                                          <p:spTgt spid="2"/>
                                        </p:tgtEl>
                                      </p:cBhvr>
                                      <p:to x="100000" y="100000"/>
                                    </p:animScale>
                                    <p:animScale>
                                      <p:cBhvr>
                                        <p:cTn id="57" dur="26">
                                          <p:stCondLst>
                                            <p:cond delay="1808"/>
                                          </p:stCondLst>
                                        </p:cTn>
                                        <p:tgtEl>
                                          <p:spTgt spid="2"/>
                                        </p:tgtEl>
                                      </p:cBhvr>
                                      <p:to x="100000" y="95000"/>
                                    </p:animScale>
                                    <p:animScale>
                                      <p:cBhvr>
                                        <p:cTn id="5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9" grpId="0"/>
      <p:bldP spid="41" grpId="0"/>
      <p:bldP spid="43" grpId="0"/>
      <p:bldP spid="6"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33E9220F-9212-4975-B715-D81D482A73E6}"/>
              </a:ext>
            </a:extLst>
          </p:cNvPr>
          <p:cNvSpPr/>
          <p:nvPr/>
        </p:nvSpPr>
        <p:spPr>
          <a:xfrm>
            <a:off x="0" y="0"/>
            <a:ext cx="12192000" cy="1150292"/>
          </a:xfrm>
          <a:prstGeom prst="rect">
            <a:avLst/>
          </a:prstGeom>
          <a:solidFill>
            <a:srgbClr val="FBD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rgbClr val="FF0000"/>
                </a:solidFill>
                <a:latin typeface="Times New Roman" pitchFamily="18" charset="0"/>
                <a:cs typeface="Times New Roman" pitchFamily="18" charset="0"/>
              </a:rPr>
              <a:t>                                       NGUYÊN TỬ - NGUYÊN TỐ HÓA HỌC– SƠ LƯỢC                                   BẢNG TUẦN HOÀN CÁC NGUYÊN TỐ HÓA HỌC</a:t>
            </a:r>
            <a:endParaRPr lang="en-US" sz="2800" dirty="0">
              <a:solidFill>
                <a:srgbClr val="FF0000"/>
              </a:solidFill>
              <a:latin typeface="Times New Roman" pitchFamily="18" charset="0"/>
              <a:cs typeface="Times New Roman" pitchFamily="18" charset="0"/>
            </a:endParaRPr>
          </a:p>
        </p:txBody>
      </p:sp>
      <p:sp>
        <p:nvSpPr>
          <p:cNvPr id="14" name="Rectangle 13">
            <a:extLst>
              <a:ext uri="{FF2B5EF4-FFF2-40B4-BE49-F238E27FC236}">
                <a16:creationId xmlns:a16="http://schemas.microsoft.com/office/drawing/2014/main" xmlns="" id="{8377B1A9-5EF8-4166-99F8-EAE5AA812EE9}"/>
              </a:ext>
            </a:extLst>
          </p:cNvPr>
          <p:cNvSpPr/>
          <p:nvPr/>
        </p:nvSpPr>
        <p:spPr>
          <a:xfrm>
            <a:off x="1" y="0"/>
            <a:ext cx="3555926" cy="115029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en-US" sz="2800" b="1" dirty="0">
                <a:solidFill>
                  <a:schemeClr val="bg1"/>
                </a:solidFill>
                <a:latin typeface="Times New Roman" pitchFamily="18" charset="0"/>
                <a:cs typeface="Times New Roman" pitchFamily="18" charset="0"/>
              </a:rPr>
              <a:t>CHỦ ĐỀ 1: </a:t>
            </a:r>
          </a:p>
        </p:txBody>
      </p:sp>
      <p:sp>
        <p:nvSpPr>
          <p:cNvPr id="15" name="Rectangle 14">
            <a:extLst>
              <a:ext uri="{FF2B5EF4-FFF2-40B4-BE49-F238E27FC236}">
                <a16:creationId xmlns:a16="http://schemas.microsoft.com/office/drawing/2014/main" xmlns="" id="{BE8019CD-FACF-4DFD-81C0-A8A21E1FCCBA}"/>
              </a:ext>
            </a:extLst>
          </p:cNvPr>
          <p:cNvSpPr/>
          <p:nvPr/>
        </p:nvSpPr>
        <p:spPr>
          <a:xfrm>
            <a:off x="-9599" y="1150292"/>
            <a:ext cx="3565526" cy="57077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xmlns="" id="{AF0D7773-0766-428C-847B-F7514CA8FB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4882" y="2674374"/>
            <a:ext cx="4062118" cy="42426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DAAC7150-7935-45B4-B42F-0A7574BAD8F7}"/>
              </a:ext>
            </a:extLst>
          </p:cNvPr>
          <p:cNvSpPr txBox="1"/>
          <p:nvPr/>
        </p:nvSpPr>
        <p:spPr>
          <a:xfrm>
            <a:off x="4043068" y="1174208"/>
            <a:ext cx="6828205" cy="523220"/>
          </a:xfrm>
          <a:prstGeom prst="rect">
            <a:avLst/>
          </a:prstGeom>
          <a:noFill/>
        </p:spPr>
        <p:txBody>
          <a:bodyPr wrap="square" rtlCol="0">
            <a:spAutoFit/>
          </a:bodyPr>
          <a:lstStyle/>
          <a:p>
            <a:pPr algn="ctr"/>
            <a:r>
              <a:rPr lang="en-US" sz="2800" b="1" dirty="0" err="1">
                <a:solidFill>
                  <a:schemeClr val="accent2">
                    <a:lumMod val="50000"/>
                  </a:schemeClr>
                </a:solidFill>
                <a:latin typeface="Times New Roman" pitchFamily="18" charset="0"/>
                <a:cs typeface="Times New Roman" pitchFamily="18" charset="0"/>
              </a:rPr>
              <a:t>Bài</a:t>
            </a:r>
            <a:r>
              <a:rPr lang="en-US" sz="2800" b="1" dirty="0">
                <a:solidFill>
                  <a:schemeClr val="accent2">
                    <a:lumMod val="50000"/>
                  </a:schemeClr>
                </a:solidFill>
                <a:latin typeface="Times New Roman" pitchFamily="18" charset="0"/>
                <a:cs typeface="Times New Roman" pitchFamily="18" charset="0"/>
              </a:rPr>
              <a:t> 2: NGUYÊN TỬ</a:t>
            </a:r>
            <a:endParaRPr lang="en-US" sz="2800" dirty="0"/>
          </a:p>
        </p:txBody>
      </p:sp>
      <p:grpSp>
        <p:nvGrpSpPr>
          <p:cNvPr id="7" name="Group 6"/>
          <p:cNvGrpSpPr/>
          <p:nvPr/>
        </p:nvGrpSpPr>
        <p:grpSpPr>
          <a:xfrm>
            <a:off x="3846524" y="1623444"/>
            <a:ext cx="920381" cy="949325"/>
            <a:chOff x="4618672" y="1950227"/>
            <a:chExt cx="920381" cy="949325"/>
          </a:xfrm>
        </p:grpSpPr>
        <p:grpSp>
          <p:nvGrpSpPr>
            <p:cNvPr id="8" name="Group 40"/>
            <p:cNvGrpSpPr>
              <a:grpSpLocks/>
            </p:cNvGrpSpPr>
            <p:nvPr/>
          </p:nvGrpSpPr>
          <p:grpSpPr bwMode="auto">
            <a:xfrm>
              <a:off x="4739235" y="1996057"/>
              <a:ext cx="799818" cy="599882"/>
              <a:chOff x="945" y="1177"/>
              <a:chExt cx="1032" cy="774"/>
            </a:xfrm>
          </p:grpSpPr>
          <p:sp>
            <p:nvSpPr>
              <p:cNvPr id="12" name="Oval 41"/>
              <p:cNvSpPr>
                <a:spLocks noChangeArrowheads="1"/>
              </p:cNvSpPr>
              <p:nvPr/>
            </p:nvSpPr>
            <p:spPr bwMode="gray">
              <a:xfrm>
                <a:off x="1289" y="1228"/>
                <a:ext cx="335" cy="670"/>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13" name="Oval 42"/>
              <p:cNvSpPr>
                <a:spLocks noChangeArrowheads="1"/>
              </p:cNvSpPr>
              <p:nvPr/>
            </p:nvSpPr>
            <p:spPr bwMode="gray">
              <a:xfrm>
                <a:off x="945" y="1228"/>
                <a:ext cx="1032" cy="670"/>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16" name="Oval 43"/>
              <p:cNvSpPr>
                <a:spLocks noChangeArrowheads="1"/>
              </p:cNvSpPr>
              <p:nvPr/>
            </p:nvSpPr>
            <p:spPr bwMode="gray">
              <a:xfrm>
                <a:off x="1008" y="1228"/>
                <a:ext cx="898" cy="67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18" name="Oval 44"/>
              <p:cNvSpPr>
                <a:spLocks noChangeArrowheads="1"/>
              </p:cNvSpPr>
              <p:nvPr/>
            </p:nvSpPr>
            <p:spPr bwMode="gray">
              <a:xfrm>
                <a:off x="1008" y="1228"/>
                <a:ext cx="897" cy="670"/>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19" name="Oval 45"/>
              <p:cNvSpPr>
                <a:spLocks noChangeArrowheads="1"/>
              </p:cNvSpPr>
              <p:nvPr/>
            </p:nvSpPr>
            <p:spPr bwMode="gray">
              <a:xfrm>
                <a:off x="1057" y="1228"/>
                <a:ext cx="807" cy="67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20" name="Oval 46"/>
              <p:cNvSpPr>
                <a:spLocks noChangeArrowheads="1"/>
              </p:cNvSpPr>
              <p:nvPr/>
            </p:nvSpPr>
            <p:spPr bwMode="gray">
              <a:xfrm>
                <a:off x="1070" y="1177"/>
                <a:ext cx="782" cy="774"/>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21" name="Oval 47"/>
              <p:cNvSpPr>
                <a:spLocks noChangeArrowheads="1"/>
              </p:cNvSpPr>
              <p:nvPr/>
            </p:nvSpPr>
            <p:spPr bwMode="gray">
              <a:xfrm>
                <a:off x="1080" y="1182"/>
                <a:ext cx="763" cy="75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22" name="Oval 48"/>
              <p:cNvSpPr>
                <a:spLocks noChangeArrowheads="1"/>
              </p:cNvSpPr>
              <p:nvPr/>
            </p:nvSpPr>
            <p:spPr bwMode="gray">
              <a:xfrm>
                <a:off x="1088" y="1189"/>
                <a:ext cx="726" cy="70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23" name="Oval 49"/>
              <p:cNvSpPr>
                <a:spLocks noChangeArrowheads="1"/>
              </p:cNvSpPr>
              <p:nvPr/>
            </p:nvSpPr>
            <p:spPr bwMode="gray">
              <a:xfrm>
                <a:off x="1130" y="1209"/>
                <a:ext cx="645" cy="572"/>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grpSp>
        <p:sp>
          <p:nvSpPr>
            <p:cNvPr id="9" name="Text Box 22"/>
            <p:cNvSpPr txBox="1">
              <a:spLocks noChangeArrowheads="1"/>
            </p:cNvSpPr>
            <p:nvPr/>
          </p:nvSpPr>
          <p:spPr bwMode="gray">
            <a:xfrm>
              <a:off x="4795399" y="2067326"/>
              <a:ext cx="6665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p>
              <a:pPr algn="ctr" defTabSz="914400" eaLnBrk="0" fontAlgn="base" hangingPunct="0">
                <a:spcBef>
                  <a:spcPct val="0"/>
                </a:spcBef>
                <a:spcAft>
                  <a:spcPct val="0"/>
                </a:spcAft>
              </a:pPr>
              <a:r>
                <a:rPr lang="en-US" altLang="en-US" sz="2400" b="1" dirty="0">
                  <a:solidFill>
                    <a:srgbClr val="000000"/>
                  </a:solidFill>
                  <a:latin typeface="Arial" panose="020B0604020202020204" pitchFamily="34" charset="0"/>
                  <a:cs typeface="Arial" panose="020B0604020202020204" pitchFamily="34" charset="0"/>
                </a:rPr>
                <a:t>1</a:t>
              </a:r>
            </a:p>
          </p:txBody>
        </p:sp>
        <p:pic>
          <p:nvPicPr>
            <p:cNvPr id="10" name="Picture 30" descr="1"/>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42606" t="64474" r="19473"/>
            <a:stretch>
              <a:fillRect/>
            </a:stretch>
          </p:blipFill>
          <p:spPr bwMode="auto">
            <a:xfrm>
              <a:off x="4618672" y="1950227"/>
              <a:ext cx="792162" cy="94932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4803096" y="1708669"/>
            <a:ext cx="6979796" cy="461665"/>
          </a:xfrm>
          <a:prstGeom prst="rect">
            <a:avLst/>
          </a:prstGeom>
        </p:spPr>
        <p:txBody>
          <a:bodyPr wrap="none">
            <a:spAutoFit/>
          </a:bodyPr>
          <a:lstStyle/>
          <a:p>
            <a:pPr lvl="0" algn="ctr">
              <a:defRPr/>
            </a:pPr>
            <a:r>
              <a:rPr lang="en-US" altLang="zh-CN" sz="2400" b="1" kern="0" dirty="0">
                <a:ln w="0">
                  <a:noFill/>
                </a:ln>
                <a:solidFill>
                  <a:srgbClr val="C00000"/>
                </a:solidFill>
                <a:latin typeface="Times New Roman" pitchFamily="18" charset="0"/>
                <a:cs typeface="Times New Roman" pitchFamily="18" charset="0"/>
                <a:sym typeface="+mn-lt"/>
              </a:rPr>
              <a:t>MÔ HÌNH NGUYÊN TỬ </a:t>
            </a:r>
            <a:r>
              <a:rPr lang="en-US" altLang="zh-CN" sz="2400" b="1" kern="0" noProof="1">
                <a:ln w="0">
                  <a:noFill/>
                </a:ln>
                <a:solidFill>
                  <a:srgbClr val="C00000"/>
                </a:solidFill>
                <a:latin typeface="Times New Roman" pitchFamily="18" charset="0"/>
                <a:cs typeface="Times New Roman" pitchFamily="18" charset="0"/>
                <a:sym typeface="+mn-lt"/>
              </a:rPr>
              <a:t>RUTHERFORD - BOHR</a:t>
            </a:r>
            <a:endParaRPr lang="zh-CN" altLang="en-US" sz="2400" kern="0" noProof="1">
              <a:solidFill>
                <a:srgbClr val="C00000"/>
              </a:solidFill>
              <a:latin typeface="Times New Roman" pitchFamily="18" charset="0"/>
              <a:cs typeface="Times New Roman" pitchFamily="18" charset="0"/>
              <a:sym typeface="+mn-lt"/>
            </a:endParaRPr>
          </a:p>
        </p:txBody>
      </p:sp>
      <p:grpSp>
        <p:nvGrpSpPr>
          <p:cNvPr id="25" name="Group 24"/>
          <p:cNvGrpSpPr/>
          <p:nvPr/>
        </p:nvGrpSpPr>
        <p:grpSpPr>
          <a:xfrm>
            <a:off x="3948029" y="2992783"/>
            <a:ext cx="847188" cy="949325"/>
            <a:chOff x="4691865" y="1940402"/>
            <a:chExt cx="847188" cy="949325"/>
          </a:xfrm>
        </p:grpSpPr>
        <p:grpSp>
          <p:nvGrpSpPr>
            <p:cNvPr id="26" name="Group 40"/>
            <p:cNvGrpSpPr>
              <a:grpSpLocks/>
            </p:cNvGrpSpPr>
            <p:nvPr/>
          </p:nvGrpSpPr>
          <p:grpSpPr bwMode="auto">
            <a:xfrm>
              <a:off x="4739235" y="1996057"/>
              <a:ext cx="799818" cy="599882"/>
              <a:chOff x="945" y="1177"/>
              <a:chExt cx="1032" cy="774"/>
            </a:xfrm>
          </p:grpSpPr>
          <p:sp>
            <p:nvSpPr>
              <p:cNvPr id="29" name="Oval 41"/>
              <p:cNvSpPr>
                <a:spLocks noChangeArrowheads="1"/>
              </p:cNvSpPr>
              <p:nvPr/>
            </p:nvSpPr>
            <p:spPr bwMode="gray">
              <a:xfrm>
                <a:off x="1289" y="1228"/>
                <a:ext cx="335" cy="670"/>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0" name="Oval 42"/>
              <p:cNvSpPr>
                <a:spLocks noChangeArrowheads="1"/>
              </p:cNvSpPr>
              <p:nvPr/>
            </p:nvSpPr>
            <p:spPr bwMode="gray">
              <a:xfrm>
                <a:off x="945" y="1228"/>
                <a:ext cx="1032" cy="670"/>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1" name="Oval 43"/>
              <p:cNvSpPr>
                <a:spLocks noChangeArrowheads="1"/>
              </p:cNvSpPr>
              <p:nvPr/>
            </p:nvSpPr>
            <p:spPr bwMode="gray">
              <a:xfrm>
                <a:off x="1008" y="1228"/>
                <a:ext cx="898" cy="67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2" name="Oval 44"/>
              <p:cNvSpPr>
                <a:spLocks noChangeArrowheads="1"/>
              </p:cNvSpPr>
              <p:nvPr/>
            </p:nvSpPr>
            <p:spPr bwMode="gray">
              <a:xfrm>
                <a:off x="1008" y="1228"/>
                <a:ext cx="897" cy="670"/>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3" name="Oval 45"/>
              <p:cNvSpPr>
                <a:spLocks noChangeArrowheads="1"/>
              </p:cNvSpPr>
              <p:nvPr/>
            </p:nvSpPr>
            <p:spPr bwMode="gray">
              <a:xfrm>
                <a:off x="1057" y="1228"/>
                <a:ext cx="807" cy="67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4" name="Oval 46"/>
              <p:cNvSpPr>
                <a:spLocks noChangeArrowheads="1"/>
              </p:cNvSpPr>
              <p:nvPr/>
            </p:nvSpPr>
            <p:spPr bwMode="gray">
              <a:xfrm>
                <a:off x="1070" y="1177"/>
                <a:ext cx="782" cy="774"/>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5" name="Oval 47"/>
              <p:cNvSpPr>
                <a:spLocks noChangeArrowheads="1"/>
              </p:cNvSpPr>
              <p:nvPr/>
            </p:nvSpPr>
            <p:spPr bwMode="gray">
              <a:xfrm>
                <a:off x="1080" y="1182"/>
                <a:ext cx="763" cy="75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6" name="Oval 48"/>
              <p:cNvSpPr>
                <a:spLocks noChangeArrowheads="1"/>
              </p:cNvSpPr>
              <p:nvPr/>
            </p:nvSpPr>
            <p:spPr bwMode="gray">
              <a:xfrm>
                <a:off x="1088" y="1189"/>
                <a:ext cx="726" cy="70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7" name="Oval 49"/>
              <p:cNvSpPr>
                <a:spLocks noChangeArrowheads="1"/>
              </p:cNvSpPr>
              <p:nvPr/>
            </p:nvSpPr>
            <p:spPr bwMode="gray">
              <a:xfrm>
                <a:off x="1130" y="1209"/>
                <a:ext cx="645" cy="572"/>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grpSp>
        <p:sp>
          <p:nvSpPr>
            <p:cNvPr id="27" name="Text Box 22"/>
            <p:cNvSpPr txBox="1">
              <a:spLocks noChangeArrowheads="1"/>
            </p:cNvSpPr>
            <p:nvPr/>
          </p:nvSpPr>
          <p:spPr bwMode="gray">
            <a:xfrm>
              <a:off x="4795399" y="2067326"/>
              <a:ext cx="6665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p>
              <a:pPr algn="ctr" defTabSz="914400" eaLnBrk="0" fontAlgn="base" hangingPunct="0">
                <a:spcBef>
                  <a:spcPct val="0"/>
                </a:spcBef>
                <a:spcAft>
                  <a:spcPct val="0"/>
                </a:spcAft>
              </a:pPr>
              <a:r>
                <a:rPr lang="en-US" altLang="en-US" sz="2400" b="1" dirty="0">
                  <a:solidFill>
                    <a:srgbClr val="000000"/>
                  </a:solidFill>
                  <a:latin typeface="Arial" panose="020B0604020202020204" pitchFamily="34" charset="0"/>
                  <a:cs typeface="Arial" panose="020B0604020202020204" pitchFamily="34" charset="0"/>
                </a:rPr>
                <a:t>2</a:t>
              </a:r>
            </a:p>
          </p:txBody>
        </p:sp>
        <p:pic>
          <p:nvPicPr>
            <p:cNvPr id="28" name="Picture 30" descr="1"/>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42606" t="64474" r="19473"/>
            <a:stretch>
              <a:fillRect/>
            </a:stretch>
          </p:blipFill>
          <p:spPr bwMode="auto">
            <a:xfrm>
              <a:off x="4691865" y="1940402"/>
              <a:ext cx="792162" cy="949325"/>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Rectangle 37"/>
          <p:cNvSpPr/>
          <p:nvPr/>
        </p:nvSpPr>
        <p:spPr>
          <a:xfrm>
            <a:off x="4951601" y="3090944"/>
            <a:ext cx="4188967" cy="461665"/>
          </a:xfrm>
          <a:prstGeom prst="rect">
            <a:avLst/>
          </a:prstGeom>
        </p:spPr>
        <p:txBody>
          <a:bodyPr wrap="none">
            <a:spAutoFit/>
          </a:bodyPr>
          <a:lstStyle/>
          <a:p>
            <a:pPr lvl="0" algn="ctr">
              <a:defRPr/>
            </a:pPr>
            <a:r>
              <a:rPr lang="en-US" altLang="zh-CN" sz="2400" b="1" kern="0" noProof="1">
                <a:ln w="0">
                  <a:noFill/>
                </a:ln>
                <a:solidFill>
                  <a:srgbClr val="C00000"/>
                </a:solidFill>
                <a:latin typeface="Times New Roman" pitchFamily="18" charset="0"/>
                <a:cs typeface="Times New Roman" pitchFamily="18" charset="0"/>
                <a:sym typeface="+mn-lt"/>
              </a:rPr>
              <a:t>KHỐI LƯỢNG NGUYÊN TỬ</a:t>
            </a:r>
            <a:endParaRPr lang="zh-CN" altLang="en-US" sz="2400" kern="0" noProof="1">
              <a:solidFill>
                <a:srgbClr val="C00000"/>
              </a:solidFill>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39896963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circle(in)">
                                      <p:cBhvr>
                                        <p:cTn id="10"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92" y="1496291"/>
            <a:ext cx="2992582" cy="191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04455" y="3526818"/>
            <a:ext cx="2147455"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1 gam carbon</a:t>
            </a:r>
          </a:p>
        </p:txBody>
      </p:sp>
      <p:sp>
        <p:nvSpPr>
          <p:cNvPr id="3" name="Rectangle 2"/>
          <p:cNvSpPr/>
          <p:nvPr/>
        </p:nvSpPr>
        <p:spPr>
          <a:xfrm>
            <a:off x="3935989" y="1983846"/>
            <a:ext cx="8224795" cy="461665"/>
          </a:xfrm>
          <a:prstGeom prst="rect">
            <a:avLst/>
          </a:prstGeom>
        </p:spPr>
        <p:txBody>
          <a:bodyPr wrap="square">
            <a:spAutoFit/>
          </a:bodyPr>
          <a:lstStyle/>
          <a:p>
            <a:r>
              <a:rPr lang="en-US" sz="2400" dirty="0">
                <a:latin typeface="Times New Roman" pitchFamily="18" charset="0"/>
                <a:cs typeface="Times New Roman" pitchFamily="18" charset="0"/>
              </a:rPr>
              <a:t>C</a:t>
            </a:r>
            <a:r>
              <a:rPr lang="vi-VN" sz="2400" dirty="0">
                <a:latin typeface="Times New Roman" pitchFamily="18" charset="0"/>
                <a:cs typeface="Times New Roman" pitchFamily="18" charset="0"/>
              </a:rPr>
              <a:t>hứa khoảng 50</a:t>
            </a:r>
            <a:r>
              <a:rPr lang="en-US" sz="2400" dirty="0">
                <a:latin typeface="Times New Roman" pitchFamily="18" charset="0"/>
                <a:cs typeface="Times New Roman" pitchFamily="18" charset="0"/>
              </a:rPr>
              <a:t>x</a:t>
            </a:r>
            <a:r>
              <a:rPr lang="vi-VN" sz="2400" dirty="0">
                <a:latin typeface="Times New Roman" pitchFamily="18" charset="0"/>
                <a:cs typeface="Times New Roman" pitchFamily="18" charset="0"/>
              </a:rPr>
              <a:t>10</a:t>
            </a:r>
            <a:r>
              <a:rPr lang="vi-VN" sz="2400" baseline="30000" dirty="0">
                <a:latin typeface="Times New Roman" pitchFamily="18" charset="0"/>
                <a:cs typeface="Times New Roman" pitchFamily="18" charset="0"/>
              </a:rPr>
              <a:t>21</a:t>
            </a:r>
            <a:r>
              <a:rPr lang="vi-VN" sz="2400" dirty="0">
                <a:latin typeface="Times New Roman" pitchFamily="18" charset="0"/>
                <a:cs typeface="Times New Roman" pitchFamily="18" charset="0"/>
              </a:rPr>
              <a:t> (năm mươi nghìn tỉ tỉ) nguyên tử carbon</a:t>
            </a:r>
            <a:endParaRPr lang="en-US" sz="2400" dirty="0">
              <a:latin typeface="Times New Roman" pitchFamily="18" charset="0"/>
              <a:cs typeface="Times New Roman" pitchFamily="18" charset="0"/>
            </a:endParaRPr>
          </a:p>
        </p:txBody>
      </p:sp>
      <p:sp>
        <p:nvSpPr>
          <p:cNvPr id="9" name="Right Arrow 8"/>
          <p:cNvSpPr/>
          <p:nvPr/>
        </p:nvSpPr>
        <p:spPr>
          <a:xfrm>
            <a:off x="3967204" y="2660393"/>
            <a:ext cx="1039091" cy="415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76308" y="2614226"/>
            <a:ext cx="6816436"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C = </a:t>
            </a:r>
            <a:r>
              <a:rPr lang="vi-VN" sz="2400" dirty="0">
                <a:latin typeface="Times New Roman" pitchFamily="18" charset="0"/>
                <a:cs typeface="Times New Roman" pitchFamily="18" charset="0"/>
              </a:rPr>
              <a:t>1,9926 </a:t>
            </a:r>
            <a:r>
              <a:rPr lang="en-US" sz="2400" dirty="0">
                <a:latin typeface="Times New Roman" pitchFamily="18" charset="0"/>
                <a:cs typeface="Times New Roman" pitchFamily="18" charset="0"/>
              </a:rPr>
              <a:t>x</a:t>
            </a:r>
            <a:r>
              <a:rPr lang="vi-VN" sz="2400" dirty="0">
                <a:latin typeface="Times New Roman" pitchFamily="18" charset="0"/>
                <a:cs typeface="Times New Roman" pitchFamily="18" charset="0"/>
              </a:rPr>
              <a:t> 10</a:t>
            </a:r>
            <a:r>
              <a:rPr lang="vi-VN" sz="2400" baseline="30000" dirty="0">
                <a:latin typeface="Times New Roman" pitchFamily="18" charset="0"/>
                <a:cs typeface="Times New Roman" pitchFamily="18" charset="0"/>
              </a:rPr>
              <a:t>-23</a:t>
            </a:r>
            <a:r>
              <a:rPr lang="vi-VN" sz="2400" dirty="0">
                <a:latin typeface="Times New Roman" pitchFamily="18" charset="0"/>
                <a:cs typeface="Times New Roman" pitchFamily="18" charset="0"/>
              </a:rPr>
              <a:t> gam</a:t>
            </a:r>
            <a:endParaRPr lang="en-US" sz="2400" dirty="0">
              <a:latin typeface="Times New Roman" pitchFamily="18" charset="0"/>
              <a:cs typeface="Times New Roman" pitchFamily="18" charset="0"/>
            </a:endParaRPr>
          </a:p>
        </p:txBody>
      </p:sp>
      <p:sp>
        <p:nvSpPr>
          <p:cNvPr id="12" name="TextBox 11"/>
          <p:cNvSpPr txBox="1"/>
          <p:nvPr/>
        </p:nvSpPr>
        <p:spPr>
          <a:xfrm>
            <a:off x="3965822" y="3408219"/>
            <a:ext cx="6816436" cy="461665"/>
          </a:xfrm>
          <a:prstGeom prst="rect">
            <a:avLst/>
          </a:prstGeom>
          <a:noFill/>
          <a:ln w="12700">
            <a:solidFill>
              <a:srgbClr val="FF0000"/>
            </a:solidFill>
          </a:ln>
        </p:spPr>
        <p:txBody>
          <a:bodyPr wrap="square" rtlCol="0">
            <a:spAutoFit/>
          </a:bodyPr>
          <a:lstStyle/>
          <a:p>
            <a:pPr algn="ctr"/>
            <a:r>
              <a:rPr lang="en-US" sz="2400" b="1" dirty="0" err="1">
                <a:latin typeface="Times New Roman" pitchFamily="18" charset="0"/>
                <a:cs typeface="Times New Roman" pitchFamily="18" charset="0"/>
              </a:rPr>
              <a:t>Khối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lượng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tử</a:t>
            </a:r>
            <a:r>
              <a:rPr lang="en-US" sz="2400" b="1" dirty="0">
                <a:latin typeface="Times New Roman" pitchFamily="18" charset="0"/>
                <a:cs typeface="Times New Roman" pitchFamily="18" charset="0"/>
              </a:rPr>
              <a:t> = m (p)  +  m (e)  + m (n)</a:t>
            </a:r>
          </a:p>
        </p:txBody>
      </p:sp>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xmlns="" id="{8F149D46-B688-41BC-A9A0-1DCD22691C09}"/>
                  </a:ext>
                </a:extLst>
              </p:cNvPr>
              <p:cNvSpPr/>
              <p:nvPr/>
            </p:nvSpPr>
            <p:spPr>
              <a:xfrm>
                <a:off x="3003623" y="4630749"/>
                <a:ext cx="8740834" cy="1361911"/>
              </a:xfrm>
              <a:prstGeom prst="rect">
                <a:avLst/>
              </a:prstGeom>
              <a:noFill/>
            </p:spPr>
            <p:txBody>
              <a:bodyPr wrap="square" lIns="68580" tIns="34290" rIns="68580" bIns="34290">
                <a:spAutoFit/>
              </a:bodyPr>
              <a:lstStyle/>
              <a:p>
                <a:pPr algn="ctr" defTabSz="342900">
                  <a:buClrTx/>
                </a:pPr>
                <a:endParaRPr lang="en-US" sz="2800" kern="1200" dirty="0">
                  <a:ln w="0"/>
                  <a:solidFill>
                    <a:schemeClr val="tx1"/>
                  </a:solidFill>
                  <a:latin typeface="Times New Roman" pitchFamily="18" charset="0"/>
                  <a:cs typeface="Times New Roman" pitchFamily="18" charset="0"/>
                </a:endParaRPr>
              </a:p>
              <a:p>
                <a:pPr algn="ctr" defTabSz="342900">
                  <a:buClrTx/>
                </a:pPr>
                <a14:m>
                  <m:oMathPara xmlns:m="http://schemas.openxmlformats.org/officeDocument/2006/math">
                    <m:oMathParaPr>
                      <m:jc m:val="centerGroup"/>
                    </m:oMathParaPr>
                    <m:oMath xmlns:m="http://schemas.openxmlformats.org/officeDocument/2006/math">
                      <m:r>
                        <a:rPr lang="en-US" sz="2800" b="0" i="1" kern="1200" dirty="0">
                          <a:ln w="0"/>
                          <a:solidFill>
                            <a:schemeClr val="tx1"/>
                          </a:solidFill>
                          <a:latin typeface="Cambria Math" panose="02040503050406030204" pitchFamily="18" charset="0"/>
                          <a:cs typeface="Tahoma" panose="020B0604030504040204" pitchFamily="34" charset="0"/>
                        </a:rPr>
                        <m:t>1</m:t>
                      </m:r>
                      <m:r>
                        <a:rPr lang="en-US" sz="2800" b="0" i="1" kern="1200" dirty="0" smtClean="0">
                          <a:ln w="0"/>
                          <a:solidFill>
                            <a:schemeClr val="tx1"/>
                          </a:solidFill>
                          <a:latin typeface="Cambria Math" panose="02040503050406030204" pitchFamily="18" charset="0"/>
                          <a:cs typeface="Tahoma" panose="020B0604030504040204" pitchFamily="34" charset="0"/>
                        </a:rPr>
                        <m:t>𝑎𝑚</m:t>
                      </m:r>
                      <m:r>
                        <a:rPr lang="en-US" sz="2800" b="0" i="1" kern="1200" dirty="0">
                          <a:ln w="0"/>
                          <a:solidFill>
                            <a:schemeClr val="tx1"/>
                          </a:solidFill>
                          <a:latin typeface="Cambria Math" panose="02040503050406030204" pitchFamily="18" charset="0"/>
                          <a:cs typeface="Tahoma" panose="020B0604030504040204" pitchFamily="34" charset="0"/>
                        </a:rPr>
                        <m:t>𝑢</m:t>
                      </m:r>
                      <m:r>
                        <a:rPr lang="en-US" sz="2800" b="0" i="1" kern="1200" dirty="0">
                          <a:ln w="0"/>
                          <a:solidFill>
                            <a:schemeClr val="tx1"/>
                          </a:solidFill>
                          <a:latin typeface="Cambria Math" panose="02040503050406030204" pitchFamily="18" charset="0"/>
                          <a:cs typeface="Tahoma" panose="020B0604030504040204" pitchFamily="34" charset="0"/>
                        </a:rPr>
                        <m:t>=</m:t>
                      </m:r>
                      <m:f>
                        <m:fPr>
                          <m:ctrlPr>
                            <a:rPr lang="en-US" sz="2800" i="1" kern="1200" dirty="0">
                              <a:ln w="0"/>
                              <a:solidFill>
                                <a:schemeClr val="tx1"/>
                              </a:solidFill>
                              <a:latin typeface="Cambria Math"/>
                              <a:cs typeface="Tahoma" panose="020B0604030504040204" pitchFamily="34" charset="0"/>
                            </a:rPr>
                          </m:ctrlPr>
                        </m:fPr>
                        <m:num>
                          <m:sSub>
                            <m:sSubPr>
                              <m:ctrlPr>
                                <a:rPr lang="en-US" sz="2800" i="1" kern="1200" dirty="0">
                                  <a:ln w="0"/>
                                  <a:solidFill>
                                    <a:schemeClr val="tx1"/>
                                  </a:solidFill>
                                  <a:latin typeface="Cambria Math"/>
                                  <a:cs typeface="Tahoma" panose="020B0604030504040204" pitchFamily="34" charset="0"/>
                                </a:rPr>
                              </m:ctrlPr>
                            </m:sSubPr>
                            <m:e>
                              <m:r>
                                <a:rPr lang="en-US" sz="2800" b="0" i="1" kern="1200" dirty="0">
                                  <a:ln w="0"/>
                                  <a:solidFill>
                                    <a:schemeClr val="tx1"/>
                                  </a:solidFill>
                                  <a:latin typeface="Cambria Math" panose="02040503050406030204" pitchFamily="18" charset="0"/>
                                  <a:cs typeface="Tahoma" panose="020B0604030504040204" pitchFamily="34" charset="0"/>
                                </a:rPr>
                                <m:t>𝑚</m:t>
                              </m:r>
                            </m:e>
                            <m:sub>
                              <m:r>
                                <a:rPr lang="en-US" sz="2800" b="0" i="1" kern="1200" dirty="0">
                                  <a:ln w="0"/>
                                  <a:solidFill>
                                    <a:schemeClr val="tx1"/>
                                  </a:solidFill>
                                  <a:latin typeface="Cambria Math" panose="02040503050406030204" pitchFamily="18" charset="0"/>
                                  <a:cs typeface="Tahoma" panose="020B0604030504040204" pitchFamily="34" charset="0"/>
                                </a:rPr>
                                <m:t>𝐶</m:t>
                              </m:r>
                            </m:sub>
                          </m:sSub>
                        </m:num>
                        <m:den>
                          <m:r>
                            <a:rPr lang="en-US" sz="2800" b="0" i="1" kern="1200" dirty="0">
                              <a:ln w="0"/>
                              <a:solidFill>
                                <a:schemeClr val="tx1"/>
                              </a:solidFill>
                              <a:latin typeface="Cambria Math" panose="02040503050406030204" pitchFamily="18" charset="0"/>
                              <a:cs typeface="Tahoma" panose="020B0604030504040204" pitchFamily="34" charset="0"/>
                            </a:rPr>
                            <m:t>12</m:t>
                          </m:r>
                        </m:den>
                      </m:f>
                      <m:r>
                        <a:rPr lang="en-US" sz="2800" b="0" i="1" kern="1200" dirty="0">
                          <a:ln w="0"/>
                          <a:solidFill>
                            <a:schemeClr val="tx1"/>
                          </a:solidFill>
                          <a:latin typeface="Cambria Math" panose="02040503050406030204" pitchFamily="18" charset="0"/>
                          <a:cs typeface="Tahoma" panose="020B0604030504040204" pitchFamily="34" charset="0"/>
                        </a:rPr>
                        <m:t>=</m:t>
                      </m:r>
                      <m:f>
                        <m:fPr>
                          <m:ctrlPr>
                            <a:rPr lang="en-US" sz="2800" i="1" kern="1200" dirty="0">
                              <a:ln w="0"/>
                              <a:solidFill>
                                <a:schemeClr val="tx1"/>
                              </a:solidFill>
                              <a:latin typeface="Cambria Math"/>
                              <a:cs typeface="Tahoma" panose="020B0604030504040204" pitchFamily="34" charset="0"/>
                            </a:rPr>
                          </m:ctrlPr>
                        </m:fPr>
                        <m:num>
                          <m:r>
                            <a:rPr lang="en-US" sz="2800" b="0" i="1" kern="1200" dirty="0">
                              <a:ln w="0"/>
                              <a:solidFill>
                                <a:schemeClr val="tx1"/>
                              </a:solidFill>
                              <a:latin typeface="Cambria Math" panose="02040503050406030204" pitchFamily="18" charset="0"/>
                              <a:cs typeface="Tahoma" panose="020B0604030504040204" pitchFamily="34" charset="0"/>
                            </a:rPr>
                            <m:t>1</m:t>
                          </m:r>
                          <m:r>
                            <a:rPr lang="en-US" sz="2800" b="0" i="1" kern="1200" dirty="0" smtClean="0">
                              <a:ln w="0"/>
                              <a:solidFill>
                                <a:schemeClr val="tx1"/>
                              </a:solidFill>
                              <a:latin typeface="Cambria Math" panose="02040503050406030204" pitchFamily="18" charset="0"/>
                              <a:cs typeface="Tahoma" panose="020B0604030504040204" pitchFamily="34" charset="0"/>
                            </a:rPr>
                            <m:t>,</m:t>
                          </m:r>
                          <m:r>
                            <a:rPr lang="en-US" sz="2800" b="0" i="1" kern="1200" dirty="0">
                              <a:ln w="0"/>
                              <a:solidFill>
                                <a:schemeClr val="tx1"/>
                              </a:solidFill>
                              <a:latin typeface="Cambria Math" panose="02040503050406030204" pitchFamily="18" charset="0"/>
                              <a:cs typeface="Tahoma" panose="020B0604030504040204" pitchFamily="34" charset="0"/>
                            </a:rPr>
                            <m:t>9926.1</m:t>
                          </m:r>
                          <m:sSup>
                            <m:sSupPr>
                              <m:ctrlPr>
                                <a:rPr lang="en-US" sz="2800" i="1" kern="1200" dirty="0">
                                  <a:ln w="0"/>
                                  <a:solidFill>
                                    <a:schemeClr val="tx1"/>
                                  </a:solidFill>
                                  <a:latin typeface="Cambria Math"/>
                                  <a:cs typeface="Tahoma" panose="020B0604030504040204" pitchFamily="34" charset="0"/>
                                </a:rPr>
                              </m:ctrlPr>
                            </m:sSupPr>
                            <m:e>
                              <m:r>
                                <a:rPr lang="en-US" sz="2800" b="0" i="1" kern="1200" dirty="0">
                                  <a:ln w="0"/>
                                  <a:solidFill>
                                    <a:schemeClr val="tx1"/>
                                  </a:solidFill>
                                  <a:latin typeface="Cambria Math" panose="02040503050406030204" pitchFamily="18" charset="0"/>
                                  <a:cs typeface="Tahoma" panose="020B0604030504040204" pitchFamily="34" charset="0"/>
                                </a:rPr>
                                <m:t>0</m:t>
                              </m:r>
                            </m:e>
                            <m:sup>
                              <m:r>
                                <a:rPr lang="en-US" sz="2800" b="0" i="1" kern="1200" dirty="0">
                                  <a:ln w="0"/>
                                  <a:solidFill>
                                    <a:schemeClr val="tx1"/>
                                  </a:solidFill>
                                  <a:latin typeface="Cambria Math" panose="02040503050406030204" pitchFamily="18" charset="0"/>
                                  <a:cs typeface="Tahoma" panose="020B0604030504040204" pitchFamily="34" charset="0"/>
                                </a:rPr>
                                <m:t>−2</m:t>
                              </m:r>
                              <m:r>
                                <a:rPr lang="en-US" sz="2800" b="0" i="1" kern="1200" dirty="0" smtClean="0">
                                  <a:ln w="0"/>
                                  <a:solidFill>
                                    <a:schemeClr val="tx1"/>
                                  </a:solidFill>
                                  <a:latin typeface="Cambria Math" panose="02040503050406030204" pitchFamily="18" charset="0"/>
                                  <a:cs typeface="Tahoma" panose="020B0604030504040204" pitchFamily="34" charset="0"/>
                                </a:rPr>
                                <m:t>3</m:t>
                              </m:r>
                            </m:sup>
                          </m:sSup>
                        </m:num>
                        <m:den>
                          <m:r>
                            <a:rPr lang="en-US" sz="2800" b="0" i="1" kern="1200" dirty="0">
                              <a:ln w="0"/>
                              <a:solidFill>
                                <a:schemeClr val="tx1"/>
                              </a:solidFill>
                              <a:latin typeface="Cambria Math" panose="02040503050406030204" pitchFamily="18" charset="0"/>
                              <a:cs typeface="Tahoma" panose="020B0604030504040204" pitchFamily="34" charset="0"/>
                            </a:rPr>
                            <m:t>12</m:t>
                          </m:r>
                        </m:den>
                      </m:f>
                      <m:r>
                        <a:rPr lang="en-US" sz="2800" b="0" i="1" kern="1200" dirty="0">
                          <a:ln w="0"/>
                          <a:solidFill>
                            <a:schemeClr val="tx1"/>
                          </a:solidFill>
                          <a:latin typeface="Cambria Math" panose="02040503050406030204" pitchFamily="18" charset="0"/>
                          <a:cs typeface="Tahoma" panose="020B0604030504040204" pitchFamily="34" charset="0"/>
                        </a:rPr>
                        <m:t>=1,6605.1</m:t>
                      </m:r>
                      <m:sSup>
                        <m:sSupPr>
                          <m:ctrlPr>
                            <a:rPr lang="en-US" sz="2800" i="1" kern="1200" dirty="0">
                              <a:ln w="0"/>
                              <a:solidFill>
                                <a:schemeClr val="tx1"/>
                              </a:solidFill>
                              <a:latin typeface="Cambria Math"/>
                              <a:cs typeface="Tahoma" panose="020B0604030504040204" pitchFamily="34" charset="0"/>
                            </a:rPr>
                          </m:ctrlPr>
                        </m:sSupPr>
                        <m:e>
                          <m:r>
                            <a:rPr lang="en-US" sz="2800" b="0" i="1" kern="1200" dirty="0">
                              <a:ln w="0"/>
                              <a:solidFill>
                                <a:schemeClr val="tx1"/>
                              </a:solidFill>
                              <a:latin typeface="Cambria Math" panose="02040503050406030204" pitchFamily="18" charset="0"/>
                              <a:cs typeface="Tahoma" panose="020B0604030504040204" pitchFamily="34" charset="0"/>
                            </a:rPr>
                            <m:t>0</m:t>
                          </m:r>
                        </m:e>
                        <m:sup>
                          <m:r>
                            <a:rPr lang="en-US" sz="2800" b="0" i="1" kern="1200" dirty="0">
                              <a:ln w="0"/>
                              <a:solidFill>
                                <a:schemeClr val="tx1"/>
                              </a:solidFill>
                              <a:latin typeface="Cambria Math" panose="02040503050406030204" pitchFamily="18" charset="0"/>
                              <a:cs typeface="Tahoma" panose="020B0604030504040204" pitchFamily="34" charset="0"/>
                            </a:rPr>
                            <m:t>−2</m:t>
                          </m:r>
                          <m:r>
                            <a:rPr lang="en-US" sz="2800" b="0" i="1" kern="1200" dirty="0" smtClean="0">
                              <a:ln w="0"/>
                              <a:solidFill>
                                <a:schemeClr val="tx1"/>
                              </a:solidFill>
                              <a:latin typeface="Cambria Math" panose="02040503050406030204" pitchFamily="18" charset="0"/>
                              <a:cs typeface="Tahoma" panose="020B0604030504040204" pitchFamily="34" charset="0"/>
                            </a:rPr>
                            <m:t>4</m:t>
                          </m:r>
                        </m:sup>
                      </m:sSup>
                      <m:r>
                        <a:rPr lang="en-US" sz="2800" b="0" i="1" kern="1200" dirty="0">
                          <a:ln w="0"/>
                          <a:solidFill>
                            <a:schemeClr val="tx1"/>
                          </a:solidFill>
                          <a:latin typeface="Cambria Math" panose="02040503050406030204" pitchFamily="18" charset="0"/>
                          <a:cs typeface="Tahoma" panose="020B0604030504040204" pitchFamily="34" charset="0"/>
                        </a:rPr>
                        <m:t>𝑔</m:t>
                      </m:r>
                    </m:oMath>
                  </m:oMathPara>
                </a14:m>
                <a:endParaRPr lang="en-US" sz="2800" kern="1200" dirty="0">
                  <a:ln w="0"/>
                  <a:solidFill>
                    <a:schemeClr val="tx1"/>
                  </a:solidFill>
                  <a:latin typeface="Times New Roman" pitchFamily="18" charset="0"/>
                  <a:cs typeface="Times New Roman" pitchFamily="18" charset="0"/>
                </a:endParaRPr>
              </a:p>
            </p:txBody>
          </p:sp>
        </mc:Choice>
        <mc:Fallback>
          <p:sp>
            <p:nvSpPr>
              <p:cNvPr id="13" name="Rectangle 12">
                <a:extLst>
                  <a:ext uri="{FF2B5EF4-FFF2-40B4-BE49-F238E27FC236}">
                    <a16:creationId xmlns:a16="http://schemas.microsoft.com/office/drawing/2014/main" xmlns:a14="http://schemas.microsoft.com/office/drawing/2010/main" xmlns="" id="{8F149D46-B688-41BC-A9A0-1DCD22691C09}"/>
                  </a:ext>
                </a:extLst>
              </p:cNvPr>
              <p:cNvSpPr>
                <a:spLocks noRot="1" noChangeAspect="1" noMove="1" noResize="1" noEditPoints="1" noAdjustHandles="1" noChangeArrowheads="1" noChangeShapeType="1" noTextEdit="1"/>
              </p:cNvSpPr>
              <p:nvPr/>
            </p:nvSpPr>
            <p:spPr>
              <a:xfrm>
                <a:off x="3003623" y="4630749"/>
                <a:ext cx="8740834" cy="1361911"/>
              </a:xfrm>
              <a:prstGeom prst="rect">
                <a:avLst/>
              </a:prstGeom>
              <a:blipFill rotWithShape="1">
                <a:blip r:embed="rId3"/>
                <a:stretch>
                  <a:fillRect/>
                </a:stretch>
              </a:blipFill>
            </p:spPr>
            <p:txBody>
              <a:bodyPr/>
              <a:lstStyle/>
              <a:p>
                <a:r>
                  <a:rPr lang="en-US">
                    <a:noFill/>
                  </a:rPr>
                  <a:t> </a:t>
                </a:r>
              </a:p>
            </p:txBody>
          </p:sp>
        </mc:Fallback>
      </mc:AlternateContent>
      <p:sp>
        <p:nvSpPr>
          <p:cNvPr id="11" name="TextBox 10"/>
          <p:cNvSpPr txBox="1"/>
          <p:nvPr/>
        </p:nvSpPr>
        <p:spPr>
          <a:xfrm>
            <a:off x="3935989" y="4079821"/>
            <a:ext cx="4391891"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Đo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amu</a:t>
            </a:r>
          </a:p>
        </p:txBody>
      </p:sp>
      <p:sp>
        <p:nvSpPr>
          <p:cNvPr id="15" name="矩形: 圆角 30">
            <a:extLst>
              <a:ext uri="{FF2B5EF4-FFF2-40B4-BE49-F238E27FC236}">
                <a16:creationId xmlns:a16="http://schemas.microsoft.com/office/drawing/2014/main" xmlns="" id="{2810D9E5-FAF0-4979-AFCF-01B3E7A3999A}"/>
              </a:ext>
            </a:extLst>
          </p:cNvPr>
          <p:cNvSpPr/>
          <p:nvPr/>
        </p:nvSpPr>
        <p:spPr>
          <a:xfrm>
            <a:off x="3935989" y="446050"/>
            <a:ext cx="5821644" cy="731585"/>
          </a:xfrm>
          <a:prstGeom prst="roundRect">
            <a:avLst>
              <a:gd name="adj" fmla="val 50000"/>
            </a:avLst>
          </a:prstGeom>
          <a:solidFill>
            <a:srgbClr val="12B789"/>
          </a:solidFill>
          <a:ln w="12700" cap="flat" cmpd="sng" algn="ctr">
            <a:noFill/>
            <a:prstDash val="solid"/>
            <a:miter lim="800000"/>
          </a:ln>
          <a:effectLst/>
        </p:spPr>
        <p:txBody>
          <a:bodyPr rtlCol="0" anchor="ctr"/>
          <a:lstStyle/>
          <a:p>
            <a:pPr lvl="0" algn="ctr">
              <a:defRPr/>
            </a:pPr>
            <a:r>
              <a:rPr lang="vi-VN" altLang="zh-CN" sz="2800" b="1" kern="0" dirty="0">
                <a:solidFill>
                  <a:prstClr val="white"/>
                </a:solidFill>
                <a:latin typeface="Times New Roman" pitchFamily="18" charset="0"/>
                <a:cs typeface="Times New Roman" pitchFamily="18" charset="0"/>
                <a:sym typeface="+mn-lt"/>
              </a:rPr>
              <a:t>Tìm hiểu về</a:t>
            </a:r>
            <a:r>
              <a:rPr lang="en-US" altLang="zh-CN" sz="2800" b="1" kern="0" dirty="0">
                <a:solidFill>
                  <a:prstClr val="white"/>
                </a:solidFill>
                <a:latin typeface="Times New Roman" pitchFamily="18" charset="0"/>
                <a:cs typeface="Times New Roman" pitchFamily="18" charset="0"/>
                <a:sym typeface="+mn-lt"/>
              </a:rPr>
              <a:t> </a:t>
            </a:r>
            <a:r>
              <a:rPr lang="en-US" altLang="zh-CN" sz="2800" b="1" kern="0" dirty="0" err="1">
                <a:solidFill>
                  <a:prstClr val="white"/>
                </a:solidFill>
                <a:latin typeface="Times New Roman" pitchFamily="18" charset="0"/>
                <a:cs typeface="Times New Roman" pitchFamily="18" charset="0"/>
                <a:sym typeface="+mn-lt"/>
              </a:rPr>
              <a:t>khối</a:t>
            </a:r>
            <a:r>
              <a:rPr lang="en-US" altLang="zh-CN" sz="2800" b="1" kern="0" dirty="0">
                <a:solidFill>
                  <a:prstClr val="white"/>
                </a:solidFill>
                <a:latin typeface="Times New Roman" pitchFamily="18" charset="0"/>
                <a:cs typeface="Times New Roman" pitchFamily="18" charset="0"/>
                <a:sym typeface="+mn-lt"/>
              </a:rPr>
              <a:t> </a:t>
            </a:r>
            <a:r>
              <a:rPr lang="en-US" altLang="zh-CN" sz="2800" b="1" kern="0" dirty="0" err="1">
                <a:solidFill>
                  <a:prstClr val="white"/>
                </a:solidFill>
                <a:latin typeface="Times New Roman" pitchFamily="18" charset="0"/>
                <a:cs typeface="Times New Roman" pitchFamily="18" charset="0"/>
                <a:sym typeface="+mn-lt"/>
              </a:rPr>
              <a:t>lượng</a:t>
            </a:r>
            <a:r>
              <a:rPr lang="en-US" altLang="zh-CN" sz="2800" b="1" kern="0" dirty="0">
                <a:solidFill>
                  <a:prstClr val="white"/>
                </a:solidFill>
                <a:latin typeface="Times New Roman" pitchFamily="18" charset="0"/>
                <a:cs typeface="Times New Roman" pitchFamily="18" charset="0"/>
                <a:sym typeface="+mn-lt"/>
              </a:rPr>
              <a:t> </a:t>
            </a:r>
            <a:r>
              <a:rPr lang="vi-VN" altLang="zh-CN" sz="2800" b="1" kern="0" dirty="0">
                <a:solidFill>
                  <a:prstClr val="white"/>
                </a:solidFill>
                <a:latin typeface="Times New Roman" pitchFamily="18" charset="0"/>
                <a:cs typeface="Times New Roman" pitchFamily="18" charset="0"/>
                <a:sym typeface="+mn-lt"/>
              </a:rPr>
              <a:t>nguyên tử</a:t>
            </a:r>
            <a:endParaRPr kumimoji="0" lang="zh-CN" altLang="en-US" sz="2800" b="1" i="0" u="none" strike="noStrike" kern="0" cap="none" spc="0" normalizeH="0" baseline="0" noProof="0" dirty="0">
              <a:ln>
                <a:noFill/>
              </a:ln>
              <a:solidFill>
                <a:prstClr val="white"/>
              </a:solidFill>
              <a:effectLst/>
              <a:uLnTx/>
              <a:uFillTx/>
              <a:latin typeface="Times New Roman" pitchFamily="18" charset="0"/>
              <a:cs typeface="Times New Roman" pitchFamily="18" charset="0"/>
              <a:sym typeface="+mn-lt"/>
            </a:endParaRPr>
          </a:p>
        </p:txBody>
      </p:sp>
      <p:sp>
        <p:nvSpPr>
          <p:cNvPr id="16" name="Freeform 15"/>
          <p:cNvSpPr/>
          <p:nvPr/>
        </p:nvSpPr>
        <p:spPr>
          <a:xfrm rot="17120964">
            <a:off x="-178006" y="5773485"/>
            <a:ext cx="822960" cy="1636776"/>
          </a:xfrm>
          <a:custGeom>
            <a:avLst/>
            <a:gdLst>
              <a:gd name="connsiteX0" fmla="*/ 4572 w 822960"/>
              <a:gd name="connsiteY0" fmla="*/ 0 h 1636776"/>
              <a:gd name="connsiteX1" fmla="*/ 822960 w 822960"/>
              <a:gd name="connsiteY1" fmla="*/ 818388 h 1636776"/>
              <a:gd name="connsiteX2" fmla="*/ 4572 w 822960"/>
              <a:gd name="connsiteY2" fmla="*/ 1636776 h 1636776"/>
              <a:gd name="connsiteX3" fmla="*/ 0 w 822960"/>
              <a:gd name="connsiteY3" fmla="*/ 1636315 h 1636776"/>
              <a:gd name="connsiteX4" fmla="*/ 0 w 822960"/>
              <a:gd name="connsiteY4" fmla="*/ 461 h 1636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 h="1636776">
                <a:moveTo>
                  <a:pt x="4572" y="0"/>
                </a:moveTo>
                <a:cubicBezTo>
                  <a:pt x="456555" y="0"/>
                  <a:pt x="822960" y="366405"/>
                  <a:pt x="822960" y="818388"/>
                </a:cubicBezTo>
                <a:cubicBezTo>
                  <a:pt x="822960" y="1270371"/>
                  <a:pt x="456555" y="1636776"/>
                  <a:pt x="4572" y="1636776"/>
                </a:cubicBezTo>
                <a:lnTo>
                  <a:pt x="0" y="1636315"/>
                </a:lnTo>
                <a:lnTo>
                  <a:pt x="0" y="461"/>
                </a:lnTo>
                <a:close/>
              </a:path>
            </a:pathLst>
          </a:custGeom>
          <a:solidFill>
            <a:srgbClr val="E76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6F51"/>
              </a:solidFill>
            </a:endParaRPr>
          </a:p>
        </p:txBody>
      </p:sp>
      <p:grpSp>
        <p:nvGrpSpPr>
          <p:cNvPr id="17" name="组合 10">
            <a:extLst>
              <a:ext uri="{FF2B5EF4-FFF2-40B4-BE49-F238E27FC236}">
                <a16:creationId xmlns:a16="http://schemas.microsoft.com/office/drawing/2014/main" xmlns="" id="{568E802E-22BD-4046-A8A1-62805B9E4D56}"/>
              </a:ext>
            </a:extLst>
          </p:cNvPr>
          <p:cNvGrpSpPr/>
          <p:nvPr/>
        </p:nvGrpSpPr>
        <p:grpSpPr>
          <a:xfrm>
            <a:off x="10341310" y="3639"/>
            <a:ext cx="1857019" cy="1181893"/>
            <a:chOff x="9732933" y="475457"/>
            <a:chExt cx="1857018" cy="1181893"/>
          </a:xfrm>
        </p:grpSpPr>
        <p:pic>
          <p:nvPicPr>
            <p:cNvPr id="18" name="图片 5">
              <a:extLst>
                <a:ext uri="{FF2B5EF4-FFF2-40B4-BE49-F238E27FC236}">
                  <a16:creationId xmlns:a16="http://schemas.microsoft.com/office/drawing/2014/main" xmlns="" id="{2FC623EB-59A6-423B-AE6C-606786674C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19" name="图片 6">
              <a:extLst>
                <a:ext uri="{FF2B5EF4-FFF2-40B4-BE49-F238E27FC236}">
                  <a16:creationId xmlns:a16="http://schemas.microsoft.com/office/drawing/2014/main" xmlns="" id="{E957DFC3-7921-4CAA-BD39-CDB9272E3A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20" name="图片 7">
              <a:extLst>
                <a:ext uri="{FF2B5EF4-FFF2-40B4-BE49-F238E27FC236}">
                  <a16:creationId xmlns:a16="http://schemas.microsoft.com/office/drawing/2014/main" xmlns="" id="{B2801CB4-1834-4A06-8DF1-10864BD588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21" name="图片 8">
              <a:extLst>
                <a:ext uri="{FF2B5EF4-FFF2-40B4-BE49-F238E27FC236}">
                  <a16:creationId xmlns:a16="http://schemas.microsoft.com/office/drawing/2014/main" xmlns="" id="{2252009E-A6B2-4CC4-9B7A-DF8142F05B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Tree>
    <p:extLst>
      <p:ext uri="{BB962C8B-B14F-4D97-AF65-F5344CB8AC3E}">
        <p14:creationId xmlns:p14="http://schemas.microsoft.com/office/powerpoint/2010/main" val="303684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 calcmode="lin" valueType="num">
                                      <p:cBhvr>
                                        <p:cTn id="36" dur="1000" fill="hold"/>
                                        <p:tgtEl>
                                          <p:spTgt spid="12"/>
                                        </p:tgtEl>
                                        <p:attrNameLst>
                                          <p:attrName>style.rotation</p:attrName>
                                        </p:attrNameLst>
                                      </p:cBhvr>
                                      <p:tavLst>
                                        <p:tav tm="0">
                                          <p:val>
                                            <p:fltVal val="90"/>
                                          </p:val>
                                        </p:tav>
                                        <p:tav tm="100000">
                                          <p:val>
                                            <p:fltVal val="0"/>
                                          </p:val>
                                        </p:tav>
                                      </p:tavLst>
                                    </p:anim>
                                    <p:animEffect transition="in" filter="fade">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10" grpId="0"/>
      <p:bldP spid="12" grpId="0" animBg="1"/>
      <p:bldP spid="13"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4994" y="-118414"/>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292100"/>
          </a:effectLst>
          <a:extLst>
            <a:ext uri="{909E8E84-426E-40DD-AFC4-6F175D3DCCD1}">
              <a14:hiddenFill xmlns:a14="http://schemas.microsoft.com/office/drawing/2010/main">
                <a:solidFill>
                  <a:srgbClr val="FFFFFF"/>
                </a:solidFill>
              </a14:hiddenFill>
            </a:ext>
          </a:extLst>
        </p:spPr>
      </p:pic>
      <p:pic>
        <p:nvPicPr>
          <p:cNvPr id="5"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2931" y="6225266"/>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279400"/>
          </a:effectLst>
          <a:extLst>
            <a:ext uri="{909E8E84-426E-40DD-AFC4-6F175D3DCCD1}">
              <a14:hiddenFill xmlns:a14="http://schemas.microsoft.com/office/drawing/2010/main">
                <a:solidFill>
                  <a:srgbClr val="FFFFFF"/>
                </a:solidFill>
              </a14:hiddenFill>
            </a:ext>
          </a:extLst>
        </p:spPr>
      </p:pic>
      <p:pic>
        <p:nvPicPr>
          <p:cNvPr id="6"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610" y="6305420"/>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7"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7420" y="-32473"/>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8"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7501" y="-145416"/>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9" name="Picture 8" descr="Processes &amp;amp; Methods Icon - The Data Visualisation Catalogue Store"/>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80535" y="-118414"/>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279400"/>
          </a:effectLst>
          <a:extLst>
            <a:ext uri="{909E8E84-426E-40DD-AFC4-6F175D3DCCD1}">
              <a14:hiddenFill xmlns:a14="http://schemas.microsoft.com/office/drawing/2010/main">
                <a:solidFill>
                  <a:srgbClr val="FFFFFF"/>
                </a:solidFill>
              </a14:hiddenFill>
            </a:ext>
          </a:extLst>
        </p:spPr>
      </p:pic>
      <p:pic>
        <p:nvPicPr>
          <p:cNvPr id="20"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41" y="2626765"/>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21"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38" y="4484312"/>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22"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79" y="895369"/>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23"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5207" y="3995222"/>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24"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63" y="6089397"/>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25"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7117" y="1595382"/>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pic>
        <p:nvPicPr>
          <p:cNvPr id="26" name="Picture 8" descr="Processes &amp;amp; Methods Icon - The Data Visualisation Catalogu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2980" y="6089397"/>
            <a:ext cx="768602" cy="768603"/>
          </a:xfrm>
          <a:prstGeom prst="rect">
            <a:avLst/>
          </a:prstGeom>
          <a:noFill/>
          <a:effectLst>
            <a:outerShdw blurRad="50800" dist="50800" dir="5400000" sx="1000" sy="1000" algn="ctr" rotWithShape="0">
              <a:srgbClr val="000000"/>
            </a:outerShdw>
            <a:reflection endPos="1000" dist="50800" dir="5400000" sy="-100000" algn="bl" rotWithShape="0"/>
            <a:softEdge rad="3048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216472" y="931886"/>
            <a:ext cx="8900645" cy="1508105"/>
          </a:xfrm>
          <a:prstGeom prst="rect">
            <a:avLst/>
          </a:prstGeom>
        </p:spPr>
        <p:txBody>
          <a:bodyPr wrap="square">
            <a:spAutoFit/>
          </a:bodyPr>
          <a:lstStyle/>
          <a:p>
            <a:r>
              <a:rPr lang="en-US" sz="3200" b="1" dirty="0">
                <a:solidFill>
                  <a:srgbClr val="C00000"/>
                </a:solidFill>
                <a:latin typeface="Times New Roman" pitchFamily="18" charset="0"/>
                <a:cs typeface="Times New Roman" pitchFamily="18" charset="0"/>
              </a:rPr>
              <a:t>6</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Vì</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sao</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người</a:t>
            </a:r>
            <a:r>
              <a:rPr lang="en-US" sz="3200" dirty="0">
                <a:solidFill>
                  <a:srgbClr val="C00000"/>
                </a:solidFill>
                <a:latin typeface="Times New Roman" pitchFamily="18" charset="0"/>
                <a:cs typeface="Times New Roman" pitchFamily="18" charset="0"/>
              </a:rPr>
              <a:t> ta </a:t>
            </a:r>
            <a:r>
              <a:rPr lang="en-US" sz="3200" dirty="0" err="1">
                <a:solidFill>
                  <a:srgbClr val="C00000"/>
                </a:solidFill>
                <a:latin typeface="Times New Roman" pitchFamily="18" charset="0"/>
                <a:cs typeface="Times New Roman" pitchFamily="18" charset="0"/>
              </a:rPr>
              <a:t>thường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sử</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dụng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amu</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làm</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đơn</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vị</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khối</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lượng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nguyên</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tử</a:t>
            </a:r>
            <a:r>
              <a:rPr lang="en-US" sz="3200" dirty="0">
                <a:solidFill>
                  <a:srgbClr val="C00000"/>
                </a:solidFill>
                <a:latin typeface="Times New Roman" pitchFamily="18" charset="0"/>
                <a:cs typeface="Times New Roman" pitchFamily="18" charset="0"/>
              </a:rPr>
              <a:t> ?</a:t>
            </a:r>
          </a:p>
          <a:p>
            <a:endParaRPr lang="en-US" sz="2800" dirty="0">
              <a:solidFill>
                <a:srgbClr val="C00000"/>
              </a:solidFill>
              <a:latin typeface="Times New Roman" pitchFamily="18" charset="0"/>
              <a:cs typeface="Times New Roman" pitchFamily="18" charset="0"/>
            </a:endParaRPr>
          </a:p>
        </p:txBody>
      </p:sp>
      <p:pic>
        <p:nvPicPr>
          <p:cNvPr id="27" name="Picture 26">
            <a:extLst>
              <a:ext uri="{FF2B5EF4-FFF2-40B4-BE49-F238E27FC236}">
                <a16:creationId xmlns:a16="http://schemas.microsoft.com/office/drawing/2014/main" xmlns="" id="{6D9D9CE6-1D33-4082-AE70-ECB6701C17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672" y="831148"/>
            <a:ext cx="862141" cy="1203883"/>
          </a:xfrm>
          <a:prstGeom prst="rect">
            <a:avLst/>
          </a:prstGeom>
        </p:spPr>
      </p:pic>
      <p:sp>
        <p:nvSpPr>
          <p:cNvPr id="10" name="Rectangle 9"/>
          <p:cNvSpPr/>
          <p:nvPr/>
        </p:nvSpPr>
        <p:spPr>
          <a:xfrm>
            <a:off x="2193310" y="2396091"/>
            <a:ext cx="8756984" cy="2062103"/>
          </a:xfrm>
          <a:prstGeom prst="rect">
            <a:avLst/>
          </a:prstGeom>
        </p:spPr>
        <p:txBody>
          <a:bodyPr wrap="square">
            <a:spAutoFit/>
          </a:bodyPr>
          <a:lstStyle/>
          <a:p>
            <a:r>
              <a:rPr lang="en-US" sz="3200" dirty="0"/>
              <a:t> </a:t>
            </a: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tử</a:t>
            </a:r>
            <a:r>
              <a:rPr lang="en-US" sz="3200" dirty="0">
                <a:latin typeface="Times New Roman" pitchFamily="18" charset="0"/>
                <a:cs typeface="Times New Roman" pitchFamily="18" charset="0"/>
              </a:rPr>
              <a:t> carbon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dễ</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gam hay kg) </a:t>
            </a: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ta </a:t>
            </a:r>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amu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tử</a:t>
            </a:r>
            <a:r>
              <a:rPr lang="en-US" sz="3200" dirty="0">
                <a:latin typeface="Times New Roman" pitchFamily="18" charset="0"/>
                <a:cs typeface="Times New Roman" pitchFamily="18" charset="0"/>
              </a:rPr>
              <a:t>.</a:t>
            </a:r>
          </a:p>
        </p:txBody>
      </p:sp>
      <p:sp>
        <p:nvSpPr>
          <p:cNvPr id="4" name="Rectangle 1"/>
          <p:cNvSpPr>
            <a:spLocks noChangeArrowheads="1"/>
          </p:cNvSpPr>
          <p:nvPr/>
        </p:nvSpPr>
        <p:spPr bwMode="auto">
          <a:xfrm>
            <a:off x="4114800" y="38020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cs typeface="Arial" pitchFamily="34" charset="0"/>
              </a:rPr>
              <a:t/>
            </a: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8" name="Freeform 27"/>
          <p:cNvSpPr/>
          <p:nvPr/>
        </p:nvSpPr>
        <p:spPr>
          <a:xfrm rot="17120964">
            <a:off x="-178006" y="5773485"/>
            <a:ext cx="822960" cy="1636776"/>
          </a:xfrm>
          <a:custGeom>
            <a:avLst/>
            <a:gdLst>
              <a:gd name="connsiteX0" fmla="*/ 4572 w 822960"/>
              <a:gd name="connsiteY0" fmla="*/ 0 h 1636776"/>
              <a:gd name="connsiteX1" fmla="*/ 822960 w 822960"/>
              <a:gd name="connsiteY1" fmla="*/ 818388 h 1636776"/>
              <a:gd name="connsiteX2" fmla="*/ 4572 w 822960"/>
              <a:gd name="connsiteY2" fmla="*/ 1636776 h 1636776"/>
              <a:gd name="connsiteX3" fmla="*/ 0 w 822960"/>
              <a:gd name="connsiteY3" fmla="*/ 1636315 h 1636776"/>
              <a:gd name="connsiteX4" fmla="*/ 0 w 822960"/>
              <a:gd name="connsiteY4" fmla="*/ 461 h 1636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 h="1636776">
                <a:moveTo>
                  <a:pt x="4572" y="0"/>
                </a:moveTo>
                <a:cubicBezTo>
                  <a:pt x="456555" y="0"/>
                  <a:pt x="822960" y="366405"/>
                  <a:pt x="822960" y="818388"/>
                </a:cubicBezTo>
                <a:cubicBezTo>
                  <a:pt x="822960" y="1270371"/>
                  <a:pt x="456555" y="1636776"/>
                  <a:pt x="4572" y="1636776"/>
                </a:cubicBezTo>
                <a:lnTo>
                  <a:pt x="0" y="1636315"/>
                </a:lnTo>
                <a:lnTo>
                  <a:pt x="0" y="461"/>
                </a:lnTo>
                <a:close/>
              </a:path>
            </a:pathLst>
          </a:custGeom>
          <a:solidFill>
            <a:srgbClr val="E76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6F51"/>
              </a:solidFill>
            </a:endParaRPr>
          </a:p>
        </p:txBody>
      </p:sp>
      <p:grpSp>
        <p:nvGrpSpPr>
          <p:cNvPr id="29" name="组合 10">
            <a:extLst>
              <a:ext uri="{FF2B5EF4-FFF2-40B4-BE49-F238E27FC236}">
                <a16:creationId xmlns:a16="http://schemas.microsoft.com/office/drawing/2014/main" xmlns="" id="{568E802E-22BD-4046-A8A1-62805B9E4D56}"/>
              </a:ext>
            </a:extLst>
          </p:cNvPr>
          <p:cNvGrpSpPr/>
          <p:nvPr/>
        </p:nvGrpSpPr>
        <p:grpSpPr>
          <a:xfrm>
            <a:off x="10341310" y="3639"/>
            <a:ext cx="1857019" cy="1181893"/>
            <a:chOff x="9732933" y="475457"/>
            <a:chExt cx="1857018" cy="1181893"/>
          </a:xfrm>
        </p:grpSpPr>
        <p:pic>
          <p:nvPicPr>
            <p:cNvPr id="30" name="图片 5">
              <a:extLst>
                <a:ext uri="{FF2B5EF4-FFF2-40B4-BE49-F238E27FC236}">
                  <a16:creationId xmlns:a16="http://schemas.microsoft.com/office/drawing/2014/main" xmlns="" id="{2FC623EB-59A6-423B-AE6C-606786674C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31" name="图片 6">
              <a:extLst>
                <a:ext uri="{FF2B5EF4-FFF2-40B4-BE49-F238E27FC236}">
                  <a16:creationId xmlns:a16="http://schemas.microsoft.com/office/drawing/2014/main" xmlns="" id="{E957DFC3-7921-4CAA-BD39-CDB9272E3A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32" name="图片 7">
              <a:extLst>
                <a:ext uri="{FF2B5EF4-FFF2-40B4-BE49-F238E27FC236}">
                  <a16:creationId xmlns:a16="http://schemas.microsoft.com/office/drawing/2014/main" xmlns="" id="{B2801CB4-1834-4A06-8DF1-10864BD588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33" name="图片 8">
              <a:extLst>
                <a:ext uri="{FF2B5EF4-FFF2-40B4-BE49-F238E27FC236}">
                  <a16:creationId xmlns:a16="http://schemas.microsoft.com/office/drawing/2014/main" xmlns="" id="{2252009E-A6B2-4CC4-9B7A-DF8142F05B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Tree>
    <p:extLst>
      <p:ext uri="{BB962C8B-B14F-4D97-AF65-F5344CB8AC3E}">
        <p14:creationId xmlns:p14="http://schemas.microsoft.com/office/powerpoint/2010/main" val="6043724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64015130"/>
              </p:ext>
            </p:extLst>
          </p:nvPr>
        </p:nvGraphicFramePr>
        <p:xfrm>
          <a:off x="1510100" y="209432"/>
          <a:ext cx="9561022" cy="3472301"/>
        </p:xfrm>
        <a:graphic>
          <a:graphicData uri="http://schemas.openxmlformats.org/drawingml/2006/table">
            <a:tbl>
              <a:tblPr firstRow="1" firstCol="1" bandRow="1">
                <a:tableStyleId>{5C22544A-7EE6-4342-B048-85BDC9FD1C3A}</a:tableStyleId>
              </a:tblPr>
              <a:tblGrid>
                <a:gridCol w="2161622">
                  <a:extLst>
                    <a:ext uri="{9D8B030D-6E8A-4147-A177-3AD203B41FA5}">
                      <a16:colId xmlns:a16="http://schemas.microsoft.com/office/drawing/2014/main" xmlns="" val="20000"/>
                    </a:ext>
                  </a:extLst>
                </a:gridCol>
                <a:gridCol w="2411040">
                  <a:extLst>
                    <a:ext uri="{9D8B030D-6E8A-4147-A177-3AD203B41FA5}">
                      <a16:colId xmlns:a16="http://schemas.microsoft.com/office/drawing/2014/main" xmlns="" val="20001"/>
                    </a:ext>
                  </a:extLst>
                </a:gridCol>
                <a:gridCol w="2494180">
                  <a:extLst>
                    <a:ext uri="{9D8B030D-6E8A-4147-A177-3AD203B41FA5}">
                      <a16:colId xmlns:a16="http://schemas.microsoft.com/office/drawing/2014/main" xmlns="" val="20002"/>
                    </a:ext>
                  </a:extLst>
                </a:gridCol>
                <a:gridCol w="2494180">
                  <a:extLst>
                    <a:ext uri="{9D8B030D-6E8A-4147-A177-3AD203B41FA5}">
                      <a16:colId xmlns:a16="http://schemas.microsoft.com/office/drawing/2014/main" xmlns="" val="20003"/>
                    </a:ext>
                  </a:extLst>
                </a:gridCol>
              </a:tblGrid>
              <a:tr h="496043">
                <a:tc>
                  <a:txBody>
                    <a:bodyPr/>
                    <a:lstStyle/>
                    <a:p>
                      <a:pPr marL="0" marR="0" algn="ctr">
                        <a:lnSpc>
                          <a:spcPct val="120000"/>
                        </a:lnSpc>
                        <a:spcBef>
                          <a:spcPts val="0"/>
                        </a:spcBef>
                        <a:spcAft>
                          <a:spcPts val="0"/>
                        </a:spcAft>
                      </a:pPr>
                      <a:r>
                        <a:rPr lang="en-US" sz="2400" dirty="0" err="1">
                          <a:solidFill>
                            <a:srgbClr val="C00000"/>
                          </a:solidFill>
                          <a:effectLst/>
                          <a:latin typeface="Times New Roman" pitchFamily="18" charset="0"/>
                          <a:cs typeface="Times New Roman" pitchFamily="18" charset="0"/>
                        </a:rPr>
                        <a:t>Nguyên</a:t>
                      </a:r>
                      <a:r>
                        <a:rPr lang="en-US" sz="2400" dirty="0">
                          <a:solidFill>
                            <a:srgbClr val="C00000"/>
                          </a:solidFill>
                          <a:effectLst/>
                          <a:latin typeface="Times New Roman" pitchFamily="18" charset="0"/>
                          <a:cs typeface="Times New Roman" pitchFamily="18" charset="0"/>
                        </a:rPr>
                        <a:t> </a:t>
                      </a:r>
                      <a:r>
                        <a:rPr lang="en-US" sz="2400" dirty="0" err="1">
                          <a:solidFill>
                            <a:srgbClr val="C00000"/>
                          </a:solidFill>
                          <a:effectLst/>
                          <a:latin typeface="Times New Roman" pitchFamily="18" charset="0"/>
                          <a:cs typeface="Times New Roman" pitchFamily="18" charset="0"/>
                        </a:rPr>
                        <a:t>tử</a:t>
                      </a:r>
                      <a:endParaRPr lang="en-US" sz="2400" dirty="0">
                        <a:solidFill>
                          <a:srgbClr val="C00000"/>
                        </a:solidFill>
                        <a:effectLst/>
                        <a:latin typeface="Times New Roman" pitchFamily="18" charset="0"/>
                        <a:ea typeface="Calibri"/>
                        <a:cs typeface="Times New Roman" pitchFamily="18" charset="0"/>
                      </a:endParaRPr>
                    </a:p>
                  </a:txBody>
                  <a:tcPr marL="68580" marR="68580" marT="0" marB="0">
                    <a:solidFill>
                      <a:schemeClr val="accent2">
                        <a:lumMod val="20000"/>
                        <a:lumOff val="80000"/>
                      </a:schemeClr>
                    </a:solidFill>
                  </a:tcPr>
                </a:tc>
                <a:tc>
                  <a:txBody>
                    <a:bodyPr/>
                    <a:lstStyle/>
                    <a:p>
                      <a:pPr marL="0" marR="0" algn="ctr">
                        <a:lnSpc>
                          <a:spcPct val="120000"/>
                        </a:lnSpc>
                        <a:spcBef>
                          <a:spcPts val="0"/>
                        </a:spcBef>
                        <a:spcAft>
                          <a:spcPts val="0"/>
                        </a:spcAft>
                      </a:pPr>
                      <a:r>
                        <a:rPr lang="en-US" sz="2400" dirty="0" err="1">
                          <a:solidFill>
                            <a:srgbClr val="C00000"/>
                          </a:solidFill>
                          <a:effectLst/>
                          <a:latin typeface="Times New Roman" pitchFamily="18" charset="0"/>
                          <a:cs typeface="Times New Roman" pitchFamily="18" charset="0"/>
                        </a:rPr>
                        <a:t>Vỏ</a:t>
                      </a:r>
                      <a:r>
                        <a:rPr lang="en-US" sz="2400" dirty="0">
                          <a:solidFill>
                            <a:srgbClr val="C00000"/>
                          </a:solidFill>
                          <a:effectLst/>
                          <a:latin typeface="Times New Roman" pitchFamily="18" charset="0"/>
                          <a:cs typeface="Times New Roman" pitchFamily="18" charset="0"/>
                        </a:rPr>
                        <a:t> </a:t>
                      </a:r>
                      <a:r>
                        <a:rPr lang="en-US" sz="2400" dirty="0" err="1">
                          <a:solidFill>
                            <a:srgbClr val="C00000"/>
                          </a:solidFill>
                          <a:effectLst/>
                          <a:latin typeface="Times New Roman" pitchFamily="18" charset="0"/>
                          <a:cs typeface="Times New Roman" pitchFamily="18" charset="0"/>
                        </a:rPr>
                        <a:t>nguyên</a:t>
                      </a:r>
                      <a:r>
                        <a:rPr lang="en-US" sz="2400" dirty="0">
                          <a:solidFill>
                            <a:srgbClr val="C00000"/>
                          </a:solidFill>
                          <a:effectLst/>
                          <a:latin typeface="Times New Roman" pitchFamily="18" charset="0"/>
                          <a:cs typeface="Times New Roman" pitchFamily="18" charset="0"/>
                        </a:rPr>
                        <a:t> </a:t>
                      </a:r>
                      <a:r>
                        <a:rPr lang="en-US" sz="2400" dirty="0" err="1">
                          <a:solidFill>
                            <a:srgbClr val="C00000"/>
                          </a:solidFill>
                          <a:effectLst/>
                          <a:latin typeface="Times New Roman" pitchFamily="18" charset="0"/>
                          <a:cs typeface="Times New Roman" pitchFamily="18" charset="0"/>
                        </a:rPr>
                        <a:t>tử</a:t>
                      </a:r>
                      <a:endParaRPr lang="en-US" sz="2400" dirty="0">
                        <a:solidFill>
                          <a:srgbClr val="C00000"/>
                        </a:solidFill>
                        <a:effectLst/>
                        <a:latin typeface="Times New Roman" pitchFamily="18" charset="0"/>
                        <a:ea typeface="Calibri"/>
                        <a:cs typeface="Times New Roman" pitchFamily="18" charset="0"/>
                      </a:endParaRPr>
                    </a:p>
                  </a:txBody>
                  <a:tcPr marL="68580" marR="68580" marT="0" marB="0">
                    <a:solidFill>
                      <a:schemeClr val="accent2">
                        <a:lumMod val="20000"/>
                        <a:lumOff val="80000"/>
                      </a:schemeClr>
                    </a:solidFill>
                  </a:tcPr>
                </a:tc>
                <a:tc gridSpan="2">
                  <a:txBody>
                    <a:bodyPr/>
                    <a:lstStyle/>
                    <a:p>
                      <a:pPr marL="0" marR="0" algn="ctr">
                        <a:lnSpc>
                          <a:spcPct val="120000"/>
                        </a:lnSpc>
                        <a:spcBef>
                          <a:spcPts val="0"/>
                        </a:spcBef>
                        <a:spcAft>
                          <a:spcPts val="0"/>
                        </a:spcAft>
                      </a:pPr>
                      <a:r>
                        <a:rPr lang="en-US" sz="2400" dirty="0" err="1">
                          <a:solidFill>
                            <a:srgbClr val="C00000"/>
                          </a:solidFill>
                          <a:effectLst/>
                          <a:latin typeface="Times New Roman" pitchFamily="18" charset="0"/>
                          <a:cs typeface="Times New Roman" pitchFamily="18" charset="0"/>
                        </a:rPr>
                        <a:t>Hạt</a:t>
                      </a:r>
                      <a:r>
                        <a:rPr lang="en-US" sz="2400" dirty="0">
                          <a:solidFill>
                            <a:srgbClr val="C00000"/>
                          </a:solidFill>
                          <a:effectLst/>
                          <a:latin typeface="Times New Roman" pitchFamily="18" charset="0"/>
                          <a:cs typeface="Times New Roman" pitchFamily="18" charset="0"/>
                        </a:rPr>
                        <a:t> </a:t>
                      </a:r>
                      <a:r>
                        <a:rPr lang="en-US" sz="2400" dirty="0" err="1">
                          <a:solidFill>
                            <a:srgbClr val="C00000"/>
                          </a:solidFill>
                          <a:effectLst/>
                          <a:latin typeface="Times New Roman" pitchFamily="18" charset="0"/>
                          <a:cs typeface="Times New Roman" pitchFamily="18" charset="0"/>
                        </a:rPr>
                        <a:t>nhân</a:t>
                      </a:r>
                      <a:endParaRPr lang="en-US" sz="2400" dirty="0">
                        <a:solidFill>
                          <a:srgbClr val="C00000"/>
                        </a:solidFill>
                        <a:effectLst/>
                        <a:latin typeface="Times New Roman" pitchFamily="18" charset="0"/>
                        <a:ea typeface="Calibri"/>
                        <a:cs typeface="Times New Roman" pitchFamily="18" charset="0"/>
                      </a:endParaRPr>
                    </a:p>
                  </a:txBody>
                  <a:tcPr marL="68580" marR="68580" marT="0" marB="0">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xmlns="" val="10000"/>
                  </a:ext>
                </a:extLst>
              </a:tr>
              <a:tr h="992086">
                <a:tc>
                  <a:txBody>
                    <a:bodyPr/>
                    <a:lstStyle/>
                    <a:p>
                      <a:pPr marL="0" marR="0" algn="ctr">
                        <a:lnSpc>
                          <a:spcPct val="120000"/>
                        </a:lnSpc>
                        <a:spcBef>
                          <a:spcPts val="0"/>
                        </a:spcBef>
                        <a:spcAft>
                          <a:spcPts val="0"/>
                        </a:spcAft>
                      </a:pPr>
                      <a:r>
                        <a:rPr lang="en-US" sz="2400" dirty="0" err="1">
                          <a:solidFill>
                            <a:schemeClr val="tx1"/>
                          </a:solidFill>
                          <a:effectLst/>
                          <a:latin typeface="Times New Roman" pitchFamily="18" charset="0"/>
                          <a:cs typeface="Times New Roman" pitchFamily="18" charset="0"/>
                        </a:rPr>
                        <a:t>Hạt</a:t>
                      </a:r>
                      <a:endParaRPr lang="en-US" sz="2400" dirty="0">
                        <a:solidFill>
                          <a:schemeClr val="tx1"/>
                        </a:solidFill>
                        <a:effectLst/>
                        <a:latin typeface="Times New Roman" pitchFamily="18" charset="0"/>
                        <a:ea typeface="Calibri"/>
                        <a:cs typeface="Times New Roman" pitchFamily="18" charset="0"/>
                      </a:endParaRPr>
                    </a:p>
                  </a:txBody>
                  <a:tcPr marL="68580" marR="68580" marT="0" marB="0">
                    <a:solidFill>
                      <a:schemeClr val="accent2">
                        <a:lumMod val="40000"/>
                        <a:lumOff val="60000"/>
                      </a:schemeClr>
                    </a:solidFill>
                  </a:tcPr>
                </a:tc>
                <a:tc>
                  <a:txBody>
                    <a:bodyPr/>
                    <a:lstStyle/>
                    <a:p>
                      <a:pPr marL="0" marR="0" algn="ctr">
                        <a:lnSpc>
                          <a:spcPct val="120000"/>
                        </a:lnSpc>
                        <a:spcBef>
                          <a:spcPts val="0"/>
                        </a:spcBef>
                        <a:spcAft>
                          <a:spcPts val="0"/>
                        </a:spcAft>
                      </a:pPr>
                      <a:r>
                        <a:rPr lang="en-US" sz="2400" b="1" dirty="0">
                          <a:solidFill>
                            <a:schemeClr val="tx1"/>
                          </a:solidFill>
                          <a:effectLst/>
                          <a:latin typeface="Times New Roman" pitchFamily="18" charset="0"/>
                          <a:cs typeface="Times New Roman" pitchFamily="18" charset="0"/>
                        </a:rPr>
                        <a:t>Electron</a:t>
                      </a:r>
                    </a:p>
                    <a:p>
                      <a:pPr marL="0" marR="0" algn="ctr">
                        <a:lnSpc>
                          <a:spcPct val="120000"/>
                        </a:lnSpc>
                        <a:spcBef>
                          <a:spcPts val="0"/>
                        </a:spcBef>
                        <a:spcAft>
                          <a:spcPts val="0"/>
                        </a:spcAft>
                      </a:pPr>
                      <a:r>
                        <a:rPr lang="en-US" sz="2400" b="1" dirty="0">
                          <a:solidFill>
                            <a:schemeClr val="tx1"/>
                          </a:solidFill>
                          <a:effectLst/>
                          <a:latin typeface="Times New Roman" pitchFamily="18" charset="0"/>
                          <a:cs typeface="Times New Roman" pitchFamily="18" charset="0"/>
                        </a:rPr>
                        <a:t>(e)</a:t>
                      </a:r>
                      <a:endParaRPr lang="en-US" sz="2400" b="1" dirty="0">
                        <a:solidFill>
                          <a:schemeClr val="tx1"/>
                        </a:solidFill>
                        <a:effectLst/>
                        <a:latin typeface="Times New Roman" pitchFamily="18" charset="0"/>
                        <a:ea typeface="Calibri"/>
                        <a:cs typeface="Times New Roman" pitchFamily="18" charset="0"/>
                      </a:endParaRPr>
                    </a:p>
                  </a:txBody>
                  <a:tcPr marL="68580" marR="68580" marT="0" marB="0">
                    <a:solidFill>
                      <a:schemeClr val="accent2">
                        <a:lumMod val="40000"/>
                        <a:lumOff val="60000"/>
                      </a:schemeClr>
                    </a:solidFill>
                  </a:tcPr>
                </a:tc>
                <a:tc>
                  <a:txBody>
                    <a:bodyPr/>
                    <a:lstStyle/>
                    <a:p>
                      <a:pPr marL="0" marR="0" algn="ctr">
                        <a:lnSpc>
                          <a:spcPct val="120000"/>
                        </a:lnSpc>
                        <a:spcBef>
                          <a:spcPts val="0"/>
                        </a:spcBef>
                        <a:spcAft>
                          <a:spcPts val="0"/>
                        </a:spcAft>
                      </a:pPr>
                      <a:r>
                        <a:rPr lang="en-US" sz="2400" b="1" dirty="0">
                          <a:solidFill>
                            <a:schemeClr val="tx1"/>
                          </a:solidFill>
                          <a:effectLst/>
                          <a:latin typeface="Times New Roman" pitchFamily="18" charset="0"/>
                          <a:cs typeface="Times New Roman" pitchFamily="18" charset="0"/>
                        </a:rPr>
                        <a:t>Proton</a:t>
                      </a:r>
                    </a:p>
                    <a:p>
                      <a:pPr marL="0" marR="0" algn="ctr">
                        <a:lnSpc>
                          <a:spcPct val="120000"/>
                        </a:lnSpc>
                        <a:spcBef>
                          <a:spcPts val="0"/>
                        </a:spcBef>
                        <a:spcAft>
                          <a:spcPts val="0"/>
                        </a:spcAft>
                      </a:pPr>
                      <a:r>
                        <a:rPr lang="en-US" sz="2400" b="1" dirty="0">
                          <a:solidFill>
                            <a:schemeClr val="tx1"/>
                          </a:solidFill>
                          <a:effectLst/>
                          <a:latin typeface="Times New Roman" pitchFamily="18" charset="0"/>
                          <a:cs typeface="Times New Roman" pitchFamily="18" charset="0"/>
                        </a:rPr>
                        <a:t>(p)</a:t>
                      </a:r>
                      <a:endParaRPr lang="en-US" sz="2400" b="1" dirty="0">
                        <a:solidFill>
                          <a:schemeClr val="tx1"/>
                        </a:solidFill>
                        <a:effectLst/>
                        <a:latin typeface="Times New Roman" pitchFamily="18" charset="0"/>
                        <a:ea typeface="Calibri"/>
                        <a:cs typeface="Times New Roman" pitchFamily="18" charset="0"/>
                      </a:endParaRPr>
                    </a:p>
                  </a:txBody>
                  <a:tcPr marL="68580" marR="68580" marT="0" marB="0">
                    <a:solidFill>
                      <a:schemeClr val="accent2">
                        <a:lumMod val="40000"/>
                        <a:lumOff val="60000"/>
                      </a:schemeClr>
                    </a:solidFill>
                  </a:tcPr>
                </a:tc>
                <a:tc>
                  <a:txBody>
                    <a:bodyPr/>
                    <a:lstStyle/>
                    <a:p>
                      <a:pPr marL="0" marR="0" algn="ctr">
                        <a:lnSpc>
                          <a:spcPct val="120000"/>
                        </a:lnSpc>
                        <a:spcBef>
                          <a:spcPts val="0"/>
                        </a:spcBef>
                        <a:spcAft>
                          <a:spcPts val="0"/>
                        </a:spcAft>
                      </a:pPr>
                      <a:r>
                        <a:rPr lang="en-US" sz="2400" b="1">
                          <a:solidFill>
                            <a:schemeClr val="tx1"/>
                          </a:solidFill>
                          <a:effectLst/>
                          <a:latin typeface="Times New Roman" pitchFamily="18" charset="0"/>
                          <a:cs typeface="Times New Roman" pitchFamily="18" charset="0"/>
                        </a:rPr>
                        <a:t>Neutron</a:t>
                      </a:r>
                    </a:p>
                    <a:p>
                      <a:pPr marL="0" marR="0" algn="ctr">
                        <a:lnSpc>
                          <a:spcPct val="120000"/>
                        </a:lnSpc>
                        <a:spcBef>
                          <a:spcPts val="0"/>
                        </a:spcBef>
                        <a:spcAft>
                          <a:spcPts val="0"/>
                        </a:spcAft>
                      </a:pPr>
                      <a:r>
                        <a:rPr lang="en-US" sz="2400" b="1">
                          <a:solidFill>
                            <a:schemeClr val="tx1"/>
                          </a:solidFill>
                          <a:effectLst/>
                          <a:latin typeface="Times New Roman" pitchFamily="18" charset="0"/>
                          <a:cs typeface="Times New Roman" pitchFamily="18" charset="0"/>
                        </a:rPr>
                        <a:t>(n)</a:t>
                      </a:r>
                      <a:endParaRPr lang="en-US" sz="2400" b="1">
                        <a:solidFill>
                          <a:schemeClr val="tx1"/>
                        </a:solidFill>
                        <a:effectLst/>
                        <a:latin typeface="Times New Roman" pitchFamily="18" charset="0"/>
                        <a:ea typeface="Calibri"/>
                        <a:cs typeface="Times New Roman"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xmlns="" val="10001"/>
                  </a:ext>
                </a:extLst>
              </a:tr>
              <a:tr h="992086">
                <a:tc rowSpan="2">
                  <a:txBody>
                    <a:bodyPr/>
                    <a:lstStyle/>
                    <a:p>
                      <a:pPr marL="0" marR="0" algn="ctr">
                        <a:lnSpc>
                          <a:spcPct val="120000"/>
                        </a:lnSpc>
                        <a:spcBef>
                          <a:spcPts val="0"/>
                        </a:spcBef>
                        <a:spcAft>
                          <a:spcPts val="0"/>
                        </a:spcAft>
                      </a:pPr>
                      <a:r>
                        <a:rPr lang="en-US" sz="2400" dirty="0">
                          <a:solidFill>
                            <a:schemeClr val="tx1"/>
                          </a:solidFill>
                          <a:effectLst/>
                          <a:latin typeface="Times New Roman" pitchFamily="18" charset="0"/>
                          <a:cs typeface="Times New Roman" pitchFamily="18" charset="0"/>
                        </a:rPr>
                        <a:t> </a:t>
                      </a:r>
                    </a:p>
                    <a:p>
                      <a:pPr marL="0" marR="0" algn="ctr">
                        <a:lnSpc>
                          <a:spcPct val="120000"/>
                        </a:lnSpc>
                        <a:spcBef>
                          <a:spcPts val="0"/>
                        </a:spcBef>
                        <a:spcAft>
                          <a:spcPts val="0"/>
                        </a:spcAft>
                      </a:pPr>
                      <a:r>
                        <a:rPr lang="en-US" sz="2400" dirty="0" err="1">
                          <a:solidFill>
                            <a:schemeClr val="tx1"/>
                          </a:solidFill>
                          <a:effectLst/>
                          <a:latin typeface="Times New Roman" pitchFamily="18" charset="0"/>
                          <a:cs typeface="Times New Roman" pitchFamily="18" charset="0"/>
                        </a:rPr>
                        <a:t>Khối</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lượng</a:t>
                      </a:r>
                      <a:endParaRPr lang="en-US" sz="2400" dirty="0">
                        <a:solidFill>
                          <a:schemeClr val="tx1"/>
                        </a:solidFill>
                        <a:effectLst/>
                        <a:latin typeface="Times New Roman" pitchFamily="18" charset="0"/>
                        <a:cs typeface="Times New Roman" pitchFamily="18" charset="0"/>
                      </a:endParaRPr>
                    </a:p>
                    <a:p>
                      <a:pPr marL="0" marR="0" algn="ctr">
                        <a:lnSpc>
                          <a:spcPct val="120000"/>
                        </a:lnSpc>
                        <a:spcBef>
                          <a:spcPts val="0"/>
                        </a:spcBef>
                        <a:spcAft>
                          <a:spcPts val="0"/>
                        </a:spcAft>
                      </a:pPr>
                      <a:r>
                        <a:rPr lang="en-US" sz="2400" dirty="0">
                          <a:solidFill>
                            <a:schemeClr val="tx1"/>
                          </a:solidFill>
                          <a:effectLst/>
                          <a:latin typeface="Times New Roman" pitchFamily="18" charset="0"/>
                          <a:cs typeface="Times New Roman" pitchFamily="18" charset="0"/>
                        </a:rPr>
                        <a:t>(m)</a:t>
                      </a:r>
                      <a:endParaRPr lang="en-US" sz="2400" dirty="0">
                        <a:solidFill>
                          <a:schemeClr val="tx1"/>
                        </a:solidFill>
                        <a:effectLst/>
                        <a:latin typeface="Times New Roman" pitchFamily="18" charset="0"/>
                        <a:ea typeface="Calibri"/>
                        <a:cs typeface="Times New Roman" pitchFamily="18" charset="0"/>
                      </a:endParaRPr>
                    </a:p>
                  </a:txBody>
                  <a:tcPr marL="68580" marR="68580" marT="0" marB="0">
                    <a:solidFill>
                      <a:schemeClr val="accent2">
                        <a:lumMod val="40000"/>
                        <a:lumOff val="60000"/>
                      </a:schemeClr>
                    </a:solidFill>
                  </a:tcPr>
                </a:tc>
                <a:tc>
                  <a:txBody>
                    <a:bodyPr/>
                    <a:lstStyle/>
                    <a:p>
                      <a:pPr marL="0" marR="0" algn="ctr">
                        <a:lnSpc>
                          <a:spcPct val="120000"/>
                        </a:lnSpc>
                        <a:spcBef>
                          <a:spcPts val="0"/>
                        </a:spcBef>
                        <a:spcAft>
                          <a:spcPts val="0"/>
                        </a:spcAft>
                      </a:pPr>
                      <a:r>
                        <a:rPr lang="en-US" sz="2400" b="1" dirty="0">
                          <a:solidFill>
                            <a:schemeClr val="tx1"/>
                          </a:solidFill>
                          <a:effectLst/>
                          <a:latin typeface="Times New Roman" pitchFamily="18" charset="0"/>
                          <a:cs typeface="Times New Roman" pitchFamily="18" charset="0"/>
                        </a:rPr>
                        <a:t>m</a:t>
                      </a:r>
                      <a:r>
                        <a:rPr lang="en-US" sz="2400" b="1" baseline="-25000" dirty="0">
                          <a:solidFill>
                            <a:schemeClr val="tx1"/>
                          </a:solidFill>
                          <a:effectLst/>
                          <a:latin typeface="Times New Roman" pitchFamily="18" charset="0"/>
                          <a:cs typeface="Times New Roman" pitchFamily="18" charset="0"/>
                        </a:rPr>
                        <a:t>e </a:t>
                      </a:r>
                      <a:r>
                        <a:rPr lang="en-US" sz="2400" b="1" dirty="0">
                          <a:solidFill>
                            <a:schemeClr val="tx1"/>
                          </a:solidFill>
                          <a:effectLst/>
                          <a:latin typeface="Times New Roman" pitchFamily="18" charset="0"/>
                          <a:cs typeface="Times New Roman" pitchFamily="18" charset="0"/>
                        </a:rPr>
                        <a:t>= 9,1.10</a:t>
                      </a:r>
                      <a:r>
                        <a:rPr lang="en-US" sz="2400" b="1" baseline="30000" dirty="0">
                          <a:solidFill>
                            <a:schemeClr val="tx1"/>
                          </a:solidFill>
                          <a:effectLst/>
                          <a:latin typeface="Times New Roman" pitchFamily="18" charset="0"/>
                          <a:cs typeface="Times New Roman" pitchFamily="18" charset="0"/>
                        </a:rPr>
                        <a:t>-28</a:t>
                      </a:r>
                      <a:r>
                        <a:rPr lang="en-US" sz="2400" b="1" dirty="0">
                          <a:solidFill>
                            <a:schemeClr val="tx1"/>
                          </a:solidFill>
                          <a:effectLst/>
                          <a:latin typeface="Times New Roman" pitchFamily="18" charset="0"/>
                          <a:cs typeface="Times New Roman" pitchFamily="18" charset="0"/>
                        </a:rPr>
                        <a:t>g</a:t>
                      </a:r>
                      <a:endParaRPr lang="en-US" sz="2400" b="1" dirty="0">
                        <a:solidFill>
                          <a:schemeClr val="tx1"/>
                        </a:solidFill>
                        <a:effectLst/>
                        <a:latin typeface="Times New Roman" pitchFamily="18" charset="0"/>
                        <a:ea typeface="Calibri"/>
                        <a:cs typeface="Times New Roman" pitchFamily="18" charset="0"/>
                      </a:endParaRPr>
                    </a:p>
                  </a:txBody>
                  <a:tcPr marL="68580" marR="68580" marT="0" marB="0">
                    <a:solidFill>
                      <a:schemeClr val="accent2">
                        <a:lumMod val="40000"/>
                        <a:lumOff val="60000"/>
                      </a:schemeClr>
                    </a:solidFill>
                  </a:tcPr>
                </a:tc>
                <a:tc>
                  <a:txBody>
                    <a:bodyPr/>
                    <a:lstStyle/>
                    <a:p>
                      <a:pPr marL="0" marR="0" algn="ctr">
                        <a:lnSpc>
                          <a:spcPct val="120000"/>
                        </a:lnSpc>
                        <a:spcBef>
                          <a:spcPts val="0"/>
                        </a:spcBef>
                        <a:spcAft>
                          <a:spcPts val="0"/>
                        </a:spcAft>
                      </a:pPr>
                      <a:r>
                        <a:rPr lang="en-US" sz="2400" b="1" dirty="0" err="1">
                          <a:solidFill>
                            <a:schemeClr val="tx1"/>
                          </a:solidFill>
                          <a:effectLst/>
                          <a:latin typeface="Times New Roman" pitchFamily="18" charset="0"/>
                          <a:cs typeface="Times New Roman" pitchFamily="18" charset="0"/>
                        </a:rPr>
                        <a:t>m</a:t>
                      </a:r>
                      <a:r>
                        <a:rPr lang="en-US" sz="2400" b="1" baseline="-25000" dirty="0" err="1">
                          <a:solidFill>
                            <a:schemeClr val="tx1"/>
                          </a:solidFill>
                          <a:effectLst/>
                          <a:latin typeface="Times New Roman" pitchFamily="18" charset="0"/>
                          <a:cs typeface="Times New Roman" pitchFamily="18" charset="0"/>
                        </a:rPr>
                        <a:t>p</a:t>
                      </a:r>
                      <a:r>
                        <a:rPr lang="en-US" sz="2400" b="1" baseline="-25000" dirty="0">
                          <a:solidFill>
                            <a:schemeClr val="tx1"/>
                          </a:solidFill>
                          <a:effectLst/>
                          <a:latin typeface="Times New Roman" pitchFamily="18" charset="0"/>
                          <a:cs typeface="Times New Roman" pitchFamily="18" charset="0"/>
                        </a:rPr>
                        <a:t> </a:t>
                      </a:r>
                      <a:r>
                        <a:rPr lang="en-US" sz="2400" b="1" dirty="0">
                          <a:solidFill>
                            <a:schemeClr val="tx1"/>
                          </a:solidFill>
                          <a:effectLst/>
                          <a:latin typeface="Times New Roman" pitchFamily="18" charset="0"/>
                          <a:cs typeface="Times New Roman" pitchFamily="18" charset="0"/>
                        </a:rPr>
                        <a:t>= 1,672.10</a:t>
                      </a:r>
                      <a:r>
                        <a:rPr lang="en-US" sz="2400" b="1" baseline="30000" dirty="0">
                          <a:solidFill>
                            <a:schemeClr val="tx1"/>
                          </a:solidFill>
                          <a:effectLst/>
                          <a:latin typeface="Times New Roman" pitchFamily="18" charset="0"/>
                          <a:cs typeface="Times New Roman" pitchFamily="18" charset="0"/>
                        </a:rPr>
                        <a:t>-24</a:t>
                      </a:r>
                      <a:r>
                        <a:rPr lang="en-US" sz="2400" b="1" dirty="0">
                          <a:solidFill>
                            <a:schemeClr val="tx1"/>
                          </a:solidFill>
                          <a:effectLst/>
                          <a:latin typeface="Times New Roman" pitchFamily="18" charset="0"/>
                          <a:cs typeface="Times New Roman" pitchFamily="18" charset="0"/>
                        </a:rPr>
                        <a:t>g</a:t>
                      </a:r>
                      <a:endParaRPr lang="en-US" sz="2400" b="1" dirty="0">
                        <a:solidFill>
                          <a:schemeClr val="tx1"/>
                        </a:solidFill>
                        <a:effectLst/>
                        <a:latin typeface="Times New Roman" pitchFamily="18" charset="0"/>
                        <a:ea typeface="Calibri"/>
                        <a:cs typeface="Times New Roman" pitchFamily="18" charset="0"/>
                      </a:endParaRPr>
                    </a:p>
                  </a:txBody>
                  <a:tcPr marL="68580" marR="68580" marT="0" marB="0">
                    <a:solidFill>
                      <a:schemeClr val="accent2">
                        <a:lumMod val="40000"/>
                        <a:lumOff val="60000"/>
                      </a:schemeClr>
                    </a:solidFill>
                  </a:tcPr>
                </a:tc>
                <a:tc>
                  <a:txBody>
                    <a:bodyPr/>
                    <a:lstStyle/>
                    <a:p>
                      <a:pPr marL="0" marR="0" algn="ctr">
                        <a:lnSpc>
                          <a:spcPct val="120000"/>
                        </a:lnSpc>
                        <a:spcBef>
                          <a:spcPts val="0"/>
                        </a:spcBef>
                        <a:spcAft>
                          <a:spcPts val="0"/>
                        </a:spcAft>
                      </a:pPr>
                      <a:r>
                        <a:rPr lang="en-US" sz="2400" b="1" dirty="0" err="1">
                          <a:solidFill>
                            <a:schemeClr val="tx1"/>
                          </a:solidFill>
                          <a:effectLst/>
                          <a:latin typeface="Times New Roman" pitchFamily="18" charset="0"/>
                          <a:cs typeface="Times New Roman" pitchFamily="18" charset="0"/>
                        </a:rPr>
                        <a:t>m</a:t>
                      </a:r>
                      <a:r>
                        <a:rPr lang="en-US" sz="2400" b="1" baseline="-25000" dirty="0" err="1">
                          <a:solidFill>
                            <a:schemeClr val="tx1"/>
                          </a:solidFill>
                          <a:effectLst/>
                          <a:latin typeface="Times New Roman" pitchFamily="18" charset="0"/>
                          <a:cs typeface="Times New Roman" pitchFamily="18" charset="0"/>
                        </a:rPr>
                        <a:t>n</a:t>
                      </a:r>
                      <a:r>
                        <a:rPr lang="en-US" sz="2400" b="1" baseline="-25000" dirty="0">
                          <a:solidFill>
                            <a:schemeClr val="tx1"/>
                          </a:solidFill>
                          <a:effectLst/>
                          <a:latin typeface="Times New Roman" pitchFamily="18" charset="0"/>
                          <a:cs typeface="Times New Roman" pitchFamily="18" charset="0"/>
                        </a:rPr>
                        <a:t> </a:t>
                      </a:r>
                      <a:r>
                        <a:rPr lang="en-US" sz="2400" b="1" dirty="0">
                          <a:solidFill>
                            <a:schemeClr val="tx1"/>
                          </a:solidFill>
                          <a:effectLst/>
                          <a:latin typeface="Times New Roman" pitchFamily="18" charset="0"/>
                          <a:cs typeface="Times New Roman" pitchFamily="18" charset="0"/>
                        </a:rPr>
                        <a:t>= 1,674.10</a:t>
                      </a:r>
                      <a:r>
                        <a:rPr lang="en-US" sz="2400" b="1" baseline="30000" dirty="0">
                          <a:solidFill>
                            <a:schemeClr val="tx1"/>
                          </a:solidFill>
                          <a:effectLst/>
                          <a:latin typeface="Times New Roman" pitchFamily="18" charset="0"/>
                          <a:cs typeface="Times New Roman" pitchFamily="18" charset="0"/>
                        </a:rPr>
                        <a:t>-24</a:t>
                      </a:r>
                      <a:r>
                        <a:rPr lang="en-US" sz="2400" b="1" dirty="0">
                          <a:solidFill>
                            <a:schemeClr val="tx1"/>
                          </a:solidFill>
                          <a:effectLst/>
                          <a:latin typeface="Times New Roman" pitchFamily="18" charset="0"/>
                          <a:cs typeface="Times New Roman" pitchFamily="18" charset="0"/>
                        </a:rPr>
                        <a:t>g</a:t>
                      </a:r>
                    </a:p>
                    <a:p>
                      <a:pPr marL="0" marR="0" algn="ctr">
                        <a:lnSpc>
                          <a:spcPct val="120000"/>
                        </a:lnSpc>
                        <a:spcBef>
                          <a:spcPts val="0"/>
                        </a:spcBef>
                        <a:spcAft>
                          <a:spcPts val="0"/>
                        </a:spcAft>
                      </a:pPr>
                      <a:r>
                        <a:rPr lang="vi-VN" sz="2400" b="1" dirty="0">
                          <a:solidFill>
                            <a:schemeClr val="tx1"/>
                          </a:solidFill>
                          <a:effectLst/>
                          <a:latin typeface="Times New Roman" pitchFamily="18" charset="0"/>
                          <a:cs typeface="Times New Roman" pitchFamily="18" charset="0"/>
                        </a:rPr>
                        <a:t> </a:t>
                      </a:r>
                      <a:endParaRPr lang="en-US" sz="2400" b="1" dirty="0">
                        <a:solidFill>
                          <a:schemeClr val="tx1"/>
                        </a:solidFill>
                        <a:effectLst/>
                        <a:latin typeface="Times New Roman" pitchFamily="18" charset="0"/>
                        <a:ea typeface="Calibri"/>
                        <a:cs typeface="Times New Roman"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xmlns="" val="10002"/>
                  </a:ext>
                </a:extLst>
              </a:tr>
              <a:tr h="992086">
                <a:tc vMerge="1">
                  <a:txBody>
                    <a:bodyPr/>
                    <a:lstStyle/>
                    <a:p>
                      <a:endParaRPr lang="en-US"/>
                    </a:p>
                  </a:txBody>
                  <a:tcPr/>
                </a:tc>
                <a:tc>
                  <a:txBody>
                    <a:bodyPr/>
                    <a:lstStyle/>
                    <a:p>
                      <a:pPr marL="0" marR="0" algn="ctr">
                        <a:lnSpc>
                          <a:spcPct val="120000"/>
                        </a:lnSpc>
                        <a:spcBef>
                          <a:spcPts val="0"/>
                        </a:spcBef>
                        <a:spcAft>
                          <a:spcPts val="0"/>
                        </a:spcAft>
                      </a:pPr>
                      <a:r>
                        <a:rPr lang="en-US" sz="2400" b="1" dirty="0">
                          <a:solidFill>
                            <a:schemeClr val="tx1"/>
                          </a:solidFill>
                          <a:effectLst/>
                          <a:latin typeface="Times New Roman" pitchFamily="18" charset="0"/>
                          <a:cs typeface="Times New Roman" pitchFamily="18" charset="0"/>
                        </a:rPr>
                        <a:t>0,00055 </a:t>
                      </a:r>
                      <a:r>
                        <a:rPr lang="en-US" sz="2400" b="1" dirty="0" err="1">
                          <a:solidFill>
                            <a:schemeClr val="tx1"/>
                          </a:solidFill>
                          <a:effectLst/>
                          <a:latin typeface="Times New Roman" pitchFamily="18" charset="0"/>
                          <a:cs typeface="Times New Roman" pitchFamily="18" charset="0"/>
                        </a:rPr>
                        <a:t>amu</a:t>
                      </a:r>
                      <a:endParaRPr lang="en-US" sz="2400" b="1" dirty="0">
                        <a:solidFill>
                          <a:schemeClr val="tx1"/>
                        </a:solidFill>
                        <a:effectLst/>
                        <a:latin typeface="Times New Roman" pitchFamily="18" charset="0"/>
                        <a:ea typeface="Calibri"/>
                        <a:cs typeface="Times New Roman" pitchFamily="18" charset="0"/>
                      </a:endParaRPr>
                    </a:p>
                  </a:txBody>
                  <a:tcPr marL="68580" marR="68580" marT="0" marB="0">
                    <a:solidFill>
                      <a:schemeClr val="accent2">
                        <a:lumMod val="40000"/>
                        <a:lumOff val="60000"/>
                      </a:schemeClr>
                    </a:solidFill>
                  </a:tcPr>
                </a:tc>
                <a:tc>
                  <a:txBody>
                    <a:bodyPr/>
                    <a:lstStyle/>
                    <a:p>
                      <a:pPr marL="0" marR="0" algn="ctr">
                        <a:lnSpc>
                          <a:spcPct val="120000"/>
                        </a:lnSpc>
                        <a:spcBef>
                          <a:spcPts val="0"/>
                        </a:spcBef>
                        <a:spcAft>
                          <a:spcPts val="0"/>
                        </a:spcAft>
                      </a:pPr>
                      <a:r>
                        <a:rPr lang="en-US" sz="2400" b="1" dirty="0">
                          <a:solidFill>
                            <a:schemeClr val="tx1"/>
                          </a:solidFill>
                          <a:effectLst/>
                          <a:latin typeface="Times New Roman" pitchFamily="18" charset="0"/>
                          <a:cs typeface="Times New Roman" pitchFamily="18" charset="0"/>
                        </a:rPr>
                        <a:t>1amu</a:t>
                      </a:r>
                      <a:endParaRPr lang="en-US" sz="2400" b="1" dirty="0">
                        <a:solidFill>
                          <a:schemeClr val="tx1"/>
                        </a:solidFill>
                        <a:effectLst/>
                        <a:latin typeface="Times New Roman" pitchFamily="18" charset="0"/>
                        <a:ea typeface="Calibri"/>
                        <a:cs typeface="Times New Roman" pitchFamily="18" charset="0"/>
                      </a:endParaRPr>
                    </a:p>
                  </a:txBody>
                  <a:tcPr marL="68580" marR="68580" marT="0" marB="0">
                    <a:solidFill>
                      <a:schemeClr val="accent2">
                        <a:lumMod val="40000"/>
                        <a:lumOff val="60000"/>
                      </a:schemeClr>
                    </a:solidFill>
                  </a:tcPr>
                </a:tc>
                <a:tc>
                  <a:txBody>
                    <a:bodyPr/>
                    <a:lstStyle/>
                    <a:p>
                      <a:pPr marL="0" marR="0" algn="ctr">
                        <a:lnSpc>
                          <a:spcPct val="120000"/>
                        </a:lnSpc>
                        <a:spcBef>
                          <a:spcPts val="0"/>
                        </a:spcBef>
                        <a:spcAft>
                          <a:spcPts val="0"/>
                        </a:spcAft>
                      </a:pPr>
                      <a:r>
                        <a:rPr lang="en-US" sz="2400" b="1" dirty="0">
                          <a:solidFill>
                            <a:schemeClr val="tx1"/>
                          </a:solidFill>
                          <a:effectLst/>
                          <a:latin typeface="Times New Roman" pitchFamily="18" charset="0"/>
                          <a:cs typeface="Times New Roman" pitchFamily="18" charset="0"/>
                        </a:rPr>
                        <a:t>1amu </a:t>
                      </a:r>
                      <a:endParaRPr lang="en-US" sz="2400" b="1" dirty="0">
                        <a:solidFill>
                          <a:schemeClr val="tx1"/>
                        </a:solidFill>
                        <a:effectLst/>
                        <a:latin typeface="Times New Roman" pitchFamily="18" charset="0"/>
                        <a:ea typeface="Calibri"/>
                        <a:cs typeface="Times New Roman"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xmlns="" val="10003"/>
                  </a:ext>
                </a:extLst>
              </a:tr>
            </a:tbl>
          </a:graphicData>
        </a:graphic>
      </p:graphicFrame>
      <p:sp>
        <p:nvSpPr>
          <p:cNvPr id="3" name="Rectangle 1"/>
          <p:cNvSpPr>
            <a:spLocks noChangeArrowheads="1"/>
          </p:cNvSpPr>
          <p:nvPr/>
        </p:nvSpPr>
        <p:spPr bwMode="auto">
          <a:xfrm>
            <a:off x="3032125" y="29765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12"/>
          <p:cNvSpPr/>
          <p:nvPr/>
        </p:nvSpPr>
        <p:spPr>
          <a:xfrm>
            <a:off x="1226349" y="3681733"/>
            <a:ext cx="10335492" cy="2600199"/>
          </a:xfrm>
          <a:prstGeom prst="rect">
            <a:avLst/>
          </a:prstGeom>
        </p:spPr>
        <p:txBody>
          <a:bodyPr wrap="square">
            <a:spAutoFit/>
          </a:bodyPr>
          <a:lstStyle/>
          <a:p>
            <a:pPr>
              <a:lnSpc>
                <a:spcPct val="150000"/>
              </a:lnSpc>
            </a:pPr>
            <a:r>
              <a:rPr lang="en-US" sz="2800" dirty="0">
                <a:solidFill>
                  <a:srgbClr val="002060"/>
                </a:solidFill>
                <a:latin typeface="Times New Roman" pitchFamily="18" charset="0"/>
                <a:cs typeface="Times New Roman" pitchFamily="18" charset="0"/>
              </a:rPr>
              <a:t>- </a:t>
            </a:r>
            <a:r>
              <a:rPr lang="vi-VN" sz="2800" b="1" i="1" dirty="0">
                <a:latin typeface="Times New Roman" pitchFamily="18" charset="0"/>
                <a:cs typeface="Times New Roman" pitchFamily="18" charset="0"/>
              </a:rPr>
              <a:t>Proton</a:t>
            </a:r>
            <a:r>
              <a:rPr lang="vi-VN" sz="2800" dirty="0">
                <a:solidFill>
                  <a:srgbClr val="002060"/>
                </a:solidFill>
                <a:latin typeface="Times New Roman" pitchFamily="18" charset="0"/>
                <a:cs typeface="Times New Roman" pitchFamily="18" charset="0"/>
              </a:rPr>
              <a:t> và </a:t>
            </a:r>
            <a:r>
              <a:rPr lang="vi-VN" sz="2800" b="1" i="1" dirty="0">
                <a:latin typeface="Times New Roman" pitchFamily="18" charset="0"/>
                <a:cs typeface="Times New Roman" pitchFamily="18" charset="0"/>
              </a:rPr>
              <a:t>neutron</a:t>
            </a:r>
            <a:r>
              <a:rPr lang="vi-VN" sz="2800" dirty="0">
                <a:solidFill>
                  <a:srgbClr val="002060"/>
                </a:solidFill>
                <a:latin typeface="Times New Roman" pitchFamily="18" charset="0"/>
                <a:cs typeface="Times New Roman" pitchFamily="18" charset="0"/>
              </a:rPr>
              <a:t> có khối lượng xấp xỉ bằng nhau (gần bằng </a:t>
            </a:r>
            <a:r>
              <a:rPr lang="vi-VN" sz="2800" b="1" dirty="0">
                <a:solidFill>
                  <a:srgbClr val="FF0000"/>
                </a:solidFill>
                <a:latin typeface="Times New Roman" pitchFamily="18" charset="0"/>
                <a:cs typeface="Times New Roman" pitchFamily="18" charset="0"/>
              </a:rPr>
              <a:t>1amu</a:t>
            </a:r>
            <a:r>
              <a:rPr lang="vi-VN" sz="2800" dirty="0">
                <a:solidFill>
                  <a:srgbClr val="002060"/>
                </a:solidFill>
                <a:latin typeface="Times New Roman" pitchFamily="18" charset="0"/>
                <a:cs typeface="Times New Roman" pitchFamily="18" charset="0"/>
              </a:rPr>
              <a:t>). </a:t>
            </a:r>
            <a:endParaRPr lang="en-US" sz="2800" dirty="0">
              <a:solidFill>
                <a:srgbClr val="002060"/>
              </a:solidFill>
              <a:latin typeface="Times New Roman" pitchFamily="18" charset="0"/>
              <a:cs typeface="Times New Roman" pitchFamily="18" charset="0"/>
            </a:endParaRPr>
          </a:p>
          <a:p>
            <a:pPr>
              <a:lnSpc>
                <a:spcPct val="150000"/>
              </a:lnSpc>
            </a:pPr>
            <a:r>
              <a:rPr lang="en-US" sz="2800" dirty="0">
                <a:solidFill>
                  <a:srgbClr val="002060"/>
                </a:solidFill>
                <a:latin typeface="Times New Roman" pitchFamily="18" charset="0"/>
                <a:cs typeface="Times New Roman" pitchFamily="18" charset="0"/>
              </a:rPr>
              <a:t>- </a:t>
            </a:r>
            <a:r>
              <a:rPr lang="vi-VN" sz="2800" b="1" i="1" dirty="0">
                <a:latin typeface="Times New Roman" pitchFamily="18" charset="0"/>
                <a:cs typeface="Times New Roman" pitchFamily="18" charset="0"/>
              </a:rPr>
              <a:t>Electron</a:t>
            </a:r>
            <a:r>
              <a:rPr lang="vi-VN" sz="2800" dirty="0">
                <a:solidFill>
                  <a:srgbClr val="002060"/>
                </a:solidFill>
                <a:latin typeface="Times New Roman" pitchFamily="18" charset="0"/>
                <a:cs typeface="Times New Roman" pitchFamily="18" charset="0"/>
              </a:rPr>
              <a:t> có khối lượng</a:t>
            </a:r>
            <a:r>
              <a:rPr lang="en-US" sz="2800" dirty="0">
                <a:solidFill>
                  <a:srgbClr val="002060"/>
                </a:solidFill>
                <a:latin typeface="Times New Roman" pitchFamily="18" charset="0"/>
                <a:cs typeface="Times New Roman" pitchFamily="18" charset="0"/>
              </a:rPr>
              <a:t> </a:t>
            </a:r>
            <a:r>
              <a:rPr lang="vi-VN" sz="2800" dirty="0">
                <a:solidFill>
                  <a:srgbClr val="002060"/>
                </a:solidFill>
                <a:latin typeface="Times New Roman" pitchFamily="18" charset="0"/>
                <a:cs typeface="Times New Roman" pitchFamily="18" charset="0"/>
              </a:rPr>
              <a:t>nhỏ hơn rất nhiều lần so với khối lượng của proton và neutron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khoảng</a:t>
            </a:r>
            <a:r>
              <a:rPr lang="en-US" sz="2800" dirty="0">
                <a:solidFill>
                  <a:srgbClr val="00206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0,00055amu</a:t>
            </a:r>
            <a:r>
              <a:rPr lang="en-US" sz="2800" dirty="0">
                <a:solidFill>
                  <a:srgbClr val="002060"/>
                </a:solidFill>
                <a:latin typeface="Times New Roman" pitchFamily="18" charset="0"/>
                <a:cs typeface="Times New Roman" pitchFamily="18" charset="0"/>
              </a:rPr>
              <a:t>).</a:t>
            </a:r>
          </a:p>
          <a:p>
            <a:pPr>
              <a:lnSpc>
                <a:spcPct val="150000"/>
              </a:lnSpc>
            </a:pPr>
            <a:r>
              <a:rPr lang="en-US" sz="2800" b="1" dirty="0">
                <a:solidFill>
                  <a:srgbClr val="C00000"/>
                </a:solidFill>
                <a:latin typeface="Times New Roman" pitchFamily="18" charset="0"/>
                <a:cs typeface="Times New Roman" pitchFamily="18" charset="0"/>
              </a:rPr>
              <a:t>=&gt; </a:t>
            </a:r>
            <a:r>
              <a:rPr lang="vi-VN" sz="2800" b="1" dirty="0">
                <a:solidFill>
                  <a:srgbClr val="C00000"/>
                </a:solidFill>
                <a:latin typeface="Times New Roman" pitchFamily="18" charset="0"/>
                <a:cs typeface="Times New Roman" pitchFamily="18" charset="0"/>
              </a:rPr>
              <a:t> </a:t>
            </a:r>
            <a:r>
              <a:rPr lang="en-US" sz="2800" b="1" dirty="0">
                <a:solidFill>
                  <a:srgbClr val="C00000"/>
                </a:solidFill>
                <a:latin typeface="Times New Roman" pitchFamily="18" charset="0"/>
                <a:cs typeface="Times New Roman" pitchFamily="18" charset="0"/>
              </a:rPr>
              <a:t>K</a:t>
            </a:r>
            <a:r>
              <a:rPr lang="vi-VN" sz="2800" b="1" dirty="0">
                <a:solidFill>
                  <a:srgbClr val="C00000"/>
                </a:solidFill>
                <a:latin typeface="Times New Roman" pitchFamily="18" charset="0"/>
                <a:cs typeface="Times New Roman" pitchFamily="18" charset="0"/>
              </a:rPr>
              <a:t>hối lượng của hạt nhân là khối lượng của nguyên tử. </a:t>
            </a:r>
            <a:endParaRPr lang="en-US" sz="2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509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circle(in)">
                                      <p:cBhvr>
                                        <p:cTn id="12" dur="20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circle(in)">
                                      <p:cBhvr>
                                        <p:cTn id="17" dur="20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1000"/>
                                        <p:tgtEl>
                                          <p:spTgt spid="13">
                                            <p:txEl>
                                              <p:pRg st="2" end="2"/>
                                            </p:txEl>
                                          </p:spTgt>
                                        </p:tgtEl>
                                      </p:cBhvr>
                                    </p:animEffect>
                                    <p:anim calcmode="lin" valueType="num">
                                      <p:cBhvr>
                                        <p:cTn id="23"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33E9220F-9212-4975-B715-D81D482A73E6}"/>
              </a:ext>
            </a:extLst>
          </p:cNvPr>
          <p:cNvSpPr/>
          <p:nvPr/>
        </p:nvSpPr>
        <p:spPr>
          <a:xfrm>
            <a:off x="0" y="0"/>
            <a:ext cx="12192000" cy="1150292"/>
          </a:xfrm>
          <a:prstGeom prst="rect">
            <a:avLst/>
          </a:prstGeom>
          <a:solidFill>
            <a:srgbClr val="FBD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rgbClr val="FF0000"/>
                </a:solidFill>
                <a:latin typeface="Times New Roman" pitchFamily="18" charset="0"/>
                <a:cs typeface="Times New Roman" pitchFamily="18" charset="0"/>
              </a:rPr>
              <a:t>                                       NGUYÊN TỬ - NGUYÊN TỐ HÓA HỌC– SƠ LƯỢC                                   BẢNG TUẦN HOÀN CÁC NGUYÊN TỐ HÓA HỌC</a:t>
            </a:r>
            <a:endParaRPr lang="en-US" sz="2800" dirty="0">
              <a:solidFill>
                <a:srgbClr val="FF0000"/>
              </a:solidFill>
              <a:latin typeface="Times New Roman" pitchFamily="18" charset="0"/>
              <a:cs typeface="Times New Roman" pitchFamily="18" charset="0"/>
            </a:endParaRPr>
          </a:p>
        </p:txBody>
      </p:sp>
      <p:sp>
        <p:nvSpPr>
          <p:cNvPr id="14" name="Rectangle 13">
            <a:extLst>
              <a:ext uri="{FF2B5EF4-FFF2-40B4-BE49-F238E27FC236}">
                <a16:creationId xmlns:a16="http://schemas.microsoft.com/office/drawing/2014/main" xmlns="" id="{8377B1A9-5EF8-4166-99F8-EAE5AA812EE9}"/>
              </a:ext>
            </a:extLst>
          </p:cNvPr>
          <p:cNvSpPr/>
          <p:nvPr/>
        </p:nvSpPr>
        <p:spPr>
          <a:xfrm>
            <a:off x="1" y="0"/>
            <a:ext cx="3555926" cy="115029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en-US" sz="2800" b="1" dirty="0">
                <a:solidFill>
                  <a:schemeClr val="bg1"/>
                </a:solidFill>
                <a:latin typeface="Times New Roman" pitchFamily="18" charset="0"/>
                <a:cs typeface="Times New Roman" pitchFamily="18" charset="0"/>
              </a:rPr>
              <a:t>CHỦ ĐỀ 1: </a:t>
            </a:r>
          </a:p>
        </p:txBody>
      </p:sp>
      <p:sp>
        <p:nvSpPr>
          <p:cNvPr id="15" name="Rectangle 14">
            <a:extLst>
              <a:ext uri="{FF2B5EF4-FFF2-40B4-BE49-F238E27FC236}">
                <a16:creationId xmlns:a16="http://schemas.microsoft.com/office/drawing/2014/main" xmlns="" id="{BE8019CD-FACF-4DFD-81C0-A8A21E1FCCBA}"/>
              </a:ext>
            </a:extLst>
          </p:cNvPr>
          <p:cNvSpPr/>
          <p:nvPr/>
        </p:nvSpPr>
        <p:spPr>
          <a:xfrm>
            <a:off x="-9599" y="1150292"/>
            <a:ext cx="3565526" cy="57077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xmlns="" id="{AF0D7773-0766-428C-847B-F7514CA8FB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4882" y="2674374"/>
            <a:ext cx="4062118" cy="42426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DAAC7150-7935-45B4-B42F-0A7574BAD8F7}"/>
              </a:ext>
            </a:extLst>
          </p:cNvPr>
          <p:cNvSpPr txBox="1"/>
          <p:nvPr/>
        </p:nvSpPr>
        <p:spPr>
          <a:xfrm>
            <a:off x="4043068" y="1174208"/>
            <a:ext cx="6828205" cy="523220"/>
          </a:xfrm>
          <a:prstGeom prst="rect">
            <a:avLst/>
          </a:prstGeom>
          <a:noFill/>
        </p:spPr>
        <p:txBody>
          <a:bodyPr wrap="square" rtlCol="0">
            <a:spAutoFit/>
          </a:bodyPr>
          <a:lstStyle/>
          <a:p>
            <a:pPr algn="ctr"/>
            <a:r>
              <a:rPr lang="en-US" sz="2800" b="1" dirty="0" err="1">
                <a:solidFill>
                  <a:schemeClr val="accent2">
                    <a:lumMod val="50000"/>
                  </a:schemeClr>
                </a:solidFill>
                <a:latin typeface="Times New Roman" pitchFamily="18" charset="0"/>
                <a:cs typeface="Times New Roman" pitchFamily="18" charset="0"/>
              </a:rPr>
              <a:t>Bài</a:t>
            </a:r>
            <a:r>
              <a:rPr lang="en-US" sz="2800" b="1" dirty="0">
                <a:solidFill>
                  <a:schemeClr val="accent2">
                    <a:lumMod val="50000"/>
                  </a:schemeClr>
                </a:solidFill>
                <a:latin typeface="Times New Roman" pitchFamily="18" charset="0"/>
                <a:cs typeface="Times New Roman" pitchFamily="18" charset="0"/>
              </a:rPr>
              <a:t> 2: NGUYÊN TỬ</a:t>
            </a:r>
            <a:endParaRPr lang="en-US" sz="2800" dirty="0"/>
          </a:p>
        </p:txBody>
      </p:sp>
      <p:grpSp>
        <p:nvGrpSpPr>
          <p:cNvPr id="7" name="Group 6"/>
          <p:cNvGrpSpPr/>
          <p:nvPr/>
        </p:nvGrpSpPr>
        <p:grpSpPr>
          <a:xfrm>
            <a:off x="3846524" y="1623444"/>
            <a:ext cx="920381" cy="949325"/>
            <a:chOff x="4618672" y="1950227"/>
            <a:chExt cx="920381" cy="949325"/>
          </a:xfrm>
        </p:grpSpPr>
        <p:grpSp>
          <p:nvGrpSpPr>
            <p:cNvPr id="8" name="Group 40"/>
            <p:cNvGrpSpPr>
              <a:grpSpLocks/>
            </p:cNvGrpSpPr>
            <p:nvPr/>
          </p:nvGrpSpPr>
          <p:grpSpPr bwMode="auto">
            <a:xfrm>
              <a:off x="4739235" y="1996057"/>
              <a:ext cx="799818" cy="599882"/>
              <a:chOff x="945" y="1177"/>
              <a:chExt cx="1032" cy="774"/>
            </a:xfrm>
          </p:grpSpPr>
          <p:sp>
            <p:nvSpPr>
              <p:cNvPr id="12" name="Oval 41"/>
              <p:cNvSpPr>
                <a:spLocks noChangeArrowheads="1"/>
              </p:cNvSpPr>
              <p:nvPr/>
            </p:nvSpPr>
            <p:spPr bwMode="gray">
              <a:xfrm>
                <a:off x="1289" y="1228"/>
                <a:ext cx="335" cy="670"/>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13" name="Oval 42"/>
              <p:cNvSpPr>
                <a:spLocks noChangeArrowheads="1"/>
              </p:cNvSpPr>
              <p:nvPr/>
            </p:nvSpPr>
            <p:spPr bwMode="gray">
              <a:xfrm>
                <a:off x="945" y="1228"/>
                <a:ext cx="1032" cy="670"/>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16" name="Oval 43"/>
              <p:cNvSpPr>
                <a:spLocks noChangeArrowheads="1"/>
              </p:cNvSpPr>
              <p:nvPr/>
            </p:nvSpPr>
            <p:spPr bwMode="gray">
              <a:xfrm>
                <a:off x="1008" y="1228"/>
                <a:ext cx="898" cy="67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18" name="Oval 44"/>
              <p:cNvSpPr>
                <a:spLocks noChangeArrowheads="1"/>
              </p:cNvSpPr>
              <p:nvPr/>
            </p:nvSpPr>
            <p:spPr bwMode="gray">
              <a:xfrm>
                <a:off x="1008" y="1228"/>
                <a:ext cx="897" cy="670"/>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19" name="Oval 45"/>
              <p:cNvSpPr>
                <a:spLocks noChangeArrowheads="1"/>
              </p:cNvSpPr>
              <p:nvPr/>
            </p:nvSpPr>
            <p:spPr bwMode="gray">
              <a:xfrm>
                <a:off x="1057" y="1228"/>
                <a:ext cx="807" cy="67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20" name="Oval 46"/>
              <p:cNvSpPr>
                <a:spLocks noChangeArrowheads="1"/>
              </p:cNvSpPr>
              <p:nvPr/>
            </p:nvSpPr>
            <p:spPr bwMode="gray">
              <a:xfrm>
                <a:off x="1070" y="1177"/>
                <a:ext cx="782" cy="774"/>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21" name="Oval 47"/>
              <p:cNvSpPr>
                <a:spLocks noChangeArrowheads="1"/>
              </p:cNvSpPr>
              <p:nvPr/>
            </p:nvSpPr>
            <p:spPr bwMode="gray">
              <a:xfrm>
                <a:off x="1080" y="1182"/>
                <a:ext cx="763" cy="75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22" name="Oval 48"/>
              <p:cNvSpPr>
                <a:spLocks noChangeArrowheads="1"/>
              </p:cNvSpPr>
              <p:nvPr/>
            </p:nvSpPr>
            <p:spPr bwMode="gray">
              <a:xfrm>
                <a:off x="1088" y="1189"/>
                <a:ext cx="726" cy="70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23" name="Oval 49"/>
              <p:cNvSpPr>
                <a:spLocks noChangeArrowheads="1"/>
              </p:cNvSpPr>
              <p:nvPr/>
            </p:nvSpPr>
            <p:spPr bwMode="gray">
              <a:xfrm>
                <a:off x="1130" y="1209"/>
                <a:ext cx="645" cy="572"/>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grpSp>
        <p:sp>
          <p:nvSpPr>
            <p:cNvPr id="9" name="Text Box 22"/>
            <p:cNvSpPr txBox="1">
              <a:spLocks noChangeArrowheads="1"/>
            </p:cNvSpPr>
            <p:nvPr/>
          </p:nvSpPr>
          <p:spPr bwMode="gray">
            <a:xfrm>
              <a:off x="4795399" y="2067326"/>
              <a:ext cx="6665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p>
              <a:pPr algn="ctr" defTabSz="914400" eaLnBrk="0" fontAlgn="base" hangingPunct="0">
                <a:spcBef>
                  <a:spcPct val="0"/>
                </a:spcBef>
                <a:spcAft>
                  <a:spcPct val="0"/>
                </a:spcAft>
              </a:pPr>
              <a:r>
                <a:rPr lang="en-US" altLang="en-US" sz="2400" b="1" dirty="0">
                  <a:solidFill>
                    <a:srgbClr val="000000"/>
                  </a:solidFill>
                  <a:latin typeface="Arial" panose="020B0604020202020204" pitchFamily="34" charset="0"/>
                  <a:cs typeface="Arial" panose="020B0604020202020204" pitchFamily="34" charset="0"/>
                </a:rPr>
                <a:t>1</a:t>
              </a:r>
            </a:p>
          </p:txBody>
        </p:sp>
        <p:pic>
          <p:nvPicPr>
            <p:cNvPr id="10" name="Picture 30" descr="1"/>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42606" t="64474" r="19473"/>
            <a:stretch>
              <a:fillRect/>
            </a:stretch>
          </p:blipFill>
          <p:spPr bwMode="auto">
            <a:xfrm>
              <a:off x="4618672" y="1950227"/>
              <a:ext cx="792162" cy="94932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4803096" y="1708669"/>
            <a:ext cx="6979796" cy="461665"/>
          </a:xfrm>
          <a:prstGeom prst="rect">
            <a:avLst/>
          </a:prstGeom>
        </p:spPr>
        <p:txBody>
          <a:bodyPr wrap="none">
            <a:spAutoFit/>
          </a:bodyPr>
          <a:lstStyle/>
          <a:p>
            <a:pPr lvl="0" algn="ctr">
              <a:defRPr/>
            </a:pPr>
            <a:r>
              <a:rPr lang="en-US" altLang="zh-CN" sz="2400" b="1" kern="0" dirty="0">
                <a:ln w="0">
                  <a:noFill/>
                </a:ln>
                <a:solidFill>
                  <a:srgbClr val="C00000"/>
                </a:solidFill>
                <a:latin typeface="Times New Roman" pitchFamily="18" charset="0"/>
                <a:cs typeface="Times New Roman" pitchFamily="18" charset="0"/>
                <a:sym typeface="+mn-lt"/>
              </a:rPr>
              <a:t>MÔ HÌNH NGUYÊN TỬ </a:t>
            </a:r>
            <a:r>
              <a:rPr lang="en-US" altLang="zh-CN" sz="2400" b="1" kern="0" noProof="1">
                <a:ln w="0">
                  <a:noFill/>
                </a:ln>
                <a:solidFill>
                  <a:srgbClr val="C00000"/>
                </a:solidFill>
                <a:latin typeface="Times New Roman" pitchFamily="18" charset="0"/>
                <a:cs typeface="Times New Roman" pitchFamily="18" charset="0"/>
                <a:sym typeface="+mn-lt"/>
              </a:rPr>
              <a:t>RUTHERFORD - BOHR</a:t>
            </a:r>
            <a:endParaRPr lang="zh-CN" altLang="en-US" sz="2400" kern="0" noProof="1">
              <a:solidFill>
                <a:srgbClr val="C00000"/>
              </a:solidFill>
              <a:latin typeface="Times New Roman" pitchFamily="18" charset="0"/>
              <a:cs typeface="Times New Roman" pitchFamily="18" charset="0"/>
              <a:sym typeface="+mn-lt"/>
            </a:endParaRPr>
          </a:p>
        </p:txBody>
      </p:sp>
      <p:grpSp>
        <p:nvGrpSpPr>
          <p:cNvPr id="25" name="Group 24"/>
          <p:cNvGrpSpPr/>
          <p:nvPr/>
        </p:nvGrpSpPr>
        <p:grpSpPr>
          <a:xfrm>
            <a:off x="3948029" y="2992783"/>
            <a:ext cx="847188" cy="949325"/>
            <a:chOff x="4691865" y="1940402"/>
            <a:chExt cx="847188" cy="949325"/>
          </a:xfrm>
        </p:grpSpPr>
        <p:grpSp>
          <p:nvGrpSpPr>
            <p:cNvPr id="26" name="Group 40"/>
            <p:cNvGrpSpPr>
              <a:grpSpLocks/>
            </p:cNvGrpSpPr>
            <p:nvPr/>
          </p:nvGrpSpPr>
          <p:grpSpPr bwMode="auto">
            <a:xfrm>
              <a:off x="4739235" y="1996057"/>
              <a:ext cx="799818" cy="599882"/>
              <a:chOff x="945" y="1177"/>
              <a:chExt cx="1032" cy="774"/>
            </a:xfrm>
          </p:grpSpPr>
          <p:sp>
            <p:nvSpPr>
              <p:cNvPr id="29" name="Oval 41"/>
              <p:cNvSpPr>
                <a:spLocks noChangeArrowheads="1"/>
              </p:cNvSpPr>
              <p:nvPr/>
            </p:nvSpPr>
            <p:spPr bwMode="gray">
              <a:xfrm>
                <a:off x="1289" y="1228"/>
                <a:ext cx="335" cy="670"/>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0" name="Oval 42"/>
              <p:cNvSpPr>
                <a:spLocks noChangeArrowheads="1"/>
              </p:cNvSpPr>
              <p:nvPr/>
            </p:nvSpPr>
            <p:spPr bwMode="gray">
              <a:xfrm>
                <a:off x="945" y="1228"/>
                <a:ext cx="1032" cy="670"/>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1" name="Oval 43"/>
              <p:cNvSpPr>
                <a:spLocks noChangeArrowheads="1"/>
              </p:cNvSpPr>
              <p:nvPr/>
            </p:nvSpPr>
            <p:spPr bwMode="gray">
              <a:xfrm>
                <a:off x="1008" y="1228"/>
                <a:ext cx="898" cy="67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2" name="Oval 44"/>
              <p:cNvSpPr>
                <a:spLocks noChangeArrowheads="1"/>
              </p:cNvSpPr>
              <p:nvPr/>
            </p:nvSpPr>
            <p:spPr bwMode="gray">
              <a:xfrm>
                <a:off x="1008" y="1228"/>
                <a:ext cx="897" cy="670"/>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3" name="Oval 45"/>
              <p:cNvSpPr>
                <a:spLocks noChangeArrowheads="1"/>
              </p:cNvSpPr>
              <p:nvPr/>
            </p:nvSpPr>
            <p:spPr bwMode="gray">
              <a:xfrm>
                <a:off x="1057" y="1228"/>
                <a:ext cx="807" cy="67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4" name="Oval 46"/>
              <p:cNvSpPr>
                <a:spLocks noChangeArrowheads="1"/>
              </p:cNvSpPr>
              <p:nvPr/>
            </p:nvSpPr>
            <p:spPr bwMode="gray">
              <a:xfrm>
                <a:off x="1070" y="1177"/>
                <a:ext cx="782" cy="774"/>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5" name="Oval 47"/>
              <p:cNvSpPr>
                <a:spLocks noChangeArrowheads="1"/>
              </p:cNvSpPr>
              <p:nvPr/>
            </p:nvSpPr>
            <p:spPr bwMode="gray">
              <a:xfrm>
                <a:off x="1080" y="1182"/>
                <a:ext cx="763" cy="75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6" name="Oval 48"/>
              <p:cNvSpPr>
                <a:spLocks noChangeArrowheads="1"/>
              </p:cNvSpPr>
              <p:nvPr/>
            </p:nvSpPr>
            <p:spPr bwMode="gray">
              <a:xfrm>
                <a:off x="1088" y="1189"/>
                <a:ext cx="726" cy="70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7" name="Oval 49"/>
              <p:cNvSpPr>
                <a:spLocks noChangeArrowheads="1"/>
              </p:cNvSpPr>
              <p:nvPr/>
            </p:nvSpPr>
            <p:spPr bwMode="gray">
              <a:xfrm>
                <a:off x="1130" y="1209"/>
                <a:ext cx="645" cy="572"/>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grpSp>
        <p:sp>
          <p:nvSpPr>
            <p:cNvPr id="27" name="Text Box 22"/>
            <p:cNvSpPr txBox="1">
              <a:spLocks noChangeArrowheads="1"/>
            </p:cNvSpPr>
            <p:nvPr/>
          </p:nvSpPr>
          <p:spPr bwMode="gray">
            <a:xfrm>
              <a:off x="4795399" y="2067326"/>
              <a:ext cx="6665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p>
              <a:pPr algn="ctr" defTabSz="914400" eaLnBrk="0" fontAlgn="base" hangingPunct="0">
                <a:spcBef>
                  <a:spcPct val="0"/>
                </a:spcBef>
                <a:spcAft>
                  <a:spcPct val="0"/>
                </a:spcAft>
              </a:pPr>
              <a:r>
                <a:rPr lang="en-US" altLang="en-US" sz="2400" b="1" dirty="0">
                  <a:solidFill>
                    <a:srgbClr val="000000"/>
                  </a:solidFill>
                  <a:latin typeface="Arial" panose="020B0604020202020204" pitchFamily="34" charset="0"/>
                  <a:cs typeface="Arial" panose="020B0604020202020204" pitchFamily="34" charset="0"/>
                </a:rPr>
                <a:t>2</a:t>
              </a:r>
            </a:p>
          </p:txBody>
        </p:sp>
        <p:pic>
          <p:nvPicPr>
            <p:cNvPr id="28" name="Picture 30" descr="1"/>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42606" t="64474" r="19473"/>
            <a:stretch>
              <a:fillRect/>
            </a:stretch>
          </p:blipFill>
          <p:spPr bwMode="auto">
            <a:xfrm>
              <a:off x="4691865" y="1940402"/>
              <a:ext cx="792162" cy="949325"/>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Rectangle 37"/>
          <p:cNvSpPr/>
          <p:nvPr/>
        </p:nvSpPr>
        <p:spPr>
          <a:xfrm>
            <a:off x="4951601" y="3090944"/>
            <a:ext cx="4188967" cy="461665"/>
          </a:xfrm>
          <a:prstGeom prst="rect">
            <a:avLst/>
          </a:prstGeom>
        </p:spPr>
        <p:txBody>
          <a:bodyPr wrap="none">
            <a:spAutoFit/>
          </a:bodyPr>
          <a:lstStyle/>
          <a:p>
            <a:pPr lvl="0" algn="ctr">
              <a:defRPr/>
            </a:pPr>
            <a:r>
              <a:rPr lang="en-US" altLang="zh-CN" sz="2400" b="1" kern="0" noProof="1">
                <a:ln w="0">
                  <a:noFill/>
                </a:ln>
                <a:solidFill>
                  <a:srgbClr val="C00000"/>
                </a:solidFill>
                <a:latin typeface="Times New Roman" pitchFamily="18" charset="0"/>
                <a:cs typeface="Times New Roman" pitchFamily="18" charset="0"/>
                <a:sym typeface="+mn-lt"/>
              </a:rPr>
              <a:t>KHỐI LƯỢNG NGUYÊN TỬ</a:t>
            </a:r>
            <a:endParaRPr lang="zh-CN" altLang="en-US" sz="2400" kern="0" noProof="1">
              <a:solidFill>
                <a:srgbClr val="C00000"/>
              </a:solidFill>
              <a:latin typeface="Times New Roman" pitchFamily="18" charset="0"/>
              <a:cs typeface="Times New Roman" pitchFamily="18" charset="0"/>
              <a:sym typeface="+mn-lt"/>
            </a:endParaRPr>
          </a:p>
        </p:txBody>
      </p:sp>
      <p:sp>
        <p:nvSpPr>
          <p:cNvPr id="4" name="Rectangle 3"/>
          <p:cNvSpPr/>
          <p:nvPr/>
        </p:nvSpPr>
        <p:spPr>
          <a:xfrm>
            <a:off x="4396751" y="3885068"/>
            <a:ext cx="7176873" cy="2086853"/>
          </a:xfrm>
          <a:prstGeom prst="rect">
            <a:avLst/>
          </a:prstGeom>
        </p:spPr>
        <p:txBody>
          <a:bodyPr wrap="square">
            <a:spAutoFit/>
          </a:bodyPr>
          <a:lstStyle/>
          <a:p>
            <a:pPr>
              <a:lnSpc>
                <a:spcPct val="150000"/>
              </a:lnSpc>
            </a:pP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Khối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lượng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nguyên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coi</a:t>
            </a:r>
            <a:r>
              <a:rPr lang="en-US" sz="3000" dirty="0">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bằng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khối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lượng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hạt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nhân</a:t>
            </a:r>
            <a:endParaRPr lang="en-US" sz="3000" dirty="0">
              <a:latin typeface="Times New Roman" pitchFamily="18" charset="0"/>
              <a:cs typeface="Times New Roman" pitchFamily="18" charset="0"/>
            </a:endParaRPr>
          </a:p>
          <a:p>
            <a:pPr>
              <a:lnSpc>
                <a:spcPct val="150000"/>
              </a:lnSpc>
            </a:pP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vị</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khối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lượng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nguyên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tử</a:t>
            </a:r>
            <a:r>
              <a:rPr lang="en-US" sz="3000" dirty="0">
                <a:latin typeface="Times New Roman" pitchFamily="18" charset="0"/>
                <a:cs typeface="Times New Roman" pitchFamily="18" charset="0"/>
              </a:rPr>
              <a:t>: </a:t>
            </a:r>
            <a:r>
              <a:rPr lang="en-US" sz="3000" b="1" dirty="0">
                <a:solidFill>
                  <a:srgbClr val="C00000"/>
                </a:solidFill>
                <a:latin typeface="Times New Roman" pitchFamily="18" charset="0"/>
                <a:cs typeface="Times New Roman" pitchFamily="18" charset="0"/>
              </a:rPr>
              <a:t>amu</a:t>
            </a:r>
            <a:r>
              <a:rPr lang="en-US" sz="3000" dirty="0">
                <a:latin typeface="Times New Roman" pitchFamily="18" charset="0"/>
                <a:cs typeface="Times New Roman" pitchFamily="18" charset="0"/>
              </a:rPr>
              <a:t>.</a:t>
            </a:r>
          </a:p>
        </p:txBody>
      </p:sp>
    </p:spTree>
    <p:extLst>
      <p:ext uri="{BB962C8B-B14F-4D97-AF65-F5344CB8AC3E}">
        <p14:creationId xmlns:p14="http://schemas.microsoft.com/office/powerpoint/2010/main" val="9041493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9268691" y="1122596"/>
            <a:ext cx="2438400" cy="2929253"/>
          </a:xfrm>
          <a:prstGeom prst="rect">
            <a:avLst/>
          </a:prstGeom>
          <a:noFill/>
          <a:ln>
            <a:noFill/>
          </a:ln>
        </p:spPr>
      </p:pic>
      <p:sp>
        <p:nvSpPr>
          <p:cNvPr id="5" name="Rectangle 4"/>
          <p:cNvSpPr/>
          <p:nvPr/>
        </p:nvSpPr>
        <p:spPr>
          <a:xfrm>
            <a:off x="1025235" y="1386894"/>
            <a:ext cx="7071182" cy="1292662"/>
          </a:xfrm>
          <a:prstGeom prst="rect">
            <a:avLst/>
          </a:prstGeom>
        </p:spPr>
        <p:txBody>
          <a:bodyPr wrap="square">
            <a:spAutoFit/>
          </a:bodyPr>
          <a:lstStyle/>
          <a:p>
            <a:pPr algn="ctr"/>
            <a:r>
              <a:rPr lang="en-US" sz="2600" dirty="0" err="1">
                <a:latin typeface="Times New Roman" pitchFamily="18" charset="0"/>
                <a:cs typeface="Times New Roman" pitchFamily="18" charset="0"/>
              </a:rPr>
              <a:t>Quan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mô</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dưới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đây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biết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số</a:t>
            </a:r>
            <a:r>
              <a:rPr lang="en-US" sz="2600" dirty="0">
                <a:latin typeface="Times New Roman" pitchFamily="18" charset="0"/>
                <a:cs typeface="Times New Roman" pitchFamily="18" charset="0"/>
              </a:rPr>
              <a:t> proton, </a:t>
            </a:r>
            <a:r>
              <a:rPr lang="en-US" sz="2600" dirty="0" err="1">
                <a:latin typeface="Times New Roman" pitchFamily="18" charset="0"/>
                <a:cs typeface="Times New Roman" pitchFamily="18" charset="0"/>
              </a:rPr>
              <a:t>số</a:t>
            </a:r>
            <a:r>
              <a:rPr lang="en-US" sz="2600" dirty="0">
                <a:latin typeface="Times New Roman" pitchFamily="18" charset="0"/>
                <a:cs typeface="Times New Roman" pitchFamily="18" charset="0"/>
              </a:rPr>
              <a:t> electron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định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khối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lượng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nguyên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tử</a:t>
            </a:r>
            <a:r>
              <a:rPr lang="en-US" sz="2600" dirty="0">
                <a:latin typeface="Times New Roman" pitchFamily="18" charset="0"/>
                <a:cs typeface="Times New Roman" pitchFamily="18" charset="0"/>
              </a:rPr>
              <a:t> magnesium (</a:t>
            </a:r>
            <a:r>
              <a:rPr lang="en-US" sz="2600" dirty="0" err="1">
                <a:latin typeface="Times New Roman" pitchFamily="18" charset="0"/>
                <a:cs typeface="Times New Roman" pitchFamily="18" charset="0"/>
              </a:rPr>
              <a:t>biết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số</a:t>
            </a:r>
            <a:r>
              <a:rPr lang="en-US" sz="2600" dirty="0">
                <a:latin typeface="Times New Roman" pitchFamily="18" charset="0"/>
                <a:cs typeface="Times New Roman" pitchFamily="18" charset="0"/>
              </a:rPr>
              <a:t> neutron </a:t>
            </a:r>
            <a:r>
              <a:rPr lang="en-US" sz="2600" dirty="0" err="1">
                <a:latin typeface="Times New Roman" pitchFamily="18" charset="0"/>
                <a:cs typeface="Times New Roman" pitchFamily="18" charset="0"/>
              </a:rPr>
              <a:t>bằng</a:t>
            </a:r>
            <a:r>
              <a:rPr lang="en-US" sz="2600" dirty="0">
                <a:latin typeface="Times New Roman" pitchFamily="18" charset="0"/>
                <a:cs typeface="Times New Roman" pitchFamily="18" charset="0"/>
              </a:rPr>
              <a:t> 12).</a:t>
            </a:r>
          </a:p>
        </p:txBody>
      </p:sp>
      <p:graphicFrame>
        <p:nvGraphicFramePr>
          <p:cNvPr id="6" name="Table 5"/>
          <p:cNvGraphicFramePr>
            <a:graphicFrameLocks noGrp="1"/>
          </p:cNvGraphicFramePr>
          <p:nvPr>
            <p:extLst>
              <p:ext uri="{D42A27DB-BD31-4B8C-83A1-F6EECF244321}">
                <p14:modId xmlns:p14="http://schemas.microsoft.com/office/powerpoint/2010/main" val="2704285100"/>
              </p:ext>
            </p:extLst>
          </p:nvPr>
        </p:nvGraphicFramePr>
        <p:xfrm>
          <a:off x="484909" y="3006435"/>
          <a:ext cx="8783781" cy="1898074"/>
        </p:xfrm>
        <a:graphic>
          <a:graphicData uri="http://schemas.openxmlformats.org/drawingml/2006/table">
            <a:tbl>
              <a:tblPr firstRow="1" firstCol="1" bandRow="1">
                <a:tableStyleId>{5C22544A-7EE6-4342-B048-85BDC9FD1C3A}</a:tableStyleId>
              </a:tblPr>
              <a:tblGrid>
                <a:gridCol w="2196386">
                  <a:extLst>
                    <a:ext uri="{9D8B030D-6E8A-4147-A177-3AD203B41FA5}">
                      <a16:colId xmlns:a16="http://schemas.microsoft.com/office/drawing/2014/main" xmlns="" val="20000"/>
                    </a:ext>
                  </a:extLst>
                </a:gridCol>
                <a:gridCol w="1725543">
                  <a:extLst>
                    <a:ext uri="{9D8B030D-6E8A-4147-A177-3AD203B41FA5}">
                      <a16:colId xmlns:a16="http://schemas.microsoft.com/office/drawing/2014/main" xmlns="" val="20001"/>
                    </a:ext>
                  </a:extLst>
                </a:gridCol>
                <a:gridCol w="1755837">
                  <a:extLst>
                    <a:ext uri="{9D8B030D-6E8A-4147-A177-3AD203B41FA5}">
                      <a16:colId xmlns:a16="http://schemas.microsoft.com/office/drawing/2014/main" xmlns="" val="20002"/>
                    </a:ext>
                  </a:extLst>
                </a:gridCol>
                <a:gridCol w="3106015">
                  <a:extLst>
                    <a:ext uri="{9D8B030D-6E8A-4147-A177-3AD203B41FA5}">
                      <a16:colId xmlns:a16="http://schemas.microsoft.com/office/drawing/2014/main" xmlns="" val="20003"/>
                    </a:ext>
                  </a:extLst>
                </a:gridCol>
              </a:tblGrid>
              <a:tr h="949037">
                <a:tc>
                  <a:txBody>
                    <a:bodyPr/>
                    <a:lstStyle/>
                    <a:p>
                      <a:pPr marL="0" marR="0" algn="ctr">
                        <a:lnSpc>
                          <a:spcPct val="107000"/>
                        </a:lnSpc>
                        <a:spcBef>
                          <a:spcPts val="600"/>
                        </a:spcBef>
                        <a:spcAft>
                          <a:spcPts val="600"/>
                        </a:spcAft>
                      </a:pPr>
                      <a:r>
                        <a:rPr lang="vi-VN" sz="2400" dirty="0">
                          <a:effectLst/>
                          <a:latin typeface="Times New Roman" pitchFamily="18" charset="0"/>
                          <a:cs typeface="Times New Roman" pitchFamily="18" charset="0"/>
                        </a:rPr>
                        <a:t> </a:t>
                      </a:r>
                      <a:endParaRPr lang="en-US" sz="2400" dirty="0">
                        <a:effectLst/>
                        <a:latin typeface="Times New Roman" pitchFamily="18" charset="0"/>
                        <a:ea typeface="Calibri"/>
                        <a:cs typeface="Times New Roman" pitchFamily="18" charset="0"/>
                      </a:endParaRPr>
                    </a:p>
                  </a:txBody>
                  <a:tcPr marL="68580" marR="68580" marT="0" marB="0" anchor="ctr">
                    <a:solidFill>
                      <a:srgbClr val="FF7C80"/>
                    </a:solidFill>
                  </a:tcPr>
                </a:tc>
                <a:tc>
                  <a:txBody>
                    <a:bodyPr/>
                    <a:lstStyle/>
                    <a:p>
                      <a:pPr marL="0" marR="0" algn="ctr">
                        <a:lnSpc>
                          <a:spcPct val="107000"/>
                        </a:lnSpc>
                        <a:spcBef>
                          <a:spcPts val="600"/>
                        </a:spcBef>
                        <a:spcAft>
                          <a:spcPts val="600"/>
                        </a:spcAft>
                      </a:pPr>
                      <a:r>
                        <a:rPr lang="vi-VN" sz="2400" dirty="0">
                          <a:solidFill>
                            <a:schemeClr val="tx1"/>
                          </a:solidFill>
                          <a:effectLst/>
                          <a:latin typeface="Times New Roman" pitchFamily="18" charset="0"/>
                          <a:cs typeface="Times New Roman" pitchFamily="18" charset="0"/>
                        </a:rPr>
                        <a:t>Số proton</a:t>
                      </a:r>
                      <a:endParaRPr lang="en-US" sz="2400" dirty="0">
                        <a:solidFill>
                          <a:schemeClr val="tx1"/>
                        </a:solidFill>
                        <a:effectLst/>
                        <a:latin typeface="Times New Roman" pitchFamily="18" charset="0"/>
                        <a:ea typeface="Calibri"/>
                        <a:cs typeface="Times New Roman" pitchFamily="18" charset="0"/>
                      </a:endParaRPr>
                    </a:p>
                  </a:txBody>
                  <a:tcPr marL="68580" marR="68580" marT="0" marB="0" anchor="ctr">
                    <a:solidFill>
                      <a:srgbClr val="FF7C80"/>
                    </a:solidFill>
                  </a:tcPr>
                </a:tc>
                <a:tc>
                  <a:txBody>
                    <a:bodyPr/>
                    <a:lstStyle/>
                    <a:p>
                      <a:pPr marL="0" marR="0" algn="ctr">
                        <a:lnSpc>
                          <a:spcPct val="107000"/>
                        </a:lnSpc>
                        <a:spcBef>
                          <a:spcPts val="600"/>
                        </a:spcBef>
                        <a:spcAft>
                          <a:spcPts val="600"/>
                        </a:spcAft>
                      </a:pPr>
                      <a:r>
                        <a:rPr lang="vi-VN" sz="2400" dirty="0">
                          <a:solidFill>
                            <a:schemeClr val="tx1"/>
                          </a:solidFill>
                          <a:effectLst/>
                          <a:latin typeface="Times New Roman" pitchFamily="18" charset="0"/>
                          <a:cs typeface="Times New Roman" pitchFamily="18" charset="0"/>
                        </a:rPr>
                        <a:t>Số electron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nchor="ctr">
                    <a:solidFill>
                      <a:srgbClr val="FF7C80"/>
                    </a:solidFill>
                  </a:tcPr>
                </a:tc>
                <a:tc>
                  <a:txBody>
                    <a:bodyPr/>
                    <a:lstStyle/>
                    <a:p>
                      <a:pPr marL="0" marR="0" algn="ctr">
                        <a:lnSpc>
                          <a:spcPct val="107000"/>
                        </a:lnSpc>
                        <a:spcBef>
                          <a:spcPts val="600"/>
                        </a:spcBef>
                        <a:spcAft>
                          <a:spcPts val="600"/>
                        </a:spcAft>
                      </a:pPr>
                      <a:r>
                        <a:rPr lang="vi-VN" sz="2400" dirty="0">
                          <a:solidFill>
                            <a:schemeClr val="tx1"/>
                          </a:solidFill>
                          <a:effectLst/>
                          <a:latin typeface="Times New Roman" pitchFamily="18" charset="0"/>
                          <a:cs typeface="Times New Roman" pitchFamily="18" charset="0"/>
                        </a:rPr>
                        <a:t>Khối lượng nguyên tử</a:t>
                      </a:r>
                      <a:endParaRPr lang="en-US" sz="2400" dirty="0">
                        <a:solidFill>
                          <a:schemeClr val="tx1"/>
                        </a:solidFill>
                        <a:effectLst/>
                        <a:latin typeface="Times New Roman" pitchFamily="18" charset="0"/>
                        <a:ea typeface="Calibri"/>
                        <a:cs typeface="Times New Roman" pitchFamily="18" charset="0"/>
                      </a:endParaRPr>
                    </a:p>
                  </a:txBody>
                  <a:tcPr marL="68580" marR="68580" marT="0" marB="0" anchor="ctr">
                    <a:solidFill>
                      <a:srgbClr val="FF7C80"/>
                    </a:solidFill>
                  </a:tcPr>
                </a:tc>
                <a:extLst>
                  <a:ext uri="{0D108BD9-81ED-4DB2-BD59-A6C34878D82A}">
                    <a16:rowId xmlns:a16="http://schemas.microsoft.com/office/drawing/2014/main" xmlns="" val="10000"/>
                  </a:ext>
                </a:extLst>
              </a:tr>
              <a:tr h="949037">
                <a:tc>
                  <a:txBody>
                    <a:bodyPr/>
                    <a:lstStyle/>
                    <a:p>
                      <a:pPr marL="0" marR="0" algn="ctr">
                        <a:lnSpc>
                          <a:spcPct val="107000"/>
                        </a:lnSpc>
                        <a:spcBef>
                          <a:spcPts val="600"/>
                        </a:spcBef>
                        <a:spcAft>
                          <a:spcPts val="600"/>
                        </a:spcAft>
                      </a:pPr>
                      <a:r>
                        <a:rPr lang="vi-VN" sz="2400" dirty="0">
                          <a:solidFill>
                            <a:schemeClr val="tx1"/>
                          </a:solidFill>
                          <a:effectLst/>
                          <a:latin typeface="Times New Roman" pitchFamily="18" charset="0"/>
                          <a:cs typeface="Times New Roman" pitchFamily="18" charset="0"/>
                        </a:rPr>
                        <a:t>Magnesium</a:t>
                      </a:r>
                      <a:endParaRPr lang="en-US" sz="24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07000"/>
                        </a:lnSpc>
                        <a:spcBef>
                          <a:spcPts val="600"/>
                        </a:spcBef>
                        <a:spcAft>
                          <a:spcPts val="600"/>
                        </a:spcAf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07000"/>
                        </a:lnSpc>
                        <a:spcBef>
                          <a:spcPts val="600"/>
                        </a:spcBef>
                        <a:spcAft>
                          <a:spcPts val="600"/>
                        </a:spcAf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07000"/>
                        </a:lnSpc>
                        <a:spcBef>
                          <a:spcPts val="600"/>
                        </a:spcBef>
                        <a:spcAft>
                          <a:spcPts val="600"/>
                        </a:spcAf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Calibri"/>
                        <a:cs typeface="Times New Roman" pitchFamily="18" charset="0"/>
                      </a:endParaRPr>
                    </a:p>
                  </a:txBody>
                  <a:tcPr marL="68580" marR="68580" marT="0" marB="0" anchor="ctr"/>
                </a:tc>
                <a:extLst>
                  <a:ext uri="{0D108BD9-81ED-4DB2-BD59-A6C34878D82A}">
                    <a16:rowId xmlns:a16="http://schemas.microsoft.com/office/drawing/2014/main" xmlns="" val="10001"/>
                  </a:ext>
                </a:extLst>
              </a:tr>
            </a:tbl>
          </a:graphicData>
        </a:graphic>
      </p:graphicFrame>
      <p:sp>
        <p:nvSpPr>
          <p:cNvPr id="8" name="TextBox 7"/>
          <p:cNvSpPr txBox="1"/>
          <p:nvPr/>
        </p:nvSpPr>
        <p:spPr>
          <a:xfrm>
            <a:off x="4855694" y="4184905"/>
            <a:ext cx="1225822" cy="461665"/>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12</a:t>
            </a:r>
          </a:p>
        </p:txBody>
      </p:sp>
      <p:sp>
        <p:nvSpPr>
          <p:cNvPr id="9" name="TextBox 8"/>
          <p:cNvSpPr txBox="1"/>
          <p:nvPr/>
        </p:nvSpPr>
        <p:spPr>
          <a:xfrm>
            <a:off x="3151585" y="4184904"/>
            <a:ext cx="1225822" cy="461665"/>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12</a:t>
            </a:r>
          </a:p>
        </p:txBody>
      </p:sp>
      <p:sp>
        <p:nvSpPr>
          <p:cNvPr id="10" name="TextBox 9"/>
          <p:cNvSpPr txBox="1"/>
          <p:nvPr/>
        </p:nvSpPr>
        <p:spPr>
          <a:xfrm>
            <a:off x="6870595" y="4184905"/>
            <a:ext cx="1225822" cy="461665"/>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24amu</a:t>
            </a:r>
          </a:p>
        </p:txBody>
      </p:sp>
      <p:sp>
        <p:nvSpPr>
          <p:cNvPr id="11" name="TextBox 10"/>
          <p:cNvSpPr txBox="1"/>
          <p:nvPr/>
        </p:nvSpPr>
        <p:spPr>
          <a:xfrm>
            <a:off x="4641272" y="273200"/>
            <a:ext cx="3927525" cy="783193"/>
          </a:xfrm>
          <a:prstGeom prst="roundRect">
            <a:avLst/>
          </a:prstGeom>
          <a:solidFill>
            <a:srgbClr val="3EA695"/>
          </a:solidFill>
          <a:ln w="19050">
            <a:solidFill>
              <a:srgbClr val="E76F5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solidFill>
                  <a:srgbClr val="5D5778"/>
                </a:solidFill>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LUYỆN TẬP</a:t>
            </a:r>
          </a:p>
        </p:txBody>
      </p:sp>
      <p:pic>
        <p:nvPicPr>
          <p:cNvPr id="12" name="Picture 11">
            <a:extLst>
              <a:ext uri="{FF2B5EF4-FFF2-40B4-BE49-F238E27FC236}">
                <a16:creationId xmlns:a16="http://schemas.microsoft.com/office/drawing/2014/main" xmlns="" id="{20C40920-A141-4704-80B9-A37BC11860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4727" y="4415737"/>
            <a:ext cx="3117274" cy="2461237"/>
          </a:xfrm>
          <a:prstGeom prst="rect">
            <a:avLst/>
          </a:prstGeom>
          <a:ln>
            <a:noFill/>
          </a:ln>
          <a:effectLst>
            <a:softEdge rad="112500"/>
          </a:effectLst>
        </p:spPr>
      </p:pic>
    </p:spTree>
    <p:extLst>
      <p:ext uri="{BB962C8B-B14F-4D97-AF65-F5344CB8AC3E}">
        <p14:creationId xmlns:p14="http://schemas.microsoft.com/office/powerpoint/2010/main" val="307051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13" y="319521"/>
            <a:ext cx="3600450" cy="250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7371" y="464993"/>
            <a:ext cx="3057091" cy="2215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16531" y="581891"/>
            <a:ext cx="3602181" cy="461665"/>
          </a:xfrm>
          <a:prstGeom prst="rect">
            <a:avLst/>
          </a:prstGeom>
          <a:noFill/>
        </p:spPr>
        <p:txBody>
          <a:bodyPr wrap="square" rtlCol="0">
            <a:spAutoFit/>
          </a:bodyPr>
          <a:lstStyle/>
          <a:p>
            <a:r>
              <a:rPr lang="en-US" sz="2400" dirty="0" err="1">
                <a:solidFill>
                  <a:srgbClr val="002060"/>
                </a:solidFill>
                <a:latin typeface="Times New Roman" pitchFamily="18" charset="0"/>
                <a:cs typeface="Times New Roman" pitchFamily="18" charset="0"/>
              </a:rPr>
              <a:t>Trong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hạt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nhân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có</a:t>
            </a:r>
            <a:r>
              <a:rPr lang="en-US" sz="2400" dirty="0">
                <a:solidFill>
                  <a:srgbClr val="002060"/>
                </a:solidFill>
                <a:latin typeface="Times New Roman" pitchFamily="18" charset="0"/>
                <a:cs typeface="Times New Roman" pitchFamily="18" charset="0"/>
              </a:rPr>
              <a:t> 1p</a:t>
            </a:r>
          </a:p>
        </p:txBody>
      </p:sp>
      <p:sp>
        <p:nvSpPr>
          <p:cNvPr id="8" name="TextBox 7"/>
          <p:cNvSpPr txBox="1"/>
          <p:nvPr/>
        </p:nvSpPr>
        <p:spPr>
          <a:xfrm>
            <a:off x="7689271" y="2772535"/>
            <a:ext cx="4184073" cy="461665"/>
          </a:xfrm>
          <a:prstGeom prst="rect">
            <a:avLst/>
          </a:prstGeom>
          <a:noFill/>
        </p:spPr>
        <p:txBody>
          <a:bodyPr wrap="square" rtlCol="0">
            <a:spAutoFit/>
          </a:bodyPr>
          <a:lstStyle/>
          <a:p>
            <a:r>
              <a:rPr lang="en-US" sz="2400" dirty="0" err="1">
                <a:solidFill>
                  <a:srgbClr val="C00000"/>
                </a:solidFill>
                <a:latin typeface="Times New Roman" pitchFamily="18" charset="0"/>
                <a:cs typeface="Times New Roman" pitchFamily="18" charset="0"/>
              </a:rPr>
              <a:t>Trong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hạt</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nhân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có</a:t>
            </a:r>
            <a:r>
              <a:rPr lang="en-US" sz="2400" dirty="0">
                <a:solidFill>
                  <a:srgbClr val="C00000"/>
                </a:solidFill>
                <a:latin typeface="Times New Roman" pitchFamily="18" charset="0"/>
                <a:cs typeface="Times New Roman" pitchFamily="18" charset="0"/>
              </a:rPr>
              <a:t> 6p </a:t>
            </a:r>
            <a:r>
              <a:rPr lang="en-US" sz="2400" dirty="0" err="1">
                <a:solidFill>
                  <a:srgbClr val="C00000"/>
                </a:solidFill>
                <a:latin typeface="Times New Roman" pitchFamily="18" charset="0"/>
                <a:cs typeface="Times New Roman" pitchFamily="18" charset="0"/>
              </a:rPr>
              <a:t>và</a:t>
            </a:r>
            <a:r>
              <a:rPr lang="en-US" sz="2400" dirty="0">
                <a:solidFill>
                  <a:srgbClr val="C00000"/>
                </a:solidFill>
                <a:latin typeface="Times New Roman" pitchFamily="18" charset="0"/>
                <a:cs typeface="Times New Roman" pitchFamily="18" charset="0"/>
              </a:rPr>
              <a:t> 6n</a:t>
            </a:r>
          </a:p>
        </p:txBody>
      </p:sp>
      <p:sp>
        <p:nvSpPr>
          <p:cNvPr id="9" name="TextBox 8"/>
          <p:cNvSpPr txBox="1"/>
          <p:nvPr/>
        </p:nvSpPr>
        <p:spPr>
          <a:xfrm>
            <a:off x="4213514" y="1125984"/>
            <a:ext cx="3475757" cy="830997"/>
          </a:xfrm>
          <a:prstGeom prst="rect">
            <a:avLst/>
          </a:prstGeom>
          <a:noFill/>
        </p:spPr>
        <p:txBody>
          <a:bodyPr wrap="square" rtlCol="0">
            <a:spAutoFit/>
          </a:bodyPr>
          <a:lstStyle/>
          <a:p>
            <a:r>
              <a:rPr lang="en-US" sz="2400" dirty="0" err="1">
                <a:solidFill>
                  <a:srgbClr val="002060"/>
                </a:solidFill>
                <a:latin typeface="Times New Roman" pitchFamily="18" charset="0"/>
                <a:cs typeface="Times New Roman" pitchFamily="18" charset="0"/>
              </a:rPr>
              <a:t>Khối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lượng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nguyên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tử</a:t>
            </a:r>
            <a:r>
              <a:rPr lang="en-US" sz="2400" dirty="0">
                <a:solidFill>
                  <a:srgbClr val="002060"/>
                </a:solidFill>
                <a:latin typeface="Times New Roman" pitchFamily="18" charset="0"/>
                <a:cs typeface="Times New Roman" pitchFamily="18" charset="0"/>
              </a:rPr>
              <a:t> H</a:t>
            </a:r>
          </a:p>
          <a:p>
            <a:r>
              <a:rPr lang="en-US" sz="2400" dirty="0">
                <a:solidFill>
                  <a:srgbClr val="002060"/>
                </a:solidFill>
                <a:latin typeface="Times New Roman" pitchFamily="18" charset="0"/>
                <a:cs typeface="Times New Roman" pitchFamily="18" charset="0"/>
              </a:rPr>
              <a:t>= 1amu</a:t>
            </a:r>
          </a:p>
        </p:txBody>
      </p:sp>
      <p:sp>
        <p:nvSpPr>
          <p:cNvPr id="10" name="TextBox 9"/>
          <p:cNvSpPr txBox="1"/>
          <p:nvPr/>
        </p:nvSpPr>
        <p:spPr>
          <a:xfrm>
            <a:off x="7316928" y="3295755"/>
            <a:ext cx="4597978" cy="830997"/>
          </a:xfrm>
          <a:prstGeom prst="rect">
            <a:avLst/>
          </a:prstGeom>
          <a:noFill/>
        </p:spPr>
        <p:txBody>
          <a:bodyPr wrap="square" rtlCol="0">
            <a:spAutoFit/>
          </a:bodyPr>
          <a:lstStyle/>
          <a:p>
            <a:r>
              <a:rPr lang="en-US" sz="2400" dirty="0" err="1">
                <a:solidFill>
                  <a:srgbClr val="C00000"/>
                </a:solidFill>
                <a:latin typeface="Times New Roman" pitchFamily="18" charset="0"/>
                <a:cs typeface="Times New Roman" pitchFamily="18" charset="0"/>
              </a:rPr>
              <a:t>Khối</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lượng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nguyên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tử</a:t>
            </a:r>
            <a:r>
              <a:rPr lang="en-US" sz="2400" dirty="0">
                <a:solidFill>
                  <a:srgbClr val="C00000"/>
                </a:solidFill>
                <a:latin typeface="Times New Roman" pitchFamily="18" charset="0"/>
                <a:cs typeface="Times New Roman" pitchFamily="18" charset="0"/>
              </a:rPr>
              <a:t> C</a:t>
            </a:r>
          </a:p>
          <a:p>
            <a:r>
              <a:rPr lang="en-US" sz="2400" dirty="0">
                <a:solidFill>
                  <a:srgbClr val="C00000"/>
                </a:solidFill>
                <a:latin typeface="Times New Roman" pitchFamily="18" charset="0"/>
                <a:cs typeface="Times New Roman" pitchFamily="18" charset="0"/>
              </a:rPr>
              <a:t> = 6.1amu  + 6.1amu = 12 </a:t>
            </a:r>
            <a:r>
              <a:rPr lang="en-US" sz="2400" dirty="0" err="1">
                <a:solidFill>
                  <a:srgbClr val="C00000"/>
                </a:solidFill>
                <a:latin typeface="Times New Roman" pitchFamily="18" charset="0"/>
                <a:cs typeface="Times New Roman" pitchFamily="18" charset="0"/>
              </a:rPr>
              <a:t>amu</a:t>
            </a:r>
            <a:endParaRPr lang="en-US" sz="2400" dirty="0">
              <a:solidFill>
                <a:srgbClr val="C00000"/>
              </a:solidFill>
              <a:latin typeface="Times New Roman" pitchFamily="18" charset="0"/>
              <a:cs typeface="Times New Roman" pitchFamily="18" charset="0"/>
            </a:endParaRPr>
          </a:p>
        </p:txBody>
      </p:sp>
      <p:pic>
        <p:nvPicPr>
          <p:cNvPr id="11" name="Picture 10"/>
          <p:cNvPicPr/>
          <p:nvPr/>
        </p:nvPicPr>
        <p:blipFill>
          <a:blip r:embed="rId4">
            <a:lum contrast="18000"/>
          </a:blip>
          <a:stretch>
            <a:fillRect/>
          </a:stretch>
        </p:blipFill>
        <p:spPr>
          <a:xfrm>
            <a:off x="403513" y="3234200"/>
            <a:ext cx="4821382" cy="3028055"/>
          </a:xfrm>
          <a:prstGeom prst="rect">
            <a:avLst/>
          </a:prstGeom>
          <a:noFill/>
          <a:ln>
            <a:noFill/>
          </a:ln>
        </p:spPr>
      </p:pic>
      <p:sp>
        <p:nvSpPr>
          <p:cNvPr id="6" name="Rectangle 5"/>
          <p:cNvSpPr/>
          <p:nvPr/>
        </p:nvSpPr>
        <p:spPr>
          <a:xfrm>
            <a:off x="6100494" y="4859063"/>
            <a:ext cx="5081840" cy="830997"/>
          </a:xfrm>
          <a:prstGeom prst="rect">
            <a:avLst/>
          </a:prstGeom>
        </p:spPr>
        <p:txBody>
          <a:bodyPr wrap="none">
            <a:spAutoFit/>
          </a:bodyPr>
          <a:lstStyle/>
          <a:p>
            <a:pPr lvl="0"/>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Carbon </a:t>
            </a:r>
            <a:r>
              <a:rPr lang="en-US" sz="2400" dirty="0" err="1">
                <a:latin typeface="Times New Roman" pitchFamily="18" charset="0"/>
                <a:cs typeface="Times New Roman" pitchFamily="18" charset="0"/>
              </a:rPr>
              <a:t>nặng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a:t>
            </a:r>
          </a:p>
          <a:p>
            <a:pPr lvl="0"/>
            <a:r>
              <a:rPr lang="en-US" sz="2400" dirty="0">
                <a:latin typeface="Times New Roman" pitchFamily="18" charset="0"/>
                <a:cs typeface="Times New Roman" pitchFamily="18" charset="0"/>
              </a:rPr>
              <a:t>Hydrogen 12 </a:t>
            </a:r>
            <a:r>
              <a:rPr lang="en-US" sz="2400" dirty="0" err="1">
                <a:latin typeface="Times New Roman" pitchFamily="18" charset="0"/>
                <a:cs typeface="Times New Roman" pitchFamily="18" charset="0"/>
              </a:rPr>
              <a:t>lần</a:t>
            </a:r>
            <a:r>
              <a:rPr lang="en-US" sz="2400" dirty="0">
                <a:latin typeface="Times New Roman" pitchFamily="18" charset="0"/>
                <a:cs typeface="Times New Roman" pitchFamily="18" charset="0"/>
              </a:rPr>
              <a:t>.</a:t>
            </a:r>
          </a:p>
        </p:txBody>
      </p:sp>
      <p:sp>
        <p:nvSpPr>
          <p:cNvPr id="13" name="Right Arrow 12"/>
          <p:cNvSpPr/>
          <p:nvPr/>
        </p:nvSpPr>
        <p:spPr>
          <a:xfrm>
            <a:off x="5307713" y="4980913"/>
            <a:ext cx="792781" cy="342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37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123"/>
                                        </p:tgtEl>
                                        <p:attrNameLst>
                                          <p:attrName>style.visibility</p:attrName>
                                        </p:attrNameLst>
                                      </p:cBhvr>
                                      <p:to>
                                        <p:strVal val="visible"/>
                                      </p:to>
                                    </p:set>
                                    <p:anim calcmode="lin" valueType="num">
                                      <p:cBhvr>
                                        <p:cTn id="25" dur="500" fill="hold"/>
                                        <p:tgtEl>
                                          <p:spTgt spid="5123"/>
                                        </p:tgtEl>
                                        <p:attrNameLst>
                                          <p:attrName>ppt_w</p:attrName>
                                        </p:attrNameLst>
                                      </p:cBhvr>
                                      <p:tavLst>
                                        <p:tav tm="0">
                                          <p:val>
                                            <p:fltVal val="0"/>
                                          </p:val>
                                        </p:tav>
                                        <p:tav tm="100000">
                                          <p:val>
                                            <p:strVal val="#ppt_w"/>
                                          </p:val>
                                        </p:tav>
                                      </p:tavLst>
                                    </p:anim>
                                    <p:anim calcmode="lin" valueType="num">
                                      <p:cBhvr>
                                        <p:cTn id="26" dur="500" fill="hold"/>
                                        <p:tgtEl>
                                          <p:spTgt spid="5123"/>
                                        </p:tgtEl>
                                        <p:attrNameLst>
                                          <p:attrName>ppt_h</p:attrName>
                                        </p:attrNameLst>
                                      </p:cBhvr>
                                      <p:tavLst>
                                        <p:tav tm="0">
                                          <p:val>
                                            <p:fltVal val="0"/>
                                          </p:val>
                                        </p:tav>
                                        <p:tav tm="100000">
                                          <p:val>
                                            <p:strVal val="#ppt_h"/>
                                          </p:val>
                                        </p:tav>
                                      </p:tavLst>
                                    </p:anim>
                                    <p:animEffect transition="in" filter="fade">
                                      <p:cBhvr>
                                        <p:cTn id="27" dur="500"/>
                                        <p:tgtEl>
                                          <p:spTgt spid="51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circle(in)">
                                      <p:cBhvr>
                                        <p:cTn id="5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6" grpId="0"/>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70"/>
          <p:cNvPicPr/>
          <p:nvPr/>
        </p:nvPicPr>
        <p:blipFill>
          <a:blip r:embed="rId2"/>
          <a:stretch/>
        </p:blipFill>
        <p:spPr>
          <a:xfrm>
            <a:off x="2147454" y="1255838"/>
            <a:ext cx="2895601" cy="2028060"/>
          </a:xfrm>
          <a:prstGeom prst="rect">
            <a:avLst/>
          </a:prstGeom>
        </p:spPr>
      </p:pic>
      <p:sp>
        <p:nvSpPr>
          <p:cNvPr id="6" name="TextBox 5">
            <a:extLst>
              <a:ext uri="{FF2B5EF4-FFF2-40B4-BE49-F238E27FC236}">
                <a16:creationId xmlns:a16="http://schemas.microsoft.com/office/drawing/2014/main" xmlns="" id="{36FE7BC2-A37D-40D5-AD12-DD03B3F7D54F}"/>
              </a:ext>
            </a:extLst>
          </p:cNvPr>
          <p:cNvSpPr txBox="1"/>
          <p:nvPr/>
        </p:nvSpPr>
        <p:spPr>
          <a:xfrm>
            <a:off x="831272" y="3547505"/>
            <a:ext cx="5019603" cy="461665"/>
          </a:xfrm>
          <a:prstGeom prst="rect">
            <a:avLst/>
          </a:prstGeom>
          <a:noFill/>
        </p:spPr>
        <p:txBody>
          <a:bodyPr wrap="square" rtlCol="0">
            <a:spAutoFit/>
          </a:bodyPr>
          <a:lstStyle/>
          <a:p>
            <a:pPr algn="ctr"/>
            <a:r>
              <a:rPr lang="en-US" sz="2400" dirty="0" err="1">
                <a:solidFill>
                  <a:srgbClr val="7030A0"/>
                </a:solidFill>
                <a:latin typeface="Times New Roman" pitchFamily="18" charset="0"/>
                <a:cs typeface="Times New Roman" pitchFamily="18" charset="0"/>
              </a:rPr>
              <a:t>Mô</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hình</a:t>
            </a:r>
            <a:r>
              <a:rPr lang="en-US" sz="2400" dirty="0">
                <a:solidFill>
                  <a:srgbClr val="7030A0"/>
                </a:solidFill>
                <a:latin typeface="Times New Roman" pitchFamily="18" charset="0"/>
                <a:cs typeface="Times New Roman" pitchFamily="18" charset="0"/>
              </a:rPr>
              <a:t> n</a:t>
            </a:r>
            <a:r>
              <a:rPr lang="vi-VN" sz="2400" dirty="0">
                <a:solidFill>
                  <a:srgbClr val="7030A0"/>
                </a:solidFill>
                <a:latin typeface="Times New Roman" pitchFamily="18" charset="0"/>
                <a:cs typeface="Times New Roman" pitchFamily="18" charset="0"/>
              </a:rPr>
              <a:t>guyên tử </a:t>
            </a:r>
            <a:r>
              <a:rPr lang="en-US" sz="2400" dirty="0">
                <a:solidFill>
                  <a:srgbClr val="7030A0"/>
                </a:solidFill>
                <a:latin typeface="Times New Roman" pitchFamily="18" charset="0"/>
                <a:ea typeface="汉标中黑体" panose="02010601030101010101" charset="-122"/>
                <a:cs typeface="Times New Roman" pitchFamily="18" charset="0"/>
                <a:sym typeface="+mn-lt"/>
              </a:rPr>
              <a:t>Oxy</a:t>
            </a:r>
            <a:r>
              <a:rPr lang="vi-VN" sz="2400" dirty="0">
                <a:solidFill>
                  <a:srgbClr val="7030A0"/>
                </a:solidFill>
                <a:latin typeface="Times New Roman" pitchFamily="18" charset="0"/>
                <a:ea typeface="汉标中黑体" panose="02010601030101010101" charset="-122"/>
                <a:cs typeface="Times New Roman" pitchFamily="18" charset="0"/>
                <a:sym typeface="+mn-lt"/>
              </a:rPr>
              <a:t>gen</a:t>
            </a:r>
            <a:r>
              <a:rPr lang="en-US" sz="2400" dirty="0">
                <a:solidFill>
                  <a:srgbClr val="7030A0"/>
                </a:solidFill>
                <a:latin typeface="Times New Roman" pitchFamily="18" charset="0"/>
                <a:ea typeface="汉标中黑体" panose="02010601030101010101" charset="-122"/>
                <a:cs typeface="Times New Roman" pitchFamily="18" charset="0"/>
                <a:sym typeface="+mn-lt"/>
              </a:rPr>
              <a:t> (8p,8n)</a:t>
            </a:r>
            <a:endParaRPr lang="vi-VN" sz="2400" dirty="0">
              <a:solidFill>
                <a:srgbClr val="7030A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4636" y="1016218"/>
            <a:ext cx="3421399" cy="2489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xmlns="" id="{36FE7BC2-A37D-40D5-AD12-DD03B3F7D54F}"/>
              </a:ext>
            </a:extLst>
          </p:cNvPr>
          <p:cNvSpPr txBox="1"/>
          <p:nvPr/>
        </p:nvSpPr>
        <p:spPr>
          <a:xfrm>
            <a:off x="7089271" y="3576822"/>
            <a:ext cx="4714802" cy="461665"/>
          </a:xfrm>
          <a:prstGeom prst="rect">
            <a:avLst/>
          </a:prstGeom>
          <a:noFill/>
        </p:spPr>
        <p:txBody>
          <a:bodyPr wrap="square" rtlCol="0">
            <a:spAutoFit/>
          </a:bodyPr>
          <a:lstStyle/>
          <a:p>
            <a:pPr algn="ctr"/>
            <a:r>
              <a:rPr lang="en-US" sz="2400" dirty="0" err="1">
                <a:solidFill>
                  <a:srgbClr val="7030A0"/>
                </a:solidFill>
                <a:latin typeface="Times New Roman" pitchFamily="18" charset="0"/>
                <a:cs typeface="Times New Roman" pitchFamily="18" charset="0"/>
              </a:rPr>
              <a:t>Mô</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hình</a:t>
            </a:r>
            <a:r>
              <a:rPr lang="en-US" sz="2400" dirty="0">
                <a:solidFill>
                  <a:srgbClr val="7030A0"/>
                </a:solidFill>
                <a:latin typeface="Times New Roman" pitchFamily="18" charset="0"/>
                <a:cs typeface="Times New Roman" pitchFamily="18" charset="0"/>
              </a:rPr>
              <a:t> n</a:t>
            </a:r>
            <a:r>
              <a:rPr lang="vi-VN" sz="2400" dirty="0">
                <a:solidFill>
                  <a:srgbClr val="7030A0"/>
                </a:solidFill>
                <a:latin typeface="Times New Roman" pitchFamily="18" charset="0"/>
                <a:cs typeface="Times New Roman" pitchFamily="18" charset="0"/>
              </a:rPr>
              <a:t>guyên tử </a:t>
            </a:r>
            <a:r>
              <a:rPr lang="en-US" sz="2400" dirty="0">
                <a:solidFill>
                  <a:srgbClr val="7030A0"/>
                </a:solidFill>
                <a:latin typeface="Times New Roman" pitchFamily="18" charset="0"/>
                <a:ea typeface="汉标中黑体" panose="02010601030101010101" charset="-122"/>
                <a:cs typeface="Times New Roman" pitchFamily="18" charset="0"/>
                <a:sym typeface="+mn-lt"/>
              </a:rPr>
              <a:t>Sulfur (16p, 16n)</a:t>
            </a:r>
            <a:endParaRPr lang="vi-VN" sz="2400" dirty="0">
              <a:solidFill>
                <a:srgbClr val="7030A0"/>
              </a:solidFill>
              <a:latin typeface="Times New Roman" pitchFamily="18" charset="0"/>
              <a:cs typeface="Times New Roman" pitchFamily="18" charset="0"/>
            </a:endParaRPr>
          </a:p>
        </p:txBody>
      </p:sp>
      <p:sp>
        <p:nvSpPr>
          <p:cNvPr id="7" name="Rectangle 6"/>
          <p:cNvSpPr/>
          <p:nvPr/>
        </p:nvSpPr>
        <p:spPr>
          <a:xfrm>
            <a:off x="178377" y="4616040"/>
            <a:ext cx="10113818" cy="2241960"/>
          </a:xfrm>
          <a:prstGeom prst="rect">
            <a:avLst/>
          </a:prstGeom>
        </p:spPr>
        <p:txBody>
          <a:bodyPr wrap="square">
            <a:spAutoFit/>
          </a:bodyPr>
          <a:lstStyle/>
          <a:p>
            <a:pPr>
              <a:lnSpc>
                <a:spcPct val="150000"/>
              </a:lnSpc>
            </a:pP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Giải</a:t>
            </a:r>
            <a:r>
              <a:rPr lang="en-US" sz="2400" b="1" u="sng" dirty="0">
                <a:latin typeface="Times New Roman" panose="02020603050405020304" pitchFamily="18" charset="0"/>
                <a:cs typeface="Times New Roman" panose="02020603050405020304" pitchFamily="18" charset="0"/>
              </a:rPr>
              <a:t>: </a:t>
            </a:r>
          </a:p>
          <a:p>
            <a:pPr>
              <a:lnSpc>
                <a:spcPct val="150000"/>
              </a:lnSpc>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Sulfur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 16.1amu + 16.1amu = 32 amu</a:t>
            </a:r>
          </a:p>
          <a:p>
            <a:pPr>
              <a:lnSpc>
                <a:spcPct val="150000"/>
              </a:lnSpc>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Oxygen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 8.1amu + 8.1amu = 16amu</a:t>
            </a:r>
          </a:p>
          <a:p>
            <a:pPr lvl="0">
              <a:lnSpc>
                <a:spcPct val="150000"/>
              </a:lnSpc>
            </a:pPr>
            <a:r>
              <a:rPr lang="en-US" sz="2400" b="1" dirty="0">
                <a:latin typeface="Times New Roman" pitchFamily="18" charset="0"/>
                <a:cs typeface="Times New Roman" pitchFamily="18" charset="0"/>
              </a:rPr>
              <a:t>=&gt;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tử</a:t>
            </a:r>
            <a:r>
              <a:rPr lang="en-US" sz="2400" b="1" dirty="0">
                <a:latin typeface="Times New Roman" pitchFamily="18" charset="0"/>
                <a:cs typeface="Times New Roman" pitchFamily="18" charset="0"/>
              </a:rPr>
              <a:t> Sulfur </a:t>
            </a:r>
            <a:r>
              <a:rPr lang="en-US" sz="2400" b="1" dirty="0" err="1">
                <a:latin typeface="Times New Roman" pitchFamily="18" charset="0"/>
                <a:cs typeface="Times New Roman" pitchFamily="18" charset="0"/>
              </a:rPr>
              <a:t>nặng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tử</a:t>
            </a:r>
            <a:r>
              <a:rPr lang="en-US" sz="2400" b="1" dirty="0">
                <a:latin typeface="Times New Roman" pitchFamily="18" charset="0"/>
                <a:cs typeface="Times New Roman" pitchFamily="18" charset="0"/>
              </a:rPr>
              <a:t> Oxygen 2 </a:t>
            </a:r>
            <a:r>
              <a:rPr lang="en-US" sz="2400" b="1" dirty="0" err="1">
                <a:latin typeface="Times New Roman" pitchFamily="18" charset="0"/>
                <a:cs typeface="Times New Roman" pitchFamily="18" charset="0"/>
              </a:rPr>
              <a:t>lần</a:t>
            </a:r>
            <a:r>
              <a:rPr lang="en-US" sz="2400" b="1" dirty="0">
                <a:latin typeface="Times New Roman" pitchFamily="18" charset="0"/>
                <a:cs typeface="Times New Roman" pitchFamily="18" charset="0"/>
              </a:rPr>
              <a:t>.</a:t>
            </a:r>
          </a:p>
        </p:txBody>
      </p:sp>
      <p:sp>
        <p:nvSpPr>
          <p:cNvPr id="9" name="TextBox 8"/>
          <p:cNvSpPr txBox="1"/>
          <p:nvPr/>
        </p:nvSpPr>
        <p:spPr>
          <a:xfrm>
            <a:off x="3887112" y="154507"/>
            <a:ext cx="3927525" cy="783193"/>
          </a:xfrm>
          <a:prstGeom prst="roundRect">
            <a:avLst/>
          </a:prstGeom>
          <a:solidFill>
            <a:srgbClr val="3EA695"/>
          </a:solidFill>
          <a:ln w="19050">
            <a:solidFill>
              <a:srgbClr val="E76F5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solidFill>
                  <a:srgbClr val="5D5778"/>
                </a:solidFill>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LUYỆN TẬP</a:t>
            </a:r>
          </a:p>
        </p:txBody>
      </p:sp>
      <p:pic>
        <p:nvPicPr>
          <p:cNvPr id="10" name="Picture 9">
            <a:extLst>
              <a:ext uri="{FF2B5EF4-FFF2-40B4-BE49-F238E27FC236}">
                <a16:creationId xmlns:a16="http://schemas.microsoft.com/office/drawing/2014/main" xmlns="" id="{20C40920-A141-4704-80B9-A37BC11860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835" y="5043055"/>
            <a:ext cx="2937165" cy="1833919"/>
          </a:xfrm>
          <a:prstGeom prst="rect">
            <a:avLst/>
          </a:prstGeom>
          <a:ln>
            <a:noFill/>
          </a:ln>
          <a:effectLst>
            <a:softEdge rad="112500"/>
          </a:effectLst>
        </p:spPr>
      </p:pic>
      <p:sp>
        <p:nvSpPr>
          <p:cNvPr id="2" name="Rectangle 1">
            <a:extLst>
              <a:ext uri="{FF2B5EF4-FFF2-40B4-BE49-F238E27FC236}">
                <a16:creationId xmlns:a16="http://schemas.microsoft.com/office/drawing/2014/main" xmlns="" id="{52F98B92-92E2-0474-3D30-2E27E41D3B66}"/>
              </a:ext>
            </a:extLst>
          </p:cNvPr>
          <p:cNvSpPr/>
          <p:nvPr/>
        </p:nvSpPr>
        <p:spPr>
          <a:xfrm>
            <a:off x="387926" y="4080050"/>
            <a:ext cx="11804073" cy="579967"/>
          </a:xfrm>
          <a:prstGeom prst="rect">
            <a:avLst/>
          </a:prstGeom>
        </p:spPr>
        <p:txBody>
          <a:bodyPr wrap="square">
            <a:spAutoFit/>
          </a:bodyPr>
          <a:lstStyle/>
          <a:p>
            <a:pPr>
              <a:lnSpc>
                <a:spcPct val="150000"/>
              </a:lnSpc>
            </a:pPr>
            <a:r>
              <a:rPr lang="en-US" sz="2400" b="1" dirty="0" err="1">
                <a:latin typeface="Times New Roman" pitchFamily="18" charset="0"/>
                <a:cs typeface="Times New Roman" pitchFamily="18" charset="0"/>
              </a:rPr>
              <a:t>Hãy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tử</a:t>
            </a:r>
            <a:r>
              <a:rPr lang="en-US" sz="2400" b="1" dirty="0">
                <a:latin typeface="Times New Roman" pitchFamily="18" charset="0"/>
                <a:cs typeface="Times New Roman" pitchFamily="18" charset="0"/>
              </a:rPr>
              <a:t> Sulfur </a:t>
            </a:r>
            <a:r>
              <a:rPr lang="en-US" sz="2400" b="1" dirty="0" err="1">
                <a:latin typeface="Times New Roman" pitchFamily="18" charset="0"/>
                <a:cs typeface="Times New Roman" pitchFamily="18" charset="0"/>
              </a:rPr>
              <a:t>nặng</a:t>
            </a:r>
            <a:r>
              <a:rPr lang="en-US" sz="2400" b="1" dirty="0">
                <a:latin typeface="Times New Roman" pitchFamily="18" charset="0"/>
                <a:cs typeface="Times New Roman" pitchFamily="18" charset="0"/>
              </a:rPr>
              <a:t> hay </a:t>
            </a:r>
            <a:r>
              <a:rPr lang="en-US" sz="2400" b="1" dirty="0" err="1">
                <a:latin typeface="Times New Roman" pitchFamily="18" charset="0"/>
                <a:cs typeface="Times New Roman" pitchFamily="18" charset="0"/>
              </a:rPr>
              <a:t>nhẹ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tử</a:t>
            </a:r>
            <a:r>
              <a:rPr lang="en-US" sz="2400" b="1" dirty="0">
                <a:latin typeface="Times New Roman" pitchFamily="18" charset="0"/>
                <a:cs typeface="Times New Roman" pitchFamily="18" charset="0"/>
              </a:rPr>
              <a:t> Oxygen bao </a:t>
            </a:r>
            <a:r>
              <a:rPr lang="en-US" sz="2400" b="1" dirty="0" err="1">
                <a:latin typeface="Times New Roman" pitchFamily="18" charset="0"/>
                <a:cs typeface="Times New Roman" pitchFamily="18" charset="0"/>
              </a:rPr>
              <a:t>nhiêu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lần</a:t>
            </a:r>
            <a:r>
              <a:rPr lang="en-US" sz="2400" b="1" dirty="0">
                <a:latin typeface="Times New Roman" pitchFamily="18" charset="0"/>
                <a:cs typeface="Times New Roman" pitchFamily="18" charset="0"/>
              </a:rPr>
              <a:t>?</a:t>
            </a:r>
          </a:p>
        </p:txBody>
      </p:sp>
    </p:spTree>
    <p:extLst>
      <p:ext uri="{BB962C8B-B14F-4D97-AF65-F5344CB8AC3E}">
        <p14:creationId xmlns:p14="http://schemas.microsoft.com/office/powerpoint/2010/main" val="211274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1000"/>
                                        <p:tgtEl>
                                          <p:spTgt spid="7">
                                            <p:txEl>
                                              <p:pRg st="3" end="3"/>
                                            </p:txEl>
                                          </p:spTgt>
                                        </p:tgtEl>
                                      </p:cBhvr>
                                    </p:animEffect>
                                    <p:anim calcmode="lin" valueType="num">
                                      <p:cBhvr>
                                        <p:cTn id="2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fade">
                                      <p:cBhvr>
                                        <p:cTn id="31" dur="1000"/>
                                        <p:tgtEl>
                                          <p:spTgt spid="2">
                                            <p:txEl>
                                              <p:pRg st="0" end="0"/>
                                            </p:txEl>
                                          </p:spTgt>
                                        </p:tgtEl>
                                      </p:cBhvr>
                                    </p:animEffect>
                                    <p:anim calcmode="lin" valueType="num">
                                      <p:cBhvr>
                                        <p:cTn id="3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AF176D41-CD54-42BB-A3B7-2C19EA6E557D}"/>
              </a:ext>
            </a:extLst>
          </p:cNvPr>
          <p:cNvSpPr/>
          <p:nvPr/>
        </p:nvSpPr>
        <p:spPr>
          <a:xfrm>
            <a:off x="-10489" y="6000750"/>
            <a:ext cx="12192000" cy="857250"/>
          </a:xfrm>
          <a:prstGeom prst="rect">
            <a:avLst/>
          </a:prstGeom>
          <a:solidFill>
            <a:srgbClr val="FBD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PA_组合 86">
            <a:extLst>
              <a:ext uri="{FF2B5EF4-FFF2-40B4-BE49-F238E27FC236}">
                <a16:creationId xmlns:a16="http://schemas.microsoft.com/office/drawing/2014/main" xmlns="" id="{E4FF857B-8B08-403A-B11A-19E716F15CC8}"/>
              </a:ext>
            </a:extLst>
          </p:cNvPr>
          <p:cNvGrpSpPr/>
          <p:nvPr>
            <p:custDataLst>
              <p:tags r:id="rId1"/>
            </p:custDataLst>
          </p:nvPr>
        </p:nvGrpSpPr>
        <p:grpSpPr>
          <a:xfrm>
            <a:off x="-557500" y="4597532"/>
            <a:ext cx="2903219" cy="2664065"/>
            <a:chOff x="3919506" y="3537334"/>
            <a:chExt cx="2903219" cy="2664065"/>
          </a:xfrm>
        </p:grpSpPr>
        <p:sp>
          <p:nvSpPr>
            <p:cNvPr id="31" name="任意多边形: 形状 85">
              <a:extLst>
                <a:ext uri="{FF2B5EF4-FFF2-40B4-BE49-F238E27FC236}">
                  <a16:creationId xmlns:a16="http://schemas.microsoft.com/office/drawing/2014/main" xmlns="" id="{5E22846A-624F-4BEC-9FE5-64C392D29920}"/>
                </a:ext>
              </a:extLst>
            </p:cNvPr>
            <p:cNvSpPr/>
            <p:nvPr/>
          </p:nvSpPr>
          <p:spPr>
            <a:xfrm>
              <a:off x="3919506" y="3537334"/>
              <a:ext cx="2384757" cy="2664065"/>
            </a:xfrm>
            <a:custGeom>
              <a:avLst/>
              <a:gdLst/>
              <a:ahLst/>
              <a:cxnLst/>
              <a:rect l="0" t="0" r="0" b="0"/>
              <a:pathLst>
                <a:path w="2384757" h="2664065">
                  <a:moveTo>
                    <a:pt x="0" y="0"/>
                  </a:moveTo>
                  <a:lnTo>
                    <a:pt x="2384756" y="0"/>
                  </a:lnTo>
                  <a:lnTo>
                    <a:pt x="2384756" y="2664064"/>
                  </a:lnTo>
                  <a:lnTo>
                    <a:pt x="0" y="2664064"/>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PA_图片 72">
              <a:extLst>
                <a:ext uri="{FF2B5EF4-FFF2-40B4-BE49-F238E27FC236}">
                  <a16:creationId xmlns:a16="http://schemas.microsoft.com/office/drawing/2014/main" xmlns="" id="{5B1B69EE-26A8-4AD7-AA84-0BF0FAD8BCFE}"/>
                </a:ext>
              </a:extLst>
            </p:cNvPr>
            <p:cNvPicPr>
              <a:picLocks noChangeAspect="1"/>
            </p:cNvPicPr>
            <p:nvPr>
              <p:custDataLst>
                <p:tags r:id="rId2"/>
              </p:custDataLst>
            </p:nvPr>
          </p:nvPicPr>
          <p:blipFill>
            <a:blip r:embed="rId4"/>
            <a:stretch>
              <a:fillRect/>
            </a:stretch>
          </p:blipFill>
          <p:spPr>
            <a:xfrm>
              <a:off x="4463369" y="3651216"/>
              <a:ext cx="2359356" cy="1292464"/>
            </a:xfrm>
            <a:prstGeom prst="rect">
              <a:avLst/>
            </a:prstGeom>
          </p:spPr>
        </p:pic>
      </p:grpSp>
      <p:pic>
        <p:nvPicPr>
          <p:cNvPr id="26" name="图片 39">
            <a:extLst>
              <a:ext uri="{FF2B5EF4-FFF2-40B4-BE49-F238E27FC236}">
                <a16:creationId xmlns:a16="http://schemas.microsoft.com/office/drawing/2014/main" xmlns="" id="{3A16B110-DCED-4ED3-AF83-805B5A17E569}"/>
              </a:ext>
            </a:extLst>
          </p:cNvPr>
          <p:cNvPicPr>
            <a:picLocks noChangeAspect="1"/>
          </p:cNvPicPr>
          <p:nvPr/>
        </p:nvPicPr>
        <p:blipFill>
          <a:blip r:embed="rId5"/>
          <a:stretch>
            <a:fillRect/>
          </a:stretch>
        </p:blipFill>
        <p:spPr>
          <a:xfrm>
            <a:off x="123084" y="5312297"/>
            <a:ext cx="476736" cy="978237"/>
          </a:xfrm>
          <a:prstGeom prst="rect">
            <a:avLst/>
          </a:prstGeom>
        </p:spPr>
      </p:pic>
      <p:pic>
        <p:nvPicPr>
          <p:cNvPr id="27" name="图片 30">
            <a:extLst>
              <a:ext uri="{FF2B5EF4-FFF2-40B4-BE49-F238E27FC236}">
                <a16:creationId xmlns:a16="http://schemas.microsoft.com/office/drawing/2014/main" xmlns="" id="{CA31278D-96B9-4A26-A441-4DDBF874F2FC}"/>
              </a:ext>
            </a:extLst>
          </p:cNvPr>
          <p:cNvPicPr>
            <a:picLocks noChangeAspect="1"/>
          </p:cNvPicPr>
          <p:nvPr/>
        </p:nvPicPr>
        <p:blipFill>
          <a:blip r:embed="rId6"/>
          <a:stretch>
            <a:fillRect/>
          </a:stretch>
        </p:blipFill>
        <p:spPr>
          <a:xfrm>
            <a:off x="592016" y="5110246"/>
            <a:ext cx="721219" cy="1218058"/>
          </a:xfrm>
          <a:prstGeom prst="rect">
            <a:avLst/>
          </a:prstGeom>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1101" y="165100"/>
            <a:ext cx="3314700" cy="29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48800" y="165101"/>
            <a:ext cx="1836738" cy="29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ounded Rectangle 34"/>
          <p:cNvSpPr/>
          <p:nvPr/>
        </p:nvSpPr>
        <p:spPr>
          <a:xfrm>
            <a:off x="1313236" y="3137829"/>
            <a:ext cx="1916334" cy="662712"/>
          </a:xfrm>
          <a:prstGeom prst="roundRect">
            <a:avLst>
              <a:gd name="adj"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biển</a:t>
            </a:r>
            <a:endParaRPr lang="en-US" sz="2400" b="1" dirty="0">
              <a:latin typeface="Times New Roman" pitchFamily="18" charset="0"/>
              <a:cs typeface="Times New Roman" pitchFamily="18" charset="0"/>
            </a:endParaRPr>
          </a:p>
        </p:txBody>
      </p:sp>
      <p:sp>
        <p:nvSpPr>
          <p:cNvPr id="37" name="Rounded Rectangle 36"/>
          <p:cNvSpPr/>
          <p:nvPr/>
        </p:nvSpPr>
        <p:spPr>
          <a:xfrm>
            <a:off x="5565199" y="3101232"/>
            <a:ext cx="2036618" cy="662712"/>
          </a:xfrm>
          <a:prstGeom prst="roundRect">
            <a:avLst>
              <a:gd name="adj"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uống</a:t>
            </a:r>
            <a:endParaRPr lang="en-US" sz="2400" b="1" dirty="0">
              <a:latin typeface="Times New Roman" pitchFamily="18" charset="0"/>
              <a:cs typeface="Times New Roman" pitchFamily="18" charset="0"/>
            </a:endParaRPr>
          </a:p>
        </p:txBody>
      </p:sp>
      <p:sp>
        <p:nvSpPr>
          <p:cNvPr id="38" name="Rounded Rectangle 37"/>
          <p:cNvSpPr/>
          <p:nvPr/>
        </p:nvSpPr>
        <p:spPr>
          <a:xfrm>
            <a:off x="9184104" y="3090862"/>
            <a:ext cx="2715491" cy="662712"/>
          </a:xfrm>
          <a:prstGeom prst="roundRect">
            <a:avLst>
              <a:gd name="adj"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ngọt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ga</a:t>
            </a:r>
            <a:endParaRPr lang="en-US" sz="2400" b="1" dirty="0">
              <a:latin typeface="Times New Roman" pitchFamily="18" charset="0"/>
              <a:cs typeface="Times New Roman" pitchFamily="18" charset="0"/>
            </a:endParaRPr>
          </a:p>
        </p:txBody>
      </p:sp>
      <p:sp>
        <p:nvSpPr>
          <p:cNvPr id="2" name="Rectangle 1"/>
          <p:cNvSpPr/>
          <p:nvPr/>
        </p:nvSpPr>
        <p:spPr>
          <a:xfrm>
            <a:off x="3810365" y="5251522"/>
            <a:ext cx="7988300" cy="584775"/>
          </a:xfrm>
          <a:prstGeom prst="rect">
            <a:avLst/>
          </a:prstGeom>
        </p:spPr>
        <p:txBody>
          <a:bodyPr wrap="square">
            <a:spAutoFit/>
          </a:bodyPr>
          <a:lstStyle/>
          <a:p>
            <a:r>
              <a:rPr lang="en-US" sz="3200" dirty="0" err="1">
                <a:solidFill>
                  <a:srgbClr val="C00000"/>
                </a:solidFill>
                <a:latin typeface="Times New Roman" pitchFamily="18" charset="0"/>
                <a:cs typeface="Times New Roman" pitchFamily="18" charset="0"/>
              </a:rPr>
              <a:t>Hãy</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cho</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biết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thành</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phần</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cấu</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tạo</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các</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chất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này</a:t>
            </a:r>
            <a:r>
              <a:rPr lang="en-US" sz="3200" dirty="0">
                <a:solidFill>
                  <a:srgbClr val="C00000"/>
                </a:solidFill>
                <a:latin typeface="Times New Roman" pitchFamily="18" charset="0"/>
                <a:cs typeface="Times New Roman" pitchFamily="18" charset="0"/>
              </a:rPr>
              <a:t>? </a:t>
            </a:r>
          </a:p>
        </p:txBody>
      </p:sp>
      <p:pic>
        <p:nvPicPr>
          <p:cNvPr id="39" name="Picture 38">
            <a:extLst>
              <a:ext uri="{FF2B5EF4-FFF2-40B4-BE49-F238E27FC236}">
                <a16:creationId xmlns:a16="http://schemas.microsoft.com/office/drawing/2014/main" xmlns="" id="{6D9D9CE6-1D33-4082-AE70-ECB6701C17E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8224" y="4824712"/>
            <a:ext cx="862141" cy="1203883"/>
          </a:xfrm>
          <a:prstGeom prst="rect">
            <a:avLst/>
          </a:prstGeom>
        </p:spPr>
      </p:pic>
      <p:sp>
        <p:nvSpPr>
          <p:cNvPr id="3" name="Rounded Rectangle 34">
            <a:extLst>
              <a:ext uri="{FF2B5EF4-FFF2-40B4-BE49-F238E27FC236}">
                <a16:creationId xmlns:a16="http://schemas.microsoft.com/office/drawing/2014/main" xmlns="" id="{310E77FB-E5E3-627D-B324-97D60BE3D71C}"/>
              </a:ext>
            </a:extLst>
          </p:cNvPr>
          <p:cNvSpPr/>
          <p:nvPr/>
        </p:nvSpPr>
        <p:spPr>
          <a:xfrm>
            <a:off x="428626" y="3934820"/>
            <a:ext cx="3476624" cy="771830"/>
          </a:xfrm>
          <a:prstGeom prst="roundRect">
            <a:avLst>
              <a:gd name="adj" fmla="val 16667"/>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r>
              <a:rPr lang="en-US" sz="2400" b="1" dirty="0">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Nước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muối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khoáng</a:t>
            </a:r>
            <a:r>
              <a:rPr lang="en-US" sz="2400" b="1" dirty="0">
                <a:solidFill>
                  <a:schemeClr val="tx1"/>
                </a:solidFill>
                <a:latin typeface="Times New Roman" pitchFamily="18" charset="0"/>
                <a:cs typeface="Times New Roman" pitchFamily="18" charset="0"/>
              </a:rPr>
              <a:t>,….</a:t>
            </a:r>
          </a:p>
        </p:txBody>
      </p:sp>
      <p:sp>
        <p:nvSpPr>
          <p:cNvPr id="4" name="Rounded Rectangle 34">
            <a:extLst>
              <a:ext uri="{FF2B5EF4-FFF2-40B4-BE49-F238E27FC236}">
                <a16:creationId xmlns:a16="http://schemas.microsoft.com/office/drawing/2014/main" xmlns="" id="{DC8F4FAD-51F8-A00A-5CC7-7B2FEAB85D2D}"/>
              </a:ext>
            </a:extLst>
          </p:cNvPr>
          <p:cNvSpPr/>
          <p:nvPr/>
        </p:nvSpPr>
        <p:spPr>
          <a:xfrm>
            <a:off x="4652964" y="3937968"/>
            <a:ext cx="3476624" cy="773445"/>
          </a:xfrm>
          <a:prstGeom prst="roundRect">
            <a:avLst>
              <a:gd name="adj" fmla="val 16667"/>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r>
              <a:rPr lang="en-US" sz="2400" b="1" dirty="0" err="1">
                <a:solidFill>
                  <a:schemeClr val="tx1"/>
                </a:solidFill>
                <a:latin typeface="Times New Roman" pitchFamily="18" charset="0"/>
                <a:cs typeface="Times New Roman" pitchFamily="18" charset="0"/>
              </a:rPr>
              <a:t>Nước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và</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khoáng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chất</a:t>
            </a:r>
            <a:endParaRPr lang="en-US" sz="2400" b="1" dirty="0">
              <a:solidFill>
                <a:schemeClr val="tx1"/>
              </a:solidFill>
              <a:latin typeface="Times New Roman" pitchFamily="18" charset="0"/>
              <a:cs typeface="Times New Roman" pitchFamily="18" charset="0"/>
            </a:endParaRPr>
          </a:p>
        </p:txBody>
      </p:sp>
      <p:sp>
        <p:nvSpPr>
          <p:cNvPr id="5" name="Rounded Rectangle 34">
            <a:extLst>
              <a:ext uri="{FF2B5EF4-FFF2-40B4-BE49-F238E27FC236}">
                <a16:creationId xmlns:a16="http://schemas.microsoft.com/office/drawing/2014/main" xmlns="" id="{0154DF7A-2F9C-A965-9CF4-CD09073CBABC}"/>
              </a:ext>
            </a:extLst>
          </p:cNvPr>
          <p:cNvSpPr/>
          <p:nvPr/>
        </p:nvSpPr>
        <p:spPr>
          <a:xfrm>
            <a:off x="8467725" y="3908220"/>
            <a:ext cx="3727147" cy="803194"/>
          </a:xfrm>
          <a:prstGeom prst="roundRect">
            <a:avLst>
              <a:gd name="adj" fmla="val 16667"/>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r>
              <a:rPr lang="en-US" sz="2400" b="1" dirty="0">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Nước</a:t>
            </a:r>
            <a:r>
              <a:rPr lang="en-US" sz="2400" b="1" dirty="0">
                <a:solidFill>
                  <a:schemeClr val="tx1"/>
                </a:solidFill>
                <a:latin typeface="Times New Roman" pitchFamily="18" charset="0"/>
                <a:cs typeface="Times New Roman" pitchFamily="18" charset="0"/>
              </a:rPr>
              <a:t>, carbon dioxide, </a:t>
            </a:r>
            <a:r>
              <a:rPr lang="en-US" sz="2400" b="1" dirty="0" err="1">
                <a:solidFill>
                  <a:schemeClr val="tx1"/>
                </a:solidFill>
                <a:latin typeface="Times New Roman" pitchFamily="18" charset="0"/>
                <a:cs typeface="Times New Roman" pitchFamily="18" charset="0"/>
              </a:rPr>
              <a:t>đường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hương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liệu</a:t>
            </a:r>
            <a:r>
              <a:rPr lang="en-US" sz="2400" b="1" dirty="0">
                <a:solidFill>
                  <a:schemeClr val="tx1"/>
                </a:solidFill>
                <a:latin typeface="Times New Roman" pitchFamily="18" charset="0"/>
                <a:cs typeface="Times New Roman" pitchFamily="18" charset="0"/>
              </a:rPr>
              <a:t>,..</a:t>
            </a:r>
            <a:endParaRPr lang="en-US" sz="2400" b="1" baseline="-25000" dirty="0">
              <a:solidFill>
                <a:schemeClr val="tx1"/>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xmlns="" id="{A513F0D7-7356-6EA3-D029-C394F662AFB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8099" y="118557"/>
            <a:ext cx="3314700" cy="2962141"/>
          </a:xfrm>
          <a:prstGeom prst="rect">
            <a:avLst/>
          </a:prstGeom>
        </p:spPr>
      </p:pic>
    </p:spTree>
    <p:extLst>
      <p:ext uri="{BB962C8B-B14F-4D97-AF65-F5344CB8AC3E}">
        <p14:creationId xmlns:p14="http://schemas.microsoft.com/office/powerpoint/2010/main" val="383402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circle(in)">
                                      <p:cBhvr>
                                        <p:cTn id="12" dur="20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circle(in)">
                                      <p:cBhvr>
                                        <p:cTn id="17" dur="20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circle(in)">
                                      <p:cBhvr>
                                        <p:cTn id="22" dur="2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1000"/>
                                        <p:tgtEl>
                                          <p:spTgt spid="1028"/>
                                        </p:tgtEl>
                                      </p:cBhvr>
                                    </p:animEffect>
                                    <p:anim calcmode="lin" valueType="num">
                                      <p:cBhvr>
                                        <p:cTn id="28" dur="1000" fill="hold"/>
                                        <p:tgtEl>
                                          <p:spTgt spid="1028"/>
                                        </p:tgtEl>
                                        <p:attrNameLst>
                                          <p:attrName>ppt_x</p:attrName>
                                        </p:attrNameLst>
                                      </p:cBhvr>
                                      <p:tavLst>
                                        <p:tav tm="0">
                                          <p:val>
                                            <p:strVal val="#ppt_x"/>
                                          </p:val>
                                        </p:tav>
                                        <p:tav tm="100000">
                                          <p:val>
                                            <p:strVal val="#ppt_x"/>
                                          </p:val>
                                        </p:tav>
                                      </p:tavLst>
                                    </p:anim>
                                    <p:anim calcmode="lin" valueType="num">
                                      <p:cBhvr>
                                        <p:cTn id="2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circle(in)">
                                      <p:cBhvr>
                                        <p:cTn id="34" dur="20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par>
                                <p:cTn id="42" presetID="16" presetClass="entr" presetSubtype="21"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barn(inVertical)">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circle(in)">
                                      <p:cBhvr>
                                        <p:cTn id="49" dur="20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circle(in)">
                                      <p:cBhvr>
                                        <p:cTn id="54" dur="20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circle(in)">
                                      <p:cBhvr>
                                        <p:cTn id="5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8" grpId="0" animBg="1"/>
      <p:bldP spid="2" grpId="0"/>
      <p:bldP spid="3" grpId="0" animBg="1"/>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Google Shape;174;p30">
            <a:extLst>
              <a:ext uri="{FF2B5EF4-FFF2-40B4-BE49-F238E27FC236}">
                <a16:creationId xmlns:a16="http://schemas.microsoft.com/office/drawing/2014/main" xmlns="" id="{BC35EE27-C2E0-4024-B826-84F7713BAE84}"/>
              </a:ext>
            </a:extLst>
          </p:cNvPr>
          <p:cNvSpPr/>
          <p:nvPr/>
        </p:nvSpPr>
        <p:spPr>
          <a:xfrm>
            <a:off x="1219525" y="2165485"/>
            <a:ext cx="1564931" cy="2090122"/>
          </a:xfrm>
          <a:custGeom>
            <a:avLst/>
            <a:gdLst/>
            <a:ahLst/>
            <a:cxnLst/>
            <a:rect l="l" t="t" r="r" b="b"/>
            <a:pathLst>
              <a:path w="32357" h="43216" extrusionOk="0">
                <a:moveTo>
                  <a:pt x="25497" y="1"/>
                </a:moveTo>
                <a:cubicBezTo>
                  <a:pt x="25329" y="1"/>
                  <a:pt x="25156" y="28"/>
                  <a:pt x="24985" y="85"/>
                </a:cubicBezTo>
                <a:cubicBezTo>
                  <a:pt x="23751" y="552"/>
                  <a:pt x="23150" y="2820"/>
                  <a:pt x="23184" y="3987"/>
                </a:cubicBezTo>
                <a:cubicBezTo>
                  <a:pt x="23184" y="4087"/>
                  <a:pt x="23417" y="5655"/>
                  <a:pt x="23450" y="5655"/>
                </a:cubicBezTo>
                <a:lnTo>
                  <a:pt x="23484" y="5655"/>
                </a:lnTo>
                <a:cubicBezTo>
                  <a:pt x="23384" y="6022"/>
                  <a:pt x="23284" y="6389"/>
                  <a:pt x="23184" y="6823"/>
                </a:cubicBezTo>
                <a:cubicBezTo>
                  <a:pt x="22983" y="7590"/>
                  <a:pt x="22783" y="8491"/>
                  <a:pt x="22617" y="9458"/>
                </a:cubicBezTo>
                <a:cubicBezTo>
                  <a:pt x="22450" y="10525"/>
                  <a:pt x="22350" y="11593"/>
                  <a:pt x="22283" y="12660"/>
                </a:cubicBezTo>
                <a:cubicBezTo>
                  <a:pt x="22216" y="13861"/>
                  <a:pt x="22250" y="15062"/>
                  <a:pt x="22416" y="16230"/>
                </a:cubicBezTo>
                <a:cubicBezTo>
                  <a:pt x="22416" y="16263"/>
                  <a:pt x="22416" y="16263"/>
                  <a:pt x="22416" y="16296"/>
                </a:cubicBezTo>
                <a:cubicBezTo>
                  <a:pt x="22250" y="15929"/>
                  <a:pt x="21749" y="14995"/>
                  <a:pt x="21716" y="14895"/>
                </a:cubicBezTo>
                <a:cubicBezTo>
                  <a:pt x="21148" y="14028"/>
                  <a:pt x="19614" y="12705"/>
                  <a:pt x="18413" y="12705"/>
                </a:cubicBezTo>
                <a:cubicBezTo>
                  <a:pt x="18275" y="12705"/>
                  <a:pt x="18141" y="12722"/>
                  <a:pt x="18013" y="12760"/>
                </a:cubicBezTo>
                <a:cubicBezTo>
                  <a:pt x="17113" y="13027"/>
                  <a:pt x="16679" y="13995"/>
                  <a:pt x="17046" y="14862"/>
                </a:cubicBezTo>
                <a:cubicBezTo>
                  <a:pt x="17379" y="15729"/>
                  <a:pt x="18380" y="16263"/>
                  <a:pt x="19214" y="16496"/>
                </a:cubicBezTo>
                <a:cubicBezTo>
                  <a:pt x="19481" y="16573"/>
                  <a:pt x="19843" y="16600"/>
                  <a:pt x="20228" y="16600"/>
                </a:cubicBezTo>
                <a:cubicBezTo>
                  <a:pt x="21191" y="16600"/>
                  <a:pt x="22297" y="16430"/>
                  <a:pt x="22416" y="16430"/>
                </a:cubicBezTo>
                <a:cubicBezTo>
                  <a:pt x="22617" y="17631"/>
                  <a:pt x="22850" y="18831"/>
                  <a:pt x="23217" y="19999"/>
                </a:cubicBezTo>
                <a:cubicBezTo>
                  <a:pt x="23384" y="20666"/>
                  <a:pt x="23617" y="21367"/>
                  <a:pt x="23851" y="22034"/>
                </a:cubicBezTo>
                <a:cubicBezTo>
                  <a:pt x="23684" y="21733"/>
                  <a:pt x="23551" y="21467"/>
                  <a:pt x="23517" y="21433"/>
                </a:cubicBezTo>
                <a:cubicBezTo>
                  <a:pt x="22949" y="20566"/>
                  <a:pt x="21442" y="19243"/>
                  <a:pt x="20223" y="19243"/>
                </a:cubicBezTo>
                <a:cubicBezTo>
                  <a:pt x="20082" y="19243"/>
                  <a:pt x="19946" y="19260"/>
                  <a:pt x="19815" y="19298"/>
                </a:cubicBezTo>
                <a:cubicBezTo>
                  <a:pt x="18947" y="19565"/>
                  <a:pt x="18480" y="20533"/>
                  <a:pt x="18847" y="21400"/>
                </a:cubicBezTo>
                <a:cubicBezTo>
                  <a:pt x="19181" y="22234"/>
                  <a:pt x="20181" y="22801"/>
                  <a:pt x="21015" y="23034"/>
                </a:cubicBezTo>
                <a:cubicBezTo>
                  <a:pt x="21281" y="23109"/>
                  <a:pt x="21649" y="23136"/>
                  <a:pt x="22042" y="23136"/>
                </a:cubicBezTo>
                <a:cubicBezTo>
                  <a:pt x="22881" y="23136"/>
                  <a:pt x="23833" y="23013"/>
                  <a:pt x="24151" y="22968"/>
                </a:cubicBezTo>
                <a:cubicBezTo>
                  <a:pt x="24251" y="23235"/>
                  <a:pt x="24318" y="23501"/>
                  <a:pt x="24418" y="23735"/>
                </a:cubicBezTo>
                <a:cubicBezTo>
                  <a:pt x="24851" y="25002"/>
                  <a:pt x="25285" y="26237"/>
                  <a:pt x="25685" y="27471"/>
                </a:cubicBezTo>
                <a:cubicBezTo>
                  <a:pt x="25819" y="27905"/>
                  <a:pt x="25919" y="28338"/>
                  <a:pt x="26052" y="28772"/>
                </a:cubicBezTo>
                <a:cubicBezTo>
                  <a:pt x="25919" y="28505"/>
                  <a:pt x="25785" y="28305"/>
                  <a:pt x="25785" y="28271"/>
                </a:cubicBezTo>
                <a:cubicBezTo>
                  <a:pt x="25218" y="27376"/>
                  <a:pt x="23690" y="26080"/>
                  <a:pt x="22490" y="26080"/>
                </a:cubicBezTo>
                <a:cubicBezTo>
                  <a:pt x="22349" y="26080"/>
                  <a:pt x="22213" y="26098"/>
                  <a:pt x="22083" y="26137"/>
                </a:cubicBezTo>
                <a:cubicBezTo>
                  <a:pt x="21182" y="26403"/>
                  <a:pt x="20749" y="27371"/>
                  <a:pt x="21082" y="28205"/>
                </a:cubicBezTo>
                <a:cubicBezTo>
                  <a:pt x="21416" y="29072"/>
                  <a:pt x="22450" y="29606"/>
                  <a:pt x="23284" y="29839"/>
                </a:cubicBezTo>
                <a:cubicBezTo>
                  <a:pt x="23575" y="29921"/>
                  <a:pt x="23963" y="29949"/>
                  <a:pt x="24369" y="29949"/>
                </a:cubicBezTo>
                <a:cubicBezTo>
                  <a:pt x="25128" y="29949"/>
                  <a:pt x="25950" y="29849"/>
                  <a:pt x="26319" y="29806"/>
                </a:cubicBezTo>
                <a:cubicBezTo>
                  <a:pt x="26419" y="30240"/>
                  <a:pt x="26553" y="30673"/>
                  <a:pt x="26619" y="31140"/>
                </a:cubicBezTo>
                <a:cubicBezTo>
                  <a:pt x="26686" y="31440"/>
                  <a:pt x="26753" y="31707"/>
                  <a:pt x="26786" y="32007"/>
                </a:cubicBezTo>
                <a:lnTo>
                  <a:pt x="26920" y="32908"/>
                </a:lnTo>
                <a:cubicBezTo>
                  <a:pt x="26953" y="33475"/>
                  <a:pt x="27020" y="34076"/>
                  <a:pt x="27086" y="34643"/>
                </a:cubicBezTo>
                <a:cubicBezTo>
                  <a:pt x="27120" y="35010"/>
                  <a:pt x="27153" y="35377"/>
                  <a:pt x="27153" y="35777"/>
                </a:cubicBezTo>
                <a:cubicBezTo>
                  <a:pt x="27020" y="35343"/>
                  <a:pt x="26753" y="34476"/>
                  <a:pt x="26753" y="34409"/>
                </a:cubicBezTo>
                <a:cubicBezTo>
                  <a:pt x="26286" y="33509"/>
                  <a:pt x="25585" y="32708"/>
                  <a:pt x="24751" y="32141"/>
                </a:cubicBezTo>
                <a:cubicBezTo>
                  <a:pt x="24685" y="32041"/>
                  <a:pt x="24651" y="31941"/>
                  <a:pt x="24585" y="31841"/>
                </a:cubicBezTo>
                <a:cubicBezTo>
                  <a:pt x="24285" y="31381"/>
                  <a:pt x="23782" y="31137"/>
                  <a:pt x="23276" y="31137"/>
                </a:cubicBezTo>
                <a:cubicBezTo>
                  <a:pt x="22937" y="31137"/>
                  <a:pt x="22597" y="31246"/>
                  <a:pt x="22316" y="31474"/>
                </a:cubicBezTo>
                <a:cubicBezTo>
                  <a:pt x="21316" y="32341"/>
                  <a:pt x="21549" y="34676"/>
                  <a:pt x="22016" y="35743"/>
                </a:cubicBezTo>
                <a:cubicBezTo>
                  <a:pt x="22049" y="35810"/>
                  <a:pt x="22416" y="36477"/>
                  <a:pt x="22650" y="36878"/>
                </a:cubicBezTo>
                <a:lnTo>
                  <a:pt x="22116" y="36244"/>
                </a:lnTo>
                <a:cubicBezTo>
                  <a:pt x="21749" y="35777"/>
                  <a:pt x="21382" y="35343"/>
                  <a:pt x="20982" y="34876"/>
                </a:cubicBezTo>
                <a:cubicBezTo>
                  <a:pt x="20782" y="34676"/>
                  <a:pt x="20548" y="34443"/>
                  <a:pt x="20348" y="34209"/>
                </a:cubicBezTo>
                <a:cubicBezTo>
                  <a:pt x="20148" y="33976"/>
                  <a:pt x="19915" y="33775"/>
                  <a:pt x="19714" y="33542"/>
                </a:cubicBezTo>
                <a:cubicBezTo>
                  <a:pt x="19181" y="33042"/>
                  <a:pt x="18614" y="32575"/>
                  <a:pt x="18047" y="32074"/>
                </a:cubicBezTo>
                <a:cubicBezTo>
                  <a:pt x="18414" y="31774"/>
                  <a:pt x="19781" y="30606"/>
                  <a:pt x="20181" y="29839"/>
                </a:cubicBezTo>
                <a:cubicBezTo>
                  <a:pt x="20582" y="29039"/>
                  <a:pt x="20849" y="27938"/>
                  <a:pt x="20448" y="27137"/>
                </a:cubicBezTo>
                <a:cubicBezTo>
                  <a:pt x="20175" y="26545"/>
                  <a:pt x="19622" y="26218"/>
                  <a:pt x="19044" y="26218"/>
                </a:cubicBezTo>
                <a:cubicBezTo>
                  <a:pt x="18775" y="26218"/>
                  <a:pt x="18501" y="26289"/>
                  <a:pt x="18247" y="26437"/>
                </a:cubicBezTo>
                <a:cubicBezTo>
                  <a:pt x="17146" y="27137"/>
                  <a:pt x="17046" y="29472"/>
                  <a:pt x="17313" y="30606"/>
                </a:cubicBezTo>
                <a:cubicBezTo>
                  <a:pt x="17313" y="30673"/>
                  <a:pt x="17646" y="31474"/>
                  <a:pt x="17813" y="31907"/>
                </a:cubicBezTo>
                <a:cubicBezTo>
                  <a:pt x="17446" y="31607"/>
                  <a:pt x="17113" y="31307"/>
                  <a:pt x="16746" y="31073"/>
                </a:cubicBezTo>
                <a:cubicBezTo>
                  <a:pt x="15712" y="30273"/>
                  <a:pt x="14678" y="29472"/>
                  <a:pt x="13577" y="28705"/>
                </a:cubicBezTo>
                <a:lnTo>
                  <a:pt x="12609" y="27971"/>
                </a:lnTo>
                <a:cubicBezTo>
                  <a:pt x="12743" y="27871"/>
                  <a:pt x="14411" y="26537"/>
                  <a:pt x="14844" y="25670"/>
                </a:cubicBezTo>
                <a:cubicBezTo>
                  <a:pt x="15245" y="24869"/>
                  <a:pt x="15511" y="23768"/>
                  <a:pt x="15111" y="22968"/>
                </a:cubicBezTo>
                <a:cubicBezTo>
                  <a:pt x="14861" y="22376"/>
                  <a:pt x="14300" y="22048"/>
                  <a:pt x="13714" y="22048"/>
                </a:cubicBezTo>
                <a:cubicBezTo>
                  <a:pt x="13441" y="22048"/>
                  <a:pt x="13164" y="22119"/>
                  <a:pt x="12910" y="22267"/>
                </a:cubicBezTo>
                <a:cubicBezTo>
                  <a:pt x="11809" y="22968"/>
                  <a:pt x="11709" y="25303"/>
                  <a:pt x="11976" y="26437"/>
                </a:cubicBezTo>
                <a:cubicBezTo>
                  <a:pt x="12009" y="26504"/>
                  <a:pt x="12443" y="27638"/>
                  <a:pt x="12576" y="27938"/>
                </a:cubicBezTo>
                <a:cubicBezTo>
                  <a:pt x="11842" y="27404"/>
                  <a:pt x="11142" y="26870"/>
                  <a:pt x="10475" y="26303"/>
                </a:cubicBezTo>
                <a:cubicBezTo>
                  <a:pt x="9574" y="25570"/>
                  <a:pt x="8707" y="24769"/>
                  <a:pt x="7906" y="23902"/>
                </a:cubicBezTo>
                <a:cubicBezTo>
                  <a:pt x="7939" y="23835"/>
                  <a:pt x="9674" y="22467"/>
                  <a:pt x="10141" y="21567"/>
                </a:cubicBezTo>
                <a:cubicBezTo>
                  <a:pt x="10541" y="20799"/>
                  <a:pt x="10808" y="19699"/>
                  <a:pt x="10408" y="18865"/>
                </a:cubicBezTo>
                <a:cubicBezTo>
                  <a:pt x="10131" y="18289"/>
                  <a:pt x="9569" y="17952"/>
                  <a:pt x="8984" y="17952"/>
                </a:cubicBezTo>
                <a:cubicBezTo>
                  <a:pt x="8721" y="17952"/>
                  <a:pt x="8454" y="18020"/>
                  <a:pt x="8206" y="18164"/>
                </a:cubicBezTo>
                <a:cubicBezTo>
                  <a:pt x="7105" y="18865"/>
                  <a:pt x="7005" y="21233"/>
                  <a:pt x="7272" y="22334"/>
                </a:cubicBezTo>
                <a:cubicBezTo>
                  <a:pt x="7306" y="22401"/>
                  <a:pt x="7606" y="23268"/>
                  <a:pt x="7773" y="23668"/>
                </a:cubicBezTo>
                <a:lnTo>
                  <a:pt x="7739" y="23735"/>
                </a:lnTo>
                <a:cubicBezTo>
                  <a:pt x="6939" y="22834"/>
                  <a:pt x="6205" y="21867"/>
                  <a:pt x="5604" y="20866"/>
                </a:cubicBezTo>
                <a:cubicBezTo>
                  <a:pt x="5237" y="20332"/>
                  <a:pt x="4937" y="19765"/>
                  <a:pt x="4670" y="19232"/>
                </a:cubicBezTo>
                <a:cubicBezTo>
                  <a:pt x="5004" y="18998"/>
                  <a:pt x="6605" y="17997"/>
                  <a:pt x="7105" y="17197"/>
                </a:cubicBezTo>
                <a:cubicBezTo>
                  <a:pt x="7572" y="16430"/>
                  <a:pt x="7973" y="15396"/>
                  <a:pt x="7639" y="14528"/>
                </a:cubicBezTo>
                <a:cubicBezTo>
                  <a:pt x="7437" y="13871"/>
                  <a:pt x="6833" y="13463"/>
                  <a:pt x="6190" y="13463"/>
                </a:cubicBezTo>
                <a:cubicBezTo>
                  <a:pt x="5984" y="13463"/>
                  <a:pt x="5773" y="13505"/>
                  <a:pt x="5571" y="13594"/>
                </a:cubicBezTo>
                <a:cubicBezTo>
                  <a:pt x="4404" y="14161"/>
                  <a:pt x="4003" y="16530"/>
                  <a:pt x="4170" y="17664"/>
                </a:cubicBezTo>
                <a:cubicBezTo>
                  <a:pt x="4170" y="17731"/>
                  <a:pt x="4337" y="18364"/>
                  <a:pt x="4470" y="18798"/>
                </a:cubicBezTo>
                <a:cubicBezTo>
                  <a:pt x="4337" y="18565"/>
                  <a:pt x="4203" y="18298"/>
                  <a:pt x="4103" y="18064"/>
                </a:cubicBezTo>
                <a:cubicBezTo>
                  <a:pt x="3670" y="17197"/>
                  <a:pt x="3336" y="16330"/>
                  <a:pt x="3036" y="15596"/>
                </a:cubicBezTo>
                <a:cubicBezTo>
                  <a:pt x="2869" y="15162"/>
                  <a:pt x="2736" y="14762"/>
                  <a:pt x="2636" y="14395"/>
                </a:cubicBezTo>
                <a:cubicBezTo>
                  <a:pt x="2836" y="14028"/>
                  <a:pt x="3736" y="12393"/>
                  <a:pt x="3836" y="11493"/>
                </a:cubicBezTo>
                <a:cubicBezTo>
                  <a:pt x="3903" y="10592"/>
                  <a:pt x="3770" y="9491"/>
                  <a:pt x="3103" y="8858"/>
                </a:cubicBezTo>
                <a:cubicBezTo>
                  <a:pt x="2797" y="8568"/>
                  <a:pt x="2409" y="8424"/>
                  <a:pt x="2022" y="8424"/>
                </a:cubicBezTo>
                <a:cubicBezTo>
                  <a:pt x="1564" y="8424"/>
                  <a:pt x="1109" y="8626"/>
                  <a:pt x="801" y="9024"/>
                </a:cubicBezTo>
                <a:cubicBezTo>
                  <a:pt x="0" y="10058"/>
                  <a:pt x="768" y="12293"/>
                  <a:pt x="1435" y="13261"/>
                </a:cubicBezTo>
                <a:cubicBezTo>
                  <a:pt x="1501" y="13327"/>
                  <a:pt x="2569" y="14495"/>
                  <a:pt x="2569" y="14495"/>
                </a:cubicBezTo>
                <a:lnTo>
                  <a:pt x="2569" y="14462"/>
                </a:lnTo>
                <a:cubicBezTo>
                  <a:pt x="2669" y="14828"/>
                  <a:pt x="2802" y="15195"/>
                  <a:pt x="2969" y="15629"/>
                </a:cubicBezTo>
                <a:cubicBezTo>
                  <a:pt x="3236" y="16363"/>
                  <a:pt x="3570" y="17230"/>
                  <a:pt x="3970" y="18131"/>
                </a:cubicBezTo>
                <a:cubicBezTo>
                  <a:pt x="4404" y="19098"/>
                  <a:pt x="4904" y="20032"/>
                  <a:pt x="5438" y="20966"/>
                </a:cubicBezTo>
                <a:cubicBezTo>
                  <a:pt x="6038" y="22000"/>
                  <a:pt x="6739" y="22968"/>
                  <a:pt x="7539" y="23902"/>
                </a:cubicBezTo>
                <a:cubicBezTo>
                  <a:pt x="7239" y="23702"/>
                  <a:pt x="6305" y="23201"/>
                  <a:pt x="6238" y="23168"/>
                </a:cubicBezTo>
                <a:cubicBezTo>
                  <a:pt x="5681" y="22932"/>
                  <a:pt x="4809" y="22747"/>
                  <a:pt x="3970" y="22747"/>
                </a:cubicBezTo>
                <a:cubicBezTo>
                  <a:pt x="3151" y="22747"/>
                  <a:pt x="2364" y="22923"/>
                  <a:pt x="1935" y="23401"/>
                </a:cubicBezTo>
                <a:cubicBezTo>
                  <a:pt x="1368" y="24135"/>
                  <a:pt x="1535" y="25169"/>
                  <a:pt x="2302" y="25703"/>
                </a:cubicBezTo>
                <a:cubicBezTo>
                  <a:pt x="2677" y="25976"/>
                  <a:pt x="3156" y="26074"/>
                  <a:pt x="3647" y="26074"/>
                </a:cubicBezTo>
                <a:cubicBezTo>
                  <a:pt x="4116" y="26074"/>
                  <a:pt x="4596" y="25984"/>
                  <a:pt x="5004" y="25870"/>
                </a:cubicBezTo>
                <a:cubicBezTo>
                  <a:pt x="5938" y="25570"/>
                  <a:pt x="7506" y="24135"/>
                  <a:pt x="7639" y="24035"/>
                </a:cubicBezTo>
                <a:cubicBezTo>
                  <a:pt x="8473" y="24936"/>
                  <a:pt x="9340" y="25770"/>
                  <a:pt x="10274" y="26570"/>
                </a:cubicBezTo>
                <a:cubicBezTo>
                  <a:pt x="10808" y="27037"/>
                  <a:pt x="11375" y="27471"/>
                  <a:pt x="11942" y="27938"/>
                </a:cubicBezTo>
                <a:cubicBezTo>
                  <a:pt x="11642" y="27771"/>
                  <a:pt x="11409" y="27604"/>
                  <a:pt x="11342" y="27604"/>
                </a:cubicBezTo>
                <a:cubicBezTo>
                  <a:pt x="10808" y="27371"/>
                  <a:pt x="9957" y="27187"/>
                  <a:pt x="9132" y="27187"/>
                </a:cubicBezTo>
                <a:cubicBezTo>
                  <a:pt x="8306" y="27187"/>
                  <a:pt x="7506" y="27371"/>
                  <a:pt x="7072" y="27871"/>
                </a:cubicBezTo>
                <a:cubicBezTo>
                  <a:pt x="6505" y="28572"/>
                  <a:pt x="6638" y="29639"/>
                  <a:pt x="7439" y="30139"/>
                </a:cubicBezTo>
                <a:cubicBezTo>
                  <a:pt x="7821" y="30418"/>
                  <a:pt x="8313" y="30524"/>
                  <a:pt x="8813" y="30524"/>
                </a:cubicBezTo>
                <a:cubicBezTo>
                  <a:pt x="9273" y="30524"/>
                  <a:pt x="9742" y="30434"/>
                  <a:pt x="10141" y="30306"/>
                </a:cubicBezTo>
                <a:cubicBezTo>
                  <a:pt x="10975" y="30073"/>
                  <a:pt x="12343" y="28839"/>
                  <a:pt x="12709" y="28538"/>
                </a:cubicBezTo>
                <a:lnTo>
                  <a:pt x="13377" y="29039"/>
                </a:lnTo>
                <a:cubicBezTo>
                  <a:pt x="14411" y="29839"/>
                  <a:pt x="15445" y="30640"/>
                  <a:pt x="16479" y="31440"/>
                </a:cubicBezTo>
                <a:cubicBezTo>
                  <a:pt x="16846" y="31741"/>
                  <a:pt x="17179" y="32041"/>
                  <a:pt x="17513" y="32341"/>
                </a:cubicBezTo>
                <a:cubicBezTo>
                  <a:pt x="17246" y="32174"/>
                  <a:pt x="17046" y="32074"/>
                  <a:pt x="17013" y="32041"/>
                </a:cubicBezTo>
                <a:cubicBezTo>
                  <a:pt x="16479" y="31807"/>
                  <a:pt x="15620" y="31624"/>
                  <a:pt x="14790" y="31624"/>
                </a:cubicBezTo>
                <a:cubicBezTo>
                  <a:pt x="13960" y="31624"/>
                  <a:pt x="13160" y="31807"/>
                  <a:pt x="12743" y="32308"/>
                </a:cubicBezTo>
                <a:cubicBezTo>
                  <a:pt x="12142" y="33008"/>
                  <a:pt x="12309" y="34076"/>
                  <a:pt x="13076" y="34576"/>
                </a:cubicBezTo>
                <a:cubicBezTo>
                  <a:pt x="13459" y="34854"/>
                  <a:pt x="13950" y="34960"/>
                  <a:pt x="14451" y="34960"/>
                </a:cubicBezTo>
                <a:cubicBezTo>
                  <a:pt x="14911" y="34960"/>
                  <a:pt x="15379" y="34871"/>
                  <a:pt x="15778" y="34743"/>
                </a:cubicBezTo>
                <a:cubicBezTo>
                  <a:pt x="16612" y="34509"/>
                  <a:pt x="17880" y="33408"/>
                  <a:pt x="18280" y="33042"/>
                </a:cubicBezTo>
                <a:cubicBezTo>
                  <a:pt x="18614" y="33342"/>
                  <a:pt x="18981" y="33642"/>
                  <a:pt x="19281" y="33976"/>
                </a:cubicBezTo>
                <a:cubicBezTo>
                  <a:pt x="19481" y="34176"/>
                  <a:pt x="19714" y="34376"/>
                  <a:pt x="19915" y="34609"/>
                </a:cubicBezTo>
                <a:lnTo>
                  <a:pt x="20515" y="35310"/>
                </a:lnTo>
                <a:cubicBezTo>
                  <a:pt x="20882" y="35743"/>
                  <a:pt x="21249" y="36210"/>
                  <a:pt x="21582" y="36644"/>
                </a:cubicBezTo>
                <a:cubicBezTo>
                  <a:pt x="21849" y="36944"/>
                  <a:pt x="22049" y="37245"/>
                  <a:pt x="22283" y="37545"/>
                </a:cubicBezTo>
                <a:cubicBezTo>
                  <a:pt x="21949" y="37245"/>
                  <a:pt x="21249" y="36711"/>
                  <a:pt x="21182" y="36677"/>
                </a:cubicBezTo>
                <a:cubicBezTo>
                  <a:pt x="20532" y="36266"/>
                  <a:pt x="19349" y="35869"/>
                  <a:pt x="18324" y="35869"/>
                </a:cubicBezTo>
                <a:cubicBezTo>
                  <a:pt x="17771" y="35869"/>
                  <a:pt x="17263" y="35985"/>
                  <a:pt x="16912" y="36277"/>
                </a:cubicBezTo>
                <a:cubicBezTo>
                  <a:pt x="16212" y="36878"/>
                  <a:pt x="16212" y="37945"/>
                  <a:pt x="16912" y="38579"/>
                </a:cubicBezTo>
                <a:cubicBezTo>
                  <a:pt x="17401" y="39043"/>
                  <a:pt x="18140" y="39203"/>
                  <a:pt x="18841" y="39203"/>
                </a:cubicBezTo>
                <a:cubicBezTo>
                  <a:pt x="19098" y="39203"/>
                  <a:pt x="19349" y="39182"/>
                  <a:pt x="19581" y="39146"/>
                </a:cubicBezTo>
                <a:cubicBezTo>
                  <a:pt x="20515" y="39012"/>
                  <a:pt x="22250" y="37912"/>
                  <a:pt x="22450" y="37745"/>
                </a:cubicBezTo>
                <a:cubicBezTo>
                  <a:pt x="22817" y="38245"/>
                  <a:pt x="23184" y="38712"/>
                  <a:pt x="23517" y="39179"/>
                </a:cubicBezTo>
                <a:cubicBezTo>
                  <a:pt x="24685" y="40780"/>
                  <a:pt x="25585" y="42148"/>
                  <a:pt x="26186" y="43115"/>
                </a:cubicBezTo>
                <a:lnTo>
                  <a:pt x="26252" y="43215"/>
                </a:lnTo>
                <a:lnTo>
                  <a:pt x="27053" y="42815"/>
                </a:lnTo>
                <a:lnTo>
                  <a:pt x="26920" y="42648"/>
                </a:lnTo>
                <a:cubicBezTo>
                  <a:pt x="26286" y="41681"/>
                  <a:pt x="25352" y="40313"/>
                  <a:pt x="24151" y="38712"/>
                </a:cubicBezTo>
                <a:cubicBezTo>
                  <a:pt x="23751" y="38212"/>
                  <a:pt x="23350" y="37678"/>
                  <a:pt x="22917" y="37144"/>
                </a:cubicBezTo>
                <a:cubicBezTo>
                  <a:pt x="23350" y="36677"/>
                  <a:pt x="23784" y="36144"/>
                  <a:pt x="24184" y="35610"/>
                </a:cubicBezTo>
                <a:cubicBezTo>
                  <a:pt x="25085" y="35977"/>
                  <a:pt x="26986" y="35977"/>
                  <a:pt x="27253" y="35977"/>
                </a:cubicBezTo>
                <a:cubicBezTo>
                  <a:pt x="27287" y="36611"/>
                  <a:pt x="27320" y="37211"/>
                  <a:pt x="27353" y="37778"/>
                </a:cubicBezTo>
                <a:cubicBezTo>
                  <a:pt x="27420" y="39746"/>
                  <a:pt x="27420" y="41381"/>
                  <a:pt x="27387" y="42548"/>
                </a:cubicBezTo>
                <a:lnTo>
                  <a:pt x="27387" y="42682"/>
                </a:lnTo>
                <a:lnTo>
                  <a:pt x="28287" y="42248"/>
                </a:lnTo>
                <a:cubicBezTo>
                  <a:pt x="28287" y="41114"/>
                  <a:pt x="28221" y="39580"/>
                  <a:pt x="28120" y="37745"/>
                </a:cubicBezTo>
                <a:cubicBezTo>
                  <a:pt x="28087" y="37111"/>
                  <a:pt x="28020" y="36444"/>
                  <a:pt x="27954" y="35743"/>
                </a:cubicBezTo>
                <a:cubicBezTo>
                  <a:pt x="28221" y="35710"/>
                  <a:pt x="30189" y="35176"/>
                  <a:pt x="30956" y="34576"/>
                </a:cubicBezTo>
                <a:cubicBezTo>
                  <a:pt x="31623" y="34042"/>
                  <a:pt x="32357" y="33175"/>
                  <a:pt x="32323" y="32241"/>
                </a:cubicBezTo>
                <a:cubicBezTo>
                  <a:pt x="32323" y="31348"/>
                  <a:pt x="31592" y="30669"/>
                  <a:pt x="30741" y="30669"/>
                </a:cubicBezTo>
                <a:cubicBezTo>
                  <a:pt x="30702" y="30669"/>
                  <a:pt x="30662" y="30670"/>
                  <a:pt x="30622" y="30673"/>
                </a:cubicBezTo>
                <a:cubicBezTo>
                  <a:pt x="29321" y="30840"/>
                  <a:pt x="28254" y="32941"/>
                  <a:pt x="28020" y="34109"/>
                </a:cubicBezTo>
                <a:cubicBezTo>
                  <a:pt x="28020" y="34176"/>
                  <a:pt x="27954" y="34943"/>
                  <a:pt x="27920" y="35377"/>
                </a:cubicBezTo>
                <a:cubicBezTo>
                  <a:pt x="27920" y="35110"/>
                  <a:pt x="27887" y="34843"/>
                  <a:pt x="27854" y="34543"/>
                </a:cubicBezTo>
                <a:cubicBezTo>
                  <a:pt x="27787" y="33976"/>
                  <a:pt x="27720" y="33408"/>
                  <a:pt x="27653" y="32808"/>
                </a:cubicBezTo>
                <a:cubicBezTo>
                  <a:pt x="27587" y="32508"/>
                  <a:pt x="27553" y="32208"/>
                  <a:pt x="27487" y="31907"/>
                </a:cubicBezTo>
                <a:cubicBezTo>
                  <a:pt x="27453" y="31607"/>
                  <a:pt x="27387" y="31307"/>
                  <a:pt x="27320" y="31007"/>
                </a:cubicBezTo>
                <a:cubicBezTo>
                  <a:pt x="27153" y="30273"/>
                  <a:pt x="26953" y="29572"/>
                  <a:pt x="26753" y="28839"/>
                </a:cubicBezTo>
                <a:cubicBezTo>
                  <a:pt x="27253" y="28805"/>
                  <a:pt x="29021" y="28605"/>
                  <a:pt x="29788" y="28171"/>
                </a:cubicBezTo>
                <a:cubicBezTo>
                  <a:pt x="30556" y="27704"/>
                  <a:pt x="31389" y="26971"/>
                  <a:pt x="31490" y="26037"/>
                </a:cubicBezTo>
                <a:cubicBezTo>
                  <a:pt x="31623" y="25136"/>
                  <a:pt x="30956" y="24302"/>
                  <a:pt x="30055" y="24269"/>
                </a:cubicBezTo>
                <a:cubicBezTo>
                  <a:pt x="30044" y="24268"/>
                  <a:pt x="30033" y="24268"/>
                  <a:pt x="30021" y="24268"/>
                </a:cubicBezTo>
                <a:cubicBezTo>
                  <a:pt x="28730" y="24268"/>
                  <a:pt x="27350" y="26146"/>
                  <a:pt x="26953" y="27237"/>
                </a:cubicBezTo>
                <a:cubicBezTo>
                  <a:pt x="26953" y="27304"/>
                  <a:pt x="26753" y="28105"/>
                  <a:pt x="26653" y="28572"/>
                </a:cubicBezTo>
                <a:cubicBezTo>
                  <a:pt x="26519" y="28138"/>
                  <a:pt x="26386" y="27704"/>
                  <a:pt x="26252" y="27271"/>
                </a:cubicBezTo>
                <a:cubicBezTo>
                  <a:pt x="25819" y="26037"/>
                  <a:pt x="25352" y="24802"/>
                  <a:pt x="24885" y="23568"/>
                </a:cubicBezTo>
                <a:lnTo>
                  <a:pt x="24485" y="22434"/>
                </a:lnTo>
                <a:cubicBezTo>
                  <a:pt x="24651" y="22434"/>
                  <a:pt x="26786" y="22234"/>
                  <a:pt x="27620" y="21733"/>
                </a:cubicBezTo>
                <a:cubicBezTo>
                  <a:pt x="28387" y="21300"/>
                  <a:pt x="29221" y="20533"/>
                  <a:pt x="29321" y="19599"/>
                </a:cubicBezTo>
                <a:cubicBezTo>
                  <a:pt x="29488" y="18698"/>
                  <a:pt x="28821" y="17864"/>
                  <a:pt x="27887" y="17831"/>
                </a:cubicBezTo>
                <a:cubicBezTo>
                  <a:pt x="27876" y="17830"/>
                  <a:pt x="27864" y="17830"/>
                  <a:pt x="27853" y="17830"/>
                </a:cubicBezTo>
                <a:cubicBezTo>
                  <a:pt x="26562" y="17830"/>
                  <a:pt x="25182" y="19708"/>
                  <a:pt x="24818" y="20799"/>
                </a:cubicBezTo>
                <a:cubicBezTo>
                  <a:pt x="24785" y="20866"/>
                  <a:pt x="24518" y="22034"/>
                  <a:pt x="24451" y="22367"/>
                </a:cubicBezTo>
                <a:cubicBezTo>
                  <a:pt x="24151" y="21533"/>
                  <a:pt x="23851" y="20699"/>
                  <a:pt x="23617" y="19865"/>
                </a:cubicBezTo>
                <a:cubicBezTo>
                  <a:pt x="23284" y="18731"/>
                  <a:pt x="22983" y="17597"/>
                  <a:pt x="22783" y="16430"/>
                </a:cubicBezTo>
                <a:cubicBezTo>
                  <a:pt x="22883" y="16430"/>
                  <a:pt x="25085" y="16230"/>
                  <a:pt x="25952" y="15729"/>
                </a:cubicBezTo>
                <a:cubicBezTo>
                  <a:pt x="26719" y="15295"/>
                  <a:pt x="27553" y="14528"/>
                  <a:pt x="27653" y="13594"/>
                </a:cubicBezTo>
                <a:cubicBezTo>
                  <a:pt x="27820" y="12694"/>
                  <a:pt x="27120" y="11860"/>
                  <a:pt x="26219" y="11826"/>
                </a:cubicBezTo>
                <a:cubicBezTo>
                  <a:pt x="26208" y="11826"/>
                  <a:pt x="26197" y="11826"/>
                  <a:pt x="26185" y="11826"/>
                </a:cubicBezTo>
                <a:cubicBezTo>
                  <a:pt x="24894" y="11826"/>
                  <a:pt x="23514" y="13704"/>
                  <a:pt x="23117" y="14795"/>
                </a:cubicBezTo>
                <a:cubicBezTo>
                  <a:pt x="23117" y="14862"/>
                  <a:pt x="22917" y="15762"/>
                  <a:pt x="22817" y="16196"/>
                </a:cubicBezTo>
                <a:lnTo>
                  <a:pt x="22750" y="16196"/>
                </a:lnTo>
                <a:cubicBezTo>
                  <a:pt x="22550" y="15029"/>
                  <a:pt x="22483" y="13828"/>
                  <a:pt x="22550" y="12660"/>
                </a:cubicBezTo>
                <a:cubicBezTo>
                  <a:pt x="22550" y="11993"/>
                  <a:pt x="22617" y="11359"/>
                  <a:pt x="22650" y="10759"/>
                </a:cubicBezTo>
                <a:cubicBezTo>
                  <a:pt x="23084" y="10759"/>
                  <a:pt x="24985" y="10759"/>
                  <a:pt x="25819" y="10392"/>
                </a:cubicBezTo>
                <a:cubicBezTo>
                  <a:pt x="26653" y="10058"/>
                  <a:pt x="27520" y="9391"/>
                  <a:pt x="27754" y="8491"/>
                </a:cubicBezTo>
                <a:cubicBezTo>
                  <a:pt x="27987" y="7590"/>
                  <a:pt x="27420" y="6689"/>
                  <a:pt x="26486" y="6556"/>
                </a:cubicBezTo>
                <a:cubicBezTo>
                  <a:pt x="26427" y="6548"/>
                  <a:pt x="26368" y="6545"/>
                  <a:pt x="26308" y="6545"/>
                </a:cubicBezTo>
                <a:cubicBezTo>
                  <a:pt x="25045" y="6545"/>
                  <a:pt x="23595" y="8171"/>
                  <a:pt x="23117" y="9158"/>
                </a:cubicBezTo>
                <a:cubicBezTo>
                  <a:pt x="23084" y="9224"/>
                  <a:pt x="22850" y="9825"/>
                  <a:pt x="22717" y="10292"/>
                </a:cubicBezTo>
                <a:cubicBezTo>
                  <a:pt x="22750" y="10025"/>
                  <a:pt x="22783" y="9725"/>
                  <a:pt x="22817" y="9458"/>
                </a:cubicBezTo>
                <a:cubicBezTo>
                  <a:pt x="22950" y="8491"/>
                  <a:pt x="23117" y="7590"/>
                  <a:pt x="23284" y="6789"/>
                </a:cubicBezTo>
                <a:cubicBezTo>
                  <a:pt x="23384" y="6356"/>
                  <a:pt x="23484" y="5955"/>
                  <a:pt x="23584" y="5589"/>
                </a:cubicBezTo>
                <a:cubicBezTo>
                  <a:pt x="23984" y="5355"/>
                  <a:pt x="25619" y="4521"/>
                  <a:pt x="26186" y="3821"/>
                </a:cubicBezTo>
                <a:cubicBezTo>
                  <a:pt x="26753" y="3120"/>
                  <a:pt x="27253" y="2119"/>
                  <a:pt x="27020" y="1219"/>
                </a:cubicBezTo>
                <a:cubicBezTo>
                  <a:pt x="26858" y="489"/>
                  <a:pt x="26214" y="1"/>
                  <a:pt x="25497" y="1"/>
                </a:cubicBezTo>
                <a:close/>
              </a:path>
            </a:pathLst>
          </a:custGeom>
          <a:solidFill>
            <a:srgbClr val="FFD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mn-ea"/>
              <a:sym typeface="+mn-lt"/>
            </a:endParaRPr>
          </a:p>
        </p:txBody>
      </p:sp>
      <p:sp>
        <p:nvSpPr>
          <p:cNvPr id="205" name="Google Shape;175;p30">
            <a:extLst>
              <a:ext uri="{FF2B5EF4-FFF2-40B4-BE49-F238E27FC236}">
                <a16:creationId xmlns:a16="http://schemas.microsoft.com/office/drawing/2014/main" xmlns="" id="{E6EB8D83-3AF6-46BE-90EE-54657520264E}"/>
              </a:ext>
            </a:extLst>
          </p:cNvPr>
          <p:cNvSpPr/>
          <p:nvPr/>
        </p:nvSpPr>
        <p:spPr>
          <a:xfrm>
            <a:off x="1130776" y="2978878"/>
            <a:ext cx="303342" cy="166955"/>
          </a:xfrm>
          <a:custGeom>
            <a:avLst/>
            <a:gdLst/>
            <a:ahLst/>
            <a:cxnLst/>
            <a:rect l="l" t="t" r="r" b="b"/>
            <a:pathLst>
              <a:path w="6272" h="3452" extrusionOk="0">
                <a:moveTo>
                  <a:pt x="1958" y="0"/>
                </a:moveTo>
                <a:cubicBezTo>
                  <a:pt x="1555" y="0"/>
                  <a:pt x="1188" y="82"/>
                  <a:pt x="901" y="279"/>
                </a:cubicBezTo>
                <a:cubicBezTo>
                  <a:pt x="134" y="813"/>
                  <a:pt x="1" y="1847"/>
                  <a:pt x="635" y="2547"/>
                </a:cubicBezTo>
                <a:cubicBezTo>
                  <a:pt x="1163" y="3231"/>
                  <a:pt x="2183" y="3451"/>
                  <a:pt x="3022" y="3451"/>
                </a:cubicBezTo>
                <a:cubicBezTo>
                  <a:pt x="3083" y="3451"/>
                  <a:pt x="3144" y="3450"/>
                  <a:pt x="3203" y="3448"/>
                </a:cubicBezTo>
                <a:cubicBezTo>
                  <a:pt x="4204" y="3381"/>
                  <a:pt x="6272" y="2347"/>
                  <a:pt x="6272" y="2347"/>
                </a:cubicBezTo>
                <a:cubicBezTo>
                  <a:pt x="6272" y="2347"/>
                  <a:pt x="5171" y="1213"/>
                  <a:pt x="5071" y="1146"/>
                </a:cubicBezTo>
                <a:cubicBezTo>
                  <a:pt x="4412" y="609"/>
                  <a:pt x="3056" y="0"/>
                  <a:pt x="1958" y="0"/>
                </a:cubicBezTo>
                <a:close/>
              </a:path>
            </a:pathLst>
          </a:custGeom>
          <a:solidFill>
            <a:srgbClr val="FFD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mn-ea"/>
              <a:sym typeface="+mn-lt"/>
            </a:endParaRPr>
          </a:p>
        </p:txBody>
      </p:sp>
      <p:sp>
        <p:nvSpPr>
          <p:cNvPr id="206" name="Google Shape;176;p30">
            <a:extLst>
              <a:ext uri="{FF2B5EF4-FFF2-40B4-BE49-F238E27FC236}">
                <a16:creationId xmlns:a16="http://schemas.microsoft.com/office/drawing/2014/main" xmlns="" id="{A13EB131-EFFE-44E0-83DB-A16116532CFE}"/>
              </a:ext>
            </a:extLst>
          </p:cNvPr>
          <p:cNvSpPr/>
          <p:nvPr/>
        </p:nvSpPr>
        <p:spPr>
          <a:xfrm>
            <a:off x="1130776" y="2978878"/>
            <a:ext cx="303342" cy="166955"/>
          </a:xfrm>
          <a:custGeom>
            <a:avLst/>
            <a:gdLst/>
            <a:ahLst/>
            <a:cxnLst/>
            <a:rect l="l" t="t" r="r" b="b"/>
            <a:pathLst>
              <a:path w="6272" h="3452" extrusionOk="0">
                <a:moveTo>
                  <a:pt x="1958" y="0"/>
                </a:moveTo>
                <a:cubicBezTo>
                  <a:pt x="1555" y="0"/>
                  <a:pt x="1188" y="82"/>
                  <a:pt x="901" y="279"/>
                </a:cubicBezTo>
                <a:cubicBezTo>
                  <a:pt x="134" y="813"/>
                  <a:pt x="1" y="1847"/>
                  <a:pt x="635" y="2547"/>
                </a:cubicBezTo>
                <a:cubicBezTo>
                  <a:pt x="1163" y="3231"/>
                  <a:pt x="2183" y="3451"/>
                  <a:pt x="3022" y="3451"/>
                </a:cubicBezTo>
                <a:cubicBezTo>
                  <a:pt x="3083" y="3451"/>
                  <a:pt x="3144" y="3450"/>
                  <a:pt x="3203" y="3448"/>
                </a:cubicBezTo>
                <a:cubicBezTo>
                  <a:pt x="4204" y="3381"/>
                  <a:pt x="6272" y="2347"/>
                  <a:pt x="6272" y="2347"/>
                </a:cubicBezTo>
                <a:cubicBezTo>
                  <a:pt x="6272" y="2347"/>
                  <a:pt x="5171" y="1213"/>
                  <a:pt x="5071" y="1146"/>
                </a:cubicBezTo>
                <a:cubicBezTo>
                  <a:pt x="4412" y="609"/>
                  <a:pt x="3056" y="0"/>
                  <a:pt x="1958" y="0"/>
                </a:cubicBezTo>
                <a:close/>
              </a:path>
            </a:pathLst>
          </a:custGeom>
          <a:solidFill>
            <a:srgbClr val="FFD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mn-ea"/>
              <a:sym typeface="+mn-lt"/>
            </a:endParaRPr>
          </a:p>
        </p:txBody>
      </p:sp>
      <p:sp>
        <p:nvSpPr>
          <p:cNvPr id="207" name="Google Shape;177;p30">
            <a:extLst>
              <a:ext uri="{FF2B5EF4-FFF2-40B4-BE49-F238E27FC236}">
                <a16:creationId xmlns:a16="http://schemas.microsoft.com/office/drawing/2014/main" xmlns="" id="{76FD7E87-54F3-48D2-A596-4919D45EBABB}"/>
              </a:ext>
            </a:extLst>
          </p:cNvPr>
          <p:cNvSpPr/>
          <p:nvPr/>
        </p:nvSpPr>
        <p:spPr>
          <a:xfrm>
            <a:off x="903317" y="3689836"/>
            <a:ext cx="2997538" cy="2169392"/>
          </a:xfrm>
          <a:custGeom>
            <a:avLst/>
            <a:gdLst/>
            <a:ahLst/>
            <a:cxnLst/>
            <a:rect l="l" t="t" r="r" b="b"/>
            <a:pathLst>
              <a:path w="61978" h="44855" extrusionOk="0">
                <a:moveTo>
                  <a:pt x="29257" y="1"/>
                </a:moveTo>
                <a:cubicBezTo>
                  <a:pt x="25751" y="1"/>
                  <a:pt x="19815" y="14299"/>
                  <a:pt x="19815" y="14299"/>
                </a:cubicBezTo>
                <a:cubicBezTo>
                  <a:pt x="19815" y="14299"/>
                  <a:pt x="14415" y="990"/>
                  <a:pt x="11874" y="990"/>
                </a:cubicBezTo>
                <a:cubicBezTo>
                  <a:pt x="11590" y="990"/>
                  <a:pt x="11343" y="1155"/>
                  <a:pt x="11142" y="1524"/>
                </a:cubicBezTo>
                <a:cubicBezTo>
                  <a:pt x="9140" y="5226"/>
                  <a:pt x="19081" y="26241"/>
                  <a:pt x="19081" y="26241"/>
                </a:cubicBezTo>
                <a:cubicBezTo>
                  <a:pt x="19081" y="26241"/>
                  <a:pt x="10318" y="14349"/>
                  <a:pt x="6004" y="14349"/>
                </a:cubicBezTo>
                <a:cubicBezTo>
                  <a:pt x="5240" y="14349"/>
                  <a:pt x="4615" y="14722"/>
                  <a:pt x="4203" y="15600"/>
                </a:cubicBezTo>
                <a:cubicBezTo>
                  <a:pt x="1468" y="21471"/>
                  <a:pt x="15612" y="37049"/>
                  <a:pt x="15612" y="37049"/>
                </a:cubicBezTo>
                <a:cubicBezTo>
                  <a:pt x="15612" y="37049"/>
                  <a:pt x="10218" y="33059"/>
                  <a:pt x="6204" y="33059"/>
                </a:cubicBezTo>
                <a:cubicBezTo>
                  <a:pt x="5266" y="33059"/>
                  <a:pt x="4404" y="33277"/>
                  <a:pt x="3703" y="33813"/>
                </a:cubicBezTo>
                <a:cubicBezTo>
                  <a:pt x="0" y="36615"/>
                  <a:pt x="13877" y="43554"/>
                  <a:pt x="13877" y="43554"/>
                </a:cubicBezTo>
                <a:lnTo>
                  <a:pt x="501" y="44855"/>
                </a:lnTo>
                <a:lnTo>
                  <a:pt x="60010" y="44855"/>
                </a:lnTo>
                <a:lnTo>
                  <a:pt x="42898" y="43987"/>
                </a:lnTo>
                <a:cubicBezTo>
                  <a:pt x="42898" y="43987"/>
                  <a:pt x="47601" y="43353"/>
                  <a:pt x="49336" y="39651"/>
                </a:cubicBezTo>
                <a:cubicBezTo>
                  <a:pt x="49817" y="38632"/>
                  <a:pt x="48999" y="38264"/>
                  <a:pt x="47567" y="38264"/>
                </a:cubicBezTo>
                <a:cubicBezTo>
                  <a:pt x="43841" y="38264"/>
                  <a:pt x="35959" y="40752"/>
                  <a:pt x="35959" y="40752"/>
                </a:cubicBezTo>
                <a:cubicBezTo>
                  <a:pt x="35959" y="40752"/>
                  <a:pt x="61978" y="24507"/>
                  <a:pt x="53305" y="21038"/>
                </a:cubicBezTo>
                <a:cubicBezTo>
                  <a:pt x="52457" y="20698"/>
                  <a:pt x="51550" y="20545"/>
                  <a:pt x="50604" y="20545"/>
                </a:cubicBezTo>
                <a:cubicBezTo>
                  <a:pt x="44732" y="20545"/>
                  <a:pt x="37336" y="26432"/>
                  <a:pt x="33117" y="30294"/>
                </a:cubicBezTo>
                <a:lnTo>
                  <a:pt x="33117" y="30294"/>
                </a:lnTo>
                <a:cubicBezTo>
                  <a:pt x="41335" y="20913"/>
                  <a:pt x="48450" y="3258"/>
                  <a:pt x="41897" y="3258"/>
                </a:cubicBezTo>
                <a:cubicBezTo>
                  <a:pt x="34458" y="3258"/>
                  <a:pt x="23551" y="23840"/>
                  <a:pt x="23551" y="23840"/>
                </a:cubicBezTo>
                <a:cubicBezTo>
                  <a:pt x="23551" y="23840"/>
                  <a:pt x="32957" y="656"/>
                  <a:pt x="29488" y="22"/>
                </a:cubicBezTo>
                <a:cubicBezTo>
                  <a:pt x="29412" y="8"/>
                  <a:pt x="29335" y="1"/>
                  <a:pt x="29257" y="1"/>
                </a:cubicBezTo>
                <a:close/>
              </a:path>
            </a:pathLst>
          </a:custGeom>
          <a:solidFill>
            <a:srgbClr val="FFD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mn-ea"/>
              <a:sym typeface="+mn-lt"/>
            </a:endParaRPr>
          </a:p>
        </p:txBody>
      </p:sp>
      <p:sp>
        <p:nvSpPr>
          <p:cNvPr id="208" name="Google Shape;178;p30">
            <a:extLst>
              <a:ext uri="{FF2B5EF4-FFF2-40B4-BE49-F238E27FC236}">
                <a16:creationId xmlns:a16="http://schemas.microsoft.com/office/drawing/2014/main" xmlns="" id="{4A3E8F98-AF21-4659-8F91-88A568ADE86B}"/>
              </a:ext>
            </a:extLst>
          </p:cNvPr>
          <p:cNvSpPr/>
          <p:nvPr/>
        </p:nvSpPr>
        <p:spPr>
          <a:xfrm>
            <a:off x="1395379" y="4420092"/>
            <a:ext cx="635704" cy="1343954"/>
          </a:xfrm>
          <a:custGeom>
            <a:avLst/>
            <a:gdLst/>
            <a:ahLst/>
            <a:cxnLst/>
            <a:rect l="l" t="t" r="r" b="b"/>
            <a:pathLst>
              <a:path w="13144" h="27788" fill="none" extrusionOk="0">
                <a:moveTo>
                  <a:pt x="7672" y="1"/>
                </a:moveTo>
                <a:cubicBezTo>
                  <a:pt x="13143" y="16112"/>
                  <a:pt x="13143" y="27521"/>
                  <a:pt x="13143" y="27521"/>
                </a:cubicBezTo>
                <a:cubicBezTo>
                  <a:pt x="13143" y="27521"/>
                  <a:pt x="6672" y="27787"/>
                  <a:pt x="0" y="22817"/>
                </a:cubicBezTo>
              </a:path>
            </a:pathLst>
          </a:custGeom>
          <a:solidFill>
            <a:srgbClr val="FFD9AB"/>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mn-ea"/>
              <a:sym typeface="+mn-lt"/>
            </a:endParaRPr>
          </a:p>
        </p:txBody>
      </p:sp>
      <p:sp>
        <p:nvSpPr>
          <p:cNvPr id="209" name="Google Shape;179;p30">
            <a:extLst>
              <a:ext uri="{FF2B5EF4-FFF2-40B4-BE49-F238E27FC236}">
                <a16:creationId xmlns:a16="http://schemas.microsoft.com/office/drawing/2014/main" xmlns="" id="{CD61FE8A-81FB-4911-B7C8-CC1375C447F1}"/>
              </a:ext>
            </a:extLst>
          </p:cNvPr>
          <p:cNvSpPr/>
          <p:nvPr/>
        </p:nvSpPr>
        <p:spPr>
          <a:xfrm>
            <a:off x="1898709" y="4157134"/>
            <a:ext cx="216238" cy="682472"/>
          </a:xfrm>
          <a:custGeom>
            <a:avLst/>
            <a:gdLst/>
            <a:ahLst/>
            <a:cxnLst/>
            <a:rect l="l" t="t" r="r" b="b"/>
            <a:pathLst>
              <a:path w="4471" h="14111" fill="none" extrusionOk="0">
                <a:moveTo>
                  <a:pt x="1" y="14111"/>
                </a:moveTo>
                <a:cubicBezTo>
                  <a:pt x="1102" y="9307"/>
                  <a:pt x="2603" y="4571"/>
                  <a:pt x="4471" y="1"/>
                </a:cubicBezTo>
              </a:path>
            </a:pathLst>
          </a:custGeom>
          <a:solidFill>
            <a:srgbClr val="FFD9AB"/>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mn-ea"/>
              <a:sym typeface="+mn-lt"/>
            </a:endParaRPr>
          </a:p>
        </p:txBody>
      </p:sp>
      <p:sp>
        <p:nvSpPr>
          <p:cNvPr id="210" name="Google Shape;180;p30">
            <a:extLst>
              <a:ext uri="{FF2B5EF4-FFF2-40B4-BE49-F238E27FC236}">
                <a16:creationId xmlns:a16="http://schemas.microsoft.com/office/drawing/2014/main" xmlns="" id="{32F73141-DF90-4280-9D22-976EE80D6A62}"/>
              </a:ext>
            </a:extLst>
          </p:cNvPr>
          <p:cNvSpPr/>
          <p:nvPr/>
        </p:nvSpPr>
        <p:spPr>
          <a:xfrm>
            <a:off x="1395379" y="4384640"/>
            <a:ext cx="1282628" cy="995439"/>
          </a:xfrm>
          <a:custGeom>
            <a:avLst/>
            <a:gdLst/>
            <a:ahLst/>
            <a:cxnLst/>
            <a:rect l="l" t="t" r="r" b="b"/>
            <a:pathLst>
              <a:path w="26520" h="20582" fill="none" extrusionOk="0">
                <a:moveTo>
                  <a:pt x="26519" y="0"/>
                </a:moveTo>
                <a:lnTo>
                  <a:pt x="12643" y="20581"/>
                </a:lnTo>
                <a:cubicBezTo>
                  <a:pt x="12643" y="20581"/>
                  <a:pt x="3203" y="12642"/>
                  <a:pt x="0" y="8173"/>
                </a:cubicBezTo>
              </a:path>
            </a:pathLst>
          </a:custGeom>
          <a:solidFill>
            <a:srgbClr val="FFD9AB"/>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mn-ea"/>
              <a:sym typeface="+mn-lt"/>
            </a:endParaRPr>
          </a:p>
        </p:txBody>
      </p:sp>
      <p:sp>
        <p:nvSpPr>
          <p:cNvPr id="211" name="Google Shape;181;p30">
            <a:extLst>
              <a:ext uri="{FF2B5EF4-FFF2-40B4-BE49-F238E27FC236}">
                <a16:creationId xmlns:a16="http://schemas.microsoft.com/office/drawing/2014/main" xmlns="" id="{4003C2C1-8E5D-4F3E-AB4C-6C9AEA42257C}"/>
              </a:ext>
            </a:extLst>
          </p:cNvPr>
          <p:cNvSpPr/>
          <p:nvPr/>
        </p:nvSpPr>
        <p:spPr>
          <a:xfrm>
            <a:off x="2018121" y="5091245"/>
            <a:ext cx="995439" cy="527608"/>
          </a:xfrm>
          <a:custGeom>
            <a:avLst/>
            <a:gdLst/>
            <a:ahLst/>
            <a:cxnLst/>
            <a:rect l="l" t="t" r="r" b="b"/>
            <a:pathLst>
              <a:path w="20582" h="10909" fill="none" extrusionOk="0">
                <a:moveTo>
                  <a:pt x="0" y="10908"/>
                </a:moveTo>
                <a:cubicBezTo>
                  <a:pt x="0" y="10908"/>
                  <a:pt x="14644" y="3970"/>
                  <a:pt x="20582" y="1"/>
                </a:cubicBezTo>
              </a:path>
            </a:pathLst>
          </a:custGeom>
          <a:solidFill>
            <a:srgbClr val="FFD9AB"/>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mn-ea"/>
              <a:sym typeface="+mn-lt"/>
            </a:endParaRPr>
          </a:p>
        </p:txBody>
      </p:sp>
      <p:sp>
        <p:nvSpPr>
          <p:cNvPr id="110" name="Google Shape;182;p30">
            <a:extLst>
              <a:ext uri="{FF2B5EF4-FFF2-40B4-BE49-F238E27FC236}">
                <a16:creationId xmlns:a16="http://schemas.microsoft.com/office/drawing/2014/main" xmlns="" id="{2F762FBD-9E71-441E-8EF4-960FAD1B100B}"/>
              </a:ext>
            </a:extLst>
          </p:cNvPr>
          <p:cNvSpPr/>
          <p:nvPr/>
        </p:nvSpPr>
        <p:spPr>
          <a:xfrm>
            <a:off x="2506699" y="731136"/>
            <a:ext cx="7756025" cy="5127261"/>
          </a:xfrm>
          <a:custGeom>
            <a:avLst/>
            <a:gdLst/>
            <a:ahLst/>
            <a:cxnLst/>
            <a:rect l="l" t="t" r="r" b="b"/>
            <a:pathLst>
              <a:path w="123523" h="97838" extrusionOk="0">
                <a:moveTo>
                  <a:pt x="1" y="1"/>
                </a:moveTo>
                <a:lnTo>
                  <a:pt x="1" y="5438"/>
                </a:lnTo>
                <a:lnTo>
                  <a:pt x="1" y="7406"/>
                </a:lnTo>
                <a:lnTo>
                  <a:pt x="1" y="97837"/>
                </a:lnTo>
                <a:lnTo>
                  <a:pt x="123522" y="97837"/>
                </a:lnTo>
                <a:lnTo>
                  <a:pt x="123522" y="5438"/>
                </a:lnTo>
                <a:lnTo>
                  <a:pt x="33425" y="5438"/>
                </a:lnTo>
                <a:lnTo>
                  <a:pt x="30022" y="1"/>
                </a:ln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mn-ea"/>
              <a:sym typeface="+mn-lt"/>
            </a:endParaRPr>
          </a:p>
        </p:txBody>
      </p:sp>
      <p:sp>
        <p:nvSpPr>
          <p:cNvPr id="111" name="Google Shape;183;p30">
            <a:extLst>
              <a:ext uri="{FF2B5EF4-FFF2-40B4-BE49-F238E27FC236}">
                <a16:creationId xmlns:a16="http://schemas.microsoft.com/office/drawing/2014/main" xmlns="" id="{EFB906D3-147C-4DA6-8859-102C5120C77D}"/>
              </a:ext>
            </a:extLst>
          </p:cNvPr>
          <p:cNvSpPr/>
          <p:nvPr/>
        </p:nvSpPr>
        <p:spPr>
          <a:xfrm>
            <a:off x="2546665" y="1314341"/>
            <a:ext cx="7676326" cy="4498980"/>
          </a:xfrm>
          <a:custGeom>
            <a:avLst/>
            <a:gdLst/>
            <a:ahLst/>
            <a:cxnLst/>
            <a:rect l="l" t="t" r="r" b="b"/>
            <a:pathLst>
              <a:path w="121755" h="87931" extrusionOk="0">
                <a:moveTo>
                  <a:pt x="1" y="1"/>
                </a:moveTo>
                <a:lnTo>
                  <a:pt x="1" y="87930"/>
                </a:lnTo>
                <a:lnTo>
                  <a:pt x="121754" y="87930"/>
                </a:lnTo>
                <a:lnTo>
                  <a:pt x="121754"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mn-ea"/>
              <a:sym typeface="+mn-lt"/>
            </a:endParaRPr>
          </a:p>
        </p:txBody>
      </p:sp>
      <p:sp>
        <p:nvSpPr>
          <p:cNvPr id="112" name="Google Shape;184;p30">
            <a:extLst>
              <a:ext uri="{FF2B5EF4-FFF2-40B4-BE49-F238E27FC236}">
                <a16:creationId xmlns:a16="http://schemas.microsoft.com/office/drawing/2014/main" xmlns="" id="{DD16F1D1-0883-47FE-BC88-329637BF0F9D}"/>
              </a:ext>
            </a:extLst>
          </p:cNvPr>
          <p:cNvSpPr/>
          <p:nvPr/>
        </p:nvSpPr>
        <p:spPr>
          <a:xfrm>
            <a:off x="10073706" y="1314339"/>
            <a:ext cx="149283" cy="4498434"/>
          </a:xfrm>
          <a:custGeom>
            <a:avLst/>
            <a:gdLst/>
            <a:ahLst/>
            <a:cxnLst/>
            <a:rect l="l" t="t" r="r" b="b"/>
            <a:pathLst>
              <a:path w="2836" h="89365" extrusionOk="0">
                <a:moveTo>
                  <a:pt x="0" y="0"/>
                </a:moveTo>
                <a:lnTo>
                  <a:pt x="0" y="89364"/>
                </a:lnTo>
                <a:lnTo>
                  <a:pt x="2836" y="89364"/>
                </a:lnTo>
                <a:lnTo>
                  <a:pt x="2836" y="0"/>
                </a:lnTo>
                <a:close/>
              </a:path>
            </a:pathLst>
          </a:custGeom>
          <a:solidFill>
            <a:srgbClr val="D3DC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mn-ea"/>
              <a:sym typeface="+mn-lt"/>
            </a:endParaRPr>
          </a:p>
        </p:txBody>
      </p:sp>
      <p:sp>
        <p:nvSpPr>
          <p:cNvPr id="114" name="Google Shape;186;p30">
            <a:extLst>
              <a:ext uri="{FF2B5EF4-FFF2-40B4-BE49-F238E27FC236}">
                <a16:creationId xmlns:a16="http://schemas.microsoft.com/office/drawing/2014/main" xmlns="" id="{6340F58E-9FB5-4396-9452-DEFAD049B446}"/>
              </a:ext>
            </a:extLst>
          </p:cNvPr>
          <p:cNvSpPr/>
          <p:nvPr/>
        </p:nvSpPr>
        <p:spPr>
          <a:xfrm>
            <a:off x="2546307" y="1086881"/>
            <a:ext cx="7676682" cy="227460"/>
          </a:xfrm>
          <a:custGeom>
            <a:avLst/>
            <a:gdLst/>
            <a:ahLst/>
            <a:cxnLst/>
            <a:rect l="l" t="t" r="r" b="b"/>
            <a:pathLst>
              <a:path w="122422" h="4771" extrusionOk="0">
                <a:moveTo>
                  <a:pt x="0" y="1"/>
                </a:moveTo>
                <a:lnTo>
                  <a:pt x="0" y="4771"/>
                </a:lnTo>
                <a:lnTo>
                  <a:pt x="122421" y="4771"/>
                </a:lnTo>
                <a:lnTo>
                  <a:pt x="122421" y="1"/>
                </a:lnTo>
                <a:close/>
              </a:path>
            </a:pathLst>
          </a:custGeom>
          <a:solidFill>
            <a:srgbClr val="FF76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mn-ea"/>
              <a:sym typeface="+mn-lt"/>
            </a:endParaRPr>
          </a:p>
        </p:txBody>
      </p:sp>
      <p:sp>
        <p:nvSpPr>
          <p:cNvPr id="18" name="文本框 17">
            <a:extLst>
              <a:ext uri="{FF2B5EF4-FFF2-40B4-BE49-F238E27FC236}">
                <a16:creationId xmlns:a16="http://schemas.microsoft.com/office/drawing/2014/main" xmlns="" id="{2506095A-8565-4768-A53D-32C96EF60CC4}"/>
              </a:ext>
            </a:extLst>
          </p:cNvPr>
          <p:cNvSpPr txBox="1"/>
          <p:nvPr/>
        </p:nvSpPr>
        <p:spPr>
          <a:xfrm>
            <a:off x="2754629" y="2132395"/>
            <a:ext cx="6943699" cy="2696444"/>
          </a:xfrm>
          <a:prstGeom prst="rect">
            <a:avLst/>
          </a:prstGeom>
          <a:noFill/>
        </p:spPr>
        <p:txBody>
          <a:bodyPr wrap="square" rtlCol="0">
            <a:spAutoFit/>
          </a:bodyPr>
          <a:lstStyle/>
          <a:p>
            <a:pPr algn="ctr">
              <a:lnSpc>
                <a:spcPct val="150000"/>
              </a:lnSpc>
            </a:pPr>
            <a:r>
              <a:rPr lang="en-US" altLang="zh-CN" sz="6000" b="1" dirty="0">
                <a:solidFill>
                  <a:srgbClr val="C00000"/>
                </a:solidFill>
                <a:latin typeface="Times New Roman" pitchFamily="18" charset="0"/>
                <a:cs typeface="Times New Roman" pitchFamily="18" charset="0"/>
                <a:sym typeface="+mn-lt"/>
              </a:rPr>
              <a:t>VẬN DỤNG</a:t>
            </a:r>
          </a:p>
          <a:p>
            <a:pPr algn="ctr">
              <a:lnSpc>
                <a:spcPct val="150000"/>
              </a:lnSpc>
            </a:pPr>
            <a:r>
              <a:rPr lang="en-US" altLang="zh-CN" sz="6000" b="1" dirty="0">
                <a:solidFill>
                  <a:srgbClr val="C00000"/>
                </a:solidFill>
                <a:latin typeface="Times New Roman" pitchFamily="18" charset="0"/>
                <a:cs typeface="Times New Roman" pitchFamily="18" charset="0"/>
                <a:sym typeface="+mn-lt"/>
              </a:rPr>
              <a:t>- CỦNG CỐ</a:t>
            </a:r>
          </a:p>
        </p:txBody>
      </p:sp>
    </p:spTree>
    <p:extLst>
      <p:ext uri="{BB962C8B-B14F-4D97-AF65-F5344CB8AC3E}">
        <p14:creationId xmlns:p14="http://schemas.microsoft.com/office/powerpoint/2010/main" val="1836490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523" y="814066"/>
            <a:ext cx="11504994" cy="6124754"/>
          </a:xfrm>
          <a:prstGeom prst="rect">
            <a:avLst/>
          </a:prstGeom>
        </p:spPr>
        <p:txBody>
          <a:bodyPr wrap="square">
            <a:spAutoFit/>
          </a:bodyPr>
          <a:lstStyle/>
          <a:p>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1: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chỗ</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chỉnh</a:t>
            </a:r>
            <a:r>
              <a:rPr lang="en-US" sz="2800" dirty="0">
                <a:latin typeface="Times New Roman" pitchFamily="18" charset="0"/>
                <a:cs typeface="Times New Roman" pitchFamily="18" charset="0"/>
              </a:rPr>
              <a:t>:</a:t>
            </a:r>
          </a:p>
          <a:p>
            <a:pPr algn="ctr" fontAlgn="b"/>
            <a:r>
              <a:rPr lang="vi-VN" sz="2800" dirty="0">
                <a:solidFill>
                  <a:srgbClr val="39A493"/>
                </a:solidFill>
                <a:latin typeface="Times New Roman" pitchFamily="18" charset="0"/>
                <a:cs typeface="Times New Roman" pitchFamily="18" charset="0"/>
              </a:rPr>
              <a:t>chuyển động</a:t>
            </a:r>
            <a:r>
              <a:rPr lang="en-US" sz="2800" dirty="0">
                <a:solidFill>
                  <a:srgbClr val="39A493"/>
                </a:solidFill>
                <a:latin typeface="Times New Roman" pitchFamily="18" charset="0"/>
                <a:cs typeface="Times New Roman" pitchFamily="18" charset="0"/>
              </a:rPr>
              <a:t>, </a:t>
            </a:r>
            <a:r>
              <a:rPr lang="vi-VN" sz="2800" dirty="0">
                <a:solidFill>
                  <a:srgbClr val="39A493"/>
                </a:solidFill>
                <a:latin typeface="Times New Roman" pitchFamily="18" charset="0"/>
                <a:cs typeface="Times New Roman" pitchFamily="18" charset="0"/>
              </a:rPr>
              <a:t>các electron</a:t>
            </a:r>
            <a:r>
              <a:rPr lang="en-US" sz="2800" dirty="0">
                <a:solidFill>
                  <a:srgbClr val="39A493"/>
                </a:solidFill>
                <a:latin typeface="Times New Roman" pitchFamily="18" charset="0"/>
                <a:cs typeface="Times New Roman" pitchFamily="18" charset="0"/>
              </a:rPr>
              <a:t>, </a:t>
            </a:r>
            <a:r>
              <a:rPr lang="vi-VN" sz="2800" dirty="0">
                <a:solidFill>
                  <a:srgbClr val="39A493"/>
                </a:solidFill>
                <a:latin typeface="Times New Roman" pitchFamily="18" charset="0"/>
                <a:cs typeface="Times New Roman" pitchFamily="18" charset="0"/>
              </a:rPr>
              <a:t>hạt nhân</a:t>
            </a:r>
            <a:r>
              <a:rPr lang="en-US" sz="2800" dirty="0">
                <a:solidFill>
                  <a:srgbClr val="39A493"/>
                </a:solidFill>
                <a:latin typeface="Times New Roman" pitchFamily="18" charset="0"/>
                <a:cs typeface="Times New Roman" pitchFamily="18" charset="0"/>
              </a:rPr>
              <a:t>, </a:t>
            </a:r>
            <a:r>
              <a:rPr lang="vi-VN" sz="2800" dirty="0">
                <a:solidFill>
                  <a:srgbClr val="39A493"/>
                </a:solidFill>
                <a:latin typeface="Times New Roman" pitchFamily="18" charset="0"/>
                <a:cs typeface="Times New Roman" pitchFamily="18" charset="0"/>
              </a:rPr>
              <a:t>điện tích dương</a:t>
            </a:r>
            <a:r>
              <a:rPr lang="en-US" sz="2800" dirty="0">
                <a:solidFill>
                  <a:srgbClr val="39A493"/>
                </a:solidFill>
                <a:latin typeface="Times New Roman" pitchFamily="18" charset="0"/>
                <a:cs typeface="Times New Roman" pitchFamily="18" charset="0"/>
              </a:rPr>
              <a:t>, </a:t>
            </a:r>
            <a:r>
              <a:rPr lang="vi-VN" sz="2800" dirty="0">
                <a:solidFill>
                  <a:srgbClr val="39A493"/>
                </a:solidFill>
                <a:latin typeface="Times New Roman" pitchFamily="18" charset="0"/>
                <a:cs typeface="Times New Roman" pitchFamily="18" charset="0"/>
              </a:rPr>
              <a:t>trung hòa về điện</a:t>
            </a:r>
            <a:r>
              <a:rPr lang="en-US" sz="2800" dirty="0">
                <a:solidFill>
                  <a:srgbClr val="39A493"/>
                </a:solidFill>
                <a:latin typeface="Times New Roman" pitchFamily="18" charset="0"/>
                <a:cs typeface="Times New Roman" pitchFamily="18" charset="0"/>
              </a:rPr>
              <a:t>, </a:t>
            </a:r>
            <a:r>
              <a:rPr lang="vi-VN" sz="2800" dirty="0">
                <a:solidFill>
                  <a:srgbClr val="39A493"/>
                </a:solidFill>
                <a:latin typeface="Times New Roman" pitchFamily="18" charset="0"/>
                <a:cs typeface="Times New Roman" pitchFamily="18" charset="0"/>
              </a:rPr>
              <a:t>vỏ nguyên tử</a:t>
            </a:r>
            <a:r>
              <a:rPr lang="en-US" sz="2800" dirty="0">
                <a:solidFill>
                  <a:srgbClr val="39A493"/>
                </a:solidFill>
                <a:latin typeface="Times New Roman" pitchFamily="18" charset="0"/>
                <a:cs typeface="Times New Roman" pitchFamily="18" charset="0"/>
              </a:rPr>
              <a:t>, </a:t>
            </a:r>
            <a:r>
              <a:rPr lang="vi-VN" sz="2800" dirty="0">
                <a:solidFill>
                  <a:srgbClr val="39A493"/>
                </a:solidFill>
                <a:latin typeface="Times New Roman" pitchFamily="18" charset="0"/>
                <a:cs typeface="Times New Roman" pitchFamily="18" charset="0"/>
              </a:rPr>
              <a:t>điện tích âm</a:t>
            </a:r>
            <a:r>
              <a:rPr lang="en-US" sz="2800" dirty="0">
                <a:solidFill>
                  <a:srgbClr val="39A493"/>
                </a:solidFill>
                <a:latin typeface="Times New Roman" pitchFamily="18" charset="0"/>
                <a:cs typeface="Times New Roman" pitchFamily="18" charset="0"/>
              </a:rPr>
              <a:t>, </a:t>
            </a:r>
            <a:r>
              <a:rPr lang="vi-VN" sz="2800" dirty="0">
                <a:solidFill>
                  <a:srgbClr val="39A493"/>
                </a:solidFill>
                <a:latin typeface="Times New Roman" pitchFamily="18" charset="0"/>
                <a:cs typeface="Times New Roman" pitchFamily="18" charset="0"/>
              </a:rPr>
              <a:t>vô cùng nhỏ</a:t>
            </a:r>
            <a:r>
              <a:rPr lang="en-US" sz="2800" dirty="0">
                <a:solidFill>
                  <a:srgbClr val="39A493"/>
                </a:solidFill>
                <a:latin typeface="Times New Roman" pitchFamily="18" charset="0"/>
                <a:cs typeface="Times New Roman" pitchFamily="18" charset="0"/>
              </a:rPr>
              <a:t>, </a:t>
            </a:r>
            <a:r>
              <a:rPr lang="vi-VN" sz="2800" dirty="0">
                <a:solidFill>
                  <a:srgbClr val="39A493"/>
                </a:solidFill>
                <a:latin typeface="Times New Roman" pitchFamily="18" charset="0"/>
                <a:cs typeface="Times New Roman" pitchFamily="18" charset="0"/>
              </a:rPr>
              <a:t>sắp xếp</a:t>
            </a:r>
            <a:endParaRPr lang="en-US" sz="2800" dirty="0">
              <a:solidFill>
                <a:srgbClr val="39A493"/>
              </a:solidFill>
              <a:latin typeface="Times New Roman" pitchFamily="18" charset="0"/>
              <a:cs typeface="Times New Roman" pitchFamily="18" charset="0"/>
            </a:endParaRPr>
          </a:p>
          <a:p>
            <a:pPr algn="ctr" fontAlgn="t"/>
            <a:r>
              <a:rPr lang="vi-VN" sz="2800" dirty="0">
                <a:solidFill>
                  <a:srgbClr val="39A493"/>
                </a:solidFill>
              </a:rPr>
              <a:t> </a:t>
            </a:r>
            <a:endParaRPr lang="en-US" sz="2800" dirty="0">
              <a:solidFill>
                <a:srgbClr val="39A493"/>
              </a:solidFill>
              <a:latin typeface="Times New Roman" pitchFamily="18" charset="0"/>
              <a:cs typeface="Times New Roman" pitchFamily="18" charset="0"/>
            </a:endParaRPr>
          </a:p>
          <a:p>
            <a:pPr>
              <a:lnSpc>
                <a:spcPct val="150000"/>
              </a:lnSpc>
            </a:pP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p>
          <a:p>
            <a:pPr>
              <a:lnSpc>
                <a:spcPct val="150000"/>
              </a:lnSpc>
            </a:pPr>
            <a:r>
              <a:rPr lang="en-US" sz="2800" dirty="0">
                <a:latin typeface="Times New Roman" pitchFamily="18" charset="0"/>
                <a:cs typeface="Times New Roman" pitchFamily="18" charset="0"/>
              </a:rPr>
              <a:t>Theo Rutherford - Bohr,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gồm</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mang</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bởi</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mang</a:t>
            </a:r>
            <a:r>
              <a:rPr lang="en-US" sz="2800" dirty="0">
                <a:latin typeface="Times New Roman" pitchFamily="18" charset="0"/>
                <a:cs typeface="Times New Roman" pitchFamily="18" charset="0"/>
              </a:rPr>
              <a:t> .............................</a:t>
            </a:r>
          </a:p>
          <a:p>
            <a:pPr>
              <a:lnSpc>
                <a:spcPct val="150000"/>
              </a:lnSpc>
            </a:pP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electron ……..................... </a:t>
            </a:r>
            <a:r>
              <a:rPr lang="en-US" sz="2800" dirty="0" err="1">
                <a:latin typeface="Times New Roman" pitchFamily="18" charset="0"/>
                <a:cs typeface="Times New Roman" pitchFamily="18" charset="0"/>
              </a:rPr>
              <a:t>xung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a:t>
            </a:r>
          </a:p>
        </p:txBody>
      </p:sp>
      <p:sp>
        <p:nvSpPr>
          <p:cNvPr id="5" name="TextBox 4"/>
          <p:cNvSpPr txBox="1"/>
          <p:nvPr/>
        </p:nvSpPr>
        <p:spPr>
          <a:xfrm>
            <a:off x="2996047" y="3000357"/>
            <a:ext cx="2327563" cy="523220"/>
          </a:xfrm>
          <a:prstGeom prst="rect">
            <a:avLst/>
          </a:prstGeom>
          <a:noFill/>
        </p:spPr>
        <p:txBody>
          <a:bodyPr wrap="square" rtlCol="0">
            <a:spAutoFit/>
          </a:bodyPr>
          <a:lstStyle/>
          <a:p>
            <a:pPr algn="ctr"/>
            <a:r>
              <a:rPr lang="vi-VN" sz="2800" dirty="0">
                <a:solidFill>
                  <a:srgbClr val="FF0000"/>
                </a:solidFill>
                <a:latin typeface="Times New Roman" pitchFamily="18" charset="0"/>
                <a:cs typeface="Times New Roman" pitchFamily="18" charset="0"/>
              </a:rPr>
              <a:t>vô cùng nhỏ</a:t>
            </a:r>
            <a:endParaRPr lang="en-US" sz="2800" dirty="0"/>
          </a:p>
        </p:txBody>
      </p:sp>
      <p:sp>
        <p:nvSpPr>
          <p:cNvPr id="6" name="TextBox 5"/>
          <p:cNvSpPr txBox="1"/>
          <p:nvPr/>
        </p:nvSpPr>
        <p:spPr>
          <a:xfrm>
            <a:off x="5652651" y="3005186"/>
            <a:ext cx="3323649" cy="523220"/>
          </a:xfrm>
          <a:prstGeom prst="rect">
            <a:avLst/>
          </a:prstGeom>
          <a:noFill/>
        </p:spPr>
        <p:txBody>
          <a:bodyPr wrap="square" rtlCol="0">
            <a:spAutoFit/>
          </a:bodyPr>
          <a:lstStyle/>
          <a:p>
            <a:pPr algn="ctr"/>
            <a:r>
              <a:rPr lang="vi-VN" sz="2800" dirty="0">
                <a:solidFill>
                  <a:srgbClr val="FF0000"/>
                </a:solidFill>
                <a:latin typeface="Times New Roman" pitchFamily="18" charset="0"/>
                <a:cs typeface="Times New Roman" pitchFamily="18" charset="0"/>
              </a:rPr>
              <a:t>trung hòa về điện</a:t>
            </a:r>
            <a:endParaRPr lang="en-US" sz="2800" dirty="0"/>
          </a:p>
        </p:txBody>
      </p:sp>
      <p:sp>
        <p:nvSpPr>
          <p:cNvPr id="8" name="TextBox 7"/>
          <p:cNvSpPr txBox="1"/>
          <p:nvPr/>
        </p:nvSpPr>
        <p:spPr>
          <a:xfrm>
            <a:off x="9268689" y="3705331"/>
            <a:ext cx="1648692" cy="523220"/>
          </a:xfrm>
          <a:prstGeom prst="rect">
            <a:avLst/>
          </a:prstGeom>
          <a:noFill/>
        </p:spPr>
        <p:txBody>
          <a:bodyPr wrap="square" rtlCol="0">
            <a:spAutoFit/>
          </a:bodyPr>
          <a:lstStyle/>
          <a:p>
            <a:pPr algn="ctr"/>
            <a:r>
              <a:rPr lang="vi-VN" sz="2800" dirty="0">
                <a:solidFill>
                  <a:srgbClr val="FF0000"/>
                </a:solidFill>
                <a:latin typeface="Times New Roman" pitchFamily="18" charset="0"/>
                <a:cs typeface="Times New Roman" pitchFamily="18" charset="0"/>
              </a:rPr>
              <a:t>hạt nhân</a:t>
            </a:r>
            <a:endParaRPr lang="en-US" sz="2800" dirty="0"/>
          </a:p>
        </p:txBody>
      </p:sp>
      <p:sp>
        <p:nvSpPr>
          <p:cNvPr id="9" name="TextBox 8"/>
          <p:cNvSpPr txBox="1"/>
          <p:nvPr/>
        </p:nvSpPr>
        <p:spPr>
          <a:xfrm>
            <a:off x="3633354" y="4316059"/>
            <a:ext cx="2202872" cy="523220"/>
          </a:xfrm>
          <a:prstGeom prst="rect">
            <a:avLst/>
          </a:prstGeom>
          <a:noFill/>
        </p:spPr>
        <p:txBody>
          <a:bodyPr wrap="square" rtlCol="0">
            <a:spAutoFit/>
          </a:bodyPr>
          <a:lstStyle/>
          <a:p>
            <a:r>
              <a:rPr lang="vi-VN" sz="2800" dirty="0">
                <a:solidFill>
                  <a:srgbClr val="FF0000"/>
                </a:solidFill>
                <a:latin typeface="Times New Roman" pitchFamily="18" charset="0"/>
                <a:cs typeface="Times New Roman" pitchFamily="18" charset="0"/>
              </a:rPr>
              <a:t>vỏ nguyên tử</a:t>
            </a:r>
            <a:endParaRPr lang="en-US" sz="2800" dirty="0"/>
          </a:p>
        </p:txBody>
      </p:sp>
      <p:sp>
        <p:nvSpPr>
          <p:cNvPr id="10" name="TextBox 9"/>
          <p:cNvSpPr txBox="1"/>
          <p:nvPr/>
        </p:nvSpPr>
        <p:spPr>
          <a:xfrm>
            <a:off x="808241" y="4304807"/>
            <a:ext cx="2438397" cy="523220"/>
          </a:xfrm>
          <a:prstGeom prst="rect">
            <a:avLst/>
          </a:prstGeom>
          <a:noFill/>
        </p:spPr>
        <p:txBody>
          <a:bodyPr wrap="square" rtlCol="0">
            <a:spAutoFit/>
          </a:bodyPr>
          <a:lstStyle/>
          <a:p>
            <a:r>
              <a:rPr lang="vi-VN" sz="2800" dirty="0">
                <a:solidFill>
                  <a:srgbClr val="FF0000"/>
                </a:solidFill>
                <a:latin typeface="Times New Roman" pitchFamily="18" charset="0"/>
                <a:cs typeface="Times New Roman" pitchFamily="18" charset="0"/>
              </a:rPr>
              <a:t>điện tích dương</a:t>
            </a:r>
            <a:endParaRPr lang="en-US" sz="2800" dirty="0"/>
          </a:p>
        </p:txBody>
      </p:sp>
      <p:sp>
        <p:nvSpPr>
          <p:cNvPr id="11" name="TextBox 10"/>
          <p:cNvSpPr txBox="1"/>
          <p:nvPr/>
        </p:nvSpPr>
        <p:spPr>
          <a:xfrm>
            <a:off x="7011527" y="4329564"/>
            <a:ext cx="1967344" cy="523220"/>
          </a:xfrm>
          <a:prstGeom prst="rect">
            <a:avLst/>
          </a:prstGeom>
          <a:noFill/>
        </p:spPr>
        <p:txBody>
          <a:bodyPr wrap="square" rtlCol="0">
            <a:spAutoFit/>
          </a:bodyPr>
          <a:lstStyle/>
          <a:p>
            <a:r>
              <a:rPr lang="vi-VN" sz="2800" dirty="0">
                <a:solidFill>
                  <a:srgbClr val="FF0000"/>
                </a:solidFill>
                <a:latin typeface="Times New Roman" pitchFamily="18" charset="0"/>
                <a:cs typeface="Times New Roman" pitchFamily="18" charset="0"/>
              </a:rPr>
              <a:t>các electron</a:t>
            </a:r>
            <a:endParaRPr lang="en-US" sz="2800" dirty="0">
              <a:solidFill>
                <a:srgbClr val="FF0000"/>
              </a:solidFill>
            </a:endParaRPr>
          </a:p>
        </p:txBody>
      </p:sp>
      <p:sp>
        <p:nvSpPr>
          <p:cNvPr id="12" name="TextBox 11"/>
          <p:cNvSpPr txBox="1"/>
          <p:nvPr/>
        </p:nvSpPr>
        <p:spPr>
          <a:xfrm>
            <a:off x="808241" y="4954212"/>
            <a:ext cx="2438397" cy="523220"/>
          </a:xfrm>
          <a:prstGeom prst="rect">
            <a:avLst/>
          </a:prstGeom>
          <a:noFill/>
        </p:spPr>
        <p:txBody>
          <a:bodyPr wrap="square" rtlCol="0">
            <a:spAutoFit/>
          </a:bodyPr>
          <a:lstStyle/>
          <a:p>
            <a:r>
              <a:rPr lang="vi-VN" sz="2800" dirty="0">
                <a:solidFill>
                  <a:srgbClr val="FF0000"/>
                </a:solidFill>
                <a:latin typeface="Times New Roman" pitchFamily="18" charset="0"/>
                <a:cs typeface="Times New Roman" pitchFamily="18" charset="0"/>
              </a:rPr>
              <a:t>điện tích </a:t>
            </a:r>
            <a:r>
              <a:rPr lang="en-US" sz="2800" dirty="0" err="1">
                <a:solidFill>
                  <a:srgbClr val="FF0000"/>
                </a:solidFill>
                <a:latin typeface="Times New Roman" pitchFamily="18" charset="0"/>
                <a:cs typeface="Times New Roman" pitchFamily="18" charset="0"/>
              </a:rPr>
              <a:t>âm</a:t>
            </a:r>
            <a:endParaRPr lang="en-US" sz="2800" dirty="0"/>
          </a:p>
        </p:txBody>
      </p:sp>
      <p:sp>
        <p:nvSpPr>
          <p:cNvPr id="13" name="TextBox 12"/>
          <p:cNvSpPr txBox="1"/>
          <p:nvPr/>
        </p:nvSpPr>
        <p:spPr>
          <a:xfrm>
            <a:off x="5149821" y="5571904"/>
            <a:ext cx="2438397" cy="523220"/>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chuyển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động</a:t>
            </a:r>
            <a:endParaRPr lang="en-US" sz="2800" dirty="0"/>
          </a:p>
        </p:txBody>
      </p:sp>
      <p:sp>
        <p:nvSpPr>
          <p:cNvPr id="14" name="TextBox 13"/>
          <p:cNvSpPr txBox="1"/>
          <p:nvPr/>
        </p:nvSpPr>
        <p:spPr>
          <a:xfrm>
            <a:off x="1102557" y="6217083"/>
            <a:ext cx="1641770" cy="523220"/>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sắp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xếp</a:t>
            </a:r>
            <a:endParaRPr lang="en-US" sz="2800" dirty="0"/>
          </a:p>
        </p:txBody>
      </p:sp>
      <p:pic>
        <p:nvPicPr>
          <p:cNvPr id="4" name="Picture 3" descr="Screen Clipping">
            <a:extLst>
              <a:ext uri="{FF2B5EF4-FFF2-40B4-BE49-F238E27FC236}">
                <a16:creationId xmlns:a16="http://schemas.microsoft.com/office/drawing/2014/main" xmlns="" id="{E1995D1A-F0CE-3B3F-76E1-2D9938F73E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83" y="0"/>
            <a:ext cx="2529842" cy="727501"/>
          </a:xfrm>
          <a:prstGeom prst="rect">
            <a:avLst/>
          </a:prstGeom>
        </p:spPr>
      </p:pic>
      <p:pic>
        <p:nvPicPr>
          <p:cNvPr id="7" name="Picture 6">
            <a:extLst>
              <a:ext uri="{FF2B5EF4-FFF2-40B4-BE49-F238E27FC236}">
                <a16:creationId xmlns:a16="http://schemas.microsoft.com/office/drawing/2014/main" xmlns="" id="{81620DFD-53A0-F132-2205-177425DEA9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0776" y="1"/>
            <a:ext cx="841224" cy="914400"/>
          </a:xfrm>
          <a:prstGeom prst="rect">
            <a:avLst/>
          </a:prstGeom>
        </p:spPr>
      </p:pic>
    </p:spTree>
    <p:extLst>
      <p:ext uri="{BB962C8B-B14F-4D97-AF65-F5344CB8AC3E}">
        <p14:creationId xmlns:p14="http://schemas.microsoft.com/office/powerpoint/2010/main" val="4195669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ircle(in)">
                                      <p:cBhvr>
                                        <p:cTn id="44" dur="2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2600325" y="833870"/>
            <a:ext cx="6622473" cy="1759528"/>
          </a:xfrm>
          <a:prstGeom prst="wedgeRoundRectCallout">
            <a:avLst>
              <a:gd name="adj1" fmla="val -37295"/>
              <a:gd name="adj2" fmla="val 103840"/>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itchFamily="18" charset="0"/>
                <a:cs typeface="Times New Roman" pitchFamily="18" charset="0"/>
              </a:rPr>
              <a:t>Câu</a:t>
            </a:r>
            <a:r>
              <a:rPr lang="en-US" sz="2800" b="1" dirty="0">
                <a:solidFill>
                  <a:schemeClr val="tx1"/>
                </a:solidFill>
                <a:latin typeface="Times New Roman" pitchFamily="18" charset="0"/>
                <a:cs typeface="Times New Roman" pitchFamily="18" charset="0"/>
              </a:rPr>
              <a:t> 2: </a:t>
            </a:r>
            <a:r>
              <a:rPr lang="en-US" sz="2800" b="1" dirty="0" err="1">
                <a:solidFill>
                  <a:schemeClr val="tx1"/>
                </a:solidFill>
                <a:latin typeface="Times New Roman" pitchFamily="18" charset="0"/>
                <a:cs typeface="Times New Roman" pitchFamily="18" charset="0"/>
              </a:rPr>
              <a:t>Vì</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sao</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nói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khối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lượng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của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hạt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nhân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được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coi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là</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khối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lượng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nguyên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tử</a:t>
            </a:r>
            <a:r>
              <a:rPr lang="en-US" sz="2800" b="1" dirty="0">
                <a:solidFill>
                  <a:schemeClr val="tx1"/>
                </a:solidFill>
                <a:latin typeface="Times New Roman" pitchFamily="18" charset="0"/>
                <a:cs typeface="Times New Roman" pitchFamily="18" charset="0"/>
              </a:rPr>
              <a:t> ? </a:t>
            </a:r>
          </a:p>
          <a:p>
            <a:pPr algn="ctr"/>
            <a:endParaRPr lang="en-US" sz="2800" b="1" dirty="0">
              <a:solidFill>
                <a:schemeClr val="tx1"/>
              </a:solidFill>
            </a:endParaRPr>
          </a:p>
        </p:txBody>
      </p:sp>
      <p:sp>
        <p:nvSpPr>
          <p:cNvPr id="5" name="Rounded Rectangle 4"/>
          <p:cNvSpPr/>
          <p:nvPr/>
        </p:nvSpPr>
        <p:spPr>
          <a:xfrm>
            <a:off x="997527" y="3546765"/>
            <a:ext cx="7924800" cy="30618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latin typeface="Times New Roman" pitchFamily="18" charset="0"/>
                <a:cs typeface="Times New Roman" pitchFamily="18" charset="0"/>
              </a:rPr>
              <a:t> Proton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neutron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1amu),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electron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khoảng</a:t>
            </a:r>
            <a:r>
              <a:rPr lang="en-US" sz="2800" dirty="0">
                <a:latin typeface="Times New Roman" pitchFamily="18" charset="0"/>
                <a:cs typeface="Times New Roman" pitchFamily="18" charset="0"/>
              </a:rPr>
              <a:t> 0,00055 </a:t>
            </a:r>
            <a:r>
              <a:rPr lang="en-US" sz="2800" dirty="0" err="1">
                <a:latin typeface="Times New Roman" pitchFamily="18" charset="0"/>
                <a:cs typeface="Times New Roman" pitchFamily="18" charset="0"/>
              </a:rPr>
              <a:t>amu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lần</a:t>
            </a:r>
            <a:r>
              <a:rPr lang="en-US" sz="2800" dirty="0">
                <a:latin typeface="Times New Roman" pitchFamily="18" charset="0"/>
                <a:cs typeface="Times New Roman" pitchFamily="18" charset="0"/>
              </a:rPr>
              <a:t> so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proton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neutron. Do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a:t>
            </a:r>
          </a:p>
        </p:txBody>
      </p:sp>
      <p:pic>
        <p:nvPicPr>
          <p:cNvPr id="3" name="Picture 2" descr="Screen Clipping">
            <a:extLst>
              <a:ext uri="{FF2B5EF4-FFF2-40B4-BE49-F238E27FC236}">
                <a16:creationId xmlns:a16="http://schemas.microsoft.com/office/drawing/2014/main" xmlns="" id="{18038D48-C294-E8B0-113F-C3A7A014A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83" y="0"/>
            <a:ext cx="2529842" cy="727501"/>
          </a:xfrm>
          <a:prstGeom prst="rect">
            <a:avLst/>
          </a:prstGeom>
        </p:spPr>
      </p:pic>
      <p:pic>
        <p:nvPicPr>
          <p:cNvPr id="6" name="Picture 5">
            <a:extLst>
              <a:ext uri="{FF2B5EF4-FFF2-40B4-BE49-F238E27FC236}">
                <a16:creationId xmlns:a16="http://schemas.microsoft.com/office/drawing/2014/main" xmlns="" id="{406981D9-E32D-9E7B-2755-C96F04DD0D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7523" y="30873"/>
            <a:ext cx="1074477" cy="1167943"/>
          </a:xfrm>
          <a:prstGeom prst="rect">
            <a:avLst/>
          </a:prstGeom>
        </p:spPr>
      </p:pic>
    </p:spTree>
    <p:extLst>
      <p:ext uri="{BB962C8B-B14F-4D97-AF65-F5344CB8AC3E}">
        <p14:creationId xmlns:p14="http://schemas.microsoft.com/office/powerpoint/2010/main" val="3364513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070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xmlns="" id="{D376EA0E-FD52-468B-B695-B2466AB8B3D9}"/>
              </a:ext>
            </a:extLst>
          </p:cNvPr>
          <p:cNvSpPr/>
          <p:nvPr/>
        </p:nvSpPr>
        <p:spPr>
          <a:xfrm>
            <a:off x="6769100" y="596900"/>
            <a:ext cx="4572000" cy="5372097"/>
          </a:xfrm>
          <a:prstGeom prst="flowChartAlternateProcess">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altLang="zh-CN" sz="800" dirty="0">
              <a:solidFill>
                <a:schemeClr val="tx1"/>
              </a:solidFill>
              <a:latin typeface="Arial" panose="020B0604020202020204" pitchFamily="34" charset="0"/>
              <a:cs typeface="Arial" panose="020B0604020202020204" pitchFamily="34" charset="0"/>
              <a:sym typeface="+mn-lt"/>
            </a:endParaRPr>
          </a:p>
          <a:p>
            <a:pPr algn="ctr"/>
            <a:r>
              <a:rPr lang="vi-VN" altLang="zh-CN" sz="3200" dirty="0">
                <a:solidFill>
                  <a:schemeClr val="tx1"/>
                </a:solidFill>
                <a:latin typeface="+mj-lt"/>
                <a:cs typeface="Times New Roman" pitchFamily="18" charset="0"/>
                <a:sym typeface="+mn-lt"/>
              </a:rPr>
              <a:t>Từ những vật thể đơn giản như cây bút, quyển vở, chai nước cho đến những công trình nổi tiếng như tháp Eiffel,... đều được tạo nên từ chất. Mỗi chất lại được tạo nên từ những hạt vô cùng nhỏ. Những hạt đó là gì?</a:t>
            </a:r>
            <a:endParaRPr lang="zh-CN" altLang="en-US" sz="3200" dirty="0">
              <a:solidFill>
                <a:schemeClr val="tx1"/>
              </a:solidFill>
              <a:latin typeface="+mj-lt"/>
              <a:cs typeface="Times New Roman" pitchFamily="18" charset="0"/>
              <a:sym typeface="+mn-lt"/>
            </a:endParaRPr>
          </a:p>
          <a:p>
            <a:pPr algn="ctr"/>
            <a:endParaRPr lang="vi-VN" dirty="0">
              <a:solidFill>
                <a:schemeClr val="tx1"/>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484188"/>
            <a:ext cx="2381250" cy="203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488" y="484188"/>
            <a:ext cx="2347912" cy="203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62" y="3251200"/>
            <a:ext cx="1997075" cy="271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3000" y="3352799"/>
            <a:ext cx="2438400" cy="261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08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barn(inVertical)">
                                      <p:cBhvr>
                                        <p:cTn id="10" dur="500"/>
                                        <p:tgtEl>
                                          <p:spTgt spid="2051"/>
                                        </p:tgtEl>
                                      </p:cBhvr>
                                    </p:animEffect>
                                  </p:childTnLst>
                                </p:cTn>
                              </p:par>
                              <p:par>
                                <p:cTn id="11" presetID="22" presetClass="entr" presetSubtype="4"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wipe(down)">
                                      <p:cBhvr>
                                        <p:cTn id="13" dur="500"/>
                                        <p:tgtEl>
                                          <p:spTgt spid="2052"/>
                                        </p:tgtEl>
                                      </p:cBhvr>
                                    </p:animEffect>
                                  </p:childTnLst>
                                </p:cTn>
                              </p:par>
                              <p:par>
                                <p:cTn id="14" presetID="42" presetClass="entr" presetSubtype="0" fill="hold" nodeType="withEffect">
                                  <p:stCondLst>
                                    <p:cond delay="0"/>
                                  </p:stCondLst>
                                  <p:childTnLst>
                                    <p:set>
                                      <p:cBhvr>
                                        <p:cTn id="15" dur="1" fill="hold">
                                          <p:stCondLst>
                                            <p:cond delay="0"/>
                                          </p:stCondLst>
                                        </p:cTn>
                                        <p:tgtEl>
                                          <p:spTgt spid="2053"/>
                                        </p:tgtEl>
                                        <p:attrNameLst>
                                          <p:attrName>style.visibility</p:attrName>
                                        </p:attrNameLst>
                                      </p:cBhvr>
                                      <p:to>
                                        <p:strVal val="visible"/>
                                      </p:to>
                                    </p:set>
                                    <p:animEffect transition="in" filter="fade">
                                      <p:cBhvr>
                                        <p:cTn id="16" dur="1000"/>
                                        <p:tgtEl>
                                          <p:spTgt spid="2053"/>
                                        </p:tgtEl>
                                      </p:cBhvr>
                                    </p:animEffect>
                                    <p:anim calcmode="lin" valueType="num">
                                      <p:cBhvr>
                                        <p:cTn id="17" dur="1000" fill="hold"/>
                                        <p:tgtEl>
                                          <p:spTgt spid="2053"/>
                                        </p:tgtEl>
                                        <p:attrNameLst>
                                          <p:attrName>ppt_x</p:attrName>
                                        </p:attrNameLst>
                                      </p:cBhvr>
                                      <p:tavLst>
                                        <p:tav tm="0">
                                          <p:val>
                                            <p:strVal val="#ppt_x"/>
                                          </p:val>
                                        </p:tav>
                                        <p:tav tm="100000">
                                          <p:val>
                                            <p:strVal val="#ppt_x"/>
                                          </p:val>
                                        </p:tav>
                                      </p:tavLst>
                                    </p:anim>
                                    <p:anim calcmode="lin" valueType="num">
                                      <p:cBhvr>
                                        <p:cTn id="18"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33E9220F-9212-4975-B715-D81D482A73E6}"/>
              </a:ext>
            </a:extLst>
          </p:cNvPr>
          <p:cNvSpPr/>
          <p:nvPr/>
        </p:nvSpPr>
        <p:spPr>
          <a:xfrm>
            <a:off x="0" y="0"/>
            <a:ext cx="12192000" cy="1150292"/>
          </a:xfrm>
          <a:prstGeom prst="rect">
            <a:avLst/>
          </a:prstGeom>
          <a:solidFill>
            <a:srgbClr val="FBD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rgbClr val="FF0000"/>
                </a:solidFill>
                <a:latin typeface="Times New Roman" pitchFamily="18" charset="0"/>
                <a:cs typeface="Times New Roman" pitchFamily="18" charset="0"/>
              </a:rPr>
              <a:t>                                       NGUYÊN TỬ - NGUYÊN TỐ HÓA HỌC– SƠ LƯỢC                                   BẢNG TUẦN HOÀN CÁC NGUYÊN TỐ HÓA HỌC</a:t>
            </a:r>
            <a:endParaRPr lang="en-US" sz="2800" dirty="0">
              <a:solidFill>
                <a:srgbClr val="FF0000"/>
              </a:solidFill>
              <a:latin typeface="Times New Roman" pitchFamily="18" charset="0"/>
              <a:cs typeface="Times New Roman" pitchFamily="18" charset="0"/>
            </a:endParaRPr>
          </a:p>
        </p:txBody>
      </p:sp>
      <p:sp>
        <p:nvSpPr>
          <p:cNvPr id="14" name="Rectangle 13">
            <a:extLst>
              <a:ext uri="{FF2B5EF4-FFF2-40B4-BE49-F238E27FC236}">
                <a16:creationId xmlns:a16="http://schemas.microsoft.com/office/drawing/2014/main" xmlns="" id="{8377B1A9-5EF8-4166-99F8-EAE5AA812EE9}"/>
              </a:ext>
            </a:extLst>
          </p:cNvPr>
          <p:cNvSpPr/>
          <p:nvPr/>
        </p:nvSpPr>
        <p:spPr>
          <a:xfrm>
            <a:off x="1" y="0"/>
            <a:ext cx="3555926" cy="115029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solidFill>
                  <a:schemeClr val="bg1"/>
                </a:solidFill>
                <a:latin typeface="Times New Roman" pitchFamily="18" charset="0"/>
                <a:cs typeface="Times New Roman" pitchFamily="18" charset="0"/>
              </a:rPr>
              <a:t>CHỦ ĐỀ 1: </a:t>
            </a:r>
          </a:p>
        </p:txBody>
      </p:sp>
      <p:sp>
        <p:nvSpPr>
          <p:cNvPr id="15" name="Rectangle 14">
            <a:extLst>
              <a:ext uri="{FF2B5EF4-FFF2-40B4-BE49-F238E27FC236}">
                <a16:creationId xmlns:a16="http://schemas.microsoft.com/office/drawing/2014/main" xmlns="" id="{BE8019CD-FACF-4DFD-81C0-A8A21E1FCCBA}"/>
              </a:ext>
            </a:extLst>
          </p:cNvPr>
          <p:cNvSpPr/>
          <p:nvPr/>
        </p:nvSpPr>
        <p:spPr>
          <a:xfrm>
            <a:off x="-9599" y="1150292"/>
            <a:ext cx="3565526" cy="57077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xmlns="" id="{AF0D7773-0766-428C-847B-F7514CA8FB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4882" y="2674374"/>
            <a:ext cx="4062118" cy="42426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DAAC7150-7935-45B4-B42F-0A7574BAD8F7}"/>
              </a:ext>
            </a:extLst>
          </p:cNvPr>
          <p:cNvSpPr txBox="1"/>
          <p:nvPr/>
        </p:nvSpPr>
        <p:spPr>
          <a:xfrm>
            <a:off x="3797236" y="1334893"/>
            <a:ext cx="6828205" cy="523220"/>
          </a:xfrm>
          <a:prstGeom prst="rect">
            <a:avLst/>
          </a:prstGeom>
          <a:noFill/>
        </p:spPr>
        <p:txBody>
          <a:bodyPr wrap="square" rtlCol="0">
            <a:spAutoFit/>
          </a:bodyPr>
          <a:lstStyle/>
          <a:p>
            <a:pPr algn="ctr"/>
            <a:r>
              <a:rPr lang="en-US" sz="2800" b="1" dirty="0" err="1">
                <a:solidFill>
                  <a:schemeClr val="accent2">
                    <a:lumMod val="50000"/>
                  </a:schemeClr>
                </a:solidFill>
                <a:latin typeface="Times New Roman" pitchFamily="18" charset="0"/>
                <a:cs typeface="Times New Roman" pitchFamily="18" charset="0"/>
              </a:rPr>
              <a:t>Bài</a:t>
            </a:r>
            <a:r>
              <a:rPr lang="en-US" sz="2800" b="1" dirty="0">
                <a:solidFill>
                  <a:schemeClr val="accent2">
                    <a:lumMod val="50000"/>
                  </a:schemeClr>
                </a:solidFill>
                <a:latin typeface="Times New Roman" pitchFamily="18" charset="0"/>
                <a:cs typeface="Times New Roman" pitchFamily="18" charset="0"/>
              </a:rPr>
              <a:t> 2: NGUYÊN TỬ</a:t>
            </a:r>
            <a:endParaRPr lang="en-US" sz="2800" dirty="0"/>
          </a:p>
        </p:txBody>
      </p:sp>
      <p:grpSp>
        <p:nvGrpSpPr>
          <p:cNvPr id="7" name="Group 6"/>
          <p:cNvGrpSpPr/>
          <p:nvPr/>
        </p:nvGrpSpPr>
        <p:grpSpPr>
          <a:xfrm>
            <a:off x="3780227" y="2059660"/>
            <a:ext cx="920381" cy="949325"/>
            <a:chOff x="4618672" y="1950227"/>
            <a:chExt cx="920381" cy="949325"/>
          </a:xfrm>
        </p:grpSpPr>
        <p:grpSp>
          <p:nvGrpSpPr>
            <p:cNvPr id="8" name="Group 40"/>
            <p:cNvGrpSpPr>
              <a:grpSpLocks/>
            </p:cNvGrpSpPr>
            <p:nvPr/>
          </p:nvGrpSpPr>
          <p:grpSpPr bwMode="auto">
            <a:xfrm>
              <a:off x="4739235" y="1996057"/>
              <a:ext cx="799818" cy="599882"/>
              <a:chOff x="945" y="1177"/>
              <a:chExt cx="1032" cy="774"/>
            </a:xfrm>
          </p:grpSpPr>
          <p:sp>
            <p:nvSpPr>
              <p:cNvPr id="12" name="Oval 41"/>
              <p:cNvSpPr>
                <a:spLocks noChangeArrowheads="1"/>
              </p:cNvSpPr>
              <p:nvPr/>
            </p:nvSpPr>
            <p:spPr bwMode="gray">
              <a:xfrm>
                <a:off x="1289" y="1228"/>
                <a:ext cx="335" cy="670"/>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13" name="Oval 42"/>
              <p:cNvSpPr>
                <a:spLocks noChangeArrowheads="1"/>
              </p:cNvSpPr>
              <p:nvPr/>
            </p:nvSpPr>
            <p:spPr bwMode="gray">
              <a:xfrm>
                <a:off x="945" y="1228"/>
                <a:ext cx="1032" cy="670"/>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16" name="Oval 43"/>
              <p:cNvSpPr>
                <a:spLocks noChangeArrowheads="1"/>
              </p:cNvSpPr>
              <p:nvPr/>
            </p:nvSpPr>
            <p:spPr bwMode="gray">
              <a:xfrm>
                <a:off x="1008" y="1228"/>
                <a:ext cx="898" cy="67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18" name="Oval 44"/>
              <p:cNvSpPr>
                <a:spLocks noChangeArrowheads="1"/>
              </p:cNvSpPr>
              <p:nvPr/>
            </p:nvSpPr>
            <p:spPr bwMode="gray">
              <a:xfrm>
                <a:off x="1008" y="1228"/>
                <a:ext cx="897" cy="670"/>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19" name="Oval 45"/>
              <p:cNvSpPr>
                <a:spLocks noChangeArrowheads="1"/>
              </p:cNvSpPr>
              <p:nvPr/>
            </p:nvSpPr>
            <p:spPr bwMode="gray">
              <a:xfrm>
                <a:off x="1057" y="1228"/>
                <a:ext cx="807" cy="67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20" name="Oval 46"/>
              <p:cNvSpPr>
                <a:spLocks noChangeArrowheads="1"/>
              </p:cNvSpPr>
              <p:nvPr/>
            </p:nvSpPr>
            <p:spPr bwMode="gray">
              <a:xfrm>
                <a:off x="1070" y="1177"/>
                <a:ext cx="782" cy="774"/>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21" name="Oval 47"/>
              <p:cNvSpPr>
                <a:spLocks noChangeArrowheads="1"/>
              </p:cNvSpPr>
              <p:nvPr/>
            </p:nvSpPr>
            <p:spPr bwMode="gray">
              <a:xfrm>
                <a:off x="1080" y="1182"/>
                <a:ext cx="763" cy="75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22" name="Oval 48"/>
              <p:cNvSpPr>
                <a:spLocks noChangeArrowheads="1"/>
              </p:cNvSpPr>
              <p:nvPr/>
            </p:nvSpPr>
            <p:spPr bwMode="gray">
              <a:xfrm>
                <a:off x="1088" y="1189"/>
                <a:ext cx="726" cy="70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23" name="Oval 49"/>
              <p:cNvSpPr>
                <a:spLocks noChangeArrowheads="1"/>
              </p:cNvSpPr>
              <p:nvPr/>
            </p:nvSpPr>
            <p:spPr bwMode="gray">
              <a:xfrm>
                <a:off x="1130" y="1209"/>
                <a:ext cx="645" cy="572"/>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grpSp>
        <p:sp>
          <p:nvSpPr>
            <p:cNvPr id="9" name="Text Box 22"/>
            <p:cNvSpPr txBox="1">
              <a:spLocks noChangeArrowheads="1"/>
            </p:cNvSpPr>
            <p:nvPr/>
          </p:nvSpPr>
          <p:spPr bwMode="gray">
            <a:xfrm>
              <a:off x="4795399" y="2067326"/>
              <a:ext cx="6665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p>
              <a:pPr algn="ctr" defTabSz="914400" eaLnBrk="0" fontAlgn="base" hangingPunct="0">
                <a:spcBef>
                  <a:spcPct val="0"/>
                </a:spcBef>
                <a:spcAft>
                  <a:spcPct val="0"/>
                </a:spcAft>
              </a:pPr>
              <a:r>
                <a:rPr lang="en-US" altLang="en-US" sz="2400" b="1" dirty="0">
                  <a:solidFill>
                    <a:srgbClr val="000000"/>
                  </a:solidFill>
                  <a:latin typeface="Arial" panose="020B0604020202020204" pitchFamily="34" charset="0"/>
                  <a:cs typeface="Arial" panose="020B0604020202020204" pitchFamily="34" charset="0"/>
                </a:rPr>
                <a:t>1</a:t>
              </a:r>
            </a:p>
          </p:txBody>
        </p:sp>
        <p:pic>
          <p:nvPicPr>
            <p:cNvPr id="10" name="Picture 30" descr="1"/>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42606" t="64474" r="19473"/>
            <a:stretch>
              <a:fillRect/>
            </a:stretch>
          </p:blipFill>
          <p:spPr bwMode="auto">
            <a:xfrm>
              <a:off x="4618672" y="1950227"/>
              <a:ext cx="792162" cy="94932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4803096" y="2170335"/>
            <a:ext cx="6979796" cy="461665"/>
          </a:xfrm>
          <a:prstGeom prst="rect">
            <a:avLst/>
          </a:prstGeom>
        </p:spPr>
        <p:txBody>
          <a:bodyPr wrap="none">
            <a:spAutoFit/>
          </a:bodyPr>
          <a:lstStyle/>
          <a:p>
            <a:pPr lvl="0" algn="ctr">
              <a:defRPr/>
            </a:pPr>
            <a:r>
              <a:rPr lang="en-US" altLang="zh-CN" sz="2400" b="1" kern="0" dirty="0">
                <a:ln w="0">
                  <a:noFill/>
                </a:ln>
                <a:solidFill>
                  <a:srgbClr val="C00000"/>
                </a:solidFill>
                <a:latin typeface="Times New Roman" pitchFamily="18" charset="0"/>
                <a:cs typeface="Times New Roman" pitchFamily="18" charset="0"/>
                <a:sym typeface="+mn-lt"/>
              </a:rPr>
              <a:t>MÔ HÌNH NGUYÊN TỬ </a:t>
            </a:r>
            <a:r>
              <a:rPr lang="en-US" altLang="zh-CN" sz="2400" b="1" kern="0" noProof="1">
                <a:ln w="0">
                  <a:noFill/>
                </a:ln>
                <a:solidFill>
                  <a:srgbClr val="C00000"/>
                </a:solidFill>
                <a:latin typeface="Times New Roman" pitchFamily="18" charset="0"/>
                <a:cs typeface="Times New Roman" pitchFamily="18" charset="0"/>
                <a:sym typeface="+mn-lt"/>
              </a:rPr>
              <a:t>RUTHERFORD - BOHR</a:t>
            </a:r>
            <a:endParaRPr lang="zh-CN" altLang="en-US" sz="2400" kern="0" noProof="1">
              <a:solidFill>
                <a:srgbClr val="C00000"/>
              </a:solidFill>
              <a:latin typeface="Times New Roman" pitchFamily="18" charset="0"/>
              <a:cs typeface="Times New Roman" pitchFamily="18" charset="0"/>
              <a:sym typeface="+mn-lt"/>
            </a:endParaRPr>
          </a:p>
        </p:txBody>
      </p:sp>
      <p:sp>
        <p:nvSpPr>
          <p:cNvPr id="4" name="Rectangle 3"/>
          <p:cNvSpPr/>
          <p:nvPr/>
        </p:nvSpPr>
        <p:spPr>
          <a:xfrm>
            <a:off x="4637556" y="2747375"/>
            <a:ext cx="5147563" cy="523220"/>
          </a:xfrm>
          <a:prstGeom prst="rect">
            <a:avLst/>
          </a:prstGeom>
        </p:spPr>
        <p:txBody>
          <a:bodyPr wrap="none">
            <a:spAutoFit/>
          </a:bodyPr>
          <a:lstStyle/>
          <a:p>
            <a:pPr marL="457200" lvl="0" indent="-457200" algn="ctr">
              <a:buFont typeface="Wingdings" pitchFamily="2" charset="2"/>
              <a:buChar char="ü"/>
              <a:defRPr/>
            </a:pPr>
            <a:r>
              <a:rPr lang="vi-VN" altLang="zh-CN" sz="2800" kern="0" dirty="0">
                <a:solidFill>
                  <a:srgbClr val="00B050"/>
                </a:solidFill>
                <a:latin typeface="Times New Roman" pitchFamily="18" charset="0"/>
                <a:cs typeface="Times New Roman" pitchFamily="18" charset="0"/>
                <a:sym typeface="+mn-lt"/>
              </a:rPr>
              <a:t>Tìm hiểu sơ lược về nguyên tử</a:t>
            </a:r>
            <a:endParaRPr lang="zh-CN" altLang="en-US" sz="2800" kern="0" dirty="0">
              <a:solidFill>
                <a:srgbClr val="00B050"/>
              </a:solidFill>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18995698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0">
            <a:extLst>
              <a:ext uri="{FF2B5EF4-FFF2-40B4-BE49-F238E27FC236}">
                <a16:creationId xmlns:a16="http://schemas.microsoft.com/office/drawing/2014/main" xmlns="" id="{2810D9E5-FAF0-4979-AFCF-01B3E7A3999A}"/>
              </a:ext>
            </a:extLst>
          </p:cNvPr>
          <p:cNvSpPr/>
          <p:nvPr/>
        </p:nvSpPr>
        <p:spPr>
          <a:xfrm>
            <a:off x="3195356" y="295670"/>
            <a:ext cx="5821644" cy="618730"/>
          </a:xfrm>
          <a:prstGeom prst="roundRect">
            <a:avLst>
              <a:gd name="adj" fmla="val 50000"/>
            </a:avLst>
          </a:prstGeom>
          <a:solidFill>
            <a:srgbClr val="12B789"/>
          </a:solidFill>
          <a:ln w="12700" cap="flat" cmpd="sng" algn="ctr">
            <a:noFill/>
            <a:prstDash val="solid"/>
            <a:miter lim="800000"/>
          </a:ln>
          <a:effectLst/>
        </p:spPr>
        <p:txBody>
          <a:bodyPr rtlCol="0" anchor="ctr"/>
          <a:lstStyle/>
          <a:p>
            <a:pPr lvl="0" algn="ctr">
              <a:defRPr/>
            </a:pPr>
            <a:r>
              <a:rPr lang="vi-VN" altLang="zh-CN" sz="2800" b="1" kern="0" dirty="0">
                <a:solidFill>
                  <a:prstClr val="white"/>
                </a:solidFill>
                <a:latin typeface="Times New Roman" pitchFamily="18" charset="0"/>
                <a:cs typeface="Times New Roman" pitchFamily="18" charset="0"/>
                <a:sym typeface="+mn-lt"/>
              </a:rPr>
              <a:t>Tìm hiểu sơ lược về nguyên tử</a:t>
            </a:r>
            <a:endParaRPr kumimoji="0" lang="zh-CN" altLang="en-US" sz="2800" b="1" i="0" u="none" strike="noStrike" kern="0" cap="none" spc="0" normalizeH="0" baseline="0" noProof="0" dirty="0">
              <a:ln>
                <a:noFill/>
              </a:ln>
              <a:solidFill>
                <a:prstClr val="white"/>
              </a:solidFill>
              <a:effectLst/>
              <a:uLnTx/>
              <a:uFillTx/>
              <a:latin typeface="Times New Roman" pitchFamily="18" charset="0"/>
              <a:cs typeface="Times New Roman" pitchFamily="18" charset="0"/>
              <a:sym typeface="+mn-lt"/>
            </a:endParaRPr>
          </a:p>
        </p:txBody>
      </p:sp>
      <p:sp>
        <p:nvSpPr>
          <p:cNvPr id="7" name="Rectangle 58">
            <a:extLst>
              <a:ext uri="{FF2B5EF4-FFF2-40B4-BE49-F238E27FC236}">
                <a16:creationId xmlns:a16="http://schemas.microsoft.com/office/drawing/2014/main" xmlns="" id="{DBCCE57F-D787-4AD8-94FC-17D7D2229AE1}"/>
              </a:ext>
            </a:extLst>
          </p:cNvPr>
          <p:cNvSpPr>
            <a:spLocks noChangeArrowheads="1"/>
          </p:cNvSpPr>
          <p:nvPr/>
        </p:nvSpPr>
        <p:spPr bwMode="auto">
          <a:xfrm rot="2700000">
            <a:off x="6602199" y="1599141"/>
            <a:ext cx="1989049" cy="2028099"/>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a:ln w="25400" cap="flat" cmpd="sng" algn="ctr">
            <a:noFill/>
            <a:prstDash val="solid"/>
          </a:ln>
          <a:effectLst>
            <a:outerShdw blurRad="190500" dist="381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mn-lt"/>
            </a:endParaRPr>
          </a:p>
        </p:txBody>
      </p:sp>
      <p:sp>
        <p:nvSpPr>
          <p:cNvPr id="8" name="Rectangle 58">
            <a:extLst>
              <a:ext uri="{FF2B5EF4-FFF2-40B4-BE49-F238E27FC236}">
                <a16:creationId xmlns:a16="http://schemas.microsoft.com/office/drawing/2014/main" xmlns="" id="{84824261-437C-4583-A0ED-DB4740BF3B80}"/>
              </a:ext>
            </a:extLst>
          </p:cNvPr>
          <p:cNvSpPr>
            <a:spLocks noChangeArrowheads="1"/>
          </p:cNvSpPr>
          <p:nvPr/>
        </p:nvSpPr>
        <p:spPr bwMode="auto">
          <a:xfrm rot="2700000">
            <a:off x="9656487" y="1599141"/>
            <a:ext cx="1989049" cy="2028099"/>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w="25400" cap="flat" cmpd="sng" algn="ctr">
            <a:noFill/>
            <a:prstDash val="solid"/>
          </a:ln>
          <a:effectLst>
            <a:outerShdw blurRad="190500" dist="381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mn-lt"/>
            </a:endParaRPr>
          </a:p>
        </p:txBody>
      </p:sp>
      <p:sp>
        <p:nvSpPr>
          <p:cNvPr id="9" name="Rectangle 58">
            <a:extLst>
              <a:ext uri="{FF2B5EF4-FFF2-40B4-BE49-F238E27FC236}">
                <a16:creationId xmlns:a16="http://schemas.microsoft.com/office/drawing/2014/main" xmlns="" id="{E2204F91-490D-4E04-B6C4-A4484030E118}"/>
              </a:ext>
            </a:extLst>
          </p:cNvPr>
          <p:cNvSpPr>
            <a:spLocks noChangeArrowheads="1"/>
          </p:cNvSpPr>
          <p:nvPr/>
        </p:nvSpPr>
        <p:spPr bwMode="auto">
          <a:xfrm rot="2700000">
            <a:off x="3630949" y="1579333"/>
            <a:ext cx="1989049" cy="2028099"/>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w="25400" cap="flat" cmpd="sng" algn="ctr">
            <a:noFill/>
            <a:prstDash val="solid"/>
          </a:ln>
          <a:effectLst>
            <a:outerShdw blurRad="190500" dist="381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mn-lt"/>
            </a:endParaRPr>
          </a:p>
        </p:txBody>
      </p:sp>
      <p:sp>
        <p:nvSpPr>
          <p:cNvPr id="10" name="Rectangle 58">
            <a:extLst>
              <a:ext uri="{FF2B5EF4-FFF2-40B4-BE49-F238E27FC236}">
                <a16:creationId xmlns:a16="http://schemas.microsoft.com/office/drawing/2014/main" xmlns="" id="{68C76AEE-8A2F-46B9-825D-1EA38BF854E4}"/>
              </a:ext>
            </a:extLst>
          </p:cNvPr>
          <p:cNvSpPr>
            <a:spLocks noChangeArrowheads="1"/>
          </p:cNvSpPr>
          <p:nvPr/>
        </p:nvSpPr>
        <p:spPr bwMode="auto">
          <a:xfrm rot="600791">
            <a:off x="881382" y="1579332"/>
            <a:ext cx="1989049" cy="2028099"/>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a:ln w="25400" cap="flat" cmpd="sng" algn="ctr">
            <a:noFill/>
            <a:prstDash val="solid"/>
          </a:ln>
          <a:effectLst>
            <a:outerShdw blurRad="190500" dist="381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mn-lt"/>
            </a:endParaRPr>
          </a:p>
        </p:txBody>
      </p:sp>
      <p:sp>
        <p:nvSpPr>
          <p:cNvPr id="11" name="Shape 128"/>
          <p:cNvSpPr txBox="1"/>
          <p:nvPr/>
        </p:nvSpPr>
        <p:spPr>
          <a:xfrm>
            <a:off x="848158" y="4246244"/>
            <a:ext cx="1818842" cy="732156"/>
          </a:xfrm>
          <a:prstGeom prst="rect">
            <a:avLst/>
          </a:prstGeom>
          <a:noFill/>
        </p:spPr>
        <p:txBody>
          <a:bodyPr lIns="0" tIns="0" rIns="0" bIns="0"/>
          <a:lstStyle/>
          <a:p>
            <a:pPr marL="0" marR="0" algn="ctr">
              <a:spcBef>
                <a:spcPts val="0"/>
              </a:spcBef>
              <a:spcAft>
                <a:spcPts val="0"/>
              </a:spcAft>
            </a:pPr>
            <a:r>
              <a:rPr lang="vi-VN" sz="2000" dirty="0">
                <a:effectLst/>
                <a:latin typeface="Times New Roman" pitchFamily="18" charset="0"/>
                <a:ea typeface="Tahoma"/>
                <a:cs typeface="Times New Roman" pitchFamily="18" charset="0"/>
              </a:rPr>
              <a:t>a) Ruột bút chì 0,5 mm</a:t>
            </a:r>
            <a:endParaRPr lang="en-US" sz="2000" dirty="0">
              <a:effectLst/>
              <a:latin typeface="Times New Roman" pitchFamily="18" charset="0"/>
              <a:ea typeface="Tahoma"/>
              <a:cs typeface="Times New Roman" pitchFamily="18" charset="0"/>
            </a:endParaRPr>
          </a:p>
        </p:txBody>
      </p:sp>
      <p:sp>
        <p:nvSpPr>
          <p:cNvPr id="12" name="Shape 132"/>
          <p:cNvSpPr txBox="1"/>
          <p:nvPr/>
        </p:nvSpPr>
        <p:spPr>
          <a:xfrm>
            <a:off x="3205197" y="4246244"/>
            <a:ext cx="2908300" cy="764858"/>
          </a:xfrm>
          <a:prstGeom prst="rect">
            <a:avLst/>
          </a:prstGeom>
          <a:noFill/>
        </p:spPr>
        <p:txBody>
          <a:bodyPr lIns="0" tIns="0" rIns="0" bIns="0"/>
          <a:lstStyle/>
          <a:p>
            <a:pPr marL="0" marR="0" algn="ctr">
              <a:spcBef>
                <a:spcPts val="0"/>
              </a:spcBef>
              <a:spcAft>
                <a:spcPts val="0"/>
              </a:spcAft>
            </a:pPr>
            <a:r>
              <a:rPr lang="vi-VN" sz="2000" dirty="0">
                <a:effectLst/>
                <a:latin typeface="Times New Roman" pitchFamily="18" charset="0"/>
                <a:ea typeface="Tahoma"/>
                <a:cs typeface="Times New Roman" pitchFamily="18" charset="0"/>
              </a:rPr>
              <a:t>b) Hạt bụi trong không khí </a:t>
            </a:r>
            <a:endParaRPr lang="en-US" sz="2000" dirty="0">
              <a:effectLst/>
              <a:latin typeface="Times New Roman" pitchFamily="18" charset="0"/>
              <a:ea typeface="Tahoma"/>
              <a:cs typeface="Times New Roman" pitchFamily="18" charset="0"/>
            </a:endParaRPr>
          </a:p>
          <a:p>
            <a:pPr marL="0" marR="0" algn="ctr">
              <a:spcBef>
                <a:spcPts val="0"/>
              </a:spcBef>
              <a:spcAft>
                <a:spcPts val="0"/>
              </a:spcAft>
            </a:pPr>
            <a:r>
              <a:rPr lang="vi-VN" sz="2000" dirty="0">
                <a:effectLst/>
                <a:latin typeface="Times New Roman" pitchFamily="18" charset="0"/>
                <a:ea typeface="Tahoma"/>
                <a:cs typeface="Times New Roman" pitchFamily="18" charset="0"/>
              </a:rPr>
              <a:t>5-1000 </a:t>
            </a:r>
            <a:r>
              <a:rPr lang="en-US" sz="2000" dirty="0">
                <a:latin typeface="Times New Roman" pitchFamily="18" charset="0"/>
                <a:ea typeface="Tahoma"/>
                <a:cs typeface="Times New Roman" pitchFamily="18" charset="0"/>
              </a:rPr>
              <a:t>x</a:t>
            </a:r>
            <a:r>
              <a:rPr lang="vi-VN" sz="2000" dirty="0">
                <a:effectLst/>
                <a:latin typeface="Times New Roman" pitchFamily="18" charset="0"/>
                <a:ea typeface="Times New Roman"/>
                <a:cs typeface="Times New Roman" pitchFamily="18" charset="0"/>
              </a:rPr>
              <a:t> </a:t>
            </a:r>
            <a:r>
              <a:rPr lang="vi-VN" sz="2000" dirty="0">
                <a:effectLst/>
                <a:latin typeface="Times New Roman" pitchFamily="18" charset="0"/>
                <a:ea typeface="Tahoma"/>
                <a:cs typeface="Times New Roman" pitchFamily="18" charset="0"/>
              </a:rPr>
              <a:t>10</a:t>
            </a:r>
            <a:r>
              <a:rPr lang="vi-VN" sz="2000" baseline="30000" dirty="0">
                <a:effectLst/>
                <a:latin typeface="Times New Roman" pitchFamily="18" charset="0"/>
                <a:ea typeface="Tahoma"/>
                <a:cs typeface="Times New Roman" pitchFamily="18" charset="0"/>
              </a:rPr>
              <a:t>-6</a:t>
            </a:r>
            <a:r>
              <a:rPr lang="vi-VN" sz="2000" dirty="0">
                <a:effectLst/>
                <a:latin typeface="Times New Roman" pitchFamily="18" charset="0"/>
                <a:ea typeface="Tahoma"/>
                <a:cs typeface="Times New Roman" pitchFamily="18" charset="0"/>
              </a:rPr>
              <a:t>m</a:t>
            </a:r>
            <a:endParaRPr lang="en-US" sz="2000" dirty="0">
              <a:effectLst/>
              <a:latin typeface="Times New Roman" pitchFamily="18" charset="0"/>
              <a:ea typeface="Tahoma"/>
              <a:cs typeface="Times New Roman" pitchFamily="18" charset="0"/>
            </a:endParaRPr>
          </a:p>
        </p:txBody>
      </p:sp>
      <p:sp>
        <p:nvSpPr>
          <p:cNvPr id="13" name="Shape 144"/>
          <p:cNvSpPr txBox="1"/>
          <p:nvPr/>
        </p:nvSpPr>
        <p:spPr>
          <a:xfrm>
            <a:off x="6398635" y="4260293"/>
            <a:ext cx="2832100" cy="824152"/>
          </a:xfrm>
          <a:prstGeom prst="rect">
            <a:avLst/>
          </a:prstGeom>
          <a:noFill/>
        </p:spPr>
        <p:txBody>
          <a:bodyPr lIns="0" tIns="0" rIns="0" bIns="0"/>
          <a:lstStyle/>
          <a:p>
            <a:pPr marL="0" marR="0" algn="ctr">
              <a:spcBef>
                <a:spcPts val="0"/>
              </a:spcBef>
              <a:spcAft>
                <a:spcPts val="0"/>
              </a:spcAft>
            </a:pPr>
            <a:r>
              <a:rPr lang="vi-VN" sz="2000" dirty="0">
                <a:effectLst/>
                <a:latin typeface="Times New Roman" pitchFamily="18" charset="0"/>
                <a:ea typeface="Tahoma"/>
                <a:cs typeface="Times New Roman" pitchFamily="18" charset="0"/>
              </a:rPr>
              <a:t>c) Tế bào máu 10</a:t>
            </a:r>
            <a:r>
              <a:rPr lang="vi-VN" sz="2000" baseline="30000" dirty="0">
                <a:effectLst/>
                <a:latin typeface="Times New Roman" pitchFamily="18" charset="0"/>
                <a:ea typeface="Tahoma"/>
                <a:cs typeface="Times New Roman" pitchFamily="18" charset="0"/>
              </a:rPr>
              <a:t>-5</a:t>
            </a:r>
            <a:r>
              <a:rPr lang="vi-VN" sz="2000" dirty="0">
                <a:effectLst/>
                <a:latin typeface="Times New Roman" pitchFamily="18" charset="0"/>
                <a:ea typeface="Tahoma"/>
                <a:cs typeface="Times New Roman" pitchFamily="18" charset="0"/>
              </a:rPr>
              <a:t>m </a:t>
            </a:r>
            <a:endParaRPr lang="en-US" sz="2000" dirty="0">
              <a:effectLst/>
              <a:latin typeface="Times New Roman" pitchFamily="18" charset="0"/>
              <a:ea typeface="Tahoma"/>
              <a:cs typeface="Times New Roman" pitchFamily="18" charset="0"/>
            </a:endParaRPr>
          </a:p>
          <a:p>
            <a:pPr marL="0" marR="0" algn="ctr">
              <a:spcBef>
                <a:spcPts val="0"/>
              </a:spcBef>
              <a:spcAft>
                <a:spcPts val="0"/>
              </a:spcAft>
            </a:pPr>
            <a:r>
              <a:rPr lang="vi-VN" sz="2000" dirty="0">
                <a:effectLst/>
                <a:latin typeface="Times New Roman" pitchFamily="18" charset="0"/>
                <a:ea typeface="Tahoma"/>
                <a:cs typeface="Times New Roman" pitchFamily="18" charset="0"/>
              </a:rPr>
              <a:t>có độ phóng đại </a:t>
            </a:r>
            <a:r>
              <a:rPr lang="en-US" sz="2000" dirty="0">
                <a:latin typeface="Times New Roman" pitchFamily="18" charset="0"/>
                <a:ea typeface="Tahoma"/>
                <a:cs typeface="Times New Roman" pitchFamily="18" charset="0"/>
              </a:rPr>
              <a:t>x</a:t>
            </a:r>
            <a:r>
              <a:rPr lang="vi-VN" sz="2000" dirty="0">
                <a:effectLst/>
                <a:latin typeface="Times New Roman" pitchFamily="18" charset="0"/>
                <a:ea typeface="Times New Roman"/>
                <a:cs typeface="Times New Roman" pitchFamily="18" charset="0"/>
              </a:rPr>
              <a:t> </a:t>
            </a:r>
            <a:r>
              <a:rPr lang="vi-VN" sz="2000" dirty="0">
                <a:effectLst/>
                <a:latin typeface="Times New Roman" pitchFamily="18" charset="0"/>
                <a:ea typeface="Tahoma"/>
                <a:cs typeface="Times New Roman" pitchFamily="18" charset="0"/>
              </a:rPr>
              <a:t>1000 lần</a:t>
            </a:r>
            <a:endParaRPr lang="en-US" sz="2000" dirty="0">
              <a:effectLst/>
              <a:latin typeface="Times New Roman" pitchFamily="18" charset="0"/>
              <a:ea typeface="Tahoma"/>
              <a:cs typeface="Times New Roman" pitchFamily="18" charset="0"/>
            </a:endParaRPr>
          </a:p>
        </p:txBody>
      </p:sp>
      <p:sp>
        <p:nvSpPr>
          <p:cNvPr id="14" name="Shape 146"/>
          <p:cNvSpPr txBox="1"/>
          <p:nvPr/>
        </p:nvSpPr>
        <p:spPr>
          <a:xfrm>
            <a:off x="9499600" y="4296251"/>
            <a:ext cx="2451099" cy="1364298"/>
          </a:xfrm>
          <a:prstGeom prst="rect">
            <a:avLst/>
          </a:prstGeom>
          <a:noFill/>
        </p:spPr>
        <p:txBody>
          <a:bodyPr lIns="0" tIns="0" rIns="0" bIns="0"/>
          <a:lstStyle/>
          <a:p>
            <a:pPr marL="0" marR="0" algn="ctr">
              <a:spcBef>
                <a:spcPts val="0"/>
              </a:spcBef>
              <a:spcAft>
                <a:spcPts val="0"/>
              </a:spcAft>
            </a:pPr>
            <a:r>
              <a:rPr lang="vi-VN" sz="2000" dirty="0">
                <a:effectLst/>
                <a:latin typeface="Times New Roman" pitchFamily="18" charset="0"/>
                <a:ea typeface="Tahoma"/>
                <a:cs typeface="Times New Roman" pitchFamily="18" charset="0"/>
              </a:rPr>
              <a:t>d) Vi khuẩn 10</a:t>
            </a:r>
            <a:r>
              <a:rPr lang="vi-VN" sz="2000" baseline="30000" dirty="0">
                <a:effectLst/>
                <a:latin typeface="Times New Roman" pitchFamily="18" charset="0"/>
                <a:ea typeface="Tahoma"/>
                <a:cs typeface="Times New Roman" pitchFamily="18" charset="0"/>
              </a:rPr>
              <a:t>-6</a:t>
            </a:r>
            <a:r>
              <a:rPr lang="vi-VN" sz="2000" dirty="0">
                <a:effectLst/>
                <a:latin typeface="Times New Roman" pitchFamily="18" charset="0"/>
                <a:ea typeface="Tahoma"/>
                <a:cs typeface="Times New Roman" pitchFamily="18" charset="0"/>
              </a:rPr>
              <a:t>m có độ phóng đại </a:t>
            </a:r>
            <a:r>
              <a:rPr lang="en-US" sz="2000" dirty="0">
                <a:latin typeface="Times New Roman" pitchFamily="18" charset="0"/>
                <a:ea typeface="Tahoma"/>
                <a:cs typeface="Times New Roman" pitchFamily="18" charset="0"/>
              </a:rPr>
              <a:t>x</a:t>
            </a:r>
            <a:r>
              <a:rPr lang="vi-VN" sz="2000" dirty="0">
                <a:effectLst/>
                <a:latin typeface="Times New Roman" pitchFamily="18" charset="0"/>
                <a:ea typeface="Times New Roman"/>
                <a:cs typeface="Times New Roman" pitchFamily="18" charset="0"/>
              </a:rPr>
              <a:t> </a:t>
            </a:r>
            <a:r>
              <a:rPr lang="vi-VN" sz="2000" dirty="0">
                <a:effectLst/>
                <a:latin typeface="Times New Roman" pitchFamily="18" charset="0"/>
                <a:ea typeface="Tahoma"/>
                <a:cs typeface="Times New Roman" pitchFamily="18" charset="0"/>
              </a:rPr>
              <a:t>30000 lần</a:t>
            </a:r>
            <a:endParaRPr lang="en-US" sz="2000" dirty="0">
              <a:effectLst/>
              <a:latin typeface="Times New Roman" pitchFamily="18" charset="0"/>
              <a:ea typeface="Tahoma"/>
              <a:cs typeface="Times New Roman" pitchFamily="18" charset="0"/>
            </a:endParaRPr>
          </a:p>
        </p:txBody>
      </p:sp>
      <p:sp>
        <p:nvSpPr>
          <p:cNvPr id="15" name="Rectangle 14"/>
          <p:cNvSpPr/>
          <p:nvPr/>
        </p:nvSpPr>
        <p:spPr>
          <a:xfrm>
            <a:off x="1079500" y="5337383"/>
            <a:ext cx="10668000" cy="954107"/>
          </a:xfrm>
          <a:prstGeom prst="rect">
            <a:avLst/>
          </a:prstGeom>
        </p:spPr>
        <p:txBody>
          <a:bodyPr wrap="square">
            <a:spAutoFit/>
          </a:bodyPr>
          <a:lstStyle/>
          <a:p>
            <a:r>
              <a:rPr lang="en-US" sz="2800" dirty="0">
                <a:solidFill>
                  <a:srgbClr val="C00000"/>
                </a:solidFill>
                <a:latin typeface="Times New Roman" pitchFamily="18" charset="0"/>
                <a:ea typeface="Arial" panose="020B0604020202020204" pitchFamily="34" charset="0"/>
                <a:cs typeface="Times New Roman" pitchFamily="18" charset="0"/>
              </a:rPr>
              <a:t>1. </a:t>
            </a:r>
            <a:r>
              <a:rPr lang="vi-VN" sz="2800" dirty="0">
                <a:solidFill>
                  <a:srgbClr val="C00000"/>
                </a:solidFill>
                <a:latin typeface="Times New Roman" pitchFamily="18" charset="0"/>
                <a:ea typeface="Arial" panose="020B0604020202020204" pitchFamily="34" charset="0"/>
                <a:cs typeface="Times New Roman" pitchFamily="18" charset="0"/>
              </a:rPr>
              <a:t>Những đối tượng nào trong Hình 2.1 ta có thể quan sát bằng mắt</a:t>
            </a:r>
            <a:r>
              <a:rPr lang="en-US" sz="2800" dirty="0">
                <a:solidFill>
                  <a:srgbClr val="C00000"/>
                </a:solidFill>
                <a:latin typeface="Times New Roman" pitchFamily="18" charset="0"/>
                <a:ea typeface="Arial" panose="020B0604020202020204" pitchFamily="34" charset="0"/>
                <a:cs typeface="Times New Roman" pitchFamily="18" charset="0"/>
              </a:rPr>
              <a:t> </a:t>
            </a:r>
            <a:r>
              <a:rPr lang="vi-VN" sz="2800" dirty="0">
                <a:solidFill>
                  <a:srgbClr val="C00000"/>
                </a:solidFill>
                <a:latin typeface="Times New Roman" pitchFamily="18" charset="0"/>
                <a:ea typeface="Arial" panose="020B0604020202020204" pitchFamily="34" charset="0"/>
                <a:cs typeface="Times New Roman" pitchFamily="18" charset="0"/>
              </a:rPr>
              <a:t>thường? Bằng kính lúp? Bằng kính hiển vi?</a:t>
            </a:r>
            <a:endParaRPr lang="en-US" sz="2800" dirty="0">
              <a:solidFill>
                <a:srgbClr val="C00000"/>
              </a:solidFill>
              <a:latin typeface="Times New Roman" pitchFamily="18" charset="0"/>
              <a:cs typeface="Times New Roman" pitchFamily="18" charset="0"/>
            </a:endParaRPr>
          </a:p>
        </p:txBody>
      </p:sp>
      <p:pic>
        <p:nvPicPr>
          <p:cNvPr id="16" name="Picture 15">
            <a:extLst>
              <a:ext uri="{FF2B5EF4-FFF2-40B4-BE49-F238E27FC236}">
                <a16:creationId xmlns:a16="http://schemas.microsoft.com/office/drawing/2014/main" xmlns="" id="{6D9D9CE6-1D33-4082-AE70-ECB6701C17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359" y="5337383"/>
            <a:ext cx="862141" cy="1203883"/>
          </a:xfrm>
          <a:prstGeom prst="rect">
            <a:avLst/>
          </a:prstGeom>
        </p:spPr>
      </p:pic>
    </p:spTree>
    <p:extLst>
      <p:ext uri="{BB962C8B-B14F-4D97-AF65-F5344CB8AC3E}">
        <p14:creationId xmlns:p14="http://schemas.microsoft.com/office/powerpoint/2010/main" val="179863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par>
                          <p:cTn id="17" fill="hold">
                            <p:stCondLst>
                              <p:cond delay="500"/>
                            </p:stCondLst>
                            <p:childTnLst>
                              <p:par>
                                <p:cTn id="18" presetID="6"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par>
                          <p:cTn id="36" fill="hold">
                            <p:stCondLst>
                              <p:cond delay="500"/>
                            </p:stCondLst>
                            <p:childTnLst>
                              <p:par>
                                <p:cTn id="37" presetID="6" presetClass="entr" presetSubtype="16"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par>
                                <p:cTn id="47" presetID="16" presetClass="entr" presetSubtype="21"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6">
            <a:extLst>
              <a:ext uri="{FF2B5EF4-FFF2-40B4-BE49-F238E27FC236}">
                <a16:creationId xmlns:a16="http://schemas.microsoft.com/office/drawing/2014/main" xmlns="" id="{78E3EF96-AEA9-DD38-60E2-F9B89F0081AB}"/>
              </a:ext>
            </a:extLst>
          </p:cNvPr>
          <p:cNvGrpSpPr/>
          <p:nvPr/>
        </p:nvGrpSpPr>
        <p:grpSpPr>
          <a:xfrm flipH="1">
            <a:off x="5829300" y="2569611"/>
            <a:ext cx="1654360" cy="1981198"/>
            <a:chOff x="3586822" y="2526224"/>
            <a:chExt cx="3369042" cy="2895594"/>
          </a:xfrm>
        </p:grpSpPr>
        <p:grpSp>
          <p:nvGrpSpPr>
            <p:cNvPr id="6" name="Graphic 6">
              <a:extLst>
                <a:ext uri="{FF2B5EF4-FFF2-40B4-BE49-F238E27FC236}">
                  <a16:creationId xmlns:a16="http://schemas.microsoft.com/office/drawing/2014/main" xmlns="" id="{2F814D8D-99BB-CF3D-49EA-4D69516961DD}"/>
                </a:ext>
              </a:extLst>
            </p:cNvPr>
            <p:cNvGrpSpPr/>
            <p:nvPr/>
          </p:nvGrpSpPr>
          <p:grpSpPr>
            <a:xfrm>
              <a:off x="3586822" y="3120640"/>
              <a:ext cx="1396795" cy="2064006"/>
              <a:chOff x="3586817" y="3120643"/>
              <a:chExt cx="1396793" cy="2064008"/>
            </a:xfrm>
          </p:grpSpPr>
          <p:sp>
            <p:nvSpPr>
              <p:cNvPr id="21" name="Freeform: Shape 31">
                <a:extLst>
                  <a:ext uri="{FF2B5EF4-FFF2-40B4-BE49-F238E27FC236}">
                    <a16:creationId xmlns:a16="http://schemas.microsoft.com/office/drawing/2014/main" xmlns="" id="{519BD28B-B084-9C27-3CDC-257537DBAFA3}"/>
                  </a:ext>
                </a:extLst>
              </p:cNvPr>
              <p:cNvSpPr/>
              <p:nvPr/>
            </p:nvSpPr>
            <p:spPr>
              <a:xfrm>
                <a:off x="4262863" y="4644220"/>
                <a:ext cx="529861" cy="540431"/>
              </a:xfrm>
              <a:custGeom>
                <a:avLst/>
                <a:gdLst>
                  <a:gd name="connsiteX0" fmla="*/ 461278 w 529861"/>
                  <a:gd name="connsiteY0" fmla="*/ 364 h 540431"/>
                  <a:gd name="connsiteX1" fmla="*/ 24081 w 529861"/>
                  <a:gd name="connsiteY1" fmla="*/ 117522 h 540431"/>
                  <a:gd name="connsiteX2" fmla="*/ 2173 w 529861"/>
                  <a:gd name="connsiteY2" fmla="*/ 137524 h 540431"/>
                  <a:gd name="connsiteX3" fmla="*/ 50751 w 529861"/>
                  <a:gd name="connsiteY3" fmla="*/ 248014 h 540431"/>
                  <a:gd name="connsiteX4" fmla="*/ 163146 w 529861"/>
                  <a:gd name="connsiteY4" fmla="*/ 508999 h 540431"/>
                  <a:gd name="connsiteX5" fmla="*/ 186958 w 529861"/>
                  <a:gd name="connsiteY5" fmla="*/ 538527 h 540431"/>
                  <a:gd name="connsiteX6" fmla="*/ 213628 w 529861"/>
                  <a:gd name="connsiteY6" fmla="*/ 539479 h 540431"/>
                  <a:gd name="connsiteX7" fmla="*/ 529858 w 529861"/>
                  <a:gd name="connsiteY7" fmla="*/ 460422 h 540431"/>
                  <a:gd name="connsiteX8" fmla="*/ 503188 w 529861"/>
                  <a:gd name="connsiteY8" fmla="*/ 31797 h 540431"/>
                  <a:gd name="connsiteX9" fmla="*/ 461278 w 529861"/>
                  <a:gd name="connsiteY9" fmla="*/ 364 h 54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861" h="540431">
                    <a:moveTo>
                      <a:pt x="461278" y="364"/>
                    </a:moveTo>
                    <a:cubicBezTo>
                      <a:pt x="313641" y="23224"/>
                      <a:pt x="155526" y="51799"/>
                      <a:pt x="24081" y="117522"/>
                    </a:cubicBezTo>
                    <a:cubicBezTo>
                      <a:pt x="15508" y="122284"/>
                      <a:pt x="6936" y="128952"/>
                      <a:pt x="2173" y="137524"/>
                    </a:cubicBezTo>
                    <a:cubicBezTo>
                      <a:pt x="-10209" y="160384"/>
                      <a:pt x="33606" y="212772"/>
                      <a:pt x="50751" y="248014"/>
                    </a:cubicBezTo>
                    <a:cubicBezTo>
                      <a:pt x="103138" y="353742"/>
                      <a:pt x="117426" y="399462"/>
                      <a:pt x="163146" y="508999"/>
                    </a:cubicBezTo>
                    <a:cubicBezTo>
                      <a:pt x="167908" y="521382"/>
                      <a:pt x="174576" y="533764"/>
                      <a:pt x="186958" y="538527"/>
                    </a:cubicBezTo>
                    <a:cubicBezTo>
                      <a:pt x="195531" y="541384"/>
                      <a:pt x="204103" y="540432"/>
                      <a:pt x="213628" y="539479"/>
                    </a:cubicBezTo>
                    <a:cubicBezTo>
                      <a:pt x="286971" y="528049"/>
                      <a:pt x="530811" y="496617"/>
                      <a:pt x="529858" y="460422"/>
                    </a:cubicBezTo>
                    <a:cubicBezTo>
                      <a:pt x="527001" y="347074"/>
                      <a:pt x="490806" y="202294"/>
                      <a:pt x="503188" y="31797"/>
                    </a:cubicBezTo>
                    <a:cubicBezTo>
                      <a:pt x="504141" y="11794"/>
                      <a:pt x="481281" y="-2493"/>
                      <a:pt x="461278" y="364"/>
                    </a:cubicBezTo>
                    <a:close/>
                  </a:path>
                </a:pathLst>
              </a:custGeom>
              <a:solidFill>
                <a:srgbClr val="004F4F"/>
              </a:solidFill>
              <a:ln w="9525" cap="flat">
                <a:noFill/>
                <a:prstDash val="solid"/>
                <a:miter/>
              </a:ln>
            </p:spPr>
            <p:txBody>
              <a:bodyPr rtlCol="0" anchor="ctr"/>
              <a:lstStyle/>
              <a:p>
                <a:endParaRPr lang="en-US"/>
              </a:p>
            </p:txBody>
          </p:sp>
          <p:sp>
            <p:nvSpPr>
              <p:cNvPr id="22" name="Freeform: Shape 32">
                <a:extLst>
                  <a:ext uri="{FF2B5EF4-FFF2-40B4-BE49-F238E27FC236}">
                    <a16:creationId xmlns:a16="http://schemas.microsoft.com/office/drawing/2014/main" xmlns="" id="{DC3FEED9-B0C8-D1C2-5081-C7E8454A5C32}"/>
                  </a:ext>
                </a:extLst>
              </p:cNvPr>
              <p:cNvSpPr/>
              <p:nvPr/>
            </p:nvSpPr>
            <p:spPr>
              <a:xfrm>
                <a:off x="3586817" y="3120643"/>
                <a:ext cx="1396793" cy="1689454"/>
              </a:xfrm>
              <a:custGeom>
                <a:avLst/>
                <a:gdLst>
                  <a:gd name="connsiteX0" fmla="*/ 150535 w 1396793"/>
                  <a:gd name="connsiteY0" fmla="*/ 263783 h 1689454"/>
                  <a:gd name="connsiteX1" fmla="*/ 1945 w 1396793"/>
                  <a:gd name="connsiteY1" fmla="*/ 651451 h 1689454"/>
                  <a:gd name="connsiteX2" fmla="*/ 242927 w 1396793"/>
                  <a:gd name="connsiteY2" fmla="*/ 1167706 h 1689454"/>
                  <a:gd name="connsiteX3" fmla="*/ 622975 w 1396793"/>
                  <a:gd name="connsiteY3" fmla="*/ 1486793 h 1689454"/>
                  <a:gd name="connsiteX4" fmla="*/ 724892 w 1396793"/>
                  <a:gd name="connsiteY4" fmla="*/ 1679198 h 1689454"/>
                  <a:gd name="connsiteX5" fmla="*/ 1134467 w 1396793"/>
                  <a:gd name="connsiteY5" fmla="*/ 1559183 h 1689454"/>
                  <a:gd name="connsiteX6" fmla="*/ 1126847 w 1396793"/>
                  <a:gd name="connsiteY6" fmla="*/ 1364873 h 1689454"/>
                  <a:gd name="connsiteX7" fmla="*/ 1272580 w 1396793"/>
                  <a:gd name="connsiteY7" fmla="*/ 899101 h 1689454"/>
                  <a:gd name="connsiteX8" fmla="*/ 1392595 w 1396793"/>
                  <a:gd name="connsiteY8" fmla="*/ 459998 h 1689454"/>
                  <a:gd name="connsiteX9" fmla="*/ 686792 w 1396793"/>
                  <a:gd name="connsiteY9" fmla="*/ 893 h 1689454"/>
                  <a:gd name="connsiteX10" fmla="*/ 150535 w 1396793"/>
                  <a:gd name="connsiteY10" fmla="*/ 263783 h 168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793" h="1689454">
                    <a:moveTo>
                      <a:pt x="150535" y="263783"/>
                    </a:moveTo>
                    <a:cubicBezTo>
                      <a:pt x="62905" y="368558"/>
                      <a:pt x="-2818" y="520006"/>
                      <a:pt x="1945" y="651451"/>
                    </a:cubicBezTo>
                    <a:cubicBezTo>
                      <a:pt x="-12343" y="861953"/>
                      <a:pt x="50522" y="1062931"/>
                      <a:pt x="242927" y="1167706"/>
                    </a:cubicBezTo>
                    <a:cubicBezTo>
                      <a:pt x="354370" y="1229618"/>
                      <a:pt x="545822" y="1368683"/>
                      <a:pt x="622975" y="1486793"/>
                    </a:cubicBezTo>
                    <a:cubicBezTo>
                      <a:pt x="669647" y="1559183"/>
                      <a:pt x="724892" y="1679198"/>
                      <a:pt x="724892" y="1679198"/>
                    </a:cubicBezTo>
                    <a:cubicBezTo>
                      <a:pt x="820142" y="1717298"/>
                      <a:pt x="1070650" y="1643003"/>
                      <a:pt x="1134467" y="1559183"/>
                    </a:cubicBezTo>
                    <a:cubicBezTo>
                      <a:pt x="1134467" y="1559183"/>
                      <a:pt x="1113512" y="1445836"/>
                      <a:pt x="1126847" y="1364873"/>
                    </a:cubicBezTo>
                    <a:cubicBezTo>
                      <a:pt x="1155422" y="1188661"/>
                      <a:pt x="1177330" y="1041976"/>
                      <a:pt x="1272580" y="899101"/>
                    </a:cubicBezTo>
                    <a:cubicBezTo>
                      <a:pt x="1359257" y="767656"/>
                      <a:pt x="1412597" y="624781"/>
                      <a:pt x="1392595" y="459998"/>
                    </a:cubicBezTo>
                    <a:cubicBezTo>
                      <a:pt x="1364020" y="216158"/>
                      <a:pt x="1140182" y="-16252"/>
                      <a:pt x="686792" y="893"/>
                    </a:cubicBezTo>
                    <a:cubicBezTo>
                      <a:pt x="482005" y="8513"/>
                      <a:pt x="287695" y="100906"/>
                      <a:pt x="150535" y="263783"/>
                    </a:cubicBezTo>
                    <a:close/>
                  </a:path>
                </a:pathLst>
              </a:custGeom>
              <a:solidFill>
                <a:srgbClr val="FFCD00"/>
              </a:solidFill>
              <a:ln w="9525" cap="flat">
                <a:noFill/>
                <a:prstDash val="solid"/>
                <a:miter/>
              </a:ln>
            </p:spPr>
            <p:txBody>
              <a:bodyPr rtlCol="0" anchor="ctr"/>
              <a:lstStyle/>
              <a:p>
                <a:endParaRPr lang="en-US"/>
              </a:p>
            </p:txBody>
          </p:sp>
          <p:sp>
            <p:nvSpPr>
              <p:cNvPr id="23" name="Freeform: Shape 33">
                <a:extLst>
                  <a:ext uri="{FF2B5EF4-FFF2-40B4-BE49-F238E27FC236}">
                    <a16:creationId xmlns:a16="http://schemas.microsoft.com/office/drawing/2014/main" xmlns="" id="{5958148F-CBD0-D89B-3462-F3C21850D268}"/>
                  </a:ext>
                </a:extLst>
              </p:cNvPr>
              <p:cNvSpPr/>
              <p:nvPr/>
            </p:nvSpPr>
            <p:spPr>
              <a:xfrm>
                <a:off x="3923096" y="3253467"/>
                <a:ext cx="921056" cy="659079"/>
              </a:xfrm>
              <a:custGeom>
                <a:avLst/>
                <a:gdLst>
                  <a:gd name="connsiteX0" fmla="*/ 918203 w 921056"/>
                  <a:gd name="connsiteY0" fmla="*/ 351940 h 659079"/>
                  <a:gd name="connsiteX1" fmla="*/ 537203 w 921056"/>
                  <a:gd name="connsiteY1" fmla="*/ 17612 h 659079"/>
                  <a:gd name="connsiteX2" fmla="*/ 67620 w 921056"/>
                  <a:gd name="connsiteY2" fmla="*/ 108100 h 659079"/>
                  <a:gd name="connsiteX3" fmla="*/ 13328 w 921056"/>
                  <a:gd name="connsiteY3" fmla="*/ 309077 h 659079"/>
                  <a:gd name="connsiteX4" fmla="*/ 202875 w 921056"/>
                  <a:gd name="connsiteY4" fmla="*/ 430045 h 659079"/>
                  <a:gd name="connsiteX5" fmla="*/ 562920 w 921056"/>
                  <a:gd name="connsiteY5" fmla="*/ 384325 h 659079"/>
                  <a:gd name="connsiteX6" fmla="*/ 816285 w 921056"/>
                  <a:gd name="connsiteY6" fmla="*/ 657692 h 659079"/>
                  <a:gd name="connsiteX7" fmla="*/ 918203 w 921056"/>
                  <a:gd name="connsiteY7" fmla="*/ 351940 h 65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056" h="659079">
                    <a:moveTo>
                      <a:pt x="918203" y="351940"/>
                    </a:moveTo>
                    <a:cubicBezTo>
                      <a:pt x="882960" y="165250"/>
                      <a:pt x="711510" y="54760"/>
                      <a:pt x="537203" y="17612"/>
                    </a:cubicBezTo>
                    <a:cubicBezTo>
                      <a:pt x="381945" y="-15725"/>
                      <a:pt x="187635" y="-10010"/>
                      <a:pt x="67620" y="108100"/>
                    </a:cubicBezTo>
                    <a:cubicBezTo>
                      <a:pt x="13328" y="161440"/>
                      <a:pt x="-20010" y="235735"/>
                      <a:pt x="13328" y="309077"/>
                    </a:cubicBezTo>
                    <a:cubicBezTo>
                      <a:pt x="47618" y="382420"/>
                      <a:pt x="125723" y="423377"/>
                      <a:pt x="202875" y="430045"/>
                    </a:cubicBezTo>
                    <a:cubicBezTo>
                      <a:pt x="324795" y="441475"/>
                      <a:pt x="441953" y="368132"/>
                      <a:pt x="562920" y="384325"/>
                    </a:cubicBezTo>
                    <a:cubicBezTo>
                      <a:pt x="774375" y="413852"/>
                      <a:pt x="730560" y="680552"/>
                      <a:pt x="816285" y="657692"/>
                    </a:cubicBezTo>
                    <a:cubicBezTo>
                      <a:pt x="879150" y="641500"/>
                      <a:pt x="934395" y="438617"/>
                      <a:pt x="918203" y="351940"/>
                    </a:cubicBezTo>
                    <a:close/>
                  </a:path>
                </a:pathLst>
              </a:custGeom>
              <a:solidFill>
                <a:srgbClr val="FFDF5E"/>
              </a:solidFill>
              <a:ln w="9525" cap="flat">
                <a:noFill/>
                <a:prstDash val="solid"/>
                <a:miter/>
              </a:ln>
            </p:spPr>
            <p:txBody>
              <a:bodyPr rtlCol="0" anchor="ctr"/>
              <a:lstStyle/>
              <a:p>
                <a:endParaRPr lang="en-US"/>
              </a:p>
            </p:txBody>
          </p:sp>
          <p:sp>
            <p:nvSpPr>
              <p:cNvPr id="24" name="Freeform: Shape 34">
                <a:extLst>
                  <a:ext uri="{FF2B5EF4-FFF2-40B4-BE49-F238E27FC236}">
                    <a16:creationId xmlns:a16="http://schemas.microsoft.com/office/drawing/2014/main" xmlns="" id="{3AF1363F-05D3-3266-4DD2-F38B8FFE9ACA}"/>
                  </a:ext>
                </a:extLst>
              </p:cNvPr>
              <p:cNvSpPr/>
              <p:nvPr/>
            </p:nvSpPr>
            <p:spPr>
              <a:xfrm>
                <a:off x="4038777" y="3884426"/>
                <a:ext cx="615442" cy="887328"/>
              </a:xfrm>
              <a:custGeom>
                <a:avLst/>
                <a:gdLst>
                  <a:gd name="connsiteX0" fmla="*/ 596782 w 615442"/>
                  <a:gd name="connsiteY0" fmla="*/ 362013 h 887328"/>
                  <a:gd name="connsiteX1" fmla="*/ 502484 w 615442"/>
                  <a:gd name="connsiteY1" fmla="*/ 95313 h 887328"/>
                  <a:gd name="connsiteX2" fmla="*/ 298649 w 615442"/>
                  <a:gd name="connsiteY2" fmla="*/ 2921 h 887328"/>
                  <a:gd name="connsiteX3" fmla="*/ 297697 w 615442"/>
                  <a:gd name="connsiteY3" fmla="*/ 2921 h 887328"/>
                  <a:gd name="connsiteX4" fmla="*/ 11947 w 615442"/>
                  <a:gd name="connsiteY4" fmla="*/ 201993 h 887328"/>
                  <a:gd name="connsiteX5" fmla="*/ 44332 w 615442"/>
                  <a:gd name="connsiteY5" fmla="*/ 425831 h 887328"/>
                  <a:gd name="connsiteX6" fmla="*/ 195779 w 615442"/>
                  <a:gd name="connsiteY6" fmla="*/ 656336 h 887328"/>
                  <a:gd name="connsiteX7" fmla="*/ 273884 w 615442"/>
                  <a:gd name="connsiteY7" fmla="*/ 774446 h 887328"/>
                  <a:gd name="connsiteX8" fmla="*/ 354847 w 615442"/>
                  <a:gd name="connsiteY8" fmla="*/ 868743 h 887328"/>
                  <a:gd name="connsiteX9" fmla="*/ 532012 w 615442"/>
                  <a:gd name="connsiteY9" fmla="*/ 844931 h 887328"/>
                  <a:gd name="connsiteX10" fmla="*/ 613927 w 615442"/>
                  <a:gd name="connsiteY10" fmla="*/ 628713 h 887328"/>
                  <a:gd name="connsiteX11" fmla="*/ 596782 w 615442"/>
                  <a:gd name="connsiteY11" fmla="*/ 362013 h 88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42" h="887328">
                    <a:moveTo>
                      <a:pt x="596782" y="362013"/>
                    </a:moveTo>
                    <a:cubicBezTo>
                      <a:pt x="580589" y="271526"/>
                      <a:pt x="556777" y="170561"/>
                      <a:pt x="502484" y="95313"/>
                    </a:cubicBezTo>
                    <a:cubicBezTo>
                      <a:pt x="452954" y="25781"/>
                      <a:pt x="381517" y="-1842"/>
                      <a:pt x="298649" y="2921"/>
                    </a:cubicBezTo>
                    <a:cubicBezTo>
                      <a:pt x="298649" y="2921"/>
                      <a:pt x="297697" y="2921"/>
                      <a:pt x="297697" y="2921"/>
                    </a:cubicBezTo>
                    <a:cubicBezTo>
                      <a:pt x="171014" y="-18987"/>
                      <a:pt x="50047" y="85788"/>
                      <a:pt x="11947" y="201993"/>
                    </a:cubicBezTo>
                    <a:cubicBezTo>
                      <a:pt x="-13771" y="280098"/>
                      <a:pt x="4327" y="356298"/>
                      <a:pt x="44332" y="425831"/>
                    </a:cubicBezTo>
                    <a:cubicBezTo>
                      <a:pt x="90052" y="504888"/>
                      <a:pt x="145297" y="580136"/>
                      <a:pt x="195779" y="656336"/>
                    </a:cubicBezTo>
                    <a:cubicBezTo>
                      <a:pt x="221497" y="695388"/>
                      <a:pt x="248167" y="735393"/>
                      <a:pt x="273884" y="774446"/>
                    </a:cubicBezTo>
                    <a:cubicBezTo>
                      <a:pt x="296744" y="808736"/>
                      <a:pt x="318652" y="847788"/>
                      <a:pt x="354847" y="868743"/>
                    </a:cubicBezTo>
                    <a:cubicBezTo>
                      <a:pt x="411997" y="903033"/>
                      <a:pt x="483434" y="886841"/>
                      <a:pt x="532012" y="844931"/>
                    </a:cubicBezTo>
                    <a:cubicBezTo>
                      <a:pt x="593924" y="791591"/>
                      <a:pt x="609164" y="705866"/>
                      <a:pt x="613927" y="628713"/>
                    </a:cubicBezTo>
                    <a:cubicBezTo>
                      <a:pt x="618689" y="539178"/>
                      <a:pt x="612022" y="449643"/>
                      <a:pt x="596782" y="362013"/>
                    </a:cubicBezTo>
                    <a:close/>
                  </a:path>
                </a:pathLst>
              </a:custGeom>
              <a:solidFill>
                <a:srgbClr val="FFDF5E"/>
              </a:solidFill>
              <a:ln w="9525" cap="flat">
                <a:noFill/>
                <a:prstDash val="solid"/>
                <a:miter/>
              </a:ln>
            </p:spPr>
            <p:txBody>
              <a:bodyPr rtlCol="0" anchor="ctr"/>
              <a:lstStyle/>
              <a:p>
                <a:endParaRPr lang="en-US"/>
              </a:p>
            </p:txBody>
          </p:sp>
          <p:sp>
            <p:nvSpPr>
              <p:cNvPr id="25" name="Freeform: Shape 35">
                <a:extLst>
                  <a:ext uri="{FF2B5EF4-FFF2-40B4-BE49-F238E27FC236}">
                    <a16:creationId xmlns:a16="http://schemas.microsoft.com/office/drawing/2014/main" xmlns="" id="{CB6249C3-64F5-8BBD-F973-FDC9A66A83B1}"/>
                  </a:ext>
                </a:extLst>
              </p:cNvPr>
              <p:cNvSpPr/>
              <p:nvPr/>
            </p:nvSpPr>
            <p:spPr>
              <a:xfrm>
                <a:off x="4245391" y="4126278"/>
                <a:ext cx="416266" cy="866920"/>
              </a:xfrm>
              <a:custGeom>
                <a:avLst/>
                <a:gdLst>
                  <a:gd name="connsiteX0" fmla="*/ 386358 w 416266"/>
                  <a:gd name="connsiteY0" fmla="*/ 831678 h 866920"/>
                  <a:gd name="connsiteX1" fmla="*/ 365403 w 416266"/>
                  <a:gd name="connsiteY1" fmla="*/ 542118 h 866920"/>
                  <a:gd name="connsiteX2" fmla="*/ 355878 w 416266"/>
                  <a:gd name="connsiteY2" fmla="*/ 442106 h 866920"/>
                  <a:gd name="connsiteX3" fmla="*/ 391121 w 416266"/>
                  <a:gd name="connsiteY3" fmla="*/ 422103 h 866920"/>
                  <a:gd name="connsiteX4" fmla="*/ 393026 w 416266"/>
                  <a:gd name="connsiteY4" fmla="*/ 412578 h 866920"/>
                  <a:gd name="connsiteX5" fmla="*/ 383501 w 416266"/>
                  <a:gd name="connsiteY5" fmla="*/ 409721 h 866920"/>
                  <a:gd name="connsiteX6" fmla="*/ 353973 w 416266"/>
                  <a:gd name="connsiteY6" fmla="*/ 423056 h 866920"/>
                  <a:gd name="connsiteX7" fmla="*/ 353973 w 416266"/>
                  <a:gd name="connsiteY7" fmla="*/ 419246 h 866920"/>
                  <a:gd name="connsiteX8" fmla="*/ 344448 w 416266"/>
                  <a:gd name="connsiteY8" fmla="*/ 299231 h 866920"/>
                  <a:gd name="connsiteX9" fmla="*/ 413981 w 416266"/>
                  <a:gd name="connsiteY9" fmla="*/ 229698 h 866920"/>
                  <a:gd name="connsiteX10" fmla="*/ 411123 w 416266"/>
                  <a:gd name="connsiteY10" fmla="*/ 197313 h 866920"/>
                  <a:gd name="connsiteX11" fmla="*/ 334923 w 416266"/>
                  <a:gd name="connsiteY11" fmla="*/ 173501 h 866920"/>
                  <a:gd name="connsiteX12" fmla="*/ 325398 w 416266"/>
                  <a:gd name="connsiteY12" fmla="*/ 75393 h 866920"/>
                  <a:gd name="connsiteX13" fmla="*/ 339686 w 416266"/>
                  <a:gd name="connsiteY13" fmla="*/ 75393 h 866920"/>
                  <a:gd name="connsiteX14" fmla="*/ 347306 w 416266"/>
                  <a:gd name="connsiteY14" fmla="*/ 67773 h 866920"/>
                  <a:gd name="connsiteX15" fmla="*/ 339686 w 416266"/>
                  <a:gd name="connsiteY15" fmla="*/ 60153 h 866920"/>
                  <a:gd name="connsiteX16" fmla="*/ 323493 w 416266"/>
                  <a:gd name="connsiteY16" fmla="*/ 60153 h 866920"/>
                  <a:gd name="connsiteX17" fmla="*/ 316826 w 416266"/>
                  <a:gd name="connsiteY17" fmla="*/ 8718 h 866920"/>
                  <a:gd name="connsiteX18" fmla="*/ 306348 w 416266"/>
                  <a:gd name="connsiteY18" fmla="*/ 146 h 866920"/>
                  <a:gd name="connsiteX19" fmla="*/ 296823 w 416266"/>
                  <a:gd name="connsiteY19" fmla="*/ 11576 h 866920"/>
                  <a:gd name="connsiteX20" fmla="*/ 298728 w 416266"/>
                  <a:gd name="connsiteY20" fmla="*/ 61106 h 866920"/>
                  <a:gd name="connsiteX21" fmla="*/ 82511 w 416266"/>
                  <a:gd name="connsiteY21" fmla="*/ 116351 h 866920"/>
                  <a:gd name="connsiteX22" fmla="*/ 62508 w 416266"/>
                  <a:gd name="connsiteY22" fmla="*/ 63011 h 866920"/>
                  <a:gd name="connsiteX23" fmla="*/ 51078 w 416266"/>
                  <a:gd name="connsiteY23" fmla="*/ 57296 h 866920"/>
                  <a:gd name="connsiteX24" fmla="*/ 44411 w 416266"/>
                  <a:gd name="connsiteY24" fmla="*/ 69678 h 866920"/>
                  <a:gd name="connsiteX25" fmla="*/ 60603 w 416266"/>
                  <a:gd name="connsiteY25" fmla="*/ 121113 h 866920"/>
                  <a:gd name="connsiteX26" fmla="*/ 63461 w 416266"/>
                  <a:gd name="connsiteY26" fmla="*/ 130638 h 866920"/>
                  <a:gd name="connsiteX27" fmla="*/ 4406 w 416266"/>
                  <a:gd name="connsiteY27" fmla="*/ 225888 h 866920"/>
                  <a:gd name="connsiteX28" fmla="*/ 52983 w 416266"/>
                  <a:gd name="connsiteY28" fmla="*/ 336378 h 866920"/>
                  <a:gd name="connsiteX29" fmla="*/ 38696 w 416266"/>
                  <a:gd name="connsiteY29" fmla="*/ 396386 h 866920"/>
                  <a:gd name="connsiteX30" fmla="*/ 64413 w 416266"/>
                  <a:gd name="connsiteY30" fmla="*/ 460203 h 866920"/>
                  <a:gd name="connsiteX31" fmla="*/ 173951 w 416266"/>
                  <a:gd name="connsiteY31" fmla="*/ 489731 h 866920"/>
                  <a:gd name="connsiteX32" fmla="*/ 218718 w 416266"/>
                  <a:gd name="connsiteY32" fmla="*/ 658323 h 866920"/>
                  <a:gd name="connsiteX33" fmla="*/ 273011 w 416266"/>
                  <a:gd name="connsiteY33" fmla="*/ 859301 h 866920"/>
                  <a:gd name="connsiteX34" fmla="*/ 281583 w 416266"/>
                  <a:gd name="connsiteY34" fmla="*/ 866921 h 866920"/>
                  <a:gd name="connsiteX35" fmla="*/ 286346 w 416266"/>
                  <a:gd name="connsiteY35" fmla="*/ 866921 h 866920"/>
                  <a:gd name="connsiteX36" fmla="*/ 294918 w 416266"/>
                  <a:gd name="connsiteY36" fmla="*/ 854539 h 866920"/>
                  <a:gd name="connsiteX37" fmla="*/ 206336 w 416266"/>
                  <a:gd name="connsiteY37" fmla="*/ 510686 h 866920"/>
                  <a:gd name="connsiteX38" fmla="*/ 199668 w 416266"/>
                  <a:gd name="connsiteY38" fmla="*/ 487826 h 866920"/>
                  <a:gd name="connsiteX39" fmla="*/ 331113 w 416266"/>
                  <a:gd name="connsiteY39" fmla="*/ 455441 h 866920"/>
                  <a:gd name="connsiteX40" fmla="*/ 337781 w 416266"/>
                  <a:gd name="connsiteY40" fmla="*/ 547833 h 866920"/>
                  <a:gd name="connsiteX41" fmla="*/ 363498 w 416266"/>
                  <a:gd name="connsiteY41" fmla="*/ 836441 h 866920"/>
                  <a:gd name="connsiteX42" fmla="*/ 376833 w 416266"/>
                  <a:gd name="connsiteY42" fmla="*/ 846918 h 866920"/>
                  <a:gd name="connsiteX43" fmla="*/ 386358 w 416266"/>
                  <a:gd name="connsiteY43" fmla="*/ 831678 h 866920"/>
                  <a:gd name="connsiteX44" fmla="*/ 205383 w 416266"/>
                  <a:gd name="connsiteY44" fmla="*/ 326853 h 866920"/>
                  <a:gd name="connsiteX45" fmla="*/ 152043 w 416266"/>
                  <a:gd name="connsiteY45" fmla="*/ 331616 h 866920"/>
                  <a:gd name="connsiteX46" fmla="*/ 134898 w 416266"/>
                  <a:gd name="connsiteY46" fmla="*/ 275418 h 866920"/>
                  <a:gd name="connsiteX47" fmla="*/ 215861 w 416266"/>
                  <a:gd name="connsiteY47" fmla="*/ 227793 h 866920"/>
                  <a:gd name="connsiteX48" fmla="*/ 307301 w 416266"/>
                  <a:gd name="connsiteY48" fmla="*/ 196361 h 866920"/>
                  <a:gd name="connsiteX49" fmla="*/ 315873 w 416266"/>
                  <a:gd name="connsiteY49" fmla="*/ 292563 h 866920"/>
                  <a:gd name="connsiteX50" fmla="*/ 205383 w 416266"/>
                  <a:gd name="connsiteY50" fmla="*/ 326853 h 866920"/>
                  <a:gd name="connsiteX51" fmla="*/ 87273 w 416266"/>
                  <a:gd name="connsiteY51" fmla="*/ 324948 h 866920"/>
                  <a:gd name="connsiteX52" fmla="*/ 113943 w 416266"/>
                  <a:gd name="connsiteY52" fmla="*/ 293516 h 866920"/>
                  <a:gd name="connsiteX53" fmla="*/ 125373 w 416266"/>
                  <a:gd name="connsiteY53" fmla="*/ 330663 h 866920"/>
                  <a:gd name="connsiteX54" fmla="*/ 87273 w 416266"/>
                  <a:gd name="connsiteY54" fmla="*/ 324948 h 866920"/>
                  <a:gd name="connsiteX55" fmla="*/ 75843 w 416266"/>
                  <a:gd name="connsiteY55" fmla="*/ 343998 h 866920"/>
                  <a:gd name="connsiteX56" fmla="*/ 132041 w 416266"/>
                  <a:gd name="connsiteY56" fmla="*/ 351618 h 866920"/>
                  <a:gd name="connsiteX57" fmla="*/ 165378 w 416266"/>
                  <a:gd name="connsiteY57" fmla="*/ 462108 h 866920"/>
                  <a:gd name="connsiteX58" fmla="*/ 166331 w 416266"/>
                  <a:gd name="connsiteY58" fmla="*/ 464013 h 866920"/>
                  <a:gd name="connsiteX59" fmla="*/ 69176 w 416266"/>
                  <a:gd name="connsiteY59" fmla="*/ 419246 h 866920"/>
                  <a:gd name="connsiteX60" fmla="*/ 75843 w 416266"/>
                  <a:gd name="connsiteY60" fmla="*/ 343998 h 866920"/>
                  <a:gd name="connsiteX61" fmla="*/ 127278 w 416266"/>
                  <a:gd name="connsiteY61" fmla="*/ 250653 h 866920"/>
                  <a:gd name="connsiteX62" fmla="*/ 88226 w 416266"/>
                  <a:gd name="connsiteY62" fmla="*/ 134448 h 866920"/>
                  <a:gd name="connsiteX63" fmla="*/ 298728 w 416266"/>
                  <a:gd name="connsiteY63" fmla="*/ 77298 h 866920"/>
                  <a:gd name="connsiteX64" fmla="*/ 305396 w 416266"/>
                  <a:gd name="connsiteY64" fmla="*/ 176358 h 866920"/>
                  <a:gd name="connsiteX65" fmla="*/ 127278 w 416266"/>
                  <a:gd name="connsiteY65" fmla="*/ 250653 h 866920"/>
                  <a:gd name="connsiteX66" fmla="*/ 62508 w 416266"/>
                  <a:gd name="connsiteY66" fmla="*/ 317328 h 866920"/>
                  <a:gd name="connsiteX67" fmla="*/ 21551 w 416266"/>
                  <a:gd name="connsiteY67" fmla="*/ 243986 h 866920"/>
                  <a:gd name="connsiteX68" fmla="*/ 69176 w 416266"/>
                  <a:gd name="connsiteY68" fmla="*/ 149688 h 866920"/>
                  <a:gd name="connsiteX69" fmla="*/ 106323 w 416266"/>
                  <a:gd name="connsiteY69" fmla="*/ 267798 h 866920"/>
                  <a:gd name="connsiteX70" fmla="*/ 62508 w 416266"/>
                  <a:gd name="connsiteY70" fmla="*/ 317328 h 866920"/>
                  <a:gd name="connsiteX71" fmla="*/ 191096 w 416266"/>
                  <a:gd name="connsiteY71" fmla="*/ 464966 h 866920"/>
                  <a:gd name="connsiteX72" fmla="*/ 190143 w 416266"/>
                  <a:gd name="connsiteY72" fmla="*/ 463061 h 866920"/>
                  <a:gd name="connsiteX73" fmla="*/ 157758 w 416266"/>
                  <a:gd name="connsiteY73" fmla="*/ 351618 h 866920"/>
                  <a:gd name="connsiteX74" fmla="*/ 262533 w 416266"/>
                  <a:gd name="connsiteY74" fmla="*/ 334473 h 866920"/>
                  <a:gd name="connsiteX75" fmla="*/ 317778 w 416266"/>
                  <a:gd name="connsiteY75" fmla="*/ 313518 h 866920"/>
                  <a:gd name="connsiteX76" fmla="*/ 327303 w 416266"/>
                  <a:gd name="connsiteY76" fmla="*/ 423056 h 866920"/>
                  <a:gd name="connsiteX77" fmla="*/ 328256 w 416266"/>
                  <a:gd name="connsiteY77" fmla="*/ 434486 h 866920"/>
                  <a:gd name="connsiteX78" fmla="*/ 212051 w 416266"/>
                  <a:gd name="connsiteY78" fmla="*/ 464013 h 866920"/>
                  <a:gd name="connsiteX79" fmla="*/ 191096 w 416266"/>
                  <a:gd name="connsiteY79" fmla="*/ 464966 h 866920"/>
                  <a:gd name="connsiteX80" fmla="*/ 388263 w 416266"/>
                  <a:gd name="connsiteY80" fmla="*/ 222078 h 866920"/>
                  <a:gd name="connsiteX81" fmla="*/ 372071 w 416266"/>
                  <a:gd name="connsiteY81" fmla="*/ 255416 h 866920"/>
                  <a:gd name="connsiteX82" fmla="*/ 371118 w 416266"/>
                  <a:gd name="connsiteY82" fmla="*/ 256368 h 866920"/>
                  <a:gd name="connsiteX83" fmla="*/ 342543 w 416266"/>
                  <a:gd name="connsiteY83" fmla="*/ 277323 h 866920"/>
                  <a:gd name="connsiteX84" fmla="*/ 335876 w 416266"/>
                  <a:gd name="connsiteY84" fmla="*/ 194456 h 866920"/>
                  <a:gd name="connsiteX85" fmla="*/ 363498 w 416266"/>
                  <a:gd name="connsiteY85" fmla="*/ 197313 h 866920"/>
                  <a:gd name="connsiteX86" fmla="*/ 364451 w 416266"/>
                  <a:gd name="connsiteY86" fmla="*/ 197313 h 866920"/>
                  <a:gd name="connsiteX87" fmla="*/ 365403 w 416266"/>
                  <a:gd name="connsiteY87" fmla="*/ 197313 h 866920"/>
                  <a:gd name="connsiteX88" fmla="*/ 388263 w 416266"/>
                  <a:gd name="connsiteY88" fmla="*/ 203028 h 866920"/>
                  <a:gd name="connsiteX89" fmla="*/ 388263 w 416266"/>
                  <a:gd name="connsiteY89" fmla="*/ 220173 h 866920"/>
                  <a:gd name="connsiteX90" fmla="*/ 388263 w 416266"/>
                  <a:gd name="connsiteY90" fmla="*/ 221126 h 866920"/>
                  <a:gd name="connsiteX91" fmla="*/ 388263 w 416266"/>
                  <a:gd name="connsiteY91" fmla="*/ 222078 h 86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6266" h="866920">
                    <a:moveTo>
                      <a:pt x="386358" y="831678"/>
                    </a:moveTo>
                    <a:cubicBezTo>
                      <a:pt x="383501" y="735476"/>
                      <a:pt x="373976" y="637368"/>
                      <a:pt x="365403" y="542118"/>
                    </a:cubicBezTo>
                    <a:cubicBezTo>
                      <a:pt x="362546" y="508781"/>
                      <a:pt x="358736" y="475443"/>
                      <a:pt x="355878" y="442106"/>
                    </a:cubicBezTo>
                    <a:cubicBezTo>
                      <a:pt x="370166" y="435438"/>
                      <a:pt x="382548" y="428771"/>
                      <a:pt x="391121" y="422103"/>
                    </a:cubicBezTo>
                    <a:cubicBezTo>
                      <a:pt x="393978" y="420198"/>
                      <a:pt x="394931" y="415436"/>
                      <a:pt x="393026" y="412578"/>
                    </a:cubicBezTo>
                    <a:cubicBezTo>
                      <a:pt x="391121" y="409721"/>
                      <a:pt x="387311" y="407816"/>
                      <a:pt x="383501" y="409721"/>
                    </a:cubicBezTo>
                    <a:cubicBezTo>
                      <a:pt x="373976" y="414483"/>
                      <a:pt x="363498" y="419246"/>
                      <a:pt x="353973" y="423056"/>
                    </a:cubicBezTo>
                    <a:lnTo>
                      <a:pt x="353973" y="419246"/>
                    </a:lnTo>
                    <a:cubicBezTo>
                      <a:pt x="351116" y="379241"/>
                      <a:pt x="347306" y="339236"/>
                      <a:pt x="344448" y="299231"/>
                    </a:cubicBezTo>
                    <a:cubicBezTo>
                      <a:pt x="382548" y="278276"/>
                      <a:pt x="405408" y="255416"/>
                      <a:pt x="413981" y="229698"/>
                    </a:cubicBezTo>
                    <a:cubicBezTo>
                      <a:pt x="417791" y="217316"/>
                      <a:pt x="416838" y="205886"/>
                      <a:pt x="411123" y="197313"/>
                    </a:cubicBezTo>
                    <a:cubicBezTo>
                      <a:pt x="397788" y="178263"/>
                      <a:pt x="362546" y="174453"/>
                      <a:pt x="334923" y="173501"/>
                    </a:cubicBezTo>
                    <a:cubicBezTo>
                      <a:pt x="332066" y="138258"/>
                      <a:pt x="329208" y="105873"/>
                      <a:pt x="325398" y="75393"/>
                    </a:cubicBezTo>
                    <a:cubicBezTo>
                      <a:pt x="330161" y="75393"/>
                      <a:pt x="334923" y="75393"/>
                      <a:pt x="339686" y="75393"/>
                    </a:cubicBezTo>
                    <a:cubicBezTo>
                      <a:pt x="343496" y="75393"/>
                      <a:pt x="347306" y="71583"/>
                      <a:pt x="347306" y="67773"/>
                    </a:cubicBezTo>
                    <a:cubicBezTo>
                      <a:pt x="347306" y="63011"/>
                      <a:pt x="344448" y="60153"/>
                      <a:pt x="339686" y="60153"/>
                    </a:cubicBezTo>
                    <a:cubicBezTo>
                      <a:pt x="334923" y="60153"/>
                      <a:pt x="329208" y="60153"/>
                      <a:pt x="323493" y="60153"/>
                    </a:cubicBezTo>
                    <a:cubicBezTo>
                      <a:pt x="321588" y="43008"/>
                      <a:pt x="319683" y="25863"/>
                      <a:pt x="316826" y="8718"/>
                    </a:cubicBezTo>
                    <a:cubicBezTo>
                      <a:pt x="315873" y="3003"/>
                      <a:pt x="311111" y="-807"/>
                      <a:pt x="306348" y="146"/>
                    </a:cubicBezTo>
                    <a:cubicBezTo>
                      <a:pt x="300633" y="146"/>
                      <a:pt x="295871" y="4908"/>
                      <a:pt x="296823" y="11576"/>
                    </a:cubicBezTo>
                    <a:cubicBezTo>
                      <a:pt x="296823" y="27768"/>
                      <a:pt x="297776" y="44913"/>
                      <a:pt x="298728" y="61106"/>
                    </a:cubicBezTo>
                    <a:cubicBezTo>
                      <a:pt x="205383" y="63963"/>
                      <a:pt x="132041" y="83013"/>
                      <a:pt x="82511" y="116351"/>
                    </a:cubicBezTo>
                    <a:cubicBezTo>
                      <a:pt x="74891" y="96348"/>
                      <a:pt x="69176" y="79203"/>
                      <a:pt x="62508" y="63011"/>
                    </a:cubicBezTo>
                    <a:cubicBezTo>
                      <a:pt x="60603" y="58248"/>
                      <a:pt x="55841" y="56343"/>
                      <a:pt x="51078" y="57296"/>
                    </a:cubicBezTo>
                    <a:cubicBezTo>
                      <a:pt x="46316" y="59201"/>
                      <a:pt x="43458" y="63963"/>
                      <a:pt x="44411" y="69678"/>
                    </a:cubicBezTo>
                    <a:cubicBezTo>
                      <a:pt x="49173" y="86823"/>
                      <a:pt x="54888" y="103968"/>
                      <a:pt x="60603" y="121113"/>
                    </a:cubicBezTo>
                    <a:lnTo>
                      <a:pt x="63461" y="130638"/>
                    </a:lnTo>
                    <a:cubicBezTo>
                      <a:pt x="33933" y="155403"/>
                      <a:pt x="13931" y="187788"/>
                      <a:pt x="4406" y="225888"/>
                    </a:cubicBezTo>
                    <a:cubicBezTo>
                      <a:pt x="-8929" y="278276"/>
                      <a:pt x="8216" y="316376"/>
                      <a:pt x="52983" y="336378"/>
                    </a:cubicBezTo>
                    <a:cubicBezTo>
                      <a:pt x="43458" y="356381"/>
                      <a:pt x="38696" y="376383"/>
                      <a:pt x="38696" y="396386"/>
                    </a:cubicBezTo>
                    <a:cubicBezTo>
                      <a:pt x="38696" y="423056"/>
                      <a:pt x="47268" y="444963"/>
                      <a:pt x="64413" y="460203"/>
                    </a:cubicBezTo>
                    <a:cubicBezTo>
                      <a:pt x="87273" y="481158"/>
                      <a:pt x="123468" y="491636"/>
                      <a:pt x="173951" y="489731"/>
                    </a:cubicBezTo>
                    <a:cubicBezTo>
                      <a:pt x="190143" y="545928"/>
                      <a:pt x="204431" y="603078"/>
                      <a:pt x="218718" y="658323"/>
                    </a:cubicBezTo>
                    <a:cubicBezTo>
                      <a:pt x="235863" y="724998"/>
                      <a:pt x="253008" y="792626"/>
                      <a:pt x="273011" y="859301"/>
                    </a:cubicBezTo>
                    <a:cubicBezTo>
                      <a:pt x="273963" y="863111"/>
                      <a:pt x="277773" y="865968"/>
                      <a:pt x="281583" y="866921"/>
                    </a:cubicBezTo>
                    <a:cubicBezTo>
                      <a:pt x="283488" y="866921"/>
                      <a:pt x="284441" y="866921"/>
                      <a:pt x="286346" y="866921"/>
                    </a:cubicBezTo>
                    <a:cubicBezTo>
                      <a:pt x="292061" y="865016"/>
                      <a:pt x="295871" y="860253"/>
                      <a:pt x="294918" y="854539"/>
                    </a:cubicBezTo>
                    <a:cubicBezTo>
                      <a:pt x="272058" y="738333"/>
                      <a:pt x="238721" y="623081"/>
                      <a:pt x="206336" y="510686"/>
                    </a:cubicBezTo>
                    <a:lnTo>
                      <a:pt x="199668" y="487826"/>
                    </a:lnTo>
                    <a:cubicBezTo>
                      <a:pt x="241578" y="483063"/>
                      <a:pt x="289203" y="471633"/>
                      <a:pt x="331113" y="455441"/>
                    </a:cubicBezTo>
                    <a:cubicBezTo>
                      <a:pt x="333018" y="485921"/>
                      <a:pt x="334923" y="516401"/>
                      <a:pt x="337781" y="547833"/>
                    </a:cubicBezTo>
                    <a:cubicBezTo>
                      <a:pt x="344448" y="643083"/>
                      <a:pt x="350163" y="741191"/>
                      <a:pt x="363498" y="836441"/>
                    </a:cubicBezTo>
                    <a:cubicBezTo>
                      <a:pt x="364451" y="843108"/>
                      <a:pt x="370166" y="847871"/>
                      <a:pt x="376833" y="846918"/>
                    </a:cubicBezTo>
                    <a:cubicBezTo>
                      <a:pt x="379691" y="845014"/>
                      <a:pt x="386358" y="840251"/>
                      <a:pt x="386358" y="831678"/>
                    </a:cubicBezTo>
                    <a:close/>
                    <a:moveTo>
                      <a:pt x="205383" y="326853"/>
                    </a:moveTo>
                    <a:cubicBezTo>
                      <a:pt x="189191" y="329711"/>
                      <a:pt x="170141" y="331616"/>
                      <a:pt x="152043" y="331616"/>
                    </a:cubicBezTo>
                    <a:cubicBezTo>
                      <a:pt x="146328" y="312566"/>
                      <a:pt x="140613" y="294468"/>
                      <a:pt x="134898" y="275418"/>
                    </a:cubicBezTo>
                    <a:cubicBezTo>
                      <a:pt x="156806" y="258273"/>
                      <a:pt x="182523" y="243033"/>
                      <a:pt x="215861" y="227793"/>
                    </a:cubicBezTo>
                    <a:cubicBezTo>
                      <a:pt x="242531" y="215411"/>
                      <a:pt x="273963" y="202076"/>
                      <a:pt x="307301" y="196361"/>
                    </a:cubicBezTo>
                    <a:cubicBezTo>
                      <a:pt x="310158" y="228746"/>
                      <a:pt x="313016" y="260178"/>
                      <a:pt x="315873" y="292563"/>
                    </a:cubicBezTo>
                    <a:cubicBezTo>
                      <a:pt x="283488" y="308756"/>
                      <a:pt x="244436" y="320186"/>
                      <a:pt x="205383" y="326853"/>
                    </a:cubicBezTo>
                    <a:close/>
                    <a:moveTo>
                      <a:pt x="87273" y="324948"/>
                    </a:moveTo>
                    <a:cubicBezTo>
                      <a:pt x="94893" y="313518"/>
                      <a:pt x="103466" y="303041"/>
                      <a:pt x="113943" y="293516"/>
                    </a:cubicBezTo>
                    <a:cubicBezTo>
                      <a:pt x="117753" y="305898"/>
                      <a:pt x="121563" y="318281"/>
                      <a:pt x="125373" y="330663"/>
                    </a:cubicBezTo>
                    <a:cubicBezTo>
                      <a:pt x="112038" y="329711"/>
                      <a:pt x="98703" y="327806"/>
                      <a:pt x="87273" y="324948"/>
                    </a:cubicBezTo>
                    <a:close/>
                    <a:moveTo>
                      <a:pt x="75843" y="343998"/>
                    </a:moveTo>
                    <a:cubicBezTo>
                      <a:pt x="92036" y="348761"/>
                      <a:pt x="111086" y="350666"/>
                      <a:pt x="132041" y="351618"/>
                    </a:cubicBezTo>
                    <a:cubicBezTo>
                      <a:pt x="145376" y="396386"/>
                      <a:pt x="155853" y="430676"/>
                      <a:pt x="165378" y="462108"/>
                    </a:cubicBezTo>
                    <a:lnTo>
                      <a:pt x="166331" y="464013"/>
                    </a:lnTo>
                    <a:cubicBezTo>
                      <a:pt x="117753" y="459251"/>
                      <a:pt x="82511" y="443058"/>
                      <a:pt x="69176" y="419246"/>
                    </a:cubicBezTo>
                    <a:cubicBezTo>
                      <a:pt x="57746" y="399243"/>
                      <a:pt x="60603" y="373526"/>
                      <a:pt x="75843" y="343998"/>
                    </a:cubicBezTo>
                    <a:close/>
                    <a:moveTo>
                      <a:pt x="127278" y="250653"/>
                    </a:moveTo>
                    <a:cubicBezTo>
                      <a:pt x="114896" y="210648"/>
                      <a:pt x="101561" y="171596"/>
                      <a:pt x="88226" y="134448"/>
                    </a:cubicBezTo>
                    <a:cubicBezTo>
                      <a:pt x="134898" y="101111"/>
                      <a:pt x="206336" y="81108"/>
                      <a:pt x="298728" y="77298"/>
                    </a:cubicBezTo>
                    <a:cubicBezTo>
                      <a:pt x="300633" y="107778"/>
                      <a:pt x="302538" y="140163"/>
                      <a:pt x="305396" y="176358"/>
                    </a:cubicBezTo>
                    <a:cubicBezTo>
                      <a:pt x="247293" y="183978"/>
                      <a:pt x="178713" y="212553"/>
                      <a:pt x="127278" y="250653"/>
                    </a:cubicBezTo>
                    <a:close/>
                    <a:moveTo>
                      <a:pt x="62508" y="317328"/>
                    </a:moveTo>
                    <a:cubicBezTo>
                      <a:pt x="30123" y="303041"/>
                      <a:pt x="16788" y="278276"/>
                      <a:pt x="21551" y="243986"/>
                    </a:cubicBezTo>
                    <a:cubicBezTo>
                      <a:pt x="27266" y="206838"/>
                      <a:pt x="42506" y="175406"/>
                      <a:pt x="69176" y="149688"/>
                    </a:cubicBezTo>
                    <a:cubicBezTo>
                      <a:pt x="81558" y="188741"/>
                      <a:pt x="93941" y="228746"/>
                      <a:pt x="106323" y="267798"/>
                    </a:cubicBezTo>
                    <a:cubicBezTo>
                      <a:pt x="88226" y="283991"/>
                      <a:pt x="73938" y="300183"/>
                      <a:pt x="62508" y="317328"/>
                    </a:cubicBezTo>
                    <a:close/>
                    <a:moveTo>
                      <a:pt x="191096" y="464966"/>
                    </a:moveTo>
                    <a:lnTo>
                      <a:pt x="190143" y="463061"/>
                    </a:lnTo>
                    <a:cubicBezTo>
                      <a:pt x="179666" y="425913"/>
                      <a:pt x="168236" y="388766"/>
                      <a:pt x="157758" y="351618"/>
                    </a:cubicBezTo>
                    <a:cubicBezTo>
                      <a:pt x="193953" y="350666"/>
                      <a:pt x="232053" y="343998"/>
                      <a:pt x="262533" y="334473"/>
                    </a:cubicBezTo>
                    <a:cubicBezTo>
                      <a:pt x="283488" y="327806"/>
                      <a:pt x="301586" y="321138"/>
                      <a:pt x="317778" y="313518"/>
                    </a:cubicBezTo>
                    <a:cubicBezTo>
                      <a:pt x="321588" y="352571"/>
                      <a:pt x="324446" y="387813"/>
                      <a:pt x="327303" y="423056"/>
                    </a:cubicBezTo>
                    <a:lnTo>
                      <a:pt x="328256" y="434486"/>
                    </a:lnTo>
                    <a:cubicBezTo>
                      <a:pt x="285393" y="451631"/>
                      <a:pt x="249198" y="461156"/>
                      <a:pt x="212051" y="464013"/>
                    </a:cubicBezTo>
                    <a:cubicBezTo>
                      <a:pt x="205383" y="464966"/>
                      <a:pt x="197763" y="464966"/>
                      <a:pt x="191096" y="464966"/>
                    </a:cubicBezTo>
                    <a:close/>
                    <a:moveTo>
                      <a:pt x="388263" y="222078"/>
                    </a:moveTo>
                    <a:cubicBezTo>
                      <a:pt x="391121" y="236366"/>
                      <a:pt x="386358" y="247796"/>
                      <a:pt x="372071" y="255416"/>
                    </a:cubicBezTo>
                    <a:lnTo>
                      <a:pt x="371118" y="256368"/>
                    </a:lnTo>
                    <a:cubicBezTo>
                      <a:pt x="362546" y="263988"/>
                      <a:pt x="353021" y="270656"/>
                      <a:pt x="342543" y="277323"/>
                    </a:cubicBezTo>
                    <a:cubicBezTo>
                      <a:pt x="340638" y="249701"/>
                      <a:pt x="338733" y="222078"/>
                      <a:pt x="335876" y="194456"/>
                    </a:cubicBezTo>
                    <a:cubicBezTo>
                      <a:pt x="346353" y="194456"/>
                      <a:pt x="354926" y="195408"/>
                      <a:pt x="363498" y="197313"/>
                    </a:cubicBezTo>
                    <a:lnTo>
                      <a:pt x="364451" y="197313"/>
                    </a:lnTo>
                    <a:lnTo>
                      <a:pt x="365403" y="197313"/>
                    </a:lnTo>
                    <a:cubicBezTo>
                      <a:pt x="376833" y="196361"/>
                      <a:pt x="385406" y="198266"/>
                      <a:pt x="388263" y="203028"/>
                    </a:cubicBezTo>
                    <a:cubicBezTo>
                      <a:pt x="391121" y="206838"/>
                      <a:pt x="391121" y="212553"/>
                      <a:pt x="388263" y="220173"/>
                    </a:cubicBezTo>
                    <a:lnTo>
                      <a:pt x="388263" y="221126"/>
                    </a:lnTo>
                    <a:lnTo>
                      <a:pt x="388263" y="222078"/>
                    </a:lnTo>
                    <a:close/>
                  </a:path>
                </a:pathLst>
              </a:custGeom>
              <a:solidFill>
                <a:srgbClr val="004F4F"/>
              </a:solidFill>
              <a:ln w="9525" cap="flat">
                <a:noFill/>
                <a:prstDash val="solid"/>
                <a:miter/>
              </a:ln>
            </p:spPr>
            <p:txBody>
              <a:bodyPr rtlCol="0" anchor="ctr"/>
              <a:lstStyle/>
              <a:p>
                <a:endParaRPr lang="en-US"/>
              </a:p>
            </p:txBody>
          </p:sp>
        </p:grpSp>
        <p:sp>
          <p:nvSpPr>
            <p:cNvPr id="7" name="Freeform: Shape 36">
              <a:extLst>
                <a:ext uri="{FF2B5EF4-FFF2-40B4-BE49-F238E27FC236}">
                  <a16:creationId xmlns:a16="http://schemas.microsoft.com/office/drawing/2014/main" xmlns="" id="{45CB52CA-B54B-22FC-E018-AB74997C36BD}"/>
                </a:ext>
              </a:extLst>
            </p:cNvPr>
            <p:cNvSpPr/>
            <p:nvPr/>
          </p:nvSpPr>
          <p:spPr>
            <a:xfrm>
              <a:off x="4223850" y="2613633"/>
              <a:ext cx="204131" cy="498923"/>
            </a:xfrm>
            <a:custGeom>
              <a:avLst/>
              <a:gdLst>
                <a:gd name="connsiteX0" fmla="*/ 1186 w 204130"/>
                <a:gd name="connsiteY0" fmla="*/ 47843 h 498924"/>
                <a:gd name="connsiteX1" fmla="*/ 109771 w 204130"/>
                <a:gd name="connsiteY1" fmla="*/ 464085 h 498924"/>
                <a:gd name="connsiteX2" fmla="*/ 203116 w 204130"/>
                <a:gd name="connsiteY2" fmla="*/ 438368 h 498924"/>
                <a:gd name="connsiteX3" fmla="*/ 69766 w 204130"/>
                <a:gd name="connsiteY3" fmla="*/ 19268 h 498924"/>
                <a:gd name="connsiteX4" fmla="*/ 1186 w 204130"/>
                <a:gd name="connsiteY4" fmla="*/ 47843 h 498924"/>
                <a:gd name="connsiteX5" fmla="*/ 1186 w 204130"/>
                <a:gd name="connsiteY5" fmla="*/ 47843 h 49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130" h="498924">
                  <a:moveTo>
                    <a:pt x="1186" y="47843"/>
                  </a:moveTo>
                  <a:cubicBezTo>
                    <a:pt x="37381" y="185955"/>
                    <a:pt x="71671" y="325973"/>
                    <a:pt x="109771" y="464085"/>
                  </a:cubicBezTo>
                  <a:cubicBezTo>
                    <a:pt x="125964" y="525045"/>
                    <a:pt x="214546" y="499328"/>
                    <a:pt x="203116" y="438368"/>
                  </a:cubicBezTo>
                  <a:cubicBezTo>
                    <a:pt x="175494" y="293588"/>
                    <a:pt x="128821" y="154523"/>
                    <a:pt x="69766" y="19268"/>
                  </a:cubicBezTo>
                  <a:cubicBezTo>
                    <a:pt x="52621" y="-20737"/>
                    <a:pt x="-9291" y="7838"/>
                    <a:pt x="1186" y="47843"/>
                  </a:cubicBezTo>
                  <a:lnTo>
                    <a:pt x="1186" y="47843"/>
                  </a:lnTo>
                  <a:close/>
                </a:path>
              </a:pathLst>
            </a:custGeom>
            <a:solidFill>
              <a:srgbClr val="FFCD00"/>
            </a:solidFill>
            <a:ln w="9525" cap="flat">
              <a:noFill/>
              <a:prstDash val="solid"/>
              <a:miter/>
            </a:ln>
          </p:spPr>
          <p:txBody>
            <a:bodyPr rtlCol="0" anchor="ctr"/>
            <a:lstStyle/>
            <a:p>
              <a:endParaRPr lang="en-US"/>
            </a:p>
          </p:txBody>
        </p:sp>
        <p:sp>
          <p:nvSpPr>
            <p:cNvPr id="8" name="Freeform: Shape 37">
              <a:extLst>
                <a:ext uri="{FF2B5EF4-FFF2-40B4-BE49-F238E27FC236}">
                  <a16:creationId xmlns:a16="http://schemas.microsoft.com/office/drawing/2014/main" xmlns="" id="{87511B98-D0A2-6E08-C645-242FE1636E17}"/>
                </a:ext>
              </a:extLst>
            </p:cNvPr>
            <p:cNvSpPr/>
            <p:nvPr/>
          </p:nvSpPr>
          <p:spPr>
            <a:xfrm>
              <a:off x="4560361" y="2567656"/>
              <a:ext cx="90443" cy="469704"/>
            </a:xfrm>
            <a:custGeom>
              <a:avLst/>
              <a:gdLst>
                <a:gd name="connsiteX0" fmla="*/ 13291 w 90443"/>
                <a:gd name="connsiteY0" fmla="*/ 36671 h 469705"/>
                <a:gd name="connsiteX1" fmla="*/ 4719 w 90443"/>
                <a:gd name="connsiteY1" fmla="*/ 266224 h 469705"/>
                <a:gd name="connsiteX2" fmla="*/ 909 w 90443"/>
                <a:gd name="connsiteY2" fmla="*/ 376714 h 469705"/>
                <a:gd name="connsiteX3" fmla="*/ 22816 w 90443"/>
                <a:gd name="connsiteY3" fmla="*/ 461486 h 469705"/>
                <a:gd name="connsiteX4" fmla="*/ 62821 w 90443"/>
                <a:gd name="connsiteY4" fmla="*/ 461486 h 469705"/>
                <a:gd name="connsiteX5" fmla="*/ 87586 w 90443"/>
                <a:gd name="connsiteY5" fmla="*/ 386239 h 469705"/>
                <a:gd name="connsiteX6" fmla="*/ 88539 w 90443"/>
                <a:gd name="connsiteY6" fmla="*/ 267176 h 469705"/>
                <a:gd name="connsiteX7" fmla="*/ 90444 w 90443"/>
                <a:gd name="connsiteY7" fmla="*/ 37624 h 469705"/>
                <a:gd name="connsiteX8" fmla="*/ 13291 w 90443"/>
                <a:gd name="connsiteY8" fmla="*/ 36671 h 469705"/>
                <a:gd name="connsiteX9" fmla="*/ 13291 w 90443"/>
                <a:gd name="connsiteY9" fmla="*/ 36671 h 46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43" h="469705">
                  <a:moveTo>
                    <a:pt x="13291" y="36671"/>
                  </a:moveTo>
                  <a:cubicBezTo>
                    <a:pt x="10434" y="112871"/>
                    <a:pt x="7576" y="190024"/>
                    <a:pt x="4719" y="266224"/>
                  </a:cubicBezTo>
                  <a:cubicBezTo>
                    <a:pt x="3766" y="303371"/>
                    <a:pt x="1861" y="339566"/>
                    <a:pt x="909" y="376714"/>
                  </a:cubicBezTo>
                  <a:cubicBezTo>
                    <a:pt x="-44" y="411004"/>
                    <a:pt x="-4806" y="436721"/>
                    <a:pt x="22816" y="461486"/>
                  </a:cubicBezTo>
                  <a:cubicBezTo>
                    <a:pt x="35199" y="472916"/>
                    <a:pt x="50439" y="471964"/>
                    <a:pt x="62821" y="461486"/>
                  </a:cubicBezTo>
                  <a:cubicBezTo>
                    <a:pt x="88539" y="440531"/>
                    <a:pt x="86634" y="417671"/>
                    <a:pt x="87586" y="386239"/>
                  </a:cubicBezTo>
                  <a:cubicBezTo>
                    <a:pt x="88539" y="346234"/>
                    <a:pt x="88539" y="306229"/>
                    <a:pt x="88539" y="267176"/>
                  </a:cubicBezTo>
                  <a:cubicBezTo>
                    <a:pt x="89491" y="190976"/>
                    <a:pt x="89491" y="113824"/>
                    <a:pt x="90444" y="37624"/>
                  </a:cubicBezTo>
                  <a:cubicBezTo>
                    <a:pt x="90444" y="-12859"/>
                    <a:pt x="15196" y="-11906"/>
                    <a:pt x="13291" y="36671"/>
                  </a:cubicBezTo>
                  <a:lnTo>
                    <a:pt x="13291" y="36671"/>
                  </a:lnTo>
                  <a:close/>
                </a:path>
              </a:pathLst>
            </a:custGeom>
            <a:solidFill>
              <a:srgbClr val="FFCD00"/>
            </a:solidFill>
            <a:ln w="9525" cap="flat">
              <a:noFill/>
              <a:prstDash val="solid"/>
              <a:miter/>
            </a:ln>
          </p:spPr>
          <p:txBody>
            <a:bodyPr rtlCol="0" anchor="ctr"/>
            <a:lstStyle/>
            <a:p>
              <a:endParaRPr lang="en-US"/>
            </a:p>
          </p:txBody>
        </p:sp>
        <p:sp>
          <p:nvSpPr>
            <p:cNvPr id="9" name="Freeform: Shape 38">
              <a:extLst>
                <a:ext uri="{FF2B5EF4-FFF2-40B4-BE49-F238E27FC236}">
                  <a16:creationId xmlns:a16="http://schemas.microsoft.com/office/drawing/2014/main" xmlns="" id="{DEB3719B-67C0-1E29-4384-9CAF3BE2D15C}"/>
                </a:ext>
              </a:extLst>
            </p:cNvPr>
            <p:cNvSpPr/>
            <p:nvPr/>
          </p:nvSpPr>
          <p:spPr>
            <a:xfrm>
              <a:off x="4748640" y="2823401"/>
              <a:ext cx="234745" cy="246403"/>
            </a:xfrm>
            <a:custGeom>
              <a:avLst/>
              <a:gdLst>
                <a:gd name="connsiteX0" fmla="*/ 87906 w 234744"/>
                <a:gd name="connsiteY0" fmla="*/ 226695 h 246403"/>
                <a:gd name="connsiteX1" fmla="*/ 172679 w 234744"/>
                <a:gd name="connsiteY1" fmla="*/ 128588 h 246403"/>
                <a:gd name="connsiteX2" fmla="*/ 234591 w 234744"/>
                <a:gd name="connsiteY2" fmla="*/ 29527 h 246403"/>
                <a:gd name="connsiteX3" fmla="*/ 205063 w 234744"/>
                <a:gd name="connsiteY3" fmla="*/ 0 h 246403"/>
                <a:gd name="connsiteX4" fmla="*/ 97431 w 234744"/>
                <a:gd name="connsiteY4" fmla="*/ 70485 h 246403"/>
                <a:gd name="connsiteX5" fmla="*/ 8848 w 234744"/>
                <a:gd name="connsiteY5" fmla="*/ 180975 h 246403"/>
                <a:gd name="connsiteX6" fmla="*/ 87906 w 234744"/>
                <a:gd name="connsiteY6" fmla="*/ 226695 h 246403"/>
                <a:gd name="connsiteX7" fmla="*/ 87906 w 234744"/>
                <a:gd name="connsiteY7" fmla="*/ 226695 h 24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44" h="246403">
                  <a:moveTo>
                    <a:pt x="87906" y="226695"/>
                  </a:moveTo>
                  <a:cubicBezTo>
                    <a:pt x="114576" y="192405"/>
                    <a:pt x="143151" y="160020"/>
                    <a:pt x="172679" y="128588"/>
                  </a:cubicBezTo>
                  <a:cubicBezTo>
                    <a:pt x="200301" y="99060"/>
                    <a:pt x="229829" y="71438"/>
                    <a:pt x="234591" y="29527"/>
                  </a:cubicBezTo>
                  <a:cubicBezTo>
                    <a:pt x="236496" y="14288"/>
                    <a:pt x="220304" y="0"/>
                    <a:pt x="205063" y="0"/>
                  </a:cubicBezTo>
                  <a:cubicBezTo>
                    <a:pt x="160296" y="952"/>
                    <a:pt x="126006" y="39052"/>
                    <a:pt x="97431" y="70485"/>
                  </a:cubicBezTo>
                  <a:cubicBezTo>
                    <a:pt x="65998" y="105727"/>
                    <a:pt x="36471" y="142875"/>
                    <a:pt x="8848" y="180975"/>
                  </a:cubicBezTo>
                  <a:cubicBezTo>
                    <a:pt x="-26394" y="228600"/>
                    <a:pt x="52663" y="273368"/>
                    <a:pt x="87906" y="226695"/>
                  </a:cubicBezTo>
                  <a:lnTo>
                    <a:pt x="87906" y="226695"/>
                  </a:lnTo>
                  <a:close/>
                </a:path>
              </a:pathLst>
            </a:custGeom>
            <a:solidFill>
              <a:srgbClr val="FFCD00"/>
            </a:solidFill>
            <a:ln w="9525" cap="flat">
              <a:noFill/>
              <a:prstDash val="solid"/>
              <a:miter/>
            </a:ln>
          </p:spPr>
          <p:txBody>
            <a:bodyPr rtlCol="0" anchor="ctr"/>
            <a:lstStyle/>
            <a:p>
              <a:endParaRPr lang="en-US"/>
            </a:p>
          </p:txBody>
        </p:sp>
        <p:sp>
          <p:nvSpPr>
            <p:cNvPr id="10" name="Freeform: Shape 39">
              <a:extLst>
                <a:ext uri="{FF2B5EF4-FFF2-40B4-BE49-F238E27FC236}">
                  <a16:creationId xmlns:a16="http://schemas.microsoft.com/office/drawing/2014/main" xmlns="" id="{D384C917-08AE-C067-1AE3-99D2A2D77C15}"/>
                </a:ext>
              </a:extLst>
            </p:cNvPr>
            <p:cNvSpPr/>
            <p:nvPr/>
          </p:nvSpPr>
          <p:spPr>
            <a:xfrm>
              <a:off x="6778698" y="3071050"/>
              <a:ext cx="177166" cy="177163"/>
            </a:xfrm>
            <a:custGeom>
              <a:avLst/>
              <a:gdLst>
                <a:gd name="connsiteX0" fmla="*/ 177165 w 177165"/>
                <a:gd name="connsiteY0" fmla="*/ 88583 h 177164"/>
                <a:gd name="connsiteX1" fmla="*/ 88583 w 177165"/>
                <a:gd name="connsiteY1" fmla="*/ 177165 h 177164"/>
                <a:gd name="connsiteX2" fmla="*/ 0 w 177165"/>
                <a:gd name="connsiteY2" fmla="*/ 88583 h 177164"/>
                <a:gd name="connsiteX3" fmla="*/ 88583 w 177165"/>
                <a:gd name="connsiteY3" fmla="*/ 0 h 177164"/>
                <a:gd name="connsiteX4" fmla="*/ 177165 w 177165"/>
                <a:gd name="connsiteY4" fmla="*/ 88583 h 177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 h="177164">
                  <a:moveTo>
                    <a:pt x="177165" y="88583"/>
                  </a:moveTo>
                  <a:cubicBezTo>
                    <a:pt x="177165" y="137505"/>
                    <a:pt x="137505" y="177165"/>
                    <a:pt x="88583" y="177165"/>
                  </a:cubicBezTo>
                  <a:cubicBezTo>
                    <a:pt x="39660" y="177165"/>
                    <a:pt x="0" y="137505"/>
                    <a:pt x="0" y="88583"/>
                  </a:cubicBezTo>
                  <a:cubicBezTo>
                    <a:pt x="0" y="39660"/>
                    <a:pt x="39660" y="0"/>
                    <a:pt x="88583" y="0"/>
                  </a:cubicBezTo>
                  <a:cubicBezTo>
                    <a:pt x="137506" y="0"/>
                    <a:pt x="177165" y="39660"/>
                    <a:pt x="177165" y="88583"/>
                  </a:cubicBezTo>
                  <a:close/>
                </a:path>
              </a:pathLst>
            </a:custGeom>
            <a:noFill/>
            <a:ln w="47625" cap="flat">
              <a:solidFill>
                <a:srgbClr val="00BDC6"/>
              </a:solidFill>
              <a:prstDash val="solid"/>
              <a:miter/>
            </a:ln>
          </p:spPr>
          <p:txBody>
            <a:bodyPr rtlCol="0" anchor="ctr"/>
            <a:lstStyle/>
            <a:p>
              <a:endParaRPr lang="en-US"/>
            </a:p>
          </p:txBody>
        </p:sp>
        <p:sp>
          <p:nvSpPr>
            <p:cNvPr id="11" name="Freeform: Shape 40">
              <a:extLst>
                <a:ext uri="{FF2B5EF4-FFF2-40B4-BE49-F238E27FC236}">
                  <a16:creationId xmlns:a16="http://schemas.microsoft.com/office/drawing/2014/main" xmlns="" id="{A0839C14-ABEE-3874-CBB5-BBFEFF534645}"/>
                </a:ext>
              </a:extLst>
            </p:cNvPr>
            <p:cNvSpPr/>
            <p:nvPr/>
          </p:nvSpPr>
          <p:spPr>
            <a:xfrm>
              <a:off x="5711897" y="3321559"/>
              <a:ext cx="224789" cy="224789"/>
            </a:xfrm>
            <a:custGeom>
              <a:avLst/>
              <a:gdLst>
                <a:gd name="connsiteX0" fmla="*/ 112395 w 224789"/>
                <a:gd name="connsiteY0" fmla="*/ 224790 h 224789"/>
                <a:gd name="connsiteX1" fmla="*/ 0 w 224789"/>
                <a:gd name="connsiteY1" fmla="*/ 112395 h 224789"/>
                <a:gd name="connsiteX2" fmla="*/ 112395 w 224789"/>
                <a:gd name="connsiteY2" fmla="*/ 0 h 224789"/>
                <a:gd name="connsiteX3" fmla="*/ 224790 w 224789"/>
                <a:gd name="connsiteY3" fmla="*/ 112395 h 224789"/>
                <a:gd name="connsiteX4" fmla="*/ 112395 w 224789"/>
                <a:gd name="connsiteY4" fmla="*/ 224790 h 224789"/>
                <a:gd name="connsiteX5" fmla="*/ 112395 w 224789"/>
                <a:gd name="connsiteY5" fmla="*/ 47625 h 224789"/>
                <a:gd name="connsiteX6" fmla="*/ 47625 w 224789"/>
                <a:gd name="connsiteY6" fmla="*/ 112395 h 224789"/>
                <a:gd name="connsiteX7" fmla="*/ 112395 w 224789"/>
                <a:gd name="connsiteY7" fmla="*/ 177165 h 224789"/>
                <a:gd name="connsiteX8" fmla="*/ 177165 w 224789"/>
                <a:gd name="connsiteY8" fmla="*/ 112395 h 224789"/>
                <a:gd name="connsiteX9" fmla="*/ 112395 w 224789"/>
                <a:gd name="connsiteY9" fmla="*/ 47625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89" h="224789">
                  <a:moveTo>
                    <a:pt x="112395" y="224790"/>
                  </a:moveTo>
                  <a:cubicBezTo>
                    <a:pt x="50482" y="224790"/>
                    <a:pt x="0" y="174308"/>
                    <a:pt x="0" y="112395"/>
                  </a:cubicBezTo>
                  <a:cubicBezTo>
                    <a:pt x="0" y="50483"/>
                    <a:pt x="50482" y="0"/>
                    <a:pt x="112395" y="0"/>
                  </a:cubicBezTo>
                  <a:cubicBezTo>
                    <a:pt x="174307" y="0"/>
                    <a:pt x="224790" y="50483"/>
                    <a:pt x="224790" y="112395"/>
                  </a:cubicBezTo>
                  <a:cubicBezTo>
                    <a:pt x="224790" y="174308"/>
                    <a:pt x="175260" y="224790"/>
                    <a:pt x="112395" y="224790"/>
                  </a:cubicBezTo>
                  <a:close/>
                  <a:moveTo>
                    <a:pt x="112395" y="47625"/>
                  </a:moveTo>
                  <a:cubicBezTo>
                    <a:pt x="77152" y="47625"/>
                    <a:pt x="47625" y="76200"/>
                    <a:pt x="47625" y="112395"/>
                  </a:cubicBezTo>
                  <a:cubicBezTo>
                    <a:pt x="47625" y="148590"/>
                    <a:pt x="76200" y="177165"/>
                    <a:pt x="112395" y="177165"/>
                  </a:cubicBezTo>
                  <a:cubicBezTo>
                    <a:pt x="148590" y="177165"/>
                    <a:pt x="177165" y="148590"/>
                    <a:pt x="177165" y="112395"/>
                  </a:cubicBezTo>
                  <a:cubicBezTo>
                    <a:pt x="177165" y="76200"/>
                    <a:pt x="148590" y="47625"/>
                    <a:pt x="112395" y="47625"/>
                  </a:cubicBezTo>
                  <a:close/>
                </a:path>
              </a:pathLst>
            </a:custGeom>
            <a:solidFill>
              <a:srgbClr val="FFFFFF"/>
            </a:solidFill>
            <a:ln w="9525" cap="flat">
              <a:noFill/>
              <a:prstDash val="solid"/>
              <a:miter/>
            </a:ln>
          </p:spPr>
          <p:txBody>
            <a:bodyPr rtlCol="0" anchor="ctr"/>
            <a:lstStyle/>
            <a:p>
              <a:endParaRPr lang="en-US"/>
            </a:p>
          </p:txBody>
        </p:sp>
        <p:grpSp>
          <p:nvGrpSpPr>
            <p:cNvPr id="12" name="Graphic 6">
              <a:extLst>
                <a:ext uri="{FF2B5EF4-FFF2-40B4-BE49-F238E27FC236}">
                  <a16:creationId xmlns:a16="http://schemas.microsoft.com/office/drawing/2014/main" xmlns="" id="{010C5AE5-35A4-6778-A348-F4992F383737}"/>
                </a:ext>
              </a:extLst>
            </p:cNvPr>
            <p:cNvGrpSpPr/>
            <p:nvPr/>
          </p:nvGrpSpPr>
          <p:grpSpPr>
            <a:xfrm>
              <a:off x="6238630" y="3107245"/>
              <a:ext cx="204787" cy="204786"/>
              <a:chOff x="6238616" y="3107249"/>
              <a:chExt cx="204787" cy="204787"/>
            </a:xfrm>
            <a:solidFill>
              <a:srgbClr val="FFFFFF"/>
            </a:solidFill>
          </p:grpSpPr>
          <p:sp>
            <p:nvSpPr>
              <p:cNvPr id="19" name="Freeform: Shape 42">
                <a:extLst>
                  <a:ext uri="{FF2B5EF4-FFF2-40B4-BE49-F238E27FC236}">
                    <a16:creationId xmlns:a16="http://schemas.microsoft.com/office/drawing/2014/main" xmlns="" id="{35C1E3AC-FEA9-0437-C492-04245C64F6EA}"/>
                  </a:ext>
                </a:extLst>
              </p:cNvPr>
              <p:cNvSpPr/>
              <p:nvPr/>
            </p:nvSpPr>
            <p:spPr>
              <a:xfrm>
                <a:off x="6238616" y="3185354"/>
                <a:ext cx="204787" cy="47625"/>
              </a:xfrm>
              <a:custGeom>
                <a:avLst/>
                <a:gdLst>
                  <a:gd name="connsiteX0" fmla="*/ 180975 w 204787"/>
                  <a:gd name="connsiteY0" fmla="*/ 47625 h 47625"/>
                  <a:gd name="connsiteX1" fmla="*/ 23813 w 204787"/>
                  <a:gd name="connsiteY1" fmla="*/ 47625 h 47625"/>
                  <a:gd name="connsiteX2" fmla="*/ 0 w 204787"/>
                  <a:gd name="connsiteY2" fmla="*/ 23813 h 47625"/>
                  <a:gd name="connsiteX3" fmla="*/ 23813 w 204787"/>
                  <a:gd name="connsiteY3" fmla="*/ 0 h 47625"/>
                  <a:gd name="connsiteX4" fmla="*/ 180975 w 204787"/>
                  <a:gd name="connsiteY4" fmla="*/ 0 h 47625"/>
                  <a:gd name="connsiteX5" fmla="*/ 204788 w 204787"/>
                  <a:gd name="connsiteY5" fmla="*/ 23813 h 47625"/>
                  <a:gd name="connsiteX6" fmla="*/ 180975 w 204787"/>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787" h="47625">
                    <a:moveTo>
                      <a:pt x="180975" y="47625"/>
                    </a:moveTo>
                    <a:lnTo>
                      <a:pt x="23813" y="47625"/>
                    </a:lnTo>
                    <a:cubicBezTo>
                      <a:pt x="10478" y="47625"/>
                      <a:pt x="0" y="37148"/>
                      <a:pt x="0" y="23813"/>
                    </a:cubicBezTo>
                    <a:cubicBezTo>
                      <a:pt x="0" y="10478"/>
                      <a:pt x="10478" y="0"/>
                      <a:pt x="23813" y="0"/>
                    </a:cubicBezTo>
                    <a:lnTo>
                      <a:pt x="180975" y="0"/>
                    </a:lnTo>
                    <a:cubicBezTo>
                      <a:pt x="194310" y="0"/>
                      <a:pt x="204788" y="10478"/>
                      <a:pt x="204788" y="23813"/>
                    </a:cubicBezTo>
                    <a:cubicBezTo>
                      <a:pt x="204788" y="37148"/>
                      <a:pt x="194310" y="47625"/>
                      <a:pt x="180975" y="47625"/>
                    </a:cubicBezTo>
                    <a:close/>
                  </a:path>
                </a:pathLst>
              </a:custGeom>
              <a:solidFill>
                <a:srgbClr val="FFFFFF"/>
              </a:solidFill>
              <a:ln w="9525" cap="flat">
                <a:noFill/>
                <a:prstDash val="solid"/>
                <a:miter/>
              </a:ln>
            </p:spPr>
            <p:txBody>
              <a:bodyPr rtlCol="0" anchor="ctr"/>
              <a:lstStyle/>
              <a:p>
                <a:endParaRPr lang="en-US"/>
              </a:p>
            </p:txBody>
          </p:sp>
          <p:sp>
            <p:nvSpPr>
              <p:cNvPr id="20" name="Freeform: Shape 43">
                <a:extLst>
                  <a:ext uri="{FF2B5EF4-FFF2-40B4-BE49-F238E27FC236}">
                    <a16:creationId xmlns:a16="http://schemas.microsoft.com/office/drawing/2014/main" xmlns="" id="{A8993C75-51E3-73DF-1F75-F7B79BE83D73}"/>
                  </a:ext>
                </a:extLst>
              </p:cNvPr>
              <p:cNvSpPr/>
              <p:nvPr/>
            </p:nvSpPr>
            <p:spPr>
              <a:xfrm>
                <a:off x="6316722" y="3107249"/>
                <a:ext cx="47625" cy="204787"/>
              </a:xfrm>
              <a:custGeom>
                <a:avLst/>
                <a:gdLst>
                  <a:gd name="connsiteX0" fmla="*/ 23813 w 47625"/>
                  <a:gd name="connsiteY0" fmla="*/ 204788 h 204787"/>
                  <a:gd name="connsiteX1" fmla="*/ 0 w 47625"/>
                  <a:gd name="connsiteY1" fmla="*/ 180975 h 204787"/>
                  <a:gd name="connsiteX2" fmla="*/ 0 w 47625"/>
                  <a:gd name="connsiteY2" fmla="*/ 23813 h 204787"/>
                  <a:gd name="connsiteX3" fmla="*/ 23813 w 47625"/>
                  <a:gd name="connsiteY3" fmla="*/ 0 h 204787"/>
                  <a:gd name="connsiteX4" fmla="*/ 47625 w 47625"/>
                  <a:gd name="connsiteY4" fmla="*/ 23813 h 204787"/>
                  <a:gd name="connsiteX5" fmla="*/ 47625 w 47625"/>
                  <a:gd name="connsiteY5" fmla="*/ 180975 h 204787"/>
                  <a:gd name="connsiteX6" fmla="*/ 23813 w 47625"/>
                  <a:gd name="connsiteY6" fmla="*/ 204788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204787">
                    <a:moveTo>
                      <a:pt x="23813" y="204788"/>
                    </a:moveTo>
                    <a:cubicBezTo>
                      <a:pt x="10478" y="204788"/>
                      <a:pt x="0" y="194310"/>
                      <a:pt x="0" y="180975"/>
                    </a:cubicBezTo>
                    <a:lnTo>
                      <a:pt x="0" y="23813"/>
                    </a:lnTo>
                    <a:cubicBezTo>
                      <a:pt x="0" y="10477"/>
                      <a:pt x="10478" y="0"/>
                      <a:pt x="23813" y="0"/>
                    </a:cubicBezTo>
                    <a:cubicBezTo>
                      <a:pt x="37147" y="0"/>
                      <a:pt x="47625" y="10477"/>
                      <a:pt x="47625" y="23813"/>
                    </a:cubicBezTo>
                    <a:lnTo>
                      <a:pt x="47625" y="180975"/>
                    </a:lnTo>
                    <a:cubicBezTo>
                      <a:pt x="47625" y="194310"/>
                      <a:pt x="37147" y="204788"/>
                      <a:pt x="23813" y="204788"/>
                    </a:cubicBezTo>
                    <a:close/>
                  </a:path>
                </a:pathLst>
              </a:custGeom>
              <a:solidFill>
                <a:srgbClr val="FFFFFF"/>
              </a:solidFill>
              <a:ln w="9525" cap="flat">
                <a:noFill/>
                <a:prstDash val="solid"/>
                <a:miter/>
              </a:ln>
            </p:spPr>
            <p:txBody>
              <a:bodyPr rtlCol="0" anchor="ctr"/>
              <a:lstStyle/>
              <a:p>
                <a:endParaRPr lang="en-US"/>
              </a:p>
            </p:txBody>
          </p:sp>
        </p:grpSp>
        <p:grpSp>
          <p:nvGrpSpPr>
            <p:cNvPr id="13" name="Graphic 6">
              <a:extLst>
                <a:ext uri="{FF2B5EF4-FFF2-40B4-BE49-F238E27FC236}">
                  <a16:creationId xmlns:a16="http://schemas.microsoft.com/office/drawing/2014/main" xmlns="" id="{45587C0E-26D4-7128-8C2E-4B1912C1C73C}"/>
                </a:ext>
              </a:extLst>
            </p:cNvPr>
            <p:cNvGrpSpPr/>
            <p:nvPr/>
          </p:nvGrpSpPr>
          <p:grpSpPr>
            <a:xfrm>
              <a:off x="6637728" y="5264656"/>
              <a:ext cx="157162" cy="157162"/>
              <a:chOff x="6637714" y="5264662"/>
              <a:chExt cx="157162" cy="157162"/>
            </a:xfrm>
          </p:grpSpPr>
          <p:sp>
            <p:nvSpPr>
              <p:cNvPr id="17" name="Freeform: Shape 45">
                <a:extLst>
                  <a:ext uri="{FF2B5EF4-FFF2-40B4-BE49-F238E27FC236}">
                    <a16:creationId xmlns:a16="http://schemas.microsoft.com/office/drawing/2014/main" xmlns="" id="{FA82B2C2-DEA2-2B41-FEA5-C83E3D2266E5}"/>
                  </a:ext>
                </a:extLst>
              </p:cNvPr>
              <p:cNvSpPr/>
              <p:nvPr/>
            </p:nvSpPr>
            <p:spPr>
              <a:xfrm>
                <a:off x="6637714" y="5342767"/>
                <a:ext cx="157162" cy="9525"/>
              </a:xfrm>
              <a:custGeom>
                <a:avLst/>
                <a:gdLst>
                  <a:gd name="connsiteX0" fmla="*/ 0 w 157162"/>
                  <a:gd name="connsiteY0" fmla="*/ 0 h 9525"/>
                  <a:gd name="connsiteX1" fmla="*/ 157162 w 157162"/>
                  <a:gd name="connsiteY1" fmla="*/ 0 h 9525"/>
                </a:gdLst>
                <a:ahLst/>
                <a:cxnLst>
                  <a:cxn ang="0">
                    <a:pos x="connsiteX0" y="connsiteY0"/>
                  </a:cxn>
                  <a:cxn ang="0">
                    <a:pos x="connsiteX1" y="connsiteY1"/>
                  </a:cxn>
                </a:cxnLst>
                <a:rect l="l" t="t" r="r" b="b"/>
                <a:pathLst>
                  <a:path w="157162" h="9525">
                    <a:moveTo>
                      <a:pt x="0" y="0"/>
                    </a:moveTo>
                    <a:lnTo>
                      <a:pt x="157162" y="0"/>
                    </a:lnTo>
                  </a:path>
                </a:pathLst>
              </a:custGeom>
              <a:ln w="47625" cap="rnd">
                <a:solidFill>
                  <a:srgbClr val="00BDC6"/>
                </a:solidFill>
                <a:prstDash val="solid"/>
                <a:round/>
              </a:ln>
            </p:spPr>
            <p:txBody>
              <a:bodyPr rtlCol="0" anchor="ctr"/>
              <a:lstStyle/>
              <a:p>
                <a:endParaRPr lang="en-US"/>
              </a:p>
            </p:txBody>
          </p:sp>
          <p:sp>
            <p:nvSpPr>
              <p:cNvPr id="18" name="Freeform: Shape 46">
                <a:extLst>
                  <a:ext uri="{FF2B5EF4-FFF2-40B4-BE49-F238E27FC236}">
                    <a16:creationId xmlns:a16="http://schemas.microsoft.com/office/drawing/2014/main" xmlns="" id="{C69229C3-CC2B-329E-C796-F1CE6ADB9201}"/>
                  </a:ext>
                </a:extLst>
              </p:cNvPr>
              <p:cNvSpPr/>
              <p:nvPr/>
            </p:nvSpPr>
            <p:spPr>
              <a:xfrm>
                <a:off x="6715819" y="5264662"/>
                <a:ext cx="9525" cy="157162"/>
              </a:xfrm>
              <a:custGeom>
                <a:avLst/>
                <a:gdLst>
                  <a:gd name="connsiteX0" fmla="*/ 0 w 9525"/>
                  <a:gd name="connsiteY0" fmla="*/ 0 h 157162"/>
                  <a:gd name="connsiteX1" fmla="*/ 0 w 9525"/>
                  <a:gd name="connsiteY1" fmla="*/ 157163 h 157162"/>
                </a:gdLst>
                <a:ahLst/>
                <a:cxnLst>
                  <a:cxn ang="0">
                    <a:pos x="connsiteX0" y="connsiteY0"/>
                  </a:cxn>
                  <a:cxn ang="0">
                    <a:pos x="connsiteX1" y="connsiteY1"/>
                  </a:cxn>
                </a:cxnLst>
                <a:rect l="l" t="t" r="r" b="b"/>
                <a:pathLst>
                  <a:path w="9525" h="157162">
                    <a:moveTo>
                      <a:pt x="0" y="0"/>
                    </a:moveTo>
                    <a:lnTo>
                      <a:pt x="0" y="157163"/>
                    </a:lnTo>
                  </a:path>
                </a:pathLst>
              </a:custGeom>
              <a:ln w="47625" cap="rnd">
                <a:solidFill>
                  <a:srgbClr val="00BDC6"/>
                </a:solidFill>
                <a:prstDash val="solid"/>
                <a:round/>
              </a:ln>
            </p:spPr>
            <p:txBody>
              <a:bodyPr rtlCol="0" anchor="ctr"/>
              <a:lstStyle/>
              <a:p>
                <a:endParaRPr lang="en-US"/>
              </a:p>
            </p:txBody>
          </p:sp>
        </p:grpSp>
        <p:grpSp>
          <p:nvGrpSpPr>
            <p:cNvPr id="14" name="Graphic 6">
              <a:extLst>
                <a:ext uri="{FF2B5EF4-FFF2-40B4-BE49-F238E27FC236}">
                  <a16:creationId xmlns:a16="http://schemas.microsoft.com/office/drawing/2014/main" xmlns="" id="{95D4B4FB-3B76-66F0-E169-C2B3FFCE9EE5}"/>
                </a:ext>
              </a:extLst>
            </p:cNvPr>
            <p:cNvGrpSpPr/>
            <p:nvPr/>
          </p:nvGrpSpPr>
          <p:grpSpPr>
            <a:xfrm>
              <a:off x="5667117" y="2526224"/>
              <a:ext cx="157162" cy="157162"/>
              <a:chOff x="5667117" y="2526224"/>
              <a:chExt cx="157162" cy="157162"/>
            </a:xfrm>
          </p:grpSpPr>
          <p:sp>
            <p:nvSpPr>
              <p:cNvPr id="15" name="Freeform: Shape 48">
                <a:extLst>
                  <a:ext uri="{FF2B5EF4-FFF2-40B4-BE49-F238E27FC236}">
                    <a16:creationId xmlns:a16="http://schemas.microsoft.com/office/drawing/2014/main" xmlns="" id="{43E1D85B-3D93-9073-5E8B-C3301E5A0DA6}"/>
                  </a:ext>
                </a:extLst>
              </p:cNvPr>
              <p:cNvSpPr/>
              <p:nvPr/>
            </p:nvSpPr>
            <p:spPr>
              <a:xfrm>
                <a:off x="5667117" y="2604329"/>
                <a:ext cx="157162" cy="9525"/>
              </a:xfrm>
              <a:custGeom>
                <a:avLst/>
                <a:gdLst>
                  <a:gd name="connsiteX0" fmla="*/ 0 w 157162"/>
                  <a:gd name="connsiteY0" fmla="*/ 0 h 9525"/>
                  <a:gd name="connsiteX1" fmla="*/ 157162 w 157162"/>
                  <a:gd name="connsiteY1" fmla="*/ 0 h 9525"/>
                </a:gdLst>
                <a:ahLst/>
                <a:cxnLst>
                  <a:cxn ang="0">
                    <a:pos x="connsiteX0" y="connsiteY0"/>
                  </a:cxn>
                  <a:cxn ang="0">
                    <a:pos x="connsiteX1" y="connsiteY1"/>
                  </a:cxn>
                </a:cxnLst>
                <a:rect l="l" t="t" r="r" b="b"/>
                <a:pathLst>
                  <a:path w="157162" h="9525">
                    <a:moveTo>
                      <a:pt x="0" y="0"/>
                    </a:moveTo>
                    <a:lnTo>
                      <a:pt x="157162" y="0"/>
                    </a:lnTo>
                  </a:path>
                </a:pathLst>
              </a:custGeom>
              <a:ln w="47625" cap="rnd">
                <a:solidFill>
                  <a:srgbClr val="00BDC6"/>
                </a:solidFill>
                <a:prstDash val="solid"/>
                <a:round/>
              </a:ln>
            </p:spPr>
            <p:txBody>
              <a:bodyPr rtlCol="0" anchor="ctr"/>
              <a:lstStyle/>
              <a:p>
                <a:endParaRPr lang="en-US"/>
              </a:p>
            </p:txBody>
          </p:sp>
          <p:sp>
            <p:nvSpPr>
              <p:cNvPr id="16" name="Freeform: Shape 49">
                <a:extLst>
                  <a:ext uri="{FF2B5EF4-FFF2-40B4-BE49-F238E27FC236}">
                    <a16:creationId xmlns:a16="http://schemas.microsoft.com/office/drawing/2014/main" xmlns="" id="{0E34CD95-8296-3A66-A045-161EB21FC514}"/>
                  </a:ext>
                </a:extLst>
              </p:cNvPr>
              <p:cNvSpPr/>
              <p:nvPr/>
            </p:nvSpPr>
            <p:spPr>
              <a:xfrm>
                <a:off x="5746174" y="2526224"/>
                <a:ext cx="9525" cy="157162"/>
              </a:xfrm>
              <a:custGeom>
                <a:avLst/>
                <a:gdLst>
                  <a:gd name="connsiteX0" fmla="*/ 0 w 9525"/>
                  <a:gd name="connsiteY0" fmla="*/ 0 h 157162"/>
                  <a:gd name="connsiteX1" fmla="*/ 0 w 9525"/>
                  <a:gd name="connsiteY1" fmla="*/ 157163 h 157162"/>
                </a:gdLst>
                <a:ahLst/>
                <a:cxnLst>
                  <a:cxn ang="0">
                    <a:pos x="connsiteX0" y="connsiteY0"/>
                  </a:cxn>
                  <a:cxn ang="0">
                    <a:pos x="connsiteX1" y="connsiteY1"/>
                  </a:cxn>
                </a:cxnLst>
                <a:rect l="l" t="t" r="r" b="b"/>
                <a:pathLst>
                  <a:path w="9525" h="157162">
                    <a:moveTo>
                      <a:pt x="0" y="0"/>
                    </a:moveTo>
                    <a:lnTo>
                      <a:pt x="0" y="157163"/>
                    </a:lnTo>
                  </a:path>
                </a:pathLst>
              </a:custGeom>
              <a:ln w="47625" cap="rnd">
                <a:solidFill>
                  <a:srgbClr val="00BDC6"/>
                </a:solidFill>
                <a:prstDash val="solid"/>
                <a:round/>
              </a:ln>
            </p:spPr>
            <p:txBody>
              <a:bodyPr rtlCol="0" anchor="ctr"/>
              <a:lstStyle/>
              <a:p>
                <a:endParaRPr lang="en-US"/>
              </a:p>
            </p:txBody>
          </p:sp>
        </p:grpSp>
      </p:grpSp>
      <p:pic>
        <p:nvPicPr>
          <p:cNvPr id="26" name="Picture 25" descr="kien-trong-phong-ngu.jpg">
            <a:extLst>
              <a:ext uri="{FF2B5EF4-FFF2-40B4-BE49-F238E27FC236}">
                <a16:creationId xmlns:a16="http://schemas.microsoft.com/office/drawing/2014/main" xmlns="" id="{BBEADE4D-6772-E4E0-BAE6-D54C8EE0743A}"/>
              </a:ext>
            </a:extLst>
          </p:cNvPr>
          <p:cNvPicPr>
            <a:picLocks noChangeAspect="1"/>
          </p:cNvPicPr>
          <p:nvPr/>
        </p:nvPicPr>
        <p:blipFill>
          <a:blip r:embed="rId2"/>
          <a:stretch>
            <a:fillRect/>
          </a:stretch>
        </p:blipFill>
        <p:spPr>
          <a:xfrm>
            <a:off x="514112" y="274135"/>
            <a:ext cx="4207019" cy="2993456"/>
          </a:xfrm>
          <a:prstGeom prst="rect">
            <a:avLst/>
          </a:prstGeom>
        </p:spPr>
      </p:pic>
      <p:pic>
        <p:nvPicPr>
          <p:cNvPr id="27" name="Picture 26" descr="tải xuống.jfif">
            <a:extLst>
              <a:ext uri="{FF2B5EF4-FFF2-40B4-BE49-F238E27FC236}">
                <a16:creationId xmlns:a16="http://schemas.microsoft.com/office/drawing/2014/main" xmlns="" id="{FA4A47A3-A647-1F86-6D44-AA05C4F566A9}"/>
              </a:ext>
            </a:extLst>
          </p:cNvPr>
          <p:cNvPicPr>
            <a:picLocks noChangeAspect="1"/>
          </p:cNvPicPr>
          <p:nvPr/>
        </p:nvPicPr>
        <p:blipFill>
          <a:blip r:embed="rId3"/>
          <a:stretch>
            <a:fillRect/>
          </a:stretch>
        </p:blipFill>
        <p:spPr>
          <a:xfrm>
            <a:off x="504825" y="3543890"/>
            <a:ext cx="4207020" cy="3306574"/>
          </a:xfrm>
          <a:prstGeom prst="rect">
            <a:avLst/>
          </a:prstGeom>
        </p:spPr>
      </p:pic>
      <p:sp>
        <p:nvSpPr>
          <p:cNvPr id="28" name="Title 1">
            <a:extLst>
              <a:ext uri="{FF2B5EF4-FFF2-40B4-BE49-F238E27FC236}">
                <a16:creationId xmlns:a16="http://schemas.microsoft.com/office/drawing/2014/main" xmlns="" id="{53907E90-4D78-991F-427A-89F785007030}"/>
              </a:ext>
            </a:extLst>
          </p:cNvPr>
          <p:cNvSpPr>
            <a:spLocks noGrp="1"/>
          </p:cNvSpPr>
          <p:nvPr>
            <p:ph type="title"/>
          </p:nvPr>
        </p:nvSpPr>
        <p:spPr>
          <a:xfrm>
            <a:off x="5676900" y="609599"/>
            <a:ext cx="6372224" cy="2041446"/>
          </a:xfrm>
        </p:spPr>
        <p:txBody>
          <a:bodyPr>
            <a:noAutofit/>
          </a:bodyPr>
          <a:lstStyle/>
          <a:p>
            <a:pPr algn="l"/>
            <a:r>
              <a:rPr lang="en-US" sz="4800" dirty="0" err="1">
                <a:solidFill>
                  <a:srgbClr val="FF0000"/>
                </a:solidFill>
              </a:rPr>
              <a:t>Kính</a:t>
            </a:r>
            <a:r>
              <a:rPr lang="en-US" sz="4800" dirty="0">
                <a:solidFill>
                  <a:srgbClr val="FF0000"/>
                </a:solidFill>
              </a:rPr>
              <a:t> </a:t>
            </a:r>
            <a:r>
              <a:rPr lang="en-US" sz="4800" dirty="0" err="1">
                <a:solidFill>
                  <a:srgbClr val="FF0000"/>
                </a:solidFill>
              </a:rPr>
              <a:t>lúp</a:t>
            </a:r>
            <a:r>
              <a:rPr lang="en-US" sz="4800" dirty="0">
                <a:solidFill>
                  <a:srgbClr val="FF0000"/>
                </a:solidFill>
              </a:rPr>
              <a:t>: </a:t>
            </a:r>
            <a:r>
              <a:rPr lang="en-US" sz="3200" dirty="0" err="1"/>
              <a:t>quan</a:t>
            </a:r>
            <a:r>
              <a:rPr lang="en-US" sz="3200" dirty="0"/>
              <a:t> </a:t>
            </a:r>
            <a:r>
              <a:rPr lang="en-US" sz="3200" dirty="0" err="1"/>
              <a:t>sát</a:t>
            </a:r>
            <a:r>
              <a:rPr lang="en-US" sz="3200" dirty="0"/>
              <a:t> </a:t>
            </a:r>
            <a:r>
              <a:rPr lang="en-US" sz="3200" dirty="0" err="1"/>
              <a:t>đối</a:t>
            </a:r>
            <a:r>
              <a:rPr lang="en-US" sz="3200" dirty="0"/>
              <a:t> </a:t>
            </a:r>
            <a:r>
              <a:rPr lang="en-US" sz="3200" dirty="0" err="1"/>
              <a:t>tượng</a:t>
            </a:r>
            <a:r>
              <a:rPr lang="en-US" sz="3200" dirty="0"/>
              <a:t> </a:t>
            </a:r>
            <a:r>
              <a:rPr lang="en-US" sz="3200" dirty="0" err="1"/>
              <a:t>mắt</a:t>
            </a:r>
            <a:r>
              <a:rPr lang="en-US" sz="3200" dirty="0"/>
              <a:t> </a:t>
            </a:r>
            <a:r>
              <a:rPr lang="en-US" sz="3200" dirty="0" err="1"/>
              <a:t>thường</a:t>
            </a:r>
            <a:r>
              <a:rPr lang="en-US" sz="3200" dirty="0"/>
              <a:t> </a:t>
            </a:r>
            <a:r>
              <a:rPr lang="en-US" sz="3200" dirty="0" err="1"/>
              <a:t>có</a:t>
            </a:r>
            <a:r>
              <a:rPr lang="en-US" sz="3200" dirty="0"/>
              <a:t> </a:t>
            </a:r>
            <a:r>
              <a:rPr lang="en-US" sz="3200" dirty="0" err="1"/>
              <a:t>thể</a:t>
            </a:r>
            <a:r>
              <a:rPr lang="en-US" sz="3200" dirty="0"/>
              <a:t> </a:t>
            </a:r>
            <a:r>
              <a:rPr lang="en-US" sz="3200" dirty="0" err="1"/>
              <a:t>thấy</a:t>
            </a:r>
            <a:r>
              <a:rPr lang="en-US" sz="3200" dirty="0"/>
              <a:t> </a:t>
            </a:r>
            <a:r>
              <a:rPr lang="en-US" sz="3200" dirty="0" err="1"/>
              <a:t>nhưng</a:t>
            </a:r>
            <a:r>
              <a:rPr lang="en-US" sz="3200" dirty="0"/>
              <a:t> </a:t>
            </a:r>
            <a:r>
              <a:rPr lang="en-US" sz="3200" dirty="0" err="1"/>
              <a:t>rất</a:t>
            </a:r>
            <a:r>
              <a:rPr lang="en-US" sz="3200" dirty="0"/>
              <a:t> </a:t>
            </a:r>
            <a:r>
              <a:rPr lang="en-US" sz="3200" dirty="0" err="1"/>
              <a:t>khó</a:t>
            </a:r>
            <a:r>
              <a:rPr lang="en-US" sz="3200" dirty="0"/>
              <a:t> </a:t>
            </a:r>
            <a:r>
              <a:rPr lang="en-US" sz="3200" dirty="0" err="1"/>
              <a:t>quan</a:t>
            </a:r>
            <a:r>
              <a:rPr lang="en-US" sz="3200" dirty="0"/>
              <a:t> </a:t>
            </a:r>
            <a:r>
              <a:rPr lang="en-US" sz="3200" dirty="0" err="1"/>
              <a:t>sát</a:t>
            </a:r>
            <a:endParaRPr lang="en-US" sz="3200" dirty="0"/>
          </a:p>
        </p:txBody>
      </p:sp>
      <p:sp>
        <p:nvSpPr>
          <p:cNvPr id="29" name="Title 1">
            <a:extLst>
              <a:ext uri="{FF2B5EF4-FFF2-40B4-BE49-F238E27FC236}">
                <a16:creationId xmlns:a16="http://schemas.microsoft.com/office/drawing/2014/main" xmlns="" id="{185B643E-91A7-5678-63C2-DDD1CE1F88EB}"/>
              </a:ext>
            </a:extLst>
          </p:cNvPr>
          <p:cNvSpPr txBox="1">
            <a:spLocks/>
          </p:cNvSpPr>
          <p:nvPr/>
        </p:nvSpPr>
        <p:spPr>
          <a:xfrm>
            <a:off x="5572124" y="4765009"/>
            <a:ext cx="6476999" cy="209299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mj-lt"/>
                <a:ea typeface="+mj-ea"/>
                <a:cs typeface="+mj-cs"/>
              </a:rPr>
              <a:t>Kính</a:t>
            </a:r>
            <a:r>
              <a:rPr kumimoji="0" lang="en-US" sz="4800" b="0" i="0" u="none" strike="noStrike" kern="1200" cap="none" spc="0" normalizeH="0" baseline="0" noProof="0" dirty="0">
                <a:ln>
                  <a:noFill/>
                </a:ln>
                <a:solidFill>
                  <a:srgbClr val="FF0000"/>
                </a:solidFill>
                <a:effectLst/>
                <a:uLnTx/>
                <a:uFillTx/>
                <a:latin typeface="+mj-lt"/>
                <a:ea typeface="+mj-ea"/>
                <a:cs typeface="+mj-cs"/>
              </a:rPr>
              <a:t> </a:t>
            </a:r>
            <a:r>
              <a:rPr kumimoji="0" lang="en-US" sz="4800" b="0" i="0" u="none" strike="noStrike" kern="1200" cap="none" spc="0" normalizeH="0" baseline="0" noProof="0" dirty="0" err="1">
                <a:ln>
                  <a:noFill/>
                </a:ln>
                <a:solidFill>
                  <a:srgbClr val="FF0000"/>
                </a:solidFill>
                <a:effectLst/>
                <a:uLnTx/>
                <a:uFillTx/>
                <a:latin typeface="+mj-lt"/>
                <a:ea typeface="+mj-ea"/>
                <a:cs typeface="+mj-cs"/>
              </a:rPr>
              <a:t>hiển</a:t>
            </a:r>
            <a:r>
              <a:rPr kumimoji="0" lang="en-US" sz="4800" b="0" i="0" u="none" strike="noStrike" kern="1200" cap="none" spc="0" normalizeH="0" noProof="0" dirty="0">
                <a:ln>
                  <a:noFill/>
                </a:ln>
                <a:solidFill>
                  <a:srgbClr val="FF0000"/>
                </a:solidFill>
                <a:effectLst/>
                <a:uLnTx/>
                <a:uFillTx/>
                <a:latin typeface="+mj-lt"/>
                <a:ea typeface="+mj-ea"/>
                <a:cs typeface="+mj-cs"/>
              </a:rPr>
              <a:t> vi: </a:t>
            </a:r>
            <a:r>
              <a:rPr kumimoji="0" lang="en-US" sz="3200" b="0" i="0" u="none" strike="noStrike" kern="1200" cap="none" spc="0" normalizeH="0" noProof="0" dirty="0" err="1">
                <a:ln>
                  <a:noFill/>
                </a:ln>
                <a:solidFill>
                  <a:schemeClr val="tx1"/>
                </a:solidFill>
                <a:effectLst/>
                <a:uLnTx/>
                <a:uFillTx/>
                <a:latin typeface="+mj-lt"/>
                <a:ea typeface="+mj-ea"/>
                <a:cs typeface="+mj-cs"/>
              </a:rPr>
              <a:t>để</a:t>
            </a:r>
            <a:r>
              <a:rPr kumimoji="0" lang="en-US" sz="3200" b="0" i="0" u="none" strike="noStrike" kern="1200" cap="none" spc="0" normalizeH="0" noProof="0" dirty="0">
                <a:ln>
                  <a:noFill/>
                </a:ln>
                <a:solidFill>
                  <a:schemeClr val="tx1"/>
                </a:solidFill>
                <a:effectLst/>
                <a:uLnTx/>
                <a:uFillTx/>
                <a:latin typeface="+mj-lt"/>
                <a:ea typeface="+mj-ea"/>
                <a:cs typeface="+mj-cs"/>
              </a:rPr>
              <a:t> </a:t>
            </a:r>
            <a:r>
              <a:rPr kumimoji="0" lang="en-US" sz="3200" b="0" i="0" u="none" strike="noStrike" kern="1200" cap="none" spc="0" normalizeH="0" noProof="0" dirty="0" err="1">
                <a:ln>
                  <a:noFill/>
                </a:ln>
                <a:solidFill>
                  <a:schemeClr val="tx1"/>
                </a:solidFill>
                <a:effectLst/>
                <a:uLnTx/>
                <a:uFillTx/>
                <a:latin typeface="+mj-lt"/>
                <a:ea typeface="+mj-ea"/>
                <a:cs typeface="+mj-cs"/>
              </a:rPr>
              <a:t>quan</a:t>
            </a:r>
            <a:r>
              <a:rPr kumimoji="0" lang="en-US" sz="3200" b="0" i="0" u="none" strike="noStrike" kern="1200" cap="none" spc="0" normalizeH="0" noProof="0" dirty="0">
                <a:ln>
                  <a:noFill/>
                </a:ln>
                <a:solidFill>
                  <a:schemeClr val="tx1"/>
                </a:solidFill>
                <a:effectLst/>
                <a:uLnTx/>
                <a:uFillTx/>
                <a:latin typeface="+mj-lt"/>
                <a:ea typeface="+mj-ea"/>
                <a:cs typeface="+mj-cs"/>
              </a:rPr>
              <a:t> </a:t>
            </a:r>
            <a:r>
              <a:rPr kumimoji="0" lang="en-US" sz="3200" b="0" i="0" u="none" strike="noStrike" kern="1200" cap="none" spc="0" normalizeH="0" noProof="0" dirty="0" err="1">
                <a:ln>
                  <a:noFill/>
                </a:ln>
                <a:solidFill>
                  <a:schemeClr val="tx1"/>
                </a:solidFill>
                <a:effectLst/>
                <a:uLnTx/>
                <a:uFillTx/>
                <a:latin typeface="+mj-lt"/>
                <a:ea typeface="+mj-ea"/>
                <a:cs typeface="+mj-cs"/>
              </a:rPr>
              <a:t>sát</a:t>
            </a:r>
            <a:r>
              <a:rPr kumimoji="0" lang="en-US" sz="3200" b="0" i="0" u="none" strike="noStrike" kern="1200" cap="none" spc="0" normalizeH="0" noProof="0" dirty="0">
                <a:ln>
                  <a:noFill/>
                </a:ln>
                <a:solidFill>
                  <a:schemeClr val="tx1"/>
                </a:solidFill>
                <a:effectLst/>
                <a:uLnTx/>
                <a:uFillTx/>
                <a:latin typeface="+mj-lt"/>
                <a:ea typeface="+mj-ea"/>
                <a:cs typeface="+mj-cs"/>
              </a:rPr>
              <a:t> </a:t>
            </a:r>
            <a:r>
              <a:rPr kumimoji="0" lang="en-US" sz="3200" b="0" i="0" u="none" strike="noStrike" kern="1200" cap="none" spc="0" normalizeH="0" noProof="0" dirty="0" err="1">
                <a:ln>
                  <a:noFill/>
                </a:ln>
                <a:solidFill>
                  <a:schemeClr val="tx1"/>
                </a:solidFill>
                <a:effectLst/>
                <a:uLnTx/>
                <a:uFillTx/>
                <a:latin typeface="+mj-lt"/>
                <a:ea typeface="+mj-ea"/>
                <a:cs typeface="+mj-cs"/>
              </a:rPr>
              <a:t>đối</a:t>
            </a:r>
            <a:r>
              <a:rPr kumimoji="0" lang="en-US" sz="3200" b="0" i="0" u="none" strike="noStrike" kern="1200" cap="none" spc="0" normalizeH="0" noProof="0" dirty="0">
                <a:ln>
                  <a:noFill/>
                </a:ln>
                <a:solidFill>
                  <a:schemeClr val="tx1"/>
                </a:solidFill>
                <a:effectLst/>
                <a:uLnTx/>
                <a:uFillTx/>
                <a:latin typeface="+mj-lt"/>
                <a:ea typeface="+mj-ea"/>
                <a:cs typeface="+mj-cs"/>
              </a:rPr>
              <a:t> </a:t>
            </a:r>
            <a:r>
              <a:rPr kumimoji="0" lang="en-US" sz="3200" b="0" i="0" u="none" strike="noStrike" kern="1200" cap="none" spc="0" normalizeH="0" noProof="0" dirty="0" err="1">
                <a:ln>
                  <a:noFill/>
                </a:ln>
                <a:solidFill>
                  <a:schemeClr val="tx1"/>
                </a:solidFill>
                <a:effectLst/>
                <a:uLnTx/>
                <a:uFillTx/>
                <a:latin typeface="+mj-lt"/>
                <a:ea typeface="+mj-ea"/>
                <a:cs typeface="+mj-cs"/>
              </a:rPr>
              <a:t>tượng</a:t>
            </a:r>
            <a:r>
              <a:rPr kumimoji="0" lang="en-US" sz="3200" b="0" i="0" u="none" strike="noStrike" kern="1200" cap="none" spc="0" normalizeH="0" noProof="0" dirty="0">
                <a:ln>
                  <a:noFill/>
                </a:ln>
                <a:solidFill>
                  <a:schemeClr val="tx1"/>
                </a:solidFill>
                <a:effectLst/>
                <a:uLnTx/>
                <a:uFillTx/>
                <a:latin typeface="+mj-lt"/>
                <a:ea typeface="+mj-ea"/>
                <a:cs typeface="+mj-cs"/>
              </a:rPr>
              <a:t> </a:t>
            </a:r>
            <a:r>
              <a:rPr kumimoji="0" lang="en-US" sz="3200" b="0" i="0" u="none" strike="noStrike" kern="1200" cap="none" spc="0" normalizeH="0" noProof="0" dirty="0" err="1">
                <a:ln>
                  <a:noFill/>
                </a:ln>
                <a:solidFill>
                  <a:schemeClr val="tx1"/>
                </a:solidFill>
                <a:effectLst/>
                <a:uLnTx/>
                <a:uFillTx/>
                <a:latin typeface="+mj-lt"/>
                <a:ea typeface="+mj-ea"/>
                <a:cs typeface="+mj-cs"/>
              </a:rPr>
              <a:t>mà</a:t>
            </a:r>
            <a:r>
              <a:rPr kumimoji="0" lang="en-US" sz="3200" b="0" i="0" u="none" strike="noStrike" kern="1200" cap="none" spc="0" normalizeH="0" noProof="0" dirty="0">
                <a:ln>
                  <a:noFill/>
                </a:ln>
                <a:solidFill>
                  <a:schemeClr val="tx1"/>
                </a:solidFill>
                <a:effectLst/>
                <a:uLnTx/>
                <a:uFillTx/>
                <a:latin typeface="+mj-lt"/>
                <a:ea typeface="+mj-ea"/>
                <a:cs typeface="+mj-cs"/>
              </a:rPr>
              <a:t> </a:t>
            </a:r>
            <a:r>
              <a:rPr kumimoji="0" lang="en-US" sz="3200" b="0" i="0" u="none" strike="noStrike" kern="1200" cap="none" spc="0" normalizeH="0" noProof="0" dirty="0" err="1">
                <a:ln>
                  <a:noFill/>
                </a:ln>
                <a:solidFill>
                  <a:schemeClr val="tx1"/>
                </a:solidFill>
                <a:effectLst/>
                <a:uLnTx/>
                <a:uFillTx/>
                <a:latin typeface="+mj-lt"/>
                <a:ea typeface="+mj-ea"/>
                <a:cs typeface="+mj-cs"/>
              </a:rPr>
              <a:t>mắt</a:t>
            </a:r>
            <a:r>
              <a:rPr kumimoji="0" lang="en-US" sz="3200" b="0" i="0" u="none" strike="noStrike" kern="1200" cap="none" spc="0" normalizeH="0" noProof="0" dirty="0">
                <a:ln>
                  <a:noFill/>
                </a:ln>
                <a:solidFill>
                  <a:schemeClr val="tx1"/>
                </a:solidFill>
                <a:effectLst/>
                <a:uLnTx/>
                <a:uFillTx/>
                <a:latin typeface="+mj-lt"/>
                <a:ea typeface="+mj-ea"/>
                <a:cs typeface="+mj-cs"/>
              </a:rPr>
              <a:t> </a:t>
            </a:r>
            <a:r>
              <a:rPr kumimoji="0" lang="en-US" sz="3200" b="0" i="0" u="none" strike="noStrike" kern="1200" cap="none" spc="0" normalizeH="0" noProof="0" dirty="0" err="1">
                <a:ln>
                  <a:noFill/>
                </a:ln>
                <a:solidFill>
                  <a:schemeClr val="tx1"/>
                </a:solidFill>
                <a:effectLst/>
                <a:uLnTx/>
                <a:uFillTx/>
                <a:latin typeface="+mj-lt"/>
                <a:ea typeface="+mj-ea"/>
                <a:cs typeface="+mj-cs"/>
              </a:rPr>
              <a:t>thường</a:t>
            </a:r>
            <a:r>
              <a:rPr kumimoji="0" lang="en-US" sz="3200" b="0" i="0" u="none" strike="noStrike" kern="1200" cap="none" spc="0" normalizeH="0" noProof="0" dirty="0">
                <a:ln>
                  <a:noFill/>
                </a:ln>
                <a:solidFill>
                  <a:schemeClr val="tx1"/>
                </a:solidFill>
                <a:effectLst/>
                <a:uLnTx/>
                <a:uFillTx/>
                <a:latin typeface="+mj-lt"/>
                <a:ea typeface="+mj-ea"/>
                <a:cs typeface="+mj-cs"/>
              </a:rPr>
              <a:t> </a:t>
            </a:r>
            <a:r>
              <a:rPr kumimoji="0" lang="en-US" sz="3200" b="0" i="0" u="none" strike="noStrike" kern="1200" cap="none" spc="0" normalizeH="0" noProof="0" dirty="0" err="1">
                <a:ln>
                  <a:noFill/>
                </a:ln>
                <a:solidFill>
                  <a:schemeClr val="tx1"/>
                </a:solidFill>
                <a:effectLst/>
                <a:uLnTx/>
                <a:uFillTx/>
                <a:latin typeface="+mj-lt"/>
                <a:ea typeface="+mj-ea"/>
                <a:cs typeface="+mj-cs"/>
              </a:rPr>
              <a:t>không</a:t>
            </a:r>
            <a:r>
              <a:rPr kumimoji="0" lang="en-US" sz="3200" b="0" i="0" u="none" strike="noStrike" kern="1200" cap="none" spc="0" normalizeH="0" noProof="0" dirty="0">
                <a:ln>
                  <a:noFill/>
                </a:ln>
                <a:solidFill>
                  <a:schemeClr val="tx1"/>
                </a:solidFill>
                <a:effectLst/>
                <a:uLnTx/>
                <a:uFillTx/>
                <a:latin typeface="+mj-lt"/>
                <a:ea typeface="+mj-ea"/>
                <a:cs typeface="+mj-cs"/>
              </a:rPr>
              <a:t> </a:t>
            </a:r>
            <a:r>
              <a:rPr kumimoji="0" lang="en-US" sz="3200" b="0" i="0" u="none" strike="noStrike" kern="1200" cap="none" spc="0" normalizeH="0" noProof="0" dirty="0" err="1">
                <a:ln>
                  <a:noFill/>
                </a:ln>
                <a:solidFill>
                  <a:schemeClr val="tx1"/>
                </a:solidFill>
                <a:effectLst/>
                <a:uLnTx/>
                <a:uFillTx/>
                <a:latin typeface="+mj-lt"/>
                <a:ea typeface="+mj-ea"/>
                <a:cs typeface="+mj-cs"/>
              </a:rPr>
              <a:t>thể</a:t>
            </a:r>
            <a:r>
              <a:rPr kumimoji="0" lang="en-US" sz="3200" b="0" i="0" u="none" strike="noStrike" kern="1200" cap="none" spc="0" normalizeH="0" noProof="0" dirty="0">
                <a:ln>
                  <a:noFill/>
                </a:ln>
                <a:solidFill>
                  <a:schemeClr val="tx1"/>
                </a:solidFill>
                <a:effectLst/>
                <a:uLnTx/>
                <a:uFillTx/>
                <a:latin typeface="+mj-lt"/>
                <a:ea typeface="+mj-ea"/>
                <a:cs typeface="+mj-cs"/>
              </a:rPr>
              <a:t> </a:t>
            </a:r>
            <a:r>
              <a:rPr kumimoji="0" lang="en-US" sz="3200" b="0" i="0" u="none" strike="noStrike" kern="1200" cap="none" spc="0" normalizeH="0" noProof="0" dirty="0" err="1">
                <a:ln>
                  <a:noFill/>
                </a:ln>
                <a:solidFill>
                  <a:schemeClr val="tx1"/>
                </a:solidFill>
                <a:effectLst/>
                <a:uLnTx/>
                <a:uFillTx/>
                <a:latin typeface="+mj-lt"/>
                <a:ea typeface="+mj-ea"/>
                <a:cs typeface="+mj-cs"/>
              </a:rPr>
              <a:t>nhìn</a:t>
            </a:r>
            <a:r>
              <a:rPr kumimoji="0" lang="en-US" sz="3200" b="0" i="0" u="none" strike="noStrike" kern="1200" cap="none" spc="0" normalizeH="0" noProof="0" dirty="0">
                <a:ln>
                  <a:noFill/>
                </a:ln>
                <a:solidFill>
                  <a:schemeClr val="tx1"/>
                </a:solidFill>
                <a:effectLst/>
                <a:uLnTx/>
                <a:uFillTx/>
                <a:latin typeface="+mj-lt"/>
                <a:ea typeface="+mj-ea"/>
                <a:cs typeface="+mj-cs"/>
              </a:rPr>
              <a:t> </a:t>
            </a:r>
            <a:r>
              <a:rPr kumimoji="0" lang="en-US" sz="3200" b="0" i="0" u="none" strike="noStrike" kern="1200" cap="none" spc="0" normalizeH="0" noProof="0" dirty="0" err="1">
                <a:ln>
                  <a:noFill/>
                </a:ln>
                <a:solidFill>
                  <a:schemeClr val="tx1"/>
                </a:solidFill>
                <a:effectLst/>
                <a:uLnTx/>
                <a:uFillTx/>
                <a:latin typeface="+mj-lt"/>
                <a:ea typeface="+mj-ea"/>
                <a:cs typeface="+mj-cs"/>
              </a:rPr>
              <a:t>thấy</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20218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linds(horizontal)">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0">
            <a:extLst>
              <a:ext uri="{FF2B5EF4-FFF2-40B4-BE49-F238E27FC236}">
                <a16:creationId xmlns:a16="http://schemas.microsoft.com/office/drawing/2014/main" xmlns="" id="{2810D9E5-FAF0-4979-AFCF-01B3E7A3999A}"/>
              </a:ext>
            </a:extLst>
          </p:cNvPr>
          <p:cNvSpPr/>
          <p:nvPr/>
        </p:nvSpPr>
        <p:spPr>
          <a:xfrm>
            <a:off x="3195356" y="295670"/>
            <a:ext cx="5821644" cy="618730"/>
          </a:xfrm>
          <a:prstGeom prst="roundRect">
            <a:avLst>
              <a:gd name="adj" fmla="val 50000"/>
            </a:avLst>
          </a:prstGeom>
          <a:solidFill>
            <a:srgbClr val="12B789"/>
          </a:solidFill>
          <a:ln w="12700" cap="flat" cmpd="sng" algn="ctr">
            <a:noFill/>
            <a:prstDash val="solid"/>
            <a:miter lim="800000"/>
          </a:ln>
          <a:effectLst/>
        </p:spPr>
        <p:txBody>
          <a:bodyPr rtlCol="0" anchor="ctr"/>
          <a:lstStyle/>
          <a:p>
            <a:pPr lvl="0" algn="ctr">
              <a:defRPr/>
            </a:pPr>
            <a:r>
              <a:rPr lang="vi-VN" altLang="zh-CN" sz="2800" b="1" kern="0" dirty="0">
                <a:solidFill>
                  <a:prstClr val="white"/>
                </a:solidFill>
                <a:latin typeface="Times New Roman" pitchFamily="18" charset="0"/>
                <a:cs typeface="Times New Roman" pitchFamily="18" charset="0"/>
                <a:sym typeface="+mn-lt"/>
              </a:rPr>
              <a:t>Tìm hiểu sơ lược về nguyên tử</a:t>
            </a:r>
            <a:endParaRPr kumimoji="0" lang="zh-CN" altLang="en-US" sz="2800" b="1" i="0" u="none" strike="noStrike" kern="0" cap="none" spc="0" normalizeH="0" baseline="0" noProof="0" dirty="0">
              <a:ln>
                <a:noFill/>
              </a:ln>
              <a:solidFill>
                <a:prstClr val="white"/>
              </a:solidFill>
              <a:effectLst/>
              <a:uLnTx/>
              <a:uFillTx/>
              <a:latin typeface="Times New Roman" pitchFamily="18" charset="0"/>
              <a:cs typeface="Times New Roman" pitchFamily="18" charset="0"/>
              <a:sym typeface="+mn-lt"/>
            </a:endParaRPr>
          </a:p>
        </p:txBody>
      </p:sp>
      <p:sp>
        <p:nvSpPr>
          <p:cNvPr id="7" name="Rectangle 58">
            <a:extLst>
              <a:ext uri="{FF2B5EF4-FFF2-40B4-BE49-F238E27FC236}">
                <a16:creationId xmlns:a16="http://schemas.microsoft.com/office/drawing/2014/main" xmlns="" id="{DBCCE57F-D787-4AD8-94FC-17D7D2229AE1}"/>
              </a:ext>
            </a:extLst>
          </p:cNvPr>
          <p:cNvSpPr>
            <a:spLocks noChangeArrowheads="1"/>
          </p:cNvSpPr>
          <p:nvPr/>
        </p:nvSpPr>
        <p:spPr bwMode="auto">
          <a:xfrm rot="2700000">
            <a:off x="6602199" y="1599141"/>
            <a:ext cx="1989049" cy="2028099"/>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a:ln w="25400" cap="flat" cmpd="sng" algn="ctr">
            <a:noFill/>
            <a:prstDash val="solid"/>
          </a:ln>
          <a:effectLst>
            <a:outerShdw blurRad="190500" dist="381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mn-lt"/>
            </a:endParaRPr>
          </a:p>
        </p:txBody>
      </p:sp>
      <p:sp>
        <p:nvSpPr>
          <p:cNvPr id="8" name="Rectangle 58">
            <a:extLst>
              <a:ext uri="{FF2B5EF4-FFF2-40B4-BE49-F238E27FC236}">
                <a16:creationId xmlns:a16="http://schemas.microsoft.com/office/drawing/2014/main" xmlns="" id="{84824261-437C-4583-A0ED-DB4740BF3B80}"/>
              </a:ext>
            </a:extLst>
          </p:cNvPr>
          <p:cNvSpPr>
            <a:spLocks noChangeArrowheads="1"/>
          </p:cNvSpPr>
          <p:nvPr/>
        </p:nvSpPr>
        <p:spPr bwMode="auto">
          <a:xfrm rot="2700000">
            <a:off x="9656487" y="1599141"/>
            <a:ext cx="1989049" cy="2028099"/>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w="25400" cap="flat" cmpd="sng" algn="ctr">
            <a:noFill/>
            <a:prstDash val="solid"/>
          </a:ln>
          <a:effectLst>
            <a:outerShdw blurRad="190500" dist="381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mn-lt"/>
            </a:endParaRPr>
          </a:p>
        </p:txBody>
      </p:sp>
      <p:sp>
        <p:nvSpPr>
          <p:cNvPr id="9" name="Rectangle 58">
            <a:extLst>
              <a:ext uri="{FF2B5EF4-FFF2-40B4-BE49-F238E27FC236}">
                <a16:creationId xmlns:a16="http://schemas.microsoft.com/office/drawing/2014/main" xmlns="" id="{E2204F91-490D-4E04-B6C4-A4484030E118}"/>
              </a:ext>
            </a:extLst>
          </p:cNvPr>
          <p:cNvSpPr>
            <a:spLocks noChangeArrowheads="1"/>
          </p:cNvSpPr>
          <p:nvPr/>
        </p:nvSpPr>
        <p:spPr bwMode="auto">
          <a:xfrm rot="2700000">
            <a:off x="3630949" y="1579333"/>
            <a:ext cx="1989049" cy="2028099"/>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w="25400" cap="flat" cmpd="sng" algn="ctr">
            <a:noFill/>
            <a:prstDash val="solid"/>
          </a:ln>
          <a:effectLst>
            <a:outerShdw blurRad="190500" dist="381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mn-lt"/>
            </a:endParaRPr>
          </a:p>
        </p:txBody>
      </p:sp>
      <p:sp>
        <p:nvSpPr>
          <p:cNvPr id="10" name="Rectangle 58">
            <a:extLst>
              <a:ext uri="{FF2B5EF4-FFF2-40B4-BE49-F238E27FC236}">
                <a16:creationId xmlns:a16="http://schemas.microsoft.com/office/drawing/2014/main" xmlns="" id="{68C76AEE-8A2F-46B9-825D-1EA38BF854E4}"/>
              </a:ext>
            </a:extLst>
          </p:cNvPr>
          <p:cNvSpPr>
            <a:spLocks noChangeArrowheads="1"/>
          </p:cNvSpPr>
          <p:nvPr/>
        </p:nvSpPr>
        <p:spPr bwMode="auto">
          <a:xfrm rot="600791">
            <a:off x="881382" y="1579332"/>
            <a:ext cx="1989049" cy="2028099"/>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a:ln w="25400" cap="flat" cmpd="sng" algn="ctr">
            <a:noFill/>
            <a:prstDash val="solid"/>
          </a:ln>
          <a:effectLst>
            <a:outerShdw blurRad="190500" dist="381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mn-lt"/>
            </a:endParaRPr>
          </a:p>
        </p:txBody>
      </p:sp>
      <p:sp>
        <p:nvSpPr>
          <p:cNvPr id="11" name="Shape 128"/>
          <p:cNvSpPr txBox="1"/>
          <p:nvPr/>
        </p:nvSpPr>
        <p:spPr>
          <a:xfrm>
            <a:off x="848158" y="4246244"/>
            <a:ext cx="1818842" cy="732156"/>
          </a:xfrm>
          <a:prstGeom prst="rect">
            <a:avLst/>
          </a:prstGeom>
          <a:noFill/>
        </p:spPr>
        <p:txBody>
          <a:bodyPr lIns="0" tIns="0" rIns="0" bIns="0"/>
          <a:lstStyle/>
          <a:p>
            <a:pPr marL="0" marR="0" algn="ctr">
              <a:spcBef>
                <a:spcPts val="0"/>
              </a:spcBef>
              <a:spcAft>
                <a:spcPts val="0"/>
              </a:spcAft>
            </a:pPr>
            <a:r>
              <a:rPr lang="vi-VN" sz="2000" dirty="0">
                <a:effectLst/>
                <a:latin typeface="Times New Roman" pitchFamily="18" charset="0"/>
                <a:ea typeface="Tahoma"/>
                <a:cs typeface="Times New Roman" pitchFamily="18" charset="0"/>
              </a:rPr>
              <a:t>a) Ruột bút chì 0,5 mm</a:t>
            </a:r>
            <a:endParaRPr lang="en-US" sz="2000" dirty="0">
              <a:effectLst/>
              <a:latin typeface="Times New Roman" pitchFamily="18" charset="0"/>
              <a:ea typeface="Tahoma"/>
              <a:cs typeface="Times New Roman" pitchFamily="18" charset="0"/>
            </a:endParaRPr>
          </a:p>
        </p:txBody>
      </p:sp>
      <p:sp>
        <p:nvSpPr>
          <p:cNvPr id="12" name="Shape 132"/>
          <p:cNvSpPr txBox="1"/>
          <p:nvPr/>
        </p:nvSpPr>
        <p:spPr>
          <a:xfrm>
            <a:off x="3205197" y="4246244"/>
            <a:ext cx="2908300" cy="764858"/>
          </a:xfrm>
          <a:prstGeom prst="rect">
            <a:avLst/>
          </a:prstGeom>
          <a:noFill/>
        </p:spPr>
        <p:txBody>
          <a:bodyPr lIns="0" tIns="0" rIns="0" bIns="0"/>
          <a:lstStyle/>
          <a:p>
            <a:pPr marL="0" marR="0" algn="ctr">
              <a:spcBef>
                <a:spcPts val="0"/>
              </a:spcBef>
              <a:spcAft>
                <a:spcPts val="0"/>
              </a:spcAft>
            </a:pPr>
            <a:r>
              <a:rPr lang="vi-VN" sz="2000" dirty="0">
                <a:effectLst/>
                <a:latin typeface="Times New Roman" pitchFamily="18" charset="0"/>
                <a:ea typeface="Tahoma"/>
                <a:cs typeface="Times New Roman" pitchFamily="18" charset="0"/>
              </a:rPr>
              <a:t>b) Hạt bụi trong không khí </a:t>
            </a:r>
            <a:endParaRPr lang="en-US" sz="2000" dirty="0">
              <a:effectLst/>
              <a:latin typeface="Times New Roman" pitchFamily="18" charset="0"/>
              <a:ea typeface="Tahoma"/>
              <a:cs typeface="Times New Roman" pitchFamily="18" charset="0"/>
            </a:endParaRPr>
          </a:p>
          <a:p>
            <a:pPr marL="0" marR="0" algn="ctr">
              <a:spcBef>
                <a:spcPts val="0"/>
              </a:spcBef>
              <a:spcAft>
                <a:spcPts val="0"/>
              </a:spcAft>
            </a:pPr>
            <a:r>
              <a:rPr lang="vi-VN" sz="2000" dirty="0">
                <a:effectLst/>
                <a:latin typeface="Times New Roman" pitchFamily="18" charset="0"/>
                <a:ea typeface="Tahoma"/>
                <a:cs typeface="Times New Roman" pitchFamily="18" charset="0"/>
              </a:rPr>
              <a:t>5-1000 </a:t>
            </a:r>
            <a:r>
              <a:rPr lang="en-US" sz="2000" dirty="0">
                <a:latin typeface="Times New Roman" pitchFamily="18" charset="0"/>
                <a:ea typeface="Tahoma"/>
                <a:cs typeface="Times New Roman" pitchFamily="18" charset="0"/>
              </a:rPr>
              <a:t>x</a:t>
            </a:r>
            <a:r>
              <a:rPr lang="vi-VN" sz="2000" dirty="0">
                <a:effectLst/>
                <a:latin typeface="Times New Roman" pitchFamily="18" charset="0"/>
                <a:ea typeface="Times New Roman"/>
                <a:cs typeface="Times New Roman" pitchFamily="18" charset="0"/>
              </a:rPr>
              <a:t> </a:t>
            </a:r>
            <a:r>
              <a:rPr lang="vi-VN" sz="2000" dirty="0">
                <a:effectLst/>
                <a:latin typeface="Times New Roman" pitchFamily="18" charset="0"/>
                <a:ea typeface="Tahoma"/>
                <a:cs typeface="Times New Roman" pitchFamily="18" charset="0"/>
              </a:rPr>
              <a:t>10</a:t>
            </a:r>
            <a:r>
              <a:rPr lang="vi-VN" sz="2000" baseline="30000" dirty="0">
                <a:effectLst/>
                <a:latin typeface="Times New Roman" pitchFamily="18" charset="0"/>
                <a:ea typeface="Tahoma"/>
                <a:cs typeface="Times New Roman" pitchFamily="18" charset="0"/>
              </a:rPr>
              <a:t>-6</a:t>
            </a:r>
            <a:r>
              <a:rPr lang="vi-VN" sz="2000" dirty="0">
                <a:effectLst/>
                <a:latin typeface="Times New Roman" pitchFamily="18" charset="0"/>
                <a:ea typeface="Tahoma"/>
                <a:cs typeface="Times New Roman" pitchFamily="18" charset="0"/>
              </a:rPr>
              <a:t>m</a:t>
            </a:r>
            <a:endParaRPr lang="en-US" sz="2000" dirty="0">
              <a:effectLst/>
              <a:latin typeface="Times New Roman" pitchFamily="18" charset="0"/>
              <a:ea typeface="Tahoma"/>
              <a:cs typeface="Times New Roman" pitchFamily="18" charset="0"/>
            </a:endParaRPr>
          </a:p>
        </p:txBody>
      </p:sp>
      <p:sp>
        <p:nvSpPr>
          <p:cNvPr id="13" name="Shape 144"/>
          <p:cNvSpPr txBox="1"/>
          <p:nvPr/>
        </p:nvSpPr>
        <p:spPr>
          <a:xfrm>
            <a:off x="6398635" y="4260293"/>
            <a:ext cx="2832100" cy="824152"/>
          </a:xfrm>
          <a:prstGeom prst="rect">
            <a:avLst/>
          </a:prstGeom>
          <a:noFill/>
        </p:spPr>
        <p:txBody>
          <a:bodyPr lIns="0" tIns="0" rIns="0" bIns="0"/>
          <a:lstStyle/>
          <a:p>
            <a:pPr marL="0" marR="0" algn="ctr">
              <a:spcBef>
                <a:spcPts val="0"/>
              </a:spcBef>
              <a:spcAft>
                <a:spcPts val="0"/>
              </a:spcAft>
            </a:pPr>
            <a:r>
              <a:rPr lang="vi-VN" sz="2000" dirty="0">
                <a:effectLst/>
                <a:latin typeface="Times New Roman" pitchFamily="18" charset="0"/>
                <a:ea typeface="Tahoma"/>
                <a:cs typeface="Times New Roman" pitchFamily="18" charset="0"/>
              </a:rPr>
              <a:t>c) Tế bào máu 10</a:t>
            </a:r>
            <a:r>
              <a:rPr lang="vi-VN" sz="2000" baseline="30000" dirty="0">
                <a:effectLst/>
                <a:latin typeface="Times New Roman" pitchFamily="18" charset="0"/>
                <a:ea typeface="Tahoma"/>
                <a:cs typeface="Times New Roman" pitchFamily="18" charset="0"/>
              </a:rPr>
              <a:t>-5</a:t>
            </a:r>
            <a:r>
              <a:rPr lang="vi-VN" sz="2000" dirty="0">
                <a:effectLst/>
                <a:latin typeface="Times New Roman" pitchFamily="18" charset="0"/>
                <a:ea typeface="Tahoma"/>
                <a:cs typeface="Times New Roman" pitchFamily="18" charset="0"/>
              </a:rPr>
              <a:t>m </a:t>
            </a:r>
            <a:endParaRPr lang="en-US" sz="2000" dirty="0">
              <a:effectLst/>
              <a:latin typeface="Times New Roman" pitchFamily="18" charset="0"/>
              <a:ea typeface="Tahoma"/>
              <a:cs typeface="Times New Roman" pitchFamily="18" charset="0"/>
            </a:endParaRPr>
          </a:p>
          <a:p>
            <a:pPr marL="0" marR="0" algn="ctr">
              <a:spcBef>
                <a:spcPts val="0"/>
              </a:spcBef>
              <a:spcAft>
                <a:spcPts val="0"/>
              </a:spcAft>
            </a:pPr>
            <a:r>
              <a:rPr lang="vi-VN" sz="2000" dirty="0">
                <a:effectLst/>
                <a:latin typeface="Times New Roman" pitchFamily="18" charset="0"/>
                <a:ea typeface="Tahoma"/>
                <a:cs typeface="Times New Roman" pitchFamily="18" charset="0"/>
              </a:rPr>
              <a:t>có độ phóng đại </a:t>
            </a:r>
            <a:r>
              <a:rPr lang="en-US" sz="2000" dirty="0">
                <a:latin typeface="Times New Roman" pitchFamily="18" charset="0"/>
                <a:ea typeface="Tahoma"/>
                <a:cs typeface="Times New Roman" pitchFamily="18" charset="0"/>
              </a:rPr>
              <a:t>x</a:t>
            </a:r>
            <a:r>
              <a:rPr lang="vi-VN" sz="2000" dirty="0">
                <a:effectLst/>
                <a:latin typeface="Times New Roman" pitchFamily="18" charset="0"/>
                <a:ea typeface="Times New Roman"/>
                <a:cs typeface="Times New Roman" pitchFamily="18" charset="0"/>
              </a:rPr>
              <a:t> </a:t>
            </a:r>
            <a:r>
              <a:rPr lang="vi-VN" sz="2000" dirty="0">
                <a:effectLst/>
                <a:latin typeface="Times New Roman" pitchFamily="18" charset="0"/>
                <a:ea typeface="Tahoma"/>
                <a:cs typeface="Times New Roman" pitchFamily="18" charset="0"/>
              </a:rPr>
              <a:t>1000 lần</a:t>
            </a:r>
            <a:endParaRPr lang="en-US" sz="2000" dirty="0">
              <a:effectLst/>
              <a:latin typeface="Times New Roman" pitchFamily="18" charset="0"/>
              <a:ea typeface="Tahoma"/>
              <a:cs typeface="Times New Roman" pitchFamily="18" charset="0"/>
            </a:endParaRPr>
          </a:p>
        </p:txBody>
      </p:sp>
      <p:sp>
        <p:nvSpPr>
          <p:cNvPr id="14" name="Shape 146"/>
          <p:cNvSpPr txBox="1"/>
          <p:nvPr/>
        </p:nvSpPr>
        <p:spPr>
          <a:xfrm>
            <a:off x="9499600" y="4296251"/>
            <a:ext cx="2451099" cy="1364298"/>
          </a:xfrm>
          <a:prstGeom prst="rect">
            <a:avLst/>
          </a:prstGeom>
          <a:noFill/>
        </p:spPr>
        <p:txBody>
          <a:bodyPr lIns="0" tIns="0" rIns="0" bIns="0"/>
          <a:lstStyle/>
          <a:p>
            <a:pPr marL="0" marR="0" algn="ctr">
              <a:spcBef>
                <a:spcPts val="0"/>
              </a:spcBef>
              <a:spcAft>
                <a:spcPts val="0"/>
              </a:spcAft>
            </a:pPr>
            <a:r>
              <a:rPr lang="vi-VN" sz="2000" dirty="0">
                <a:effectLst/>
                <a:latin typeface="Times New Roman" pitchFamily="18" charset="0"/>
                <a:ea typeface="Tahoma"/>
                <a:cs typeface="Times New Roman" pitchFamily="18" charset="0"/>
              </a:rPr>
              <a:t>d) Vi khuẩn 10</a:t>
            </a:r>
            <a:r>
              <a:rPr lang="vi-VN" sz="2000" baseline="30000" dirty="0">
                <a:effectLst/>
                <a:latin typeface="Times New Roman" pitchFamily="18" charset="0"/>
                <a:ea typeface="Tahoma"/>
                <a:cs typeface="Times New Roman" pitchFamily="18" charset="0"/>
              </a:rPr>
              <a:t>-6</a:t>
            </a:r>
            <a:r>
              <a:rPr lang="vi-VN" sz="2000" dirty="0">
                <a:effectLst/>
                <a:latin typeface="Times New Roman" pitchFamily="18" charset="0"/>
                <a:ea typeface="Tahoma"/>
                <a:cs typeface="Times New Roman" pitchFamily="18" charset="0"/>
              </a:rPr>
              <a:t>m có độ phóng đại </a:t>
            </a:r>
            <a:r>
              <a:rPr lang="en-US" sz="2000" dirty="0">
                <a:latin typeface="Times New Roman" pitchFamily="18" charset="0"/>
                <a:ea typeface="Tahoma"/>
                <a:cs typeface="Times New Roman" pitchFamily="18" charset="0"/>
              </a:rPr>
              <a:t>x</a:t>
            </a:r>
            <a:r>
              <a:rPr lang="vi-VN" sz="2000" dirty="0">
                <a:effectLst/>
                <a:latin typeface="Times New Roman" pitchFamily="18" charset="0"/>
                <a:ea typeface="Times New Roman"/>
                <a:cs typeface="Times New Roman" pitchFamily="18" charset="0"/>
              </a:rPr>
              <a:t> </a:t>
            </a:r>
            <a:r>
              <a:rPr lang="vi-VN" sz="2000" dirty="0">
                <a:effectLst/>
                <a:latin typeface="Times New Roman" pitchFamily="18" charset="0"/>
                <a:ea typeface="Tahoma"/>
                <a:cs typeface="Times New Roman" pitchFamily="18" charset="0"/>
              </a:rPr>
              <a:t>30000 lần</a:t>
            </a:r>
            <a:endParaRPr lang="en-US" sz="2000" dirty="0">
              <a:effectLst/>
              <a:latin typeface="Times New Roman" pitchFamily="18" charset="0"/>
              <a:ea typeface="Tahoma"/>
              <a:cs typeface="Times New Roman" pitchFamily="18" charset="0"/>
            </a:endParaRPr>
          </a:p>
        </p:txBody>
      </p:sp>
      <p:sp>
        <p:nvSpPr>
          <p:cNvPr id="2" name="Rectangle 1">
            <a:extLst>
              <a:ext uri="{FF2B5EF4-FFF2-40B4-BE49-F238E27FC236}">
                <a16:creationId xmlns:a16="http://schemas.microsoft.com/office/drawing/2014/main" xmlns="" id="{E1D50488-64E6-8C22-EAFC-2DD743FEFD47}"/>
              </a:ext>
            </a:extLst>
          </p:cNvPr>
          <p:cNvSpPr/>
          <p:nvPr/>
        </p:nvSpPr>
        <p:spPr>
          <a:xfrm>
            <a:off x="485980" y="5337383"/>
            <a:ext cx="2543197" cy="646331"/>
          </a:xfrm>
          <a:prstGeom prst="rect">
            <a:avLst/>
          </a:prstGeom>
          <a:solidFill>
            <a:srgbClr val="00B0F0"/>
          </a:solidFill>
        </p:spPr>
        <p:txBody>
          <a:bodyPr wrap="none">
            <a:spAutoFit/>
          </a:bodyPr>
          <a:lstStyle/>
          <a:p>
            <a:r>
              <a:rPr lang="en-US" sz="3600" b="1" dirty="0" err="1">
                <a:solidFill>
                  <a:schemeClr val="bg1"/>
                </a:solidFill>
              </a:rPr>
              <a:t>Mắt</a:t>
            </a:r>
            <a:r>
              <a:rPr lang="en-US" sz="3600" b="1" dirty="0">
                <a:solidFill>
                  <a:schemeClr val="bg1"/>
                </a:solidFill>
              </a:rPr>
              <a:t> </a:t>
            </a:r>
            <a:r>
              <a:rPr lang="en-US" sz="3600" b="1" dirty="0" err="1">
                <a:solidFill>
                  <a:schemeClr val="bg1"/>
                </a:solidFill>
              </a:rPr>
              <a:t>thường</a:t>
            </a:r>
            <a:endParaRPr lang="en-US" sz="3600" b="1" dirty="0">
              <a:solidFill>
                <a:schemeClr val="bg1"/>
              </a:solidFill>
            </a:endParaRPr>
          </a:p>
        </p:txBody>
      </p:sp>
      <p:sp>
        <p:nvSpPr>
          <p:cNvPr id="3" name="Rectangle 2">
            <a:extLst>
              <a:ext uri="{FF2B5EF4-FFF2-40B4-BE49-F238E27FC236}">
                <a16:creationId xmlns:a16="http://schemas.microsoft.com/office/drawing/2014/main" xmlns="" id="{739A985A-AF92-6207-916B-7A19438976C9}"/>
              </a:ext>
            </a:extLst>
          </p:cNvPr>
          <p:cNvSpPr/>
          <p:nvPr/>
        </p:nvSpPr>
        <p:spPr>
          <a:xfrm>
            <a:off x="3572579" y="5337383"/>
            <a:ext cx="1867819" cy="646331"/>
          </a:xfrm>
          <a:prstGeom prst="rect">
            <a:avLst/>
          </a:prstGeom>
          <a:solidFill>
            <a:srgbClr val="FF7C80"/>
          </a:solidFill>
        </p:spPr>
        <p:txBody>
          <a:bodyPr wrap="none">
            <a:spAutoFit/>
          </a:bodyPr>
          <a:lstStyle/>
          <a:p>
            <a:r>
              <a:rPr lang="en-US" sz="3600" b="1" dirty="0" err="1">
                <a:solidFill>
                  <a:schemeClr val="bg1"/>
                </a:solidFill>
              </a:rPr>
              <a:t>Kính</a:t>
            </a:r>
            <a:r>
              <a:rPr lang="en-US" sz="3600" b="1" dirty="0">
                <a:solidFill>
                  <a:schemeClr val="bg1"/>
                </a:solidFill>
              </a:rPr>
              <a:t> </a:t>
            </a:r>
            <a:r>
              <a:rPr lang="en-US" sz="3600" b="1" dirty="0" err="1">
                <a:solidFill>
                  <a:schemeClr val="bg1"/>
                </a:solidFill>
              </a:rPr>
              <a:t>lúp</a:t>
            </a:r>
            <a:r>
              <a:rPr lang="en-US" sz="3600" b="1" dirty="0">
                <a:solidFill>
                  <a:schemeClr val="bg1"/>
                </a:solidFill>
              </a:rPr>
              <a:t> </a:t>
            </a:r>
          </a:p>
        </p:txBody>
      </p:sp>
      <p:sp>
        <p:nvSpPr>
          <p:cNvPr id="5" name="Rectangle 4">
            <a:extLst>
              <a:ext uri="{FF2B5EF4-FFF2-40B4-BE49-F238E27FC236}">
                <a16:creationId xmlns:a16="http://schemas.microsoft.com/office/drawing/2014/main" xmlns="" id="{FDCC4871-E4D5-C49F-C547-4FA265448A89}"/>
              </a:ext>
            </a:extLst>
          </p:cNvPr>
          <p:cNvSpPr/>
          <p:nvPr/>
        </p:nvSpPr>
        <p:spPr>
          <a:xfrm>
            <a:off x="9408380" y="5337383"/>
            <a:ext cx="2536272" cy="646331"/>
          </a:xfrm>
          <a:prstGeom prst="rect">
            <a:avLst/>
          </a:prstGeom>
          <a:solidFill>
            <a:srgbClr val="33CC33"/>
          </a:solidFill>
        </p:spPr>
        <p:txBody>
          <a:bodyPr wrap="none">
            <a:spAutoFit/>
          </a:bodyPr>
          <a:lstStyle/>
          <a:p>
            <a:r>
              <a:rPr lang="en-US" sz="3600" b="1" dirty="0" err="1">
                <a:solidFill>
                  <a:schemeClr val="bg1"/>
                </a:solidFill>
              </a:rPr>
              <a:t>Kính</a:t>
            </a:r>
            <a:r>
              <a:rPr lang="en-US" sz="3600" b="1" dirty="0">
                <a:solidFill>
                  <a:schemeClr val="bg1"/>
                </a:solidFill>
              </a:rPr>
              <a:t> </a:t>
            </a:r>
            <a:r>
              <a:rPr lang="en-US" sz="3600" b="1" dirty="0" err="1">
                <a:solidFill>
                  <a:schemeClr val="bg1"/>
                </a:solidFill>
              </a:rPr>
              <a:t>hiển</a:t>
            </a:r>
            <a:r>
              <a:rPr lang="en-US" sz="3600" b="1" dirty="0">
                <a:solidFill>
                  <a:schemeClr val="bg1"/>
                </a:solidFill>
              </a:rPr>
              <a:t> vi </a:t>
            </a:r>
          </a:p>
        </p:txBody>
      </p:sp>
      <p:sp>
        <p:nvSpPr>
          <p:cNvPr id="6" name="Rectangle 5">
            <a:extLst>
              <a:ext uri="{FF2B5EF4-FFF2-40B4-BE49-F238E27FC236}">
                <a16:creationId xmlns:a16="http://schemas.microsoft.com/office/drawing/2014/main" xmlns="" id="{38844763-6017-BF81-7441-91C91B23DCEA}"/>
              </a:ext>
            </a:extLst>
          </p:cNvPr>
          <p:cNvSpPr/>
          <p:nvPr/>
        </p:nvSpPr>
        <p:spPr>
          <a:xfrm>
            <a:off x="6209948" y="5337383"/>
            <a:ext cx="2536272" cy="646331"/>
          </a:xfrm>
          <a:prstGeom prst="rect">
            <a:avLst/>
          </a:prstGeom>
          <a:solidFill>
            <a:srgbClr val="33CC33"/>
          </a:solidFill>
        </p:spPr>
        <p:txBody>
          <a:bodyPr wrap="none">
            <a:spAutoFit/>
          </a:bodyPr>
          <a:lstStyle/>
          <a:p>
            <a:r>
              <a:rPr lang="en-US" sz="3600" b="1" dirty="0" err="1">
                <a:solidFill>
                  <a:schemeClr val="bg1"/>
                </a:solidFill>
              </a:rPr>
              <a:t>Kính</a:t>
            </a:r>
            <a:r>
              <a:rPr lang="en-US" sz="3600" b="1" dirty="0">
                <a:solidFill>
                  <a:schemeClr val="bg1"/>
                </a:solidFill>
              </a:rPr>
              <a:t> </a:t>
            </a:r>
            <a:r>
              <a:rPr lang="en-US" sz="3600" b="1" dirty="0" err="1">
                <a:solidFill>
                  <a:schemeClr val="bg1"/>
                </a:solidFill>
              </a:rPr>
              <a:t>hiển</a:t>
            </a:r>
            <a:r>
              <a:rPr lang="en-US" sz="3600" b="1" dirty="0">
                <a:solidFill>
                  <a:schemeClr val="bg1"/>
                </a:solidFill>
              </a:rPr>
              <a:t> vi </a:t>
            </a:r>
          </a:p>
        </p:txBody>
      </p:sp>
    </p:spTree>
    <p:extLst>
      <p:ext uri="{BB962C8B-B14F-4D97-AF65-F5344CB8AC3E}">
        <p14:creationId xmlns:p14="http://schemas.microsoft.com/office/powerpoint/2010/main" val="201845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0">
            <a:extLst>
              <a:ext uri="{FF2B5EF4-FFF2-40B4-BE49-F238E27FC236}">
                <a16:creationId xmlns:a16="http://schemas.microsoft.com/office/drawing/2014/main" xmlns="" id="{2810D9E5-FAF0-4979-AFCF-01B3E7A3999A}"/>
              </a:ext>
            </a:extLst>
          </p:cNvPr>
          <p:cNvSpPr/>
          <p:nvPr/>
        </p:nvSpPr>
        <p:spPr>
          <a:xfrm>
            <a:off x="3195356" y="295670"/>
            <a:ext cx="5821644" cy="618730"/>
          </a:xfrm>
          <a:prstGeom prst="roundRect">
            <a:avLst>
              <a:gd name="adj" fmla="val 50000"/>
            </a:avLst>
          </a:prstGeom>
          <a:solidFill>
            <a:srgbClr val="12B789"/>
          </a:solidFill>
          <a:ln w="12700" cap="flat" cmpd="sng" algn="ctr">
            <a:noFill/>
            <a:prstDash val="solid"/>
            <a:miter lim="800000"/>
          </a:ln>
          <a:effectLst/>
        </p:spPr>
        <p:txBody>
          <a:bodyPr rtlCol="0" anchor="ctr"/>
          <a:lstStyle/>
          <a:p>
            <a:pPr lvl="0" algn="ctr">
              <a:defRPr/>
            </a:pPr>
            <a:r>
              <a:rPr lang="vi-VN" altLang="zh-CN" sz="2800" b="1" kern="0" dirty="0">
                <a:solidFill>
                  <a:prstClr val="white"/>
                </a:solidFill>
                <a:latin typeface="Times New Roman" pitchFamily="18" charset="0"/>
                <a:cs typeface="Times New Roman" pitchFamily="18" charset="0"/>
                <a:sym typeface="+mn-lt"/>
              </a:rPr>
              <a:t>Tìm hiểu sơ lược về nguyên tử</a:t>
            </a:r>
            <a:endParaRPr kumimoji="0" lang="zh-CN" altLang="en-US" sz="2800" b="1" i="0" u="none" strike="noStrike" kern="0" cap="none" spc="0" normalizeH="0" baseline="0" noProof="0" dirty="0">
              <a:ln>
                <a:noFill/>
              </a:ln>
              <a:solidFill>
                <a:prstClr val="white"/>
              </a:solidFill>
              <a:effectLst/>
              <a:uLnTx/>
              <a:uFillTx/>
              <a:latin typeface="Times New Roman" pitchFamily="18" charset="0"/>
              <a:cs typeface="Times New Roman" pitchFamily="18" charset="0"/>
              <a:sym typeface="+mn-lt"/>
            </a:endParaRPr>
          </a:p>
        </p:txBody>
      </p:sp>
      <p:pic>
        <p:nvPicPr>
          <p:cNvPr id="5" name="Picture 4">
            <a:extLst>
              <a:ext uri="{FF2B5EF4-FFF2-40B4-BE49-F238E27FC236}">
                <a16:creationId xmlns:a16="http://schemas.microsoft.com/office/drawing/2014/main" xmlns="" id="{03B0FAB1-3F91-4332-AD55-A0DB295FA118}"/>
              </a:ext>
            </a:extLst>
          </p:cNvPr>
          <p:cNvPicPr>
            <a:picLocks noChangeAspect="1"/>
          </p:cNvPicPr>
          <p:nvPr/>
        </p:nvPicPr>
        <p:blipFill rotWithShape="1">
          <a:blip r:embed="rId2">
            <a:extLst>
              <a:ext uri="{28A0092B-C50C-407E-A947-70E740481C1C}">
                <a14:useLocalDpi xmlns:a14="http://schemas.microsoft.com/office/drawing/2010/main" val="0"/>
              </a:ext>
            </a:extLst>
          </a:blip>
          <a:srcRect b="15491"/>
          <a:stretch/>
        </p:blipFill>
        <p:spPr>
          <a:xfrm>
            <a:off x="1158761" y="1318373"/>
            <a:ext cx="2501160" cy="1987342"/>
          </a:xfrm>
          <a:prstGeom prst="rect">
            <a:avLst/>
          </a:prstGeom>
        </p:spPr>
      </p:pic>
      <p:pic>
        <p:nvPicPr>
          <p:cNvPr id="6" name="Picture 5">
            <a:extLst>
              <a:ext uri="{FF2B5EF4-FFF2-40B4-BE49-F238E27FC236}">
                <a16:creationId xmlns:a16="http://schemas.microsoft.com/office/drawing/2014/main" xmlns="" id="{9F394BE7-8021-417E-B629-8763B0606397}"/>
              </a:ext>
            </a:extLst>
          </p:cNvPr>
          <p:cNvPicPr>
            <a:picLocks noChangeAspect="1"/>
          </p:cNvPicPr>
          <p:nvPr/>
        </p:nvPicPr>
        <p:blipFill rotWithShape="1">
          <a:blip r:embed="rId3">
            <a:extLst>
              <a:ext uri="{28A0092B-C50C-407E-A947-70E740481C1C}">
                <a14:useLocalDpi xmlns:a14="http://schemas.microsoft.com/office/drawing/2010/main" val="0"/>
              </a:ext>
            </a:extLst>
          </a:blip>
          <a:srcRect b="16173"/>
          <a:stretch/>
        </p:blipFill>
        <p:spPr>
          <a:xfrm>
            <a:off x="5109410" y="1504822"/>
            <a:ext cx="2382377" cy="1987342"/>
          </a:xfrm>
          <a:prstGeom prst="rect">
            <a:avLst/>
          </a:prstGeom>
        </p:spPr>
      </p:pic>
      <p:pic>
        <p:nvPicPr>
          <p:cNvPr id="7" name="Picture 6">
            <a:extLst>
              <a:ext uri="{FF2B5EF4-FFF2-40B4-BE49-F238E27FC236}">
                <a16:creationId xmlns:a16="http://schemas.microsoft.com/office/drawing/2014/main" xmlns="" id="{A11EC5E6-1F3D-4443-A803-41F97872AD49}"/>
              </a:ext>
            </a:extLst>
          </p:cNvPr>
          <p:cNvPicPr>
            <a:picLocks noChangeAspect="1"/>
          </p:cNvPicPr>
          <p:nvPr/>
        </p:nvPicPr>
        <p:blipFill rotWithShape="1">
          <a:blip r:embed="rId4">
            <a:extLst>
              <a:ext uri="{28A0092B-C50C-407E-A947-70E740481C1C}">
                <a14:useLocalDpi xmlns:a14="http://schemas.microsoft.com/office/drawing/2010/main" val="0"/>
              </a:ext>
            </a:extLst>
          </a:blip>
          <a:srcRect l="-1999" t="897" r="1999" b="16467"/>
          <a:stretch/>
        </p:blipFill>
        <p:spPr>
          <a:xfrm>
            <a:off x="9017000" y="1551952"/>
            <a:ext cx="2382377" cy="1940212"/>
          </a:xfrm>
          <a:prstGeom prst="rect">
            <a:avLst/>
          </a:prstGeom>
        </p:spPr>
      </p:pic>
      <p:sp>
        <p:nvSpPr>
          <p:cNvPr id="8" name="Rectangle 14">
            <a:extLst>
              <a:ext uri="{FF2B5EF4-FFF2-40B4-BE49-F238E27FC236}">
                <a16:creationId xmlns:a16="http://schemas.microsoft.com/office/drawing/2014/main" xmlns="" id="{E51E02D7-F076-42F2-965D-DF6C2D5DB1C2}"/>
              </a:ext>
            </a:extLst>
          </p:cNvPr>
          <p:cNvSpPr/>
          <p:nvPr/>
        </p:nvSpPr>
        <p:spPr>
          <a:xfrm>
            <a:off x="1277467" y="3741107"/>
            <a:ext cx="1917889" cy="461665"/>
          </a:xfrm>
          <a:prstGeom prst="rect">
            <a:avLst/>
          </a:prstGeom>
        </p:spPr>
        <p:txBody>
          <a:bodyPr wrap="square">
            <a:spAutoFit/>
          </a:bodyPr>
          <a:lstStyle/>
          <a:p>
            <a:pPr marL="0" marR="0" lvl="0" indent="0" algn="ctr" defTabSz="914377" rtl="0" eaLnBrk="1" fontAlgn="auto" latinLnBrk="0" hangingPunct="1">
              <a:spcBef>
                <a:spcPts val="0"/>
              </a:spcBef>
              <a:spcAft>
                <a:spcPts val="0"/>
              </a:spcAft>
              <a:buClrTx/>
              <a:buSzTx/>
              <a:buFontTx/>
              <a:buNone/>
              <a:tabLst/>
              <a:defRPr/>
            </a:pPr>
            <a:r>
              <a:rPr kumimoji="0" lang="en-US" altLang="zh-CN" sz="2400" i="1" u="none" strike="noStrike" kern="1200" cap="none" spc="0" normalizeH="0" baseline="0" noProof="0" dirty="0">
                <a:ln>
                  <a:noFill/>
                </a:ln>
                <a:effectLst/>
                <a:uLnTx/>
                <a:uFillTx/>
                <a:latin typeface="Times New Roman" pitchFamily="18" charset="0"/>
                <a:cs typeface="Times New Roman" pitchFamily="18" charset="0"/>
                <a:sym typeface="+mn-lt"/>
              </a:rPr>
              <a:t>a) Oxygen</a:t>
            </a:r>
            <a:endParaRPr kumimoji="0" lang="zh-CN" altLang="en-US" i="1" u="none" strike="noStrike" kern="1200" cap="none" spc="0" normalizeH="0" baseline="0" noProof="0" dirty="0">
              <a:ln>
                <a:noFill/>
              </a:ln>
              <a:effectLst/>
              <a:uLnTx/>
              <a:uFillTx/>
              <a:latin typeface="Times New Roman" pitchFamily="18" charset="0"/>
              <a:cs typeface="Times New Roman" pitchFamily="18" charset="0"/>
              <a:sym typeface="+mn-lt"/>
            </a:endParaRPr>
          </a:p>
        </p:txBody>
      </p:sp>
      <p:sp>
        <p:nvSpPr>
          <p:cNvPr id="9" name="Rectangle 14">
            <a:extLst>
              <a:ext uri="{FF2B5EF4-FFF2-40B4-BE49-F238E27FC236}">
                <a16:creationId xmlns:a16="http://schemas.microsoft.com/office/drawing/2014/main" xmlns="" id="{D66B1E27-4781-427A-AF4A-E16A7C06BD5A}"/>
              </a:ext>
            </a:extLst>
          </p:cNvPr>
          <p:cNvSpPr/>
          <p:nvPr/>
        </p:nvSpPr>
        <p:spPr>
          <a:xfrm>
            <a:off x="5109410" y="3780021"/>
            <a:ext cx="1917889" cy="461665"/>
          </a:xfrm>
          <a:prstGeom prst="rect">
            <a:avLst/>
          </a:prstGeom>
        </p:spPr>
        <p:txBody>
          <a:bodyPr wrap="square">
            <a:spAutoFit/>
          </a:bodyPr>
          <a:lstStyle/>
          <a:p>
            <a:pPr marL="0" marR="0" lvl="0" indent="0" algn="ctr" defTabSz="914377" rtl="0" eaLnBrk="1" fontAlgn="auto" latinLnBrk="0" hangingPunct="1">
              <a:spcBef>
                <a:spcPts val="0"/>
              </a:spcBef>
              <a:spcAft>
                <a:spcPts val="0"/>
              </a:spcAft>
              <a:buClrTx/>
              <a:buSzTx/>
              <a:buFontTx/>
              <a:buNone/>
              <a:tabLst/>
              <a:defRPr/>
            </a:pPr>
            <a:r>
              <a:rPr kumimoji="0" lang="en-US" altLang="zh-CN" sz="2400" i="1" u="none" strike="noStrike" kern="1200" cap="none" spc="0" normalizeH="0" baseline="0" noProof="0" dirty="0">
                <a:ln>
                  <a:noFill/>
                </a:ln>
                <a:effectLst/>
                <a:uLnTx/>
                <a:uFillTx/>
                <a:latin typeface="Times New Roman" pitchFamily="18" charset="0"/>
                <a:cs typeface="Times New Roman" pitchFamily="18" charset="0"/>
                <a:sym typeface="+mn-lt"/>
              </a:rPr>
              <a:t>b. </a:t>
            </a:r>
            <a:r>
              <a:rPr kumimoji="0" lang="en-US" altLang="zh-CN" sz="2400" i="1" u="none" strike="noStrike" kern="1200" cap="none" spc="0" normalizeH="0" baseline="0" noProof="0" dirty="0" err="1">
                <a:ln>
                  <a:noFill/>
                </a:ln>
                <a:effectLst/>
                <a:uLnTx/>
                <a:uFillTx/>
                <a:latin typeface="Times New Roman" pitchFamily="18" charset="0"/>
                <a:cs typeface="Times New Roman" pitchFamily="18" charset="0"/>
                <a:sym typeface="+mn-lt"/>
              </a:rPr>
              <a:t>Sắt</a:t>
            </a:r>
            <a:r>
              <a:rPr kumimoji="0" lang="en-US" altLang="zh-CN" sz="2400" i="1" u="none" strike="noStrike" kern="1200" cap="none" spc="0" normalizeH="0" noProof="0" dirty="0">
                <a:ln>
                  <a:noFill/>
                </a:ln>
                <a:effectLst/>
                <a:uLnTx/>
                <a:uFillTx/>
                <a:latin typeface="Times New Roman" pitchFamily="18" charset="0"/>
                <a:cs typeface="Times New Roman" pitchFamily="18" charset="0"/>
                <a:sym typeface="+mn-lt"/>
              </a:rPr>
              <a:t> (</a:t>
            </a:r>
            <a:r>
              <a:rPr lang="en-US" altLang="zh-CN" sz="2400" i="1" noProof="0" dirty="0">
                <a:latin typeface="Times New Roman" pitchFamily="18" charset="0"/>
                <a:cs typeface="Times New Roman" pitchFamily="18" charset="0"/>
                <a:sym typeface="+mn-lt"/>
              </a:rPr>
              <a:t>Iron) </a:t>
            </a:r>
            <a:endParaRPr kumimoji="0" lang="zh-CN" altLang="en-US" i="1" u="none" strike="noStrike" kern="1200" cap="none" spc="0" normalizeH="0" baseline="0" noProof="0" dirty="0">
              <a:ln>
                <a:noFill/>
              </a:ln>
              <a:effectLst/>
              <a:uLnTx/>
              <a:uFillTx/>
              <a:latin typeface="Times New Roman" pitchFamily="18" charset="0"/>
              <a:cs typeface="Times New Roman" pitchFamily="18" charset="0"/>
              <a:sym typeface="+mn-lt"/>
            </a:endParaRPr>
          </a:p>
        </p:txBody>
      </p:sp>
      <p:sp>
        <p:nvSpPr>
          <p:cNvPr id="10" name="Rectangle 14">
            <a:extLst>
              <a:ext uri="{FF2B5EF4-FFF2-40B4-BE49-F238E27FC236}">
                <a16:creationId xmlns:a16="http://schemas.microsoft.com/office/drawing/2014/main" xmlns="" id="{9BAA95B5-CAF3-409D-8185-AE49BA9EF022}"/>
              </a:ext>
            </a:extLst>
          </p:cNvPr>
          <p:cNvSpPr/>
          <p:nvPr/>
        </p:nvSpPr>
        <p:spPr>
          <a:xfrm>
            <a:off x="8494123" y="3793689"/>
            <a:ext cx="3192525" cy="461665"/>
          </a:xfrm>
          <a:prstGeom prst="rect">
            <a:avLst/>
          </a:prstGeom>
        </p:spPr>
        <p:txBody>
          <a:bodyPr wrap="square">
            <a:spAutoFit/>
          </a:bodyPr>
          <a:lstStyle/>
          <a:p>
            <a:pPr marL="0" marR="0" lvl="0" indent="0" algn="ctr" defTabSz="914377" rtl="0" eaLnBrk="1" fontAlgn="auto" latinLnBrk="0" hangingPunct="1">
              <a:spcBef>
                <a:spcPts val="0"/>
              </a:spcBef>
              <a:spcAft>
                <a:spcPts val="0"/>
              </a:spcAft>
              <a:buClrTx/>
              <a:buSzTx/>
              <a:buFontTx/>
              <a:buNone/>
              <a:tabLst/>
              <a:defRPr/>
            </a:pPr>
            <a:r>
              <a:rPr kumimoji="0" lang="en-US" altLang="zh-CN" sz="2400" i="1" u="none" strike="noStrike" kern="1200" cap="none" spc="0" normalizeH="0" baseline="0" noProof="0" dirty="0">
                <a:ln>
                  <a:noFill/>
                </a:ln>
                <a:effectLst/>
                <a:uLnTx/>
                <a:uFillTx/>
                <a:latin typeface="Times New Roman" pitchFamily="18" charset="0"/>
                <a:cs typeface="Times New Roman" pitchFamily="18" charset="0"/>
                <a:sym typeface="+mn-lt"/>
              </a:rPr>
              <a:t>c) </a:t>
            </a:r>
            <a:r>
              <a:rPr lang="en-US" altLang="zh-CN" sz="2400" i="1" noProof="0" dirty="0">
                <a:latin typeface="Times New Roman" pitchFamily="18" charset="0"/>
                <a:cs typeface="Times New Roman" pitchFamily="18" charset="0"/>
                <a:sym typeface="+mn-lt"/>
              </a:rPr>
              <a:t>Than </a:t>
            </a:r>
            <a:r>
              <a:rPr lang="en-US" altLang="zh-CN" sz="2400" i="1" noProof="0" dirty="0" err="1">
                <a:latin typeface="Times New Roman" pitchFamily="18" charset="0"/>
                <a:cs typeface="Times New Roman" pitchFamily="18" charset="0"/>
                <a:sym typeface="+mn-lt"/>
              </a:rPr>
              <a:t>chì</a:t>
            </a:r>
            <a:r>
              <a:rPr lang="en-US" altLang="zh-CN" sz="2400" i="1" noProof="0" dirty="0">
                <a:latin typeface="Times New Roman" pitchFamily="18" charset="0"/>
                <a:cs typeface="Times New Roman" pitchFamily="18" charset="0"/>
                <a:sym typeface="+mn-lt"/>
              </a:rPr>
              <a:t> (graphite) </a:t>
            </a:r>
            <a:endParaRPr kumimoji="0" lang="zh-CN" altLang="en-US" i="1" u="none" strike="noStrike" kern="1200" cap="none" spc="0" normalizeH="0" baseline="0" noProof="0" dirty="0">
              <a:ln>
                <a:noFill/>
              </a:ln>
              <a:effectLst/>
              <a:uLnTx/>
              <a:uFillTx/>
              <a:latin typeface="Times New Roman" pitchFamily="18" charset="0"/>
              <a:cs typeface="Times New Roman" pitchFamily="18" charset="0"/>
              <a:sym typeface="+mn-lt"/>
            </a:endParaRPr>
          </a:p>
        </p:txBody>
      </p:sp>
      <p:sp>
        <p:nvSpPr>
          <p:cNvPr id="11" name="Rectangle 10"/>
          <p:cNvSpPr/>
          <p:nvPr/>
        </p:nvSpPr>
        <p:spPr>
          <a:xfrm>
            <a:off x="1627603" y="4624170"/>
            <a:ext cx="9345989" cy="954107"/>
          </a:xfrm>
          <a:prstGeom prst="rect">
            <a:avLst/>
          </a:prstGeom>
        </p:spPr>
        <p:txBody>
          <a:bodyPr wrap="square">
            <a:spAutoFit/>
          </a:bodyPr>
          <a:lstStyle/>
          <a:p>
            <a:r>
              <a:rPr lang="en-US" sz="2800" dirty="0">
                <a:solidFill>
                  <a:srgbClr val="C00000"/>
                </a:solidFill>
                <a:latin typeface="Times New Roman" pitchFamily="18" charset="0"/>
                <a:cs typeface="Times New Roman" pitchFamily="18" charset="0"/>
              </a:rPr>
              <a:t>2. </a:t>
            </a:r>
            <a:r>
              <a:rPr lang="en-US" sz="2800" dirty="0" err="1">
                <a:solidFill>
                  <a:srgbClr val="C00000"/>
                </a:solidFill>
                <a:latin typeface="Times New Roman" pitchFamily="18" charset="0"/>
                <a:cs typeface="Times New Roman" pitchFamily="18" charset="0"/>
              </a:rPr>
              <a:t>Quan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sát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Hình</a:t>
            </a:r>
            <a:r>
              <a:rPr lang="en-US" sz="2800" dirty="0">
                <a:solidFill>
                  <a:srgbClr val="C00000"/>
                </a:solidFill>
                <a:latin typeface="Times New Roman" pitchFamily="18" charset="0"/>
                <a:cs typeface="Times New Roman" pitchFamily="18" charset="0"/>
              </a:rPr>
              <a:t> 2.2, </a:t>
            </a:r>
            <a:r>
              <a:rPr lang="en-US" sz="2800" dirty="0" err="1">
                <a:solidFill>
                  <a:srgbClr val="C00000"/>
                </a:solidFill>
                <a:latin typeface="Times New Roman" pitchFamily="18" charset="0"/>
                <a:cs typeface="Times New Roman" pitchFamily="18" charset="0"/>
              </a:rPr>
              <a:t>em</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hãy</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cho</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biết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khí</a:t>
            </a:r>
            <a:r>
              <a:rPr lang="en-US" sz="2800" dirty="0">
                <a:solidFill>
                  <a:srgbClr val="C00000"/>
                </a:solidFill>
                <a:latin typeface="Times New Roman" pitchFamily="18" charset="0"/>
                <a:cs typeface="Times New Roman" pitchFamily="18" charset="0"/>
              </a:rPr>
              <a:t> oxygen, </a:t>
            </a:r>
            <a:r>
              <a:rPr lang="en-US" sz="2800" dirty="0" err="1">
                <a:solidFill>
                  <a:srgbClr val="C00000"/>
                </a:solidFill>
                <a:latin typeface="Times New Roman" pitchFamily="18" charset="0"/>
                <a:cs typeface="Times New Roman" pitchFamily="18" charset="0"/>
              </a:rPr>
              <a:t>sắt</a:t>
            </a:r>
            <a:r>
              <a:rPr lang="en-US" sz="2800" dirty="0">
                <a:solidFill>
                  <a:srgbClr val="C00000"/>
                </a:solidFill>
                <a:latin typeface="Times New Roman" pitchFamily="18" charset="0"/>
                <a:cs typeface="Times New Roman" pitchFamily="18" charset="0"/>
              </a:rPr>
              <a:t>, than </a:t>
            </a:r>
            <a:r>
              <a:rPr lang="en-US" sz="2800" dirty="0" err="1">
                <a:solidFill>
                  <a:srgbClr val="C00000"/>
                </a:solidFill>
                <a:latin typeface="Times New Roman" pitchFamily="18" charset="0"/>
                <a:cs typeface="Times New Roman" pitchFamily="18" charset="0"/>
              </a:rPr>
              <a:t>chì</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có</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đặc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điểm</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chung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gì</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về</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cấu</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tạo</a:t>
            </a:r>
            <a:r>
              <a:rPr lang="en-US" sz="2800" dirty="0">
                <a:solidFill>
                  <a:srgbClr val="C00000"/>
                </a:solidFill>
                <a:latin typeface="Times New Roman" pitchFamily="18" charset="0"/>
                <a:cs typeface="Times New Roman" pitchFamily="18" charset="0"/>
              </a:rPr>
              <a:t>?</a:t>
            </a:r>
          </a:p>
        </p:txBody>
      </p:sp>
      <p:pic>
        <p:nvPicPr>
          <p:cNvPr id="12" name="Picture 11">
            <a:extLst>
              <a:ext uri="{FF2B5EF4-FFF2-40B4-BE49-F238E27FC236}">
                <a16:creationId xmlns:a16="http://schemas.microsoft.com/office/drawing/2014/main" xmlns="" id="{6D9D9CE6-1D33-4082-AE70-ECB6701C17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690" y="4374394"/>
            <a:ext cx="862141" cy="1203883"/>
          </a:xfrm>
          <a:prstGeom prst="rect">
            <a:avLst/>
          </a:prstGeom>
        </p:spPr>
      </p:pic>
      <p:sp>
        <p:nvSpPr>
          <p:cNvPr id="2" name="TextBox 1">
            <a:extLst>
              <a:ext uri="{FF2B5EF4-FFF2-40B4-BE49-F238E27FC236}">
                <a16:creationId xmlns:a16="http://schemas.microsoft.com/office/drawing/2014/main" xmlns="" id="{125CB92A-BEC9-F0C0-964F-6410B2DA6160}"/>
              </a:ext>
            </a:extLst>
          </p:cNvPr>
          <p:cNvSpPr txBox="1"/>
          <p:nvPr/>
        </p:nvSpPr>
        <p:spPr>
          <a:xfrm>
            <a:off x="2236411" y="5848233"/>
            <a:ext cx="9019058" cy="523220"/>
          </a:xfrm>
          <a:prstGeom prst="rect">
            <a:avLst/>
          </a:prstGeom>
          <a:solidFill>
            <a:srgbClr val="FFCC66"/>
          </a:solid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nhau</a:t>
            </a:r>
            <a:endParaRPr lang="en-US" sz="2800" b="1" dirty="0">
              <a:latin typeface="Times New Roman" panose="02020603050405020304" pitchFamily="18" charset="0"/>
              <a:cs typeface="Times New Roman" panose="02020603050405020304" pitchFamily="18" charset="0"/>
            </a:endParaRPr>
          </a:p>
        </p:txBody>
      </p:sp>
      <p:sp>
        <p:nvSpPr>
          <p:cNvPr id="3" name="Arrow: Right 2">
            <a:extLst>
              <a:ext uri="{FF2B5EF4-FFF2-40B4-BE49-F238E27FC236}">
                <a16:creationId xmlns:a16="http://schemas.microsoft.com/office/drawing/2014/main" xmlns="" id="{5FBA86F9-F00A-D569-7559-BE1FA6806915}"/>
              </a:ext>
            </a:extLst>
          </p:cNvPr>
          <p:cNvSpPr/>
          <p:nvPr/>
        </p:nvSpPr>
        <p:spPr>
          <a:xfrm>
            <a:off x="1627603" y="5759911"/>
            <a:ext cx="546215" cy="699863"/>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28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16" presetClass="entr" presetSubtype="21"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checkerboard(across)">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circle(in)">
                                      <p:cBhvr>
                                        <p:cTn id="5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8247</TotalTime>
  <Words>1878</Words>
  <Application>Microsoft Office PowerPoint</Application>
  <PresentationFormat>Custom</PresentationFormat>
  <Paragraphs>259</Paragraphs>
  <Slides>33</Slides>
  <Notes>0</Notes>
  <HiddenSlides>1</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vt:lpstr>
      <vt:lpstr>PowerPoint Presentation</vt:lpstr>
      <vt:lpstr>PowerPoint Presentation</vt:lpstr>
      <vt:lpstr>PowerPoint Presentation</vt:lpstr>
      <vt:lpstr>PowerPoint Presentation</vt:lpstr>
      <vt:lpstr>Kính lúp: quan sát đối tượng mắt thường có thể thấy nhưng rất khó quan sát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Có trị số bằng nhau nhưng trái dấu</vt:lpstr>
      <vt:lpstr>Hạt neutron không mang điện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dc:creator>
  <cp:lastModifiedBy>SAMSUNG</cp:lastModifiedBy>
  <cp:revision>280</cp:revision>
  <dcterms:created xsi:type="dcterms:W3CDTF">2021-08-20T08:51:03Z</dcterms:created>
  <dcterms:modified xsi:type="dcterms:W3CDTF">2023-09-18T13:12:47Z</dcterms:modified>
</cp:coreProperties>
</file>