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7" r:id="rId3"/>
    <p:sldId id="290" r:id="rId4"/>
    <p:sldId id="291" r:id="rId5"/>
    <p:sldId id="269" r:id="rId6"/>
    <p:sldId id="284" r:id="rId7"/>
    <p:sldId id="292" r:id="rId8"/>
    <p:sldId id="272" r:id="rId9"/>
    <p:sldId id="285" r:id="rId10"/>
    <p:sldId id="293" r:id="rId11"/>
    <p:sldId id="294" r:id="rId12"/>
    <p:sldId id="295" r:id="rId13"/>
    <p:sldId id="296" r:id="rId14"/>
    <p:sldId id="297" r:id="rId15"/>
    <p:sldId id="298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9642DA-3C57-41F4-80BE-6DA71B86C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D6A04-90A1-4635-8FD4-F863584E5D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BE0A4F-3E9F-43FE-B22E-9E075082E3AD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6C7B18-40E5-4F75-BD33-1303B1B667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DB6A47E-DC12-4F90-9716-9F18D653C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A5058-A0F5-4AA2-8A40-75A5CEF202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E8CA7-7F0F-49CD-B3E3-75E328F3B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6B8A6F-11F8-4152-9A71-B173B01635F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7427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5F2D80F-06D2-43A1-9B16-4B9E0C1998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AB580726-FEC9-4FA1-AFC8-D4FB13FEE4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vi-VN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CE6622D-949B-4034-BB2D-469C95EEF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47F58B-8B9B-4648-9456-3CAE8BE0FE28}" type="slidenum">
              <a:rPr lang="en-US" altLang="vi-VN"/>
              <a:pPr eaLnBrk="1" hangingPunct="1"/>
              <a:t>6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24C5644-3FC1-4156-82D1-22BC58CE0C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549A2EF-C158-46E5-A812-9CCFF265C8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vi-VN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D3CDB37-82A5-4069-B270-F81374AFB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96C8B1-9D97-4A76-B6E2-B2142549B320}" type="slidenum">
              <a:rPr lang="en-US" altLang="vi-VN"/>
              <a:pPr eaLnBrk="1" hangingPunct="1"/>
              <a:t>8</a:t>
            </a:fld>
            <a:endParaRPr lang="en-US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50942-7063-416A-8EEB-EDAB456A550B}" type="datetimeFigureOut">
              <a:rPr lang="en-US" smtClean="0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24E8-2DF8-4476-A771-50B76369C724}" type="slidenum">
              <a:rPr lang="en-US" altLang="vi-VN" smtClean="0"/>
              <a:pPr/>
              <a:t>‹#›</a:t>
            </a:fld>
            <a:endParaRPr lang="en-US" altLang="vi-V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286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UTM Helve" pitchFamily="18" charset="0"/>
              </a:rPr>
              <a:t>LỚP</a:t>
            </a:r>
            <a:r>
              <a:rPr lang="en-US" sz="6000" b="1" baseline="0" dirty="0">
                <a:solidFill>
                  <a:schemeClr val="bg1"/>
                </a:solidFill>
                <a:latin typeface="UTM Helve" pitchFamily="18" charset="0"/>
              </a:rPr>
              <a:t> 8</a:t>
            </a:r>
            <a:endParaRPr lang="en-US" sz="6000" b="1" dirty="0">
              <a:solidFill>
                <a:schemeClr val="bg1"/>
              </a:solidFill>
              <a:latin typeface="UTM Helv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8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65BCB2-DDA5-47D5-8251-7778F014FE31}" type="datetimeFigureOut">
              <a:rPr lang="en-US" smtClean="0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E3F7-BF3B-44D8-B82E-2D6B16DC74A4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960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C79DB0-99C9-42B2-AACA-E9D2418F3253}" type="datetimeFigureOut">
              <a:rPr lang="en-US" smtClean="0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7F1E-141E-4BBB-9E31-886EB49838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3665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C18B9-3B08-4F34-9410-7A5BEC5655B6}" type="datetimeFigureOut">
              <a:rPr lang="en-US" smtClean="0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B66A-DA61-4672-A71B-05B9343D6F0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304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BEE0F-1194-4E4F-BEAB-7257E48CABCC}" type="datetimeFigureOut">
              <a:rPr lang="en-US" smtClean="0"/>
              <a:pPr>
                <a:defRPr/>
              </a:pPr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18D9-DD06-4415-9CB6-E4B44B9B1E9E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458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0DC66-3C8F-4589-B04E-3774D42F2BA5}" type="datetimeFigureOut">
              <a:rPr lang="en-US" smtClean="0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6AE1-2883-4B46-BE01-14E7F1D95B3F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961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36600-31A4-4197-8722-7CC597697941}" type="datetimeFigureOut">
              <a:rPr lang="en-US" smtClean="0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276C-0B27-4D21-8460-F6790693D99B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590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77B146-B0CE-4685-AC3B-F7E4E79A6FF2}" type="datetimeFigureOut">
              <a:rPr lang="en-US" smtClean="0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0D0C-4B53-4CF0-BE5F-24AA01A5C466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16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077A6-F072-4847-9BCE-0A08E8E0D34A}" type="datetimeFigureOut">
              <a:rPr lang="en-US" smtClean="0"/>
              <a:pPr>
                <a:defRPr/>
              </a:pPr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B36A-9B35-4762-AE1C-3A4C7B6A10B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087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2390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CE4625-BD6E-45A4-B58C-CF5805E2D66B}" type="datetimeFigureOut">
              <a:rPr lang="en-US" smtClean="0"/>
              <a:pPr>
                <a:defRPr/>
              </a:pPr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1A10-AD34-4EFB-9870-601C32004BD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984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C3E9C-8582-41F5-85A9-EAD3139D8AB9}" type="datetimeFigureOut">
              <a:rPr lang="en-US" smtClean="0"/>
              <a:pPr>
                <a:defRPr/>
              </a:pPr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CC30-55A0-4585-910E-45B87F868AD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1474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BEE0F-1194-4E4F-BEAB-7257E48CABCC}" type="datetimeFigureOut">
              <a:rPr lang="en-US" smtClean="0"/>
              <a:pPr>
                <a:defRPr/>
              </a:pPr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18D9-DD06-4415-9CB6-E4B44B9B1E9E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7489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5FD20-850E-4962-A3FE-F4C26B4E9A8B}" type="datetimeFigureOut">
              <a:rPr lang="en-US" smtClean="0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2D1C-5B1B-40A2-AF9C-C17BF9774AE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024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FBEE0F-1194-4E4F-BEAB-7257E48CABCC}" type="datetimeFigureOut">
              <a:rPr lang="en-US" smtClean="0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B18D9-DD06-4415-9CB6-E4B44B9B1E9E}" type="slidenum">
              <a:rPr lang="en-US" altLang="vi-VN" smtClean="0"/>
              <a:pPr/>
              <a:t>‹#›</a:t>
            </a:fld>
            <a:endParaRPr lang="en-US" alt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3999" cy="68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3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5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BE69F820-89CF-484C-AA27-3B4CC320B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9327" cy="20034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b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MÁY TÍNH </a:t>
            </a:r>
            <a:b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DỮ LIỆU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PHÉP SO SÁNH: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931139"/>
            <a:ext cx="7856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5&gt;3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True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4&lt;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False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971800"/>
            <a:ext cx="7856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NNLT.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4114800"/>
            <a:ext cx="7856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Pascal: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1.3 SGK/22</a:t>
            </a:r>
          </a:p>
        </p:txBody>
      </p:sp>
    </p:spTree>
    <p:extLst>
      <p:ext uri="{BB962C8B-B14F-4D97-AF65-F5344CB8AC3E}">
        <p14:creationId xmlns:p14="http://schemas.microsoft.com/office/powerpoint/2010/main" val="341679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2D129A-FA87-4BDC-9AAB-6F2F0383EC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617505"/>
              </p:ext>
            </p:extLst>
          </p:nvPr>
        </p:nvGraphicFramePr>
        <p:xfrm>
          <a:off x="1485900" y="2317789"/>
          <a:ext cx="6096000" cy="3200400"/>
        </p:xfrm>
        <a:graphic>
          <a:graphicData uri="http://schemas.openxmlformats.org/drawingml/2006/table">
            <a:tbl>
              <a:tblPr/>
              <a:tblGrid>
                <a:gridCol w="923925">
                  <a:extLst>
                    <a:ext uri="{9D8B030D-6E8A-4147-A177-3AD203B41FA5}">
                      <a16:colId xmlns:a16="http://schemas.microsoft.com/office/drawing/2014/main" val="3049775741"/>
                    </a:ext>
                  </a:extLst>
                </a:gridCol>
                <a:gridCol w="2652713">
                  <a:extLst>
                    <a:ext uri="{9D8B030D-6E8A-4147-A177-3AD203B41FA5}">
                      <a16:colId xmlns:a16="http://schemas.microsoft.com/office/drawing/2014/main" val="3762759185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val="60888454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kumimoji="0" lang="en-US" alt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kumimoji="0" lang="ru-RU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Phép</a:t>
                      </a:r>
                      <a:r>
                        <a:rPr kumimoji="0" lang="en-US" alt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so </a:t>
                      </a:r>
                      <a:r>
                        <a:rPr kumimoji="0" lang="en-US" altLang="vi-VN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sánh</a:t>
                      </a:r>
                      <a:endParaRPr kumimoji="0" lang="ru-RU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Ví</a:t>
                      </a:r>
                      <a:r>
                        <a:rPr kumimoji="0" lang="en-US" alt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dụ</a:t>
                      </a:r>
                      <a:endParaRPr kumimoji="0" lang="ru-RU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53950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kumimoji="0" lang="ru-RU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Bằng</a:t>
                      </a:r>
                      <a:endParaRPr kumimoji="0" lang="ru-RU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 = 5</a:t>
                      </a:r>
                      <a:endParaRPr kumimoji="0" lang="ru-RU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75884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&lt;&gt;</a:t>
                      </a:r>
                      <a:endParaRPr kumimoji="0" lang="ru-RU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Khác</a:t>
                      </a:r>
                      <a:endParaRPr kumimoji="0" lang="ru-RU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 &lt;&gt; 5</a:t>
                      </a:r>
                      <a:endParaRPr kumimoji="0" lang="ru-RU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858487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&lt;</a:t>
                      </a:r>
                      <a:endParaRPr kumimoji="0" lang="ru-RU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Nhỏ</a:t>
                      </a: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hơn</a:t>
                      </a:r>
                      <a:endParaRPr kumimoji="0" lang="ru-RU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 &lt; 5</a:t>
                      </a:r>
                      <a:endParaRPr kumimoji="0" lang="ru-RU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447981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&lt;=</a:t>
                      </a:r>
                      <a:endParaRPr kumimoji="0" lang="ru-RU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Nhỏ</a:t>
                      </a: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hơn</a:t>
                      </a: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bằng</a:t>
                      </a:r>
                      <a:endParaRPr kumimoji="0" lang="ru-RU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 &lt;= 6</a:t>
                      </a:r>
                      <a:endParaRPr kumimoji="0" lang="ru-RU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809829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kumimoji="0" lang="ru-RU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hơn</a:t>
                      </a:r>
                      <a:endParaRPr kumimoji="0" lang="ru-RU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&gt; 6</a:t>
                      </a:r>
                      <a:endParaRPr kumimoji="0" lang="ru-RU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245692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&gt;=</a:t>
                      </a:r>
                      <a:endParaRPr kumimoji="0" lang="ru-RU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hơn</a:t>
                      </a: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bằng</a:t>
                      </a:r>
                      <a:endParaRPr kumimoji="0" lang="ru-RU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&gt;= 6</a:t>
                      </a:r>
                      <a:endParaRPr kumimoji="0" lang="ru-RU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92627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533400"/>
            <a:ext cx="7856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Pascal: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1.3 SGK/22</a:t>
            </a:r>
          </a:p>
        </p:txBody>
      </p:sp>
    </p:spTree>
    <p:extLst>
      <p:ext uri="{BB962C8B-B14F-4D97-AF65-F5344CB8AC3E}">
        <p14:creationId xmlns:p14="http://schemas.microsoft.com/office/powerpoint/2010/main" val="36247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GIAO TIẾP NGƯỜI – MÁY TÍNH:</a:t>
            </a:r>
          </a:p>
        </p:txBody>
      </p:sp>
      <p:sp>
        <p:nvSpPr>
          <p:cNvPr id="5" name="Rectangle 4"/>
          <p:cNvSpPr/>
          <p:nvPr/>
        </p:nvSpPr>
        <p:spPr>
          <a:xfrm>
            <a:off x="346364" y="721299"/>
            <a:ext cx="7856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2895600"/>
            <a:ext cx="78562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SGK/23, 24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5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-76200" y="457200"/>
            <a:ext cx="8077200" cy="831850"/>
            <a:chOff x="533400" y="290945"/>
            <a:chExt cx="8077200" cy="830997"/>
          </a:xfrm>
        </p:grpSpPr>
        <p:sp>
          <p:nvSpPr>
            <p:cNvPr id="5" name="Rounded Rectangle 4"/>
            <p:cNvSpPr/>
            <p:nvPr/>
          </p:nvSpPr>
          <p:spPr>
            <a:xfrm>
              <a:off x="685800" y="290945"/>
              <a:ext cx="7620000" cy="83099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533400" y="304800"/>
              <a:ext cx="80772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4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VẬN DỤNG</a:t>
              </a:r>
              <a:endPara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1524000"/>
            <a:ext cx="8077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Pascal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4018" y="2560752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Writeln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(‘5+20=’ , 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‘20+5’);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Writeln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(‘5+20=’ , 20+5);  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4018" y="3411255"/>
            <a:ext cx="86313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79418" y="4365362"/>
            <a:ext cx="5680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Writeln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(‘100’);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Writeln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(100);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243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077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Pascal: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1653670"/>
                <a:ext cx="1524000" cy="830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653670"/>
                <a:ext cx="1524000" cy="8302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66800" y="17221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182452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0655" y="36565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367864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13164" y="3467219"/>
                <a:ext cx="258387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64" y="3467219"/>
                <a:ext cx="2583873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76800" y="1807206"/>
                <a:ext cx="2971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807206"/>
                <a:ext cx="2971800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90655" y="3649839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)(1+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655" y="3649839"/>
                <a:ext cx="2209800" cy="523220"/>
              </a:xfrm>
              <a:prstGeom prst="rect">
                <a:avLst/>
              </a:prstGeom>
              <a:blipFill>
                <a:blip r:embed="rId5"/>
                <a:stretch>
                  <a:fillRect r="-10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92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077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09254" y="1877897"/>
                <a:ext cx="29856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15 −8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254" y="1877897"/>
                <a:ext cx="298565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29145" y="184642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0708" y="2667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3781" y="367894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3781" y="459520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50818" y="4590337"/>
                <a:ext cx="29856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&gt;10−3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18" y="4590337"/>
                <a:ext cx="298565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25781" y="2778421"/>
                <a:ext cx="29856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(20−15)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25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81" y="2778421"/>
                <a:ext cx="2985655" cy="523220"/>
              </a:xfrm>
              <a:prstGeom prst="rect">
                <a:avLst/>
              </a:prstGeom>
              <a:blipFill>
                <a:blip r:embed="rId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25782" y="3747272"/>
                <a:ext cx="29856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= 121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82" y="3747272"/>
                <a:ext cx="2985655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09600" y="5433402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Pascal.</a:t>
            </a:r>
          </a:p>
          <a:p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685800" y="5497614"/>
            <a:ext cx="47798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26988"/>
            <a:ext cx="91059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1944688"/>
            <a:ext cx="5638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algn="ctr"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2;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KTTX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9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3280F-A17A-4E78-9D51-A74D586B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0" y="528274"/>
            <a:ext cx="3588329" cy="71069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br>
              <a:rPr lang="en-US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33400" y="2331244"/>
            <a:ext cx="10668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33400" y="1091697"/>
            <a:ext cx="10668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05691" y="3570791"/>
            <a:ext cx="10668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77982" y="4810338"/>
            <a:ext cx="10668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4945" y="1339818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DỮ LIỆU VÀ KIỂU DỮ LIỆU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9580" y="2572256"/>
            <a:ext cx="729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PHÉP TOÁN VỚI DỮ LIỆU KIỂU SỐ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6508" y="3811803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PHÉP SO SÁNH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87236" y="5112905"/>
            <a:ext cx="6567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TIẾP NGƯỜI –MÁY TÍNH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8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697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DỮ LIỆU VÀ KIỂU DỮ LIỆU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061" y="990600"/>
            <a:ext cx="8299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4289348"/>
            <a:ext cx="4495800" cy="1828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Chao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ban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2007 + 5123 = 7130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1927.5 chia 3 bang 642.50000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43200" y="4800600"/>
            <a:ext cx="1219200" cy="0"/>
          </a:xfrm>
          <a:prstGeom prst="straightConnector1">
            <a:avLst/>
          </a:prstGeom>
          <a:ln cmpd="dbl">
            <a:solidFill>
              <a:srgbClr val="0070C0"/>
            </a:solidFill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96291" y="46101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Dòng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chữ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007" y="1838611"/>
            <a:ext cx="7856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2895600" y="5203748"/>
            <a:ext cx="731519" cy="816052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10145" y="528860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Phép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toán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4" grpId="0"/>
      <p:bldP spid="8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1061" y="152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DỮ LIỆU VÀ KIỂU DỮ LIỆU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48" y="820121"/>
            <a:ext cx="8299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432" y="2630041"/>
            <a:ext cx="8299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746726" y="3584148"/>
            <a:ext cx="815396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NNLT Pascal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 ‘</a:t>
            </a:r>
          </a:p>
        </p:txBody>
      </p:sp>
      <p:sp>
        <p:nvSpPr>
          <p:cNvPr id="8" name="Rectangle 7"/>
          <p:cNvSpPr/>
          <p:nvPr/>
        </p:nvSpPr>
        <p:spPr>
          <a:xfrm>
            <a:off x="760581" y="4917014"/>
            <a:ext cx="54521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1; 600; 990; …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1.5; 3.7; …</a:t>
            </a:r>
          </a:p>
        </p:txBody>
      </p:sp>
    </p:spTree>
    <p:extLst>
      <p:ext uri="{BB962C8B-B14F-4D97-AF65-F5344CB8AC3E}">
        <p14:creationId xmlns:p14="http://schemas.microsoft.com/office/powerpoint/2010/main" val="118427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4CF951-F6F1-49CD-9CC3-514862E5B40E}"/>
              </a:ext>
            </a:extLst>
          </p:cNvPr>
          <p:cNvGrpSpPr>
            <a:grpSpLocks/>
          </p:cNvGrpSpPr>
          <p:nvPr/>
        </p:nvGrpSpPr>
        <p:grpSpPr bwMode="auto">
          <a:xfrm>
            <a:off x="264033" y="1350964"/>
            <a:ext cx="2314575" cy="2676525"/>
            <a:chOff x="306970" y="1297576"/>
            <a:chExt cx="2313218" cy="2675494"/>
          </a:xfrm>
        </p:grpSpPr>
        <p:grpSp>
          <p:nvGrpSpPr>
            <p:cNvPr id="5158" name="Group 4">
              <a:extLst>
                <a:ext uri="{FF2B5EF4-FFF2-40B4-BE49-F238E27FC236}">
                  <a16:creationId xmlns:a16="http://schemas.microsoft.com/office/drawing/2014/main" id="{2118867F-3424-492B-99FC-36DEA42DEFE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4394" y="1395636"/>
              <a:ext cx="2255794" cy="2577434"/>
              <a:chOff x="180000" y="-148531"/>
              <a:chExt cx="1550175" cy="1918224"/>
            </a:xfrm>
          </p:grpSpPr>
          <p:grpSp>
            <p:nvGrpSpPr>
              <p:cNvPr id="5160" name="Group 38">
                <a:extLst>
                  <a:ext uri="{FF2B5EF4-FFF2-40B4-BE49-F238E27FC236}">
                    <a16:creationId xmlns:a16="http://schemas.microsoft.com/office/drawing/2014/main" id="{852C9B1F-37FB-4F48-B2AD-C6E12E9A41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00" y="-148531"/>
                <a:ext cx="1550175" cy="1443141"/>
                <a:chOff x="0" y="-232629"/>
                <a:chExt cx="1550175" cy="1443141"/>
              </a:xfrm>
            </p:grpSpPr>
            <p:sp>
              <p:nvSpPr>
                <p:cNvPr id="43" name="Round Same Side Corner Rectangle 42">
                  <a:extLst>
                    <a:ext uri="{FF2B5EF4-FFF2-40B4-BE49-F238E27FC236}">
                      <a16:creationId xmlns:a16="http://schemas.microsoft.com/office/drawing/2014/main" id="{ED417FC9-4982-45FB-87E1-628374E7C149}"/>
                    </a:ext>
                  </a:extLst>
                </p:cNvPr>
                <p:cNvSpPr/>
                <p:nvPr/>
              </p:nvSpPr>
              <p:spPr>
                <a:xfrm>
                  <a:off x="-1302" y="-231448"/>
                  <a:ext cx="1551477" cy="1443209"/>
                </a:xfrm>
                <a:prstGeom prst="round2SameRect">
                  <a:avLst>
                    <a:gd name="adj1" fmla="val 8000"/>
                    <a:gd name="adj2" fmla="val 0"/>
                  </a:avLst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Round Same Side Corner Rectangle 4">
                  <a:extLst>
                    <a:ext uri="{FF2B5EF4-FFF2-40B4-BE49-F238E27FC236}">
                      <a16:creationId xmlns:a16="http://schemas.microsoft.com/office/drawing/2014/main" id="{F205ED48-5C03-4C26-AE6E-FF6043197BE0}"/>
                    </a:ext>
                  </a:extLst>
                </p:cNvPr>
                <p:cNvSpPr txBox="1"/>
                <p:nvPr/>
              </p:nvSpPr>
              <p:spPr>
                <a:xfrm flipV="1">
                  <a:off x="25955" y="17748"/>
                  <a:ext cx="1496962" cy="112905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5240" rIns="15240" bIns="15240"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4763" indent="9525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lvl="1" algn="just" eaLnBrk="1" hangingPunct="1">
                    <a:lnSpc>
                      <a:spcPct val="90000"/>
                    </a:lnSpc>
                    <a:buFont typeface="UTM Times" panose="02040603050506020204" pitchFamily="18" charset="0"/>
                    <a:buChar char="-"/>
                  </a:pPr>
                  <a:r>
                    <a:rPr lang="en-US" altLang="vi-VN" dirty="0" err="1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altLang="vi-VN" dirty="0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vi-VN" dirty="0" err="1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kiểu</a:t>
                  </a:r>
                  <a:r>
                    <a:rPr lang="en-US" altLang="vi-VN" dirty="0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vi-VN" dirty="0" err="1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vi-VN" dirty="0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vi-VN" dirty="0" err="1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nguyên</a:t>
                  </a:r>
                  <a:r>
                    <a:rPr lang="en-US" altLang="vi-VN" dirty="0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altLang="vi-VN" dirty="0">
                    <a:solidFill>
                      <a:srgbClr val="000000"/>
                    </a:solidFill>
                    <a:latin typeface="UTM Times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lvl="1" eaLnBrk="1" hangingPunct="1">
                    <a:lnSpc>
                      <a:spcPct val="90000"/>
                    </a:lnSpc>
                    <a:buFont typeface="UTM Times" panose="02040603050506020204" pitchFamily="18" charset="0"/>
                    <a:buChar char="-"/>
                  </a:pPr>
                  <a:r>
                    <a:rPr lang="en-US" altLang="vi-VN" dirty="0" err="1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Phạm</a:t>
                  </a:r>
                  <a:r>
                    <a:rPr lang="en-US" altLang="vi-VN" dirty="0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 vi </a:t>
                  </a:r>
                  <a:r>
                    <a:rPr lang="en-US" altLang="vi-VN" dirty="0" err="1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altLang="vi-VN" dirty="0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vi-VN" dirty="0" err="1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altLang="vi-VN" dirty="0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: </a:t>
                  </a:r>
                  <a:br>
                    <a:rPr lang="en-US" altLang="vi-VN" dirty="0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</a:br>
                  <a:r>
                    <a:rPr lang="en-US" altLang="vi-VN" dirty="0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    -32768 </a:t>
                  </a:r>
                  <a:r>
                    <a:rPr lang="en-US" altLang="vi-VN" dirty="0" err="1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lang="en-US" altLang="vi-VN" dirty="0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 32767.</a:t>
                  </a:r>
                  <a:endParaRPr lang="en-US" altLang="vi-VN" dirty="0">
                    <a:solidFill>
                      <a:srgbClr val="000000"/>
                    </a:solidFill>
                    <a:latin typeface="UTM Times" panose="02040603050506020204" pitchFamily="18" charset="0"/>
                    <a:cs typeface="Calibri" panose="020F0502020204030204" pitchFamily="34" charset="0"/>
                  </a:endParaRPr>
                </a:p>
                <a:p>
                  <a:pPr lvl="1" algn="just" eaLnBrk="1" hangingPunct="1">
                    <a:lnSpc>
                      <a:spcPct val="90000"/>
                    </a:lnSpc>
                    <a:buFont typeface="UTM Times" panose="02040603050506020204" pitchFamily="18" charset="0"/>
                    <a:buChar char="-"/>
                  </a:pPr>
                  <a:r>
                    <a:rPr lang="en-US" altLang="vi-VN" b="1" i="1" dirty="0" err="1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Ví</a:t>
                  </a:r>
                  <a:r>
                    <a:rPr lang="en-US" altLang="vi-VN" b="1" i="1" dirty="0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vi-VN" b="1" i="1" dirty="0" err="1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dụ</a:t>
                  </a:r>
                  <a:r>
                    <a:rPr lang="en-US" altLang="vi-VN" dirty="0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: 3, -9, 60.</a:t>
                  </a:r>
                  <a:endParaRPr lang="en-US" altLang="vi-VN" dirty="0">
                    <a:solidFill>
                      <a:srgbClr val="000000"/>
                    </a:solidFill>
                    <a:latin typeface="UTM Times" panose="02040603050506020204" pitchFamily="18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61" name="Group 39">
                <a:extLst>
                  <a:ext uri="{FF2B5EF4-FFF2-40B4-BE49-F238E27FC236}">
                    <a16:creationId xmlns:a16="http://schemas.microsoft.com/office/drawing/2014/main" id="{E3BC7978-3567-4AB0-8601-A1A7F747BA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00" y="1241270"/>
                <a:ext cx="1550175" cy="528423"/>
                <a:chOff x="0" y="1147647"/>
                <a:chExt cx="1550175" cy="528423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E2EA47F-91C5-46A8-970C-963EBF8F4693}"/>
                    </a:ext>
                  </a:extLst>
                </p:cNvPr>
                <p:cNvSpPr/>
                <p:nvPr/>
              </p:nvSpPr>
              <p:spPr>
                <a:xfrm>
                  <a:off x="-1302" y="1178617"/>
                  <a:ext cx="1551477" cy="497210"/>
                </a:xfrm>
                <a:prstGeom prst="rect">
                  <a:avLst/>
                </a:prstGeom>
                <a:solidFill>
                  <a:srgbClr val="FF7C8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Text Box 965">
                  <a:extLst>
                    <a:ext uri="{FF2B5EF4-FFF2-40B4-BE49-F238E27FC236}">
                      <a16:creationId xmlns:a16="http://schemas.microsoft.com/office/drawing/2014/main" id="{FC9F260E-8834-45A7-915E-55B4867425C2}"/>
                    </a:ext>
                  </a:extLst>
                </p:cNvPr>
                <p:cNvSpPr txBox="1"/>
                <p:nvPr/>
              </p:nvSpPr>
              <p:spPr>
                <a:xfrm flipV="1">
                  <a:off x="161151" y="1147910"/>
                  <a:ext cx="1092466" cy="49721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45720" tIns="0" rIns="15240" bIns="0" spcCol="127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505"/>
                    </a:spcAft>
                    <a:defRPr/>
                  </a:pPr>
                  <a:r>
                    <a:rPr lang="en-US" b="1">
                      <a:solidFill>
                        <a:srgbClr val="FFFFFF"/>
                      </a:solidFill>
                      <a:latin typeface="UTM Times"/>
                      <a:ea typeface="Times New Roman"/>
                    </a:rPr>
                    <a:t>Integer</a:t>
                  </a:r>
                  <a:endParaRPr lang="en-US">
                    <a:latin typeface="Times New Roman"/>
                    <a:ea typeface="Times New Roman"/>
                  </a:endParaRPr>
                </a:p>
              </p:txBody>
            </p:sp>
          </p:grp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64C47D-5BEB-4A05-AD82-D3DBDFBDAD8A}"/>
                </a:ext>
              </a:extLst>
            </p:cNvPr>
            <p:cNvSpPr/>
            <p:nvPr/>
          </p:nvSpPr>
          <p:spPr bwMode="auto">
            <a:xfrm>
              <a:off x="306970" y="1297576"/>
              <a:ext cx="553712" cy="572866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41D1CA1-0979-420B-89DF-62113688947F}"/>
              </a:ext>
            </a:extLst>
          </p:cNvPr>
          <p:cNvGrpSpPr>
            <a:grpSpLocks/>
          </p:cNvGrpSpPr>
          <p:nvPr/>
        </p:nvGrpSpPr>
        <p:grpSpPr bwMode="auto">
          <a:xfrm>
            <a:off x="3100893" y="1394619"/>
            <a:ext cx="2435225" cy="2741612"/>
            <a:chOff x="3234052" y="1297576"/>
            <a:chExt cx="2434533" cy="2741024"/>
          </a:xfrm>
        </p:grpSpPr>
        <p:grpSp>
          <p:nvGrpSpPr>
            <p:cNvPr id="5150" name="Group 6">
              <a:extLst>
                <a:ext uri="{FF2B5EF4-FFF2-40B4-BE49-F238E27FC236}">
                  <a16:creationId xmlns:a16="http://schemas.microsoft.com/office/drawing/2014/main" id="{48416FD7-3490-4B49-AAA5-B1CF642C886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370592" y="1364800"/>
              <a:ext cx="2297993" cy="2673800"/>
              <a:chOff x="1992503" y="-163331"/>
              <a:chExt cx="1579174" cy="1902186"/>
            </a:xfrm>
          </p:grpSpPr>
          <p:grpSp>
            <p:nvGrpSpPr>
              <p:cNvPr id="5152" name="Group 32">
                <a:extLst>
                  <a:ext uri="{FF2B5EF4-FFF2-40B4-BE49-F238E27FC236}">
                    <a16:creationId xmlns:a16="http://schemas.microsoft.com/office/drawing/2014/main" id="{2E48DB34-8641-4E34-BEC6-B9A7E4EC3F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2611" y="-163331"/>
                <a:ext cx="1579066" cy="1405042"/>
                <a:chOff x="1812611" y="-247429"/>
                <a:chExt cx="1579066" cy="1405042"/>
              </a:xfrm>
            </p:grpSpPr>
            <p:sp>
              <p:nvSpPr>
                <p:cNvPr id="37" name="Round Same Side Corner Rectangle 36">
                  <a:extLst>
                    <a:ext uri="{FF2B5EF4-FFF2-40B4-BE49-F238E27FC236}">
                      <a16:creationId xmlns:a16="http://schemas.microsoft.com/office/drawing/2014/main" id="{1AD45486-9E75-4B20-BD1B-F3C166E2DD1E}"/>
                    </a:ext>
                  </a:extLst>
                </p:cNvPr>
                <p:cNvSpPr/>
                <p:nvPr/>
              </p:nvSpPr>
              <p:spPr>
                <a:xfrm>
                  <a:off x="1812466" y="-212426"/>
                  <a:ext cx="1549764" cy="1376411"/>
                </a:xfrm>
                <a:prstGeom prst="round2SameRect">
                  <a:avLst>
                    <a:gd name="adj1" fmla="val 8000"/>
                    <a:gd name="adj2" fmla="val 0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" name="Round Same Side Corner Rectangle 9">
                  <a:extLst>
                    <a:ext uri="{FF2B5EF4-FFF2-40B4-BE49-F238E27FC236}">
                      <a16:creationId xmlns:a16="http://schemas.microsoft.com/office/drawing/2014/main" id="{4630959B-572B-4A14-9840-7A2E9F6AA0A3}"/>
                    </a:ext>
                  </a:extLst>
                </p:cNvPr>
                <p:cNvSpPr txBox="1"/>
                <p:nvPr/>
              </p:nvSpPr>
              <p:spPr>
                <a:xfrm flipV="1">
                  <a:off x="1812466" y="-247429"/>
                  <a:ext cx="1579211" cy="137641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5240" rIns="15240" bIns="15240"/>
                <a:lstStyle>
                  <a:lvl1pPr marL="4763" indent="-4763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4763" indent="-4763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lvl="1" eaLnBrk="1" hangingPunct="1">
                    <a:lnSpc>
                      <a:spcPct val="90000"/>
                    </a:lnSpc>
                    <a:buFont typeface="UTM Times"/>
                    <a:buChar char="-"/>
                    <a:defRPr/>
                  </a:pP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Là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kiểu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số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thực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.</a:t>
                  </a:r>
                  <a:endParaRPr lang="en-US" dirty="0">
                    <a:solidFill>
                      <a:srgbClr val="000000"/>
                    </a:solidFill>
                    <a:latin typeface="UTM Times"/>
                    <a:ea typeface="Calibri" pitchFamily="34" charset="0"/>
                    <a:cs typeface="Times New Roman" pitchFamily="18" charset="0"/>
                  </a:endParaRPr>
                </a:p>
                <a:p>
                  <a:pPr lvl="1" eaLnBrk="1" hangingPunct="1">
                    <a:lnSpc>
                      <a:spcPct val="90000"/>
                    </a:lnSpc>
                    <a:buFont typeface="UTM Times"/>
                    <a:buChar char="-"/>
                    <a:defRPr/>
                  </a:pP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Phạm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vi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giá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trị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: </a:t>
                  </a:r>
                  <a:endParaRPr lang="en-US" dirty="0">
                    <a:solidFill>
                      <a:srgbClr val="000000"/>
                    </a:solidFill>
                    <a:latin typeface="UTM Times"/>
                    <a:cs typeface="Calibri" pitchFamily="34" charset="0"/>
                  </a:endParaRPr>
                </a:p>
                <a:p>
                  <a:pPr eaLnBrk="1" hangingPunct="1">
                    <a:lnSpc>
                      <a:spcPct val="90000"/>
                    </a:lnSpc>
                    <a:defRPr/>
                  </a:pP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Giá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trị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tuyệt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đối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trong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khoảng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1.5x10</a:t>
                  </a:r>
                  <a:r>
                    <a:rPr lang="en-US" baseline="30000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-45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đến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3.4 x 10</a:t>
                  </a:r>
                  <a:r>
                    <a:rPr lang="en-US" baseline="30000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38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và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số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0.</a:t>
                  </a:r>
                  <a:endParaRPr lang="en-US" dirty="0">
                    <a:solidFill>
                      <a:srgbClr val="000000"/>
                    </a:solidFill>
                    <a:latin typeface="UTM Times"/>
                    <a:cs typeface="Calibri" pitchFamily="34" charset="0"/>
                  </a:endParaRPr>
                </a:p>
                <a:p>
                  <a:pPr lvl="1" eaLnBrk="1" hangingPunct="1">
                    <a:lnSpc>
                      <a:spcPct val="90000"/>
                    </a:lnSpc>
                    <a:buFont typeface="UTM Times"/>
                    <a:buChar char="-"/>
                    <a:defRPr/>
                  </a:pPr>
                  <a:r>
                    <a:rPr lang="en-US" b="1" i="1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Ví</a:t>
                  </a:r>
                  <a:r>
                    <a:rPr lang="en-US" b="1" i="1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b="1" i="1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dụ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: -2.5, 1, 0.86.</a:t>
                  </a:r>
                  <a:endParaRPr lang="en-US" dirty="0">
                    <a:solidFill>
                      <a:srgbClr val="000000"/>
                    </a:solidFill>
                    <a:latin typeface="UTM Times"/>
                    <a:cs typeface="Calibri" pitchFamily="34" charset="0"/>
                  </a:endParaRPr>
                </a:p>
              </p:txBody>
            </p:sp>
          </p:grpSp>
          <p:grpSp>
            <p:nvGrpSpPr>
              <p:cNvPr id="5153" name="Group 33">
                <a:extLst>
                  <a:ext uri="{FF2B5EF4-FFF2-40B4-BE49-F238E27FC236}">
                    <a16:creationId xmlns:a16="http://schemas.microsoft.com/office/drawing/2014/main" id="{EDD4B5C8-786C-4512-A1BA-2E9F176288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2503" y="1241271"/>
                <a:ext cx="1550175" cy="497584"/>
                <a:chOff x="1812503" y="1157173"/>
                <a:chExt cx="1550175" cy="49758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DD59ED7-3F81-4C1A-87B8-B387CE97F49D}"/>
                    </a:ext>
                  </a:extLst>
                </p:cNvPr>
                <p:cNvSpPr/>
                <p:nvPr/>
              </p:nvSpPr>
              <p:spPr>
                <a:xfrm>
                  <a:off x="1812466" y="1157211"/>
                  <a:ext cx="1544311" cy="49794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Text Box 961">
                  <a:extLst>
                    <a:ext uri="{FF2B5EF4-FFF2-40B4-BE49-F238E27FC236}">
                      <a16:creationId xmlns:a16="http://schemas.microsoft.com/office/drawing/2014/main" id="{2015A8A7-5DC3-498D-8C6B-D11DEE65FDC5}"/>
                    </a:ext>
                  </a:extLst>
                </p:cNvPr>
                <p:cNvSpPr txBox="1"/>
                <p:nvPr/>
              </p:nvSpPr>
              <p:spPr>
                <a:xfrm flipV="1">
                  <a:off x="1812466" y="1157211"/>
                  <a:ext cx="1091706" cy="49794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45720" tIns="0" rIns="15240" bIns="0" spcCol="127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505"/>
                    </a:spcAft>
                    <a:defRPr/>
                  </a:pPr>
                  <a:r>
                    <a:rPr lang="en-US" b="1">
                      <a:solidFill>
                        <a:srgbClr val="FFFFFF"/>
                      </a:solidFill>
                      <a:latin typeface="UTM Times"/>
                      <a:ea typeface="Times New Roman"/>
                    </a:rPr>
                    <a:t>Real</a:t>
                  </a:r>
                  <a:endParaRPr lang="en-US">
                    <a:latin typeface="Times New Roman"/>
                    <a:ea typeface="Times New Roman"/>
                  </a:endParaRPr>
                </a:p>
              </p:txBody>
            </p:sp>
          </p:grp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40A5BE2-678D-4F78-B61E-8C2F9AF253CA}"/>
                </a:ext>
              </a:extLst>
            </p:cNvPr>
            <p:cNvSpPr/>
            <p:nvPr/>
          </p:nvSpPr>
          <p:spPr bwMode="auto">
            <a:xfrm>
              <a:off x="3234052" y="1297576"/>
              <a:ext cx="553880" cy="57296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34A45C1-5D78-42FF-B93F-E4FF7937D1BC}"/>
              </a:ext>
            </a:extLst>
          </p:cNvPr>
          <p:cNvGrpSpPr>
            <a:grpSpLocks/>
          </p:cNvGrpSpPr>
          <p:nvPr/>
        </p:nvGrpSpPr>
        <p:grpSpPr bwMode="auto">
          <a:xfrm>
            <a:off x="6238653" y="1394619"/>
            <a:ext cx="2355851" cy="2654300"/>
            <a:chOff x="6283119" y="1334532"/>
            <a:chExt cx="2355946" cy="2655040"/>
          </a:xfrm>
        </p:grpSpPr>
        <p:grpSp>
          <p:nvGrpSpPr>
            <p:cNvPr id="5142" name="Group 8">
              <a:extLst>
                <a:ext uri="{FF2B5EF4-FFF2-40B4-BE49-F238E27FC236}">
                  <a16:creationId xmlns:a16="http://schemas.microsoft.com/office/drawing/2014/main" id="{B1DA4DAB-782E-4B79-A0C5-841417CD0E6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283119" y="1334532"/>
              <a:ext cx="2355946" cy="2655040"/>
              <a:chOff x="3717758" y="84099"/>
              <a:chExt cx="1618999" cy="1713226"/>
            </a:xfrm>
          </p:grpSpPr>
          <p:grpSp>
            <p:nvGrpSpPr>
              <p:cNvPr id="5144" name="Group 26">
                <a:extLst>
                  <a:ext uri="{FF2B5EF4-FFF2-40B4-BE49-F238E27FC236}">
                    <a16:creationId xmlns:a16="http://schemas.microsoft.com/office/drawing/2014/main" id="{2F3F6902-EB9E-4E5E-8F91-6EA9999590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6022" y="84099"/>
                <a:ext cx="1550735" cy="1242773"/>
                <a:chOff x="3606022" y="1"/>
                <a:chExt cx="1550735" cy="1242773"/>
              </a:xfrm>
            </p:grpSpPr>
            <p:sp>
              <p:nvSpPr>
                <p:cNvPr id="31" name="Round Same Side Corner Rectangle 30">
                  <a:extLst>
                    <a:ext uri="{FF2B5EF4-FFF2-40B4-BE49-F238E27FC236}">
                      <a16:creationId xmlns:a16="http://schemas.microsoft.com/office/drawing/2014/main" id="{5005C960-FA70-4FE9-8CC8-9419E895FBA0}"/>
                    </a:ext>
                  </a:extLst>
                </p:cNvPr>
                <p:cNvSpPr/>
                <p:nvPr/>
              </p:nvSpPr>
              <p:spPr>
                <a:xfrm>
                  <a:off x="3599945" y="1"/>
                  <a:ext cx="1556812" cy="1242909"/>
                </a:xfrm>
                <a:prstGeom prst="round2SameRect">
                  <a:avLst>
                    <a:gd name="adj1" fmla="val 8000"/>
                    <a:gd name="adj2" fmla="val 0"/>
                  </a:avLst>
                </a:prstGeom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Round Same Side Corner Rectangle 14">
                  <a:extLst>
                    <a:ext uri="{FF2B5EF4-FFF2-40B4-BE49-F238E27FC236}">
                      <a16:creationId xmlns:a16="http://schemas.microsoft.com/office/drawing/2014/main" id="{0288C4DE-0CDE-4CAA-87A0-B844D22E9784}"/>
                    </a:ext>
                  </a:extLst>
                </p:cNvPr>
                <p:cNvSpPr txBox="1"/>
                <p:nvPr/>
              </p:nvSpPr>
              <p:spPr>
                <a:xfrm flipV="1">
                  <a:off x="3637038" y="17420"/>
                  <a:ext cx="1502264" cy="12152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5240" rIns="15240" bIns="15240"/>
                <a:lstStyle>
                  <a:lvl1pPr marL="3175" indent="-3175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defRPr/>
                  </a:pP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-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Là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kiểu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kí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tự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.</a:t>
                  </a:r>
                  <a:endParaRPr lang="en-US" dirty="0">
                    <a:solidFill>
                      <a:srgbClr val="000000"/>
                    </a:solidFill>
                    <a:latin typeface="UTM Times"/>
                    <a:ea typeface="Calibri" pitchFamily="34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90000"/>
                    </a:lnSpc>
                    <a:defRPr/>
                  </a:pP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- 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Phạm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vi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giá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trị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: </a:t>
                  </a:r>
                  <a:b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1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kí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tự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trong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bảng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chữ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cái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.</a:t>
                  </a:r>
                  <a:endParaRPr lang="en-US" dirty="0">
                    <a:solidFill>
                      <a:srgbClr val="000000"/>
                    </a:solidFill>
                    <a:latin typeface="UTM Times"/>
                    <a:cs typeface="Calibri" pitchFamily="34" charset="0"/>
                  </a:endParaRPr>
                </a:p>
                <a:p>
                  <a:pPr eaLnBrk="1" hangingPunct="1">
                    <a:lnSpc>
                      <a:spcPct val="90000"/>
                    </a:lnSpc>
                    <a:buFontTx/>
                    <a:buChar char="-"/>
                    <a:defRPr/>
                  </a:pPr>
                  <a:r>
                    <a:rPr lang="en-US" b="1" i="1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Ví</a:t>
                  </a:r>
                  <a:r>
                    <a:rPr lang="en-US" b="1" i="1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</a:t>
                  </a:r>
                  <a:r>
                    <a:rPr lang="en-US" b="1" i="1" dirty="0" err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dụ</a:t>
                  </a: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: ‘a', ‘A', ‘1', ‘+',</a:t>
                  </a:r>
                </a:p>
                <a:p>
                  <a:pPr eaLnBrk="1" hangingPunct="1">
                    <a:lnSpc>
                      <a:spcPct val="90000"/>
                    </a:lnSpc>
                    <a:defRPr/>
                  </a:pPr>
                  <a:r>
                    <a:rPr lang="en-US" dirty="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‘ '.</a:t>
                  </a:r>
                  <a:endParaRPr lang="en-US" dirty="0">
                    <a:solidFill>
                      <a:srgbClr val="000000"/>
                    </a:solidFill>
                    <a:latin typeface="UTM Times"/>
                    <a:cs typeface="Calibri" pitchFamily="34" charset="0"/>
                  </a:endParaRPr>
                </a:p>
              </p:txBody>
            </p:sp>
          </p:grpSp>
          <p:grpSp>
            <p:nvGrpSpPr>
              <p:cNvPr id="5145" name="Group 27">
                <a:extLst>
                  <a:ext uri="{FF2B5EF4-FFF2-40B4-BE49-F238E27FC236}">
                    <a16:creationId xmlns:a16="http://schemas.microsoft.com/office/drawing/2014/main" id="{080E40F6-0DA8-4AE7-87BE-79CFA94864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7758" y="1244849"/>
                <a:ext cx="1615726" cy="552476"/>
                <a:chOff x="3537758" y="1160751"/>
                <a:chExt cx="1615726" cy="552476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E88EDEA-0176-4BBB-8569-D96370BD5C0E}"/>
                    </a:ext>
                  </a:extLst>
                </p:cNvPr>
                <p:cNvSpPr/>
                <p:nvPr/>
              </p:nvSpPr>
              <p:spPr>
                <a:xfrm>
                  <a:off x="3598853" y="1242910"/>
                  <a:ext cx="1554631" cy="470317"/>
                </a:xfrm>
                <a:prstGeom prst="rect">
                  <a:avLst/>
                </a:prstGeom>
                <a:solidFill>
                  <a:srgbClr val="FFCC66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Text Box 957">
                  <a:extLst>
                    <a:ext uri="{FF2B5EF4-FFF2-40B4-BE49-F238E27FC236}">
                      <a16:creationId xmlns:a16="http://schemas.microsoft.com/office/drawing/2014/main" id="{76C46F41-EE7D-40A8-8704-839E50761792}"/>
                    </a:ext>
                  </a:extLst>
                </p:cNvPr>
                <p:cNvSpPr txBox="1"/>
                <p:nvPr/>
              </p:nvSpPr>
              <p:spPr>
                <a:xfrm flipV="1">
                  <a:off x="3537758" y="1160751"/>
                  <a:ext cx="1097515" cy="49695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45720" tIns="0" rIns="15240" bIns="0" spcCol="127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505"/>
                    </a:spcAft>
                    <a:defRPr/>
                  </a:pPr>
                  <a:r>
                    <a:rPr lang="en-US" b="1">
                      <a:solidFill>
                        <a:srgbClr val="FFFFFF"/>
                      </a:solidFill>
                      <a:latin typeface="UTM Times"/>
                      <a:ea typeface="Times New Roman"/>
                    </a:rPr>
                    <a:t>Char</a:t>
                  </a:r>
                  <a:endParaRPr lang="en-US">
                    <a:latin typeface="Times New Roman"/>
                    <a:ea typeface="Times New Roman"/>
                  </a:endParaRPr>
                </a:p>
              </p:txBody>
            </p:sp>
          </p:grp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1E2C5E-9FAF-4D4E-B97D-B4DC42D87BEC}"/>
                </a:ext>
              </a:extLst>
            </p:cNvPr>
            <p:cNvSpPr/>
            <p:nvPr/>
          </p:nvSpPr>
          <p:spPr bwMode="auto">
            <a:xfrm>
              <a:off x="6302172" y="1356763"/>
              <a:ext cx="554060" cy="571659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131" name="Group 10">
            <a:extLst>
              <a:ext uri="{FF2B5EF4-FFF2-40B4-BE49-F238E27FC236}">
                <a16:creationId xmlns:a16="http://schemas.microsoft.com/office/drawing/2014/main" id="{C5E9395E-EB80-403F-BB56-A33C9B17C80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37506" y="4097339"/>
            <a:ext cx="2390775" cy="2443162"/>
            <a:chOff x="993341" y="2081680"/>
            <a:chExt cx="1643183" cy="1750315"/>
          </a:xfrm>
        </p:grpSpPr>
        <p:grpSp>
          <p:nvGrpSpPr>
            <p:cNvPr id="5135" name="Group 19">
              <a:extLst>
                <a:ext uri="{FF2B5EF4-FFF2-40B4-BE49-F238E27FC236}">
                  <a16:creationId xmlns:a16="http://schemas.microsoft.com/office/drawing/2014/main" id="{1FC5DFD4-2714-48F7-B22D-4BDBEC400A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5789" y="2081680"/>
              <a:ext cx="1550735" cy="1212596"/>
              <a:chOff x="905789" y="1997582"/>
              <a:chExt cx="1550735" cy="1212596"/>
            </a:xfrm>
          </p:grpSpPr>
          <p:sp>
            <p:nvSpPr>
              <p:cNvPr id="25" name="Round Same Side Corner Rectangle 24">
                <a:extLst>
                  <a:ext uri="{FF2B5EF4-FFF2-40B4-BE49-F238E27FC236}">
                    <a16:creationId xmlns:a16="http://schemas.microsoft.com/office/drawing/2014/main" id="{A213FC8E-1A43-4994-B09F-6043D9F12891}"/>
                  </a:ext>
                </a:extLst>
              </p:cNvPr>
              <p:cNvSpPr/>
              <p:nvPr/>
            </p:nvSpPr>
            <p:spPr>
              <a:xfrm>
                <a:off x="906084" y="2047623"/>
                <a:ext cx="1550440" cy="1162327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ln>
                <a:solidFill>
                  <a:srgbClr val="0070C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ound Same Side Corner Rectangle 19">
                <a:extLst>
                  <a:ext uri="{FF2B5EF4-FFF2-40B4-BE49-F238E27FC236}">
                    <a16:creationId xmlns:a16="http://schemas.microsoft.com/office/drawing/2014/main" id="{A70C4E4D-0CCB-4353-87C1-0029D4B7C1C9}"/>
                  </a:ext>
                </a:extLst>
              </p:cNvPr>
              <p:cNvSpPr txBox="1"/>
              <p:nvPr/>
            </p:nvSpPr>
            <p:spPr>
              <a:xfrm flipV="1">
                <a:off x="933361" y="1997582"/>
                <a:ext cx="1495886" cy="11748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5240" rIns="15240" bIns="15240"/>
              <a:lstStyle>
                <a:lvl1pPr marL="179388" indent="-179388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just" eaLnBrk="1" hangingPunct="1">
                  <a:lnSpc>
                    <a:spcPct val="90000"/>
                  </a:lnSpc>
                  <a:defRPr/>
                </a:pPr>
                <a:r>
                  <a:rPr lang="en-US">
                    <a:solidFill>
                      <a:srgbClr val="000000"/>
                    </a:solidFill>
                    <a:latin typeface="UTM Times"/>
                    <a:cs typeface="Times New Roman" pitchFamily="18" charset="0"/>
                  </a:rPr>
                  <a:t>- Là kiểu logic.</a:t>
                </a:r>
                <a:endParaRPr lang="en-US">
                  <a:solidFill>
                    <a:srgbClr val="000000"/>
                  </a:solidFill>
                  <a:latin typeface="UTM Times"/>
                  <a:ea typeface="Calibri" pitchFamily="34" charset="0"/>
                  <a:cs typeface="Times New Roman" pitchFamily="18" charset="0"/>
                </a:endParaRPr>
              </a:p>
              <a:p>
                <a:pPr algn="just" eaLnBrk="1" hangingPunct="1">
                  <a:lnSpc>
                    <a:spcPct val="90000"/>
                  </a:lnSpc>
                  <a:defRPr/>
                </a:pPr>
                <a:r>
                  <a:rPr lang="en-US">
                    <a:solidFill>
                      <a:srgbClr val="000000"/>
                    </a:solidFill>
                    <a:latin typeface="UTM Times"/>
                    <a:cs typeface="Times New Roman" pitchFamily="18" charset="0"/>
                  </a:rPr>
                  <a:t>- Phạm vi giá trị: </a:t>
                </a:r>
                <a:endParaRPr lang="en-US">
                  <a:solidFill>
                    <a:srgbClr val="000000"/>
                  </a:solidFill>
                  <a:latin typeface="UTM Times"/>
                  <a:cs typeface="Calibri" pitchFamily="34" charset="0"/>
                </a:endParaRPr>
              </a:p>
              <a:p>
                <a:pPr algn="just" eaLnBrk="1" hangingPunct="1">
                  <a:lnSpc>
                    <a:spcPct val="90000"/>
                  </a:lnSpc>
                  <a:defRPr/>
                </a:pPr>
                <a:r>
                  <a:rPr lang="en-US">
                    <a:solidFill>
                      <a:srgbClr val="000000"/>
                    </a:solidFill>
                    <a:latin typeface="UTM Times"/>
                    <a:cs typeface="Times New Roman" pitchFamily="18" charset="0"/>
                  </a:rPr>
                  <a:t>True, False.</a:t>
                </a:r>
                <a:endParaRPr lang="en-US">
                  <a:solidFill>
                    <a:srgbClr val="000000"/>
                  </a:solidFill>
                  <a:latin typeface="UTM Times"/>
                  <a:cs typeface="Calibri" pitchFamily="34" charset="0"/>
                </a:endParaRPr>
              </a:p>
              <a:p>
                <a:pPr algn="just" eaLnBrk="1" hangingPunct="1">
                  <a:lnSpc>
                    <a:spcPct val="90000"/>
                  </a:lnSpc>
                  <a:defRPr/>
                </a:pPr>
                <a:r>
                  <a:rPr lang="en-US" b="1" i="1">
                    <a:solidFill>
                      <a:srgbClr val="000000"/>
                    </a:solidFill>
                    <a:latin typeface="UTM Times"/>
                    <a:cs typeface="Times New Roman" pitchFamily="18" charset="0"/>
                  </a:rPr>
                  <a:t>- Ví dụ</a:t>
                </a:r>
                <a:r>
                  <a:rPr lang="en-US">
                    <a:solidFill>
                      <a:srgbClr val="000000"/>
                    </a:solidFill>
                    <a:latin typeface="UTM Times"/>
                    <a:cs typeface="Times New Roman" pitchFamily="18" charset="0"/>
                  </a:rPr>
                  <a:t>: True, False.</a:t>
                </a:r>
                <a:endParaRPr lang="en-US">
                  <a:solidFill>
                    <a:srgbClr val="000000"/>
                  </a:solidFill>
                  <a:latin typeface="UTM Times"/>
                  <a:cs typeface="Calibri" pitchFamily="34" charset="0"/>
                </a:endParaRPr>
              </a:p>
            </p:txBody>
          </p:sp>
        </p:grpSp>
        <p:grpSp>
          <p:nvGrpSpPr>
            <p:cNvPr id="5136" name="Group 20">
              <a:extLst>
                <a:ext uri="{FF2B5EF4-FFF2-40B4-BE49-F238E27FC236}">
                  <a16:creationId xmlns:a16="http://schemas.microsoft.com/office/drawing/2014/main" id="{1AB22F85-38EA-437F-B422-5E7E752E82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6251" y="3288763"/>
              <a:ext cx="1550175" cy="497584"/>
              <a:chOff x="906251" y="3204665"/>
              <a:chExt cx="1550175" cy="497584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918AAF-7BB1-4173-A472-5533ECACDCD1}"/>
                  </a:ext>
                </a:extLst>
              </p:cNvPr>
              <p:cNvSpPr/>
              <p:nvPr/>
            </p:nvSpPr>
            <p:spPr>
              <a:xfrm>
                <a:off x="906084" y="3209951"/>
                <a:ext cx="1550440" cy="49245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Text Box 953">
                <a:extLst>
                  <a:ext uri="{FF2B5EF4-FFF2-40B4-BE49-F238E27FC236}">
                    <a16:creationId xmlns:a16="http://schemas.microsoft.com/office/drawing/2014/main" id="{B3FC03A8-CCF1-4055-BDAC-B8A176FD4813}"/>
                  </a:ext>
                </a:extLst>
              </p:cNvPr>
              <p:cNvSpPr txBox="1"/>
              <p:nvPr/>
            </p:nvSpPr>
            <p:spPr>
              <a:xfrm flipV="1">
                <a:off x="1007555" y="3209951"/>
                <a:ext cx="1091091" cy="4924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5720" tIns="0" rIns="15240" bIns="0" spcCol="1270" anchor="ctr"/>
              <a:lstStyle/>
              <a:p>
                <a:pPr algn="ctr">
                  <a:lnSpc>
                    <a:spcPct val="90000"/>
                  </a:lnSpc>
                  <a:spcAft>
                    <a:spcPts val="505"/>
                  </a:spcAft>
                  <a:defRPr/>
                </a:pPr>
                <a:r>
                  <a:rPr lang="en-US" b="1">
                    <a:solidFill>
                      <a:srgbClr val="FFFFFF"/>
                    </a:solidFill>
                    <a:latin typeface="UTM Times"/>
                    <a:ea typeface="Times New Roman"/>
                  </a:rPr>
                  <a:t>Boolean</a:t>
                </a:r>
                <a:endParaRPr lang="en-US"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34AB35E-9148-4930-B8B6-141C05C79A0C}"/>
                </a:ext>
              </a:extLst>
            </p:cNvPr>
            <p:cNvSpPr/>
            <p:nvPr/>
          </p:nvSpPr>
          <p:spPr>
            <a:xfrm flipV="1">
              <a:off x="993341" y="3461233"/>
              <a:ext cx="370971" cy="370762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132" name="Group 11">
            <a:extLst>
              <a:ext uri="{FF2B5EF4-FFF2-40B4-BE49-F238E27FC236}">
                <a16:creationId xmlns:a16="http://schemas.microsoft.com/office/drawing/2014/main" id="{00E52913-1CBE-4DF2-8569-725D5CFFB228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21980" y="4088390"/>
            <a:ext cx="2392363" cy="2376488"/>
            <a:chOff x="2805017" y="2132340"/>
            <a:chExt cx="1643912" cy="1689474"/>
          </a:xfrm>
        </p:grpSpPr>
        <p:grpSp>
          <p:nvGrpSpPr>
            <p:cNvPr id="5128" name="Group 12">
              <a:extLst>
                <a:ext uri="{FF2B5EF4-FFF2-40B4-BE49-F238E27FC236}">
                  <a16:creationId xmlns:a16="http://schemas.microsoft.com/office/drawing/2014/main" id="{D90C37E8-064D-4B5C-ABD5-2ABE03295A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2992" y="2132340"/>
              <a:ext cx="1555208" cy="1161900"/>
              <a:chOff x="2712992" y="2048242"/>
              <a:chExt cx="1555208" cy="1161900"/>
            </a:xfrm>
          </p:grpSpPr>
          <p:sp>
            <p:nvSpPr>
              <p:cNvPr id="18" name="Round Same Side Corner Rectangle 17">
                <a:extLst>
                  <a:ext uri="{FF2B5EF4-FFF2-40B4-BE49-F238E27FC236}">
                    <a16:creationId xmlns:a16="http://schemas.microsoft.com/office/drawing/2014/main" id="{636AFC54-2E3B-47E0-A89A-E20864EFDA35}"/>
                  </a:ext>
                </a:extLst>
              </p:cNvPr>
              <p:cNvSpPr/>
              <p:nvPr/>
            </p:nvSpPr>
            <p:spPr>
              <a:xfrm>
                <a:off x="2713376" y="2048242"/>
                <a:ext cx="1554462" cy="1162430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ln>
                <a:solidFill>
                  <a:srgbClr val="00B05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ound Same Side Corner Rectangle 24">
                <a:extLst>
                  <a:ext uri="{FF2B5EF4-FFF2-40B4-BE49-F238E27FC236}">
                    <a16:creationId xmlns:a16="http://schemas.microsoft.com/office/drawing/2014/main" id="{0D1C5177-55F2-4754-9445-47FA88A4C6D5}"/>
                  </a:ext>
                </a:extLst>
              </p:cNvPr>
              <p:cNvSpPr txBox="1"/>
              <p:nvPr/>
            </p:nvSpPr>
            <p:spPr>
              <a:xfrm flipV="1">
                <a:off x="2740647" y="2065171"/>
                <a:ext cx="1499920" cy="11342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5240" rIns="15240" bIns="1524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lvl="1" algn="just" eaLnBrk="1" hangingPunct="1">
                  <a:lnSpc>
                    <a:spcPct val="90000"/>
                  </a:lnSpc>
                  <a:buFont typeface="UTM Times" panose="02040603050506020204" pitchFamily="18" charset="0"/>
                  <a:buChar char="-"/>
                </a:pPr>
                <a:r>
                  <a:rPr lang="en-US" altLang="vi-VN">
                    <a:solidFill>
                      <a:srgbClr val="000000"/>
                    </a:solidFill>
                    <a:latin typeface="UTM Times" panose="02040603050506020204" pitchFamily="18" charset="0"/>
                    <a:cs typeface="Times New Roman" panose="02020603050405020304" pitchFamily="18" charset="0"/>
                  </a:rPr>
                  <a:t>Là kiểu xâu kí tự.</a:t>
                </a:r>
                <a:endPara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1" algn="just" eaLnBrk="1" hangingPunct="1">
                  <a:lnSpc>
                    <a:spcPct val="90000"/>
                  </a:lnSpc>
                  <a:buFont typeface="UTM Times" panose="02040603050506020204" pitchFamily="18" charset="0"/>
                  <a:buChar char="-"/>
                </a:pPr>
                <a:r>
                  <a:rPr lang="en-US" altLang="vi-VN">
                    <a:solidFill>
                      <a:srgbClr val="000000"/>
                    </a:solidFill>
                    <a:latin typeface="UTM Times" panose="02040603050506020204" pitchFamily="18" charset="0"/>
                    <a:cs typeface="Times New Roman" panose="02020603050405020304" pitchFamily="18" charset="0"/>
                  </a:rPr>
                  <a:t>Phạm vi giá trị: </a:t>
                </a:r>
                <a:endParaRPr lang="en-US" altLang="vi-VN">
                  <a:solidFill>
                    <a:srgbClr val="000000"/>
                  </a:solidFill>
                  <a:latin typeface="UTM Times" panose="02040603050506020204" pitchFamily="18" charset="0"/>
                  <a:cs typeface="Calibri" panose="020F0502020204030204" pitchFamily="34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r>
                  <a:rPr lang="en-US" altLang="vi-VN">
                    <a:solidFill>
                      <a:srgbClr val="000000"/>
                    </a:solidFill>
                    <a:latin typeface="UTM Times" panose="02040603050506020204" pitchFamily="18" charset="0"/>
                    <a:cs typeface="Times New Roman" panose="02020603050405020304" pitchFamily="18" charset="0"/>
                  </a:rPr>
                  <a:t>Tối đa 255 kí tự.</a:t>
                </a:r>
                <a:endParaRPr lang="en-US" altLang="vi-VN">
                  <a:solidFill>
                    <a:srgbClr val="000000"/>
                  </a:solidFill>
                  <a:latin typeface="UTM Times" panose="02040603050506020204" pitchFamily="18" charset="0"/>
                  <a:cs typeface="Calibri" panose="020F0502020204030204" pitchFamily="34" charset="0"/>
                </a:endParaRPr>
              </a:p>
              <a:p>
                <a:pPr marL="0" lvl="1" algn="just" eaLnBrk="1" hangingPunct="1">
                  <a:lnSpc>
                    <a:spcPct val="90000"/>
                  </a:lnSpc>
                  <a:buFont typeface="UTM Times" panose="02040603050506020204" pitchFamily="18" charset="0"/>
                  <a:buChar char="-"/>
                </a:pPr>
                <a:r>
                  <a:rPr lang="en-US" altLang="vi-VN" b="1" i="1">
                    <a:solidFill>
                      <a:srgbClr val="000000"/>
                    </a:solidFill>
                    <a:latin typeface="UTM Times" panose="02040603050506020204" pitchFamily="18" charset="0"/>
                    <a:cs typeface="Times New Roman" panose="02020603050405020304" pitchFamily="18" charset="0"/>
                  </a:rPr>
                  <a:t>Ví dụ</a:t>
                </a:r>
                <a:r>
                  <a:rPr lang="en-US" altLang="vi-VN">
                    <a:solidFill>
                      <a:srgbClr val="000000"/>
                    </a:solidFill>
                    <a:latin typeface="UTM Times" panose="02040603050506020204" pitchFamily="18" charset="0"/>
                    <a:cs typeface="Times New Roman" panose="02020603050405020304" pitchFamily="18" charset="0"/>
                  </a:rPr>
                  <a:t>: ‘Chao cac ban', ‘2/9/1945'.</a:t>
                </a:r>
                <a:endParaRPr lang="en-US" altLang="vi-VN">
                  <a:solidFill>
                    <a:srgbClr val="000000"/>
                  </a:solidFill>
                  <a:latin typeface="UTM Times" panose="0204060305050602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129" name="Group 13">
              <a:extLst>
                <a:ext uri="{FF2B5EF4-FFF2-40B4-BE49-F238E27FC236}">
                  <a16:creationId xmlns:a16="http://schemas.microsoft.com/office/drawing/2014/main" id="{E1277B9D-BD3D-4913-8900-22D554872A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8754" y="3288763"/>
              <a:ext cx="1550175" cy="497584"/>
              <a:chOff x="2718754" y="3204665"/>
              <a:chExt cx="1550175" cy="49758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E5EBC3E-5C32-4F76-BDD2-3DBE1889CA3E}"/>
                  </a:ext>
                </a:extLst>
              </p:cNvPr>
              <p:cNvSpPr/>
              <p:nvPr/>
            </p:nvSpPr>
            <p:spPr>
              <a:xfrm>
                <a:off x="2713376" y="3210671"/>
                <a:ext cx="1554461" cy="49205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Text Box 949">
                <a:extLst>
                  <a:ext uri="{FF2B5EF4-FFF2-40B4-BE49-F238E27FC236}">
                    <a16:creationId xmlns:a16="http://schemas.microsoft.com/office/drawing/2014/main" id="{EEADF09D-B076-4331-86BC-C9E9E2742792}"/>
                  </a:ext>
                </a:extLst>
              </p:cNvPr>
              <p:cNvSpPr txBox="1"/>
              <p:nvPr/>
            </p:nvSpPr>
            <p:spPr>
              <a:xfrm flipV="1">
                <a:off x="2713376" y="3210671"/>
                <a:ext cx="1090850" cy="49205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5720" tIns="0" rIns="15240" bIns="0" spcCol="1270" anchor="ctr"/>
              <a:lstStyle/>
              <a:p>
                <a:pPr algn="ctr">
                  <a:lnSpc>
                    <a:spcPct val="90000"/>
                  </a:lnSpc>
                  <a:spcAft>
                    <a:spcPts val="505"/>
                  </a:spcAft>
                  <a:defRPr/>
                </a:pPr>
                <a:r>
                  <a:rPr lang="en-US" b="1">
                    <a:solidFill>
                      <a:srgbClr val="FFFFFF"/>
                    </a:solidFill>
                    <a:latin typeface="UTM Times"/>
                    <a:ea typeface="Times New Roman"/>
                  </a:rPr>
                  <a:t>String</a:t>
                </a:r>
                <a:endParaRPr lang="en-US"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4F7DEAD-DA1F-4BCD-8DFD-ED03B549ADDB}"/>
                </a:ext>
              </a:extLst>
            </p:cNvPr>
            <p:cNvSpPr/>
            <p:nvPr/>
          </p:nvSpPr>
          <p:spPr>
            <a:xfrm flipV="1">
              <a:off x="2805017" y="3451642"/>
              <a:ext cx="370889" cy="370172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34543" y="273268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DỮ LIỆU VÀ KIỂU DỮ LIỆU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66800" y="712826"/>
            <a:ext cx="82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Pascal: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F9F1E20-8FBB-47F8-BFCE-8A3E79E6E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143000"/>
            <a:ext cx="9220200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24AF9B7-A330-4519-BE74-0C4296CB1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22225"/>
            <a:ext cx="8353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+mn-lt"/>
                <a:cs typeface="+mn-cs"/>
              </a:rPr>
              <a:t>Học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sinh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vận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dụng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đánh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dấu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altLang="vi-VN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r>
              <a:rPr lang="en-US" sz="3200" dirty="0" err="1">
                <a:latin typeface="+mn-lt"/>
                <a:cs typeface="+mn-cs"/>
              </a:rPr>
              <a:t>vào</a:t>
            </a:r>
            <a:r>
              <a:rPr lang="en-US" sz="3200" dirty="0">
                <a:latin typeface="+mn-lt"/>
                <a:cs typeface="+mn-cs"/>
              </a:rPr>
              <a:t> ô </a:t>
            </a:r>
            <a:r>
              <a:rPr lang="en-US" sz="3200" dirty="0" err="1">
                <a:latin typeface="+mn-lt"/>
                <a:cs typeface="+mn-cs"/>
              </a:rPr>
              <a:t>tương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ứng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các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kiểu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dữ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liệu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trong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pascal</a:t>
            </a:r>
            <a:r>
              <a:rPr lang="en-US" sz="3200" dirty="0"/>
              <a:t>: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94A1F-CF59-4E2E-AA84-BC6EB1A9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1473200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dirty="0">
                <a:sym typeface="Wingdings" panose="05000000000000000000" pitchFamily="2" charset="2"/>
              </a:rPr>
              <a:t></a:t>
            </a:r>
            <a:endParaRPr lang="en-US" altLang="vi-VN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4D8A4-4A16-4F15-AA4A-33C8F6CC0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1952625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ym typeface="Wingdings" panose="05000000000000000000" pitchFamily="2" charset="2"/>
              </a:rPr>
              <a:t></a:t>
            </a:r>
            <a:endParaRPr lang="en-US" altLang="vi-VN" sz="4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3D2EE-3F44-4E6B-BDAC-50FB601C8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5" y="2409825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ym typeface="Wingdings" panose="05000000000000000000" pitchFamily="2" charset="2"/>
              </a:rPr>
              <a:t></a:t>
            </a:r>
            <a:endParaRPr lang="en-US" altLang="vi-VN" sz="4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0B770-4FA6-467D-AF7A-22F0CA4FB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844800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ym typeface="Wingdings" panose="05000000000000000000" pitchFamily="2" charset="2"/>
              </a:rPr>
              <a:t></a:t>
            </a:r>
            <a:endParaRPr lang="en-US" altLang="vi-VN" sz="4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6106B-F443-45B5-B320-60C0C9BD3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225" y="3302000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ym typeface="Wingdings" panose="05000000000000000000" pitchFamily="2" charset="2"/>
              </a:rPr>
              <a:t></a:t>
            </a:r>
            <a:endParaRPr lang="en-US" altLang="vi-VN" sz="4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4F2FDB-90A0-40AA-B952-008884811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0" y="3746500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ym typeface="Wingdings" panose="05000000000000000000" pitchFamily="2" charset="2"/>
              </a:rPr>
              <a:t></a:t>
            </a:r>
            <a:endParaRPr lang="en-US" altLang="vi-VN" sz="4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E8D24-5131-4647-B6B3-9CEB4734B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13" y="4175125"/>
            <a:ext cx="569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ym typeface="Wingdings" panose="05000000000000000000" pitchFamily="2" charset="2"/>
              </a:rPr>
              <a:t></a:t>
            </a:r>
            <a:endParaRPr lang="en-US" altLang="vi-VN" sz="4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12AE00-B24D-4463-9622-EE9225D1F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673600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ym typeface="Wingdings" panose="05000000000000000000" pitchFamily="2" charset="2"/>
              </a:rPr>
              <a:t></a:t>
            </a:r>
            <a:endParaRPr lang="en-US" altLang="vi-VN" sz="4000"/>
          </a:p>
        </p:txBody>
      </p:sp>
      <p:sp>
        <p:nvSpPr>
          <p:cNvPr id="6156" name="AutoShape 4">
            <a:extLst>
              <a:ext uri="{FF2B5EF4-FFF2-40B4-BE49-F238E27FC236}">
                <a16:creationId xmlns:a16="http://schemas.microsoft.com/office/drawing/2014/main" id="{CA8B3F37-B2A0-4E30-ACB1-FCA604F431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374650" y="1092200"/>
            <a:ext cx="9253538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vi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30624F-FF85-4BF5-90F5-66547783A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105400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ym typeface="Wingdings" panose="05000000000000000000" pitchFamily="2" charset="2"/>
              </a:rPr>
              <a:t></a:t>
            </a:r>
            <a:endParaRPr lang="en-US" altLang="vi-VN" sz="4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88FB42-5016-46B8-B9C6-5DB40C33B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5562600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ym typeface="Wingdings" panose="05000000000000000000" pitchFamily="2" charset="2"/>
              </a:rPr>
              <a:t></a:t>
            </a:r>
            <a:endParaRPr lang="en-US" altLang="vi-VN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33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PHÉP TOÁN VỚI DỮ LIỆU KIỂU SỐ: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1.2 SGK/21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3F3229-C7D5-46C2-A91D-C1B91F4D3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90340"/>
            <a:ext cx="8049491" cy="533400"/>
          </a:xfrm>
        </p:spPr>
        <p:txBody>
          <a:bodyPr>
            <a:normAutofit/>
          </a:bodyPr>
          <a:lstStyle/>
          <a:p>
            <a:r>
              <a:rPr lang="en-US" altLang="vi-VN" sz="2400" dirty="0" err="1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altLang="vi-VN" sz="2400" dirty="0" err="1"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en-US" altLang="vi-VN" sz="2400" dirty="0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altLang="vi-VN" sz="2400" dirty="0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400" dirty="0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altLang="vi-VN" sz="2400" dirty="0" err="1"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en-US" altLang="vi-VN" sz="2400" dirty="0" err="1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altLang="vi-VN" sz="2400" dirty="0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</a:t>
            </a:r>
            <a:r>
              <a:rPr lang="en-US" altLang="vi-VN" sz="2400" dirty="0" err="1"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altLang="vi-VN" sz="2400" dirty="0" err="1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altLang="vi-VN" sz="2400" dirty="0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altLang="vi-VN" sz="2400" dirty="0" err="1"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en-US" altLang="vi-VN" sz="2400" dirty="0" err="1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altLang="vi-VN" sz="2400" dirty="0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vi-VN" sz="2400" dirty="0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altLang="vi-VN" sz="2400" dirty="0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altLang="vi-VN" sz="2400" dirty="0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ngôn</a:t>
            </a:r>
            <a:r>
              <a:rPr lang="en-US" altLang="vi-VN" sz="2400" dirty="0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altLang="vi-VN" sz="2400" dirty="0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Pascal: </a:t>
            </a:r>
            <a:endParaRPr lang="ru-RU" altLang="vi-VN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02D129A-FA87-4BDC-9AAB-6F2F0383EC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667895"/>
              </p:ext>
            </p:extLst>
          </p:nvPr>
        </p:nvGraphicFramePr>
        <p:xfrm>
          <a:off x="1565564" y="3276600"/>
          <a:ext cx="6096000" cy="3200400"/>
        </p:xfrm>
        <a:graphic>
          <a:graphicData uri="http://schemas.openxmlformats.org/drawingml/2006/table">
            <a:tbl>
              <a:tblPr/>
              <a:tblGrid>
                <a:gridCol w="923925">
                  <a:extLst>
                    <a:ext uri="{9D8B030D-6E8A-4147-A177-3AD203B41FA5}">
                      <a16:colId xmlns:a16="http://schemas.microsoft.com/office/drawing/2014/main" val="3049775741"/>
                    </a:ext>
                  </a:extLst>
                </a:gridCol>
                <a:gridCol w="2652713">
                  <a:extLst>
                    <a:ext uri="{9D8B030D-6E8A-4147-A177-3AD203B41FA5}">
                      <a16:colId xmlns:a16="http://schemas.microsoft.com/office/drawing/2014/main" val="3762759185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val="60888454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Kí hiệu</a:t>
                      </a:r>
                      <a:endParaRPr kumimoji="0" lang="ru-RU" alt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Phép</a:t>
                      </a:r>
                      <a:r>
                        <a:rPr kumimoji="0" lang="en-US" alt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toán</a:t>
                      </a:r>
                      <a:endParaRPr kumimoji="0" lang="ru-RU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Kiểu dữ liệu</a:t>
                      </a:r>
                      <a:endParaRPr kumimoji="0" lang="ru-RU" alt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53950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kumimoji="0" lang="ru-RU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Cộng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thực</a:t>
                      </a:r>
                      <a:endParaRPr kumimoji="0" lang="ru-RU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75884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thực</a:t>
                      </a:r>
                      <a:endParaRPr kumimoji="0" lang="ru-RU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858487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kumimoji="0" lang="ru-RU" alt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Nhân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Số nguyên, số thực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447981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kumimoji="0" lang="ru-RU" alt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Chia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Số nguyên, số thực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809829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div</a:t>
                      </a:r>
                      <a:endParaRPr kumimoji="0" lang="ru-RU" alt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Chia lấy phần nguyên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Số nguyên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245692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mod</a:t>
                      </a:r>
                      <a:endParaRPr kumimoji="0" lang="ru-RU" alt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Chia lấy phần dư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nguyên</a:t>
                      </a:r>
                      <a:endParaRPr kumimoji="0" lang="ru-RU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926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25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3A10FE-A559-4A62-8161-5DD48007B339}"/>
              </a:ext>
            </a:extLst>
          </p:cNvPr>
          <p:cNvSpPr txBox="1"/>
          <p:nvPr/>
        </p:nvSpPr>
        <p:spPr>
          <a:xfrm>
            <a:off x="961377" y="1129614"/>
            <a:ext cx="1553223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5/2= 2.5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D471DA-D069-4478-8877-F951A99BD426}"/>
              </a:ext>
            </a:extLst>
          </p:cNvPr>
          <p:cNvSpPr txBox="1"/>
          <p:nvPr/>
        </p:nvSpPr>
        <p:spPr>
          <a:xfrm>
            <a:off x="3124200" y="1129614"/>
            <a:ext cx="1817212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div 2 = 2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55A9A062-F2FE-4440-B77D-4809B6EBC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549" y="353601"/>
            <a:ext cx="57056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+mn-lt"/>
                <a:cs typeface="+mn-cs"/>
              </a:rPr>
              <a:t>Ví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+mn-cs"/>
              </a:rPr>
              <a:t>dụ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+mn-cs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+mn-cs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+mn-cs"/>
              </a:rPr>
              <a:t>toán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+mn-cs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+mn-cs"/>
              </a:rPr>
              <a:t>pascal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D471DA-D069-4478-8877-F951A99BD426}"/>
              </a:ext>
            </a:extLst>
          </p:cNvPr>
          <p:cNvSpPr txBox="1"/>
          <p:nvPr/>
        </p:nvSpPr>
        <p:spPr>
          <a:xfrm>
            <a:off x="5551012" y="1129614"/>
            <a:ext cx="2046936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mod 2 = 1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15283202">
            <a:off x="2721582" y="2456615"/>
            <a:ext cx="2553184" cy="80730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5032409">
            <a:off x="5629148" y="2291488"/>
            <a:ext cx="2242324" cy="8168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 rot="15090224">
            <a:off x="588272" y="2152526"/>
            <a:ext cx="1994006" cy="80730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4496930">
            <a:off x="2983514" y="2853778"/>
            <a:ext cx="221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Chia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nguyên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4226252">
            <a:off x="5760071" y="2804891"/>
            <a:ext cx="221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Chia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dư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4217199">
            <a:off x="643741" y="2760588"/>
            <a:ext cx="221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Phép</a:t>
            </a:r>
            <a:r>
              <a:rPr lang="en-US" dirty="0"/>
              <a:t> chia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3A10FE-A559-4A62-8161-5DD48007B339}"/>
              </a:ext>
            </a:extLst>
          </p:cNvPr>
          <p:cNvSpPr txBox="1"/>
          <p:nvPr/>
        </p:nvSpPr>
        <p:spPr>
          <a:xfrm>
            <a:off x="870263" y="4237672"/>
            <a:ext cx="1553223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10/3= ?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D471DA-D069-4478-8877-F951A99BD426}"/>
              </a:ext>
            </a:extLst>
          </p:cNvPr>
          <p:cNvSpPr txBox="1"/>
          <p:nvPr/>
        </p:nvSpPr>
        <p:spPr>
          <a:xfrm>
            <a:off x="3151909" y="4277758"/>
            <a:ext cx="1932016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 div 3 = ?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D471DA-D069-4478-8877-F951A99BD426}"/>
              </a:ext>
            </a:extLst>
          </p:cNvPr>
          <p:cNvSpPr txBox="1"/>
          <p:nvPr/>
        </p:nvSpPr>
        <p:spPr>
          <a:xfrm>
            <a:off x="5665874" y="4270831"/>
            <a:ext cx="2182726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 mod 3 = ?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3A10FE-A559-4A62-8161-5DD48007B339}"/>
              </a:ext>
            </a:extLst>
          </p:cNvPr>
          <p:cNvSpPr txBox="1"/>
          <p:nvPr/>
        </p:nvSpPr>
        <p:spPr>
          <a:xfrm>
            <a:off x="836320" y="5154039"/>
            <a:ext cx="1553223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50/4= ?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D471DA-D069-4478-8877-F951A99BD426}"/>
              </a:ext>
            </a:extLst>
          </p:cNvPr>
          <p:cNvSpPr txBox="1"/>
          <p:nvPr/>
        </p:nvSpPr>
        <p:spPr>
          <a:xfrm>
            <a:off x="3166897" y="5152364"/>
            <a:ext cx="1932016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50 div 4 = ?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D471DA-D069-4478-8877-F951A99BD426}"/>
              </a:ext>
            </a:extLst>
          </p:cNvPr>
          <p:cNvSpPr txBox="1"/>
          <p:nvPr/>
        </p:nvSpPr>
        <p:spPr>
          <a:xfrm>
            <a:off x="5658947" y="5152364"/>
            <a:ext cx="2182726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50 mod 4 = ?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2" grpId="0" animBg="1"/>
      <p:bldP spid="3" grpId="0" animBg="1"/>
      <p:bldP spid="33" grpId="0" animBg="1"/>
      <p:bldP spid="37" grpId="0" animBg="1"/>
      <p:bldP spid="4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55A9A062-F2FE-4440-B77D-4809B6EBC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381000"/>
            <a:ext cx="57056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+mn-lt"/>
                <a:cs typeface="+mn-cs"/>
              </a:rPr>
              <a:t>Ví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+mn-cs"/>
              </a:rPr>
              <a:t>dụ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+mn-cs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+mn-cs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+mn-cs"/>
              </a:rPr>
              <a:t>toán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+mn-cs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+mn-cs"/>
              </a:rPr>
              <a:t>pascal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: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75EDC352-5AA7-4A2A-ACD0-DBD1C0BCA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848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578A79-46DD-454F-8493-2409C0615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5" y="4191000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2060"/>
                </a:solidFill>
                <a:latin typeface="UTM Times" panose="02040603050506020204" pitchFamily="18" charset="0"/>
              </a:rPr>
              <a:t>3*x*x+2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6811F-DF55-46BA-A4F4-EFA6A1DFC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953000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2060"/>
                </a:solidFill>
                <a:latin typeface="UTM Times" panose="02040603050506020204" pitchFamily="18" charset="0"/>
              </a:rPr>
              <a:t>(3*x*x+2)/(y-1)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8578E-0C88-4682-85DB-A729FB3BA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726113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002060"/>
                </a:solidFill>
                <a:latin typeface="UTM Times" panose="02040603050506020204" pitchFamily="18" charset="0"/>
              </a:rPr>
              <a:t>((3*x*x+2)*(x*</a:t>
            </a:r>
            <a:r>
              <a:rPr lang="en-US" altLang="vi-VN" dirty="0" err="1">
                <a:solidFill>
                  <a:srgbClr val="002060"/>
                </a:solidFill>
                <a:latin typeface="UTM Times" panose="02040603050506020204" pitchFamily="18" charset="0"/>
              </a:rPr>
              <a:t>x+y</a:t>
            </a:r>
            <a:r>
              <a:rPr lang="en-US" altLang="vi-VN" dirty="0">
                <a:solidFill>
                  <a:srgbClr val="002060"/>
                </a:solidFill>
                <a:latin typeface="UTM Times" panose="02040603050506020204" pitchFamily="18" charset="0"/>
              </a:rPr>
              <a:t>))/(y-1)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heme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u" id="{C37FC7B5-C768-49BA-A365-33A0FC547497}" vid="{0FEF6E7C-2A1F-4187-88B4-AB05AAAADC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795</TotalTime>
  <Words>1073</Words>
  <Application>Microsoft Office PowerPoint</Application>
  <PresentationFormat>On-screen Show (4:3)</PresentationFormat>
  <Paragraphs>170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</vt:lpstr>
      <vt:lpstr>Cambria Math</vt:lpstr>
      <vt:lpstr>Times New Roman</vt:lpstr>
      <vt:lpstr>UTM Helve</vt:lpstr>
      <vt:lpstr>UTM Times</vt:lpstr>
      <vt:lpstr>Theme8</vt:lpstr>
      <vt:lpstr>BÀI 3:  CHƯƠNG TRÌNH MÁY TÍNH  VÀ DỮ LIỆU</vt:lpstr>
      <vt:lpstr>NỘI DUNG  </vt:lpstr>
      <vt:lpstr>PowerPoint Presentation</vt:lpstr>
      <vt:lpstr>PowerPoint Presentation</vt:lpstr>
      <vt:lpstr>PowerPoint Presentation</vt:lpstr>
      <vt:lpstr>PowerPoint Presentation</vt:lpstr>
      <vt:lpstr>Kí hiệu của các phép toán số học trong ngôn ngữ Pascal: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 MÁY TÍNH VÀ CHƯƠNG TRÌNH MÁY TÍNH</dc:title>
  <dc:creator>Admin</dc:creator>
  <cp:lastModifiedBy>ACER</cp:lastModifiedBy>
  <cp:revision>129</cp:revision>
  <dcterms:created xsi:type="dcterms:W3CDTF">2017-07-15T03:40:50Z</dcterms:created>
  <dcterms:modified xsi:type="dcterms:W3CDTF">2023-04-01T06:17:46Z</dcterms:modified>
</cp:coreProperties>
</file>