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3"/>
  </p:notesMasterIdLst>
  <p:sldIdLst>
    <p:sldId id="362" r:id="rId3"/>
    <p:sldId id="367" r:id="rId4"/>
    <p:sldId id="267" r:id="rId5"/>
    <p:sldId id="256" r:id="rId6"/>
    <p:sldId id="272" r:id="rId7"/>
    <p:sldId id="273" r:id="rId8"/>
    <p:sldId id="372" r:id="rId9"/>
    <p:sldId id="373" r:id="rId10"/>
    <p:sldId id="374" r:id="rId11"/>
    <p:sldId id="375" r:id="rId12"/>
    <p:sldId id="377" r:id="rId13"/>
    <p:sldId id="376" r:id="rId14"/>
    <p:sldId id="378" r:id="rId15"/>
    <p:sldId id="379" r:id="rId16"/>
    <p:sldId id="380" r:id="rId17"/>
    <p:sldId id="371" r:id="rId18"/>
    <p:sldId id="368" r:id="rId19"/>
    <p:sldId id="381" r:id="rId20"/>
    <p:sldId id="364" r:id="rId21"/>
    <p:sldId id="365" r:id="rId22"/>
    <p:sldId id="382" r:id="rId23"/>
    <p:sldId id="370" r:id="rId24"/>
    <p:sldId id="369" r:id="rId25"/>
    <p:sldId id="384" r:id="rId26"/>
    <p:sldId id="385" r:id="rId27"/>
    <p:sldId id="386" r:id="rId28"/>
    <p:sldId id="387" r:id="rId29"/>
    <p:sldId id="388" r:id="rId30"/>
    <p:sldId id="389" r:id="rId31"/>
    <p:sldId id="390"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2">
          <p15:clr>
            <a:srgbClr val="A4A3A4"/>
          </p15:clr>
        </p15:guide>
        <p15:guide id="2" pos="28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72"/>
      </p:cViewPr>
      <p:guideLst>
        <p:guide orient="horz" pos="1572"/>
        <p:guide pos="287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A4C6B-9CA3-40E8-833A-03CCA6137168}" type="datetimeFigureOut">
              <a:rPr lang="en-US" smtClean="0"/>
              <a:t>4/3/2023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D993E-74DC-4448-A24F-E00F45CE1404}" type="slidenum">
              <a:rPr lang="en-US" smtClean="0"/>
              <a:t>‹#›</a:t>
            </a:fld>
            <a:endParaRPr lang="en-US"/>
          </a:p>
        </p:txBody>
      </p:sp>
    </p:spTree>
    <p:extLst>
      <p:ext uri="{BB962C8B-B14F-4D97-AF65-F5344CB8AC3E}">
        <p14:creationId xmlns:p14="http://schemas.microsoft.com/office/powerpoint/2010/main" val="341989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165" algn="l" defTabSz="914400" rtl="0" eaLnBrk="1" latinLnBrk="0" hangingPunct="1">
      <a:defRPr sz="1200" kern="1200">
        <a:solidFill>
          <a:schemeClr val="tx1"/>
        </a:solidFill>
        <a:latin typeface="+mn-lt"/>
        <a:ea typeface="+mn-ea"/>
        <a:cs typeface="+mn-cs"/>
      </a:defRPr>
    </a:lvl5pPr>
    <a:lvl6pPr marL="2285365"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D993E-74DC-4448-A24F-E00F45CE1404}" type="slidenum">
              <a:rPr lang="en-US" smtClean="0"/>
              <a:t>13</a:t>
            </a:fld>
            <a:endParaRPr lang="en-US"/>
          </a:p>
        </p:txBody>
      </p:sp>
    </p:spTree>
    <p:extLst>
      <p:ext uri="{BB962C8B-B14F-4D97-AF65-F5344CB8AC3E}">
        <p14:creationId xmlns:p14="http://schemas.microsoft.com/office/powerpoint/2010/main" val="297716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369265"/>
            <a:ext cx="3886274"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65"/>
            <a:ext cx="3886274"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28"/>
            <a:ext cx="3886274"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fld id="{33BB504A-11D5-4594-99D7-C9A16AF1D067}" type="datetimeFigureOut">
              <a:rPr lang="en-US" smtClean="0"/>
              <a:t>4/3/2023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91B7B95-319A-47BC-8F19-306856B3C9D9}" type="datetimeFigureOut">
              <a:rPr lang="zh-CN" altLang="en-US" smtClean="0">
                <a:solidFill>
                  <a:prstClr val="black">
                    <a:tint val="75000"/>
                  </a:prstClr>
                </a:solidFill>
              </a:rPr>
              <a:t>2023/4/3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1238564-5E22-4236-90C0-7E85C431407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7.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8.xml"/><Relationship Id="rId18" Type="http://schemas.microsoft.com/office/2007/relationships/hdphoto" Target="../media/hdphoto8.wdp"/><Relationship Id="rId3" Type="http://schemas.openxmlformats.org/officeDocument/2006/relationships/image" Target="../media/image14.png"/><Relationship Id="rId21" Type="http://schemas.openxmlformats.org/officeDocument/2006/relationships/image" Target="../media/image21.GIF"/><Relationship Id="rId7" Type="http://schemas.openxmlformats.org/officeDocument/2006/relationships/slide" Target="slide6.xml"/><Relationship Id="rId12" Type="http://schemas.microsoft.com/office/2007/relationships/hdphoto" Target="../media/hdphoto6.wdp"/><Relationship Id="rId17" Type="http://schemas.openxmlformats.org/officeDocument/2006/relationships/image" Target="../media/image19.png"/><Relationship Id="rId25" Type="http://schemas.openxmlformats.org/officeDocument/2006/relationships/image" Target="../media/image24.GIF"/><Relationship Id="rId2" Type="http://schemas.openxmlformats.org/officeDocument/2006/relationships/image" Target="../media/image13.png"/><Relationship Id="rId16" Type="http://schemas.openxmlformats.org/officeDocument/2006/relationships/slide" Target="slide9.xml"/><Relationship Id="rId20"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7.png"/><Relationship Id="rId24" Type="http://schemas.microsoft.com/office/2007/relationships/hdphoto" Target="../media/hdphoto10.wdp"/><Relationship Id="rId5" Type="http://schemas.openxmlformats.org/officeDocument/2006/relationships/image" Target="../media/image15.png"/><Relationship Id="rId15" Type="http://schemas.microsoft.com/office/2007/relationships/hdphoto" Target="../media/hdphoto7.wdp"/><Relationship Id="rId23" Type="http://schemas.openxmlformats.org/officeDocument/2006/relationships/image" Target="../media/image23.png"/><Relationship Id="rId10" Type="http://schemas.openxmlformats.org/officeDocument/2006/relationships/slide" Target="slide7.xml"/><Relationship Id="rId19" Type="http://schemas.openxmlformats.org/officeDocument/2006/relationships/image" Target="../media/image20.png"/><Relationship Id="rId4" Type="http://schemas.openxmlformats.org/officeDocument/2006/relationships/slide" Target="slide5.xml"/><Relationship Id="rId9" Type="http://schemas.microsoft.com/office/2007/relationships/hdphoto" Target="../media/hdphoto5.wdp"/><Relationship Id="rId14" Type="http://schemas.openxmlformats.org/officeDocument/2006/relationships/image" Target="../media/image18.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3)"/>
          <p:cNvPicPr>
            <a:picLocks noGrp="1" noChangeAspect="1"/>
          </p:cNvPicPr>
          <p:nvPr>
            <p:ph idx="1"/>
          </p:nvPr>
        </p:nvPicPr>
        <p:blipFill>
          <a:blip r:embed="rId3"/>
          <a:stretch>
            <a:fillRect/>
          </a:stretch>
        </p:blipFill>
        <p:spPr>
          <a:xfrm>
            <a:off x="1447800" y="209550"/>
            <a:ext cx="5956935" cy="4896485"/>
          </a:xfrm>
          <a:prstGeom prst="rect">
            <a:avLst/>
          </a:prstGeom>
        </p:spPr>
      </p:pic>
      <p:sp>
        <p:nvSpPr>
          <p:cNvPr id="9" name="PA_文本框 9"/>
          <p:cNvSpPr txBox="1"/>
          <p:nvPr>
            <p:custDataLst>
              <p:tags r:id="rId1"/>
            </p:custDataLst>
          </p:nvPr>
        </p:nvSpPr>
        <p:spPr>
          <a:xfrm>
            <a:off x="1504950" y="1581150"/>
            <a:ext cx="6800849" cy="1200329"/>
          </a:xfrm>
          <a:prstGeom prst="rect">
            <a:avLst/>
          </a:prstGeom>
          <a:noFill/>
        </p:spPr>
        <p:txBody>
          <a:bodyPr wrap="square" rtlCol="0">
            <a:spAutoFit/>
          </a:bodyPr>
          <a:lstStyle/>
          <a:p>
            <a:pPr algn="ctr"/>
            <a:r>
              <a:rPr lang="en-NZ" altLang="vi-VN" sz="3600" b="1" dirty="0">
                <a:solidFill>
                  <a:srgbClr val="FF0000"/>
                </a:solidFill>
                <a:latin typeface="Times New Roman" panose="02020603050405020304" pitchFamily="18" charset="0"/>
                <a:cs typeface="Times New Roman" panose="02020603050405020304" pitchFamily="18" charset="0"/>
              </a:rPr>
              <a:t>ÔN TẬP KIỂM TRA GIỮA </a:t>
            </a:r>
            <a:r>
              <a:rPr lang="en-NZ" altLang="vi-VN" sz="3600" b="1">
                <a:solidFill>
                  <a:srgbClr val="FF0000"/>
                </a:solidFill>
                <a:latin typeface="Times New Roman" panose="02020603050405020304" pitchFamily="18" charset="0"/>
                <a:cs typeface="Times New Roman" panose="02020603050405020304" pitchFamily="18" charset="0"/>
              </a:rPr>
              <a:t>KÌ </a:t>
            </a:r>
            <a:r>
              <a:rPr lang="vi-VN" altLang="vi-VN" sz="3600" b="1">
                <a:solidFill>
                  <a:srgbClr val="FF0000"/>
                </a:solidFill>
                <a:latin typeface="Times New Roman" panose="02020603050405020304" pitchFamily="18" charset="0"/>
                <a:cs typeface="Times New Roman" panose="02020603050405020304" pitchFamily="18" charset="0"/>
              </a:rPr>
              <a:t>II </a:t>
            </a:r>
            <a:endParaRPr lang="en-NZ" altLang="vi-VN" sz="3600" b="1" dirty="0">
              <a:solidFill>
                <a:srgbClr val="FF0000"/>
              </a:solidFill>
              <a:latin typeface="Times New Roman" panose="02020603050405020304" pitchFamily="18" charset="0"/>
              <a:cs typeface="Times New Roman" panose="02020603050405020304" pitchFamily="18" charset="0"/>
            </a:endParaRPr>
          </a:p>
          <a:p>
            <a:pPr algn="ctr"/>
            <a:r>
              <a:rPr lang="vi-VN" altLang="en-US" sz="3600">
                <a:solidFill>
                  <a:srgbClr val="FF0000"/>
                </a:solidFill>
                <a:latin typeface="Times New Roman" panose="02020603050405020304" pitchFamily="18" charset="0"/>
                <a:cs typeface="Times New Roman" panose="02020603050405020304" pitchFamily="18" charset="0"/>
              </a:rPr>
              <a:t>LỊCH SỬ-</a:t>
            </a:r>
            <a:r>
              <a:rPr lang="en-NZ" altLang="en-US" sz="3600">
                <a:solidFill>
                  <a:srgbClr val="FF0000"/>
                </a:solidFill>
                <a:latin typeface="Times New Roman" panose="02020603050405020304" pitchFamily="18" charset="0"/>
                <a:cs typeface="Times New Roman" panose="02020603050405020304" pitchFamily="18" charset="0"/>
              </a:rPr>
              <a:t> </a:t>
            </a:r>
            <a:r>
              <a:rPr lang="en-NZ" altLang="en-US" sz="3600" dirty="0">
                <a:solidFill>
                  <a:srgbClr val="FF0000"/>
                </a:solidFill>
                <a:latin typeface="Times New Roman" panose="02020603050405020304" pitchFamily="18" charset="0"/>
                <a:cs typeface="Times New Roman" panose="02020603050405020304" pitchFamily="18" charset="0"/>
              </a:rPr>
              <a:t>ĐỊA LÍ</a:t>
            </a: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338501"/>
            <a:ext cx="4812286" cy="1323423"/>
          </a:xfrm>
          <a:prstGeom prst="rect">
            <a:avLst/>
          </a:prstGeom>
          <a:noFill/>
        </p:spPr>
        <p:txBody>
          <a:bodyPr wrap="square" lIns="91424" tIns="45712" rIns="91424" bIns="45712" rtlCol="0">
            <a:spAutoFit/>
          </a:bodyPr>
          <a:lstStyle/>
          <a:p>
            <a:r>
              <a:rPr lang="vi-VN" sz="2000" b="1"/>
              <a:t>Câu </a:t>
            </a:r>
            <a:r>
              <a:rPr lang="en-NZ" sz="2000" b="1"/>
              <a:t>6</a:t>
            </a:r>
            <a:r>
              <a:rPr lang="vi-VN" sz="2000" b="1"/>
              <a:t>: </a:t>
            </a:r>
            <a:r>
              <a:rPr lang="en-NZ" sz="2000" b="1"/>
              <a:t>Nguồn gốc sinh ra các hiện tượng khí tượng như mây, mưa, sương …  </a:t>
            </a:r>
            <a:r>
              <a:rPr lang="vi-VN" sz="2000" b="1"/>
              <a:t>?</a:t>
            </a:r>
            <a:endParaRPr lang="en-US" sz="2000"/>
          </a:p>
          <a:p>
            <a:r>
              <a:rPr lang="vi-VN" sz="2000"/>
              <a:t>A. </a:t>
            </a:r>
            <a:r>
              <a:rPr lang="en-NZ" sz="2000"/>
              <a:t>Khí oxy</a:t>
            </a:r>
            <a:r>
              <a:rPr lang="vi-VN" sz="2000"/>
              <a:t>         B. </a:t>
            </a:r>
            <a:r>
              <a:rPr lang="en-NZ" sz="2000"/>
              <a:t>Khí carbonic</a:t>
            </a:r>
            <a:endParaRPr lang="en-US" sz="2000"/>
          </a:p>
          <a:p>
            <a:r>
              <a:rPr lang="vi-VN" sz="2000"/>
              <a:t>C. </a:t>
            </a:r>
            <a:r>
              <a:rPr lang="en-NZ" sz="2000"/>
              <a:t>Khí nitơ</a:t>
            </a:r>
            <a:r>
              <a:rPr lang="vi-VN" sz="2000"/>
              <a:t>       D. </a:t>
            </a:r>
            <a:r>
              <a:rPr lang="en-NZ" sz="2000"/>
              <a:t>Hơi nước trong không khí</a:t>
            </a:r>
            <a:endParaRPr lang="en-US" sz="2000"/>
          </a:p>
        </p:txBody>
      </p:sp>
      <p:sp>
        <p:nvSpPr>
          <p:cNvPr id="11" name="TextBox 10"/>
          <p:cNvSpPr txBox="1"/>
          <p:nvPr/>
        </p:nvSpPr>
        <p:spPr>
          <a:xfrm>
            <a:off x="3124200" y="813290"/>
            <a:ext cx="3352800" cy="830981"/>
          </a:xfrm>
          <a:prstGeom prst="rect">
            <a:avLst/>
          </a:prstGeom>
          <a:noFill/>
        </p:spPr>
        <p:txBody>
          <a:bodyPr wrap="square" lIns="91424" tIns="45712" rIns="91424" bIns="45712" rtlCol="0">
            <a:spAutoFit/>
          </a:bodyPr>
          <a:lstStyle/>
          <a:p>
            <a:r>
              <a:rPr lang="vi-VN" sz="2400"/>
              <a:t>D. </a:t>
            </a:r>
            <a:r>
              <a:rPr lang="en-NZ" sz="2400"/>
              <a:t>Hơi nước trong không khí</a:t>
            </a:r>
            <a:endParaRPr lang="en-US" sz="2400"/>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57274" y="3105150"/>
            <a:ext cx="5191125" cy="1323423"/>
          </a:xfrm>
          <a:prstGeom prst="rect">
            <a:avLst/>
          </a:prstGeom>
          <a:noFill/>
        </p:spPr>
        <p:txBody>
          <a:bodyPr wrap="square" lIns="91424" tIns="45712" rIns="91424" bIns="45712" rtlCol="0">
            <a:spAutoFit/>
          </a:bodyPr>
          <a:lstStyle/>
          <a:p>
            <a:r>
              <a:rPr lang="vi-VN" sz="2000" b="1"/>
              <a:t>Câu </a:t>
            </a:r>
            <a:r>
              <a:rPr lang="en-NZ" sz="2000" b="1"/>
              <a:t>7</a:t>
            </a:r>
            <a:r>
              <a:rPr lang="vi-VN" sz="2000" b="1"/>
              <a:t>:</a:t>
            </a:r>
            <a:r>
              <a:rPr lang="en-NZ" sz="2000" b="1"/>
              <a:t> Nguồn cung cấp ánh sáng và nhiệt chủ yếu cho Trái Đất là ?</a:t>
            </a:r>
            <a:endParaRPr lang="en-US" sz="2000"/>
          </a:p>
          <a:p>
            <a:r>
              <a:rPr lang="vi-VN" sz="2000"/>
              <a:t>A. </a:t>
            </a:r>
            <a:r>
              <a:rPr lang="en-NZ" sz="2000"/>
              <a:t>Mặt Trăng</a:t>
            </a:r>
            <a:r>
              <a:rPr lang="vi-VN" sz="2000"/>
              <a:t>           </a:t>
            </a:r>
            <a:r>
              <a:rPr lang="en-NZ" sz="2000"/>
              <a:t>  </a:t>
            </a:r>
            <a:r>
              <a:rPr lang="vi-VN" sz="2000"/>
              <a:t>   B. </a:t>
            </a:r>
            <a:r>
              <a:rPr lang="en-NZ" sz="2000"/>
              <a:t>Sao Hỏa</a:t>
            </a:r>
            <a:r>
              <a:rPr lang="vi-VN" sz="2000"/>
              <a:t> </a:t>
            </a:r>
            <a:r>
              <a:rPr lang="en-NZ" sz="2000"/>
              <a:t>               </a:t>
            </a:r>
            <a:endParaRPr lang="vi-VN" sz="2000"/>
          </a:p>
          <a:p>
            <a:r>
              <a:rPr lang="vi-VN" sz="2000"/>
              <a:t>C. </a:t>
            </a:r>
            <a:r>
              <a:rPr lang="en-NZ" sz="2000"/>
              <a:t>Núi lửa</a:t>
            </a:r>
            <a:r>
              <a:rPr lang="vi-VN" sz="2000"/>
              <a:t>.                </a:t>
            </a:r>
            <a:r>
              <a:rPr lang="en-NZ" sz="2000"/>
              <a:t>    </a:t>
            </a:r>
            <a:r>
              <a:rPr lang="vi-VN" sz="2000"/>
              <a:t>D. </a:t>
            </a:r>
            <a:r>
              <a:rPr lang="en-NZ" sz="2000"/>
              <a:t>Mặt Trời</a:t>
            </a:r>
            <a:endParaRPr lang="en-US" sz="2000"/>
          </a:p>
        </p:txBody>
      </p:sp>
      <p:sp>
        <p:nvSpPr>
          <p:cNvPr id="11" name="TextBox 10"/>
          <p:cNvSpPr txBox="1"/>
          <p:nvPr/>
        </p:nvSpPr>
        <p:spPr>
          <a:xfrm>
            <a:off x="3124200" y="813290"/>
            <a:ext cx="3352800" cy="461649"/>
          </a:xfrm>
          <a:prstGeom prst="rect">
            <a:avLst/>
          </a:prstGeom>
          <a:noFill/>
        </p:spPr>
        <p:txBody>
          <a:bodyPr wrap="square" lIns="91424" tIns="45712" rIns="91424" bIns="45712" rtlCol="0">
            <a:spAutoFit/>
          </a:bodyPr>
          <a:lstStyle/>
          <a:p>
            <a:r>
              <a:rPr lang="vi-VN" sz="2400"/>
              <a:t>D. </a:t>
            </a:r>
            <a:r>
              <a:rPr lang="en-NZ" sz="2400"/>
              <a:t>Mặt Trời</a:t>
            </a:r>
            <a:endParaRPr lang="en-US" sz="2400"/>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105150"/>
            <a:ext cx="4812286" cy="1631200"/>
          </a:xfrm>
          <a:prstGeom prst="rect">
            <a:avLst/>
          </a:prstGeom>
          <a:noFill/>
        </p:spPr>
        <p:txBody>
          <a:bodyPr wrap="square" lIns="91424" tIns="45712" rIns="91424" bIns="45712" rtlCol="0">
            <a:spAutoFit/>
          </a:bodyPr>
          <a:lstStyle/>
          <a:p>
            <a:r>
              <a:rPr lang="en-NZ" sz="2000" b="1"/>
              <a:t>Câu 8: Thủy quyển là gì ?</a:t>
            </a:r>
            <a:endParaRPr lang="en-US" sz="2000"/>
          </a:p>
          <a:p>
            <a:r>
              <a:rPr lang="vi-VN" sz="2000"/>
              <a:t>A. </a:t>
            </a:r>
            <a:r>
              <a:rPr lang="en-NZ" sz="2000"/>
              <a:t>Lớp không khí bao phủ trên Trái Đất</a:t>
            </a:r>
            <a:r>
              <a:rPr lang="vi-VN" sz="2000"/>
              <a:t>              B. </a:t>
            </a:r>
            <a:r>
              <a:rPr lang="en-NZ" sz="2000"/>
              <a:t>Lớp đất, đá bao phủ trên Trái Đất</a:t>
            </a:r>
            <a:r>
              <a:rPr lang="vi-VN" sz="2000"/>
              <a:t> </a:t>
            </a:r>
            <a:endParaRPr lang="en-US" sz="2000"/>
          </a:p>
          <a:p>
            <a:r>
              <a:rPr lang="vi-VN" sz="2000"/>
              <a:t>C. </a:t>
            </a:r>
            <a:r>
              <a:rPr lang="en-NZ" sz="2000"/>
              <a:t>Lớp khói bụi bao phủ trên Trái Đất </a:t>
            </a:r>
            <a:r>
              <a:rPr lang="vi-VN" sz="2000"/>
              <a:t>                D. </a:t>
            </a:r>
            <a:r>
              <a:rPr lang="en-NZ" sz="2000"/>
              <a:t>Lớp nước bao phủ trên Trái Đất</a:t>
            </a:r>
            <a:endParaRPr lang="en-US" sz="2000"/>
          </a:p>
        </p:txBody>
      </p:sp>
      <p:sp>
        <p:nvSpPr>
          <p:cNvPr id="11" name="TextBox 10"/>
          <p:cNvSpPr txBox="1"/>
          <p:nvPr/>
        </p:nvSpPr>
        <p:spPr>
          <a:xfrm>
            <a:off x="3124200" y="813290"/>
            <a:ext cx="3352800" cy="1200312"/>
          </a:xfrm>
          <a:prstGeom prst="rect">
            <a:avLst/>
          </a:prstGeom>
          <a:noFill/>
        </p:spPr>
        <p:txBody>
          <a:bodyPr wrap="square" lIns="91424" tIns="45712" rIns="91424" bIns="45712" rtlCol="0">
            <a:spAutoFit/>
          </a:bodyPr>
          <a:lstStyle/>
          <a:p>
            <a:pPr algn="ctr"/>
            <a:r>
              <a:rPr lang="vi-VN" sz="2400"/>
              <a:t>D. </a:t>
            </a:r>
            <a:r>
              <a:rPr lang="en-NZ" sz="2400"/>
              <a:t>Lớp nước bao phủ trên Trái Đất</a:t>
            </a:r>
            <a:endParaRPr lang="en-US" sz="2400"/>
          </a:p>
          <a:p>
            <a:pPr algn="ctr"/>
            <a:r>
              <a:rPr lang="vi-VN" sz="2400"/>
              <a:t> </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105150"/>
            <a:ext cx="5181600" cy="1477311"/>
          </a:xfrm>
          <a:prstGeom prst="rect">
            <a:avLst/>
          </a:prstGeom>
          <a:noFill/>
        </p:spPr>
        <p:txBody>
          <a:bodyPr wrap="square" lIns="91424" tIns="45712" rIns="91424" bIns="45712" rtlCol="0">
            <a:spAutoFit/>
          </a:bodyPr>
          <a:lstStyle/>
          <a:p>
            <a:r>
              <a:rPr lang="en-NZ" b="1"/>
              <a:t>Câu 9: Cư dân Văn Lang, Âu Lạc chủ yếu sống bằng  ?</a:t>
            </a:r>
            <a:endParaRPr lang="en-US"/>
          </a:p>
          <a:p>
            <a:pPr lvl="0"/>
            <a:r>
              <a:rPr lang="vi-VN"/>
              <a:t>A.</a:t>
            </a:r>
            <a:r>
              <a:rPr lang="en-NZ"/>
              <a:t>Nghề nông trồng lúa nước</a:t>
            </a:r>
            <a:r>
              <a:rPr lang="vi-VN"/>
              <a:t>            </a:t>
            </a:r>
            <a:r>
              <a:rPr lang="en-NZ"/>
              <a:t>                </a:t>
            </a:r>
            <a:endParaRPr lang="vi-VN"/>
          </a:p>
          <a:p>
            <a:pPr lvl="0"/>
            <a:r>
              <a:rPr lang="vi-VN"/>
              <a:t>B.</a:t>
            </a:r>
            <a:r>
              <a:rPr lang="en-NZ"/>
              <a:t> Bán hàng online            </a:t>
            </a:r>
            <a:endParaRPr lang="en-US"/>
          </a:p>
          <a:p>
            <a:r>
              <a:rPr lang="vi-VN"/>
              <a:t>C.</a:t>
            </a:r>
            <a:r>
              <a:rPr lang="en-NZ"/>
              <a:t> Giao thương buôn bán hàng hóa </a:t>
            </a:r>
            <a:r>
              <a:rPr lang="vi-VN"/>
              <a:t>      </a:t>
            </a:r>
            <a:r>
              <a:rPr lang="en-NZ"/>
              <a:t>            </a:t>
            </a:r>
            <a:endParaRPr lang="vi-VN"/>
          </a:p>
          <a:p>
            <a:r>
              <a:rPr lang="vi-VN"/>
              <a:t>D. </a:t>
            </a:r>
            <a:r>
              <a:rPr lang="en-NZ"/>
              <a:t>Khai thác khoáng sản</a:t>
            </a:r>
            <a:endParaRPr lang="en-US"/>
          </a:p>
        </p:txBody>
      </p:sp>
      <p:sp>
        <p:nvSpPr>
          <p:cNvPr id="11" name="TextBox 10"/>
          <p:cNvSpPr txBox="1"/>
          <p:nvPr/>
        </p:nvSpPr>
        <p:spPr>
          <a:xfrm>
            <a:off x="3276600" y="813290"/>
            <a:ext cx="3200400" cy="1200312"/>
          </a:xfrm>
          <a:prstGeom prst="rect">
            <a:avLst/>
          </a:prstGeom>
          <a:noFill/>
        </p:spPr>
        <p:txBody>
          <a:bodyPr wrap="square" lIns="91424" tIns="45712" rIns="91424" bIns="45712" rtlCol="0">
            <a:spAutoFit/>
          </a:bodyPr>
          <a:lstStyle/>
          <a:p>
            <a:pPr lvl="0"/>
            <a:r>
              <a:rPr lang="vi-VN" sz="2400"/>
              <a:t>A.</a:t>
            </a:r>
            <a:r>
              <a:rPr lang="en-NZ" sz="2400"/>
              <a:t>Nghề nông trồng lúa nước</a:t>
            </a:r>
            <a:r>
              <a:rPr lang="vi-VN" sz="2400"/>
              <a:t>            </a:t>
            </a:r>
            <a:r>
              <a:rPr lang="en-NZ" sz="2400"/>
              <a:t>                </a:t>
            </a:r>
            <a:endParaRPr lang="vi-VN" sz="2400"/>
          </a:p>
          <a:p>
            <a:pPr algn="ctr"/>
            <a:r>
              <a:rPr lang="vi-VN" sz="2400"/>
              <a:t> </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6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105150"/>
            <a:ext cx="4812286" cy="1631200"/>
          </a:xfrm>
          <a:prstGeom prst="rect">
            <a:avLst/>
          </a:prstGeom>
          <a:noFill/>
        </p:spPr>
        <p:txBody>
          <a:bodyPr wrap="square" lIns="91424" tIns="45712" rIns="91424" bIns="45712" rtlCol="0">
            <a:spAutoFit/>
          </a:bodyPr>
          <a:lstStyle/>
          <a:p>
            <a:r>
              <a:rPr lang="en-NZ" sz="2000" b="1"/>
              <a:t>Câu 10: Hiện vật nào tiêu biểu cho tài năng và kĩ thuật chế tác đồ đồng của con người thời kì Văn Lang, Âu Lạc?</a:t>
            </a:r>
            <a:endParaRPr lang="en-US" sz="2000"/>
          </a:p>
          <a:p>
            <a:r>
              <a:rPr lang="vi-VN" sz="2000"/>
              <a:t>A. </a:t>
            </a:r>
            <a:r>
              <a:rPr lang="en-NZ" sz="2000"/>
              <a:t>Đồ gốm</a:t>
            </a:r>
            <a:r>
              <a:rPr lang="vi-VN" sz="2000"/>
              <a:t>                        B. </a:t>
            </a:r>
            <a:r>
              <a:rPr lang="en-NZ" sz="2000"/>
              <a:t>Công cụ đá           </a:t>
            </a:r>
            <a:endParaRPr lang="vi-VN" sz="2000"/>
          </a:p>
          <a:p>
            <a:r>
              <a:rPr lang="vi-VN" sz="2000"/>
              <a:t>C.</a:t>
            </a:r>
            <a:r>
              <a:rPr lang="en-NZ" sz="2000"/>
              <a:t> Trống đồng Ngọc Lũ</a:t>
            </a:r>
            <a:r>
              <a:rPr lang="vi-VN" sz="2000"/>
              <a:t>      D. </a:t>
            </a:r>
            <a:r>
              <a:rPr lang="en-NZ" sz="2000"/>
              <a:t>Rìu đá Bắc Sơn</a:t>
            </a:r>
            <a:endParaRPr lang="en-US" sz="2000"/>
          </a:p>
        </p:txBody>
      </p:sp>
      <p:sp>
        <p:nvSpPr>
          <p:cNvPr id="11" name="TextBox 10"/>
          <p:cNvSpPr txBox="1"/>
          <p:nvPr/>
        </p:nvSpPr>
        <p:spPr>
          <a:xfrm>
            <a:off x="3124200" y="813290"/>
            <a:ext cx="3352800" cy="461649"/>
          </a:xfrm>
          <a:prstGeom prst="rect">
            <a:avLst/>
          </a:prstGeom>
          <a:noFill/>
        </p:spPr>
        <p:txBody>
          <a:bodyPr wrap="square" lIns="91424" tIns="45712" rIns="91424" bIns="45712" rtlCol="0">
            <a:spAutoFit/>
          </a:bodyPr>
          <a:lstStyle/>
          <a:p>
            <a:pPr algn="ctr"/>
            <a:r>
              <a:rPr lang="vi-VN" sz="2400"/>
              <a:t>C.</a:t>
            </a:r>
            <a:r>
              <a:rPr lang="en-NZ" sz="2400"/>
              <a:t> Trống đồng Ngọc Lũ</a:t>
            </a:r>
            <a:r>
              <a:rPr lang="vi-VN" sz="2400"/>
              <a:t>  </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6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028950"/>
            <a:ext cx="5029200" cy="1754310"/>
          </a:xfrm>
          <a:prstGeom prst="rect">
            <a:avLst/>
          </a:prstGeom>
          <a:noFill/>
        </p:spPr>
        <p:txBody>
          <a:bodyPr wrap="square" lIns="91424" tIns="45712" rIns="91424" bIns="45712" rtlCol="0">
            <a:spAutoFit/>
          </a:bodyPr>
          <a:lstStyle/>
          <a:p>
            <a:r>
              <a:rPr lang="en-NZ" b="1"/>
              <a:t>Câu 11: Đặc điểm nào không có trong đời sống tinh thần của cư dân Văn lang, Âu Lạc ?</a:t>
            </a:r>
            <a:endParaRPr lang="en-US"/>
          </a:p>
          <a:p>
            <a:pPr marL="342900" lvl="0" indent="-342900">
              <a:buAutoNum type="alphaUcPeriod"/>
            </a:pPr>
            <a:r>
              <a:rPr lang="en-NZ"/>
              <a:t>Thờ cúng tổ tiên</a:t>
            </a:r>
            <a:r>
              <a:rPr lang="vi-VN"/>
              <a:t>           </a:t>
            </a:r>
            <a:r>
              <a:rPr lang="en-NZ"/>
              <a:t>                                  </a:t>
            </a:r>
            <a:endParaRPr lang="vi-VN"/>
          </a:p>
          <a:p>
            <a:pPr lvl="0"/>
            <a:r>
              <a:rPr lang="vi-VN"/>
              <a:t>B. </a:t>
            </a:r>
            <a:r>
              <a:rPr lang="en-NZ"/>
              <a:t>Nhuộm răng đen           </a:t>
            </a:r>
            <a:endParaRPr lang="en-US"/>
          </a:p>
          <a:p>
            <a:r>
              <a:rPr lang="vi-VN"/>
              <a:t>C.</a:t>
            </a:r>
            <a:r>
              <a:rPr lang="en-NZ"/>
              <a:t> Chôn cất người chết</a:t>
            </a:r>
            <a:r>
              <a:rPr lang="vi-VN"/>
              <a:t>      </a:t>
            </a:r>
            <a:r>
              <a:rPr lang="en-NZ"/>
              <a:t>                                 </a:t>
            </a:r>
            <a:endParaRPr lang="vi-VN"/>
          </a:p>
          <a:p>
            <a:r>
              <a:rPr lang="vi-VN"/>
              <a:t>D. </a:t>
            </a:r>
            <a:r>
              <a:rPr lang="en-NZ"/>
              <a:t>Ướp xác</a:t>
            </a:r>
            <a:endParaRPr lang="en-US"/>
          </a:p>
        </p:txBody>
      </p:sp>
      <p:sp>
        <p:nvSpPr>
          <p:cNvPr id="11" name="TextBox 10"/>
          <p:cNvSpPr txBox="1"/>
          <p:nvPr/>
        </p:nvSpPr>
        <p:spPr>
          <a:xfrm>
            <a:off x="3124200" y="813290"/>
            <a:ext cx="3352800" cy="830981"/>
          </a:xfrm>
          <a:prstGeom prst="rect">
            <a:avLst/>
          </a:prstGeom>
          <a:noFill/>
        </p:spPr>
        <p:txBody>
          <a:bodyPr wrap="square" lIns="91424" tIns="45712" rIns="91424" bIns="45712" rtlCol="0">
            <a:spAutoFit/>
          </a:bodyPr>
          <a:lstStyle/>
          <a:p>
            <a:r>
              <a:rPr lang="vi-VN" sz="2400"/>
              <a:t>D. </a:t>
            </a:r>
            <a:r>
              <a:rPr lang="en-NZ" sz="2400"/>
              <a:t>Ướp xác</a:t>
            </a:r>
            <a:endParaRPr lang="en-US" sz="2400"/>
          </a:p>
          <a:p>
            <a:pPr algn="ctr"/>
            <a:r>
              <a:rPr lang="vi-VN" sz="2400"/>
              <a:t> </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6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80">
                                          <p:stCondLst>
                                            <p:cond delay="0"/>
                                          </p:stCondLst>
                                        </p:cTn>
                                        <p:tgtEl>
                                          <p:spTgt spid="11"/>
                                        </p:tgtEl>
                                      </p:cBhvr>
                                    </p:animEffect>
                                    <p:anim calcmode="lin" valueType="num">
                                      <p:cBhvr>
                                        <p:cTn id="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gtEl>
                                      </p:cBhvr>
                                      <p:to x="100000" y="60000"/>
                                    </p:animScale>
                                    <p:animScale>
                                      <p:cBhvr>
                                        <p:cTn id="47" dur="166" decel="50000">
                                          <p:stCondLst>
                                            <p:cond delay="676"/>
                                          </p:stCondLst>
                                        </p:cTn>
                                        <p:tgtEl>
                                          <p:spTgt spid="11"/>
                                        </p:tgtEl>
                                      </p:cBhvr>
                                      <p:to x="100000" y="100000"/>
                                    </p:animScale>
                                    <p:animScale>
                                      <p:cBhvr>
                                        <p:cTn id="48" dur="26">
                                          <p:stCondLst>
                                            <p:cond delay="1312"/>
                                          </p:stCondLst>
                                        </p:cTn>
                                        <p:tgtEl>
                                          <p:spTgt spid="11"/>
                                        </p:tgtEl>
                                      </p:cBhvr>
                                      <p:to x="100000" y="80000"/>
                                    </p:animScale>
                                    <p:animScale>
                                      <p:cBhvr>
                                        <p:cTn id="49" dur="166" decel="50000">
                                          <p:stCondLst>
                                            <p:cond delay="1338"/>
                                          </p:stCondLst>
                                        </p:cTn>
                                        <p:tgtEl>
                                          <p:spTgt spid="11"/>
                                        </p:tgtEl>
                                      </p:cBhvr>
                                      <p:to x="100000" y="100000"/>
                                    </p:animScale>
                                    <p:animScale>
                                      <p:cBhvr>
                                        <p:cTn id="50" dur="26">
                                          <p:stCondLst>
                                            <p:cond delay="1642"/>
                                          </p:stCondLst>
                                        </p:cTn>
                                        <p:tgtEl>
                                          <p:spTgt spid="11"/>
                                        </p:tgtEl>
                                      </p:cBhvr>
                                      <p:to x="100000" y="90000"/>
                                    </p:animScale>
                                    <p:animScale>
                                      <p:cBhvr>
                                        <p:cTn id="51" dur="166" decel="50000">
                                          <p:stCondLst>
                                            <p:cond delay="1668"/>
                                          </p:stCondLst>
                                        </p:cTn>
                                        <p:tgtEl>
                                          <p:spTgt spid="11"/>
                                        </p:tgtEl>
                                      </p:cBhvr>
                                      <p:to x="100000" y="100000"/>
                                    </p:animScale>
                                    <p:animScale>
                                      <p:cBhvr>
                                        <p:cTn id="52" dur="26">
                                          <p:stCondLst>
                                            <p:cond delay="1808"/>
                                          </p:stCondLst>
                                        </p:cTn>
                                        <p:tgtEl>
                                          <p:spTgt spid="11"/>
                                        </p:tgtEl>
                                      </p:cBhvr>
                                      <p:to x="100000" y="95000"/>
                                    </p:animScale>
                                    <p:animScale>
                                      <p:cBhvr>
                                        <p:cTn id="5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ngwing.com (3)"/>
          <p:cNvPicPr>
            <a:picLocks noGrp="1" noChangeAspect="1"/>
          </p:cNvPicPr>
          <p:nvPr>
            <p:ph idx="1"/>
          </p:nvPr>
        </p:nvPicPr>
        <p:blipFill>
          <a:blip r:embed="rId2"/>
          <a:stretch>
            <a:fillRect/>
          </a:stretch>
        </p:blipFill>
        <p:spPr>
          <a:xfrm>
            <a:off x="2743200" y="209550"/>
            <a:ext cx="5871845" cy="3547110"/>
          </a:xfrm>
          <a:prstGeom prst="rect">
            <a:avLst/>
          </a:prstGeom>
        </p:spPr>
      </p:pic>
      <p:pic>
        <p:nvPicPr>
          <p:cNvPr id="8" name="Content Placeholder 3" descr="2 (4)"/>
          <p:cNvPicPr>
            <a:picLocks noChangeAspect="1"/>
          </p:cNvPicPr>
          <p:nvPr/>
        </p:nvPicPr>
        <p:blipFill>
          <a:blip r:embed="rId3"/>
          <a:stretch>
            <a:fillRect/>
          </a:stretch>
        </p:blipFill>
        <p:spPr>
          <a:xfrm>
            <a:off x="0" y="0"/>
            <a:ext cx="2668905" cy="5165090"/>
          </a:xfrm>
          <a:prstGeom prst="rect">
            <a:avLst/>
          </a:prstGeom>
        </p:spPr>
      </p:pic>
      <p:sp>
        <p:nvSpPr>
          <p:cNvPr id="10" name="矩形 5"/>
          <p:cNvSpPr/>
          <p:nvPr/>
        </p:nvSpPr>
        <p:spPr>
          <a:xfrm>
            <a:off x="3200400" y="3867150"/>
            <a:ext cx="4686300" cy="922020"/>
          </a:xfrm>
          <a:prstGeom prst="rect">
            <a:avLst/>
          </a:prstGeom>
        </p:spPr>
        <p:txBody>
          <a:bodyPr wrap="square">
            <a:spAutoFit/>
          </a:bodyPr>
          <a:lstStyle/>
          <a:p>
            <a:pPr algn="ctr"/>
            <a:r>
              <a:rPr lang="en-NZ" altLang="zh-C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TĂNG TỐC</a:t>
            </a:r>
          </a:p>
        </p:txBody>
      </p:sp>
    </p:spTree>
  </p:cSld>
  <p:clrMapOvr>
    <a:masterClrMapping/>
  </p:clrMapOvr>
  <p:transition advClick="0" advTm="3000">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9)"/>
          <p:cNvPicPr>
            <a:picLocks noChangeAspect="1"/>
          </p:cNvPicPr>
          <p:nvPr/>
        </p:nvPicPr>
        <p:blipFill>
          <a:blip r:embed="rId2"/>
          <a:stretch>
            <a:fillRect/>
          </a:stretch>
        </p:blipFill>
        <p:spPr>
          <a:xfrm>
            <a:off x="0" y="-19050"/>
            <a:ext cx="9126855" cy="3338195"/>
          </a:xfrm>
          <a:prstGeom prst="rect">
            <a:avLst/>
          </a:prstGeom>
        </p:spPr>
      </p:pic>
      <p:sp>
        <p:nvSpPr>
          <p:cNvPr id="3" name="Content Placeholder 2"/>
          <p:cNvSpPr>
            <a:spLocks noGrp="1"/>
          </p:cNvSpPr>
          <p:nvPr>
            <p:ph idx="1"/>
          </p:nvPr>
        </p:nvSpPr>
        <p:spPr>
          <a:xfrm>
            <a:off x="1143000" y="1352550"/>
            <a:ext cx="6417945" cy="3263265"/>
          </a:xfrm>
        </p:spPr>
        <p:txBody>
          <a:bodyPr/>
          <a:lstStyle/>
          <a:p>
            <a:pPr marL="0" indent="0">
              <a:buNone/>
            </a:pPr>
            <a:r>
              <a:rPr lang="vi-VN" sz="2400" b="1">
                <a:solidFill>
                  <a:srgbClr val="FF0000"/>
                </a:solidFill>
                <a:latin typeface="Times New Roman" panose="02020603050405020304" pitchFamily="18" charset="0"/>
                <a:cs typeface="Times New Roman" panose="02020603050405020304" pitchFamily="18" charset="0"/>
              </a:rPr>
              <a:t>Câu 12: Chính quyền đô hộ phương Bắc đã thi hành chính sách độc quyền về ?</a:t>
            </a:r>
          </a:p>
          <a:p>
            <a:pPr marL="0" indent="0">
              <a:buNone/>
            </a:pPr>
            <a:r>
              <a:rPr lang="vi-VN" sz="2400" b="1">
                <a:solidFill>
                  <a:srgbClr val="0070C0"/>
                </a:solidFill>
                <a:latin typeface="Times New Roman" panose="02020603050405020304" pitchFamily="18" charset="0"/>
                <a:cs typeface="Times New Roman" panose="02020603050405020304" pitchFamily="18" charset="0"/>
              </a:rPr>
              <a:t>A. Ruộng đất                                                       </a:t>
            </a:r>
          </a:p>
          <a:p>
            <a:pPr marL="0" indent="0">
              <a:buNone/>
            </a:pPr>
            <a:r>
              <a:rPr lang="vi-VN" sz="2400" b="1">
                <a:solidFill>
                  <a:srgbClr val="0070C0"/>
                </a:solidFill>
                <a:latin typeface="Times New Roman" panose="02020603050405020304" pitchFamily="18" charset="0"/>
                <a:cs typeface="Times New Roman" panose="02020603050405020304" pitchFamily="18" charset="0"/>
              </a:rPr>
              <a:t>B. Thu thuế           </a:t>
            </a:r>
          </a:p>
          <a:p>
            <a:pPr marL="0" indent="0">
              <a:buNone/>
            </a:pPr>
            <a:r>
              <a:rPr lang="vi-VN" sz="2400" b="1">
                <a:solidFill>
                  <a:srgbClr val="0070C0"/>
                </a:solidFill>
                <a:latin typeface="Times New Roman" panose="02020603050405020304" pitchFamily="18" charset="0"/>
                <a:cs typeface="Times New Roman" panose="02020603050405020304" pitchFamily="18" charset="0"/>
              </a:rPr>
              <a:t>C. Muối và sắt                                                    </a:t>
            </a:r>
          </a:p>
          <a:p>
            <a:pPr marL="0" indent="0">
              <a:buNone/>
            </a:pPr>
            <a:r>
              <a:rPr lang="vi-VN" sz="2400" b="1">
                <a:solidFill>
                  <a:srgbClr val="0070C0"/>
                </a:solidFill>
                <a:latin typeface="Times New Roman" panose="02020603050405020304" pitchFamily="18" charset="0"/>
                <a:cs typeface="Times New Roman" panose="02020603050405020304" pitchFamily="18" charset="0"/>
              </a:rPr>
              <a:t>D. Thương nghiệp</a:t>
            </a:r>
          </a:p>
          <a:p>
            <a:pPr marL="0" indent="0">
              <a:buNone/>
            </a:pPr>
            <a:endParaRPr lang="en-US" sz="24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3" end="3"/>
                                            </p:txEl>
                                          </p:spTgt>
                                        </p:tgtEl>
                                        <p:attrNameLst>
                                          <p:attrName>style.color</p:attrName>
                                        </p:attrNameLst>
                                      </p:cBhvr>
                                      <p:by>
                                        <p:hsl h="0" s="-12549" l="-25098"/>
                                      </p:by>
                                    </p:animClr>
                                    <p:animClr clrSpc="hsl" dir="cw">
                                      <p:cBhvr>
                                        <p:cTn id="7" dur="500" fill="hold"/>
                                        <p:tgtEl>
                                          <p:spTgt spid="3">
                                            <p:txEl>
                                              <p:pRg st="3" end="3"/>
                                            </p:txEl>
                                          </p:spTgt>
                                        </p:tgtEl>
                                        <p:attrNameLst>
                                          <p:attrName>fillcolor</p:attrName>
                                        </p:attrNameLst>
                                      </p:cBhvr>
                                      <p:by>
                                        <p:hsl h="0" s="-12549" l="-25098"/>
                                      </p:by>
                                    </p:animClr>
                                    <p:animClr clrSpc="hsl" dir="cw">
                                      <p:cBhvr>
                                        <p:cTn id="8" dur="500" fill="hold"/>
                                        <p:tgtEl>
                                          <p:spTgt spid="3">
                                            <p:txEl>
                                              <p:pRg st="3" end="3"/>
                                            </p:txEl>
                                          </p:spTgt>
                                        </p:tgtEl>
                                        <p:attrNameLst>
                                          <p:attrName>stroke.color</p:attrName>
                                        </p:attrNameLst>
                                      </p:cBhvr>
                                      <p:by>
                                        <p:hsl h="0" s="-12549" l="-25098"/>
                                      </p:by>
                                    </p:animClr>
                                    <p:set>
                                      <p:cBhvr>
                                        <p:cTn id="9" dur="500" fill="hold"/>
                                        <p:tgtEl>
                                          <p:spTgt spid="3">
                                            <p:txEl>
                                              <p:pRg st="3" end="3"/>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nodeType="clickEffect">
                                  <p:stCondLst>
                                    <p:cond delay="0"/>
                                  </p:stCondLst>
                                  <p:childTnLst>
                                    <p:animClr clrSpc="hsl" dir="cw">
                                      <p:cBhvr override="childStyle">
                                        <p:cTn id="13" dur="500" fill="hold"/>
                                        <p:tgtEl>
                                          <p:spTgt spid="3">
                                            <p:txEl>
                                              <p:pRg st="3" end="3"/>
                                            </p:txEl>
                                          </p:spTgt>
                                        </p:tgtEl>
                                        <p:attrNameLst>
                                          <p:attrName>style.color</p:attrName>
                                        </p:attrNameLst>
                                      </p:cBhvr>
                                      <p:by>
                                        <p:hsl h="7200000" s="0" l="0"/>
                                      </p:by>
                                    </p:animClr>
                                    <p:animClr clrSpc="hsl" dir="cw">
                                      <p:cBhvr>
                                        <p:cTn id="14" dur="500" fill="hold"/>
                                        <p:tgtEl>
                                          <p:spTgt spid="3">
                                            <p:txEl>
                                              <p:pRg st="3" end="3"/>
                                            </p:txEl>
                                          </p:spTgt>
                                        </p:tgtEl>
                                        <p:attrNameLst>
                                          <p:attrName>fillcolor</p:attrName>
                                        </p:attrNameLst>
                                      </p:cBhvr>
                                      <p:by>
                                        <p:hsl h="7200000" s="0" l="0"/>
                                      </p:by>
                                    </p:animClr>
                                    <p:animClr clrSpc="hsl" dir="cw">
                                      <p:cBhvr>
                                        <p:cTn id="15" dur="500" fill="hold"/>
                                        <p:tgtEl>
                                          <p:spTgt spid="3">
                                            <p:txEl>
                                              <p:pRg st="3" end="3"/>
                                            </p:txEl>
                                          </p:spTgt>
                                        </p:tgtEl>
                                        <p:attrNameLst>
                                          <p:attrName>stroke.color</p:attrName>
                                        </p:attrNameLst>
                                      </p:cBhvr>
                                      <p:by>
                                        <p:hsl h="7200000" s="0" l="0"/>
                                      </p:by>
                                    </p:animClr>
                                    <p:set>
                                      <p:cBhvr>
                                        <p:cTn id="16"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9)"/>
          <p:cNvPicPr>
            <a:picLocks noChangeAspect="1"/>
          </p:cNvPicPr>
          <p:nvPr/>
        </p:nvPicPr>
        <p:blipFill>
          <a:blip r:embed="rId2"/>
          <a:stretch>
            <a:fillRect/>
          </a:stretch>
        </p:blipFill>
        <p:spPr>
          <a:xfrm>
            <a:off x="0" y="-19050"/>
            <a:ext cx="9126855" cy="3338195"/>
          </a:xfrm>
          <a:prstGeom prst="rect">
            <a:avLst/>
          </a:prstGeom>
        </p:spPr>
      </p:pic>
      <p:sp>
        <p:nvSpPr>
          <p:cNvPr id="3" name="Content Placeholder 2"/>
          <p:cNvSpPr>
            <a:spLocks noGrp="1"/>
          </p:cNvSpPr>
          <p:nvPr>
            <p:ph idx="1"/>
          </p:nvPr>
        </p:nvSpPr>
        <p:spPr>
          <a:xfrm>
            <a:off x="1143000" y="1352550"/>
            <a:ext cx="6417945" cy="3263265"/>
          </a:xfrm>
        </p:spPr>
        <p:txBody>
          <a:bodyPr>
            <a:normAutofit fontScale="92500"/>
          </a:bodyPr>
          <a:lstStyle/>
          <a:p>
            <a:pPr marL="0" indent="0">
              <a:buNone/>
            </a:pPr>
            <a:r>
              <a:rPr lang="en-NZ" sz="2400" b="1">
                <a:solidFill>
                  <a:srgbClr val="FF0000"/>
                </a:solidFill>
              </a:rPr>
              <a:t>Câu 13: </a:t>
            </a:r>
            <a:r>
              <a:rPr lang="vi-VN" sz="2400" b="1">
                <a:solidFill>
                  <a:srgbClr val="FF0000"/>
                </a:solidFill>
              </a:rPr>
              <a:t>Mâu thuẫn bao trùm trong xã hội nước ta thời Bắc thuộc là</a:t>
            </a:r>
            <a:r>
              <a:rPr lang="en-NZ" sz="2400" b="1">
                <a:solidFill>
                  <a:srgbClr val="FF0000"/>
                </a:solidFill>
              </a:rPr>
              <a:t>?</a:t>
            </a:r>
            <a:endParaRPr lang="en-US" sz="2400">
              <a:solidFill>
                <a:srgbClr val="FF0000"/>
              </a:solidFill>
            </a:endParaRPr>
          </a:p>
          <a:p>
            <a:pPr marL="0" indent="0">
              <a:buNone/>
            </a:pPr>
            <a:r>
              <a:rPr lang="vi-VN" sz="2400">
                <a:solidFill>
                  <a:srgbClr val="002060"/>
                </a:solidFill>
              </a:rPr>
              <a:t>A. </a:t>
            </a:r>
            <a:r>
              <a:rPr lang="en-NZ" sz="2400">
                <a:solidFill>
                  <a:srgbClr val="002060"/>
                </a:solidFill>
              </a:rPr>
              <a:t>M</a:t>
            </a:r>
            <a:r>
              <a:rPr lang="vi-VN" sz="2400">
                <a:solidFill>
                  <a:srgbClr val="002060"/>
                </a:solidFill>
              </a:rPr>
              <a:t>âu thuẫn giữa nhân dân ta với chính quyền đô hộ</a:t>
            </a:r>
            <a:r>
              <a:rPr lang="en-NZ" sz="2400">
                <a:solidFill>
                  <a:srgbClr val="002060"/>
                </a:solidFill>
              </a:rPr>
              <a:t> phương Bắc</a:t>
            </a:r>
            <a:r>
              <a:rPr lang="vi-VN" sz="2400">
                <a:solidFill>
                  <a:srgbClr val="002060"/>
                </a:solidFill>
              </a:rPr>
              <a:t>.</a:t>
            </a:r>
            <a:endParaRPr lang="en-US" sz="2400">
              <a:solidFill>
                <a:srgbClr val="002060"/>
              </a:solidFill>
            </a:endParaRPr>
          </a:p>
          <a:p>
            <a:pPr marL="0" indent="0">
              <a:buNone/>
            </a:pPr>
            <a:r>
              <a:rPr lang="vi-VN" sz="2400">
                <a:solidFill>
                  <a:srgbClr val="002060"/>
                </a:solidFill>
              </a:rPr>
              <a:t>B. </a:t>
            </a:r>
            <a:r>
              <a:rPr lang="en-NZ" sz="2400">
                <a:solidFill>
                  <a:srgbClr val="002060"/>
                </a:solidFill>
              </a:rPr>
              <a:t>M</a:t>
            </a:r>
            <a:r>
              <a:rPr lang="vi-VN" sz="2400">
                <a:solidFill>
                  <a:srgbClr val="002060"/>
                </a:solidFill>
              </a:rPr>
              <a:t>âu thuẫn giữa nhân dân ta với quý tộc người Việt.</a:t>
            </a:r>
            <a:endParaRPr lang="en-US" sz="2400">
              <a:solidFill>
                <a:srgbClr val="002060"/>
              </a:solidFill>
            </a:endParaRPr>
          </a:p>
          <a:p>
            <a:pPr marL="0" indent="0">
              <a:buNone/>
            </a:pPr>
            <a:r>
              <a:rPr lang="vi-VN" sz="2400">
                <a:solidFill>
                  <a:srgbClr val="002060"/>
                </a:solidFill>
              </a:rPr>
              <a:t>C. </a:t>
            </a:r>
            <a:r>
              <a:rPr lang="en-NZ" sz="2400">
                <a:solidFill>
                  <a:srgbClr val="002060"/>
                </a:solidFill>
              </a:rPr>
              <a:t>M</a:t>
            </a:r>
            <a:r>
              <a:rPr lang="vi-VN" sz="2400">
                <a:solidFill>
                  <a:srgbClr val="002060"/>
                </a:solidFill>
              </a:rPr>
              <a:t>âu thuẫn giữa quý tộc Việt với chính quyền đô hộ</a:t>
            </a:r>
            <a:r>
              <a:rPr lang="en-NZ" sz="2400">
                <a:solidFill>
                  <a:srgbClr val="002060"/>
                </a:solidFill>
              </a:rPr>
              <a:t> phương Bắc</a:t>
            </a:r>
            <a:r>
              <a:rPr lang="vi-VN" sz="2400">
                <a:solidFill>
                  <a:srgbClr val="002060"/>
                </a:solidFill>
              </a:rPr>
              <a:t>.</a:t>
            </a:r>
            <a:endParaRPr lang="en-US" sz="2400">
              <a:solidFill>
                <a:srgbClr val="002060"/>
              </a:solidFill>
            </a:endParaRPr>
          </a:p>
          <a:p>
            <a:pPr marL="0" indent="0">
              <a:buNone/>
            </a:pPr>
            <a:r>
              <a:rPr lang="vi-VN" sz="2400">
                <a:solidFill>
                  <a:srgbClr val="002060"/>
                </a:solidFill>
              </a:rPr>
              <a:t>D. </a:t>
            </a:r>
            <a:r>
              <a:rPr lang="en-NZ" sz="2400">
                <a:solidFill>
                  <a:srgbClr val="002060"/>
                </a:solidFill>
              </a:rPr>
              <a:t>M</a:t>
            </a:r>
            <a:r>
              <a:rPr lang="vi-VN" sz="2400">
                <a:solidFill>
                  <a:srgbClr val="002060"/>
                </a:solidFill>
              </a:rPr>
              <a:t>âu thuẫn giữa </a:t>
            </a:r>
            <a:r>
              <a:rPr lang="en-NZ" sz="2400">
                <a:solidFill>
                  <a:srgbClr val="002060"/>
                </a:solidFill>
              </a:rPr>
              <a:t>quý tộc</a:t>
            </a:r>
            <a:r>
              <a:rPr lang="vi-VN" sz="2400">
                <a:solidFill>
                  <a:srgbClr val="002060"/>
                </a:solidFill>
              </a:rPr>
              <a:t> Việt với </a:t>
            </a:r>
            <a:r>
              <a:rPr lang="en-NZ" sz="2400">
                <a:solidFill>
                  <a:srgbClr val="002060"/>
                </a:solidFill>
              </a:rPr>
              <a:t>quý tộc Việt</a:t>
            </a:r>
            <a:r>
              <a:rPr lang="vi-VN" sz="2400">
                <a:solidFill>
                  <a:srgbClr val="002060"/>
                </a:solidFill>
              </a:rPr>
              <a:t>.</a:t>
            </a:r>
            <a:endParaRPr lang="en-US" sz="2400">
              <a:solidFill>
                <a:srgbClr val="002060"/>
              </a:solidFill>
            </a:endParaRPr>
          </a:p>
          <a:p>
            <a:pPr marL="0" indent="0">
              <a:buNone/>
            </a:pPr>
            <a:endParaRPr lang="en-US" sz="24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43847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9)"/>
          <p:cNvPicPr>
            <a:picLocks noGrp="1" noChangeAspect="1"/>
          </p:cNvPicPr>
          <p:nvPr>
            <p:ph idx="1"/>
          </p:nvPr>
        </p:nvPicPr>
        <p:blipFill>
          <a:blip r:embed="rId2"/>
          <a:stretch>
            <a:fillRect/>
          </a:stretch>
        </p:blipFill>
        <p:spPr>
          <a:xfrm>
            <a:off x="0" y="-247650"/>
            <a:ext cx="9126855" cy="3039110"/>
          </a:xfrm>
          <a:prstGeom prst="rect">
            <a:avLst/>
          </a:prstGeom>
        </p:spPr>
      </p:pic>
      <p:sp>
        <p:nvSpPr>
          <p:cNvPr id="100" name="Text Box 99"/>
          <p:cNvSpPr txBox="1"/>
          <p:nvPr/>
        </p:nvSpPr>
        <p:spPr>
          <a:xfrm>
            <a:off x="838200" y="1352550"/>
            <a:ext cx="6709410" cy="3477875"/>
          </a:xfrm>
          <a:prstGeom prst="rect">
            <a:avLst/>
          </a:prstGeom>
          <a:noFill/>
          <a:ln w="9525">
            <a:noFill/>
          </a:ln>
        </p:spPr>
        <p:txBody>
          <a:bodyPr wrap="square">
            <a:spAutoFit/>
          </a:bodyPr>
          <a:lstStyle/>
          <a:p>
            <a:r>
              <a:rPr lang="en-NZ" sz="2000" b="1">
                <a:solidFill>
                  <a:srgbClr val="C00000"/>
                </a:solidFill>
              </a:rPr>
              <a:t>Câu 14: Lời thề này đã được ai đọc vào ngày xuất quân tại Hát Môn ( Hà Nội) ?</a:t>
            </a:r>
            <a:endParaRPr lang="en-US" sz="2000">
              <a:solidFill>
                <a:srgbClr val="C00000"/>
              </a:solidFill>
            </a:endParaRPr>
          </a:p>
          <a:p>
            <a:r>
              <a:rPr lang="en-NZ" sz="2000" b="1" i="1">
                <a:solidFill>
                  <a:srgbClr val="002060"/>
                </a:solidFill>
              </a:rPr>
              <a:t>“ Một xin rửa sạch nước thù</a:t>
            </a:r>
            <a:endParaRPr lang="en-US" sz="2000">
              <a:solidFill>
                <a:srgbClr val="002060"/>
              </a:solidFill>
            </a:endParaRPr>
          </a:p>
          <a:p>
            <a:r>
              <a:rPr lang="en-NZ" sz="2000" b="1" i="1">
                <a:solidFill>
                  <a:srgbClr val="002060"/>
                </a:solidFill>
              </a:rPr>
              <a:t>Hai xin đem lại nghiệp xưa họ Hùng.</a:t>
            </a:r>
            <a:endParaRPr lang="en-US" sz="2000">
              <a:solidFill>
                <a:srgbClr val="002060"/>
              </a:solidFill>
            </a:endParaRPr>
          </a:p>
          <a:p>
            <a:r>
              <a:rPr lang="en-NZ" sz="2000" b="1" i="1">
                <a:solidFill>
                  <a:srgbClr val="002060"/>
                </a:solidFill>
              </a:rPr>
              <a:t>Ba kẻ oan ức lòng chồng</a:t>
            </a:r>
            <a:endParaRPr lang="en-US" sz="2000">
              <a:solidFill>
                <a:srgbClr val="002060"/>
              </a:solidFill>
            </a:endParaRPr>
          </a:p>
          <a:p>
            <a:r>
              <a:rPr lang="en-NZ" sz="2000" b="1" i="1">
                <a:solidFill>
                  <a:srgbClr val="002060"/>
                </a:solidFill>
              </a:rPr>
              <a:t>Bốn xin vẹn vẹn sở công lênh này”.</a:t>
            </a:r>
            <a:endParaRPr lang="en-US" sz="2000">
              <a:solidFill>
                <a:srgbClr val="002060"/>
              </a:solidFill>
            </a:endParaRPr>
          </a:p>
          <a:p>
            <a:r>
              <a:rPr lang="en-NZ" sz="2000" b="1" i="1">
                <a:solidFill>
                  <a:srgbClr val="002060"/>
                </a:solidFill>
              </a:rPr>
              <a:t>(Thiên Nam ngữ lục, thế kỉ XVII)</a:t>
            </a:r>
            <a:endParaRPr lang="en-US" sz="2000">
              <a:solidFill>
                <a:srgbClr val="002060"/>
              </a:solidFill>
            </a:endParaRPr>
          </a:p>
          <a:p>
            <a:r>
              <a:rPr lang="vi-VN" sz="2000" b="1">
                <a:solidFill>
                  <a:srgbClr val="008000"/>
                </a:solidFill>
              </a:rPr>
              <a:t>A. </a:t>
            </a:r>
            <a:r>
              <a:rPr lang="en-NZ" sz="2000" b="1">
                <a:solidFill>
                  <a:srgbClr val="008000"/>
                </a:solidFill>
              </a:rPr>
              <a:t>Bà Triệu</a:t>
            </a:r>
            <a:r>
              <a:rPr lang="vi-VN" sz="2000" b="1">
                <a:solidFill>
                  <a:srgbClr val="008000"/>
                </a:solidFill>
              </a:rPr>
              <a:t>                   </a:t>
            </a:r>
            <a:r>
              <a:rPr lang="en-NZ" sz="2000" b="1">
                <a:solidFill>
                  <a:srgbClr val="008000"/>
                </a:solidFill>
              </a:rPr>
              <a:t>                                    </a:t>
            </a:r>
            <a:endParaRPr lang="vi-VN" sz="2000" b="1">
              <a:solidFill>
                <a:srgbClr val="008000"/>
              </a:solidFill>
            </a:endParaRPr>
          </a:p>
          <a:p>
            <a:r>
              <a:rPr lang="vi-VN" sz="2000" b="1">
                <a:solidFill>
                  <a:srgbClr val="008000"/>
                </a:solidFill>
              </a:rPr>
              <a:t>B. </a:t>
            </a:r>
            <a:r>
              <a:rPr lang="en-NZ" sz="2000" b="1">
                <a:solidFill>
                  <a:srgbClr val="008000"/>
                </a:solidFill>
              </a:rPr>
              <a:t>Ngô Quyền</a:t>
            </a:r>
            <a:endParaRPr lang="en-US" sz="2000" b="1">
              <a:solidFill>
                <a:srgbClr val="008000"/>
              </a:solidFill>
            </a:endParaRPr>
          </a:p>
          <a:p>
            <a:r>
              <a:rPr lang="vi-VN" sz="2000" b="1">
                <a:solidFill>
                  <a:srgbClr val="008000"/>
                </a:solidFill>
              </a:rPr>
              <a:t>C. </a:t>
            </a:r>
            <a:r>
              <a:rPr lang="en-NZ" sz="2000" b="1">
                <a:solidFill>
                  <a:srgbClr val="008000"/>
                </a:solidFill>
              </a:rPr>
              <a:t>Lý Bí</a:t>
            </a:r>
            <a:r>
              <a:rPr lang="vi-VN" sz="2000" b="1">
                <a:solidFill>
                  <a:srgbClr val="008000"/>
                </a:solidFill>
              </a:rPr>
              <a:t>                      </a:t>
            </a:r>
            <a:r>
              <a:rPr lang="en-NZ" sz="2000" b="1">
                <a:solidFill>
                  <a:srgbClr val="008000"/>
                </a:solidFill>
              </a:rPr>
              <a:t>                                       </a:t>
            </a:r>
            <a:endParaRPr lang="vi-VN" sz="2000" b="1">
              <a:solidFill>
                <a:srgbClr val="008000"/>
              </a:solidFill>
            </a:endParaRPr>
          </a:p>
          <a:p>
            <a:r>
              <a:rPr lang="vi-VN" sz="2000" b="1">
                <a:solidFill>
                  <a:srgbClr val="008000"/>
                </a:solidFill>
              </a:rPr>
              <a:t>D. </a:t>
            </a:r>
            <a:r>
              <a:rPr lang="en-NZ" sz="2000" b="1">
                <a:solidFill>
                  <a:srgbClr val="008000"/>
                </a:solidFill>
              </a:rPr>
              <a:t>Bà Trưng Trắc</a:t>
            </a:r>
            <a:endParaRPr lang="en-US" sz="2000" b="1">
              <a:solidFill>
                <a:srgbClr val="008000"/>
              </a:solidFill>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0">
                                            <p:txEl>
                                              <p:pRg st="9" end="9"/>
                                            </p:txEl>
                                          </p:spTgt>
                                        </p:tgtEl>
                                        <p:attrNameLst>
                                          <p:attrName>style.color</p:attrName>
                                        </p:attrNameLst>
                                      </p:cBhvr>
                                      <p:to>
                                        <p:clrVal>
                                          <a:schemeClr val="accent2"/>
                                        </p:clrVal>
                                      </p:to>
                                    </p:set>
                                    <p:set>
                                      <p:cBhvr>
                                        <p:cTn id="7" dur="500" fill="hold"/>
                                        <p:tgtEl>
                                          <p:spTgt spid="100">
                                            <p:txEl>
                                              <p:pRg st="9" end="9"/>
                                            </p:txEl>
                                          </p:spTgt>
                                        </p:tgtEl>
                                        <p:attrNameLst>
                                          <p:attrName>fillcolor</p:attrName>
                                        </p:attrNameLst>
                                      </p:cBhvr>
                                      <p:to>
                                        <p:clrVal>
                                          <a:schemeClr val="accent2"/>
                                        </p:clrVal>
                                      </p:to>
                                    </p:set>
                                    <p:set>
                                      <p:cBhvr>
                                        <p:cTn id="8" dur="500" fill="hold"/>
                                        <p:tgtEl>
                                          <p:spTgt spid="100">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4"/>
          <a:stretch>
            <a:fillRect/>
          </a:stretch>
        </p:blipFill>
        <p:spPr>
          <a:xfrm>
            <a:off x="741304" y="523915"/>
            <a:ext cx="7308958" cy="4578224"/>
          </a:xfrm>
          <a:prstGeom prst="rect">
            <a:avLst/>
          </a:prstGeom>
          <a:noFill/>
          <a:ln w="9525">
            <a:noFill/>
          </a:ln>
        </p:spPr>
      </p:pic>
      <p:pic>
        <p:nvPicPr>
          <p:cNvPr id="2071" name="图片 2070" descr="4"/>
          <p:cNvPicPr>
            <a:picLocks noChangeAspect="1"/>
          </p:cNvPicPr>
          <p:nvPr/>
        </p:nvPicPr>
        <p:blipFill>
          <a:blip r:embed="rId5"/>
          <a:stretch>
            <a:fillRect/>
          </a:stretch>
        </p:blipFill>
        <p:spPr>
          <a:xfrm>
            <a:off x="18335" y="2486011"/>
            <a:ext cx="9107330" cy="2657489"/>
          </a:xfrm>
          <a:prstGeom prst="rect">
            <a:avLst/>
          </a:prstGeom>
          <a:noFill/>
          <a:ln w="9525">
            <a:noFill/>
          </a:ln>
        </p:spPr>
      </p:pic>
      <p:sp>
        <p:nvSpPr>
          <p:cNvPr id="2056" name="文本框 2055"/>
          <p:cNvSpPr txBox="1"/>
          <p:nvPr/>
        </p:nvSpPr>
        <p:spPr>
          <a:xfrm>
            <a:off x="1371600" y="666750"/>
            <a:ext cx="5658485" cy="692785"/>
          </a:xfrm>
          <a:prstGeom prst="rect">
            <a:avLst/>
          </a:prstGeom>
          <a:noFill/>
          <a:ln w="9525">
            <a:noFill/>
          </a:ln>
        </p:spPr>
        <p:txBody>
          <a:bodyPr wrap="square">
            <a:spAutoFit/>
          </a:bodyPr>
          <a:lstStyle/>
          <a:p>
            <a:pPr algn="ctr"/>
            <a:r>
              <a:rPr lang="en-NZ" altLang="zh-CN" sz="3905" b="1" dirty="0">
                <a:solidFill>
                  <a:srgbClr val="FF0000"/>
                </a:solidFill>
                <a:latin typeface="Times New Roman" panose="02020603050405020304" pitchFamily="18" charset="0"/>
                <a:ea typeface="SimHei" panose="02010609060101010101" pitchFamily="2" charset="-122"/>
                <a:cs typeface="Times New Roman" panose="02020603050405020304" pitchFamily="18" charset="0"/>
                <a:sym typeface="+mn-lt"/>
              </a:rPr>
              <a:t>KHỞI ĐỘNG</a:t>
            </a:r>
          </a:p>
        </p:txBody>
      </p:sp>
      <p:pic>
        <p:nvPicPr>
          <p:cNvPr id="2070" name="图片 2069" descr="3"/>
          <p:cNvPicPr>
            <a:picLocks noChangeAspect="1"/>
          </p:cNvPicPr>
          <p:nvPr/>
        </p:nvPicPr>
        <p:blipFill>
          <a:blip r:embed="rId6"/>
          <a:stretch>
            <a:fillRect/>
          </a:stretch>
        </p:blipFill>
        <p:spPr>
          <a:xfrm>
            <a:off x="1132516" y="2219745"/>
            <a:ext cx="6920330" cy="2658351"/>
          </a:xfrm>
          <a:prstGeom prst="rect">
            <a:avLst/>
          </a:prstGeom>
          <a:noFill/>
          <a:ln w="9525">
            <a:noFill/>
          </a:ln>
        </p:spPr>
      </p:pic>
      <p:pic>
        <p:nvPicPr>
          <p:cNvPr id="8" name="PA_图片 11"/>
          <p:cNvPicPr>
            <a:picLocks noChangeAspect="1"/>
          </p:cNvPicPr>
          <p:nvPr>
            <p:custDataLst>
              <p:tags r:id="rId1"/>
            </p:custDataLst>
          </p:nvPr>
        </p:nvPicPr>
        <p:blipFill>
          <a:blip r:embed="rId7" cstate="screen"/>
          <a:stretch>
            <a:fillRect/>
          </a:stretch>
        </p:blipFill>
        <p:spPr>
          <a:xfrm>
            <a:off x="7134443" y="-95032"/>
            <a:ext cx="2009557" cy="20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056"/>
                                        </p:tgtEl>
                                        <p:attrNameLst>
                                          <p:attrName>style.visibility</p:attrName>
                                        </p:attrNameLst>
                                      </p:cBhvr>
                                      <p:to>
                                        <p:strVal val="visible"/>
                                      </p:to>
                                    </p:set>
                                    <p:anim calcmode="discrete" valueType="clr">
                                      <p:cBhvr override="childStyle">
                                        <p:cTn id="19" dur="500"/>
                                        <p:tgtEl>
                                          <p:spTgt spid="2056"/>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2056"/>
                                        </p:tgtEl>
                                        <p:attrNameLst>
                                          <p:attrName>fillcolor</p:attrName>
                                        </p:attrNameLst>
                                      </p:cBhvr>
                                      <p:tavLst>
                                        <p:tav tm="0">
                                          <p:val>
                                            <p:clrVal>
                                              <a:schemeClr val="accent2"/>
                                            </p:clrVal>
                                          </p:val>
                                        </p:tav>
                                        <p:tav tm="50000">
                                          <p:val>
                                            <p:clrVal>
                                              <a:schemeClr val="hlink"/>
                                            </p:clrVal>
                                          </p:val>
                                        </p:tav>
                                      </p:tavLst>
                                    </p:anim>
                                    <p:set>
                                      <p:cBhvr>
                                        <p:cTn id="21" dur="500"/>
                                        <p:tgtEl>
                                          <p:spTgt spid="20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8)"/>
          <p:cNvPicPr>
            <a:picLocks noGrp="1" noChangeAspect="1"/>
          </p:cNvPicPr>
          <p:nvPr>
            <p:ph idx="1"/>
          </p:nvPr>
        </p:nvPicPr>
        <p:blipFill>
          <a:blip r:embed="rId2"/>
          <a:stretch>
            <a:fillRect/>
          </a:stretch>
        </p:blipFill>
        <p:spPr>
          <a:xfrm>
            <a:off x="-30480" y="236220"/>
            <a:ext cx="9204960" cy="4907280"/>
          </a:xfrm>
          <a:prstGeom prst="rect">
            <a:avLst/>
          </a:prstGeom>
        </p:spPr>
      </p:pic>
      <p:sp>
        <p:nvSpPr>
          <p:cNvPr id="100" name="Text Box 99"/>
          <p:cNvSpPr txBox="1"/>
          <p:nvPr/>
        </p:nvSpPr>
        <p:spPr>
          <a:xfrm>
            <a:off x="342900" y="285750"/>
            <a:ext cx="8839200" cy="3785652"/>
          </a:xfrm>
          <a:prstGeom prst="rect">
            <a:avLst/>
          </a:prstGeom>
          <a:noFill/>
          <a:ln w="9525">
            <a:noFill/>
          </a:ln>
        </p:spPr>
        <p:txBody>
          <a:bodyPr wrap="square">
            <a:spAutoFit/>
          </a:bodyPr>
          <a:lstStyle/>
          <a:p>
            <a:r>
              <a:rPr lang="en-NZ" sz="2000" b="1">
                <a:solidFill>
                  <a:srgbClr val="C00000"/>
                </a:solidFill>
              </a:rPr>
              <a:t>Câu 15: Nhân vật lịch sử  nào được nhắc đến trong đoạn ca dao sau đây?</a:t>
            </a:r>
            <a:endParaRPr lang="en-US" sz="2000">
              <a:solidFill>
                <a:srgbClr val="C00000"/>
              </a:solidFill>
            </a:endParaRPr>
          </a:p>
          <a:p>
            <a:r>
              <a:rPr lang="en-NZ" sz="2000" b="1" i="1"/>
              <a:t>“ Ru con con ngủ cho lành</a:t>
            </a:r>
            <a:endParaRPr lang="en-US" sz="2000"/>
          </a:p>
          <a:p>
            <a:r>
              <a:rPr lang="en-NZ" sz="2000" b="1" i="1"/>
              <a:t>Để mẹ gánh nước rửa bành con voi</a:t>
            </a:r>
            <a:endParaRPr lang="en-US" sz="2000"/>
          </a:p>
          <a:p>
            <a:r>
              <a:rPr lang="en-NZ" sz="2000" b="1" i="1"/>
              <a:t>Muốn coi, lên núi mà coi</a:t>
            </a:r>
            <a:endParaRPr lang="en-US" sz="2000"/>
          </a:p>
          <a:p>
            <a:r>
              <a:rPr lang="en-NZ" sz="2000" b="1" i="1"/>
              <a:t>Coi bà Triệu tướng cưỡi voi đánh cồng</a:t>
            </a:r>
            <a:endParaRPr lang="en-US" sz="2000"/>
          </a:p>
          <a:p>
            <a:r>
              <a:rPr lang="en-NZ" sz="2000" b="1" i="1"/>
              <a:t>Túi gấm cho lẫn túi hồng,</a:t>
            </a:r>
            <a:endParaRPr lang="en-US" sz="2000"/>
          </a:p>
          <a:p>
            <a:r>
              <a:rPr lang="en-NZ" sz="2000" b="1" i="1"/>
              <a:t>Têm trầu cánh kiến cho chồng ra quân.”</a:t>
            </a:r>
            <a:endParaRPr lang="en-US" sz="2000"/>
          </a:p>
          <a:p>
            <a:r>
              <a:rPr lang="vi-VN" sz="2000" b="1">
                <a:solidFill>
                  <a:srgbClr val="002060"/>
                </a:solidFill>
              </a:rPr>
              <a:t>A. </a:t>
            </a:r>
            <a:r>
              <a:rPr lang="en-NZ" sz="2000" b="1">
                <a:solidFill>
                  <a:srgbClr val="002060"/>
                </a:solidFill>
              </a:rPr>
              <a:t>Bà Trưng Trắc</a:t>
            </a:r>
            <a:r>
              <a:rPr lang="vi-VN" sz="2000" b="1">
                <a:solidFill>
                  <a:srgbClr val="002060"/>
                </a:solidFill>
              </a:rPr>
              <a:t>       </a:t>
            </a:r>
            <a:r>
              <a:rPr lang="en-NZ" sz="2000" b="1">
                <a:solidFill>
                  <a:srgbClr val="002060"/>
                </a:solidFill>
              </a:rPr>
              <a:t>     </a:t>
            </a:r>
            <a:endParaRPr lang="vi-VN" sz="2000" b="1">
              <a:solidFill>
                <a:srgbClr val="002060"/>
              </a:solidFill>
            </a:endParaRPr>
          </a:p>
          <a:p>
            <a:r>
              <a:rPr lang="vi-VN" sz="2000" b="1">
                <a:solidFill>
                  <a:srgbClr val="002060"/>
                </a:solidFill>
              </a:rPr>
              <a:t>B. </a:t>
            </a:r>
            <a:r>
              <a:rPr lang="en-NZ" sz="2000" b="1">
                <a:solidFill>
                  <a:srgbClr val="002060"/>
                </a:solidFill>
              </a:rPr>
              <a:t>Bà triệu           </a:t>
            </a:r>
            <a:endParaRPr lang="vi-VN" sz="2000" b="1">
              <a:solidFill>
                <a:srgbClr val="002060"/>
              </a:solidFill>
            </a:endParaRPr>
          </a:p>
          <a:p>
            <a:r>
              <a:rPr lang="vi-VN" sz="2000" b="1">
                <a:solidFill>
                  <a:srgbClr val="002060"/>
                </a:solidFill>
              </a:rPr>
              <a:t>C.</a:t>
            </a:r>
            <a:r>
              <a:rPr lang="en-NZ" sz="2000" b="1">
                <a:solidFill>
                  <a:srgbClr val="002060"/>
                </a:solidFill>
              </a:rPr>
              <a:t> Ngô Quyền</a:t>
            </a:r>
            <a:r>
              <a:rPr lang="vi-VN" sz="2000" b="1">
                <a:solidFill>
                  <a:srgbClr val="002060"/>
                </a:solidFill>
              </a:rPr>
              <a:t>     </a:t>
            </a:r>
            <a:r>
              <a:rPr lang="en-NZ" sz="2000" b="1">
                <a:solidFill>
                  <a:srgbClr val="002060"/>
                </a:solidFill>
              </a:rPr>
              <a:t>     </a:t>
            </a:r>
            <a:endParaRPr lang="vi-VN" sz="2000" b="1">
              <a:solidFill>
                <a:srgbClr val="002060"/>
              </a:solidFill>
            </a:endParaRPr>
          </a:p>
          <a:p>
            <a:r>
              <a:rPr lang="vi-VN" sz="2000" b="1">
                <a:solidFill>
                  <a:srgbClr val="002060"/>
                </a:solidFill>
              </a:rPr>
              <a:t>D. </a:t>
            </a:r>
            <a:r>
              <a:rPr lang="en-NZ" sz="2000" b="1">
                <a:solidFill>
                  <a:srgbClr val="002060"/>
                </a:solidFill>
              </a:rPr>
              <a:t>Mai Thúc Loan</a:t>
            </a:r>
            <a:endParaRPr lang="en-US" sz="2000" b="1">
              <a:solidFill>
                <a:srgbClr val="002060"/>
              </a:solidFill>
            </a:endParaRPr>
          </a:p>
          <a:p>
            <a:pPr indent="0"/>
            <a:endParaRPr lang="en-US" sz="2000" b="0">
              <a:solidFill>
                <a:srgbClr val="000000"/>
              </a:solidFill>
              <a:latin typeface="Times New Roman" panose="02020603050405020304" pitchFamily="18"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fade">
                                      <p:cBhvr>
                                        <p:cTn id="7" dur="1000"/>
                                        <p:tgtEl>
                                          <p:spTgt spid="100">
                                            <p:txEl>
                                              <p:pRg st="0" end="0"/>
                                            </p:txEl>
                                          </p:spTgt>
                                        </p:tgtEl>
                                      </p:cBhvr>
                                    </p:animEffect>
                                    <p:anim calcmode="lin" valueType="num">
                                      <p:cBhvr>
                                        <p:cTn id="8" dur="1000" fill="hold"/>
                                        <p:tgtEl>
                                          <p:spTgt spid="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xEl>
                                              <p:pRg st="1" end="1"/>
                                            </p:txEl>
                                          </p:spTgt>
                                        </p:tgtEl>
                                        <p:attrNameLst>
                                          <p:attrName>style.visibility</p:attrName>
                                        </p:attrNameLst>
                                      </p:cBhvr>
                                      <p:to>
                                        <p:strVal val="visible"/>
                                      </p:to>
                                    </p:set>
                                    <p:animEffect transition="in" filter="fade">
                                      <p:cBhvr>
                                        <p:cTn id="12" dur="1000"/>
                                        <p:tgtEl>
                                          <p:spTgt spid="100">
                                            <p:txEl>
                                              <p:pRg st="1" end="1"/>
                                            </p:txEl>
                                          </p:spTgt>
                                        </p:tgtEl>
                                      </p:cBhvr>
                                    </p:animEffect>
                                    <p:anim calcmode="lin" valueType="num">
                                      <p:cBhvr>
                                        <p:cTn id="13" dur="1000" fill="hold"/>
                                        <p:tgtEl>
                                          <p:spTgt spid="10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xEl>
                                              <p:pRg st="2" end="2"/>
                                            </p:txEl>
                                          </p:spTgt>
                                        </p:tgtEl>
                                        <p:attrNameLst>
                                          <p:attrName>style.visibility</p:attrName>
                                        </p:attrNameLst>
                                      </p:cBhvr>
                                      <p:to>
                                        <p:strVal val="visible"/>
                                      </p:to>
                                    </p:set>
                                    <p:animEffect transition="in" filter="fade">
                                      <p:cBhvr>
                                        <p:cTn id="17" dur="1000"/>
                                        <p:tgtEl>
                                          <p:spTgt spid="100">
                                            <p:txEl>
                                              <p:pRg st="2" end="2"/>
                                            </p:txEl>
                                          </p:spTgt>
                                        </p:tgtEl>
                                      </p:cBhvr>
                                    </p:animEffect>
                                    <p:anim calcmode="lin" valueType="num">
                                      <p:cBhvr>
                                        <p:cTn id="18" dur="1000" fill="hold"/>
                                        <p:tgtEl>
                                          <p:spTgt spid="10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xEl>
                                              <p:pRg st="3" end="3"/>
                                            </p:txEl>
                                          </p:spTgt>
                                        </p:tgtEl>
                                        <p:attrNameLst>
                                          <p:attrName>style.visibility</p:attrName>
                                        </p:attrNameLst>
                                      </p:cBhvr>
                                      <p:to>
                                        <p:strVal val="visible"/>
                                      </p:to>
                                    </p:set>
                                    <p:animEffect transition="in" filter="fade">
                                      <p:cBhvr>
                                        <p:cTn id="22" dur="1000"/>
                                        <p:tgtEl>
                                          <p:spTgt spid="100">
                                            <p:txEl>
                                              <p:pRg st="3" end="3"/>
                                            </p:txEl>
                                          </p:spTgt>
                                        </p:tgtEl>
                                      </p:cBhvr>
                                    </p:animEffect>
                                    <p:anim calcmode="lin" valueType="num">
                                      <p:cBhvr>
                                        <p:cTn id="23" dur="1000" fill="hold"/>
                                        <p:tgtEl>
                                          <p:spTgt spid="10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0">
                                            <p:txEl>
                                              <p:pRg st="4" end="4"/>
                                            </p:txEl>
                                          </p:spTgt>
                                        </p:tgtEl>
                                        <p:attrNameLst>
                                          <p:attrName>style.visibility</p:attrName>
                                        </p:attrNameLst>
                                      </p:cBhvr>
                                      <p:to>
                                        <p:strVal val="visible"/>
                                      </p:to>
                                    </p:set>
                                    <p:animEffect transition="in" filter="fade">
                                      <p:cBhvr>
                                        <p:cTn id="27" dur="1000"/>
                                        <p:tgtEl>
                                          <p:spTgt spid="100">
                                            <p:txEl>
                                              <p:pRg st="4" end="4"/>
                                            </p:txEl>
                                          </p:spTgt>
                                        </p:tgtEl>
                                      </p:cBhvr>
                                    </p:animEffect>
                                    <p:anim calcmode="lin" valueType="num">
                                      <p:cBhvr>
                                        <p:cTn id="28" dur="1000" fill="hold"/>
                                        <p:tgtEl>
                                          <p:spTgt spid="10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0">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0">
                                            <p:txEl>
                                              <p:pRg st="5" end="5"/>
                                            </p:txEl>
                                          </p:spTgt>
                                        </p:tgtEl>
                                        <p:attrNameLst>
                                          <p:attrName>style.visibility</p:attrName>
                                        </p:attrNameLst>
                                      </p:cBhvr>
                                      <p:to>
                                        <p:strVal val="visible"/>
                                      </p:to>
                                    </p:set>
                                    <p:animEffect transition="in" filter="fade">
                                      <p:cBhvr>
                                        <p:cTn id="32" dur="1000"/>
                                        <p:tgtEl>
                                          <p:spTgt spid="100">
                                            <p:txEl>
                                              <p:pRg st="5" end="5"/>
                                            </p:txEl>
                                          </p:spTgt>
                                        </p:tgtEl>
                                      </p:cBhvr>
                                    </p:animEffect>
                                    <p:anim calcmode="lin" valueType="num">
                                      <p:cBhvr>
                                        <p:cTn id="33" dur="1000" fill="hold"/>
                                        <p:tgtEl>
                                          <p:spTgt spid="100">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00">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0">
                                            <p:txEl>
                                              <p:pRg st="6" end="6"/>
                                            </p:txEl>
                                          </p:spTgt>
                                        </p:tgtEl>
                                        <p:attrNameLst>
                                          <p:attrName>style.visibility</p:attrName>
                                        </p:attrNameLst>
                                      </p:cBhvr>
                                      <p:to>
                                        <p:strVal val="visible"/>
                                      </p:to>
                                    </p:set>
                                    <p:animEffect transition="in" filter="fade">
                                      <p:cBhvr>
                                        <p:cTn id="37" dur="1000"/>
                                        <p:tgtEl>
                                          <p:spTgt spid="100">
                                            <p:txEl>
                                              <p:pRg st="6" end="6"/>
                                            </p:txEl>
                                          </p:spTgt>
                                        </p:tgtEl>
                                      </p:cBhvr>
                                    </p:animEffect>
                                    <p:anim calcmode="lin" valueType="num">
                                      <p:cBhvr>
                                        <p:cTn id="38" dur="1000" fill="hold"/>
                                        <p:tgtEl>
                                          <p:spTgt spid="100">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00">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xEl>
                                              <p:pRg st="7" end="7"/>
                                            </p:txEl>
                                          </p:spTgt>
                                        </p:tgtEl>
                                        <p:attrNameLst>
                                          <p:attrName>style.visibility</p:attrName>
                                        </p:attrNameLst>
                                      </p:cBhvr>
                                      <p:to>
                                        <p:strVal val="visible"/>
                                      </p:to>
                                    </p:set>
                                    <p:animEffect transition="in" filter="fade">
                                      <p:cBhvr>
                                        <p:cTn id="42" dur="1000"/>
                                        <p:tgtEl>
                                          <p:spTgt spid="100">
                                            <p:txEl>
                                              <p:pRg st="7" end="7"/>
                                            </p:txEl>
                                          </p:spTgt>
                                        </p:tgtEl>
                                      </p:cBhvr>
                                    </p:animEffect>
                                    <p:anim calcmode="lin" valueType="num">
                                      <p:cBhvr>
                                        <p:cTn id="43" dur="1000" fill="hold"/>
                                        <p:tgtEl>
                                          <p:spTgt spid="100">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00">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0">
                                            <p:txEl>
                                              <p:pRg st="8" end="8"/>
                                            </p:txEl>
                                          </p:spTgt>
                                        </p:tgtEl>
                                        <p:attrNameLst>
                                          <p:attrName>style.visibility</p:attrName>
                                        </p:attrNameLst>
                                      </p:cBhvr>
                                      <p:to>
                                        <p:strVal val="visible"/>
                                      </p:to>
                                    </p:set>
                                    <p:animEffect transition="in" filter="fade">
                                      <p:cBhvr>
                                        <p:cTn id="47" dur="1000"/>
                                        <p:tgtEl>
                                          <p:spTgt spid="100">
                                            <p:txEl>
                                              <p:pRg st="8" end="8"/>
                                            </p:txEl>
                                          </p:spTgt>
                                        </p:tgtEl>
                                      </p:cBhvr>
                                    </p:animEffect>
                                    <p:anim calcmode="lin" valueType="num">
                                      <p:cBhvr>
                                        <p:cTn id="48" dur="1000" fill="hold"/>
                                        <p:tgtEl>
                                          <p:spTgt spid="100">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100">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0">
                                            <p:txEl>
                                              <p:pRg st="9" end="9"/>
                                            </p:txEl>
                                          </p:spTgt>
                                        </p:tgtEl>
                                        <p:attrNameLst>
                                          <p:attrName>style.visibility</p:attrName>
                                        </p:attrNameLst>
                                      </p:cBhvr>
                                      <p:to>
                                        <p:strVal val="visible"/>
                                      </p:to>
                                    </p:set>
                                    <p:animEffect transition="in" filter="fade">
                                      <p:cBhvr>
                                        <p:cTn id="52" dur="1000"/>
                                        <p:tgtEl>
                                          <p:spTgt spid="100">
                                            <p:txEl>
                                              <p:pRg st="9" end="9"/>
                                            </p:txEl>
                                          </p:spTgt>
                                        </p:tgtEl>
                                      </p:cBhvr>
                                    </p:animEffect>
                                    <p:anim calcmode="lin" valueType="num">
                                      <p:cBhvr>
                                        <p:cTn id="53" dur="1000" fill="hold"/>
                                        <p:tgtEl>
                                          <p:spTgt spid="100">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100">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0">
                                            <p:txEl>
                                              <p:pRg st="10" end="10"/>
                                            </p:txEl>
                                          </p:spTgt>
                                        </p:tgtEl>
                                        <p:attrNameLst>
                                          <p:attrName>style.visibility</p:attrName>
                                        </p:attrNameLst>
                                      </p:cBhvr>
                                      <p:to>
                                        <p:strVal val="visible"/>
                                      </p:to>
                                    </p:set>
                                    <p:animEffect transition="in" filter="fade">
                                      <p:cBhvr>
                                        <p:cTn id="57" dur="1000"/>
                                        <p:tgtEl>
                                          <p:spTgt spid="100">
                                            <p:txEl>
                                              <p:pRg st="10" end="10"/>
                                            </p:txEl>
                                          </p:spTgt>
                                        </p:tgtEl>
                                      </p:cBhvr>
                                    </p:animEffect>
                                    <p:anim calcmode="lin" valueType="num">
                                      <p:cBhvr>
                                        <p:cTn id="58" dur="1000" fill="hold"/>
                                        <p:tgtEl>
                                          <p:spTgt spid="100">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100">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1" presetClass="emph" presetSubtype="0" fill="hold" nodeType="clickEffect">
                                  <p:stCondLst>
                                    <p:cond delay="0"/>
                                  </p:stCondLst>
                                  <p:childTnLst>
                                    <p:animClr clrSpc="hsl" dir="cw">
                                      <p:cBhvr override="childStyle">
                                        <p:cTn id="63" dur="500" fill="hold"/>
                                        <p:tgtEl>
                                          <p:spTgt spid="100">
                                            <p:txEl>
                                              <p:pRg st="8" end="8"/>
                                            </p:txEl>
                                          </p:spTgt>
                                        </p:tgtEl>
                                        <p:attrNameLst>
                                          <p:attrName>style.color</p:attrName>
                                        </p:attrNameLst>
                                      </p:cBhvr>
                                      <p:by>
                                        <p:hsl h="7200000" s="0" l="0"/>
                                      </p:by>
                                    </p:animClr>
                                    <p:animClr clrSpc="hsl" dir="cw">
                                      <p:cBhvr>
                                        <p:cTn id="64" dur="500" fill="hold"/>
                                        <p:tgtEl>
                                          <p:spTgt spid="100">
                                            <p:txEl>
                                              <p:pRg st="8" end="8"/>
                                            </p:txEl>
                                          </p:spTgt>
                                        </p:tgtEl>
                                        <p:attrNameLst>
                                          <p:attrName>fillcolor</p:attrName>
                                        </p:attrNameLst>
                                      </p:cBhvr>
                                      <p:by>
                                        <p:hsl h="7200000" s="0" l="0"/>
                                      </p:by>
                                    </p:animClr>
                                    <p:animClr clrSpc="hsl" dir="cw">
                                      <p:cBhvr>
                                        <p:cTn id="65" dur="500" fill="hold"/>
                                        <p:tgtEl>
                                          <p:spTgt spid="100">
                                            <p:txEl>
                                              <p:pRg st="8" end="8"/>
                                            </p:txEl>
                                          </p:spTgt>
                                        </p:tgtEl>
                                        <p:attrNameLst>
                                          <p:attrName>stroke.color</p:attrName>
                                        </p:attrNameLst>
                                      </p:cBhvr>
                                      <p:by>
                                        <p:hsl h="7200000" s="0" l="0"/>
                                      </p:by>
                                    </p:animClr>
                                    <p:set>
                                      <p:cBhvr>
                                        <p:cTn id="66" dur="500" fill="hold"/>
                                        <p:tgtEl>
                                          <p:spTgt spid="100">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9)"/>
          <p:cNvPicPr>
            <a:picLocks noChangeAspect="1"/>
          </p:cNvPicPr>
          <p:nvPr/>
        </p:nvPicPr>
        <p:blipFill>
          <a:blip r:embed="rId2"/>
          <a:stretch>
            <a:fillRect/>
          </a:stretch>
        </p:blipFill>
        <p:spPr>
          <a:xfrm>
            <a:off x="0" y="-19050"/>
            <a:ext cx="9126855" cy="3338195"/>
          </a:xfrm>
          <a:prstGeom prst="rect">
            <a:avLst/>
          </a:prstGeom>
        </p:spPr>
      </p:pic>
      <p:sp>
        <p:nvSpPr>
          <p:cNvPr id="3" name="Content Placeholder 2"/>
          <p:cNvSpPr>
            <a:spLocks noGrp="1"/>
          </p:cNvSpPr>
          <p:nvPr>
            <p:ph idx="1"/>
          </p:nvPr>
        </p:nvSpPr>
        <p:spPr>
          <a:xfrm>
            <a:off x="1143000" y="1352550"/>
            <a:ext cx="6417945" cy="3263265"/>
          </a:xfrm>
        </p:spPr>
        <p:txBody>
          <a:bodyPr>
            <a:normAutofit/>
          </a:bodyPr>
          <a:lstStyle/>
          <a:p>
            <a:pPr marL="0" indent="0">
              <a:buNone/>
            </a:pPr>
            <a:r>
              <a:rPr lang="en-NZ" sz="2800" b="1">
                <a:solidFill>
                  <a:srgbClr val="C00000"/>
                </a:solidFill>
              </a:rPr>
              <a:t>Câu 16: Mùa xuân năm 544, khởi nghĩa Lý Bí thắng lợi. Lý Bí lên ngôi vua, hiệu là Lý Nam Đế và ông đặt tên nước là ?</a:t>
            </a:r>
            <a:endParaRPr lang="en-US" sz="2800">
              <a:solidFill>
                <a:srgbClr val="C00000"/>
              </a:solidFill>
            </a:endParaRPr>
          </a:p>
          <a:p>
            <a:pPr marL="0" lvl="0" indent="0">
              <a:buNone/>
            </a:pPr>
            <a:r>
              <a:rPr lang="vi-VN" sz="2800" b="1">
                <a:solidFill>
                  <a:srgbClr val="002060"/>
                </a:solidFill>
              </a:rPr>
              <a:t>A. </a:t>
            </a:r>
            <a:r>
              <a:rPr lang="en-NZ" sz="2800" b="1">
                <a:solidFill>
                  <a:srgbClr val="002060"/>
                </a:solidFill>
              </a:rPr>
              <a:t>Văn Lang                    </a:t>
            </a:r>
            <a:endParaRPr lang="vi-VN" sz="2800" b="1">
              <a:solidFill>
                <a:srgbClr val="002060"/>
              </a:solidFill>
            </a:endParaRPr>
          </a:p>
          <a:p>
            <a:pPr marL="0" lvl="0" indent="0">
              <a:buNone/>
            </a:pPr>
            <a:r>
              <a:rPr lang="vi-VN" sz="2800" b="1">
                <a:solidFill>
                  <a:srgbClr val="002060"/>
                </a:solidFill>
              </a:rPr>
              <a:t>B</a:t>
            </a:r>
            <a:r>
              <a:rPr lang="en-NZ" sz="2800" b="1">
                <a:solidFill>
                  <a:srgbClr val="002060"/>
                </a:solidFill>
              </a:rPr>
              <a:t>. Âu Lạc                  </a:t>
            </a:r>
            <a:endParaRPr lang="vi-VN" sz="2800" b="1">
              <a:solidFill>
                <a:srgbClr val="002060"/>
              </a:solidFill>
            </a:endParaRPr>
          </a:p>
          <a:p>
            <a:pPr marL="0" lvl="0" indent="0">
              <a:buNone/>
            </a:pPr>
            <a:r>
              <a:rPr lang="vi-VN" sz="2800" b="1">
                <a:solidFill>
                  <a:srgbClr val="002060"/>
                </a:solidFill>
              </a:rPr>
              <a:t>C.</a:t>
            </a:r>
            <a:r>
              <a:rPr lang="en-NZ" sz="2800" b="1">
                <a:solidFill>
                  <a:srgbClr val="002060"/>
                </a:solidFill>
              </a:rPr>
              <a:t> Giao Châu          </a:t>
            </a:r>
            <a:endParaRPr lang="vi-VN" sz="2800" b="1">
              <a:solidFill>
                <a:srgbClr val="002060"/>
              </a:solidFill>
            </a:endParaRPr>
          </a:p>
          <a:p>
            <a:pPr marL="0" lvl="0" indent="0">
              <a:buNone/>
            </a:pPr>
            <a:r>
              <a:rPr lang="vi-VN" sz="2800" b="1">
                <a:solidFill>
                  <a:srgbClr val="002060"/>
                </a:solidFill>
              </a:rPr>
              <a:t>D. </a:t>
            </a:r>
            <a:r>
              <a:rPr lang="en-NZ" sz="2800" b="1">
                <a:solidFill>
                  <a:srgbClr val="002060"/>
                </a:solidFill>
              </a:rPr>
              <a:t>Vạn Xuân</a:t>
            </a:r>
            <a:endParaRPr lang="en-US" sz="2800" b="1">
              <a:solidFill>
                <a:srgbClr val="002060"/>
              </a:solidFill>
            </a:endParaRPr>
          </a:p>
          <a:p>
            <a:pPr marL="0" indent="0">
              <a:buNone/>
            </a:pP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4399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chemeClr val="accent2"/>
                                        </p:clrVal>
                                      </p:to>
                                    </p:set>
                                    <p:set>
                                      <p:cBhvr>
                                        <p:cTn id="7" dur="500" fill="hold"/>
                                        <p:tgtEl>
                                          <p:spTgt spid="3">
                                            <p:txEl>
                                              <p:pRg st="4" end="4"/>
                                            </p:txEl>
                                          </p:spTgt>
                                        </p:tgtEl>
                                        <p:attrNameLst>
                                          <p:attrName>fillcolor</p:attrName>
                                        </p:attrNameLst>
                                      </p:cBhvr>
                                      <p:to>
                                        <p:clrVal>
                                          <a:schemeClr val="accent2"/>
                                        </p:clrVal>
                                      </p:to>
                                    </p:set>
                                    <p:set>
                                      <p:cBhvr>
                                        <p:cTn id="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wing.com (16)"/>
          <p:cNvPicPr>
            <a:picLocks noChangeAspect="1"/>
          </p:cNvPicPr>
          <p:nvPr/>
        </p:nvPicPr>
        <p:blipFill>
          <a:blip r:embed="rId2"/>
          <a:stretch>
            <a:fillRect/>
          </a:stretch>
        </p:blipFill>
        <p:spPr>
          <a:xfrm>
            <a:off x="-17780" y="-38735"/>
            <a:ext cx="9161780" cy="5144135"/>
          </a:xfrm>
          <a:prstGeom prst="rect">
            <a:avLst/>
          </a:prstGeom>
        </p:spPr>
      </p:pic>
      <p:pic>
        <p:nvPicPr>
          <p:cNvPr id="4" name="Content Placeholder 3" descr="2 (4)"/>
          <p:cNvPicPr>
            <a:picLocks noGrp="1" noChangeAspect="1"/>
          </p:cNvPicPr>
          <p:nvPr>
            <p:ph idx="1"/>
          </p:nvPr>
        </p:nvPicPr>
        <p:blipFill>
          <a:blip r:embed="rId3"/>
          <a:stretch>
            <a:fillRect/>
          </a:stretch>
        </p:blipFill>
        <p:spPr>
          <a:xfrm>
            <a:off x="0" y="0"/>
            <a:ext cx="2668905" cy="5165090"/>
          </a:xfrm>
          <a:prstGeom prst="rect">
            <a:avLst/>
          </a:prstGeom>
        </p:spPr>
      </p:pic>
      <p:sp>
        <p:nvSpPr>
          <p:cNvPr id="8" name="Text Box 7"/>
          <p:cNvSpPr txBox="1"/>
          <p:nvPr/>
        </p:nvSpPr>
        <p:spPr>
          <a:xfrm>
            <a:off x="3352800" y="361950"/>
            <a:ext cx="3227705" cy="922020"/>
          </a:xfrm>
          <a:prstGeom prst="rect">
            <a:avLst/>
          </a:prstGeom>
          <a:noFill/>
        </p:spPr>
        <p:txBody>
          <a:bodyPr wrap="square" rtlCol="0">
            <a:spAutoFit/>
          </a:bodyPr>
          <a:lstStyle/>
          <a:p>
            <a:pPr algn="ctr"/>
            <a:r>
              <a:rPr lang="en-NZ" altLang="en-US" sz="5400" b="1">
                <a:solidFill>
                  <a:srgbClr val="FF0000"/>
                </a:solidFill>
                <a:latin typeface="Times New Roman" panose="02020603050405020304" pitchFamily="18" charset="0"/>
                <a:cs typeface="Times New Roman" panose="02020603050405020304" pitchFamily="18" charset="0"/>
              </a:rPr>
              <a:t>VỀ ĐÍCH</a:t>
            </a:r>
          </a:p>
        </p:txBody>
      </p:sp>
      <p:pic>
        <p:nvPicPr>
          <p:cNvPr id="19" name="Picture 18" descr="pngwing.com (2)"/>
          <p:cNvPicPr>
            <a:picLocks noChangeAspect="1"/>
          </p:cNvPicPr>
          <p:nvPr/>
        </p:nvPicPr>
        <p:blipFill>
          <a:blip r:embed="rId4"/>
          <a:stretch>
            <a:fillRect/>
          </a:stretch>
        </p:blipFill>
        <p:spPr>
          <a:xfrm>
            <a:off x="5502275" y="1651000"/>
            <a:ext cx="2433320" cy="3397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8)"/>
          <p:cNvPicPr>
            <a:picLocks noChangeAspect="1"/>
          </p:cNvPicPr>
          <p:nvPr/>
        </p:nvPicPr>
        <p:blipFill>
          <a:blip r:embed="rId2"/>
          <a:stretch>
            <a:fillRect/>
          </a:stretch>
        </p:blipFill>
        <p:spPr>
          <a:xfrm>
            <a:off x="-30480" y="236220"/>
            <a:ext cx="9204960" cy="4907280"/>
          </a:xfrm>
          <a:prstGeom prst="rect">
            <a:avLst/>
          </a:prstGeom>
        </p:spPr>
      </p:pic>
      <p:sp>
        <p:nvSpPr>
          <p:cNvPr id="3" name="Content Placeholder 2"/>
          <p:cNvSpPr>
            <a:spLocks noGrp="1"/>
          </p:cNvSpPr>
          <p:nvPr>
            <p:ph idx="1"/>
          </p:nvPr>
        </p:nvSpPr>
        <p:spPr>
          <a:xfrm>
            <a:off x="609600" y="209550"/>
            <a:ext cx="8401685" cy="3263265"/>
          </a:xfrm>
        </p:spPr>
        <p:txBody>
          <a:bodyPr>
            <a:noAutofit/>
          </a:bodyPr>
          <a:lstStyle/>
          <a:p>
            <a:pPr marL="0" indent="0">
              <a:buNone/>
            </a:pPr>
            <a:r>
              <a:rPr lang="vi-VN" sz="2800" b="1"/>
              <a:t>Câu </a:t>
            </a:r>
            <a:r>
              <a:rPr lang="en-NZ" sz="2800" b="1"/>
              <a:t>1</a:t>
            </a:r>
            <a:r>
              <a:rPr lang="vi-VN" sz="2800" b="1"/>
              <a:t>: </a:t>
            </a:r>
            <a:r>
              <a:rPr lang="en-NZ" sz="2800" b="1"/>
              <a:t>Quan sát hình bên dưới, em hãy cho biết thành phần không khí gồm những gì và tỉ lệ % các thành phần của không khí</a:t>
            </a:r>
            <a:r>
              <a:rPr lang="vi-VN" sz="2800" b="1"/>
              <a:t> </a:t>
            </a:r>
            <a:r>
              <a:rPr lang="en-NZ" sz="2800" b="1"/>
              <a:t>?</a:t>
            </a:r>
            <a:endParaRPr lang="en-US" sz="2800"/>
          </a:p>
          <a:p>
            <a:pPr marL="0" indent="0">
              <a:buNone/>
            </a:pPr>
            <a:r>
              <a:rPr lang="vi-VN" sz="2800"/>
              <a:t> </a:t>
            </a:r>
            <a:r>
              <a:rPr lang="nl-NL" sz="2800" b="1">
                <a:solidFill>
                  <a:srgbClr val="C00000"/>
                </a:solidFill>
              </a:rPr>
              <a:t>Gồm : </a:t>
            </a:r>
            <a:endParaRPr lang="en-US" sz="2800" b="1">
              <a:solidFill>
                <a:srgbClr val="C00000"/>
              </a:solidFill>
            </a:endParaRPr>
          </a:p>
          <a:p>
            <a:pPr marL="0" indent="0">
              <a:buNone/>
            </a:pPr>
            <a:r>
              <a:rPr lang="nl-NL" sz="2800" b="1">
                <a:solidFill>
                  <a:srgbClr val="C00000"/>
                </a:solidFill>
              </a:rPr>
              <a:t>- Khí nitơ chiếm 78%.</a:t>
            </a:r>
            <a:endParaRPr lang="en-US" sz="2800" b="1">
              <a:solidFill>
                <a:srgbClr val="C00000"/>
              </a:solidFill>
            </a:endParaRPr>
          </a:p>
          <a:p>
            <a:pPr marL="0" indent="0">
              <a:buNone/>
            </a:pPr>
            <a:r>
              <a:rPr lang="nl-NL" sz="2800" b="1">
                <a:solidFill>
                  <a:srgbClr val="C00000"/>
                </a:solidFill>
              </a:rPr>
              <a:t>- Khí ôxi chiếm 21% .</a:t>
            </a:r>
            <a:endParaRPr lang="en-US" sz="2800" b="1">
              <a:solidFill>
                <a:srgbClr val="C00000"/>
              </a:solidFill>
            </a:endParaRPr>
          </a:p>
          <a:p>
            <a:pPr>
              <a:buFontTx/>
              <a:buChar char="-"/>
            </a:pPr>
            <a:r>
              <a:rPr lang="nl-NL" sz="2800" b="1">
                <a:solidFill>
                  <a:srgbClr val="C00000"/>
                </a:solidFill>
              </a:rPr>
              <a:t>Hơi nước và các khí khác</a:t>
            </a:r>
            <a:endParaRPr lang="vi-VN" sz="2800" b="1">
              <a:solidFill>
                <a:srgbClr val="C00000"/>
              </a:solidFill>
            </a:endParaRPr>
          </a:p>
          <a:p>
            <a:pPr marL="0" indent="0">
              <a:buNone/>
            </a:pPr>
            <a:r>
              <a:rPr lang="nl-NL" sz="2800" b="1">
                <a:solidFill>
                  <a:srgbClr val="C00000"/>
                </a:solidFill>
              </a:rPr>
              <a:t>chiếm 1%</a:t>
            </a:r>
            <a:endParaRPr lang="en-US" sz="2800" b="1">
              <a:solidFill>
                <a:srgbClr val="C00000"/>
              </a:solidFill>
            </a:endParaRPr>
          </a:p>
          <a:p>
            <a:pPr marL="0" indent="0">
              <a:buNone/>
            </a:pPr>
            <a:endParaRPr lang="en-US" sz="280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04938"/>
            <a:ext cx="3733800" cy="36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wing.com (16)"/>
          <p:cNvPicPr>
            <a:picLocks noChangeAspect="1"/>
          </p:cNvPicPr>
          <p:nvPr/>
        </p:nvPicPr>
        <p:blipFill>
          <a:blip r:embed="rId2"/>
          <a:stretch>
            <a:fillRect/>
          </a:stretch>
        </p:blipFill>
        <p:spPr>
          <a:xfrm>
            <a:off x="-17780" y="-38735"/>
            <a:ext cx="9161780" cy="5144135"/>
          </a:xfrm>
          <a:prstGeom prst="rect">
            <a:avLst/>
          </a:prstGeom>
        </p:spPr>
      </p:pic>
      <p:graphicFrame>
        <p:nvGraphicFramePr>
          <p:cNvPr id="3" name="Content Placeholder 2"/>
          <p:cNvGraphicFramePr>
            <a:graphicFrameLocks noGrp="1"/>
          </p:cNvGraphicFramePr>
          <p:nvPr>
            <p:ph idx="1"/>
            <p:extLst>
              <p:ext uri="{D42A27DB-BD31-4B8C-83A1-F6EECF244321}">
                <p14:modId xmlns:p14="http://schemas.microsoft.com/office/powerpoint/2010/main" val="94807977"/>
              </p:ext>
            </p:extLst>
          </p:nvPr>
        </p:nvGraphicFramePr>
        <p:xfrm>
          <a:off x="609600" y="1276350"/>
          <a:ext cx="7505316" cy="1143254"/>
        </p:xfrm>
        <a:graphic>
          <a:graphicData uri="http://schemas.openxmlformats.org/drawingml/2006/table">
            <a:tbl>
              <a:tblPr>
                <a:tableStyleId>{5C22544A-7EE6-4342-B048-85BDC9FD1C3A}</a:tableStyleId>
              </a:tblPr>
              <a:tblGrid>
                <a:gridCol w="2256525">
                  <a:extLst>
                    <a:ext uri="{9D8B030D-6E8A-4147-A177-3AD203B41FA5}">
                      <a16:colId xmlns:a16="http://schemas.microsoft.com/office/drawing/2014/main" val="20000"/>
                    </a:ext>
                  </a:extLst>
                </a:gridCol>
                <a:gridCol w="1314726">
                  <a:extLst>
                    <a:ext uri="{9D8B030D-6E8A-4147-A177-3AD203B41FA5}">
                      <a16:colId xmlns:a16="http://schemas.microsoft.com/office/drawing/2014/main" val="20001"/>
                    </a:ext>
                  </a:extLst>
                </a:gridCol>
                <a:gridCol w="1257838">
                  <a:extLst>
                    <a:ext uri="{9D8B030D-6E8A-4147-A177-3AD203B41FA5}">
                      <a16:colId xmlns:a16="http://schemas.microsoft.com/office/drawing/2014/main" val="20002"/>
                    </a:ext>
                  </a:extLst>
                </a:gridCol>
                <a:gridCol w="1314726">
                  <a:extLst>
                    <a:ext uri="{9D8B030D-6E8A-4147-A177-3AD203B41FA5}">
                      <a16:colId xmlns:a16="http://schemas.microsoft.com/office/drawing/2014/main" val="20003"/>
                    </a:ext>
                  </a:extLst>
                </a:gridCol>
                <a:gridCol w="1361501">
                  <a:extLst>
                    <a:ext uri="{9D8B030D-6E8A-4147-A177-3AD203B41FA5}">
                      <a16:colId xmlns:a16="http://schemas.microsoft.com/office/drawing/2014/main" val="20004"/>
                    </a:ext>
                  </a:extLst>
                </a:gridCol>
              </a:tblGrid>
              <a:tr h="523697">
                <a:tc>
                  <a:txBody>
                    <a:bodyPr/>
                    <a:lstStyle/>
                    <a:p>
                      <a:pPr marL="0" marR="0" indent="0" algn="l">
                        <a:lnSpc>
                          <a:spcPct val="150000"/>
                        </a:lnSpc>
                        <a:spcBef>
                          <a:spcPts val="0"/>
                        </a:spcBef>
                        <a:spcAft>
                          <a:spcPts val="600"/>
                        </a:spcAft>
                        <a:tabLst>
                          <a:tab pos="6657340" algn="l"/>
                        </a:tabLst>
                      </a:pPr>
                      <a:r>
                        <a:rPr lang="en-NZ" sz="2800">
                          <a:effectLst/>
                        </a:rPr>
                        <a:t>Giờ đo</a:t>
                      </a:r>
                      <a:endParaRPr lang="en-US" sz="28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800">
                          <a:effectLst/>
                        </a:rPr>
                        <a:t>1</a:t>
                      </a:r>
                      <a:endParaRPr lang="en-US" sz="28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800">
                          <a:effectLst/>
                        </a:rPr>
                        <a:t>7</a:t>
                      </a:r>
                      <a:endParaRPr lang="en-US" sz="28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800">
                          <a:effectLst/>
                        </a:rPr>
                        <a:t>13</a:t>
                      </a:r>
                      <a:endParaRPr lang="en-US" sz="28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800">
                          <a:effectLst/>
                        </a:rPr>
                        <a:t>19</a:t>
                      </a:r>
                      <a:endParaRPr lang="en-US" sz="2800">
                        <a:effectLst/>
                        <a:latin typeface="Times New Roman"/>
                        <a:ea typeface="Calibri"/>
                      </a:endParaRPr>
                    </a:p>
                  </a:txBody>
                  <a:tcPr marL="68580" marR="68580" marT="0" marB="0">
                    <a:solidFill>
                      <a:schemeClr val="accent2">
                        <a:lumMod val="60000"/>
                        <a:lumOff val="40000"/>
                      </a:schemeClr>
                    </a:solidFill>
                  </a:tcPr>
                </a:tc>
                <a:extLst>
                  <a:ext uri="{0D108BD9-81ED-4DB2-BD59-A6C34878D82A}">
                    <a16:rowId xmlns:a16="http://schemas.microsoft.com/office/drawing/2014/main" val="10000"/>
                  </a:ext>
                </a:extLst>
              </a:tr>
              <a:tr h="255270">
                <a:tc>
                  <a:txBody>
                    <a:bodyPr/>
                    <a:lstStyle/>
                    <a:p>
                      <a:pPr marL="0" marR="0" indent="0" algn="l">
                        <a:lnSpc>
                          <a:spcPct val="150000"/>
                        </a:lnSpc>
                        <a:spcBef>
                          <a:spcPts val="0"/>
                        </a:spcBef>
                        <a:spcAft>
                          <a:spcPts val="600"/>
                        </a:spcAft>
                        <a:tabLst>
                          <a:tab pos="6657340" algn="l"/>
                        </a:tabLst>
                      </a:pPr>
                      <a:r>
                        <a:rPr lang="en-NZ" sz="2800">
                          <a:effectLst/>
                        </a:rPr>
                        <a:t>Nhiệt độ (</a:t>
                      </a:r>
                      <a:r>
                        <a:rPr lang="en-NZ" sz="2800" baseline="30000">
                          <a:effectLst/>
                        </a:rPr>
                        <a:t>0</a:t>
                      </a:r>
                      <a:r>
                        <a:rPr lang="en-NZ" sz="2800">
                          <a:effectLst/>
                        </a:rPr>
                        <a:t>C)</a:t>
                      </a:r>
                      <a:endParaRPr lang="en-US" sz="28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800">
                          <a:effectLst/>
                        </a:rPr>
                        <a:t>16</a:t>
                      </a:r>
                      <a:endParaRPr lang="en-US" sz="28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800">
                          <a:effectLst/>
                        </a:rPr>
                        <a:t>18</a:t>
                      </a:r>
                      <a:endParaRPr lang="en-US" sz="28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800">
                          <a:effectLst/>
                        </a:rPr>
                        <a:t>23</a:t>
                      </a:r>
                      <a:endParaRPr lang="en-US" sz="28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800">
                          <a:effectLst/>
                        </a:rPr>
                        <a:t>17</a:t>
                      </a:r>
                      <a:endParaRPr lang="en-US" sz="2800">
                        <a:effectLst/>
                        <a:latin typeface="Times New Roman"/>
                        <a:ea typeface="Calibri"/>
                      </a:endParaRPr>
                    </a:p>
                  </a:txBody>
                  <a:tcPr marL="68580" marR="68580" marT="0" marB="0">
                    <a:solidFill>
                      <a:schemeClr val="accent2">
                        <a:lumMod val="60000"/>
                        <a:lumOff val="40000"/>
                      </a:schemeClr>
                    </a:solidFill>
                  </a:tcPr>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381000" y="266013"/>
            <a:ext cx="81531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657975" algn="l"/>
              </a:tabLst>
            </a:pPr>
            <a:r>
              <a:rPr kumimoji="0" lang="vi-VN" sz="2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Câu </a:t>
            </a:r>
            <a:r>
              <a:rPr kumimoji="0" lang="en-NZ" sz="2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2</a:t>
            </a:r>
            <a:r>
              <a:rPr kumimoji="0" lang="vi-VN" sz="2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a:t>
            </a:r>
            <a:r>
              <a:rPr kumimoji="0" lang="en-NZ" sz="2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 Cho bảng số liệu sau:</a:t>
            </a:r>
            <a:endParaRPr kumimoji="0" lang="en-US" sz="24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657975" algn="l"/>
              </a:tabLst>
            </a:pPr>
            <a:r>
              <a:rPr kumimoji="0" lang="en-NZ" sz="2400" b="1" i="1" u="none" strike="noStrike" cap="none" normalizeH="0" baseline="0">
                <a:ln>
                  <a:noFill/>
                </a:ln>
                <a:solidFill>
                  <a:schemeClr val="tx1"/>
                </a:solidFill>
                <a:effectLst/>
                <a:latin typeface="Times New Roman" pitchFamily="18" charset="0"/>
                <a:ea typeface="Calibri" pitchFamily="34" charset="0"/>
                <a:cs typeface="Times New Roman" pitchFamily="18" charset="0"/>
              </a:rPr>
              <a:t>Bảng: Nhiệt độ đo theo giờ của một ngày tại thành phố Đà Lạt</a:t>
            </a:r>
            <a:endParaRPr kumimoji="0" lang="en-US" sz="2400" b="1"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152400" y="2724148"/>
            <a:ext cx="8991600" cy="1384995"/>
          </a:xfrm>
          <a:prstGeom prst="rect">
            <a:avLst/>
          </a:prstGeom>
          <a:noFill/>
        </p:spPr>
        <p:txBody>
          <a:bodyPr wrap="square" rtlCol="0">
            <a:spAutoFit/>
          </a:bodyPr>
          <a:lstStyle/>
          <a:p>
            <a:pPr lvl="0"/>
            <a:r>
              <a:rPr lang="en-NZ" sz="2800" b="1">
                <a:solidFill>
                  <a:srgbClr val="C00000"/>
                </a:solidFill>
                <a:latin typeface="Times New Roman" pitchFamily="18" charset="0"/>
                <a:ea typeface="Calibri" pitchFamily="34" charset="0"/>
                <a:cs typeface="Times New Roman" pitchFamily="18" charset="0"/>
              </a:rPr>
              <a:t>Hãy tính nhiệt độ trung bình ngày tại thành phố Đà Lạt ?</a:t>
            </a:r>
            <a:endParaRPr lang="vi-VN" sz="2000" b="1">
              <a:solidFill>
                <a:srgbClr val="002060"/>
              </a:solidFill>
              <a:latin typeface="Times New Roman" pitchFamily="18" charset="0"/>
              <a:ea typeface="Calibri" pitchFamily="34" charset="0"/>
              <a:cs typeface="Times New Roman" pitchFamily="18" charset="0"/>
            </a:endParaRPr>
          </a:p>
          <a:p>
            <a:r>
              <a:rPr lang="vi-VN" sz="2800" b="1">
                <a:solidFill>
                  <a:srgbClr val="002060"/>
                </a:solidFill>
                <a:latin typeface="Times New Roman" pitchFamily="18" charset="0"/>
                <a:ea typeface="Calibri" pitchFamily="34" charset="0"/>
                <a:cs typeface="Times New Roman" pitchFamily="18" charset="0"/>
              </a:rPr>
              <a:t>N</a:t>
            </a:r>
            <a:r>
              <a:rPr lang="en-NZ" sz="2800" b="1">
                <a:solidFill>
                  <a:srgbClr val="002060"/>
                </a:solidFill>
                <a:latin typeface="Times New Roman" pitchFamily="18" charset="0"/>
                <a:ea typeface="Calibri" pitchFamily="34" charset="0"/>
                <a:cs typeface="Times New Roman" pitchFamily="18" charset="0"/>
              </a:rPr>
              <a:t>hiệt độ trung bình ngày tại thành phố Đà Lạt</a:t>
            </a:r>
            <a:r>
              <a:rPr lang="vi-VN" sz="2800" b="1">
                <a:solidFill>
                  <a:srgbClr val="002060"/>
                </a:solidFill>
                <a:latin typeface="Times New Roman" pitchFamily="18" charset="0"/>
                <a:ea typeface="Calibri" pitchFamily="34" charset="0"/>
                <a:cs typeface="Times New Roman" pitchFamily="18" charset="0"/>
              </a:rPr>
              <a:t>: </a:t>
            </a:r>
          </a:p>
          <a:p>
            <a:r>
              <a:rPr lang="vi-VN" sz="2800" b="1">
                <a:solidFill>
                  <a:srgbClr val="002060"/>
                </a:solidFill>
                <a:latin typeface="Times New Roman" pitchFamily="18" charset="0"/>
                <a:ea typeface="Calibri" pitchFamily="34" charset="0"/>
                <a:cs typeface="Times New Roman" pitchFamily="18" charset="0"/>
              </a:rPr>
              <a:t>(16+18+23+17):4 = 18,5</a:t>
            </a:r>
            <a:r>
              <a:rPr lang="en-NZ" sz="2800" baseline="30000">
                <a:solidFill>
                  <a:srgbClr val="002060"/>
                </a:solidFill>
              </a:rPr>
              <a:t> 0</a:t>
            </a:r>
            <a:r>
              <a:rPr lang="en-NZ" sz="2800">
                <a:solidFill>
                  <a:srgbClr val="002060"/>
                </a:solidFill>
              </a:rPr>
              <a:t>C</a:t>
            </a:r>
            <a:endParaRPr lang="en-US" sz="2800" b="1">
              <a:solidFill>
                <a:srgbClr val="002060"/>
              </a:solidFill>
            </a:endParaRPr>
          </a:p>
        </p:txBody>
      </p:sp>
    </p:spTree>
    <p:extLst>
      <p:ext uri="{BB962C8B-B14F-4D97-AF65-F5344CB8AC3E}">
        <p14:creationId xmlns:p14="http://schemas.microsoft.com/office/powerpoint/2010/main" val="388059017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81000" y="450679"/>
            <a:ext cx="39501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657975" algn="l"/>
              </a:tabLst>
            </a:pPr>
            <a:r>
              <a:rPr kumimoji="0" lang="vi-VN" sz="2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Câu </a:t>
            </a:r>
            <a:r>
              <a:rPr kumimoji="0" lang="en-NZ" sz="2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2</a:t>
            </a:r>
            <a:r>
              <a:rPr kumimoji="0" lang="vi-VN" sz="2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a:t>
            </a:r>
            <a:r>
              <a:rPr kumimoji="0" lang="en-NZ" sz="2400" b="1" i="0" u="none" strike="noStrike" cap="none" normalizeH="0" baseline="0">
                <a:ln>
                  <a:noFill/>
                </a:ln>
                <a:solidFill>
                  <a:schemeClr val="tx1"/>
                </a:solidFill>
                <a:effectLst/>
                <a:latin typeface="Times New Roman" pitchFamily="18" charset="0"/>
                <a:ea typeface="Calibri" pitchFamily="34" charset="0"/>
                <a:cs typeface="Times New Roman" pitchFamily="18" charset="0"/>
              </a:rPr>
              <a:t> Cho bảng số liệu sau:</a:t>
            </a: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438150" y="2343150"/>
            <a:ext cx="8496300" cy="1200329"/>
          </a:xfrm>
          <a:prstGeom prst="rect">
            <a:avLst/>
          </a:prstGeom>
          <a:noFill/>
        </p:spPr>
        <p:txBody>
          <a:bodyPr wrap="square" rtlCol="0">
            <a:spAutoFit/>
          </a:bodyPr>
          <a:lstStyle/>
          <a:p>
            <a:r>
              <a:rPr lang="en-NZ" sz="2000" i="1"/>
              <a:t>Bảng: Nhiệt độ đo theo giờ của một ngày tại Củ Chi.</a:t>
            </a:r>
            <a:endParaRPr lang="en-US" sz="2000"/>
          </a:p>
          <a:p>
            <a:r>
              <a:rPr lang="en-NZ" sz="2800" b="1">
                <a:solidFill>
                  <a:srgbClr val="C00000"/>
                </a:solidFill>
              </a:rPr>
              <a:t>Hãy tính nhiệt độ trung bình ngày tại Củ Chi ?</a:t>
            </a:r>
            <a:endParaRPr lang="vi-VN" sz="2000" b="1">
              <a:solidFill>
                <a:srgbClr val="002060"/>
              </a:solidFill>
              <a:latin typeface="Times New Roman" pitchFamily="18" charset="0"/>
              <a:ea typeface="Calibri" pitchFamily="34" charset="0"/>
              <a:cs typeface="Times New Roman" pitchFamily="18" charset="0"/>
            </a:endParaRPr>
          </a:p>
          <a:p>
            <a:r>
              <a:rPr lang="vi-VN" sz="2400" b="1">
                <a:solidFill>
                  <a:srgbClr val="002060"/>
                </a:solidFill>
                <a:latin typeface="Times New Roman" pitchFamily="18" charset="0"/>
                <a:ea typeface="Calibri" pitchFamily="34" charset="0"/>
                <a:cs typeface="Times New Roman" pitchFamily="18" charset="0"/>
              </a:rPr>
              <a:t>N</a:t>
            </a:r>
            <a:r>
              <a:rPr lang="en-NZ" sz="2400" b="1">
                <a:solidFill>
                  <a:srgbClr val="002060"/>
                </a:solidFill>
                <a:latin typeface="Times New Roman" pitchFamily="18" charset="0"/>
                <a:ea typeface="Calibri" pitchFamily="34" charset="0"/>
                <a:cs typeface="Times New Roman" pitchFamily="18" charset="0"/>
              </a:rPr>
              <a:t>hiệt độ trung bình ngày tại </a:t>
            </a:r>
            <a:r>
              <a:rPr lang="en-NZ" sz="2400" b="1">
                <a:solidFill>
                  <a:srgbClr val="C00000"/>
                </a:solidFill>
              </a:rPr>
              <a:t>Củ Chi </a:t>
            </a:r>
            <a:r>
              <a:rPr lang="vi-VN" sz="2400" b="1">
                <a:solidFill>
                  <a:srgbClr val="002060"/>
                </a:solidFill>
                <a:latin typeface="Times New Roman" pitchFamily="18" charset="0"/>
                <a:ea typeface="Calibri" pitchFamily="34" charset="0"/>
                <a:cs typeface="Times New Roman" pitchFamily="18" charset="0"/>
              </a:rPr>
              <a:t>: (24+27+33+28):4 = 28</a:t>
            </a:r>
            <a:r>
              <a:rPr lang="en-NZ" sz="2400" baseline="30000">
                <a:solidFill>
                  <a:srgbClr val="002060"/>
                </a:solidFill>
              </a:rPr>
              <a:t> 0</a:t>
            </a:r>
            <a:r>
              <a:rPr lang="en-NZ" sz="2400">
                <a:solidFill>
                  <a:srgbClr val="002060"/>
                </a:solidFill>
              </a:rPr>
              <a:t>C</a:t>
            </a:r>
            <a:endParaRPr lang="en-US" sz="2400" b="1">
              <a:solidFill>
                <a:srgbClr val="00206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2454146"/>
              </p:ext>
            </p:extLst>
          </p:nvPr>
        </p:nvGraphicFramePr>
        <p:xfrm>
          <a:off x="533400" y="1123950"/>
          <a:ext cx="8077200" cy="1097280"/>
        </p:xfrm>
        <a:graphic>
          <a:graphicData uri="http://schemas.openxmlformats.org/drawingml/2006/table">
            <a:tbl>
              <a:tblPr>
                <a:tableStyleId>{5C22544A-7EE6-4342-B048-85BDC9FD1C3A}</a:tableStyleId>
              </a:tblPr>
              <a:tblGrid>
                <a:gridCol w="2228034">
                  <a:extLst>
                    <a:ext uri="{9D8B030D-6E8A-4147-A177-3AD203B41FA5}">
                      <a16:colId xmlns:a16="http://schemas.microsoft.com/office/drawing/2014/main" val="20000"/>
                    </a:ext>
                  </a:extLst>
                </a:gridCol>
                <a:gridCol w="1298127">
                  <a:extLst>
                    <a:ext uri="{9D8B030D-6E8A-4147-A177-3AD203B41FA5}">
                      <a16:colId xmlns:a16="http://schemas.microsoft.com/office/drawing/2014/main" val="20001"/>
                    </a:ext>
                  </a:extLst>
                </a:gridCol>
                <a:gridCol w="1241957">
                  <a:extLst>
                    <a:ext uri="{9D8B030D-6E8A-4147-A177-3AD203B41FA5}">
                      <a16:colId xmlns:a16="http://schemas.microsoft.com/office/drawing/2014/main" val="20002"/>
                    </a:ext>
                  </a:extLst>
                </a:gridCol>
                <a:gridCol w="1298127">
                  <a:extLst>
                    <a:ext uri="{9D8B030D-6E8A-4147-A177-3AD203B41FA5}">
                      <a16:colId xmlns:a16="http://schemas.microsoft.com/office/drawing/2014/main" val="20003"/>
                    </a:ext>
                  </a:extLst>
                </a:gridCol>
                <a:gridCol w="2010955">
                  <a:extLst>
                    <a:ext uri="{9D8B030D-6E8A-4147-A177-3AD203B41FA5}">
                      <a16:colId xmlns:a16="http://schemas.microsoft.com/office/drawing/2014/main" val="20004"/>
                    </a:ext>
                  </a:extLst>
                </a:gridCol>
              </a:tblGrid>
              <a:tr h="250825">
                <a:tc>
                  <a:txBody>
                    <a:bodyPr/>
                    <a:lstStyle/>
                    <a:p>
                      <a:pPr marL="0" marR="0" indent="0" algn="l">
                        <a:lnSpc>
                          <a:spcPct val="150000"/>
                        </a:lnSpc>
                        <a:spcBef>
                          <a:spcPts val="0"/>
                        </a:spcBef>
                        <a:spcAft>
                          <a:spcPts val="600"/>
                        </a:spcAft>
                        <a:tabLst>
                          <a:tab pos="6657340" algn="l"/>
                        </a:tabLst>
                      </a:pPr>
                      <a:r>
                        <a:rPr lang="en-NZ" sz="2400">
                          <a:effectLst/>
                        </a:rPr>
                        <a:t>Giờ đo</a:t>
                      </a:r>
                      <a:endParaRPr lang="en-US" sz="24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400">
                          <a:effectLst/>
                        </a:rPr>
                        <a:t>1</a:t>
                      </a:r>
                      <a:endParaRPr lang="en-US" sz="24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400">
                          <a:effectLst/>
                        </a:rPr>
                        <a:t>7</a:t>
                      </a:r>
                      <a:endParaRPr lang="en-US" sz="24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400">
                          <a:effectLst/>
                        </a:rPr>
                        <a:t>13</a:t>
                      </a:r>
                      <a:endParaRPr lang="en-US" sz="24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400">
                          <a:effectLst/>
                        </a:rPr>
                        <a:t>19</a:t>
                      </a:r>
                      <a:endParaRPr lang="en-US" sz="2400">
                        <a:effectLst/>
                        <a:latin typeface="Times New Roman"/>
                        <a:ea typeface="Calibri"/>
                      </a:endParaRPr>
                    </a:p>
                  </a:txBody>
                  <a:tcPr marL="68580" marR="68580" marT="0" marB="0">
                    <a:solidFill>
                      <a:schemeClr val="accent2">
                        <a:lumMod val="60000"/>
                        <a:lumOff val="40000"/>
                      </a:schemeClr>
                    </a:solidFill>
                  </a:tcPr>
                </a:tc>
                <a:extLst>
                  <a:ext uri="{0D108BD9-81ED-4DB2-BD59-A6C34878D82A}">
                    <a16:rowId xmlns:a16="http://schemas.microsoft.com/office/drawing/2014/main" val="10000"/>
                  </a:ext>
                </a:extLst>
              </a:tr>
              <a:tr h="255270">
                <a:tc>
                  <a:txBody>
                    <a:bodyPr/>
                    <a:lstStyle/>
                    <a:p>
                      <a:pPr marL="0" marR="0" indent="0" algn="l">
                        <a:lnSpc>
                          <a:spcPct val="150000"/>
                        </a:lnSpc>
                        <a:spcBef>
                          <a:spcPts val="0"/>
                        </a:spcBef>
                        <a:spcAft>
                          <a:spcPts val="600"/>
                        </a:spcAft>
                        <a:tabLst>
                          <a:tab pos="6657340" algn="l"/>
                        </a:tabLst>
                      </a:pPr>
                      <a:r>
                        <a:rPr lang="en-NZ" sz="2400">
                          <a:effectLst/>
                        </a:rPr>
                        <a:t>Nhiệt độ (</a:t>
                      </a:r>
                      <a:r>
                        <a:rPr lang="en-NZ" sz="2400" baseline="30000">
                          <a:effectLst/>
                        </a:rPr>
                        <a:t>0</a:t>
                      </a:r>
                      <a:r>
                        <a:rPr lang="en-NZ" sz="2400">
                          <a:effectLst/>
                        </a:rPr>
                        <a:t>C)</a:t>
                      </a:r>
                      <a:endParaRPr lang="en-US" sz="24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400">
                          <a:effectLst/>
                        </a:rPr>
                        <a:t>24</a:t>
                      </a:r>
                      <a:endParaRPr lang="en-US" sz="24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400">
                          <a:effectLst/>
                        </a:rPr>
                        <a:t>27</a:t>
                      </a:r>
                      <a:endParaRPr lang="en-US" sz="24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400">
                          <a:effectLst/>
                        </a:rPr>
                        <a:t>33</a:t>
                      </a:r>
                      <a:endParaRPr lang="en-US" sz="2400">
                        <a:effectLst/>
                        <a:latin typeface="Times New Roman"/>
                        <a:ea typeface="Calibri"/>
                      </a:endParaRPr>
                    </a:p>
                  </a:txBody>
                  <a:tcPr marL="68580" marR="68580" marT="0" marB="0">
                    <a:solidFill>
                      <a:schemeClr val="accent2">
                        <a:lumMod val="60000"/>
                        <a:lumOff val="40000"/>
                      </a:schemeClr>
                    </a:solidFill>
                  </a:tcPr>
                </a:tc>
                <a:tc>
                  <a:txBody>
                    <a:bodyPr/>
                    <a:lstStyle/>
                    <a:p>
                      <a:pPr marL="0" marR="0" indent="0" algn="ctr">
                        <a:lnSpc>
                          <a:spcPct val="150000"/>
                        </a:lnSpc>
                        <a:spcBef>
                          <a:spcPts val="0"/>
                        </a:spcBef>
                        <a:spcAft>
                          <a:spcPts val="600"/>
                        </a:spcAft>
                        <a:tabLst>
                          <a:tab pos="6657340" algn="l"/>
                        </a:tabLst>
                      </a:pPr>
                      <a:r>
                        <a:rPr lang="en-NZ" sz="2400">
                          <a:effectLst/>
                        </a:rPr>
                        <a:t>28</a:t>
                      </a:r>
                      <a:endParaRPr lang="en-US" sz="2400">
                        <a:effectLst/>
                        <a:latin typeface="Times New Roman"/>
                        <a:ea typeface="Calibri"/>
                      </a:endParaRPr>
                    </a:p>
                  </a:txBody>
                  <a:tcPr marL="68580" marR="68580" marT="0" marB="0">
                    <a:solidFill>
                      <a:schemeClr val="accent2">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75003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wing.com (16)"/>
          <p:cNvPicPr>
            <a:picLocks noChangeAspect="1"/>
          </p:cNvPicPr>
          <p:nvPr/>
        </p:nvPicPr>
        <p:blipFill>
          <a:blip r:embed="rId2"/>
          <a:stretch>
            <a:fillRect/>
          </a:stretch>
        </p:blipFill>
        <p:spPr>
          <a:xfrm>
            <a:off x="-17780" y="-38735"/>
            <a:ext cx="9161780" cy="5144135"/>
          </a:xfrm>
          <a:prstGeom prst="rect">
            <a:avLst/>
          </a:prstGeom>
        </p:spPr>
      </p:pic>
      <p:sp>
        <p:nvSpPr>
          <p:cNvPr id="2" name="Content Placeholder 1"/>
          <p:cNvSpPr>
            <a:spLocks noGrp="1"/>
          </p:cNvSpPr>
          <p:nvPr>
            <p:ph idx="1"/>
          </p:nvPr>
        </p:nvSpPr>
        <p:spPr>
          <a:xfrm>
            <a:off x="304800" y="971550"/>
            <a:ext cx="8115300" cy="3263504"/>
          </a:xfrm>
        </p:spPr>
        <p:txBody>
          <a:bodyPr/>
          <a:lstStyle/>
          <a:p>
            <a:pPr marL="0" indent="0">
              <a:buNone/>
            </a:pPr>
            <a:r>
              <a:rPr lang="vi-VN" b="1">
                <a:solidFill>
                  <a:srgbClr val="C00000"/>
                </a:solidFill>
              </a:rPr>
              <a:t>Câu </a:t>
            </a:r>
            <a:r>
              <a:rPr lang="en-NZ" b="1">
                <a:solidFill>
                  <a:srgbClr val="C00000"/>
                </a:solidFill>
              </a:rPr>
              <a:t>3</a:t>
            </a:r>
            <a:r>
              <a:rPr lang="vi-VN" b="1">
                <a:solidFill>
                  <a:srgbClr val="C00000"/>
                </a:solidFill>
              </a:rPr>
              <a:t>: Dưới đây là những công cụ lao động thuộc thời kì văn hóa Đông Sơn. Theo em, những công cụ lao động đó được dùng để làm gì trong hoạt động sản xuất của cư dân Văn Lang, Âu Lạc?</a:t>
            </a:r>
            <a:endParaRPr lang="en-US">
              <a:solidFill>
                <a:srgbClr val="C00000"/>
              </a:solidFill>
            </a:endParaRPr>
          </a:p>
          <a:p>
            <a:pPr marL="0" indent="0">
              <a:buNone/>
            </a:pP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841654823"/>
              </p:ext>
            </p:extLst>
          </p:nvPr>
        </p:nvGraphicFramePr>
        <p:xfrm>
          <a:off x="228599" y="2266950"/>
          <a:ext cx="8068470" cy="2529205"/>
        </p:xfrm>
        <a:graphic>
          <a:graphicData uri="http://schemas.openxmlformats.org/drawingml/2006/table">
            <a:tbl>
              <a:tblPr>
                <a:tableStyleId>{5C22544A-7EE6-4342-B048-85BDC9FD1C3A}</a:tableStyleId>
              </a:tblPr>
              <a:tblGrid>
                <a:gridCol w="1611010">
                  <a:extLst>
                    <a:ext uri="{9D8B030D-6E8A-4147-A177-3AD203B41FA5}">
                      <a16:colId xmlns:a16="http://schemas.microsoft.com/office/drawing/2014/main" val="20000"/>
                    </a:ext>
                  </a:extLst>
                </a:gridCol>
                <a:gridCol w="1450590">
                  <a:extLst>
                    <a:ext uri="{9D8B030D-6E8A-4147-A177-3AD203B41FA5}">
                      <a16:colId xmlns:a16="http://schemas.microsoft.com/office/drawing/2014/main" val="20001"/>
                    </a:ext>
                  </a:extLst>
                </a:gridCol>
                <a:gridCol w="1399891">
                  <a:extLst>
                    <a:ext uri="{9D8B030D-6E8A-4147-A177-3AD203B41FA5}">
                      <a16:colId xmlns:a16="http://schemas.microsoft.com/office/drawing/2014/main" val="20002"/>
                    </a:ext>
                  </a:extLst>
                </a:gridCol>
                <a:gridCol w="1614036">
                  <a:extLst>
                    <a:ext uri="{9D8B030D-6E8A-4147-A177-3AD203B41FA5}">
                      <a16:colId xmlns:a16="http://schemas.microsoft.com/office/drawing/2014/main" val="20003"/>
                    </a:ext>
                  </a:extLst>
                </a:gridCol>
                <a:gridCol w="1992943">
                  <a:extLst>
                    <a:ext uri="{9D8B030D-6E8A-4147-A177-3AD203B41FA5}">
                      <a16:colId xmlns:a16="http://schemas.microsoft.com/office/drawing/2014/main" val="20004"/>
                    </a:ext>
                  </a:extLst>
                </a:gridCol>
              </a:tblGrid>
              <a:tr h="1676400">
                <a:tc>
                  <a:txBody>
                    <a:bodyPr/>
                    <a:lstStyle/>
                    <a:p>
                      <a:pPr marL="0" marR="0" indent="0" algn="ctr">
                        <a:lnSpc>
                          <a:spcPts val="1650"/>
                        </a:lnSpc>
                        <a:spcBef>
                          <a:spcPts val="0"/>
                        </a:spcBef>
                        <a:spcAft>
                          <a:spcPts val="900"/>
                        </a:spcAft>
                      </a:pPr>
                      <a:r>
                        <a:rPr lang="vi-VN" sz="2000">
                          <a:effectLst/>
                        </a:rPr>
                        <a:t> </a:t>
                      </a:r>
                      <a:endParaRPr lang="en-US" sz="2000">
                        <a:effectLst/>
                      </a:endParaRPr>
                    </a:p>
                    <a:p>
                      <a:pPr marL="0" marR="0" indent="0" algn="ctr">
                        <a:lnSpc>
                          <a:spcPts val="1650"/>
                        </a:lnSpc>
                        <a:spcBef>
                          <a:spcPts val="0"/>
                        </a:spcBef>
                        <a:spcAft>
                          <a:spcPts val="900"/>
                        </a:spcAft>
                      </a:pPr>
                      <a:r>
                        <a:rPr lang="vi-VN" sz="2000">
                          <a:effectLst/>
                        </a:rPr>
                        <a:t> </a:t>
                      </a:r>
                      <a:endParaRPr lang="en-US" sz="2000">
                        <a:effectLst/>
                      </a:endParaRPr>
                    </a:p>
                    <a:p>
                      <a:pPr marL="0" marR="0" indent="0" algn="ctr">
                        <a:lnSpc>
                          <a:spcPts val="1650"/>
                        </a:lnSpc>
                        <a:spcBef>
                          <a:spcPts val="0"/>
                        </a:spcBef>
                        <a:spcAft>
                          <a:spcPts val="900"/>
                        </a:spcAft>
                      </a:pPr>
                      <a:r>
                        <a:rPr lang="vi-VN" sz="2000">
                          <a:effectLst/>
                        </a:rPr>
                        <a:t>Hình công cụ</a:t>
                      </a:r>
                      <a:endParaRPr lang="en-US" sz="2000">
                        <a:effectLst/>
                        <a:latin typeface="Times New Roman"/>
                        <a:ea typeface="Calibri"/>
                      </a:endParaRPr>
                    </a:p>
                  </a:txBody>
                  <a:tcPr marL="68580" marR="68580" marT="0" marB="0">
                    <a:solidFill>
                      <a:schemeClr val="accent4">
                        <a:lumMod val="60000"/>
                        <a:lumOff val="40000"/>
                      </a:schemeClr>
                    </a:solidFill>
                  </a:tcPr>
                </a:tc>
                <a:tc>
                  <a:txBody>
                    <a:bodyPr/>
                    <a:lstStyle/>
                    <a:p>
                      <a:pPr marL="0" marR="0" indent="0" algn="ctr">
                        <a:lnSpc>
                          <a:spcPts val="1650"/>
                        </a:lnSpc>
                        <a:spcBef>
                          <a:spcPts val="0"/>
                        </a:spcBef>
                        <a:spcAft>
                          <a:spcPts val="900"/>
                        </a:spcAft>
                      </a:pPr>
                      <a:r>
                        <a:rPr lang="vi-VN" sz="2000">
                          <a:effectLst/>
                        </a:rPr>
                        <a:t>Lưỡi cuốc</a:t>
                      </a:r>
                      <a:endParaRPr lang="en-US" sz="2000">
                        <a:effectLst/>
                        <a:latin typeface="Times New Roman"/>
                        <a:ea typeface="Calibri"/>
                      </a:endParaRPr>
                    </a:p>
                  </a:txBody>
                  <a:tcPr marL="68580" marR="68580" marT="0" marB="0">
                    <a:solidFill>
                      <a:schemeClr val="accent4">
                        <a:lumMod val="60000"/>
                        <a:lumOff val="40000"/>
                      </a:schemeClr>
                    </a:solidFill>
                  </a:tcPr>
                </a:tc>
                <a:tc>
                  <a:txBody>
                    <a:bodyPr/>
                    <a:lstStyle/>
                    <a:p>
                      <a:pPr marL="0" marR="0" indent="0" algn="ctr">
                        <a:lnSpc>
                          <a:spcPts val="1650"/>
                        </a:lnSpc>
                        <a:spcBef>
                          <a:spcPts val="0"/>
                        </a:spcBef>
                        <a:spcAft>
                          <a:spcPts val="900"/>
                        </a:spcAft>
                      </a:pPr>
                      <a:r>
                        <a:rPr lang="vi-VN" sz="2000">
                          <a:effectLst/>
                        </a:rPr>
                        <a:t>Rìu</a:t>
                      </a:r>
                      <a:endParaRPr lang="en-US" sz="2000">
                        <a:effectLst/>
                        <a:latin typeface="Times New Roman"/>
                        <a:ea typeface="Calibri"/>
                      </a:endParaRPr>
                    </a:p>
                  </a:txBody>
                  <a:tcPr marL="68580" marR="68580" marT="0" marB="0">
                    <a:solidFill>
                      <a:schemeClr val="accent4">
                        <a:lumMod val="60000"/>
                        <a:lumOff val="40000"/>
                      </a:schemeClr>
                    </a:solidFill>
                  </a:tcPr>
                </a:tc>
                <a:tc>
                  <a:txBody>
                    <a:bodyPr/>
                    <a:lstStyle/>
                    <a:p>
                      <a:pPr marL="0" marR="0" indent="0" algn="ctr">
                        <a:lnSpc>
                          <a:spcPts val="1650"/>
                        </a:lnSpc>
                        <a:spcBef>
                          <a:spcPts val="0"/>
                        </a:spcBef>
                        <a:spcAft>
                          <a:spcPts val="900"/>
                        </a:spcAft>
                      </a:pPr>
                      <a:r>
                        <a:rPr lang="vi-VN" sz="2000">
                          <a:effectLst/>
                        </a:rPr>
                        <a:t>Lưỡi cày</a:t>
                      </a:r>
                      <a:endParaRPr lang="en-US" sz="2000">
                        <a:effectLst/>
                        <a:latin typeface="Times New Roman"/>
                        <a:ea typeface="Calibri"/>
                      </a:endParaRPr>
                    </a:p>
                  </a:txBody>
                  <a:tcPr marL="68580" marR="68580" marT="0" marB="0">
                    <a:solidFill>
                      <a:schemeClr val="accent4">
                        <a:lumMod val="60000"/>
                        <a:lumOff val="40000"/>
                      </a:schemeClr>
                    </a:solidFill>
                  </a:tcPr>
                </a:tc>
                <a:tc>
                  <a:txBody>
                    <a:bodyPr/>
                    <a:lstStyle/>
                    <a:p>
                      <a:pPr marL="0" marR="0" indent="0" algn="ctr">
                        <a:lnSpc>
                          <a:spcPts val="1650"/>
                        </a:lnSpc>
                        <a:spcBef>
                          <a:spcPts val="0"/>
                        </a:spcBef>
                        <a:spcAft>
                          <a:spcPts val="900"/>
                        </a:spcAft>
                      </a:pPr>
                      <a:r>
                        <a:rPr lang="vi-VN" sz="2000">
                          <a:effectLst/>
                        </a:rPr>
                        <a:t>Lưỡi liềm</a:t>
                      </a:r>
                      <a:endParaRPr lang="en-US" sz="2000">
                        <a:effectLst/>
                        <a:latin typeface="Times New Roman"/>
                        <a:ea typeface="Calibri"/>
                      </a:endParaRPr>
                    </a:p>
                  </a:txBody>
                  <a:tcPr marL="68580" marR="68580" marT="0" marB="0">
                    <a:solidFill>
                      <a:schemeClr val="accent4">
                        <a:lumMod val="60000"/>
                        <a:lumOff val="40000"/>
                      </a:schemeClr>
                    </a:solidFill>
                  </a:tcPr>
                </a:tc>
                <a:extLst>
                  <a:ext uri="{0D108BD9-81ED-4DB2-BD59-A6C34878D82A}">
                    <a16:rowId xmlns:a16="http://schemas.microsoft.com/office/drawing/2014/main" val="10000"/>
                  </a:ext>
                </a:extLst>
              </a:tr>
              <a:tr h="852805">
                <a:tc>
                  <a:txBody>
                    <a:bodyPr/>
                    <a:lstStyle/>
                    <a:p>
                      <a:pPr marL="0" marR="0" indent="0" algn="ctr">
                        <a:lnSpc>
                          <a:spcPts val="1650"/>
                        </a:lnSpc>
                        <a:spcBef>
                          <a:spcPts val="0"/>
                        </a:spcBef>
                        <a:spcAft>
                          <a:spcPts val="900"/>
                        </a:spcAft>
                      </a:pPr>
                      <a:r>
                        <a:rPr lang="vi-VN" sz="2000">
                          <a:effectLst/>
                        </a:rPr>
                        <a:t> </a:t>
                      </a:r>
                      <a:endParaRPr lang="en-US" sz="2000">
                        <a:effectLst/>
                      </a:endParaRPr>
                    </a:p>
                    <a:p>
                      <a:pPr marL="0" marR="0" indent="0" algn="ctr">
                        <a:lnSpc>
                          <a:spcPts val="1650"/>
                        </a:lnSpc>
                        <a:spcBef>
                          <a:spcPts val="0"/>
                        </a:spcBef>
                        <a:spcAft>
                          <a:spcPts val="900"/>
                        </a:spcAft>
                      </a:pPr>
                      <a:r>
                        <a:rPr lang="vi-VN" sz="2000">
                          <a:effectLst/>
                        </a:rPr>
                        <a:t>Công dụng</a:t>
                      </a:r>
                      <a:endParaRPr lang="en-US" sz="2000">
                        <a:effectLst/>
                        <a:latin typeface="Times New Roman"/>
                        <a:ea typeface="Calibri"/>
                      </a:endParaRPr>
                    </a:p>
                  </a:txBody>
                  <a:tcPr marL="68580" marR="68580" marT="0" marB="0">
                    <a:solidFill>
                      <a:schemeClr val="accent4">
                        <a:lumMod val="60000"/>
                        <a:lumOff val="40000"/>
                      </a:schemeClr>
                    </a:solidFill>
                  </a:tcPr>
                </a:tc>
                <a:tc>
                  <a:txBody>
                    <a:bodyPr/>
                    <a:lstStyle/>
                    <a:p>
                      <a:pPr marL="0" marR="0" indent="457200" algn="just">
                        <a:lnSpc>
                          <a:spcPts val="1650"/>
                        </a:lnSpc>
                        <a:spcBef>
                          <a:spcPts val="0"/>
                        </a:spcBef>
                        <a:spcAft>
                          <a:spcPts val="900"/>
                        </a:spcAft>
                      </a:pPr>
                      <a:endParaRPr lang="vi-VN" sz="2000">
                        <a:effectLst/>
                      </a:endParaRPr>
                    </a:p>
                  </a:txBody>
                  <a:tcPr marL="68580" marR="68580" marT="0" marB="0">
                    <a:solidFill>
                      <a:schemeClr val="accent4">
                        <a:lumMod val="60000"/>
                        <a:lumOff val="40000"/>
                      </a:schemeClr>
                    </a:solidFill>
                  </a:tcPr>
                </a:tc>
                <a:tc>
                  <a:txBody>
                    <a:bodyPr/>
                    <a:lstStyle/>
                    <a:p>
                      <a:pPr marL="0" marR="0" indent="457200" algn="just">
                        <a:lnSpc>
                          <a:spcPts val="1650"/>
                        </a:lnSpc>
                        <a:spcBef>
                          <a:spcPts val="0"/>
                        </a:spcBef>
                        <a:spcAft>
                          <a:spcPts val="900"/>
                        </a:spcAft>
                      </a:pPr>
                      <a:r>
                        <a:rPr lang="vi-VN" sz="2000">
                          <a:effectLst/>
                        </a:rPr>
                        <a:t> </a:t>
                      </a:r>
                      <a:endParaRPr lang="en-US" sz="2000">
                        <a:effectLst/>
                        <a:latin typeface="Times New Roman"/>
                        <a:ea typeface="Calibri"/>
                      </a:endParaRPr>
                    </a:p>
                  </a:txBody>
                  <a:tcPr marL="68580" marR="68580" marT="0" marB="0">
                    <a:solidFill>
                      <a:schemeClr val="accent4">
                        <a:lumMod val="60000"/>
                        <a:lumOff val="40000"/>
                      </a:schemeClr>
                    </a:solidFill>
                  </a:tcPr>
                </a:tc>
                <a:tc>
                  <a:txBody>
                    <a:bodyPr/>
                    <a:lstStyle/>
                    <a:p>
                      <a:pPr marL="0" marR="0" indent="457200" algn="just">
                        <a:lnSpc>
                          <a:spcPts val="1650"/>
                        </a:lnSpc>
                        <a:spcBef>
                          <a:spcPts val="0"/>
                        </a:spcBef>
                        <a:spcAft>
                          <a:spcPts val="900"/>
                        </a:spcAft>
                      </a:pPr>
                      <a:r>
                        <a:rPr lang="vi-VN" sz="2000">
                          <a:effectLst/>
                        </a:rPr>
                        <a:t> </a:t>
                      </a:r>
                      <a:endParaRPr lang="en-US" sz="2000">
                        <a:effectLst/>
                        <a:latin typeface="Times New Roman"/>
                        <a:ea typeface="Calibri"/>
                      </a:endParaRPr>
                    </a:p>
                  </a:txBody>
                  <a:tcPr marL="68580" marR="68580" marT="0" marB="0">
                    <a:solidFill>
                      <a:schemeClr val="accent4">
                        <a:lumMod val="60000"/>
                        <a:lumOff val="40000"/>
                      </a:schemeClr>
                    </a:solidFill>
                  </a:tcPr>
                </a:tc>
                <a:tc>
                  <a:txBody>
                    <a:bodyPr/>
                    <a:lstStyle/>
                    <a:p>
                      <a:pPr marL="0" marR="0" indent="457200" algn="just">
                        <a:lnSpc>
                          <a:spcPts val="1650"/>
                        </a:lnSpc>
                        <a:spcBef>
                          <a:spcPts val="0"/>
                        </a:spcBef>
                        <a:spcAft>
                          <a:spcPts val="900"/>
                        </a:spcAft>
                      </a:pPr>
                      <a:endParaRPr lang="en-US" sz="2000">
                        <a:effectLst/>
                        <a:latin typeface="Times New Roman"/>
                        <a:ea typeface="Calibri"/>
                      </a:endParaRPr>
                    </a:p>
                  </a:txBody>
                  <a:tcPr marL="68580" marR="68580"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t="18829"/>
          <a:stretch>
            <a:fillRect/>
          </a:stretch>
        </p:blipFill>
        <p:spPr bwMode="auto">
          <a:xfrm>
            <a:off x="1981200" y="2724150"/>
            <a:ext cx="1231900" cy="11366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l="3723" t="19954"/>
          <a:stretch>
            <a:fillRect/>
          </a:stretch>
        </p:blipFill>
        <p:spPr bwMode="auto">
          <a:xfrm>
            <a:off x="6705600" y="2724150"/>
            <a:ext cx="1182688" cy="11049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4"/>
          <p:cNvPicPr>
            <a:picLocks noChangeAspect="1" noChangeArrowheads="1"/>
          </p:cNvPicPr>
          <p:nvPr/>
        </p:nvPicPr>
        <p:blipFill>
          <a:blip r:embed="rId5">
            <a:extLst>
              <a:ext uri="{28A0092B-C50C-407E-A947-70E740481C1C}">
                <a14:useLocalDpi xmlns:a14="http://schemas.microsoft.com/office/drawing/2010/main" val="0"/>
              </a:ext>
            </a:extLst>
          </a:blip>
          <a:srcRect b="12518"/>
          <a:stretch>
            <a:fillRect/>
          </a:stretch>
        </p:blipFill>
        <p:spPr bwMode="auto">
          <a:xfrm>
            <a:off x="4953000" y="2771775"/>
            <a:ext cx="1235075" cy="1089025"/>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5"/>
          <p:cNvPicPr>
            <a:picLocks noChangeAspect="1" noChangeArrowheads="1"/>
          </p:cNvPicPr>
          <p:nvPr/>
        </p:nvPicPr>
        <p:blipFill>
          <a:blip r:embed="rId6">
            <a:extLst>
              <a:ext uri="{28A0092B-C50C-407E-A947-70E740481C1C}">
                <a14:useLocalDpi xmlns:a14="http://schemas.microsoft.com/office/drawing/2010/main" val="0"/>
              </a:ext>
            </a:extLst>
          </a:blip>
          <a:srcRect b="11713"/>
          <a:stretch>
            <a:fillRect/>
          </a:stretch>
        </p:blipFill>
        <p:spPr bwMode="auto">
          <a:xfrm>
            <a:off x="3581400" y="2787650"/>
            <a:ext cx="1087437" cy="10731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5000" y="3943350"/>
            <a:ext cx="1219200" cy="923330"/>
          </a:xfrm>
          <a:prstGeom prst="rect">
            <a:avLst/>
          </a:prstGeom>
          <a:noFill/>
        </p:spPr>
        <p:txBody>
          <a:bodyPr wrap="square" rtlCol="0">
            <a:spAutoFit/>
          </a:bodyPr>
          <a:lstStyle/>
          <a:p>
            <a:r>
              <a:rPr lang="vi-VN"/>
              <a:t>Cuốc đất, làm ruộng </a:t>
            </a:r>
            <a:endParaRPr lang="en-US">
              <a:latin typeface="Times New Roman"/>
              <a:ea typeface="Calibri"/>
            </a:endParaRPr>
          </a:p>
          <a:p>
            <a:endParaRPr lang="en-US"/>
          </a:p>
        </p:txBody>
      </p:sp>
      <p:sp>
        <p:nvSpPr>
          <p:cNvPr id="9" name="TextBox 8"/>
          <p:cNvSpPr txBox="1"/>
          <p:nvPr/>
        </p:nvSpPr>
        <p:spPr>
          <a:xfrm>
            <a:off x="3429000" y="4095750"/>
            <a:ext cx="1134110" cy="646331"/>
          </a:xfrm>
          <a:prstGeom prst="rect">
            <a:avLst/>
          </a:prstGeom>
          <a:noFill/>
        </p:spPr>
        <p:txBody>
          <a:bodyPr wrap="square" rtlCol="0">
            <a:spAutoFit/>
          </a:bodyPr>
          <a:lstStyle/>
          <a:p>
            <a:r>
              <a:rPr lang="vi-VN"/>
              <a:t>chặt cây</a:t>
            </a:r>
          </a:p>
          <a:p>
            <a:endParaRPr lang="en-US"/>
          </a:p>
        </p:txBody>
      </p:sp>
      <p:sp>
        <p:nvSpPr>
          <p:cNvPr id="10" name="TextBox 9"/>
          <p:cNvSpPr txBox="1"/>
          <p:nvPr/>
        </p:nvSpPr>
        <p:spPr>
          <a:xfrm>
            <a:off x="4876800" y="4095750"/>
            <a:ext cx="1311275" cy="369332"/>
          </a:xfrm>
          <a:prstGeom prst="rect">
            <a:avLst/>
          </a:prstGeom>
          <a:noFill/>
        </p:spPr>
        <p:txBody>
          <a:bodyPr wrap="square" rtlCol="0">
            <a:spAutoFit/>
          </a:bodyPr>
          <a:lstStyle/>
          <a:p>
            <a:r>
              <a:rPr lang="vi-VN"/>
              <a:t>Xới đất </a:t>
            </a:r>
            <a:endParaRPr lang="en-US"/>
          </a:p>
        </p:txBody>
      </p:sp>
      <p:sp>
        <p:nvSpPr>
          <p:cNvPr id="11" name="TextBox 10"/>
          <p:cNvSpPr txBox="1"/>
          <p:nvPr/>
        </p:nvSpPr>
        <p:spPr>
          <a:xfrm>
            <a:off x="6477000" y="4095750"/>
            <a:ext cx="1600200" cy="923330"/>
          </a:xfrm>
          <a:prstGeom prst="rect">
            <a:avLst/>
          </a:prstGeom>
          <a:noFill/>
        </p:spPr>
        <p:txBody>
          <a:bodyPr wrap="square" rtlCol="0">
            <a:spAutoFit/>
          </a:bodyPr>
          <a:lstStyle/>
          <a:p>
            <a:r>
              <a:rPr lang="vi-VN"/>
              <a:t>Gặt lúa, cắt cỏ... </a:t>
            </a:r>
            <a:endParaRPr lang="en-US">
              <a:latin typeface="Times New Roman"/>
              <a:ea typeface="Calibri"/>
            </a:endParaRPr>
          </a:p>
          <a:p>
            <a:endParaRPr lang="en-US"/>
          </a:p>
        </p:txBody>
      </p:sp>
    </p:spTree>
    <p:extLst>
      <p:ext uri="{BB962C8B-B14F-4D97-AF65-F5344CB8AC3E}">
        <p14:creationId xmlns:p14="http://schemas.microsoft.com/office/powerpoint/2010/main" val="2106736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par>
                                <p:cTn id="8" presetID="6" presetClass="entr" presetSubtype="16" fill="hold" nodeType="withEffect">
                                  <p:stCondLst>
                                    <p:cond delay="0"/>
                                  </p:stCondLst>
                                  <p:childTnLst>
                                    <p:set>
                                      <p:cBhvr>
                                        <p:cTn id="9" dur="1" fill="hold">
                                          <p:stCondLst>
                                            <p:cond delay="0"/>
                                          </p:stCondLst>
                                        </p:cTn>
                                        <p:tgtEl>
                                          <p:spTgt spid="4097"/>
                                        </p:tgtEl>
                                        <p:attrNameLst>
                                          <p:attrName>style.visibility</p:attrName>
                                        </p:attrNameLst>
                                      </p:cBhvr>
                                      <p:to>
                                        <p:strVal val="visible"/>
                                      </p:to>
                                    </p:set>
                                    <p:animEffect transition="in" filter="circle(in)">
                                      <p:cBhvr>
                                        <p:cTn id="10" dur="2000"/>
                                        <p:tgtEl>
                                          <p:spTgt spid="4097"/>
                                        </p:tgtEl>
                                      </p:cBhvr>
                                    </p:animEffect>
                                  </p:childTnLst>
                                </p:cTn>
                              </p:par>
                              <p:par>
                                <p:cTn id="11" presetID="6"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circle(in)">
                                      <p:cBhvr>
                                        <p:cTn id="13" dur="2000"/>
                                        <p:tgtEl>
                                          <p:spTgt spid="4098"/>
                                        </p:tgtEl>
                                      </p:cBhvr>
                                    </p:animEffect>
                                  </p:childTnLst>
                                </p:cTn>
                              </p:par>
                              <p:par>
                                <p:cTn id="14" presetID="6" presetClass="entr" presetSubtype="16"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circle(in)">
                                      <p:cBhvr>
                                        <p:cTn id="16" dur="2000"/>
                                        <p:tgtEl>
                                          <p:spTgt spid="409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8)"/>
          <p:cNvPicPr>
            <a:picLocks noGrp="1" noChangeAspect="1"/>
          </p:cNvPicPr>
          <p:nvPr>
            <p:ph idx="1"/>
          </p:nvPr>
        </p:nvPicPr>
        <p:blipFill>
          <a:blip r:embed="rId2"/>
          <a:stretch>
            <a:fillRect/>
          </a:stretch>
        </p:blipFill>
        <p:spPr>
          <a:xfrm>
            <a:off x="-30480" y="236220"/>
            <a:ext cx="9204960" cy="4907280"/>
          </a:xfrm>
          <a:prstGeom prst="rect">
            <a:avLst/>
          </a:prstGeom>
        </p:spPr>
      </p:pic>
      <p:sp>
        <p:nvSpPr>
          <p:cNvPr id="100" name="Text Box 99"/>
          <p:cNvSpPr txBox="1"/>
          <p:nvPr/>
        </p:nvSpPr>
        <p:spPr>
          <a:xfrm>
            <a:off x="342900" y="285750"/>
            <a:ext cx="8839200" cy="4524315"/>
          </a:xfrm>
          <a:prstGeom prst="rect">
            <a:avLst/>
          </a:prstGeom>
          <a:noFill/>
          <a:ln w="9525">
            <a:noFill/>
          </a:ln>
        </p:spPr>
        <p:txBody>
          <a:bodyPr wrap="square">
            <a:spAutoFit/>
          </a:bodyPr>
          <a:lstStyle/>
          <a:p>
            <a:r>
              <a:rPr lang="vi-VN" sz="3600" b="1">
                <a:solidFill>
                  <a:srgbClr val="C00000"/>
                </a:solidFill>
              </a:rPr>
              <a:t>Câu </a:t>
            </a:r>
            <a:r>
              <a:rPr lang="en-NZ" sz="3600" b="1">
                <a:solidFill>
                  <a:srgbClr val="C00000"/>
                </a:solidFill>
              </a:rPr>
              <a:t>4</a:t>
            </a:r>
            <a:r>
              <a:rPr lang="vi-VN" sz="3600" b="1">
                <a:solidFill>
                  <a:srgbClr val="C00000"/>
                </a:solidFill>
              </a:rPr>
              <a:t>: </a:t>
            </a:r>
            <a:r>
              <a:rPr lang="en-NZ" sz="3600" b="1">
                <a:solidFill>
                  <a:srgbClr val="C00000"/>
                </a:solidFill>
              </a:rPr>
              <a:t>Phòng tránh thiên tai và ứng phó với biến đổi khí hậu</a:t>
            </a:r>
            <a:endParaRPr lang="en-US" sz="3600">
              <a:solidFill>
                <a:srgbClr val="C00000"/>
              </a:solidFill>
            </a:endParaRPr>
          </a:p>
          <a:p>
            <a:r>
              <a:rPr lang="en-NZ" sz="3600"/>
              <a:t>- Trồng rừng và bảo vệ rừng.</a:t>
            </a:r>
            <a:endParaRPr lang="en-US" sz="3600"/>
          </a:p>
          <a:p>
            <a:r>
              <a:rPr lang="en-NZ" sz="3600"/>
              <a:t>- Dùng các nguồn năng lượng sạch, tiết kiệm năng lượng.</a:t>
            </a:r>
            <a:endParaRPr lang="en-US" sz="3600"/>
          </a:p>
          <a:p>
            <a:r>
              <a:rPr lang="en-NZ" sz="3600"/>
              <a:t>- Sử dụng phương tiện công cộng, xe đạp…</a:t>
            </a:r>
            <a:endParaRPr lang="en-US" sz="3600"/>
          </a:p>
          <a:p>
            <a:r>
              <a:rPr lang="en-NZ" sz="3600"/>
              <a:t>- Sản xuất nông nghiệp hửu cơ.</a:t>
            </a:r>
            <a:endParaRPr lang="en-US" sz="3600"/>
          </a:p>
          <a:p>
            <a:pPr indent="0"/>
            <a:endParaRPr lang="en-US" sz="3600" b="0">
              <a:solidFill>
                <a:srgbClr val="00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9435363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Effect transition="in" filter="circle(in)">
                                      <p:cBhvr>
                                        <p:cTn id="7" dur="2000"/>
                                        <p:tgtEl>
                                          <p:spTgt spid="100">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0">
                                            <p:txEl>
                                              <p:pRg st="2" end="2"/>
                                            </p:txEl>
                                          </p:spTgt>
                                        </p:tgtEl>
                                        <p:attrNameLst>
                                          <p:attrName>style.visibility</p:attrName>
                                        </p:attrNameLst>
                                      </p:cBhvr>
                                      <p:to>
                                        <p:strVal val="visible"/>
                                      </p:to>
                                    </p:set>
                                    <p:animEffect transition="in" filter="circle(in)">
                                      <p:cBhvr>
                                        <p:cTn id="10" dur="2000"/>
                                        <p:tgtEl>
                                          <p:spTgt spid="100">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00">
                                            <p:txEl>
                                              <p:pRg st="3" end="3"/>
                                            </p:txEl>
                                          </p:spTgt>
                                        </p:tgtEl>
                                        <p:attrNameLst>
                                          <p:attrName>style.visibility</p:attrName>
                                        </p:attrNameLst>
                                      </p:cBhvr>
                                      <p:to>
                                        <p:strVal val="visible"/>
                                      </p:to>
                                    </p:set>
                                    <p:animEffect transition="in" filter="circle(in)">
                                      <p:cBhvr>
                                        <p:cTn id="13" dur="2000"/>
                                        <p:tgtEl>
                                          <p:spTgt spid="100">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00">
                                            <p:txEl>
                                              <p:pRg st="4" end="4"/>
                                            </p:txEl>
                                          </p:spTgt>
                                        </p:tgtEl>
                                        <p:attrNameLst>
                                          <p:attrName>style.visibility</p:attrName>
                                        </p:attrNameLst>
                                      </p:cBhvr>
                                      <p:to>
                                        <p:strVal val="visible"/>
                                      </p:to>
                                    </p:set>
                                    <p:animEffect transition="in" filter="circle(in)">
                                      <p:cBhvr>
                                        <p:cTn id="16" dur="2000"/>
                                        <p:tgtEl>
                                          <p:spTgt spid="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8)"/>
          <p:cNvPicPr>
            <a:picLocks noGrp="1" noChangeAspect="1"/>
          </p:cNvPicPr>
          <p:nvPr>
            <p:ph idx="1"/>
          </p:nvPr>
        </p:nvPicPr>
        <p:blipFill>
          <a:blip r:embed="rId2"/>
          <a:stretch>
            <a:fillRect/>
          </a:stretch>
        </p:blipFill>
        <p:spPr>
          <a:xfrm>
            <a:off x="-30480" y="236220"/>
            <a:ext cx="9204960" cy="4907280"/>
          </a:xfrm>
          <a:prstGeom prst="rect">
            <a:avLst/>
          </a:prstGeom>
        </p:spPr>
      </p:pic>
      <p:sp>
        <p:nvSpPr>
          <p:cNvPr id="100" name="Text Box 99"/>
          <p:cNvSpPr txBox="1"/>
          <p:nvPr/>
        </p:nvSpPr>
        <p:spPr>
          <a:xfrm>
            <a:off x="342900" y="285750"/>
            <a:ext cx="8839200" cy="5016758"/>
          </a:xfrm>
          <a:prstGeom prst="rect">
            <a:avLst/>
          </a:prstGeom>
          <a:noFill/>
          <a:ln w="9525">
            <a:noFill/>
          </a:ln>
        </p:spPr>
        <p:txBody>
          <a:bodyPr wrap="square">
            <a:spAutoFit/>
          </a:bodyPr>
          <a:lstStyle/>
          <a:p>
            <a:r>
              <a:rPr lang="vi-VN" sz="3200" b="1"/>
              <a:t>Câu </a:t>
            </a:r>
            <a:r>
              <a:rPr lang="en-NZ" sz="3200" b="1"/>
              <a:t>5</a:t>
            </a:r>
            <a:r>
              <a:rPr lang="vi-VN" sz="3200" b="1"/>
              <a:t>: Để tưởng nhớ công lao của các Vua Hùng đã có công dựng nước nhân dân ta đã có câu ca dao nào nhắc thế hệ trẻ nhớ về ngày giỗ tổ mùng 10 tháng 3 ?</a:t>
            </a:r>
          </a:p>
          <a:p>
            <a:endParaRPr lang="vi-VN" sz="3200" b="1"/>
          </a:p>
          <a:p>
            <a:r>
              <a:rPr lang="vi-VN" sz="3200" b="1">
                <a:solidFill>
                  <a:srgbClr val="C00000"/>
                </a:solidFill>
              </a:rPr>
              <a:t>« Dù ai đi ngược về xuôi</a:t>
            </a:r>
          </a:p>
          <a:p>
            <a:r>
              <a:rPr lang="vi-VN" sz="3200" b="1">
                <a:solidFill>
                  <a:srgbClr val="C00000"/>
                </a:solidFill>
              </a:rPr>
              <a:t> Nhớ ngày giỗ tổ mùng mười tháng ba »</a:t>
            </a:r>
            <a:endParaRPr lang="en-US" sz="3200">
              <a:solidFill>
                <a:srgbClr val="C00000"/>
              </a:solidFill>
            </a:endParaRPr>
          </a:p>
          <a:p>
            <a:r>
              <a:rPr lang="vi-VN" sz="3200"/>
              <a:t>	</a:t>
            </a:r>
            <a:endParaRPr lang="en-US" sz="3200"/>
          </a:p>
          <a:p>
            <a:r>
              <a:rPr lang="vi-VN" sz="3200"/>
              <a:t>		</a:t>
            </a:r>
            <a:endParaRPr lang="en-US" sz="3200"/>
          </a:p>
          <a:p>
            <a:r>
              <a:rPr lang="vi-VN" sz="3200"/>
              <a:t>	</a:t>
            </a:r>
            <a:endParaRPr lang="en-US" sz="3200" b="0">
              <a:solidFill>
                <a:srgbClr val="00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06612412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0">
                                            <p:txEl>
                                              <p:pRg st="2" end="2"/>
                                            </p:txEl>
                                          </p:spTgt>
                                        </p:tgtEl>
                                        <p:attrNameLst>
                                          <p:attrName>style.visibility</p:attrName>
                                        </p:attrNameLst>
                                      </p:cBhvr>
                                      <p:to>
                                        <p:strVal val="visible"/>
                                      </p:to>
                                    </p:set>
                                    <p:animEffect transition="in" filter="barn(inVertical)">
                                      <p:cBhvr>
                                        <p:cTn id="7" dur="500"/>
                                        <p:tgtEl>
                                          <p:spTgt spid="100">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0">
                                            <p:txEl>
                                              <p:pRg st="3" end="3"/>
                                            </p:txEl>
                                          </p:spTgt>
                                        </p:tgtEl>
                                        <p:attrNameLst>
                                          <p:attrName>style.visibility</p:attrName>
                                        </p:attrNameLst>
                                      </p:cBhvr>
                                      <p:to>
                                        <p:strVal val="visible"/>
                                      </p:to>
                                    </p:set>
                                    <p:animEffect transition="in" filter="barn(inVertical)">
                                      <p:cBhvr>
                                        <p:cTn id="10" dur="500"/>
                                        <p:tgtEl>
                                          <p:spTgt spid="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9)"/>
          <p:cNvPicPr>
            <a:picLocks noGrp="1" noChangeAspect="1"/>
          </p:cNvPicPr>
          <p:nvPr>
            <p:ph idx="1"/>
          </p:nvPr>
        </p:nvPicPr>
        <p:blipFill>
          <a:blip r:embed="rId2"/>
          <a:stretch>
            <a:fillRect/>
          </a:stretch>
        </p:blipFill>
        <p:spPr>
          <a:xfrm>
            <a:off x="0" y="-247650"/>
            <a:ext cx="9126855" cy="3039110"/>
          </a:xfrm>
          <a:prstGeom prst="rect">
            <a:avLst/>
          </a:prstGeom>
        </p:spPr>
      </p:pic>
      <p:sp>
        <p:nvSpPr>
          <p:cNvPr id="100" name="Text Box 99"/>
          <p:cNvSpPr txBox="1"/>
          <p:nvPr/>
        </p:nvSpPr>
        <p:spPr>
          <a:xfrm>
            <a:off x="838200" y="1352550"/>
            <a:ext cx="6709410" cy="3108543"/>
          </a:xfrm>
          <a:prstGeom prst="rect">
            <a:avLst/>
          </a:prstGeom>
          <a:noFill/>
          <a:ln w="9525">
            <a:noFill/>
          </a:ln>
        </p:spPr>
        <p:txBody>
          <a:bodyPr wrap="square">
            <a:spAutoFit/>
          </a:bodyPr>
          <a:lstStyle/>
          <a:p>
            <a:r>
              <a:rPr lang="vi-VN" sz="2800" b="1">
                <a:solidFill>
                  <a:srgbClr val="C00000"/>
                </a:solidFill>
              </a:rPr>
              <a:t>Câu </a:t>
            </a:r>
            <a:r>
              <a:rPr lang="en-NZ" sz="2800" b="1">
                <a:solidFill>
                  <a:srgbClr val="C00000"/>
                </a:solidFill>
              </a:rPr>
              <a:t>6</a:t>
            </a:r>
            <a:r>
              <a:rPr lang="vi-VN" sz="2800" b="1">
                <a:solidFill>
                  <a:srgbClr val="C00000"/>
                </a:solidFill>
              </a:rPr>
              <a:t>:</a:t>
            </a:r>
            <a:r>
              <a:rPr lang="en-NZ" sz="2800" b="1">
                <a:solidFill>
                  <a:srgbClr val="C00000"/>
                </a:solidFill>
              </a:rPr>
              <a:t> Em hãy nêu ý nghĩa của cuộc khởi nghĩa Hai Bà Trưng?</a:t>
            </a:r>
            <a:endParaRPr lang="en-US" sz="2800">
              <a:solidFill>
                <a:srgbClr val="C00000"/>
              </a:solidFill>
            </a:endParaRPr>
          </a:p>
          <a:p>
            <a:r>
              <a:rPr lang="en-NZ" sz="2800">
                <a:solidFill>
                  <a:srgbClr val="002060"/>
                </a:solidFill>
              </a:rPr>
              <a:t>-</a:t>
            </a:r>
            <a:r>
              <a:rPr lang="en-US" sz="2800">
                <a:solidFill>
                  <a:srgbClr val="002060"/>
                </a:solidFill>
              </a:rPr>
              <a:t> Chứng tỏ tinh thần đấu tranh mạnh mẽ, bất khuất của người Việt. </a:t>
            </a:r>
          </a:p>
          <a:p>
            <a:r>
              <a:rPr lang="en-NZ" sz="2800">
                <a:solidFill>
                  <a:srgbClr val="002060"/>
                </a:solidFill>
              </a:rPr>
              <a:t>-</a:t>
            </a:r>
            <a:r>
              <a:rPr lang="en-US" sz="2800">
                <a:solidFill>
                  <a:srgbClr val="002060"/>
                </a:solidFill>
              </a:rPr>
              <a:t> Tạo nền tảng, truyền thống đấu tranh và cổ vũ cho các phong trào khởi nghĩa giành độc lập, tự chủ sau này.</a:t>
            </a:r>
          </a:p>
        </p:txBody>
      </p:sp>
    </p:spTree>
    <p:extLst>
      <p:ext uri="{BB962C8B-B14F-4D97-AF65-F5344CB8AC3E}">
        <p14:creationId xmlns:p14="http://schemas.microsoft.com/office/powerpoint/2010/main" val="47090616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Effect transition="in" filter="barn(inVertical)">
                                      <p:cBhvr>
                                        <p:cTn id="7" dur="500"/>
                                        <p:tgtEl>
                                          <p:spTgt spid="100">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0">
                                            <p:txEl>
                                              <p:pRg st="2" end="2"/>
                                            </p:txEl>
                                          </p:spTgt>
                                        </p:tgtEl>
                                        <p:attrNameLst>
                                          <p:attrName>style.visibility</p:attrName>
                                        </p:attrNameLst>
                                      </p:cBhvr>
                                      <p:to>
                                        <p:strVal val="visible"/>
                                      </p:to>
                                    </p:set>
                                    <p:animEffect transition="in" filter="barn(inVertical)">
                                      <p:cBhvr>
                                        <p:cTn id="10"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383191"/>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8" y="644664"/>
            <a:ext cx="4938715" cy="707886"/>
          </a:xfrm>
          <a:prstGeom prst="rect">
            <a:avLst/>
          </a:prstGeom>
          <a:noFill/>
        </p:spPr>
        <p:txBody>
          <a:bodyPr wrap="square" lIns="91424" tIns="45712" rIns="91424" bIns="45712"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55"/>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8"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414859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50" y="1587123"/>
            <a:ext cx="1152193" cy="7009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 (9)"/>
          <p:cNvPicPr>
            <a:picLocks noGrp="1" noChangeAspect="1"/>
          </p:cNvPicPr>
          <p:nvPr>
            <p:ph idx="1"/>
          </p:nvPr>
        </p:nvPicPr>
        <p:blipFill>
          <a:blip r:embed="rId2"/>
          <a:stretch>
            <a:fillRect/>
          </a:stretch>
        </p:blipFill>
        <p:spPr>
          <a:xfrm>
            <a:off x="0" y="-247650"/>
            <a:ext cx="9126855" cy="3039110"/>
          </a:xfrm>
          <a:prstGeom prst="rect">
            <a:avLst/>
          </a:prstGeom>
        </p:spPr>
      </p:pic>
      <p:sp>
        <p:nvSpPr>
          <p:cNvPr id="100" name="Text Box 99"/>
          <p:cNvSpPr txBox="1"/>
          <p:nvPr/>
        </p:nvSpPr>
        <p:spPr>
          <a:xfrm>
            <a:off x="838200" y="1352550"/>
            <a:ext cx="7010400" cy="2862322"/>
          </a:xfrm>
          <a:prstGeom prst="rect">
            <a:avLst/>
          </a:prstGeom>
          <a:noFill/>
          <a:ln w="9525">
            <a:noFill/>
          </a:ln>
        </p:spPr>
        <p:txBody>
          <a:bodyPr wrap="square">
            <a:spAutoFit/>
          </a:bodyPr>
          <a:lstStyle/>
          <a:p>
            <a:r>
              <a:rPr lang="vi-VN" sz="3600" b="1"/>
              <a:t>Câu </a:t>
            </a:r>
            <a:r>
              <a:rPr lang="en-NZ" sz="3600" b="1"/>
              <a:t>7</a:t>
            </a:r>
            <a:r>
              <a:rPr lang="vi-VN" sz="3600" b="1"/>
              <a:t>:</a:t>
            </a:r>
            <a:r>
              <a:rPr lang="en-NZ" sz="3600" b="1"/>
              <a:t> Những phong tục nào trong văn hóa Việt Nam hiện nay được kế thừa từ thời Văn Lang, Âu Lạc ?</a:t>
            </a:r>
            <a:endParaRPr lang="en-US" sz="3600"/>
          </a:p>
          <a:p>
            <a:r>
              <a:rPr lang="en-NZ" sz="3600">
                <a:solidFill>
                  <a:srgbClr val="C00000"/>
                </a:solidFill>
              </a:rPr>
              <a:t>- Thờ cúng ông bà tổ tiên.</a:t>
            </a:r>
            <a:endParaRPr lang="en-US" sz="3600">
              <a:solidFill>
                <a:srgbClr val="C00000"/>
              </a:solidFill>
            </a:endParaRPr>
          </a:p>
          <a:p>
            <a:r>
              <a:rPr lang="en-NZ" sz="3600">
                <a:solidFill>
                  <a:srgbClr val="C00000"/>
                </a:solidFill>
              </a:rPr>
              <a:t>- Gói bánh chưng bánh dày.</a:t>
            </a:r>
            <a:endParaRPr lang="en-US" sz="3600">
              <a:solidFill>
                <a:srgbClr val="C00000"/>
              </a:solidFill>
            </a:endParaRPr>
          </a:p>
        </p:txBody>
      </p:sp>
    </p:spTree>
    <p:extLst>
      <p:ext uri="{BB962C8B-B14F-4D97-AF65-F5344CB8AC3E}">
        <p14:creationId xmlns:p14="http://schemas.microsoft.com/office/powerpoint/2010/main" val="262723478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Effect transition="in" filter="barn(inVertical)">
                                      <p:cBhvr>
                                        <p:cTn id="7" dur="500"/>
                                        <p:tgtEl>
                                          <p:spTgt spid="100">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0">
                                            <p:txEl>
                                              <p:pRg st="2" end="2"/>
                                            </p:txEl>
                                          </p:spTgt>
                                        </p:tgtEl>
                                        <p:attrNameLst>
                                          <p:attrName>style.visibility</p:attrName>
                                        </p:attrNameLst>
                                      </p:cBhvr>
                                      <p:to>
                                        <p:strVal val="visible"/>
                                      </p:to>
                                    </p:set>
                                    <p:animEffect transition="in" filter="barn(inVertical)">
                                      <p:cBhvr>
                                        <p:cTn id="10" dur="5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705" y="315971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15" y="246820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21742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06815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1645179"/>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3"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8" y="412025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6"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8" y="4016636"/>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 action="ppaction://noaction"/>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3582184"/>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 action="ppaction://noaction"/>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2" y="2513790"/>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1785456"/>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1"/>
          <a:srcRect/>
          <a:stretch>
            <a:fillRect/>
          </a:stretch>
        </p:blipFill>
        <p:spPr bwMode="auto">
          <a:xfrm>
            <a:off x="-310412"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1"/>
          <a:srcRect/>
          <a:stretch>
            <a:fillRect/>
          </a:stretch>
        </p:blipFill>
        <p:spPr bwMode="auto">
          <a:xfrm>
            <a:off x="-250457" y="-1145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6822542" y="-400048"/>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94846" flipH="1">
            <a:off x="6033664"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96" y="4056398"/>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7714422" y="-567964"/>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739192">
            <a:off x="8350011" y="-275764"/>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4999" y="1733558"/>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8" y="1667931"/>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5"/>
          <a:srcRect/>
          <a:stretch>
            <a:fillRect/>
          </a:stretch>
        </p:blipFill>
        <p:spPr bwMode="auto">
          <a:xfrm>
            <a:off x="5391150" y="201060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5"/>
          <a:srcRect/>
          <a:stretch>
            <a:fillRect/>
          </a:stretch>
        </p:blipFill>
        <p:spPr bwMode="auto">
          <a:xfrm>
            <a:off x="555296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20"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6960"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923314"/>
          </a:xfrm>
          <a:prstGeom prst="rect">
            <a:avLst/>
          </a:prstGeom>
          <a:noFill/>
        </p:spPr>
        <p:txBody>
          <a:bodyPr wrap="square" lIns="91424" tIns="45712" rIns="91424" bIns="45712" rtlCol="0">
            <a:spAutoFit/>
          </a:bodyPr>
          <a:lstStyle/>
          <a:p>
            <a:r>
              <a:rPr lang="vi-VN" b="1"/>
              <a:t>Câu </a:t>
            </a:r>
            <a:r>
              <a:rPr lang="en-NZ" b="1"/>
              <a:t>1</a:t>
            </a:r>
            <a:r>
              <a:rPr lang="vi-VN" b="1"/>
              <a:t>: </a:t>
            </a:r>
            <a:r>
              <a:rPr lang="en-NZ" b="1"/>
              <a:t>Khối khí lục địa hình thành ở </a:t>
            </a:r>
            <a:r>
              <a:rPr lang="vi-VN" b="1"/>
              <a:t>?</a:t>
            </a:r>
            <a:endParaRPr lang="en-US"/>
          </a:p>
          <a:p>
            <a:pPr lvl="0"/>
            <a:r>
              <a:rPr lang="vi-VN"/>
              <a:t>A.</a:t>
            </a:r>
            <a:r>
              <a:rPr lang="en-NZ"/>
              <a:t>Ven biển</a:t>
            </a:r>
            <a:r>
              <a:rPr lang="vi-VN"/>
              <a:t>                      B.</a:t>
            </a:r>
            <a:r>
              <a:rPr lang="en-NZ"/>
              <a:t> Đất liền                  </a:t>
            </a:r>
            <a:endParaRPr lang="vi-VN"/>
          </a:p>
          <a:p>
            <a:pPr lvl="0"/>
            <a:r>
              <a:rPr lang="vi-VN"/>
              <a:t>C.</a:t>
            </a:r>
            <a:r>
              <a:rPr lang="en-NZ"/>
              <a:t> Đại dương</a:t>
            </a:r>
            <a:r>
              <a:rPr lang="vi-VN"/>
              <a:t>           </a:t>
            </a:r>
            <a:r>
              <a:rPr lang="en-NZ"/>
              <a:t>         </a:t>
            </a:r>
            <a:r>
              <a:rPr lang="vi-VN"/>
              <a:t>D.</a:t>
            </a:r>
            <a:r>
              <a:rPr lang="en-NZ"/>
              <a:t> Bắc Băng Dương </a:t>
            </a:r>
            <a:endParaRPr lang="en-US"/>
          </a:p>
        </p:txBody>
      </p:sp>
      <p:sp>
        <p:nvSpPr>
          <p:cNvPr id="11" name="TextBox 10"/>
          <p:cNvSpPr txBox="1"/>
          <p:nvPr/>
        </p:nvSpPr>
        <p:spPr>
          <a:xfrm>
            <a:off x="3053850" y="813290"/>
            <a:ext cx="3472948" cy="461649"/>
          </a:xfrm>
          <a:prstGeom prst="rect">
            <a:avLst/>
          </a:prstGeom>
          <a:noFill/>
        </p:spPr>
        <p:txBody>
          <a:bodyPr wrap="square" lIns="91424" tIns="45712" rIns="91424" bIns="45712" rtlCol="0">
            <a:spAutoFit/>
          </a:bodyPr>
          <a:lstStyle/>
          <a:p>
            <a:pPr algn="ctr"/>
            <a:r>
              <a:rPr lang="vi-VN" sz="2400"/>
              <a:t>B.</a:t>
            </a:r>
            <a:r>
              <a:rPr lang="en-NZ" sz="2400"/>
              <a:t> Đất liền</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338501"/>
            <a:ext cx="4812286" cy="1015647"/>
          </a:xfrm>
          <a:prstGeom prst="rect">
            <a:avLst/>
          </a:prstGeom>
          <a:noFill/>
        </p:spPr>
        <p:txBody>
          <a:bodyPr wrap="square" lIns="91424" tIns="45712" rIns="91424" bIns="45712" rtlCol="0">
            <a:spAutoFit/>
          </a:bodyPr>
          <a:lstStyle/>
          <a:p>
            <a:r>
              <a:rPr lang="vi-VN" sz="2000" b="1"/>
              <a:t>Câu </a:t>
            </a:r>
            <a:r>
              <a:rPr lang="en-NZ" sz="2000" b="1"/>
              <a:t>2</a:t>
            </a:r>
            <a:r>
              <a:rPr lang="vi-VN" sz="2000" b="1"/>
              <a:t>:</a:t>
            </a:r>
            <a:r>
              <a:rPr lang="en-NZ" sz="2000" b="1"/>
              <a:t> Khối khí đại dương hình thành ở </a:t>
            </a:r>
            <a:r>
              <a:rPr lang="vi-VN" sz="2000" b="1"/>
              <a:t>?</a:t>
            </a:r>
            <a:endParaRPr lang="en-US" sz="2000"/>
          </a:p>
          <a:p>
            <a:pPr lvl="0"/>
            <a:r>
              <a:rPr lang="vi-VN" sz="2000"/>
              <a:t>A. </a:t>
            </a:r>
            <a:r>
              <a:rPr lang="en-NZ" sz="2000"/>
              <a:t>Đất liền</a:t>
            </a:r>
            <a:r>
              <a:rPr lang="vi-VN" sz="2000"/>
              <a:t>               B.</a:t>
            </a:r>
            <a:r>
              <a:rPr lang="en-NZ" sz="2000"/>
              <a:t> Biển và đại dương</a:t>
            </a:r>
            <a:r>
              <a:rPr lang="vi-VN" sz="2000"/>
              <a:t>  </a:t>
            </a:r>
            <a:r>
              <a:rPr lang="en-NZ" sz="2000"/>
              <a:t>   </a:t>
            </a:r>
            <a:endParaRPr lang="vi-VN" sz="2000"/>
          </a:p>
          <a:p>
            <a:pPr lvl="0"/>
            <a:r>
              <a:rPr lang="vi-VN" sz="2000"/>
              <a:t>C. </a:t>
            </a:r>
            <a:r>
              <a:rPr lang="en-NZ" sz="2000"/>
              <a:t>Trên núi cao</a:t>
            </a:r>
            <a:r>
              <a:rPr lang="vi-VN" sz="2000"/>
              <a:t>        D.</a:t>
            </a:r>
            <a:r>
              <a:rPr lang="en-NZ" sz="2000"/>
              <a:t> Sa Mạc</a:t>
            </a:r>
            <a:endParaRPr lang="en-US" sz="2000"/>
          </a:p>
        </p:txBody>
      </p:sp>
      <p:sp>
        <p:nvSpPr>
          <p:cNvPr id="11" name="TextBox 10"/>
          <p:cNvSpPr txBox="1"/>
          <p:nvPr/>
        </p:nvSpPr>
        <p:spPr>
          <a:xfrm>
            <a:off x="3124200" y="813290"/>
            <a:ext cx="3352800" cy="461649"/>
          </a:xfrm>
          <a:prstGeom prst="rect">
            <a:avLst/>
          </a:prstGeom>
          <a:noFill/>
        </p:spPr>
        <p:txBody>
          <a:bodyPr wrap="square" lIns="91424" tIns="45712" rIns="91424" bIns="45712" rtlCol="0">
            <a:spAutoFit/>
          </a:bodyPr>
          <a:lstStyle/>
          <a:p>
            <a:pPr algn="ctr"/>
            <a:r>
              <a:rPr lang="vi-VN" sz="2400"/>
              <a:t>B.</a:t>
            </a:r>
            <a:r>
              <a:rPr lang="en-NZ" sz="2400"/>
              <a:t> Biển và đại dương</a:t>
            </a:r>
            <a:r>
              <a:rPr lang="vi-VN" sz="2400"/>
              <a:t> </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338501"/>
            <a:ext cx="4812286" cy="1015647"/>
          </a:xfrm>
          <a:prstGeom prst="rect">
            <a:avLst/>
          </a:prstGeom>
          <a:noFill/>
        </p:spPr>
        <p:txBody>
          <a:bodyPr wrap="square" lIns="91424" tIns="45712" rIns="91424" bIns="45712" rtlCol="0">
            <a:spAutoFit/>
          </a:bodyPr>
          <a:lstStyle/>
          <a:p>
            <a:r>
              <a:rPr lang="vi-VN" sz="2000" b="1"/>
              <a:t>Câu </a:t>
            </a:r>
            <a:r>
              <a:rPr lang="en-NZ" sz="2000" b="1"/>
              <a:t>3</a:t>
            </a:r>
            <a:r>
              <a:rPr lang="vi-VN" sz="2000" b="1"/>
              <a:t>: </a:t>
            </a:r>
            <a:r>
              <a:rPr lang="en-NZ" sz="2000" b="1"/>
              <a:t>Khối khí nóng có nhiệt độ ?</a:t>
            </a:r>
            <a:endParaRPr lang="en-US" sz="2000"/>
          </a:p>
          <a:p>
            <a:r>
              <a:rPr lang="vi-VN" sz="2000"/>
              <a:t>A. </a:t>
            </a:r>
            <a:r>
              <a:rPr lang="en-NZ" sz="2000"/>
              <a:t>Tương đối thấp</a:t>
            </a:r>
            <a:r>
              <a:rPr lang="vi-VN" sz="2000"/>
              <a:t>    </a:t>
            </a:r>
            <a:r>
              <a:rPr lang="en-NZ" sz="2000"/>
              <a:t>   </a:t>
            </a:r>
            <a:r>
              <a:rPr lang="vi-VN" sz="2000"/>
              <a:t>    B. </a:t>
            </a:r>
            <a:r>
              <a:rPr lang="en-NZ" sz="2000"/>
              <a:t>Mát mẻ                 </a:t>
            </a:r>
            <a:r>
              <a:rPr lang="vi-VN" sz="2000"/>
              <a:t>C. </a:t>
            </a:r>
            <a:r>
              <a:rPr lang="en-NZ" sz="2000"/>
              <a:t>Trung bình</a:t>
            </a:r>
            <a:r>
              <a:rPr lang="vi-VN" sz="2000"/>
              <a:t>           </a:t>
            </a:r>
            <a:r>
              <a:rPr lang="en-NZ" sz="2000"/>
              <a:t>        </a:t>
            </a:r>
            <a:r>
              <a:rPr lang="vi-VN" sz="2000"/>
              <a:t>D. T</a:t>
            </a:r>
            <a:r>
              <a:rPr lang="en-NZ" sz="2000"/>
              <a:t>ương đối cao</a:t>
            </a:r>
            <a:endParaRPr lang="en-US" sz="2000"/>
          </a:p>
        </p:txBody>
      </p:sp>
      <p:sp>
        <p:nvSpPr>
          <p:cNvPr id="11" name="TextBox 10"/>
          <p:cNvSpPr txBox="1"/>
          <p:nvPr/>
        </p:nvSpPr>
        <p:spPr>
          <a:xfrm>
            <a:off x="3124200" y="813290"/>
            <a:ext cx="3352800" cy="830981"/>
          </a:xfrm>
          <a:prstGeom prst="rect">
            <a:avLst/>
          </a:prstGeom>
          <a:noFill/>
        </p:spPr>
        <p:txBody>
          <a:bodyPr wrap="square" lIns="91424" tIns="45712" rIns="91424" bIns="45712" rtlCol="0">
            <a:spAutoFit/>
          </a:bodyPr>
          <a:lstStyle/>
          <a:p>
            <a:pPr algn="ctr"/>
            <a:r>
              <a:rPr lang="vi-VN" sz="2400"/>
              <a:t>D. T</a:t>
            </a:r>
            <a:r>
              <a:rPr lang="en-NZ" sz="2400"/>
              <a:t>ương đối cao</a:t>
            </a:r>
            <a:endParaRPr lang="en-US" sz="2400"/>
          </a:p>
          <a:p>
            <a:pPr algn="ctr"/>
            <a:r>
              <a:rPr lang="vi-VN" sz="2400"/>
              <a:t> </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338501"/>
            <a:ext cx="4812286" cy="1015647"/>
          </a:xfrm>
          <a:prstGeom prst="rect">
            <a:avLst/>
          </a:prstGeom>
          <a:noFill/>
        </p:spPr>
        <p:txBody>
          <a:bodyPr wrap="square" lIns="91424" tIns="45712" rIns="91424" bIns="45712" rtlCol="0">
            <a:spAutoFit/>
          </a:bodyPr>
          <a:lstStyle/>
          <a:p>
            <a:r>
              <a:rPr lang="vi-VN" sz="2000" b="1"/>
              <a:t>Câu </a:t>
            </a:r>
            <a:r>
              <a:rPr lang="en-NZ" sz="2000" b="1"/>
              <a:t>4</a:t>
            </a:r>
            <a:r>
              <a:rPr lang="vi-VN" sz="2000" b="1"/>
              <a:t>: </a:t>
            </a:r>
            <a:r>
              <a:rPr lang="en-NZ" sz="2000" b="1"/>
              <a:t>Khối khí lạnh có nhiệt độ ?</a:t>
            </a:r>
            <a:endParaRPr lang="en-US" sz="2000"/>
          </a:p>
          <a:p>
            <a:r>
              <a:rPr lang="vi-VN" sz="2000"/>
              <a:t>A. </a:t>
            </a:r>
            <a:r>
              <a:rPr lang="en-NZ" sz="2000"/>
              <a:t>Tương đối thấp</a:t>
            </a:r>
            <a:r>
              <a:rPr lang="vi-VN" sz="2000"/>
              <a:t>    </a:t>
            </a:r>
            <a:r>
              <a:rPr lang="en-NZ" sz="2000"/>
              <a:t>   </a:t>
            </a:r>
            <a:r>
              <a:rPr lang="vi-VN" sz="2000"/>
              <a:t>    B. </a:t>
            </a:r>
            <a:r>
              <a:rPr lang="en-NZ" sz="2000"/>
              <a:t>Mát mẻ                 </a:t>
            </a:r>
            <a:r>
              <a:rPr lang="vi-VN" sz="2000"/>
              <a:t>C. </a:t>
            </a:r>
            <a:r>
              <a:rPr lang="en-NZ" sz="2000"/>
              <a:t>Trung bình</a:t>
            </a:r>
            <a:r>
              <a:rPr lang="vi-VN" sz="2000"/>
              <a:t>           </a:t>
            </a:r>
            <a:r>
              <a:rPr lang="en-NZ" sz="2000"/>
              <a:t>        </a:t>
            </a:r>
            <a:r>
              <a:rPr lang="vi-VN" sz="2000"/>
              <a:t>D. T</a:t>
            </a:r>
            <a:r>
              <a:rPr lang="en-NZ" sz="2000"/>
              <a:t>ương đối cao</a:t>
            </a:r>
            <a:endParaRPr lang="en-US" sz="2000"/>
          </a:p>
        </p:txBody>
      </p:sp>
      <p:sp>
        <p:nvSpPr>
          <p:cNvPr id="11" name="TextBox 10"/>
          <p:cNvSpPr txBox="1"/>
          <p:nvPr/>
        </p:nvSpPr>
        <p:spPr>
          <a:xfrm>
            <a:off x="3124200" y="813290"/>
            <a:ext cx="3352800" cy="461649"/>
          </a:xfrm>
          <a:prstGeom prst="rect">
            <a:avLst/>
          </a:prstGeom>
          <a:noFill/>
        </p:spPr>
        <p:txBody>
          <a:bodyPr wrap="square" lIns="91424" tIns="45712" rIns="91424" bIns="45712" rtlCol="0">
            <a:spAutoFit/>
          </a:bodyPr>
          <a:lstStyle/>
          <a:p>
            <a:pPr algn="ctr"/>
            <a:r>
              <a:rPr lang="vi-VN" sz="2400"/>
              <a:t>A. </a:t>
            </a:r>
            <a:r>
              <a:rPr lang="en-NZ" sz="2400"/>
              <a:t>Tương đối thấp</a:t>
            </a:r>
            <a:r>
              <a:rPr lang="vi-VN" sz="2400"/>
              <a:t>  </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4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66800" y="3338501"/>
            <a:ext cx="4812286" cy="1015647"/>
          </a:xfrm>
          <a:prstGeom prst="rect">
            <a:avLst/>
          </a:prstGeom>
          <a:noFill/>
        </p:spPr>
        <p:txBody>
          <a:bodyPr wrap="square" lIns="91424" tIns="45712" rIns="91424" bIns="45712" rtlCol="0">
            <a:spAutoFit/>
          </a:bodyPr>
          <a:lstStyle/>
          <a:p>
            <a:r>
              <a:rPr lang="vi-VN" sz="2000" b="1"/>
              <a:t>Câu </a:t>
            </a:r>
            <a:r>
              <a:rPr lang="en-NZ" sz="2000" b="1"/>
              <a:t>5</a:t>
            </a:r>
            <a:r>
              <a:rPr lang="vi-VN" sz="2000" b="1"/>
              <a:t>: </a:t>
            </a:r>
            <a:r>
              <a:rPr lang="en-NZ" sz="2000" b="1"/>
              <a:t>Dụng cụ để đo khí áp là ?</a:t>
            </a:r>
            <a:endParaRPr lang="en-US" sz="2000"/>
          </a:p>
          <a:p>
            <a:r>
              <a:rPr lang="vi-VN" sz="2000"/>
              <a:t>A. </a:t>
            </a:r>
            <a:r>
              <a:rPr lang="en-NZ" sz="2000"/>
              <a:t>Khí áp kế</a:t>
            </a:r>
            <a:r>
              <a:rPr lang="vi-VN" sz="2000"/>
              <a:t>    </a:t>
            </a:r>
            <a:r>
              <a:rPr lang="en-NZ" sz="2000"/>
              <a:t>             </a:t>
            </a:r>
            <a:r>
              <a:rPr lang="vi-VN" sz="2000"/>
              <a:t>    B. </a:t>
            </a:r>
            <a:r>
              <a:rPr lang="en-NZ" sz="2000"/>
              <a:t>La bàn                 </a:t>
            </a:r>
            <a:endParaRPr lang="vi-VN" sz="2000"/>
          </a:p>
          <a:p>
            <a:r>
              <a:rPr lang="vi-VN" sz="2000"/>
              <a:t>C. </a:t>
            </a:r>
            <a:r>
              <a:rPr lang="en-NZ" sz="2000"/>
              <a:t>Nhiệt kế</a:t>
            </a:r>
            <a:r>
              <a:rPr lang="vi-VN" sz="2000"/>
              <a:t>           </a:t>
            </a:r>
            <a:r>
              <a:rPr lang="en-NZ" sz="2000"/>
              <a:t>             </a:t>
            </a:r>
            <a:r>
              <a:rPr lang="vi-VN" sz="2000"/>
              <a:t>D.</a:t>
            </a:r>
            <a:r>
              <a:rPr lang="en-NZ" sz="2000"/>
              <a:t> Vũ kế </a:t>
            </a:r>
            <a:endParaRPr lang="en-US" sz="2000"/>
          </a:p>
        </p:txBody>
      </p:sp>
      <p:sp>
        <p:nvSpPr>
          <p:cNvPr id="11" name="TextBox 10"/>
          <p:cNvSpPr txBox="1"/>
          <p:nvPr/>
        </p:nvSpPr>
        <p:spPr>
          <a:xfrm>
            <a:off x="3124200" y="813290"/>
            <a:ext cx="3352800" cy="461649"/>
          </a:xfrm>
          <a:prstGeom prst="rect">
            <a:avLst/>
          </a:prstGeom>
          <a:noFill/>
        </p:spPr>
        <p:txBody>
          <a:bodyPr wrap="square" lIns="91424" tIns="45712" rIns="91424" bIns="45712" rtlCol="0">
            <a:spAutoFit/>
          </a:bodyPr>
          <a:lstStyle/>
          <a:p>
            <a:pPr algn="ctr"/>
            <a:r>
              <a:rPr lang="vi-VN" sz="2400"/>
              <a:t>A.</a:t>
            </a:r>
            <a:r>
              <a:rPr lang="en-NZ" sz="2400"/>
              <a:t>Khí áp kế</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1304</Words>
  <Application>Microsoft Office PowerPoint</Application>
  <PresentationFormat>On-screen Show (16:9)</PresentationFormat>
  <Paragraphs>165</Paragraphs>
  <Slides>30</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Calibri Light</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cp:lastModifiedBy>
  <cp:revision>113</cp:revision>
  <dcterms:created xsi:type="dcterms:W3CDTF">2017-12-31T23:29:00Z</dcterms:created>
  <dcterms:modified xsi:type="dcterms:W3CDTF">2023-04-03T13:41:29Z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