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0" r:id="rId1"/>
  </p:sldMasterIdLst>
  <p:notesMasterIdLst>
    <p:notesMasterId r:id="rId21"/>
  </p:notesMasterIdLst>
  <p:handoutMasterIdLst>
    <p:handoutMasterId r:id="rId22"/>
  </p:handoutMasterIdLst>
  <p:sldIdLst>
    <p:sldId id="524" r:id="rId2"/>
    <p:sldId id="1069" r:id="rId3"/>
    <p:sldId id="1079" r:id="rId4"/>
    <p:sldId id="1080" r:id="rId5"/>
    <p:sldId id="525" r:id="rId6"/>
    <p:sldId id="1062" r:id="rId7"/>
    <p:sldId id="270" r:id="rId8"/>
    <p:sldId id="499" r:id="rId9"/>
    <p:sldId id="1068" r:id="rId10"/>
    <p:sldId id="1064" r:id="rId11"/>
    <p:sldId id="1061" r:id="rId12"/>
    <p:sldId id="510" r:id="rId13"/>
    <p:sldId id="504" r:id="rId14"/>
    <p:sldId id="1066" r:id="rId15"/>
    <p:sldId id="1077" r:id="rId16"/>
    <p:sldId id="1073" r:id="rId17"/>
    <p:sldId id="1065" r:id="rId18"/>
    <p:sldId id="1078" r:id="rId19"/>
    <p:sldId id="10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Kim Ngan GV" initials="NTKNG" lastIdx="1" clrIdx="0">
    <p:extLst>
      <p:ext uri="{19B8F6BF-5375-455C-9EA6-DF929625EA0E}">
        <p15:presenceInfo xmlns:p15="http://schemas.microsoft.com/office/powerpoint/2012/main" userId="S::7900977097@hochiminh.itrithuc.vn::2bb878c7-748a-4632-9ef9-7427e636a9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8ECFE6"/>
    <a:srgbClr val="6AD3D8"/>
    <a:srgbClr val="43C6CD"/>
    <a:srgbClr val="119200"/>
    <a:srgbClr val="FDC3D1"/>
    <a:srgbClr val="CC00FF"/>
    <a:srgbClr val="35BA06"/>
    <a:srgbClr val="B22D12"/>
    <a:srgbClr val="80E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3820" autoAdjust="0"/>
  </p:normalViewPr>
  <p:slideViewPr>
    <p:cSldViewPr snapToGrid="0" snapToObjects="1">
      <p:cViewPr varScale="1">
        <p:scale>
          <a:sx n="85" d="100"/>
          <a:sy n="85" d="100"/>
        </p:scale>
        <p:origin x="74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BD6920-C232-46D6-9303-18BFE96DF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8A9D37A-8E6F-4E2F-B009-D5C95A878A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084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A9D37A-8E6F-4E2F-B009-D5C95A878AA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DC330C-02D1-449B-A6E8-C2FFF19E6B5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5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8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8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E81500B-386D-4232-B80B-C2F8518CA9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13BAA-B4F6-4385-8DB6-2F1513A1360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234D-8A23-4569-87EC-7E9CD68A5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0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7083379" y="4881093"/>
            <a:ext cx="4744828" cy="5847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083379" y="4881093"/>
            <a:ext cx="4744828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379" y="4881093"/>
            <a:ext cx="4906851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D1959-949A-432A-9CA7-7DD7C59B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3D58-2D2F-4AE5-8209-F3ACA3E8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a.abcnews.com/images/Health/gty_eye_writing_jef_120726_wg.jpg">
            <a:extLst>
              <a:ext uri="{FF2B5EF4-FFF2-40B4-BE49-F238E27FC236}">
                <a16:creationId xmlns:a16="http://schemas.microsoft.com/office/drawing/2014/main" id="{0F5E531A-05A8-4526-89AA-689D496C2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769" t="12985" r="11333" b="2118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407203-F1C9-47D2-A1F1-A38B8FA16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7417"/>
            <a:ext cx="12192000" cy="166316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E0CC41E-1880-43FA-BFF5-98EB7E65D25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2816066"/>
            <a:ext cx="11828206" cy="122586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CC0066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MẮT(2 </a:t>
            </a:r>
            <a:r>
              <a:rPr lang="en-US" altLang="en-US" sz="6600" b="1" dirty="0" err="1">
                <a:solidFill>
                  <a:srgbClr val="CC0066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tiết</a:t>
            </a:r>
            <a:r>
              <a:rPr lang="en-US" altLang="en-US" sz="6600" b="1" dirty="0">
                <a:solidFill>
                  <a:srgbClr val="CC0066"/>
                </a:solidFill>
                <a:latin typeface="Times New Roman" pitchFamily="18" charset="0"/>
                <a:ea typeface="ＭＳ Ｐゴシック" panose="020B0600070205080204" pitchFamily="50" charset="-128"/>
                <a:cs typeface="Times New Roman" pitchFamily="18" charset="0"/>
              </a:rPr>
              <a:t>)</a:t>
            </a:r>
            <a:endParaRPr lang="en-US" altLang="en-US" sz="66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229879-F546-43D6-BF35-D733ED7D439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73941" y="2180917"/>
            <a:ext cx="2180611" cy="69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6862" y="4854820"/>
            <a:ext cx="5169830" cy="699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192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">
            <a:extLst>
              <a:ext uri="{FF2B5EF4-FFF2-40B4-BE49-F238E27FC236}">
                <a16:creationId xmlns:a16="http://schemas.microsoft.com/office/drawing/2014/main" id="{AE58144B-304C-41B2-94E5-905A3061F431}"/>
              </a:ext>
            </a:extLst>
          </p:cNvPr>
          <p:cNvSpPr/>
          <p:nvPr/>
        </p:nvSpPr>
        <p:spPr>
          <a:xfrm>
            <a:off x="2094940" y="6955144"/>
            <a:ext cx="7221876" cy="137316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60960" rIns="121920" bIns="60960" numCol="1" spcCol="1270" anchor="ctr" anchorCtr="0">
            <a:noAutofit/>
          </a:bodyPr>
          <a:lstStyle/>
          <a:p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BEB964-15B9-4343-96F0-A7D0DE41B5BE}"/>
              </a:ext>
            </a:extLst>
          </p:cNvPr>
          <p:cNvGrpSpPr>
            <a:grpSpLocks/>
          </p:cNvGrpSpPr>
          <p:nvPr/>
        </p:nvGrpSpPr>
        <p:grpSpPr bwMode="auto">
          <a:xfrm>
            <a:off x="2509389" y="6137934"/>
            <a:ext cx="1961198" cy="461963"/>
            <a:chOff x="4840" y="2804"/>
            <a:chExt cx="1961" cy="388"/>
          </a:xfrm>
        </p:grpSpPr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12DE94EE-F15D-435A-B804-29D933762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0" y="2832"/>
              <a:ext cx="1843" cy="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54DBDB4F-51C5-46F5-B8CD-315B96027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6" y="2804"/>
              <a:ext cx="1605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vị trí ảnh</a:t>
              </a:r>
            </a:p>
          </p:txBody>
        </p:sp>
      </p:grpSp>
      <p:grpSp>
        <p:nvGrpSpPr>
          <p:cNvPr id="20" name="Group 17">
            <a:extLst>
              <a:ext uri="{FF2B5EF4-FFF2-40B4-BE49-F238E27FC236}">
                <a16:creationId xmlns:a16="http://schemas.microsoft.com/office/drawing/2014/main" id="{7D86229A-6EB2-4471-A6B4-0CEDC27F1B7D}"/>
              </a:ext>
            </a:extLst>
          </p:cNvPr>
          <p:cNvGrpSpPr>
            <a:grpSpLocks/>
          </p:cNvGrpSpPr>
          <p:nvPr/>
        </p:nvGrpSpPr>
        <p:grpSpPr bwMode="auto">
          <a:xfrm>
            <a:off x="777732" y="5793638"/>
            <a:ext cx="1721238" cy="461963"/>
            <a:chOff x="3979" y="2270"/>
            <a:chExt cx="826" cy="388"/>
          </a:xfrm>
        </p:grpSpPr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183CDCE4-B0D0-4289-96C6-0FBF90D4F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2618"/>
              <a:ext cx="8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1E7CE67D-DFD4-4739-9C26-19C43D0A9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" y="2270"/>
              <a:ext cx="610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vị trí vật</a:t>
              </a:r>
            </a:p>
          </p:txBody>
        </p:sp>
      </p:grpSp>
      <p:sp>
        <p:nvSpPr>
          <p:cNvPr id="24" name="Line 5">
            <a:extLst>
              <a:ext uri="{FF2B5EF4-FFF2-40B4-BE49-F238E27FC236}">
                <a16:creationId xmlns:a16="http://schemas.microsoft.com/office/drawing/2014/main" id="{FA8CC198-D9DB-405E-A43B-2A7E4D804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306" y="4894912"/>
            <a:ext cx="48953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85E20D68-5CFB-4912-BB57-126757C53635}"/>
              </a:ext>
            </a:extLst>
          </p:cNvPr>
          <p:cNvGrpSpPr>
            <a:grpSpLocks/>
          </p:cNvGrpSpPr>
          <p:nvPr/>
        </p:nvGrpSpPr>
        <p:grpSpPr bwMode="auto">
          <a:xfrm>
            <a:off x="781146" y="4616778"/>
            <a:ext cx="3689537" cy="573720"/>
            <a:chOff x="1101" y="3193"/>
            <a:chExt cx="3537" cy="538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98E92DDC-F22B-4427-9592-C7E447FB3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" y="3452"/>
              <a:ext cx="3513" cy="9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DA3D3D6C-9F10-4EC5-BC25-00DFFFAEA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" y="3193"/>
              <a:ext cx="3496" cy="538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7">
            <a:extLst>
              <a:ext uri="{FF2B5EF4-FFF2-40B4-BE49-F238E27FC236}">
                <a16:creationId xmlns:a16="http://schemas.microsoft.com/office/drawing/2014/main" id="{B0F2BC16-4990-4CB2-9B6D-FC72E1E42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4" y="4262934"/>
            <a:ext cx="300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288BF235-F998-4698-A19B-BC0C2CABC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4" y="4873594"/>
            <a:ext cx="300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73D8ECAD-0285-4F2A-973F-DB4223C65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134" y="5152898"/>
            <a:ext cx="300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833EC6E9-A57D-43D2-97AD-B8E209D90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867" y="5095546"/>
            <a:ext cx="300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solidFill>
                  <a:schemeClr val="accent1"/>
                </a:solidFill>
              </a:rPr>
              <a:t>B’</a:t>
            </a: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79505C55-61AB-4C93-ABF2-5A91CFF1B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r="1532" b="11224"/>
          <a:stretch/>
        </p:blipFill>
        <p:spPr>
          <a:xfrm>
            <a:off x="279607" y="777195"/>
            <a:ext cx="5258178" cy="275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1955C9-D64E-485A-9232-FD3E19FE228A}"/>
              </a:ext>
            </a:extLst>
          </p:cNvPr>
          <p:cNvCxnSpPr>
            <a:cxnSpLocks/>
          </p:cNvCxnSpPr>
          <p:nvPr/>
        </p:nvCxnSpPr>
        <p:spPr>
          <a:xfrm flipH="1">
            <a:off x="762171" y="2491693"/>
            <a:ext cx="18975" cy="4035441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AD69BA-2285-409A-94F3-BE5A7E5CBD5F}"/>
              </a:ext>
            </a:extLst>
          </p:cNvPr>
          <p:cNvCxnSpPr>
            <a:cxnSpLocks/>
          </p:cNvCxnSpPr>
          <p:nvPr/>
        </p:nvCxnSpPr>
        <p:spPr>
          <a:xfrm flipH="1">
            <a:off x="2509390" y="2247895"/>
            <a:ext cx="19319" cy="4307798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612DBE-366E-433C-8B1D-6FE1ED2A7C45}"/>
              </a:ext>
            </a:extLst>
          </p:cNvPr>
          <p:cNvCxnSpPr>
            <a:cxnSpLocks/>
          </p:cNvCxnSpPr>
          <p:nvPr/>
        </p:nvCxnSpPr>
        <p:spPr>
          <a:xfrm flipH="1">
            <a:off x="4453256" y="2302092"/>
            <a:ext cx="70372" cy="4253601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CA5B4A6-C5E9-4419-B0A3-370F46A5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971" y="4714069"/>
            <a:ext cx="300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solidFill>
                  <a:schemeClr val="accent1"/>
                </a:solidFill>
              </a:rPr>
              <a:t>A’</a:t>
            </a:r>
          </a:p>
        </p:txBody>
      </p:sp>
      <p:grpSp>
        <p:nvGrpSpPr>
          <p:cNvPr id="54" name="Group 17">
            <a:extLst>
              <a:ext uri="{FF2B5EF4-FFF2-40B4-BE49-F238E27FC236}">
                <a16:creationId xmlns:a16="http://schemas.microsoft.com/office/drawing/2014/main" id="{4373BD71-27CF-4F42-9AE0-31AA536E8EA3}"/>
              </a:ext>
            </a:extLst>
          </p:cNvPr>
          <p:cNvGrpSpPr>
            <a:grpSpLocks/>
          </p:cNvGrpSpPr>
          <p:nvPr/>
        </p:nvGrpSpPr>
        <p:grpSpPr bwMode="auto">
          <a:xfrm>
            <a:off x="2181298" y="3880353"/>
            <a:ext cx="2307781" cy="2063183"/>
            <a:chOff x="3579" y="3003"/>
            <a:chExt cx="1211" cy="1143"/>
          </a:xfrm>
        </p:grpSpPr>
        <p:sp>
          <p:nvSpPr>
            <p:cNvPr id="55" name="Line 18">
              <a:extLst>
                <a:ext uri="{FF2B5EF4-FFF2-40B4-BE49-F238E27FC236}">
                  <a16:creationId xmlns:a16="http://schemas.microsoft.com/office/drawing/2014/main" id="{4D9A5A2B-47D9-4333-9644-AADB25094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2" y="3242"/>
              <a:ext cx="0" cy="699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" name="Group 19">
              <a:extLst>
                <a:ext uri="{FF2B5EF4-FFF2-40B4-BE49-F238E27FC236}">
                  <a16:creationId xmlns:a16="http://schemas.microsoft.com/office/drawing/2014/main" id="{6194D645-2574-487A-801A-5954DF939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9" y="3003"/>
              <a:ext cx="1211" cy="1143"/>
              <a:chOff x="1482" y="1733"/>
              <a:chExt cx="1842" cy="1740"/>
            </a:xfrm>
          </p:grpSpPr>
          <p:sp>
            <p:nvSpPr>
              <p:cNvPr id="57" name="Arc 20">
                <a:extLst>
                  <a:ext uri="{FF2B5EF4-FFF2-40B4-BE49-F238E27FC236}">
                    <a16:creationId xmlns:a16="http://schemas.microsoft.com/office/drawing/2014/main" id="{66823693-BC6A-4A8C-8728-476218608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1733"/>
                <a:ext cx="1647" cy="1740"/>
              </a:xfrm>
              <a:custGeom>
                <a:avLst/>
                <a:gdLst>
                  <a:gd name="T0" fmla="*/ 0 w 40861"/>
                  <a:gd name="T1" fmla="*/ 1 h 43200"/>
                  <a:gd name="T2" fmla="*/ 0 w 40861"/>
                  <a:gd name="T3" fmla="*/ 2 h 43200"/>
                  <a:gd name="T4" fmla="*/ 1 w 40861"/>
                  <a:gd name="T5" fmla="*/ 1 h 43200"/>
                  <a:gd name="T6" fmla="*/ 0 60000 65536"/>
                  <a:gd name="T7" fmla="*/ 0 60000 65536"/>
                  <a:gd name="T8" fmla="*/ 0 60000 65536"/>
                  <a:gd name="T9" fmla="*/ 0 w 40861"/>
                  <a:gd name="T10" fmla="*/ 0 h 43200"/>
                  <a:gd name="T11" fmla="*/ 40861 w 40861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861" h="43200" fill="none" extrusionOk="0">
                    <a:moveTo>
                      <a:pt x="-1" y="11823"/>
                    </a:moveTo>
                    <a:cubicBezTo>
                      <a:pt x="3681" y="4570"/>
                      <a:pt x="11126" y="-1"/>
                      <a:pt x="19261" y="0"/>
                    </a:cubicBezTo>
                    <a:cubicBezTo>
                      <a:pt x="31190" y="0"/>
                      <a:pt x="40861" y="9670"/>
                      <a:pt x="40861" y="21600"/>
                    </a:cubicBezTo>
                    <a:cubicBezTo>
                      <a:pt x="40861" y="33529"/>
                      <a:pt x="31190" y="43200"/>
                      <a:pt x="19261" y="43200"/>
                    </a:cubicBezTo>
                    <a:cubicBezTo>
                      <a:pt x="11349" y="43200"/>
                      <a:pt x="4071" y="38874"/>
                      <a:pt x="289" y="31925"/>
                    </a:cubicBezTo>
                  </a:path>
                  <a:path w="40861" h="43200" stroke="0" extrusionOk="0">
                    <a:moveTo>
                      <a:pt x="-1" y="11823"/>
                    </a:moveTo>
                    <a:cubicBezTo>
                      <a:pt x="3681" y="4570"/>
                      <a:pt x="11126" y="-1"/>
                      <a:pt x="19261" y="0"/>
                    </a:cubicBezTo>
                    <a:cubicBezTo>
                      <a:pt x="31190" y="0"/>
                      <a:pt x="40861" y="9670"/>
                      <a:pt x="40861" y="21600"/>
                    </a:cubicBezTo>
                    <a:cubicBezTo>
                      <a:pt x="40861" y="33529"/>
                      <a:pt x="31190" y="43200"/>
                      <a:pt x="19261" y="43200"/>
                    </a:cubicBezTo>
                    <a:cubicBezTo>
                      <a:pt x="11349" y="43200"/>
                      <a:pt x="4071" y="38874"/>
                      <a:pt x="289" y="31925"/>
                    </a:cubicBezTo>
                    <a:lnTo>
                      <a:pt x="19261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Arc 21">
                <a:extLst>
                  <a:ext uri="{FF2B5EF4-FFF2-40B4-BE49-F238E27FC236}">
                    <a16:creationId xmlns:a16="http://schemas.microsoft.com/office/drawing/2014/main" id="{54E2BA6C-3980-466F-A632-DE353B7D30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482" y="2197"/>
                <a:ext cx="397" cy="849"/>
              </a:xfrm>
              <a:custGeom>
                <a:avLst/>
                <a:gdLst>
                  <a:gd name="T0" fmla="*/ 0 w 21600"/>
                  <a:gd name="T1" fmla="*/ 0 h 38415"/>
                  <a:gd name="T2" fmla="*/ 0 w 21600"/>
                  <a:gd name="T3" fmla="*/ 0 h 38415"/>
                  <a:gd name="T4" fmla="*/ 0 w 21600"/>
                  <a:gd name="T5" fmla="*/ 0 h 384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8415"/>
                  <a:gd name="T11" fmla="*/ 21600 w 21600"/>
                  <a:gd name="T12" fmla="*/ 38415 h 384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8415" fill="none" extrusionOk="0">
                    <a:moveTo>
                      <a:pt x="10141" y="0"/>
                    </a:moveTo>
                    <a:cubicBezTo>
                      <a:pt x="17193" y="3749"/>
                      <a:pt x="21600" y="11084"/>
                      <a:pt x="21600" y="19071"/>
                    </a:cubicBezTo>
                    <a:cubicBezTo>
                      <a:pt x="21600" y="27272"/>
                      <a:pt x="16955" y="34765"/>
                      <a:pt x="9610" y="38414"/>
                    </a:cubicBezTo>
                  </a:path>
                  <a:path w="21600" h="38415" stroke="0" extrusionOk="0">
                    <a:moveTo>
                      <a:pt x="10141" y="0"/>
                    </a:moveTo>
                    <a:cubicBezTo>
                      <a:pt x="17193" y="3749"/>
                      <a:pt x="21600" y="11084"/>
                      <a:pt x="21600" y="19071"/>
                    </a:cubicBezTo>
                    <a:cubicBezTo>
                      <a:pt x="21600" y="27272"/>
                      <a:pt x="16955" y="34765"/>
                      <a:pt x="9610" y="38414"/>
                    </a:cubicBezTo>
                    <a:lnTo>
                      <a:pt x="0" y="19071"/>
                    </a:lnTo>
                    <a:close/>
                  </a:path>
                </a:pathLst>
              </a:cu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4" name="Line 25">
            <a:extLst>
              <a:ext uri="{FF2B5EF4-FFF2-40B4-BE49-F238E27FC236}">
                <a16:creationId xmlns:a16="http://schemas.microsoft.com/office/drawing/2014/main" id="{49BCB886-9F9E-434E-807E-6055A91937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37961" y="4892747"/>
            <a:ext cx="30586" cy="297753"/>
          </a:xfrm>
          <a:prstGeom prst="line">
            <a:avLst/>
          </a:prstGeom>
          <a:ln>
            <a:solidFill>
              <a:srgbClr val="00B0F0"/>
            </a:solidFill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Line 8">
            <a:extLst>
              <a:ext uri="{FF2B5EF4-FFF2-40B4-BE49-F238E27FC236}">
                <a16:creationId xmlns:a16="http://schemas.microsoft.com/office/drawing/2014/main" id="{148168F2-2098-4860-83A6-9B82590F5D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738" y="4616777"/>
            <a:ext cx="5936" cy="289874"/>
          </a:xfrm>
          <a:prstGeom prst="line">
            <a:avLst/>
          </a:prstGeom>
          <a:ln w="28575">
            <a:solidFill>
              <a:srgbClr val="00B0F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23E524-51F6-4AD1-A3FF-F7182C9AF14D}"/>
              </a:ext>
            </a:extLst>
          </p:cNvPr>
          <p:cNvSpPr txBox="1"/>
          <p:nvPr/>
        </p:nvSpPr>
        <p:spPr>
          <a:xfrm>
            <a:off x="2765094" y="6501921"/>
            <a:ext cx="1423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luôn cố định</a:t>
            </a:r>
          </a:p>
        </p:txBody>
      </p:sp>
      <p:sp>
        <p:nvSpPr>
          <p:cNvPr id="70" name="Text Box 10">
            <a:extLst>
              <a:ext uri="{FF2B5EF4-FFF2-40B4-BE49-F238E27FC236}">
                <a16:creationId xmlns:a16="http://schemas.microsoft.com/office/drawing/2014/main" id="{CBF47059-6399-42D4-AABA-9ED331AA8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355" y="6420458"/>
            <a:ext cx="545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A5D4AA-1581-4316-8C4B-EDED831C49F2}"/>
              </a:ext>
            </a:extLst>
          </p:cNvPr>
          <p:cNvSpPr txBox="1"/>
          <p:nvPr/>
        </p:nvSpPr>
        <p:spPr>
          <a:xfrm>
            <a:off x="926879" y="6262423"/>
            <a:ext cx="1423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Thay đổi</a:t>
            </a:r>
          </a:p>
        </p:txBody>
      </p:sp>
      <p:pic>
        <p:nvPicPr>
          <p:cNvPr id="66" name="Picture 5" descr="empty-blue-rectangle">
            <a:extLst>
              <a:ext uri="{FF2B5EF4-FFF2-40B4-BE49-F238E27FC236}">
                <a16:creationId xmlns:a16="http://schemas.microsoft.com/office/drawing/2014/main" id="{463D45B5-6A83-4645-9E10-894FB5BF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63" y="2194545"/>
            <a:ext cx="6863737" cy="2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242F0A3-EF9C-4D83-AF7B-6C71970D1276}"/>
              </a:ext>
            </a:extLst>
          </p:cNvPr>
          <p:cNvSpPr txBox="1"/>
          <p:nvPr/>
        </p:nvSpPr>
        <p:spPr>
          <a:xfrm>
            <a:off x="5546536" y="2613392"/>
            <a:ext cx="6490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Sự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điều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tiết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là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sự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thay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đổi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cong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các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mặt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thể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thủy</a:t>
            </a:r>
            <a:r>
              <a:rPr lang="en-US" sz="2500" i="1" dirty="0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C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tinh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(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dẫn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đến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sự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thay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đổi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tiêu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cự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2500" i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thấu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kính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)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giữ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ảnh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vật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cần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quan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sát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hiện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rõ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trên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màng</a:t>
            </a:r>
            <a:r>
              <a:rPr lang="en-US" sz="2500" i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lưới.</a:t>
            </a:r>
            <a:endParaRPr lang="en-US" sz="2500" i="1" dirty="0"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7ECC043-B20A-48C3-9280-AC796CE1EFB4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72" name="Group 70">
              <a:extLst>
                <a:ext uri="{FF2B5EF4-FFF2-40B4-BE49-F238E27FC236}">
                  <a16:creationId xmlns:a16="http://schemas.microsoft.com/office/drawing/2014/main" id="{9EE0A584-7995-468F-94B2-F831C5331D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8967165" cy="693208"/>
              <a:chOff x="607013" y="3430755"/>
              <a:chExt cx="4617671" cy="1335216"/>
            </a:xfrm>
          </p:grpSpPr>
          <p:pic>
            <p:nvPicPr>
              <p:cNvPr id="75" name="Picture 74" descr="empty-green-rectangle">
                <a:extLst>
                  <a:ext uri="{FF2B5EF4-FFF2-40B4-BE49-F238E27FC236}">
                    <a16:creationId xmlns:a16="http://schemas.microsoft.com/office/drawing/2014/main" id="{B6E203D0-0198-495A-8406-3B30565B5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4617671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75" descr="green-top-faded">
                <a:extLst>
                  <a:ext uri="{FF2B5EF4-FFF2-40B4-BE49-F238E27FC236}">
                    <a16:creationId xmlns:a16="http://schemas.microsoft.com/office/drawing/2014/main" id="{89574760-2CDB-41D4-A615-E049FF434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266F871-D340-49F9-A674-47340FA970F0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4" name="Rectangle 1026060">
              <a:extLst>
                <a:ext uri="{FF2B5EF4-FFF2-40B4-BE49-F238E27FC236}">
                  <a16:creationId xmlns:a16="http://schemas.microsoft.com/office/drawing/2014/main" id="{50339862-49F5-4C6F-B0E3-4177B420E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Sự điều tiết của mắt. Điểm cực viễn. Điểm cực cận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  <p:sp>
        <p:nvSpPr>
          <p:cNvPr id="59" name="Text Box 3">
            <a:extLst>
              <a:ext uri="{FF2B5EF4-FFF2-40B4-BE49-F238E27FC236}">
                <a16:creationId xmlns:a16="http://schemas.microsoft.com/office/drawing/2014/main" id="{6C54BE12-F659-4D52-BFD2-5926B827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070" y="683780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Sự điều tiết của mắt</a:t>
            </a:r>
          </a:p>
        </p:txBody>
      </p:sp>
    </p:spTree>
    <p:extLst>
      <p:ext uri="{BB962C8B-B14F-4D97-AF65-F5344CB8AC3E}">
        <p14:creationId xmlns:p14="http://schemas.microsoft.com/office/powerpoint/2010/main" val="4104741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1" grpId="0"/>
      <p:bldP spid="34" grpId="0"/>
      <p:bldP spid="53" grpId="0"/>
      <p:bldP spid="64" grpId="0" animBg="1"/>
      <p:bldP spid="65" grpId="0" animBg="1"/>
      <p:bldP spid="69" grpId="0"/>
      <p:bldP spid="70" grpId="0"/>
      <p:bldP spid="71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0192C2D-AE4D-4D2B-A1B8-E224E7DFD422}"/>
              </a:ext>
            </a:extLst>
          </p:cNvPr>
          <p:cNvSpPr/>
          <p:nvPr/>
        </p:nvSpPr>
        <p:spPr>
          <a:xfrm>
            <a:off x="7901596" y="1221127"/>
            <a:ext cx="4004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</a:t>
            </a:r>
            <a:r>
              <a:rPr lang="en-US" sz="2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lớn</a:t>
            </a: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D56B9C-434E-4B34-9CED-068BBEA18EA0}"/>
              </a:ext>
            </a:extLst>
          </p:cNvPr>
          <p:cNvSpPr/>
          <p:nvPr/>
        </p:nvSpPr>
        <p:spPr>
          <a:xfrm>
            <a:off x="7901596" y="4362439"/>
            <a:ext cx="37471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mắt bóp lại, thể thủy tinh phồng lên</a:t>
            </a:r>
          </a:p>
          <a:p>
            <a:pPr algn="just"/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tiêu cự f nhỏ lại.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DFDFD3-B088-4D69-9B61-B7853FECBD8B}"/>
              </a:ext>
            </a:extLst>
          </p:cNvPr>
          <p:cNvSpPr/>
          <p:nvPr/>
        </p:nvSpPr>
        <p:spPr>
          <a:xfrm>
            <a:off x="8347710" y="84814"/>
            <a:ext cx="800100" cy="5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F17EE-7958-4ACA-BC9B-D6ECA2610AF7}"/>
              </a:ext>
            </a:extLst>
          </p:cNvPr>
          <p:cNvSpPr/>
          <p:nvPr/>
        </p:nvSpPr>
        <p:spPr>
          <a:xfrm>
            <a:off x="5941754" y="4322515"/>
            <a:ext cx="1041648" cy="27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E22CE7-F92C-44B7-A3EF-58FD785411D3}"/>
              </a:ext>
            </a:extLst>
          </p:cNvPr>
          <p:cNvSpPr txBox="1"/>
          <p:nvPr/>
        </p:nvSpPr>
        <p:spPr>
          <a:xfrm>
            <a:off x="469461" y="3827651"/>
            <a:ext cx="822402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Khi nhìn vật ở gần: khoảng cách d nhỏ 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mắt điều tiết để tiêu cự f nhỏ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D6B79F-A211-471B-A7CB-CFD2258B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512" y="1361653"/>
            <a:ext cx="4004084" cy="24015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C9FB47-0AB7-437C-9059-7015E0256914}"/>
              </a:ext>
            </a:extLst>
          </p:cNvPr>
          <p:cNvSpPr txBox="1"/>
          <p:nvPr/>
        </p:nvSpPr>
        <p:spPr>
          <a:xfrm>
            <a:off x="300683" y="817305"/>
            <a:ext cx="822402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Khi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nhìn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vật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ở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xa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khoảng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cách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d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lớn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điều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tiết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tiêu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cự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lớn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7B7EA9-D54D-4D44-8B5A-00157B9B82B2}"/>
              </a:ext>
            </a:extLst>
          </p:cNvPr>
          <p:cNvGrpSpPr/>
          <p:nvPr/>
        </p:nvGrpSpPr>
        <p:grpSpPr>
          <a:xfrm>
            <a:off x="3678402" y="4349443"/>
            <a:ext cx="3933467" cy="2464980"/>
            <a:chOff x="5470029" y="3853069"/>
            <a:chExt cx="3933467" cy="24649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B34EEF-79E7-41F1-8D0C-381275D48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8867" y="3853069"/>
              <a:ext cx="3424629" cy="24649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9E120B-E7F1-4CCF-BFA9-B45ABCD080A1}"/>
                </a:ext>
              </a:extLst>
            </p:cNvPr>
            <p:cNvSpPr txBox="1"/>
            <p:nvPr/>
          </p:nvSpPr>
          <p:spPr>
            <a:xfrm>
              <a:off x="5470029" y="4101312"/>
              <a:ext cx="14685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thủy tinh phồng lên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85AD4-C375-4EFB-9455-9BD2E42E4F02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25" name="Group 70">
              <a:extLst>
                <a:ext uri="{FF2B5EF4-FFF2-40B4-BE49-F238E27FC236}">
                  <a16:creationId xmlns:a16="http://schemas.microsoft.com/office/drawing/2014/main" id="{28DD2C1D-B92F-4BA8-BB72-E256D407F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8967165" cy="693208"/>
              <a:chOff x="607013" y="3430755"/>
              <a:chExt cx="4617671" cy="1335216"/>
            </a:xfrm>
          </p:grpSpPr>
          <p:pic>
            <p:nvPicPr>
              <p:cNvPr id="35" name="Picture 34" descr="empty-green-rectangle">
                <a:extLst>
                  <a:ext uri="{FF2B5EF4-FFF2-40B4-BE49-F238E27FC236}">
                    <a16:creationId xmlns:a16="http://schemas.microsoft.com/office/drawing/2014/main" id="{C91CDA7C-D14E-404B-9CAB-E1F6E66FC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4617671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5" descr="green-top-faded">
                <a:extLst>
                  <a:ext uri="{FF2B5EF4-FFF2-40B4-BE49-F238E27FC236}">
                    <a16:creationId xmlns:a16="http://schemas.microsoft.com/office/drawing/2014/main" id="{7F70B71B-0007-483B-82CC-31683A6AE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309DF0-1E54-495C-A5FC-6E7A132396FB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Rectangle 1026060">
              <a:extLst>
                <a:ext uri="{FF2B5EF4-FFF2-40B4-BE49-F238E27FC236}">
                  <a16:creationId xmlns:a16="http://schemas.microsoft.com/office/drawing/2014/main" id="{EF25246E-5884-4EA4-8EDF-EC5D8F093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Sự điều tiết của mắt. Điểm cực viễn. Điểm cực cận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 descr="A picture containing grass, person, outdoor, standing&#10;&#10;Description automatically generated">
            <a:extLst>
              <a:ext uri="{FF2B5EF4-FFF2-40B4-BE49-F238E27FC236}">
                <a16:creationId xmlns:a16="http://schemas.microsoft.com/office/drawing/2014/main" id="{AFDA7244-B728-4895-9D03-42DF896D9E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1" y="1361653"/>
            <a:ext cx="3341817" cy="222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 descr="A picture containing grass, person, outdoor, standing&#10;&#10;Description automatically generated">
            <a:extLst>
              <a:ext uri="{FF2B5EF4-FFF2-40B4-BE49-F238E27FC236}">
                <a16:creationId xmlns:a16="http://schemas.microsoft.com/office/drawing/2014/main" id="{9AC1D1E1-CC1C-4C08-AC29-73179CC96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6" y="4388381"/>
            <a:ext cx="3341816" cy="2227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636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00033DC-DDD7-420D-BC1D-7455A7BE7E17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42" name="Group 70">
              <a:extLst>
                <a:ext uri="{FF2B5EF4-FFF2-40B4-BE49-F238E27FC236}">
                  <a16:creationId xmlns:a16="http://schemas.microsoft.com/office/drawing/2014/main" id="{3B6689AB-CB13-4238-9E2E-BCA40D638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8967165" cy="693208"/>
              <a:chOff x="607013" y="3430755"/>
              <a:chExt cx="4617671" cy="1335216"/>
            </a:xfrm>
          </p:grpSpPr>
          <p:pic>
            <p:nvPicPr>
              <p:cNvPr id="72" name="Picture 71" descr="empty-green-rectangle">
                <a:extLst>
                  <a:ext uri="{FF2B5EF4-FFF2-40B4-BE49-F238E27FC236}">
                    <a16:creationId xmlns:a16="http://schemas.microsoft.com/office/drawing/2014/main" id="{AF2589D7-AAD2-43A4-8DB5-49FA7DCEF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4617671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72" descr="green-top-faded">
                <a:extLst>
                  <a:ext uri="{FF2B5EF4-FFF2-40B4-BE49-F238E27FC236}">
                    <a16:creationId xmlns:a16="http://schemas.microsoft.com/office/drawing/2014/main" id="{CABFAC97-DEE5-42B9-9ECB-03337FF234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A729CE-4DDA-4DF5-92C5-2935E6C1E8E8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1026060">
              <a:extLst>
                <a:ext uri="{FF2B5EF4-FFF2-40B4-BE49-F238E27FC236}">
                  <a16:creationId xmlns:a16="http://schemas.microsoft.com/office/drawing/2014/main" id="{662EA4D2-928C-467D-8FA7-47386A27E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Sự điều tiết của mắt. Điểm cực viễn. Điểm cực cận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75F872-D369-488C-B482-AE0AAE7DEDEA}"/>
              </a:ext>
            </a:extLst>
          </p:cNvPr>
          <p:cNvGrpSpPr/>
          <p:nvPr/>
        </p:nvGrpSpPr>
        <p:grpSpPr>
          <a:xfrm>
            <a:off x="1545611" y="1003683"/>
            <a:ext cx="8324850" cy="2789767"/>
            <a:chOff x="819150" y="1053484"/>
            <a:chExt cx="8324850" cy="278976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E73D075-89F7-40AE-8CB4-E0B1A3A92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1053484"/>
              <a:ext cx="8077200" cy="2789767"/>
              <a:chOff x="228600" y="708025"/>
              <a:chExt cx="8229600" cy="213518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676B26C-6E13-4A03-B788-A3BFB6B162A8}"/>
                  </a:ext>
                </a:extLst>
              </p:cNvPr>
              <p:cNvSpPr/>
              <p:nvPr/>
            </p:nvSpPr>
            <p:spPr>
              <a:xfrm>
                <a:off x="5137570" y="708025"/>
                <a:ext cx="2416475" cy="213356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 useBgFill="1"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05DC903-AC94-4211-B40E-061801595A2A}"/>
                  </a:ext>
                </a:extLst>
              </p:cNvPr>
              <p:cNvSpPr/>
              <p:nvPr/>
            </p:nvSpPr>
            <p:spPr>
              <a:xfrm>
                <a:off x="4988764" y="708025"/>
                <a:ext cx="913860" cy="213356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9B3BA4BA-7A46-42B5-8089-23BCB2D69680}"/>
                  </a:ext>
                </a:extLst>
              </p:cNvPr>
              <p:cNvCxnSpPr/>
              <p:nvPr/>
            </p:nvCxnSpPr>
            <p:spPr>
              <a:xfrm rot="5400000">
                <a:off x="4875468" y="1775621"/>
                <a:ext cx="2133567" cy="161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C9DD433-6A79-44AF-8421-65D313D439B7}"/>
                  </a:ext>
                </a:extLst>
              </p:cNvPr>
              <p:cNvCxnSpPr/>
              <p:nvPr/>
            </p:nvCxnSpPr>
            <p:spPr>
              <a:xfrm>
                <a:off x="228600" y="1773999"/>
                <a:ext cx="8229600" cy="162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5670513F-5938-4706-BD7D-3E2E1B0DB758}"/>
                  </a:ext>
                </a:extLst>
              </p:cNvPr>
              <p:cNvCxnSpPr/>
              <p:nvPr/>
            </p:nvCxnSpPr>
            <p:spPr>
              <a:xfrm rot="5400000" flipH="1" flipV="1">
                <a:off x="1590683" y="1382765"/>
                <a:ext cx="784090" cy="1618"/>
              </a:xfrm>
              <a:prstGeom prst="straightConnector1">
                <a:avLst/>
              </a:prstGeom>
              <a:ln w="571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2D2D7A3-2AC3-4D3E-9449-1FC31888A2AE}"/>
                  </a:ext>
                </a:extLst>
              </p:cNvPr>
              <p:cNvCxnSpPr/>
              <p:nvPr/>
            </p:nvCxnSpPr>
            <p:spPr>
              <a:xfrm>
                <a:off x="1980302" y="991529"/>
                <a:ext cx="3962759" cy="16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74D3157-F4D0-412A-84AE-06E2565D03FB}"/>
                  </a:ext>
                </a:extLst>
              </p:cNvPr>
              <p:cNvCxnSpPr/>
              <p:nvPr/>
            </p:nvCxnSpPr>
            <p:spPr>
              <a:xfrm>
                <a:off x="5902625" y="988289"/>
                <a:ext cx="1610983" cy="10675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6E0BBA5-6924-4422-A61C-43A73122BEA3}"/>
                  </a:ext>
                </a:extLst>
              </p:cNvPr>
              <p:cNvCxnSpPr/>
              <p:nvPr/>
            </p:nvCxnSpPr>
            <p:spPr>
              <a:xfrm>
                <a:off x="1980302" y="991529"/>
                <a:ext cx="5533306" cy="10643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26D745C-7ED9-4BA7-ADBC-F91FA85E6466}"/>
                  </a:ext>
                </a:extLst>
              </p:cNvPr>
              <p:cNvCxnSpPr/>
              <p:nvPr/>
            </p:nvCxnSpPr>
            <p:spPr>
              <a:xfrm flipV="1">
                <a:off x="1981919" y="988289"/>
                <a:ext cx="2526461" cy="1620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610F771-1EAB-4B43-8D94-5B6CC1549765}"/>
                  </a:ext>
                </a:extLst>
              </p:cNvPr>
              <p:cNvCxnSpPr/>
              <p:nvPr/>
            </p:nvCxnSpPr>
            <p:spPr>
              <a:xfrm>
                <a:off x="1983537" y="993149"/>
                <a:ext cx="2437501" cy="456846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B4ECDA4-7A7D-4AD7-BD00-D65D0DA26E0F}"/>
                  </a:ext>
                </a:extLst>
              </p:cNvPr>
              <p:cNvCxnSpPr/>
              <p:nvPr/>
            </p:nvCxnSpPr>
            <p:spPr>
              <a:xfrm>
                <a:off x="7511991" y="1775620"/>
                <a:ext cx="1617" cy="280263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58">
                <a:extLst>
                  <a:ext uri="{FF2B5EF4-FFF2-40B4-BE49-F238E27FC236}">
                    <a16:creationId xmlns:a16="http://schemas.microsoft.com/office/drawing/2014/main" id="{2D90C3BD-D695-4801-A967-1DBE5AC72D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2600" y="1776413"/>
                <a:ext cx="339725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  <p:sp>
            <p:nvSpPr>
              <p:cNvPr id="89" name="Rectangle 59">
                <a:extLst>
                  <a:ext uri="{FF2B5EF4-FFF2-40B4-BE49-F238E27FC236}">
                    <a16:creationId xmlns:a16="http://schemas.microsoft.com/office/drawing/2014/main" id="{07E7BD2B-E4FD-4AA7-B8E4-F91A4834C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4638" y="762000"/>
                <a:ext cx="397206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</p:txBody>
          </p:sp>
          <p:sp>
            <p:nvSpPr>
              <p:cNvPr id="90" name="Rectangle 60">
                <a:extLst>
                  <a:ext uri="{FF2B5EF4-FFF2-40B4-BE49-F238E27FC236}">
                    <a16:creationId xmlns:a16="http://schemas.microsoft.com/office/drawing/2014/main" id="{E34A0578-2C79-4A65-9854-D4768202E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338" y="1773238"/>
                <a:ext cx="415172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91" name="Rectangle 61">
                <a:extLst>
                  <a:ext uri="{FF2B5EF4-FFF2-40B4-BE49-F238E27FC236}">
                    <a16:creationId xmlns:a16="http://schemas.microsoft.com/office/drawing/2014/main" id="{4274B49B-28BF-46C6-84D7-85579EF6F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3325" y="1314450"/>
                <a:ext cx="496442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Times New Roman" pitchFamily="18" charset="0"/>
                    <a:cs typeface="Times New Roman" pitchFamily="18" charset="0"/>
                  </a:rPr>
                  <a:t>A’</a:t>
                </a:r>
              </a:p>
            </p:txBody>
          </p:sp>
          <p:sp>
            <p:nvSpPr>
              <p:cNvPr id="92" name="Rectangle 62">
                <a:extLst>
                  <a:ext uri="{FF2B5EF4-FFF2-40B4-BE49-F238E27FC236}">
                    <a16:creationId xmlns:a16="http://schemas.microsoft.com/office/drawing/2014/main" id="{06B8C9E5-8686-41BA-8235-420E54C5B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3325" y="2005013"/>
                <a:ext cx="501734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Times New Roman" pitchFamily="18" charset="0"/>
                    <a:cs typeface="Times New Roman" pitchFamily="18" charset="0"/>
                  </a:rPr>
                  <a:t>B’</a:t>
                </a:r>
              </a:p>
            </p:txBody>
          </p:sp>
        </p:grpSp>
        <p:grpSp>
          <p:nvGrpSpPr>
            <p:cNvPr id="39" name="Group 21">
              <a:extLst>
                <a:ext uri="{FF2B5EF4-FFF2-40B4-BE49-F238E27FC236}">
                  <a16:creationId xmlns:a16="http://schemas.microsoft.com/office/drawing/2014/main" id="{08E61A36-F04B-4FCF-8AA9-F0C9FC065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150" y="1860550"/>
              <a:ext cx="685800" cy="711200"/>
              <a:chOff x="762000" y="895350"/>
              <a:chExt cx="685800" cy="533400"/>
            </a:xfrm>
          </p:grpSpPr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AAAEBE61-378E-4C9D-9717-A613595D041B}"/>
                  </a:ext>
                </a:extLst>
              </p:cNvPr>
              <p:cNvSpPr/>
              <p:nvPr/>
            </p:nvSpPr>
            <p:spPr>
              <a:xfrm>
                <a:off x="1295400" y="127635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76" name="TextBox 20">
                <a:extLst>
                  <a:ext uri="{FF2B5EF4-FFF2-40B4-BE49-F238E27FC236}">
                    <a16:creationId xmlns:a16="http://schemas.microsoft.com/office/drawing/2014/main" id="{7C8E166C-AB10-49BF-B6D5-C51E66B43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895350"/>
                <a:ext cx="60960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400" baseline="-250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BB925225-1455-4FA7-BAE8-0AE3266339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0" y="1879600"/>
              <a:ext cx="685800" cy="711200"/>
              <a:chOff x="762000" y="895350"/>
              <a:chExt cx="685800" cy="533400"/>
            </a:xfrm>
          </p:grpSpPr>
          <p:sp>
            <p:nvSpPr>
              <p:cNvPr id="49" name="Flowchart: Connector 48">
                <a:extLst>
                  <a:ext uri="{FF2B5EF4-FFF2-40B4-BE49-F238E27FC236}">
                    <a16:creationId xmlns:a16="http://schemas.microsoft.com/office/drawing/2014/main" id="{79847592-A40F-4A7A-A576-ECE360259FA4}"/>
                  </a:ext>
                </a:extLst>
              </p:cNvPr>
              <p:cNvSpPr/>
              <p:nvPr/>
            </p:nvSpPr>
            <p:spPr>
              <a:xfrm>
                <a:off x="1295400" y="127635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0" name="TextBox 25">
                <a:extLst>
                  <a:ext uri="{FF2B5EF4-FFF2-40B4-BE49-F238E27FC236}">
                    <a16:creationId xmlns:a16="http://schemas.microsoft.com/office/drawing/2014/main" id="{06D4FE00-15EC-4E43-A76F-3DB4997CB2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895350"/>
                <a:ext cx="60960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400" baseline="-250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93" name="Picture 5" descr="empty-blue-rectangle">
            <a:extLst>
              <a:ext uri="{FF2B5EF4-FFF2-40B4-BE49-F238E27FC236}">
                <a16:creationId xmlns:a16="http://schemas.microsoft.com/office/drawing/2014/main" id="{6DECB382-F65E-4E8F-854A-F9B93A6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733"/>
            <a:ext cx="12252881" cy="279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869FB53-1E1C-4B92-A89A-91754FB97520}"/>
              </a:ext>
            </a:extLst>
          </p:cNvPr>
          <p:cNvSpPr txBox="1"/>
          <p:nvPr/>
        </p:nvSpPr>
        <p:spPr>
          <a:xfrm>
            <a:off x="560439" y="3981078"/>
            <a:ext cx="110711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BA63F78-F974-480B-90C0-7120B9EA9D6C}"/>
              </a:ext>
            </a:extLst>
          </p:cNvPr>
          <p:cNvSpPr txBox="1"/>
          <p:nvPr/>
        </p:nvSpPr>
        <p:spPr>
          <a:xfrm>
            <a:off x="593725" y="5245924"/>
            <a:ext cx="108430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sz="32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3" name="Text Box 3">
            <a:extLst>
              <a:ext uri="{FF2B5EF4-FFF2-40B4-BE49-F238E27FC236}">
                <a16:creationId xmlns:a16="http://schemas.microsoft.com/office/drawing/2014/main" id="{8F09AAF0-4DB4-46AB-9E62-168D578FA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72" y="683780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Điểm cực cận và điểm cực viễn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2971800" y="2815708"/>
            <a:ext cx="3048000" cy="871041"/>
            <a:chOff x="1371600" y="1733550"/>
            <a:chExt cx="3048000" cy="654234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1371600" y="1733550"/>
              <a:ext cx="3048000" cy="1590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657350" y="1809861"/>
              <a:ext cx="2152650" cy="577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Khoảng nhìn rõ của mắt</a:t>
              </a:r>
            </a:p>
          </p:txBody>
        </p:sp>
      </p:grpSp>
      <p:sp>
        <p:nvSpPr>
          <p:cNvPr id="18441" name="Text Box 3"/>
          <p:cNvSpPr txBox="1">
            <a:spLocks noChangeArrowheads="1"/>
          </p:cNvSpPr>
          <p:nvPr/>
        </p:nvSpPr>
        <p:spPr bwMode="auto">
          <a:xfrm>
            <a:off x="377472" y="683780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Điểm cực cận và điểm cực viễn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95C477-59AB-4638-BB66-CB1F894BEAE7}"/>
              </a:ext>
            </a:extLst>
          </p:cNvPr>
          <p:cNvGrpSpPr/>
          <p:nvPr/>
        </p:nvGrpSpPr>
        <p:grpSpPr>
          <a:xfrm>
            <a:off x="2343150" y="1053485"/>
            <a:ext cx="8324850" cy="2789767"/>
            <a:chOff x="819150" y="1053484"/>
            <a:chExt cx="8324850" cy="278976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EECE84D-CCE2-4589-A681-463CFA6E2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1053484"/>
              <a:ext cx="8077200" cy="2789767"/>
              <a:chOff x="228600" y="708025"/>
              <a:chExt cx="8229600" cy="213518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6F12A8-DFEF-4EA5-90D5-5E441B50A5C2}"/>
                  </a:ext>
                </a:extLst>
              </p:cNvPr>
              <p:cNvSpPr/>
              <p:nvPr/>
            </p:nvSpPr>
            <p:spPr>
              <a:xfrm>
                <a:off x="5137570" y="708025"/>
                <a:ext cx="2416475" cy="2133568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 useBgFill="1"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514F694-1F9C-430C-8124-A8FD2DB03DA7}"/>
                  </a:ext>
                </a:extLst>
              </p:cNvPr>
              <p:cNvSpPr/>
              <p:nvPr/>
            </p:nvSpPr>
            <p:spPr>
              <a:xfrm>
                <a:off x="4988764" y="708025"/>
                <a:ext cx="913860" cy="213356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2C3E170-04D4-41A4-BFBD-412CADB518EB}"/>
                  </a:ext>
                </a:extLst>
              </p:cNvPr>
              <p:cNvCxnSpPr/>
              <p:nvPr/>
            </p:nvCxnSpPr>
            <p:spPr>
              <a:xfrm rot="5400000">
                <a:off x="4875468" y="1775621"/>
                <a:ext cx="2133567" cy="161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2F7399D-76CA-4A0C-A2A4-5A13CA677056}"/>
                  </a:ext>
                </a:extLst>
              </p:cNvPr>
              <p:cNvCxnSpPr/>
              <p:nvPr/>
            </p:nvCxnSpPr>
            <p:spPr>
              <a:xfrm>
                <a:off x="228600" y="1773999"/>
                <a:ext cx="8229600" cy="162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593E7925-985C-4A9E-8080-E505E8A4D6DB}"/>
                  </a:ext>
                </a:extLst>
              </p:cNvPr>
              <p:cNvCxnSpPr/>
              <p:nvPr/>
            </p:nvCxnSpPr>
            <p:spPr>
              <a:xfrm rot="5400000" flipH="1" flipV="1">
                <a:off x="1590683" y="1382765"/>
                <a:ext cx="784090" cy="1618"/>
              </a:xfrm>
              <a:prstGeom prst="straightConnector1">
                <a:avLst/>
              </a:prstGeom>
              <a:ln w="571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C76191-E28F-4A4E-B102-0BD3E09F9092}"/>
                  </a:ext>
                </a:extLst>
              </p:cNvPr>
              <p:cNvCxnSpPr/>
              <p:nvPr/>
            </p:nvCxnSpPr>
            <p:spPr>
              <a:xfrm>
                <a:off x="1980302" y="991529"/>
                <a:ext cx="3962759" cy="16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895E191-6F4D-4B8F-939A-EE53DEB4089B}"/>
                  </a:ext>
                </a:extLst>
              </p:cNvPr>
              <p:cNvCxnSpPr/>
              <p:nvPr/>
            </p:nvCxnSpPr>
            <p:spPr>
              <a:xfrm>
                <a:off x="5902625" y="988289"/>
                <a:ext cx="1610983" cy="10675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5F69794-4C6D-4EA7-9CBC-F9FE88D5E7A3}"/>
                  </a:ext>
                </a:extLst>
              </p:cNvPr>
              <p:cNvCxnSpPr/>
              <p:nvPr/>
            </p:nvCxnSpPr>
            <p:spPr>
              <a:xfrm>
                <a:off x="1980302" y="991529"/>
                <a:ext cx="5533306" cy="10643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C0B83E3-7A3D-4069-93B1-8B41D70342C9}"/>
                  </a:ext>
                </a:extLst>
              </p:cNvPr>
              <p:cNvCxnSpPr/>
              <p:nvPr/>
            </p:nvCxnSpPr>
            <p:spPr>
              <a:xfrm flipV="1">
                <a:off x="1981919" y="988289"/>
                <a:ext cx="2526461" cy="1620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B47C289-977E-49C5-ADF6-3D18971BBCCF}"/>
                  </a:ext>
                </a:extLst>
              </p:cNvPr>
              <p:cNvCxnSpPr/>
              <p:nvPr/>
            </p:nvCxnSpPr>
            <p:spPr>
              <a:xfrm>
                <a:off x="1983537" y="993149"/>
                <a:ext cx="2437501" cy="456846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FF0D335-1AF6-4801-B44E-8422D8460641}"/>
                  </a:ext>
                </a:extLst>
              </p:cNvPr>
              <p:cNvCxnSpPr/>
              <p:nvPr/>
            </p:nvCxnSpPr>
            <p:spPr>
              <a:xfrm>
                <a:off x="7511991" y="1775620"/>
                <a:ext cx="1617" cy="280263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58">
                <a:extLst>
                  <a:ext uri="{FF2B5EF4-FFF2-40B4-BE49-F238E27FC236}">
                    <a16:creationId xmlns:a16="http://schemas.microsoft.com/office/drawing/2014/main" id="{0930C9D7-5A91-4AB7-B29F-A3729FF25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2600" y="1776413"/>
                <a:ext cx="339725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4" name="Rectangle 59">
                <a:extLst>
                  <a:ext uri="{FF2B5EF4-FFF2-40B4-BE49-F238E27FC236}">
                    <a16:creationId xmlns:a16="http://schemas.microsoft.com/office/drawing/2014/main" id="{DD61F58B-ED0E-4365-925D-A6F2AA584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4638" y="762000"/>
                <a:ext cx="415172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6" name="Rectangle 60">
                <a:extLst>
                  <a:ext uri="{FF2B5EF4-FFF2-40B4-BE49-F238E27FC236}">
                    <a16:creationId xmlns:a16="http://schemas.microsoft.com/office/drawing/2014/main" id="{93C53F48-B771-44F1-BC6D-3383372A7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338" y="1773238"/>
                <a:ext cx="415172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77" name="Rectangle 61">
                <a:extLst>
                  <a:ext uri="{FF2B5EF4-FFF2-40B4-BE49-F238E27FC236}">
                    <a16:creationId xmlns:a16="http://schemas.microsoft.com/office/drawing/2014/main" id="{6B6C1823-8025-401C-9019-3F5C74AE6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3325" y="1314450"/>
                <a:ext cx="496442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A’</a:t>
                </a:r>
              </a:p>
            </p:txBody>
          </p:sp>
          <p:sp>
            <p:nvSpPr>
              <p:cNvPr id="78" name="Rectangle 62">
                <a:extLst>
                  <a:ext uri="{FF2B5EF4-FFF2-40B4-BE49-F238E27FC236}">
                    <a16:creationId xmlns:a16="http://schemas.microsoft.com/office/drawing/2014/main" id="{296398C9-C372-4AB9-BBDE-72AAB956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3325" y="2005013"/>
                <a:ext cx="501734" cy="353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EB80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B’</a:t>
                </a:r>
              </a:p>
            </p:txBody>
          </p:sp>
        </p:grpSp>
        <p:grpSp>
          <p:nvGrpSpPr>
            <p:cNvPr id="45" name="Group 21">
              <a:extLst>
                <a:ext uri="{FF2B5EF4-FFF2-40B4-BE49-F238E27FC236}">
                  <a16:creationId xmlns:a16="http://schemas.microsoft.com/office/drawing/2014/main" id="{CF92EF6E-A699-406D-84E8-A3D118703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150" y="1860550"/>
              <a:ext cx="685800" cy="711200"/>
              <a:chOff x="762000" y="895350"/>
              <a:chExt cx="685800" cy="533400"/>
            </a:xfrm>
          </p:grpSpPr>
          <p:sp>
            <p:nvSpPr>
              <p:cNvPr id="55" name="Flowchart: Connector 54">
                <a:extLst>
                  <a:ext uri="{FF2B5EF4-FFF2-40B4-BE49-F238E27FC236}">
                    <a16:creationId xmlns:a16="http://schemas.microsoft.com/office/drawing/2014/main" id="{FF7D0A8B-1E91-4B77-8873-E5E7242D005A}"/>
                  </a:ext>
                </a:extLst>
              </p:cNvPr>
              <p:cNvSpPr/>
              <p:nvPr/>
            </p:nvSpPr>
            <p:spPr>
              <a:xfrm>
                <a:off x="1295400" y="127635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20">
                <a:extLst>
                  <a:ext uri="{FF2B5EF4-FFF2-40B4-BE49-F238E27FC236}">
                    <a16:creationId xmlns:a16="http://schemas.microsoft.com/office/drawing/2014/main" id="{638DD7D9-BE24-4164-8859-AF460176B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895350"/>
                <a:ext cx="60960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baseline="-25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endParaRPr lang="en-US" sz="24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23">
              <a:extLst>
                <a:ext uri="{FF2B5EF4-FFF2-40B4-BE49-F238E27FC236}">
                  <a16:creationId xmlns:a16="http://schemas.microsoft.com/office/drawing/2014/main" id="{F8B33FDF-C9AF-4B77-988C-65EA936B8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0" y="1879600"/>
              <a:ext cx="685800" cy="711200"/>
              <a:chOff x="762000" y="895350"/>
              <a:chExt cx="685800" cy="533400"/>
            </a:xfrm>
          </p:grpSpPr>
          <p:sp>
            <p:nvSpPr>
              <p:cNvPr id="53" name="Flowchart: Connector 52">
                <a:extLst>
                  <a:ext uri="{FF2B5EF4-FFF2-40B4-BE49-F238E27FC236}">
                    <a16:creationId xmlns:a16="http://schemas.microsoft.com/office/drawing/2014/main" id="{CD77A6C0-6FB9-4DFC-ABE9-DB926B49146B}"/>
                  </a:ext>
                </a:extLst>
              </p:cNvPr>
              <p:cNvSpPr/>
              <p:nvPr/>
            </p:nvSpPr>
            <p:spPr>
              <a:xfrm>
                <a:off x="1295400" y="127635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792ACCF9-681D-470F-A496-391AF10C8F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895350"/>
                <a:ext cx="60960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baseline="-2500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4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29">
              <a:extLst>
                <a:ext uri="{FF2B5EF4-FFF2-40B4-BE49-F238E27FC236}">
                  <a16:creationId xmlns:a16="http://schemas.microsoft.com/office/drawing/2014/main" id="{F48CBCEA-BD25-46EB-830D-D334C5078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5438" y="3036386"/>
              <a:ext cx="1600200" cy="369332"/>
              <a:chOff x="6019800" y="2419350"/>
              <a:chExt cx="1600200" cy="276583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6B2DB70-53E1-4C14-9048-EFAE8B43D002}"/>
                  </a:ext>
                </a:extLst>
              </p:cNvPr>
              <p:cNvCxnSpPr/>
              <p:nvPr/>
            </p:nvCxnSpPr>
            <p:spPr>
              <a:xfrm>
                <a:off x="6019800" y="2495435"/>
                <a:ext cx="1600200" cy="158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28">
                <a:extLst>
                  <a:ext uri="{FF2B5EF4-FFF2-40B4-BE49-F238E27FC236}">
                    <a16:creationId xmlns:a16="http://schemas.microsoft.com/office/drawing/2014/main" id="{2E654ED2-6CFA-40AD-9866-01A3ABF657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3200" y="2419350"/>
                <a:ext cx="990600" cy="276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DA3535-EAB0-4811-AA5A-1A47643BAF2A}"/>
              </a:ext>
            </a:extLst>
          </p:cNvPr>
          <p:cNvGrpSpPr/>
          <p:nvPr/>
        </p:nvGrpSpPr>
        <p:grpSpPr>
          <a:xfrm>
            <a:off x="5943601" y="3022630"/>
            <a:ext cx="2284309" cy="854737"/>
            <a:chOff x="4419600" y="3022629"/>
            <a:chExt cx="2284309" cy="854737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2A4FF43-C6C1-42C1-8B19-B953A1B63C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9600" y="3022629"/>
              <a:ext cx="2284309" cy="2148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63F35CB-6C42-48DC-973A-C495B2FEC253}"/>
                </a:ext>
              </a:extLst>
            </p:cNvPr>
            <p:cNvSpPr txBox="1"/>
            <p:nvPr/>
          </p:nvSpPr>
          <p:spPr bwMode="auto">
            <a:xfrm>
              <a:off x="4475194" y="3107925"/>
              <a:ext cx="215265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Khoảng cực cận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941DB8-C392-445A-AEC4-E84ACA2EDE8D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48" name="Group 70">
              <a:extLst>
                <a:ext uri="{FF2B5EF4-FFF2-40B4-BE49-F238E27FC236}">
                  <a16:creationId xmlns:a16="http://schemas.microsoft.com/office/drawing/2014/main" id="{9412CAD2-BC66-47FC-895E-F305D2DF2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29"/>
              <a:ext cx="8967165" cy="693208"/>
              <a:chOff x="607013" y="3430755"/>
              <a:chExt cx="4617671" cy="1335216"/>
            </a:xfrm>
          </p:grpSpPr>
          <p:pic>
            <p:nvPicPr>
              <p:cNvPr id="83" name="Picture 82" descr="empty-green-rectangle">
                <a:extLst>
                  <a:ext uri="{FF2B5EF4-FFF2-40B4-BE49-F238E27FC236}">
                    <a16:creationId xmlns:a16="http://schemas.microsoft.com/office/drawing/2014/main" id="{BF8DCEC9-32D9-485B-9AD7-7B8E7A1C01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55"/>
                <a:ext cx="4617671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83" descr="green-top-faded">
                <a:extLst>
                  <a:ext uri="{FF2B5EF4-FFF2-40B4-BE49-F238E27FC236}">
                    <a16:creationId xmlns:a16="http://schemas.microsoft.com/office/drawing/2014/main" id="{C905A8D7-BE8F-43AC-9BB3-31C3B8B54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36CC110-F0D4-47AA-BEA4-D630B44C4192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1026060">
              <a:extLst>
                <a:ext uri="{FF2B5EF4-FFF2-40B4-BE49-F238E27FC236}">
                  <a16:creationId xmlns:a16="http://schemas.microsoft.com/office/drawing/2014/main" id="{E76DEF23-A7A0-4B67-8B15-3676BBECF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Sự điều tiết của mắt. Điểm cực viễn. Điểm cực cận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  <p:pic>
        <p:nvPicPr>
          <p:cNvPr id="85" name="Picture 5" descr="empty-blue-rectangle">
            <a:extLst>
              <a:ext uri="{FF2B5EF4-FFF2-40B4-BE49-F238E27FC236}">
                <a16:creationId xmlns:a16="http://schemas.microsoft.com/office/drawing/2014/main" id="{5241791B-092F-49AF-B94E-D4FD83FE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742"/>
            <a:ext cx="12247555" cy="27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 Box 21">
            <a:extLst>
              <a:ext uri="{FF2B5EF4-FFF2-40B4-BE49-F238E27FC236}">
                <a16:creationId xmlns:a16="http://schemas.microsoft.com/office/drawing/2014/main" id="{CEF35A72-A7A1-46CA-A0F6-6CB81D49F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72" y="4147938"/>
            <a:ext cx="107350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</a:t>
            </a:r>
            <a:r>
              <a:rPr lang="en-US" sz="36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nhìn rõ: là khoảng từ C</a:t>
            </a:r>
            <a:r>
              <a:rPr lang="en-US" sz="3600" baseline="-250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C</a:t>
            </a:r>
            <a:r>
              <a:rPr lang="en-US" sz="3600" baseline="-250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(Mắt chỉ nhìn rõ những vật nằm trong khoảng này)</a:t>
            </a:r>
            <a:endParaRPr lang="en-US" sz="360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13">
            <a:extLst>
              <a:ext uri="{FF2B5EF4-FFF2-40B4-BE49-F238E27FC236}">
                <a16:creationId xmlns:a16="http://schemas.microsoft.com/office/drawing/2014/main" id="{A8719C7A-7054-4B0B-B283-3E795613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98" y="5510652"/>
            <a:ext cx="111066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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Mắt không có tật là mắt khi không điều tiết, có tiêu điểm nằm trên màng lưới:   f</a:t>
            </a:r>
            <a:r>
              <a:rPr lang="en-US" sz="3200" baseline="-2500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= OV, và điểm cực viễn ở vô cực.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ature, water, waterfall&#10;&#10;Description automatically generated">
            <a:extLst>
              <a:ext uri="{FF2B5EF4-FFF2-40B4-BE49-F238E27FC236}">
                <a16:creationId xmlns:a16="http://schemas.microsoft.com/office/drawing/2014/main" id="{4AD4C12A-09F8-422A-AF3A-642D4C88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529"/>
          <a:stretch/>
        </p:blipFill>
        <p:spPr>
          <a:xfrm>
            <a:off x="1524000" y="916902"/>
            <a:ext cx="9144000" cy="47752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C1F5B-B82D-4CCC-B898-0CC0F1FC949D}"/>
              </a:ext>
            </a:extLst>
          </p:cNvPr>
          <p:cNvSpPr/>
          <p:nvPr/>
        </p:nvSpPr>
        <p:spPr>
          <a:xfrm>
            <a:off x="1524000" y="5260322"/>
            <a:ext cx="9144000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FFA3B-127E-4E5B-A20B-017F7D6655F5}"/>
              </a:ext>
            </a:extLst>
          </p:cNvPr>
          <p:cNvSpPr txBox="1"/>
          <p:nvPr/>
        </p:nvSpPr>
        <p:spPr>
          <a:xfrm>
            <a:off x="1717386" y="5260769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bình thường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3019B-EDA6-492F-B793-88132C357717}"/>
              </a:ext>
            </a:extLst>
          </p:cNvPr>
          <p:cNvSpPr txBox="1"/>
          <p:nvPr/>
        </p:nvSpPr>
        <p:spPr>
          <a:xfrm>
            <a:off x="4813520" y="5260769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cận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E11163-4450-44BD-9AFE-2AC0EBE8804C}"/>
              </a:ext>
            </a:extLst>
          </p:cNvPr>
          <p:cNvSpPr txBox="1"/>
          <p:nvPr/>
        </p:nvSpPr>
        <p:spPr>
          <a:xfrm>
            <a:off x="7909654" y="5260769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lão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B4A32-A7C8-4DA4-84DB-E67FED465520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446CDB48-9357-443F-87F8-B4F8C32A5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30"/>
              <a:ext cx="6258385" cy="693208"/>
              <a:chOff x="607013" y="3430760"/>
              <a:chExt cx="3222776" cy="1335217"/>
            </a:xfrm>
          </p:grpSpPr>
          <p:pic>
            <p:nvPicPr>
              <p:cNvPr id="20" name="Picture 19" descr="empty-green-rectangle">
                <a:extLst>
                  <a:ext uri="{FF2B5EF4-FFF2-40B4-BE49-F238E27FC236}">
                    <a16:creationId xmlns:a16="http://schemas.microsoft.com/office/drawing/2014/main" id="{ACA63D3A-E49C-4A89-B935-1EFBA5E7C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60"/>
                <a:ext cx="3222776" cy="1335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green-top-faded">
                <a:extLst>
                  <a:ext uri="{FF2B5EF4-FFF2-40B4-BE49-F238E27FC236}">
                    <a16:creationId xmlns:a16="http://schemas.microsoft.com/office/drawing/2014/main" id="{B9A11C6B-37D3-43AF-92B7-6B758371A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06C017-43FB-4BBE-8811-C1D6733DE861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9" name="Rectangle 1026060">
              <a:extLst>
                <a:ext uri="{FF2B5EF4-FFF2-40B4-BE49-F238E27FC236}">
                  <a16:creationId xmlns:a16="http://schemas.microsoft.com/office/drawing/2014/main" id="{797B3C0E-D1FD-4C95-9DA6-464EDFB7D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Mắt cận và mắt lão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03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B5FC09-DF60-49C6-9939-8200015E2A42}"/>
              </a:ext>
            </a:extLst>
          </p:cNvPr>
          <p:cNvSpPr txBox="1"/>
          <p:nvPr/>
        </p:nvSpPr>
        <p:spPr>
          <a:xfrm>
            <a:off x="3905801" y="3903281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cận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AF72D-0D4A-4C38-9988-69264AD0167A}"/>
              </a:ext>
            </a:extLst>
          </p:cNvPr>
          <p:cNvSpPr txBox="1"/>
          <p:nvPr/>
        </p:nvSpPr>
        <p:spPr>
          <a:xfrm>
            <a:off x="8307311" y="4679594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viễn</a:t>
            </a:r>
          </a:p>
        </p:txBody>
      </p:sp>
      <p:pic>
        <p:nvPicPr>
          <p:cNvPr id="12" name="Content Placeholder 4" descr="A picture containing text, nature, water, waterfall&#10;&#10;Description automatically generated">
            <a:extLst>
              <a:ext uri="{FF2B5EF4-FFF2-40B4-BE49-F238E27FC236}">
                <a16:creationId xmlns:a16="http://schemas.microsoft.com/office/drawing/2014/main" id="{6B4B6342-4F7B-46A5-BCD2-1295C8582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r="36221" b="9569"/>
          <a:stretch/>
        </p:blipFill>
        <p:spPr>
          <a:xfrm>
            <a:off x="7415886" y="1562982"/>
            <a:ext cx="2179816" cy="3833625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27B4BBA-91A7-4830-92E9-C0D204EF4E21}"/>
              </a:ext>
            </a:extLst>
          </p:cNvPr>
          <p:cNvGrpSpPr/>
          <p:nvPr/>
        </p:nvGrpSpPr>
        <p:grpSpPr>
          <a:xfrm rot="5400000">
            <a:off x="1317399" y="3385658"/>
            <a:ext cx="5770438" cy="985782"/>
            <a:chOff x="-9845" y="1300789"/>
            <a:chExt cx="9153845" cy="210928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0147DCB-45E9-452D-A3C6-FD7226CF7A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45" y="1300789"/>
              <a:ext cx="9153845" cy="2026479"/>
              <a:chOff x="-868359" y="897303"/>
              <a:chExt cx="9326559" cy="1550994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3C8CD8B-D8F4-404F-B2DC-7837D449F612}"/>
                  </a:ext>
                </a:extLst>
              </p:cNvPr>
              <p:cNvSpPr/>
              <p:nvPr/>
            </p:nvSpPr>
            <p:spPr>
              <a:xfrm>
                <a:off x="6842340" y="1026531"/>
                <a:ext cx="1455794" cy="139051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 useBgFill="1"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EC1123-EAB7-49CC-A9C3-CF5EFF65493E}"/>
                  </a:ext>
                </a:extLst>
              </p:cNvPr>
              <p:cNvSpPr/>
              <p:nvPr/>
            </p:nvSpPr>
            <p:spPr>
              <a:xfrm>
                <a:off x="6281601" y="897303"/>
                <a:ext cx="913861" cy="15509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D9BF912B-A698-4D39-BCBC-FC013D9ACD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511369" y="1719174"/>
                <a:ext cx="1301446" cy="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DF08A22-B884-4512-A25B-6973B626550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775754" y="-2868492"/>
                <a:ext cx="38334" cy="9326559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TextBox 58">
                <a:extLst>
                  <a:ext uri="{FF2B5EF4-FFF2-40B4-BE49-F238E27FC236}">
                    <a16:creationId xmlns:a16="http://schemas.microsoft.com/office/drawing/2014/main" id="{753EDB12-C46B-4AFC-BD9B-7AEB10415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230011" y="1292474"/>
                <a:ext cx="344221" cy="746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2BC2F421-1319-4B45-9442-1DB00865D286}"/>
                </a:ext>
              </a:extLst>
            </p:cNvPr>
            <p:cNvSpPr/>
            <p:nvPr/>
          </p:nvSpPr>
          <p:spPr bwMode="auto">
            <a:xfrm>
              <a:off x="17100" y="2396856"/>
              <a:ext cx="152399" cy="203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8" name="TextBox 25">
              <a:extLst>
                <a:ext uri="{FF2B5EF4-FFF2-40B4-BE49-F238E27FC236}">
                  <a16:creationId xmlns:a16="http://schemas.microsoft.com/office/drawing/2014/main" id="{6A0C2FFE-C79E-4037-8B04-A4771C45C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964139" y="2310922"/>
              <a:ext cx="1465957" cy="73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baseline="-250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6" name="TextBox 25">
            <a:extLst>
              <a:ext uri="{FF2B5EF4-FFF2-40B4-BE49-F238E27FC236}">
                <a16:creationId xmlns:a16="http://schemas.microsoft.com/office/drawing/2014/main" id="{F793D3D2-E351-44DC-8981-47687F3C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19" y="777630"/>
            <a:ext cx="1154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 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25">
            <a:extLst>
              <a:ext uri="{FF2B5EF4-FFF2-40B4-BE49-F238E27FC236}">
                <a16:creationId xmlns:a16="http://schemas.microsoft.com/office/drawing/2014/main" id="{D4B900AA-D130-46C1-8C12-3733E0A54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073" y="2829930"/>
            <a:ext cx="1154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DB517F9-B2A4-42BB-BD16-C0A0E4A8204F}"/>
              </a:ext>
            </a:extLst>
          </p:cNvPr>
          <p:cNvGrpSpPr/>
          <p:nvPr/>
        </p:nvGrpSpPr>
        <p:grpSpPr>
          <a:xfrm rot="5400000">
            <a:off x="7352521" y="3253373"/>
            <a:ext cx="5770438" cy="1187756"/>
            <a:chOff x="-9845" y="1041596"/>
            <a:chExt cx="9153845" cy="254145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A43BB13-28C7-46AE-97B9-F778325306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45" y="1041596"/>
              <a:ext cx="9153845" cy="2417874"/>
              <a:chOff x="-868359" y="698926"/>
              <a:chExt cx="9326559" cy="1850554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CD14BB8-0D29-46D9-BFD7-A073D95B14EB}"/>
                  </a:ext>
                </a:extLst>
              </p:cNvPr>
              <p:cNvSpPr/>
              <p:nvPr/>
            </p:nvSpPr>
            <p:spPr>
              <a:xfrm>
                <a:off x="6837035" y="1057780"/>
                <a:ext cx="1455794" cy="139051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 useBgFill="1"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74636DA-2562-4C4B-ADA0-43B9DD3F4365}"/>
                  </a:ext>
                </a:extLst>
              </p:cNvPr>
              <p:cNvSpPr/>
              <p:nvPr/>
            </p:nvSpPr>
            <p:spPr>
              <a:xfrm>
                <a:off x="6281599" y="698926"/>
                <a:ext cx="913861" cy="1850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3F815FBC-79F4-48CE-9DC0-1E445449C8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511369" y="1719174"/>
                <a:ext cx="1301446" cy="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3D9BA5F-D514-4007-BBAC-4A5227FE91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775754" y="-2868492"/>
                <a:ext cx="38334" cy="9326559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9" name="TextBox 58">
                <a:extLst>
                  <a:ext uri="{FF2B5EF4-FFF2-40B4-BE49-F238E27FC236}">
                    <a16:creationId xmlns:a16="http://schemas.microsoft.com/office/drawing/2014/main" id="{147F22ED-3551-4D03-B888-35E1BA2034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230010" y="1292475"/>
                <a:ext cx="344221" cy="746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111" name="Flowchart: Connector 110">
              <a:extLst>
                <a:ext uri="{FF2B5EF4-FFF2-40B4-BE49-F238E27FC236}">
                  <a16:creationId xmlns:a16="http://schemas.microsoft.com/office/drawing/2014/main" id="{8C379842-5411-4EA1-A3BE-F6F67B7AA9BD}"/>
                </a:ext>
              </a:extLst>
            </p:cNvPr>
            <p:cNvSpPr/>
            <p:nvPr/>
          </p:nvSpPr>
          <p:spPr bwMode="auto">
            <a:xfrm>
              <a:off x="3391064" y="2406204"/>
              <a:ext cx="152399" cy="203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4" name="TextBox 25">
              <a:extLst>
                <a:ext uri="{FF2B5EF4-FFF2-40B4-BE49-F238E27FC236}">
                  <a16:creationId xmlns:a16="http://schemas.microsoft.com/office/drawing/2014/main" id="{B42B1301-BC74-4480-A218-816B21F76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674613" y="2483898"/>
              <a:ext cx="1465955" cy="732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baseline="-250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90FC26-9CCC-4B29-BDC9-2314DFC8FA65}"/>
              </a:ext>
            </a:extLst>
          </p:cNvPr>
          <p:cNvSpPr txBox="1"/>
          <p:nvPr/>
        </p:nvSpPr>
        <p:spPr>
          <a:xfrm>
            <a:off x="4017140" y="834025"/>
            <a:ext cx="217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viễn ở vô cực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B533667-A9C0-4272-8B5F-396445412DBB}"/>
              </a:ext>
            </a:extLst>
          </p:cNvPr>
          <p:cNvSpPr txBox="1"/>
          <p:nvPr/>
        </p:nvSpPr>
        <p:spPr>
          <a:xfrm>
            <a:off x="4217411" y="5042684"/>
            <a:ext cx="147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cận cách mắt ~ 25cm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2523781-C7B6-4DC7-874B-B8E028D1703B}"/>
              </a:ext>
            </a:extLst>
          </p:cNvPr>
          <p:cNvSpPr txBox="1"/>
          <p:nvPr/>
        </p:nvSpPr>
        <p:spPr>
          <a:xfrm>
            <a:off x="10362302" y="3003593"/>
            <a:ext cx="167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viễn gần hơn O</a:t>
            </a:r>
            <a:r>
              <a:rPr lang="en-US" sz="1400" i="1" baseline="-25000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 hữu hạn</a:t>
            </a:r>
          </a:p>
        </p:txBody>
      </p:sp>
      <p:pic>
        <p:nvPicPr>
          <p:cNvPr id="125" name="Content Placeholder 4" descr="A picture containing text, nature, water, waterfall&#10;&#10;Description automatically generated">
            <a:extLst>
              <a:ext uri="{FF2B5EF4-FFF2-40B4-BE49-F238E27FC236}">
                <a16:creationId xmlns:a16="http://schemas.microsoft.com/office/drawing/2014/main" id="{4A0935F5-D061-493F-BDE5-38F837B79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70458" b="10004"/>
          <a:stretch/>
        </p:blipFill>
        <p:spPr>
          <a:xfrm>
            <a:off x="1398849" y="1514610"/>
            <a:ext cx="2273624" cy="3930369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5915649-DE11-4193-8918-0F9360B584BD}"/>
              </a:ext>
            </a:extLst>
          </p:cNvPr>
          <p:cNvSpPr txBox="1"/>
          <p:nvPr/>
        </p:nvSpPr>
        <p:spPr>
          <a:xfrm>
            <a:off x="4362496" y="2936101"/>
            <a:ext cx="1077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nhìn rõ của mắt</a:t>
            </a:r>
          </a:p>
        </p:txBody>
      </p:sp>
      <p:sp>
        <p:nvSpPr>
          <p:cNvPr id="132" name="Right Brace 131">
            <a:extLst>
              <a:ext uri="{FF2B5EF4-FFF2-40B4-BE49-F238E27FC236}">
                <a16:creationId xmlns:a16="http://schemas.microsoft.com/office/drawing/2014/main" id="{1E56847F-055F-4E8F-B780-52A3A0D4BB82}"/>
              </a:ext>
            </a:extLst>
          </p:cNvPr>
          <p:cNvSpPr/>
          <p:nvPr/>
        </p:nvSpPr>
        <p:spPr>
          <a:xfrm>
            <a:off x="4220951" y="1054002"/>
            <a:ext cx="298356" cy="4236571"/>
          </a:xfrm>
          <a:prstGeom prst="rightBrace">
            <a:avLst/>
          </a:prstGeom>
          <a:solidFill>
            <a:srgbClr val="92D050">
              <a:alpha val="37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Brace 132">
            <a:extLst>
              <a:ext uri="{FF2B5EF4-FFF2-40B4-BE49-F238E27FC236}">
                <a16:creationId xmlns:a16="http://schemas.microsoft.com/office/drawing/2014/main" id="{AB44BD2B-F6BB-4E54-B7F3-62315A61E56A}"/>
              </a:ext>
            </a:extLst>
          </p:cNvPr>
          <p:cNvSpPr/>
          <p:nvPr/>
        </p:nvSpPr>
        <p:spPr>
          <a:xfrm>
            <a:off x="10321911" y="3105909"/>
            <a:ext cx="259150" cy="2561672"/>
          </a:xfrm>
          <a:prstGeom prst="rightBrace">
            <a:avLst/>
          </a:prstGeom>
          <a:solidFill>
            <a:srgbClr val="92D050">
              <a:alpha val="37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2F45C33-CC9D-421E-A314-1AE26E44F537}"/>
              </a:ext>
            </a:extLst>
          </p:cNvPr>
          <p:cNvSpPr txBox="1"/>
          <p:nvPr/>
        </p:nvSpPr>
        <p:spPr>
          <a:xfrm>
            <a:off x="10533577" y="3914142"/>
            <a:ext cx="1077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nhìn rõ của mắt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7CF1A75-6845-48C0-84DF-C8AA343D90EE}"/>
              </a:ext>
            </a:extLst>
          </p:cNvPr>
          <p:cNvCxnSpPr>
            <a:cxnSpLocks/>
          </p:cNvCxnSpPr>
          <p:nvPr/>
        </p:nvCxnSpPr>
        <p:spPr>
          <a:xfrm flipH="1" flipV="1">
            <a:off x="4127305" y="777630"/>
            <a:ext cx="28387" cy="4740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BBED60B-0F58-42AC-ACAA-44744211121E}"/>
              </a:ext>
            </a:extLst>
          </p:cNvPr>
          <p:cNvCxnSpPr>
            <a:cxnSpLocks/>
          </p:cNvCxnSpPr>
          <p:nvPr/>
        </p:nvCxnSpPr>
        <p:spPr>
          <a:xfrm flipH="1" flipV="1">
            <a:off x="10149639" y="856122"/>
            <a:ext cx="22998" cy="46917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25">
            <a:extLst>
              <a:ext uri="{FF2B5EF4-FFF2-40B4-BE49-F238E27FC236}">
                <a16:creationId xmlns:a16="http://schemas.microsoft.com/office/drawing/2014/main" id="{D64A0869-03C9-40BF-8AC2-B017ECBB2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520" y="619698"/>
            <a:ext cx="1154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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Flowchart: Connector 139">
            <a:extLst>
              <a:ext uri="{FF2B5EF4-FFF2-40B4-BE49-F238E27FC236}">
                <a16:creationId xmlns:a16="http://schemas.microsoft.com/office/drawing/2014/main" id="{AF19FEDA-86E9-4987-80ED-155C51A8971E}"/>
              </a:ext>
            </a:extLst>
          </p:cNvPr>
          <p:cNvSpPr/>
          <p:nvPr/>
        </p:nvSpPr>
        <p:spPr bwMode="auto">
          <a:xfrm rot="5400000">
            <a:off x="10126123" y="5600529"/>
            <a:ext cx="96071" cy="9496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2" name="Flowchart: Connector 141">
            <a:extLst>
              <a:ext uri="{FF2B5EF4-FFF2-40B4-BE49-F238E27FC236}">
                <a16:creationId xmlns:a16="http://schemas.microsoft.com/office/drawing/2014/main" id="{E1EA9D9B-AEF7-44C5-A8E2-A52E088E0E99}"/>
              </a:ext>
            </a:extLst>
          </p:cNvPr>
          <p:cNvSpPr/>
          <p:nvPr/>
        </p:nvSpPr>
        <p:spPr bwMode="auto">
          <a:xfrm rot="5400000">
            <a:off x="4100604" y="5195053"/>
            <a:ext cx="96071" cy="9496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15A6EFD-FDF4-49CF-A387-3676FFCE9596}"/>
              </a:ext>
            </a:extLst>
          </p:cNvPr>
          <p:cNvSpPr txBox="1"/>
          <p:nvPr/>
        </p:nvSpPr>
        <p:spPr>
          <a:xfrm>
            <a:off x="10298619" y="5320492"/>
            <a:ext cx="180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cận gần hơn mắt thường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647510F-EFFB-416E-8D99-B401DD4922C0}"/>
              </a:ext>
            </a:extLst>
          </p:cNvPr>
          <p:cNvSpPr txBox="1"/>
          <p:nvPr/>
        </p:nvSpPr>
        <p:spPr>
          <a:xfrm>
            <a:off x="559193" y="5601317"/>
            <a:ext cx="305946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- Cực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cận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cách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khoảng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25 cm</a:t>
            </a:r>
          </a:p>
          <a:p>
            <a:r>
              <a:rPr lang="en-US" sz="2500" i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- Cực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viễn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ở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vô</a:t>
            </a:r>
            <a:r>
              <a:rPr lang="en-US" sz="2500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cực</a:t>
            </a:r>
            <a:endParaRPr lang="en-US" sz="2500" i="1" dirty="0"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538F5CF-7CE9-48BB-AB9F-25896A81768C}"/>
              </a:ext>
            </a:extLst>
          </p:cNvPr>
          <p:cNvSpPr txBox="1"/>
          <p:nvPr/>
        </p:nvSpPr>
        <p:spPr>
          <a:xfrm>
            <a:off x="340157" y="882419"/>
            <a:ext cx="23904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 bình thường </a:t>
            </a:r>
            <a:endParaRPr lang="en-US" sz="2200">
              <a:solidFill>
                <a:srgbClr val="0070C0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5D2C82C-713D-47D8-835D-D4C82F46136B}"/>
              </a:ext>
            </a:extLst>
          </p:cNvPr>
          <p:cNvSpPr txBox="1"/>
          <p:nvPr/>
        </p:nvSpPr>
        <p:spPr>
          <a:xfrm>
            <a:off x="7158295" y="882419"/>
            <a:ext cx="18865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cận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B13A33-79F3-4A12-AA3F-CBA400F818FC}"/>
              </a:ext>
            </a:extLst>
          </p:cNvPr>
          <p:cNvSpPr txBox="1"/>
          <p:nvPr/>
        </p:nvSpPr>
        <p:spPr>
          <a:xfrm>
            <a:off x="6745920" y="5601317"/>
            <a:ext cx="328036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Có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5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 C</a:t>
            </a:r>
            <a:r>
              <a:rPr lang="en-US" sz="25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2500" i="1" dirty="0"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CE3CF7-D2F6-48AA-8DBA-6C839147F8CC}"/>
              </a:ext>
            </a:extLst>
          </p:cNvPr>
          <p:cNvGrpSpPr/>
          <p:nvPr/>
        </p:nvGrpSpPr>
        <p:grpSpPr>
          <a:xfrm>
            <a:off x="-271124" y="67299"/>
            <a:ext cx="9414988" cy="523941"/>
            <a:chOff x="38033" y="2294628"/>
            <a:chExt cx="9297317" cy="698897"/>
          </a:xfrm>
        </p:grpSpPr>
        <p:grpSp>
          <p:nvGrpSpPr>
            <p:cNvPr id="50" name="Group 70">
              <a:extLst>
                <a:ext uri="{FF2B5EF4-FFF2-40B4-BE49-F238E27FC236}">
                  <a16:creationId xmlns:a16="http://schemas.microsoft.com/office/drawing/2014/main" id="{DC1CD9E7-3F4D-4771-823F-1DCD0C314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30"/>
              <a:ext cx="6258385" cy="693208"/>
              <a:chOff x="607013" y="3430760"/>
              <a:chExt cx="3222776" cy="1335217"/>
            </a:xfrm>
          </p:grpSpPr>
          <p:pic>
            <p:nvPicPr>
              <p:cNvPr id="53" name="Picture 52" descr="empty-green-rectangle">
                <a:extLst>
                  <a:ext uri="{FF2B5EF4-FFF2-40B4-BE49-F238E27FC236}">
                    <a16:creationId xmlns:a16="http://schemas.microsoft.com/office/drawing/2014/main" id="{20250F0C-AA90-4012-902A-880F260A9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60"/>
                <a:ext cx="3222776" cy="1335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53" descr="green-top-faded">
                <a:extLst>
                  <a:ext uri="{FF2B5EF4-FFF2-40B4-BE49-F238E27FC236}">
                    <a16:creationId xmlns:a16="http://schemas.microsoft.com/office/drawing/2014/main" id="{ABCEBEE3-3F77-4465-8557-A3B847BBF3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457D418-DE4D-4DF7-873A-4C43E4B9EFEA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2" name="Rectangle 1026060">
              <a:extLst>
                <a:ext uri="{FF2B5EF4-FFF2-40B4-BE49-F238E27FC236}">
                  <a16:creationId xmlns:a16="http://schemas.microsoft.com/office/drawing/2014/main" id="{0C20733C-090C-4A4B-B33F-24D457ACB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Mắt cận và mắt lão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22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8" grpId="0"/>
      <p:bldP spid="19" grpId="0"/>
      <p:bldP spid="120" grpId="0"/>
      <p:bldP spid="121" grpId="0"/>
      <p:bldP spid="131" grpId="0"/>
      <p:bldP spid="132" grpId="0" animBg="1"/>
      <p:bldP spid="133" grpId="0" animBg="1"/>
      <p:bldP spid="134" grpId="0"/>
      <p:bldP spid="139" grpId="0"/>
      <p:bldP spid="140" grpId="0" animBg="1"/>
      <p:bldP spid="142" grpId="0" animBg="1"/>
      <p:bldP spid="144" grpId="0"/>
      <p:bldP spid="152" grpId="0"/>
      <p:bldP spid="159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B5FC09-DF60-49C6-9939-8200015E2A42}"/>
              </a:ext>
            </a:extLst>
          </p:cNvPr>
          <p:cNvSpPr txBox="1"/>
          <p:nvPr/>
        </p:nvSpPr>
        <p:spPr>
          <a:xfrm>
            <a:off x="3905801" y="3903281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cận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AF72D-0D4A-4C38-9988-69264AD0167A}"/>
              </a:ext>
            </a:extLst>
          </p:cNvPr>
          <p:cNvSpPr txBox="1"/>
          <p:nvPr/>
        </p:nvSpPr>
        <p:spPr>
          <a:xfrm>
            <a:off x="7062805" y="4418565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viễn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27B4BBA-91A7-4830-92E9-C0D204EF4E21}"/>
              </a:ext>
            </a:extLst>
          </p:cNvPr>
          <p:cNvGrpSpPr/>
          <p:nvPr/>
        </p:nvGrpSpPr>
        <p:grpSpPr>
          <a:xfrm rot="5400000">
            <a:off x="778210" y="3131544"/>
            <a:ext cx="5770438" cy="1004573"/>
            <a:chOff x="-9845" y="1300789"/>
            <a:chExt cx="9153845" cy="214949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0147DCB-45E9-452D-A3C6-FD7226CF7A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45" y="1300789"/>
              <a:ext cx="9153845" cy="2026479"/>
              <a:chOff x="-868359" y="897303"/>
              <a:chExt cx="9326559" cy="1550994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3C8CD8B-D8F4-404F-B2DC-7837D449F612}"/>
                  </a:ext>
                </a:extLst>
              </p:cNvPr>
              <p:cNvSpPr/>
              <p:nvPr/>
            </p:nvSpPr>
            <p:spPr>
              <a:xfrm>
                <a:off x="6842340" y="1026531"/>
                <a:ext cx="1455794" cy="139051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 useBgFill="1"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EC1123-EAB7-49CC-A9C3-CF5EFF65493E}"/>
                  </a:ext>
                </a:extLst>
              </p:cNvPr>
              <p:cNvSpPr/>
              <p:nvPr/>
            </p:nvSpPr>
            <p:spPr>
              <a:xfrm>
                <a:off x="6281601" y="897303"/>
                <a:ext cx="913861" cy="15509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D9BF912B-A698-4D39-BCBC-FC013D9ACD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511369" y="1719174"/>
                <a:ext cx="1301446" cy="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DF08A22-B884-4512-A25B-6973B626550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775754" y="-2868492"/>
                <a:ext cx="38334" cy="9326559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TextBox 58">
                <a:extLst>
                  <a:ext uri="{FF2B5EF4-FFF2-40B4-BE49-F238E27FC236}">
                    <a16:creationId xmlns:a16="http://schemas.microsoft.com/office/drawing/2014/main" id="{753EDB12-C46B-4AFC-BD9B-7AEB10415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230010" y="1292474"/>
                <a:ext cx="344221" cy="746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2BC2F421-1319-4B45-9442-1DB00865D286}"/>
                </a:ext>
              </a:extLst>
            </p:cNvPr>
            <p:cNvSpPr/>
            <p:nvPr/>
          </p:nvSpPr>
          <p:spPr bwMode="auto">
            <a:xfrm>
              <a:off x="17100" y="2396856"/>
              <a:ext cx="152399" cy="203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8" name="TextBox 25">
              <a:extLst>
                <a:ext uri="{FF2B5EF4-FFF2-40B4-BE49-F238E27FC236}">
                  <a16:creationId xmlns:a16="http://schemas.microsoft.com/office/drawing/2014/main" id="{6A0C2FFE-C79E-4037-8B04-A4771C45C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931921" y="2351132"/>
              <a:ext cx="1465955" cy="73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baseline="-250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6" name="TextBox 25">
            <a:extLst>
              <a:ext uri="{FF2B5EF4-FFF2-40B4-BE49-F238E27FC236}">
                <a16:creationId xmlns:a16="http://schemas.microsoft.com/office/drawing/2014/main" id="{F793D3D2-E351-44DC-8981-47687F3C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019" y="548564"/>
            <a:ext cx="1154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 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DB517F9-B2A4-42BB-BD16-C0A0E4A8204F}"/>
              </a:ext>
            </a:extLst>
          </p:cNvPr>
          <p:cNvGrpSpPr/>
          <p:nvPr/>
        </p:nvGrpSpPr>
        <p:grpSpPr>
          <a:xfrm rot="5400000">
            <a:off x="6126154" y="3010482"/>
            <a:ext cx="5770438" cy="1151480"/>
            <a:chOff x="-9845" y="1041596"/>
            <a:chExt cx="9153845" cy="2463837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A43BB13-28C7-46AE-97B9-F778325306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845" y="1041596"/>
              <a:ext cx="9153845" cy="2417874"/>
              <a:chOff x="-868359" y="698926"/>
              <a:chExt cx="9326559" cy="1850554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CD14BB8-0D29-46D9-BFD7-A073D95B14EB}"/>
                  </a:ext>
                </a:extLst>
              </p:cNvPr>
              <p:cNvSpPr/>
              <p:nvPr/>
            </p:nvSpPr>
            <p:spPr>
              <a:xfrm>
                <a:off x="6837035" y="1057780"/>
                <a:ext cx="1455794" cy="1390513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 useBgFill="1"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74636DA-2562-4C4B-ADA0-43B9DD3F4365}"/>
                  </a:ext>
                </a:extLst>
              </p:cNvPr>
              <p:cNvSpPr/>
              <p:nvPr/>
            </p:nvSpPr>
            <p:spPr>
              <a:xfrm>
                <a:off x="6281599" y="698926"/>
                <a:ext cx="913861" cy="1850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3F815FBC-79F4-48CE-9DC0-1E445449C8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511369" y="1719174"/>
                <a:ext cx="1301446" cy="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3D9BA5F-D514-4007-BBAC-4A5227FE91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775754" y="-2868492"/>
                <a:ext cx="38334" cy="9326559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9" name="TextBox 58">
                <a:extLst>
                  <a:ext uri="{FF2B5EF4-FFF2-40B4-BE49-F238E27FC236}">
                    <a16:creationId xmlns:a16="http://schemas.microsoft.com/office/drawing/2014/main" id="{147F22ED-3551-4D03-B888-35E1BA2034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230010" y="1292473"/>
                <a:ext cx="344221" cy="746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114" name="TextBox 25">
              <a:extLst>
                <a:ext uri="{FF2B5EF4-FFF2-40B4-BE49-F238E27FC236}">
                  <a16:creationId xmlns:a16="http://schemas.microsoft.com/office/drawing/2014/main" id="{B42B1301-BC74-4480-A218-816B21F76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93858" y="2406277"/>
              <a:ext cx="1465956" cy="73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baseline="-250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90FC26-9CCC-4B29-BDC9-2314DFC8FA65}"/>
              </a:ext>
            </a:extLst>
          </p:cNvPr>
          <p:cNvSpPr txBox="1"/>
          <p:nvPr/>
        </p:nvSpPr>
        <p:spPr>
          <a:xfrm>
            <a:off x="3397333" y="525452"/>
            <a:ext cx="258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viễn: ở vô cực</a:t>
            </a:r>
          </a:p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Mắt không điều tiết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B533667-A9C0-4272-8B5F-396445412DBB}"/>
              </a:ext>
            </a:extLst>
          </p:cNvPr>
          <p:cNvSpPr txBox="1"/>
          <p:nvPr/>
        </p:nvSpPr>
        <p:spPr>
          <a:xfrm>
            <a:off x="3698981" y="4794332"/>
            <a:ext cx="147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cận cách mắt ~ 25cm</a:t>
            </a:r>
          </a:p>
        </p:txBody>
      </p:sp>
      <p:pic>
        <p:nvPicPr>
          <p:cNvPr id="125" name="Content Placeholder 4" descr="A picture containing text, nature, water, waterfall&#10;&#10;Description automatically generated">
            <a:extLst>
              <a:ext uri="{FF2B5EF4-FFF2-40B4-BE49-F238E27FC236}">
                <a16:creationId xmlns:a16="http://schemas.microsoft.com/office/drawing/2014/main" id="{4A0935F5-D061-493F-BDE5-38F837B79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70458" b="10004"/>
          <a:stretch/>
        </p:blipFill>
        <p:spPr>
          <a:xfrm>
            <a:off x="666957" y="1256727"/>
            <a:ext cx="2273624" cy="3930369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5915649-DE11-4193-8918-0F9360B584BD}"/>
              </a:ext>
            </a:extLst>
          </p:cNvPr>
          <p:cNvSpPr txBox="1"/>
          <p:nvPr/>
        </p:nvSpPr>
        <p:spPr>
          <a:xfrm>
            <a:off x="3832702" y="2691382"/>
            <a:ext cx="10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nhìn rõ</a:t>
            </a:r>
          </a:p>
        </p:txBody>
      </p:sp>
      <p:sp>
        <p:nvSpPr>
          <p:cNvPr id="132" name="Right Brace 131">
            <a:extLst>
              <a:ext uri="{FF2B5EF4-FFF2-40B4-BE49-F238E27FC236}">
                <a16:creationId xmlns:a16="http://schemas.microsoft.com/office/drawing/2014/main" id="{1E56847F-055F-4E8F-B780-52A3A0D4BB82}"/>
              </a:ext>
            </a:extLst>
          </p:cNvPr>
          <p:cNvSpPr/>
          <p:nvPr/>
        </p:nvSpPr>
        <p:spPr>
          <a:xfrm>
            <a:off x="3716553" y="765596"/>
            <a:ext cx="240996" cy="4272629"/>
          </a:xfrm>
          <a:prstGeom prst="rightBrace">
            <a:avLst/>
          </a:prstGeom>
          <a:solidFill>
            <a:srgbClr val="92D050">
              <a:alpha val="37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Brace 132">
            <a:extLst>
              <a:ext uri="{FF2B5EF4-FFF2-40B4-BE49-F238E27FC236}">
                <a16:creationId xmlns:a16="http://schemas.microsoft.com/office/drawing/2014/main" id="{AB44BD2B-F6BB-4E54-B7F3-62315A61E56A}"/>
              </a:ext>
            </a:extLst>
          </p:cNvPr>
          <p:cNvSpPr/>
          <p:nvPr/>
        </p:nvSpPr>
        <p:spPr>
          <a:xfrm>
            <a:off x="9018740" y="779206"/>
            <a:ext cx="250847" cy="2914837"/>
          </a:xfrm>
          <a:prstGeom prst="rightBrace">
            <a:avLst/>
          </a:prstGeom>
          <a:solidFill>
            <a:srgbClr val="92D050">
              <a:alpha val="37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2F45C33-CC9D-421E-A314-1AE26E44F537}"/>
              </a:ext>
            </a:extLst>
          </p:cNvPr>
          <p:cNvSpPr txBox="1"/>
          <p:nvPr/>
        </p:nvSpPr>
        <p:spPr>
          <a:xfrm>
            <a:off x="9338505" y="2235316"/>
            <a:ext cx="10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nhìn rõ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7CF1A75-6845-48C0-84DF-C8AA343D90EE}"/>
              </a:ext>
            </a:extLst>
          </p:cNvPr>
          <p:cNvCxnSpPr>
            <a:cxnSpLocks/>
          </p:cNvCxnSpPr>
          <p:nvPr/>
        </p:nvCxnSpPr>
        <p:spPr>
          <a:xfrm flipH="1" flipV="1">
            <a:off x="3602268" y="628980"/>
            <a:ext cx="18241" cy="45956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BBED60B-0F58-42AC-ACAA-44744211121E}"/>
              </a:ext>
            </a:extLst>
          </p:cNvPr>
          <p:cNvCxnSpPr>
            <a:cxnSpLocks/>
          </p:cNvCxnSpPr>
          <p:nvPr/>
        </p:nvCxnSpPr>
        <p:spPr>
          <a:xfrm flipH="1" flipV="1">
            <a:off x="8906246" y="642591"/>
            <a:ext cx="19240" cy="4890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Content Placeholder 4" descr="A picture containing text, nature, water, waterfall&#10;&#10;Description automatically generated">
            <a:extLst>
              <a:ext uri="{FF2B5EF4-FFF2-40B4-BE49-F238E27FC236}">
                <a16:creationId xmlns:a16="http://schemas.microsoft.com/office/drawing/2014/main" id="{172E6902-29B2-49A0-B4A2-D78572CAA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4" r="3673" b="9412"/>
          <a:stretch/>
        </p:blipFill>
        <p:spPr>
          <a:xfrm>
            <a:off x="6039177" y="1283500"/>
            <a:ext cx="2389316" cy="3954738"/>
          </a:xfrm>
        </p:spPr>
      </p:pic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71C7A314-F0CA-4C5C-81BA-F74F193E4E7A}"/>
              </a:ext>
            </a:extLst>
          </p:cNvPr>
          <p:cNvSpPr/>
          <p:nvPr/>
        </p:nvSpPr>
        <p:spPr bwMode="auto">
          <a:xfrm rot="5400000">
            <a:off x="8856678" y="760235"/>
            <a:ext cx="96071" cy="9496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1ECC9AC-1D61-46EA-ACDB-814653106544}"/>
              </a:ext>
            </a:extLst>
          </p:cNvPr>
          <p:cNvSpPr/>
          <p:nvPr/>
        </p:nvSpPr>
        <p:spPr bwMode="auto">
          <a:xfrm rot="5400000">
            <a:off x="8862756" y="3659303"/>
            <a:ext cx="96070" cy="9496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856B7028-31CF-4D7C-AE8F-225C4339B01D}"/>
              </a:ext>
            </a:extLst>
          </p:cNvPr>
          <p:cNvSpPr/>
          <p:nvPr/>
        </p:nvSpPr>
        <p:spPr bwMode="auto">
          <a:xfrm rot="5400000">
            <a:off x="3579951" y="4942706"/>
            <a:ext cx="96071" cy="9496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A8286577-19EC-48A4-ACFE-C71DE07B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405" y="231711"/>
            <a:ext cx="1154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 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D62E50-FB13-4B58-AC81-821AE90E80D5}"/>
              </a:ext>
            </a:extLst>
          </p:cNvPr>
          <p:cNvSpPr txBox="1"/>
          <p:nvPr/>
        </p:nvSpPr>
        <p:spPr>
          <a:xfrm>
            <a:off x="8583106" y="528987"/>
            <a:ext cx="258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viễn: ở vô cực</a:t>
            </a:r>
          </a:p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Mắt phải điều tiết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F1F1773-995A-4240-8356-7C0545ED78EC}"/>
              </a:ext>
            </a:extLst>
          </p:cNvPr>
          <p:cNvSpPr txBox="1"/>
          <p:nvPr/>
        </p:nvSpPr>
        <p:spPr>
          <a:xfrm>
            <a:off x="9101955" y="3418425"/>
            <a:ext cx="147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Cực cận xa hơn mắt thường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CC11D2-11A4-4308-B975-6184D95776F0}"/>
              </a:ext>
            </a:extLst>
          </p:cNvPr>
          <p:cNvSpPr txBox="1"/>
          <p:nvPr/>
        </p:nvSpPr>
        <p:spPr>
          <a:xfrm>
            <a:off x="121679" y="646223"/>
            <a:ext cx="23904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 bình thường </a:t>
            </a:r>
            <a:endParaRPr lang="en-US" sz="220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5C34173-3878-4824-9B03-EAC73F337D9C}"/>
              </a:ext>
            </a:extLst>
          </p:cNvPr>
          <p:cNvSpPr txBox="1"/>
          <p:nvPr/>
        </p:nvSpPr>
        <p:spPr>
          <a:xfrm>
            <a:off x="6079321" y="648687"/>
            <a:ext cx="18865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lão</a:t>
            </a:r>
            <a:endParaRPr lang="en-US" sz="2200" dirty="0">
              <a:solidFill>
                <a:srgbClr val="0070C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5FAC33-DB66-45DC-B1C9-6AA03E519951}"/>
              </a:ext>
            </a:extLst>
          </p:cNvPr>
          <p:cNvGrpSpPr/>
          <p:nvPr/>
        </p:nvGrpSpPr>
        <p:grpSpPr>
          <a:xfrm>
            <a:off x="-335935" y="28955"/>
            <a:ext cx="9414988" cy="523941"/>
            <a:chOff x="38033" y="2294628"/>
            <a:chExt cx="9297317" cy="698897"/>
          </a:xfrm>
        </p:grpSpPr>
        <p:grpSp>
          <p:nvGrpSpPr>
            <p:cNvPr id="48" name="Group 70">
              <a:extLst>
                <a:ext uri="{FF2B5EF4-FFF2-40B4-BE49-F238E27FC236}">
                  <a16:creationId xmlns:a16="http://schemas.microsoft.com/office/drawing/2014/main" id="{FD858194-EDA0-4A10-898E-E224CD8E1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30"/>
              <a:ext cx="6258385" cy="693208"/>
              <a:chOff x="607013" y="3430760"/>
              <a:chExt cx="3222776" cy="1335217"/>
            </a:xfrm>
          </p:grpSpPr>
          <p:pic>
            <p:nvPicPr>
              <p:cNvPr id="51" name="Picture 50" descr="empty-green-rectangle">
                <a:extLst>
                  <a:ext uri="{FF2B5EF4-FFF2-40B4-BE49-F238E27FC236}">
                    <a16:creationId xmlns:a16="http://schemas.microsoft.com/office/drawing/2014/main" id="{4B7BF3EB-3B69-4EE2-86E4-5E7EE9ECE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60"/>
                <a:ext cx="3222776" cy="1335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5" descr="green-top-faded">
                <a:extLst>
                  <a:ext uri="{FF2B5EF4-FFF2-40B4-BE49-F238E27FC236}">
                    <a16:creationId xmlns:a16="http://schemas.microsoft.com/office/drawing/2014/main" id="{5FE4606C-DFBB-4DAE-B125-C0D254D3E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F3354F-F17A-4FCC-9B89-1B0EAEA1B01E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0" name="Rectangle 1026060">
              <a:extLst>
                <a:ext uri="{FF2B5EF4-FFF2-40B4-BE49-F238E27FC236}">
                  <a16:creationId xmlns:a16="http://schemas.microsoft.com/office/drawing/2014/main" id="{C293BADD-484E-4628-A65F-F45CCA9D0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>
                  <a:cs typeface="Arial" panose="020B0604020202020204" pitchFamily="34" charset="0"/>
                </a:rPr>
                <a:t>Mắt cận và mắt lão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811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/>
      <p:bldP spid="41" grpId="0" animBg="1"/>
      <p:bldP spid="42" grpId="0" animBg="1"/>
      <p:bldP spid="52" grpId="0"/>
      <p:bldP spid="53" grpId="0"/>
      <p:bldP spid="54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usic, mandolin, banjo, guitar&#10;&#10;Description automatically generated">
            <a:extLst>
              <a:ext uri="{FF2B5EF4-FFF2-40B4-BE49-F238E27FC236}">
                <a16:creationId xmlns:a16="http://schemas.microsoft.com/office/drawing/2014/main" id="{CF9E03AA-79E6-4DAB-B6CD-3CF7C5552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6837" r="36734" b="34749"/>
          <a:stretch/>
        </p:blipFill>
        <p:spPr>
          <a:xfrm>
            <a:off x="2018324" y="631884"/>
            <a:ext cx="2976601" cy="1570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0BDCA-C068-4D2D-8964-3449D7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48" t="68945" r="16722" b="14130"/>
          <a:stretch/>
        </p:blipFill>
        <p:spPr>
          <a:xfrm>
            <a:off x="1977026" y="2694425"/>
            <a:ext cx="3092764" cy="17554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A56BA-2415-4FCC-9918-AAA7B2B0A910}"/>
              </a:ext>
            </a:extLst>
          </p:cNvPr>
          <p:cNvSpPr txBox="1"/>
          <p:nvPr/>
        </p:nvSpPr>
        <p:spPr>
          <a:xfrm>
            <a:off x="1289917" y="590784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Mắt cận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6E2533-2273-4088-9C9A-B0570D89C5AB}"/>
              </a:ext>
            </a:extLst>
          </p:cNvPr>
          <p:cNvSpPr txBox="1"/>
          <p:nvPr/>
        </p:nvSpPr>
        <p:spPr>
          <a:xfrm>
            <a:off x="1753938" y="2301860"/>
            <a:ext cx="278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kính phân kỳ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A2412-D9E4-425C-847B-7CF5CBB98CEE}"/>
              </a:ext>
            </a:extLst>
          </p:cNvPr>
          <p:cNvSpPr txBox="1"/>
          <p:nvPr/>
        </p:nvSpPr>
        <p:spPr>
          <a:xfrm>
            <a:off x="2752331" y="3856"/>
            <a:ext cx="59609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air of glasses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E7457E3-F6BB-4986-B4D0-8DF1FAEEC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85" y="4981635"/>
            <a:ext cx="3534858" cy="176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air of headphones&#10;&#10;Description automatically generated with low confidence">
            <a:extLst>
              <a:ext uri="{FF2B5EF4-FFF2-40B4-BE49-F238E27FC236}">
                <a16:creationId xmlns:a16="http://schemas.microsoft.com/office/drawing/2014/main" id="{AA0DA86B-2F22-4606-B9A2-E9C2920AC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07" y="5031541"/>
            <a:ext cx="3896300" cy="1667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8AC069-A0DE-49E5-9A61-917AB1975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12" t="68478" r="18283" b="14399"/>
          <a:stretch/>
        </p:blipFill>
        <p:spPr>
          <a:xfrm>
            <a:off x="6490349" y="2640547"/>
            <a:ext cx="3269216" cy="186323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01C2F9-7E24-429F-BFF9-3BAA89E3BEF6}"/>
              </a:ext>
            </a:extLst>
          </p:cNvPr>
          <p:cNvSpPr txBox="1"/>
          <p:nvPr/>
        </p:nvSpPr>
        <p:spPr>
          <a:xfrm>
            <a:off x="1716966" y="4466531"/>
            <a:ext cx="366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để nhìn thấy các vật ở xa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5DD51F-6C6B-4BC5-9193-3FE6BD1156C5}"/>
              </a:ext>
            </a:extLst>
          </p:cNvPr>
          <p:cNvSpPr txBox="1"/>
          <p:nvPr/>
        </p:nvSpPr>
        <p:spPr>
          <a:xfrm>
            <a:off x="6128451" y="4466531"/>
            <a:ext cx="3660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để nhìn thấy các vật ở gần</a:t>
            </a:r>
          </a:p>
        </p:txBody>
      </p:sp>
      <p:pic>
        <p:nvPicPr>
          <p:cNvPr id="38" name="Picture 37" descr="A picture containing music, mandolin, banjo, guitar&#10;&#10;Description automatically generated">
            <a:extLst>
              <a:ext uri="{FF2B5EF4-FFF2-40B4-BE49-F238E27FC236}">
                <a16:creationId xmlns:a16="http://schemas.microsoft.com/office/drawing/2014/main" id="{E3B8855F-457F-45CC-8D4E-E4763E249F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9" t="17479" r="1064" b="28631"/>
          <a:stretch/>
        </p:blipFill>
        <p:spPr>
          <a:xfrm>
            <a:off x="6293885" y="669160"/>
            <a:ext cx="3713001" cy="19547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ABAD3F6-D100-4931-BC31-9C5F98E92ECD}"/>
              </a:ext>
            </a:extLst>
          </p:cNvPr>
          <p:cNvSpPr txBox="1"/>
          <p:nvPr/>
        </p:nvSpPr>
        <p:spPr>
          <a:xfrm>
            <a:off x="5845045" y="590784"/>
            <a:ext cx="2468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Mắt lão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153407-ED8A-4678-92B8-158DF4C1F1E8}"/>
              </a:ext>
            </a:extLst>
          </p:cNvPr>
          <p:cNvSpPr txBox="1"/>
          <p:nvPr/>
        </p:nvSpPr>
        <p:spPr>
          <a:xfrm>
            <a:off x="5069790" y="2301860"/>
            <a:ext cx="4756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kính hội tụ </a:t>
            </a:r>
          </a:p>
        </p:txBody>
      </p:sp>
    </p:spTree>
    <p:extLst>
      <p:ext uri="{BB962C8B-B14F-4D97-AF65-F5344CB8AC3E}">
        <p14:creationId xmlns:p14="http://schemas.microsoft.com/office/powerpoint/2010/main" val="1151801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09041C-D4A3-47C4-8E22-5331CDD2BB78}"/>
              </a:ext>
            </a:extLst>
          </p:cNvPr>
          <p:cNvGrpSpPr/>
          <p:nvPr/>
        </p:nvGrpSpPr>
        <p:grpSpPr>
          <a:xfrm>
            <a:off x="-335935" y="28955"/>
            <a:ext cx="9414988" cy="523941"/>
            <a:chOff x="38033" y="2294628"/>
            <a:chExt cx="9297317" cy="698897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769EA4C4-64C4-4810-B1DA-25C922198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5" y="2294630"/>
              <a:ext cx="6258385" cy="693208"/>
              <a:chOff x="607013" y="3430760"/>
              <a:chExt cx="3222776" cy="1335217"/>
            </a:xfrm>
          </p:grpSpPr>
          <p:pic>
            <p:nvPicPr>
              <p:cNvPr id="8" name="Picture 7" descr="empty-green-rectangle">
                <a:extLst>
                  <a:ext uri="{FF2B5EF4-FFF2-40B4-BE49-F238E27FC236}">
                    <a16:creationId xmlns:a16="http://schemas.microsoft.com/office/drawing/2014/main" id="{6E3180BE-990F-43AD-91DE-6341D9352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3" y="3430760"/>
                <a:ext cx="3222776" cy="1335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green-top-faded">
                <a:extLst>
                  <a:ext uri="{FF2B5EF4-FFF2-40B4-BE49-F238E27FC236}">
                    <a16:creationId xmlns:a16="http://schemas.microsoft.com/office/drawing/2014/main" id="{CB0B124E-E620-4A5E-81BD-40C7C3730D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40A219-87E9-42E8-BB92-68E278BC07B0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3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III</a:t>
              </a:r>
              <a:endPara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B570228F-6A46-46CB-B7AE-B3E4EABAC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39"/>
              <a:ext cx="8182509" cy="6609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Mắt cận và mắt lão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5" descr="empty-blue-rectangle">
            <a:extLst>
              <a:ext uri="{FF2B5EF4-FFF2-40B4-BE49-F238E27FC236}">
                <a16:creationId xmlns:a16="http://schemas.microsoft.com/office/drawing/2014/main" id="{963A5F49-F35E-4F67-A7E2-8FCE1D6D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4" y="1016543"/>
            <a:ext cx="5488595" cy="55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C8C230-082F-4E2C-8946-2C3E60044649}"/>
              </a:ext>
            </a:extLst>
          </p:cNvPr>
          <p:cNvSpPr txBox="1"/>
          <p:nvPr/>
        </p:nvSpPr>
        <p:spPr>
          <a:xfrm>
            <a:off x="760904" y="1539920"/>
            <a:ext cx="45523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Mắt cận</a:t>
            </a:r>
          </a:p>
          <a:p>
            <a:pPr lvl="0"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Nhìn rõ những vật ở gần, nhưng không nhìn rõ những vật ở xa.</a:t>
            </a:r>
          </a:p>
          <a:p>
            <a:pPr lvl="0"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Kính cận là thấu kính phân kì.</a:t>
            </a:r>
          </a:p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Phải đeo kính phân kì để nhìn rõ những vật ở xa.</a:t>
            </a:r>
          </a:p>
        </p:txBody>
      </p:sp>
      <p:pic>
        <p:nvPicPr>
          <p:cNvPr id="20" name="Picture 5" descr="empty-blue-rectangle">
            <a:extLst>
              <a:ext uri="{FF2B5EF4-FFF2-40B4-BE49-F238E27FC236}">
                <a16:creationId xmlns:a16="http://schemas.microsoft.com/office/drawing/2014/main" id="{5D3A68DE-26FC-4997-A61E-273740A0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32" y="1016543"/>
            <a:ext cx="5488595" cy="55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6193D5-3481-41F7-BC7C-7B2C10D7533D}"/>
              </a:ext>
            </a:extLst>
          </p:cNvPr>
          <p:cNvSpPr txBox="1"/>
          <p:nvPr/>
        </p:nvSpPr>
        <p:spPr>
          <a:xfrm>
            <a:off x="6878762" y="1539920"/>
            <a:ext cx="45523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Mắt lão</a:t>
            </a:r>
          </a:p>
          <a:p>
            <a:pPr lvl="0"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Nhìn rõ những vật ở xa, nhưng không nhìn rõ những vật ở gần.</a:t>
            </a:r>
          </a:p>
          <a:p>
            <a:pPr lvl="0"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Kính cận là thấu kính hội tụ.</a:t>
            </a:r>
          </a:p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Phải đeo kính hội tụ để nhìn rõ những vật ở gần.</a:t>
            </a:r>
          </a:p>
        </p:txBody>
      </p:sp>
    </p:spTree>
    <p:extLst>
      <p:ext uri="{BB962C8B-B14F-4D97-AF65-F5344CB8AC3E}">
        <p14:creationId xmlns:p14="http://schemas.microsoft.com/office/powerpoint/2010/main" val="3621768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711200" y="2456845"/>
            <a:ext cx="1127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668463" algn="l"/>
              </a:tabLs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27:“Mắt”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668463" algn="l"/>
              </a:tabLs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1668463" algn="l"/>
              </a:tabLs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WordArt 14"/>
          <p:cNvSpPr>
            <a:spLocks noChangeArrowheads="1" noChangeShapeType="1" noTextEdit="1"/>
          </p:cNvSpPr>
          <p:nvPr/>
        </p:nvSpPr>
        <p:spPr bwMode="auto">
          <a:xfrm>
            <a:off x="1625600" y="609600"/>
            <a:ext cx="9042400" cy="1041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 DÒ</a:t>
            </a:r>
          </a:p>
        </p:txBody>
      </p:sp>
      <p:grpSp>
        <p:nvGrpSpPr>
          <p:cNvPr id="35844" name="Group 246"/>
          <p:cNvGrpSpPr>
            <a:grpSpLocks/>
          </p:cNvGrpSpPr>
          <p:nvPr/>
        </p:nvGrpSpPr>
        <p:grpSpPr bwMode="auto">
          <a:xfrm>
            <a:off x="-406400" y="-241300"/>
            <a:ext cx="12903200" cy="7251700"/>
            <a:chOff x="18" y="11"/>
            <a:chExt cx="5724" cy="4298"/>
          </a:xfrm>
        </p:grpSpPr>
        <p:sp>
          <p:nvSpPr>
            <p:cNvPr id="35845" name="Freeform 247"/>
            <p:cNvSpPr>
              <a:spLocks noEditPoints="1"/>
            </p:cNvSpPr>
            <p:nvPr/>
          </p:nvSpPr>
          <p:spPr bwMode="auto">
            <a:xfrm>
              <a:off x="231" y="145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846" name="Group 248"/>
            <p:cNvGrpSpPr>
              <a:grpSpLocks/>
            </p:cNvGrpSpPr>
            <p:nvPr/>
          </p:nvGrpSpPr>
          <p:grpSpPr bwMode="auto">
            <a:xfrm>
              <a:off x="18" y="11"/>
              <a:ext cx="5724" cy="4298"/>
              <a:chOff x="18" y="11"/>
              <a:chExt cx="5724" cy="4298"/>
            </a:xfrm>
          </p:grpSpPr>
          <p:sp>
            <p:nvSpPr>
              <p:cNvPr id="12" name="Freeform 249"/>
              <p:cNvSpPr>
                <a:spLocks noEditPoints="1"/>
              </p:cNvSpPr>
              <p:nvPr/>
            </p:nvSpPr>
            <p:spPr bwMode="auto">
              <a:xfrm>
                <a:off x="18" y="11"/>
                <a:ext cx="5724" cy="4298"/>
              </a:xfrm>
              <a:custGeom>
                <a:avLst/>
                <a:gdLst>
                  <a:gd name="T0" fmla="*/ 15 w 5724"/>
                  <a:gd name="T1" fmla="*/ 0 h 4298"/>
                  <a:gd name="T2" fmla="*/ 5709 w 5724"/>
                  <a:gd name="T3" fmla="*/ 0 h 4298"/>
                  <a:gd name="T4" fmla="*/ 5709 w 5724"/>
                  <a:gd name="T5" fmla="*/ 19 h 4298"/>
                  <a:gd name="T6" fmla="*/ 15 w 5724"/>
                  <a:gd name="T7" fmla="*/ 19 h 4298"/>
                  <a:gd name="T8" fmla="*/ 15 w 5724"/>
                  <a:gd name="T9" fmla="*/ 0 h 4298"/>
                  <a:gd name="T10" fmla="*/ 5709 w 5724"/>
                  <a:gd name="T11" fmla="*/ 0 h 4298"/>
                  <a:gd name="T12" fmla="*/ 5724 w 5724"/>
                  <a:gd name="T13" fmla="*/ 0 h 4298"/>
                  <a:gd name="T14" fmla="*/ 5724 w 5724"/>
                  <a:gd name="T15" fmla="*/ 10 h 4298"/>
                  <a:gd name="T16" fmla="*/ 5709 w 5724"/>
                  <a:gd name="T17" fmla="*/ 10 h 4298"/>
                  <a:gd name="T18" fmla="*/ 5709 w 5724"/>
                  <a:gd name="T19" fmla="*/ 0 h 4298"/>
                  <a:gd name="T20" fmla="*/ 5724 w 5724"/>
                  <a:gd name="T21" fmla="*/ 10 h 4298"/>
                  <a:gd name="T22" fmla="*/ 5724 w 5724"/>
                  <a:gd name="T23" fmla="*/ 4288 h 4298"/>
                  <a:gd name="T24" fmla="*/ 5694 w 5724"/>
                  <a:gd name="T25" fmla="*/ 4288 h 4298"/>
                  <a:gd name="T26" fmla="*/ 5694 w 5724"/>
                  <a:gd name="T27" fmla="*/ 10 h 4298"/>
                  <a:gd name="T28" fmla="*/ 5724 w 5724"/>
                  <a:gd name="T29" fmla="*/ 10 h 4298"/>
                  <a:gd name="T30" fmla="*/ 5724 w 5724"/>
                  <a:gd name="T31" fmla="*/ 4288 h 4298"/>
                  <a:gd name="T32" fmla="*/ 5724 w 5724"/>
                  <a:gd name="T33" fmla="*/ 4298 h 4298"/>
                  <a:gd name="T34" fmla="*/ 5709 w 5724"/>
                  <a:gd name="T35" fmla="*/ 4298 h 4298"/>
                  <a:gd name="T36" fmla="*/ 5709 w 5724"/>
                  <a:gd name="T37" fmla="*/ 4288 h 4298"/>
                  <a:gd name="T38" fmla="*/ 5724 w 5724"/>
                  <a:gd name="T39" fmla="*/ 4288 h 4298"/>
                  <a:gd name="T40" fmla="*/ 5709 w 5724"/>
                  <a:gd name="T41" fmla="*/ 4298 h 4298"/>
                  <a:gd name="T42" fmla="*/ 15 w 5724"/>
                  <a:gd name="T43" fmla="*/ 4298 h 4298"/>
                  <a:gd name="T44" fmla="*/ 15 w 5724"/>
                  <a:gd name="T45" fmla="*/ 4279 h 4298"/>
                  <a:gd name="T46" fmla="*/ 5709 w 5724"/>
                  <a:gd name="T47" fmla="*/ 4279 h 4298"/>
                  <a:gd name="T48" fmla="*/ 5709 w 5724"/>
                  <a:gd name="T49" fmla="*/ 4298 h 4298"/>
                  <a:gd name="T50" fmla="*/ 15 w 5724"/>
                  <a:gd name="T51" fmla="*/ 4298 h 4298"/>
                  <a:gd name="T52" fmla="*/ 0 w 5724"/>
                  <a:gd name="T53" fmla="*/ 4298 h 4298"/>
                  <a:gd name="T54" fmla="*/ 0 w 5724"/>
                  <a:gd name="T55" fmla="*/ 4288 h 4298"/>
                  <a:gd name="T56" fmla="*/ 15 w 5724"/>
                  <a:gd name="T57" fmla="*/ 4288 h 4298"/>
                  <a:gd name="T58" fmla="*/ 15 w 5724"/>
                  <a:gd name="T59" fmla="*/ 4298 h 4298"/>
                  <a:gd name="T60" fmla="*/ 0 w 5724"/>
                  <a:gd name="T61" fmla="*/ 4288 h 4298"/>
                  <a:gd name="T62" fmla="*/ 0 w 5724"/>
                  <a:gd name="T63" fmla="*/ 10 h 4298"/>
                  <a:gd name="T64" fmla="*/ 30 w 5724"/>
                  <a:gd name="T65" fmla="*/ 10 h 4298"/>
                  <a:gd name="T66" fmla="*/ 30 w 5724"/>
                  <a:gd name="T67" fmla="*/ 4288 h 4298"/>
                  <a:gd name="T68" fmla="*/ 0 w 5724"/>
                  <a:gd name="T69" fmla="*/ 4288 h 4298"/>
                  <a:gd name="T70" fmla="*/ 0 w 5724"/>
                  <a:gd name="T71" fmla="*/ 10 h 4298"/>
                  <a:gd name="T72" fmla="*/ 0 w 5724"/>
                  <a:gd name="T73" fmla="*/ 0 h 4298"/>
                  <a:gd name="T74" fmla="*/ 15 w 5724"/>
                  <a:gd name="T75" fmla="*/ 0 h 4298"/>
                  <a:gd name="T76" fmla="*/ 15 w 5724"/>
                  <a:gd name="T77" fmla="*/ 10 h 4298"/>
                  <a:gd name="T78" fmla="*/ 0 w 5724"/>
                  <a:gd name="T79" fmla="*/ 10 h 4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724"/>
                  <a:gd name="T121" fmla="*/ 0 h 4298"/>
                  <a:gd name="T122" fmla="*/ 5724 w 5724"/>
                  <a:gd name="T123" fmla="*/ 4298 h 429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724" h="4298">
                    <a:moveTo>
                      <a:pt x="15" y="0"/>
                    </a:moveTo>
                    <a:lnTo>
                      <a:pt x="5709" y="0"/>
                    </a:lnTo>
                    <a:lnTo>
                      <a:pt x="5709" y="19"/>
                    </a:lnTo>
                    <a:lnTo>
                      <a:pt x="15" y="19"/>
                    </a:lnTo>
                    <a:lnTo>
                      <a:pt x="15" y="0"/>
                    </a:lnTo>
                    <a:close/>
                    <a:moveTo>
                      <a:pt x="5709" y="0"/>
                    </a:moveTo>
                    <a:lnTo>
                      <a:pt x="5724" y="0"/>
                    </a:lnTo>
                    <a:lnTo>
                      <a:pt x="5724" y="10"/>
                    </a:lnTo>
                    <a:lnTo>
                      <a:pt x="5709" y="10"/>
                    </a:lnTo>
                    <a:lnTo>
                      <a:pt x="5709" y="0"/>
                    </a:lnTo>
                    <a:close/>
                    <a:moveTo>
                      <a:pt x="5724" y="10"/>
                    </a:moveTo>
                    <a:lnTo>
                      <a:pt x="5724" y="4288"/>
                    </a:lnTo>
                    <a:lnTo>
                      <a:pt x="5694" y="4288"/>
                    </a:lnTo>
                    <a:lnTo>
                      <a:pt x="5694" y="10"/>
                    </a:lnTo>
                    <a:lnTo>
                      <a:pt x="5724" y="10"/>
                    </a:lnTo>
                    <a:close/>
                    <a:moveTo>
                      <a:pt x="5724" y="4288"/>
                    </a:moveTo>
                    <a:lnTo>
                      <a:pt x="5724" y="4298"/>
                    </a:lnTo>
                    <a:lnTo>
                      <a:pt x="5709" y="4298"/>
                    </a:lnTo>
                    <a:lnTo>
                      <a:pt x="5709" y="4288"/>
                    </a:lnTo>
                    <a:lnTo>
                      <a:pt x="5724" y="4288"/>
                    </a:lnTo>
                    <a:close/>
                    <a:moveTo>
                      <a:pt x="5709" y="4298"/>
                    </a:moveTo>
                    <a:lnTo>
                      <a:pt x="15" y="4298"/>
                    </a:lnTo>
                    <a:lnTo>
                      <a:pt x="15" y="4279"/>
                    </a:lnTo>
                    <a:lnTo>
                      <a:pt x="5709" y="4279"/>
                    </a:lnTo>
                    <a:lnTo>
                      <a:pt x="5709" y="4298"/>
                    </a:lnTo>
                    <a:close/>
                    <a:moveTo>
                      <a:pt x="15" y="4298"/>
                    </a:moveTo>
                    <a:lnTo>
                      <a:pt x="0" y="4298"/>
                    </a:lnTo>
                    <a:lnTo>
                      <a:pt x="0" y="4288"/>
                    </a:lnTo>
                    <a:lnTo>
                      <a:pt x="15" y="4288"/>
                    </a:lnTo>
                    <a:lnTo>
                      <a:pt x="15" y="4298"/>
                    </a:lnTo>
                    <a:close/>
                    <a:moveTo>
                      <a:pt x="0" y="4288"/>
                    </a:moveTo>
                    <a:lnTo>
                      <a:pt x="0" y="10"/>
                    </a:lnTo>
                    <a:lnTo>
                      <a:pt x="30" y="10"/>
                    </a:lnTo>
                    <a:lnTo>
                      <a:pt x="30" y="4288"/>
                    </a:lnTo>
                    <a:lnTo>
                      <a:pt x="0" y="4288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n>
                    <a:solidFill>
                      <a:srgbClr val="7030A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848" name="Rectangle 250"/>
              <p:cNvSpPr>
                <a:spLocks noChangeArrowheads="1"/>
              </p:cNvSpPr>
              <p:nvPr/>
            </p:nvSpPr>
            <p:spPr bwMode="auto">
              <a:xfrm>
                <a:off x="202" y="126"/>
                <a:ext cx="5356" cy="4068"/>
              </a:xfrm>
              <a:prstGeom prst="rect">
                <a:avLst/>
              </a:prstGeom>
              <a:noFill/>
              <a:ln w="0">
                <a:solidFill>
                  <a:srgbClr val="CC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3584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>
            <a:extLst>
              <a:ext uri="{FF2B5EF4-FFF2-40B4-BE49-F238E27FC236}">
                <a16:creationId xmlns:a16="http://schemas.microsoft.com/office/drawing/2014/main" id="{3924D4A4-2781-4684-AE6F-17A94A17B6A0}"/>
              </a:ext>
            </a:extLst>
          </p:cNvPr>
          <p:cNvGrpSpPr/>
          <p:nvPr/>
        </p:nvGrpSpPr>
        <p:grpSpPr>
          <a:xfrm>
            <a:off x="4426002" y="331651"/>
            <a:ext cx="3339997" cy="578371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Rounded Rectangle 57">
              <a:extLst>
                <a:ext uri="{FF2B5EF4-FFF2-40B4-BE49-F238E27FC236}">
                  <a16:creationId xmlns:a16="http://schemas.microsoft.com/office/drawing/2014/main" id="{4112C8C4-8CEC-469E-AE21-64FFE7CD8DE9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DB8E16D3-0FEF-4112-8C20-A19BD2448EF4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Đặt vấn đề</a:t>
              </a:r>
            </a:p>
          </p:txBody>
        </p:sp>
      </p:grpSp>
      <p:pic>
        <p:nvPicPr>
          <p:cNvPr id="5" name="Picture 11" descr="http://www.proginosko.com/wordpress/wp-content/uploads/question-mark.jpg">
            <a:extLst>
              <a:ext uri="{FF2B5EF4-FFF2-40B4-BE49-F238E27FC236}">
                <a16:creationId xmlns:a16="http://schemas.microsoft.com/office/drawing/2014/main" id="{F6463159-D43C-47B8-8F35-DACEA195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9" y="150471"/>
            <a:ext cx="2108566" cy="21085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959B70-B2FE-4385-A985-0B0B3A6F8842}"/>
              </a:ext>
            </a:extLst>
          </p:cNvPr>
          <p:cNvSpPr txBox="1"/>
          <p:nvPr/>
        </p:nvSpPr>
        <p:spPr>
          <a:xfrm>
            <a:off x="1738896" y="1128795"/>
            <a:ext cx="871420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người thu nhận hình ảnh như thế nào? Vì sao chúng ta thấy hình ảnh trên phim chuyển động?</a:t>
            </a:r>
          </a:p>
          <a:p>
            <a:pPr lvl="0" algn="ctr"/>
            <a:endParaRPr lang="en-US" sz="25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myopia">
            <a:extLst>
              <a:ext uri="{FF2B5EF4-FFF2-40B4-BE49-F238E27FC236}">
                <a16:creationId xmlns:a16="http://schemas.microsoft.com/office/drawing/2014/main" id="{94CC9AF3-D707-4A4E-BCC1-ADD692DEB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91" y="2507588"/>
            <a:ext cx="4681435" cy="293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://cdn-4.nikon-cdn.com/en_INC/IMG/Assets/Digital-Camera/2010/COOLPIX-S8100/Photography/exp_s8100_continuous.jpg">
            <a:extLst>
              <a:ext uri="{FF2B5EF4-FFF2-40B4-BE49-F238E27FC236}">
                <a16:creationId xmlns:a16="http://schemas.microsoft.com/office/drawing/2014/main" id="{9E3F73C9-EA34-4093-ACCC-5113ADA8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42771"/>
          <a:stretch>
            <a:fillRect/>
          </a:stretch>
        </p:blipFill>
        <p:spPr bwMode="auto">
          <a:xfrm>
            <a:off x="8263308" y="2664091"/>
            <a:ext cx="3479800" cy="262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1FB6C1-7D85-4F48-9512-591AA71E3893}"/>
              </a:ext>
            </a:extLst>
          </p:cNvPr>
          <p:cNvSpPr/>
          <p:nvPr/>
        </p:nvSpPr>
        <p:spPr>
          <a:xfrm>
            <a:off x="5579217" y="2827492"/>
            <a:ext cx="2235200" cy="2297479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51019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7"/>
          <p:cNvSpPr>
            <a:spLocks noChangeArrowheads="1"/>
          </p:cNvSpPr>
          <p:nvPr/>
        </p:nvSpPr>
        <p:spPr bwMode="auto">
          <a:xfrm>
            <a:off x="613834" y="132511"/>
            <a:ext cx="6022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AutoShape 2" descr="Image result for máy ảnh chụp bằng ph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AutoShape 4" descr="Image result for máy ảnh chụp bằng ph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5" y="1151587"/>
            <a:ext cx="7513185" cy="32272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433" y="4800600"/>
            <a:ext cx="1198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110951-F70B-40DF-8D18-0B325C84745A}"/>
              </a:ext>
            </a:extLst>
          </p:cNvPr>
          <p:cNvGrpSpPr/>
          <p:nvPr/>
        </p:nvGrpSpPr>
        <p:grpSpPr>
          <a:xfrm>
            <a:off x="-146331" y="69738"/>
            <a:ext cx="7535635" cy="520238"/>
            <a:chOff x="161266" y="2298035"/>
            <a:chExt cx="7441453" cy="726214"/>
          </a:xfrm>
        </p:grpSpPr>
        <p:grpSp>
          <p:nvGrpSpPr>
            <p:cNvPr id="11" name="Group 70">
              <a:extLst>
                <a:ext uri="{FF2B5EF4-FFF2-40B4-BE49-F238E27FC236}">
                  <a16:creationId xmlns:a16="http://schemas.microsoft.com/office/drawing/2014/main" id="{8BFE80D5-173B-4BEB-918A-CDD3136096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192" y="2298035"/>
              <a:ext cx="7162527" cy="693209"/>
              <a:chOff x="644093" y="3437314"/>
              <a:chExt cx="3688367" cy="1335217"/>
            </a:xfrm>
          </p:grpSpPr>
          <p:pic>
            <p:nvPicPr>
              <p:cNvPr id="14" name="Picture 13" descr="empty-green-rectangle">
                <a:extLst>
                  <a:ext uri="{FF2B5EF4-FFF2-40B4-BE49-F238E27FC236}">
                    <a16:creationId xmlns:a16="http://schemas.microsoft.com/office/drawing/2014/main" id="{A7A17DA9-8D7F-4FA6-B6B3-6C343FE39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015" y="3437314"/>
                <a:ext cx="3445445" cy="1335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 descr="green-top-faded">
                <a:extLst>
                  <a:ext uri="{FF2B5EF4-FFF2-40B4-BE49-F238E27FC236}">
                    <a16:creationId xmlns:a16="http://schemas.microsoft.com/office/drawing/2014/main" id="{8564B1D4-2D5D-479D-87E0-97B41D99B8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471D9-3831-408E-BF45-6ACA37BB403E}"/>
                </a:ext>
              </a:extLst>
            </p:cNvPr>
            <p:cNvSpPr txBox="1"/>
            <p:nvPr/>
          </p:nvSpPr>
          <p:spPr bwMode="auto">
            <a:xfrm>
              <a:off x="161266" y="2303831"/>
              <a:ext cx="1501326" cy="687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" name="Rectangle 1026060">
              <a:extLst>
                <a:ext uri="{FF2B5EF4-FFF2-40B4-BE49-F238E27FC236}">
                  <a16:creationId xmlns:a16="http://schemas.microsoft.com/office/drawing/2014/main" id="{614AD7FC-B80B-47FC-8DF4-02CA4CB2C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40"/>
              <a:ext cx="4917849" cy="69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0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2" descr="Image result for máy ảnh chụp bằng ph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24" name="AutoShape 4" descr="Image result for máy ảnh chụp bằng ph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568" name="Text Box 24"/>
          <p:cNvSpPr txBox="1">
            <a:spLocks noChangeArrowheads="1"/>
          </p:cNvSpPr>
          <p:nvPr/>
        </p:nvSpPr>
        <p:spPr bwMode="auto">
          <a:xfrm>
            <a:off x="101600" y="2662692"/>
            <a:ext cx="802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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406400" y="2200729"/>
            <a:ext cx="924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48038"/>
            <a:ext cx="975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791200" y="5487988"/>
            <a:ext cx="3048000" cy="755650"/>
            <a:chOff x="4419600" y="6404233"/>
            <a:chExt cx="2286000" cy="754797"/>
          </a:xfrm>
        </p:grpSpPr>
        <p:sp>
          <p:nvSpPr>
            <p:cNvPr id="30733" name="TextBox 11"/>
            <p:cNvSpPr txBox="1">
              <a:spLocks noChangeArrowheads="1"/>
            </p:cNvSpPr>
            <p:nvPr/>
          </p:nvSpPr>
          <p:spPr bwMode="auto">
            <a:xfrm>
              <a:off x="4419600" y="6697365"/>
              <a:ext cx="20574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     </a:t>
              </a:r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Phim</a:t>
              </a:r>
              <a:endPara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4" name="TextBox 12"/>
            <p:cNvSpPr txBox="1">
              <a:spLocks noChangeArrowheads="1"/>
            </p:cNvSpPr>
            <p:nvPr/>
          </p:nvSpPr>
          <p:spPr bwMode="auto">
            <a:xfrm>
              <a:off x="5105400" y="6404233"/>
              <a:ext cx="1600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Vật kính</a:t>
              </a:r>
              <a:endParaRPr lang="en-US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729" name="Rectangle 77"/>
          <p:cNvSpPr>
            <a:spLocks noChangeArrowheads="1"/>
          </p:cNvSpPr>
          <p:nvPr/>
        </p:nvSpPr>
        <p:spPr bwMode="auto">
          <a:xfrm>
            <a:off x="452916" y="1681209"/>
            <a:ext cx="4136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1" name="TextBox 15"/>
          <p:cNvSpPr txBox="1">
            <a:spLocks noChangeArrowheads="1"/>
          </p:cNvSpPr>
          <p:nvPr/>
        </p:nvSpPr>
        <p:spPr bwMode="auto">
          <a:xfrm>
            <a:off x="35775" y="1220834"/>
            <a:ext cx="1188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 -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 bộ phận quan trọng của máy ảnh 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 kính 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2" name="Rectangle 77"/>
          <p:cNvSpPr>
            <a:spLocks noChangeArrowheads="1"/>
          </p:cNvSpPr>
          <p:nvPr/>
        </p:nvSpPr>
        <p:spPr bwMode="auto">
          <a:xfrm>
            <a:off x="445141" y="622003"/>
            <a:ext cx="328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47" y="7937"/>
            <a:ext cx="69865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77"/>
          <p:cNvSpPr>
            <a:spLocks noChangeArrowheads="1"/>
          </p:cNvSpPr>
          <p:nvPr/>
        </p:nvSpPr>
        <p:spPr bwMode="auto">
          <a:xfrm>
            <a:off x="613834" y="132511"/>
            <a:ext cx="6022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y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3281" y="625535"/>
            <a:ext cx="4771572" cy="453761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333372" y="3549616"/>
            <a:ext cx="1922409" cy="501086"/>
            <a:chOff x="0" y="0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0" y="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Điểm vàng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31395" y="2059220"/>
            <a:ext cx="1922409" cy="715140"/>
            <a:chOff x="0" y="0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Màng lưới (võng mạc)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83378" y="1877564"/>
            <a:ext cx="1922409" cy="501086"/>
            <a:chOff x="-1" y="0"/>
            <a:chExt cx="4504895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-1" y="0"/>
              <a:ext cx="4504895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Giác mạc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47937" y="3571911"/>
            <a:ext cx="1922409" cy="501086"/>
            <a:chOff x="0" y="0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Rounded Rectangle 24"/>
            <p:cNvSpPr/>
            <p:nvPr/>
          </p:nvSpPr>
          <p:spPr>
            <a:xfrm>
              <a:off x="0" y="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Thủy dịch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06103" y="762172"/>
            <a:ext cx="1922409" cy="501086"/>
            <a:chOff x="-1696374" y="970005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ounded Rectangle 27"/>
            <p:cNvSpPr/>
            <p:nvPr/>
          </p:nvSpPr>
          <p:spPr>
            <a:xfrm>
              <a:off x="-1696374" y="970005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-1642435" y="993755"/>
              <a:ext cx="4419959" cy="78501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36571" y="371996"/>
            <a:ext cx="2091125" cy="501086"/>
            <a:chOff x="1311573" y="908600"/>
            <a:chExt cx="4504896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Rounded Rectangle 30"/>
            <p:cNvSpPr/>
            <p:nvPr/>
          </p:nvSpPr>
          <p:spPr>
            <a:xfrm>
              <a:off x="1311575" y="90860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1311573" y="974642"/>
              <a:ext cx="4419961" cy="78501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Thể thủy tinh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79296" y="4833602"/>
            <a:ext cx="1922409" cy="501086"/>
            <a:chOff x="0" y="0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4" name="Rounded Rectangle 33"/>
            <p:cNvSpPr/>
            <p:nvPr/>
          </p:nvSpPr>
          <p:spPr>
            <a:xfrm>
              <a:off x="0" y="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Điểm mù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55491" y="4588979"/>
            <a:ext cx="1922409" cy="769635"/>
            <a:chOff x="-631519" y="-228504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7" name="Rounded Rectangle 36"/>
            <p:cNvSpPr/>
            <p:nvPr/>
          </p:nvSpPr>
          <p:spPr>
            <a:xfrm>
              <a:off x="-631519" y="-228504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4"/>
            <p:cNvSpPr/>
            <p:nvPr/>
          </p:nvSpPr>
          <p:spPr>
            <a:xfrm>
              <a:off x="-631519" y="-123882"/>
              <a:ext cx="4419959" cy="72100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spcBef>
                  <a:spcPct val="0"/>
                </a:spcBef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Con ngươi</a:t>
              </a:r>
            </a:p>
            <a:p>
              <a:pPr algn="ctr" defTabSz="1422400">
                <a:spcBef>
                  <a:spcPct val="0"/>
                </a:spcBef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(đồng tử)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067030" y="979687"/>
            <a:ext cx="2188751" cy="501086"/>
            <a:chOff x="0" y="0"/>
            <a:chExt cx="4504894" cy="869950"/>
          </a:xfrm>
          <a:solidFill>
            <a:schemeClr val="accent1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0" name="Rounded Rectangle 39"/>
            <p:cNvSpPr/>
            <p:nvPr/>
          </p:nvSpPr>
          <p:spPr>
            <a:xfrm>
              <a:off x="0" y="0"/>
              <a:ext cx="4504894" cy="86995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4"/>
            <p:cNvSpPr/>
            <p:nvPr/>
          </p:nvSpPr>
          <p:spPr>
            <a:xfrm>
              <a:off x="42467" y="42467"/>
              <a:ext cx="4419960" cy="785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Dịch thủy tinh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 bwMode="auto">
          <a:xfrm flipH="1" flipV="1">
            <a:off x="7651203" y="3214719"/>
            <a:ext cx="1707215" cy="3348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cxnSpLocks/>
          </p:cNvCxnSpPr>
          <p:nvPr/>
        </p:nvCxnSpPr>
        <p:spPr bwMode="auto">
          <a:xfrm flipH="1" flipV="1">
            <a:off x="7501846" y="3549616"/>
            <a:ext cx="584785" cy="12839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7651204" y="2460146"/>
            <a:ext cx="799791" cy="305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>
            <a:cxnSpLocks/>
          </p:cNvCxnSpPr>
          <p:nvPr/>
        </p:nvCxnSpPr>
        <p:spPr bwMode="auto">
          <a:xfrm flipH="1">
            <a:off x="6797004" y="1413296"/>
            <a:ext cx="1254095" cy="7332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>
            <a:cxnSpLocks/>
            <a:stCxn id="32" idx="1"/>
          </p:cNvCxnSpPr>
          <p:nvPr/>
        </p:nvCxnSpPr>
        <p:spPr bwMode="auto">
          <a:xfrm flipH="1">
            <a:off x="5175568" y="636119"/>
            <a:ext cx="2161003" cy="19627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cxnSpLocks/>
          </p:cNvCxnSpPr>
          <p:nvPr/>
        </p:nvCxnSpPr>
        <p:spPr bwMode="auto">
          <a:xfrm>
            <a:off x="3417024" y="1228017"/>
            <a:ext cx="1316807" cy="6825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>
            <a:cxnSpLocks/>
          </p:cNvCxnSpPr>
          <p:nvPr/>
        </p:nvCxnSpPr>
        <p:spPr bwMode="auto">
          <a:xfrm>
            <a:off x="2676429" y="2445624"/>
            <a:ext cx="1010501" cy="3202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V="1">
            <a:off x="3503743" y="3143225"/>
            <a:ext cx="388260" cy="6397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>
            <a:cxnSpLocks/>
          </p:cNvCxnSpPr>
          <p:nvPr/>
        </p:nvCxnSpPr>
        <p:spPr bwMode="auto">
          <a:xfrm flipV="1">
            <a:off x="3872537" y="3143225"/>
            <a:ext cx="581398" cy="15291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110951-F70B-40DF-8D18-0B325C84745A}"/>
              </a:ext>
            </a:extLst>
          </p:cNvPr>
          <p:cNvGrpSpPr/>
          <p:nvPr/>
        </p:nvGrpSpPr>
        <p:grpSpPr>
          <a:xfrm>
            <a:off x="-271124" y="67299"/>
            <a:ext cx="6109009" cy="522679"/>
            <a:chOff x="38033" y="2294628"/>
            <a:chExt cx="6032657" cy="729621"/>
          </a:xfrm>
        </p:grpSpPr>
        <p:grpSp>
          <p:nvGrpSpPr>
            <p:cNvPr id="51" name="Group 70">
              <a:extLst>
                <a:ext uri="{FF2B5EF4-FFF2-40B4-BE49-F238E27FC236}">
                  <a16:creationId xmlns:a16="http://schemas.microsoft.com/office/drawing/2014/main" id="{8BFE80D5-173B-4BEB-918A-CDD3136096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7" y="2294629"/>
              <a:ext cx="3780943" cy="693208"/>
              <a:chOff x="607014" y="3430755"/>
              <a:chExt cx="1947009" cy="1335216"/>
            </a:xfrm>
          </p:grpSpPr>
          <p:pic>
            <p:nvPicPr>
              <p:cNvPr id="56" name="Picture 55" descr="empty-green-rectangle">
                <a:extLst>
                  <a:ext uri="{FF2B5EF4-FFF2-40B4-BE49-F238E27FC236}">
                    <a16:creationId xmlns:a16="http://schemas.microsoft.com/office/drawing/2014/main" id="{A7A17DA9-8D7F-4FA6-B6B3-6C343FE39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4" y="3430755"/>
                <a:ext cx="1947009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6" descr="green-top-faded">
                <a:extLst>
                  <a:ext uri="{FF2B5EF4-FFF2-40B4-BE49-F238E27FC236}">
                    <a16:creationId xmlns:a16="http://schemas.microsoft.com/office/drawing/2014/main" id="{8564B1D4-2D5D-479D-87E0-97B41D99B8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38471D9-3831-408E-BF45-6ACA37BB403E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55" name="Rectangle 1026060">
              <a:extLst>
                <a:ext uri="{FF2B5EF4-FFF2-40B4-BE49-F238E27FC236}">
                  <a16:creationId xmlns:a16="http://schemas.microsoft.com/office/drawing/2014/main" id="{614AD7FC-B80B-47FC-8DF4-02CA4CB2C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40"/>
              <a:ext cx="4917849" cy="69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 dirty="0" err="1">
                  <a:cs typeface="Arial" panose="020B0604020202020204" pitchFamily="34" charset="0"/>
                </a:rPr>
                <a:t>Cấu</a:t>
              </a:r>
              <a:r>
                <a:rPr lang="en-US" sz="2500" i="1" dirty="0"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cs typeface="Arial" panose="020B0604020202020204" pitchFamily="34" charset="0"/>
                </a:rPr>
                <a:t>tạo</a:t>
              </a:r>
              <a:r>
                <a:rPr lang="en-US" sz="2500" i="1" dirty="0"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cs typeface="Arial" panose="020B0604020202020204" pitchFamily="34" charset="0"/>
                </a:rPr>
                <a:t>của</a:t>
              </a:r>
              <a:r>
                <a:rPr lang="en-US" sz="2500" i="1" dirty="0">
                  <a:cs typeface="Arial" panose="020B0604020202020204" pitchFamily="34" charset="0"/>
                </a:rPr>
                <a:t> </a:t>
              </a:r>
              <a:r>
                <a:rPr lang="en-US" sz="2500" i="1" dirty="0" err="1">
                  <a:cs typeface="Arial" panose="020B0604020202020204" pitchFamily="34" charset="0"/>
                </a:rPr>
                <a:t>mắt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357B8CC-5333-4500-BF62-CC3BCA3B0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2187" r="13143" b="59997"/>
          <a:stretch/>
        </p:blipFill>
        <p:spPr>
          <a:xfrm rot="5400000">
            <a:off x="6663293" y="2645176"/>
            <a:ext cx="5092231" cy="190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CDF1938-6731-4FC3-8F4F-BB1117CEE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922" b="-3627"/>
          <a:stretch/>
        </p:blipFill>
        <p:spPr>
          <a:xfrm>
            <a:off x="1331869" y="1038749"/>
            <a:ext cx="3152528" cy="263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47DB99C-5CEA-4F28-9D8E-075CD9B15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41335" r="55051" b="4642"/>
          <a:stretch/>
        </p:blipFill>
        <p:spPr>
          <a:xfrm rot="5400000">
            <a:off x="5013909" y="480058"/>
            <a:ext cx="2599309" cy="371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1B85A93-3713-4A7B-8C7A-81A251245E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3" t="41334" r="20776" b="7350"/>
          <a:stretch/>
        </p:blipFill>
        <p:spPr>
          <a:xfrm rot="5400000">
            <a:off x="5064805" y="3034489"/>
            <a:ext cx="2487982" cy="371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1FF0F8-F58F-462F-AB87-E86247C93121}"/>
              </a:ext>
            </a:extLst>
          </p:cNvPr>
          <p:cNvSpPr txBox="1"/>
          <p:nvPr/>
        </p:nvSpPr>
        <p:spPr>
          <a:xfrm>
            <a:off x="2657754" y="111211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Ánh</a:t>
            </a:r>
            <a:r>
              <a:rPr lang="en-US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sáng</a:t>
            </a:r>
            <a:r>
              <a:rPr lang="en-US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chói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77BBE-0771-46F0-B2D1-973C8C39F814}"/>
              </a:ext>
            </a:extLst>
          </p:cNvPr>
          <p:cNvSpPr txBox="1"/>
          <p:nvPr/>
        </p:nvSpPr>
        <p:spPr>
          <a:xfrm>
            <a:off x="4451764" y="111211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Con </a:t>
            </a:r>
            <a:r>
              <a:rPr lang="en-US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ngươi</a:t>
            </a:r>
            <a:r>
              <a:rPr lang="en-US" i="1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co </a:t>
            </a:r>
            <a:r>
              <a:rPr lang="en-US" i="1" dirty="0" err="1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lại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6CC639-FE7B-4D26-8AC4-A9A9FE27A6E9}"/>
              </a:ext>
            </a:extLst>
          </p:cNvPr>
          <p:cNvGrpSpPr/>
          <p:nvPr/>
        </p:nvGrpSpPr>
        <p:grpSpPr>
          <a:xfrm>
            <a:off x="1331715" y="3656602"/>
            <a:ext cx="5819683" cy="2487982"/>
            <a:chOff x="47251" y="2933090"/>
            <a:chExt cx="5819683" cy="2487982"/>
          </a:xfrm>
        </p:grpSpPr>
        <p:pic>
          <p:nvPicPr>
            <p:cNvPr id="13" name="Picture 12" descr="A person standing on a ledge overlooking a city at night&#10;&#10;Description automatically generated with medium confidence">
              <a:extLst>
                <a:ext uri="{FF2B5EF4-FFF2-40B4-BE49-F238E27FC236}">
                  <a16:creationId xmlns:a16="http://schemas.microsoft.com/office/drawing/2014/main" id="{39B3AA3A-8AFC-425A-B875-5EABB5E44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74"/>
            <a:stretch/>
          </p:blipFill>
          <p:spPr>
            <a:xfrm>
              <a:off x="47251" y="2933090"/>
              <a:ext cx="3115283" cy="2487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B0DC04-D031-40CD-99A7-6D9D88839263}"/>
                </a:ext>
              </a:extLst>
            </p:cNvPr>
            <p:cNvSpPr txBox="1"/>
            <p:nvPr/>
          </p:nvSpPr>
          <p:spPr>
            <a:xfrm>
              <a:off x="1249917" y="2996984"/>
              <a:ext cx="2667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Ánh sáng mờ</a:t>
              </a:r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734FFD-3396-4F0A-9AD7-B48010023F41}"/>
                </a:ext>
              </a:extLst>
            </p:cNvPr>
            <p:cNvSpPr txBox="1"/>
            <p:nvPr/>
          </p:nvSpPr>
          <p:spPr>
            <a:xfrm>
              <a:off x="3199934" y="3011903"/>
              <a:ext cx="2667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Con </a:t>
              </a:r>
              <a:r>
                <a:rPr lang="en-US" i="1" dirty="0" err="1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ngươi</a:t>
              </a:r>
              <a:r>
                <a:rPr lang="en-US" i="1" dirty="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i="1" dirty="0" err="1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dãn</a:t>
              </a:r>
              <a:r>
                <a:rPr lang="en-US" i="1" dirty="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 ra</a:t>
              </a:r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B1248F8-2BB1-444A-9387-5DD77CE07640}"/>
              </a:ext>
            </a:extLst>
          </p:cNvPr>
          <p:cNvSpPr txBox="1"/>
          <p:nvPr/>
        </p:nvSpPr>
        <p:spPr>
          <a:xfrm>
            <a:off x="431585" y="6193559"/>
            <a:ext cx="113288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“Con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ngươi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(hay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đồng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tử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giúp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điều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chỉnh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lượng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ánh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sáng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đi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vào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mắt</a:t>
            </a:r>
            <a:r>
              <a:rPr lang="en-US" sz="2600" i="1" dirty="0">
                <a:solidFill>
                  <a:srgbClr val="0070C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6" name="Picture 11" descr="http://www.proginosko.com/wordpress/wp-content/uploads/question-mark.jpg">
            <a:extLst>
              <a:ext uri="{FF2B5EF4-FFF2-40B4-BE49-F238E27FC236}">
                <a16:creationId xmlns:a16="http://schemas.microsoft.com/office/drawing/2014/main" id="{8C5B1EC2-3D69-4E2B-9134-DB460302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58546" cy="125854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29">
            <a:extLst>
              <a:ext uri="{FF2B5EF4-FFF2-40B4-BE49-F238E27FC236}">
                <a16:creationId xmlns:a16="http://schemas.microsoft.com/office/drawing/2014/main" id="{C34718AF-6759-4796-918A-15B710FF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904" y="304504"/>
            <a:ext cx="74661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 điều chỉnh lượng ánh sáng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170095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ấu tạo và thành phần của m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9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 descr="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249" y="889275"/>
            <a:ext cx="3080524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4F4041-F8A9-46AD-B904-69A26DC87F90}"/>
              </a:ext>
            </a:extLst>
          </p:cNvPr>
          <p:cNvGrpSpPr/>
          <p:nvPr/>
        </p:nvGrpSpPr>
        <p:grpSpPr>
          <a:xfrm>
            <a:off x="5162155" y="833036"/>
            <a:ext cx="3080524" cy="1817575"/>
            <a:chOff x="1682230" y="2112992"/>
            <a:chExt cx="3818684" cy="2267344"/>
          </a:xfrm>
        </p:grpSpPr>
        <p:pic>
          <p:nvPicPr>
            <p:cNvPr id="25" name="Picture 3" descr="ey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4144" y="2112992"/>
              <a:ext cx="2384248" cy="226734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Connector 27"/>
            <p:cNvCxnSpPr/>
            <p:nvPr/>
          </p:nvCxnSpPr>
          <p:spPr bwMode="auto">
            <a:xfrm flipV="1">
              <a:off x="1682230" y="3236686"/>
              <a:ext cx="3818684" cy="145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062513" y="2865604"/>
              <a:ext cx="725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82678" y="2818916"/>
              <a:ext cx="725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54F235-3C19-433A-97D0-584DCBE710D0}"/>
              </a:ext>
            </a:extLst>
          </p:cNvPr>
          <p:cNvSpPr txBox="1"/>
          <p:nvPr/>
        </p:nvSpPr>
        <p:spPr>
          <a:xfrm>
            <a:off x="9277701" y="2382272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b="1" i="1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 đồ mắt thu gọn</a:t>
            </a:r>
          </a:p>
        </p:txBody>
      </p:sp>
      <p:pic>
        <p:nvPicPr>
          <p:cNvPr id="27" name="Picture 5" descr="empty-blue-rectangle">
            <a:extLst>
              <a:ext uri="{FF2B5EF4-FFF2-40B4-BE49-F238E27FC236}">
                <a16:creationId xmlns:a16="http://schemas.microsoft.com/office/drawing/2014/main" id="{9FA6D224-0322-454D-B0E2-1374EBC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2" y="3139629"/>
            <a:ext cx="12084977" cy="352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026060">
            <a:extLst>
              <a:ext uri="{FF2B5EF4-FFF2-40B4-BE49-F238E27FC236}">
                <a16:creationId xmlns:a16="http://schemas.microsoft.com/office/drawing/2014/main" id="{F9E2B793-58D4-4F2A-8E50-43BEB048D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527" y="3617027"/>
            <a:ext cx="10907967" cy="2573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Gồm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</a:p>
          <a:p>
            <a:pPr marL="287338" indent="-287338" defTabSz="1095375">
              <a:buClr>
                <a:schemeClr val="tx2"/>
              </a:buClr>
              <a:buSzPct val="95000"/>
              <a:buBlip>
                <a:blip r:embed="rId5"/>
              </a:buBlip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287338" indent="-287338" defTabSz="1095375">
              <a:buClr>
                <a:schemeClr val="tx2"/>
              </a:buClr>
              <a:buSzPct val="95000"/>
              <a:buBlip>
                <a:blip r:embed="rId5"/>
              </a:buBlip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võng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</p:txBody>
      </p:sp>
      <p:pic>
        <p:nvPicPr>
          <p:cNvPr id="36" name="Picture 35" descr="So_sanh_mat_va_may_anh">
            <a:extLst>
              <a:ext uri="{FF2B5EF4-FFF2-40B4-BE49-F238E27FC236}">
                <a16:creationId xmlns:a16="http://schemas.microsoft.com/office/drawing/2014/main" id="{9D7ED5D5-1BD6-4450-B1FC-2A195680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2909" t="52591" r="20263"/>
          <a:stretch>
            <a:fillRect/>
          </a:stretch>
        </p:blipFill>
        <p:spPr bwMode="auto">
          <a:xfrm>
            <a:off x="136126" y="739114"/>
            <a:ext cx="4645965" cy="200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DC668CE-271B-48BB-B5D8-0593BA09EF31}"/>
              </a:ext>
            </a:extLst>
          </p:cNvPr>
          <p:cNvGrpSpPr/>
          <p:nvPr/>
        </p:nvGrpSpPr>
        <p:grpSpPr>
          <a:xfrm>
            <a:off x="-271124" y="67299"/>
            <a:ext cx="6109009" cy="522679"/>
            <a:chOff x="38033" y="2294628"/>
            <a:chExt cx="6032657" cy="729621"/>
          </a:xfrm>
        </p:grpSpPr>
        <p:grpSp>
          <p:nvGrpSpPr>
            <p:cNvPr id="31" name="Group 70">
              <a:extLst>
                <a:ext uri="{FF2B5EF4-FFF2-40B4-BE49-F238E27FC236}">
                  <a16:creationId xmlns:a16="http://schemas.microsoft.com/office/drawing/2014/main" id="{7D33817D-FB0C-4434-BD7C-E28A755FC7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187" y="2294629"/>
              <a:ext cx="3780943" cy="693208"/>
              <a:chOff x="607014" y="3430755"/>
              <a:chExt cx="1947009" cy="1335216"/>
            </a:xfrm>
          </p:grpSpPr>
          <p:pic>
            <p:nvPicPr>
              <p:cNvPr id="35" name="Picture 34" descr="empty-green-rectangle">
                <a:extLst>
                  <a:ext uri="{FF2B5EF4-FFF2-40B4-BE49-F238E27FC236}">
                    <a16:creationId xmlns:a16="http://schemas.microsoft.com/office/drawing/2014/main" id="{D2561346-316D-4D55-B08A-B69B3A63D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14" y="3430755"/>
                <a:ext cx="1947009" cy="133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8" descr="green-top-faded">
                <a:extLst>
                  <a:ext uri="{FF2B5EF4-FFF2-40B4-BE49-F238E27FC236}">
                    <a16:creationId xmlns:a16="http://schemas.microsoft.com/office/drawing/2014/main" id="{80175200-2FF9-4DB1-8128-A7D8143FDA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5D38F7-E34B-4E47-87F3-F20C4130703D}"/>
                </a:ext>
              </a:extLst>
            </p:cNvPr>
            <p:cNvSpPr txBox="1"/>
            <p:nvPr/>
          </p:nvSpPr>
          <p:spPr bwMode="auto">
            <a:xfrm>
              <a:off x="38033" y="2294628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33" name="Rectangle 1026060">
              <a:extLst>
                <a:ext uri="{FF2B5EF4-FFF2-40B4-BE49-F238E27FC236}">
                  <a16:creationId xmlns:a16="http://schemas.microsoft.com/office/drawing/2014/main" id="{E56640CC-2CA9-4907-9F20-290B0E11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1" y="2332540"/>
              <a:ext cx="4917849" cy="69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l" defTabSz="1095376">
                <a:buClr>
                  <a:schemeClr val="tx2"/>
                </a:buClr>
                <a:buSzPct val="95000"/>
                <a:defRPr/>
              </a:pPr>
              <a:r>
                <a:rPr lang="en-US" sz="2500" i="1">
                  <a:cs typeface="Arial" panose="020B0604020202020204" pitchFamily="34" charset="0"/>
                </a:rPr>
                <a:t>Cấu tạo của mắt</a:t>
              </a:r>
              <a:endParaRPr lang="en-US" sz="25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www.proginosko.com/wordpress/wp-content/uploads/question-mark.jpg">
            <a:extLst>
              <a:ext uri="{FF2B5EF4-FFF2-40B4-BE49-F238E27FC236}">
                <a16:creationId xmlns:a16="http://schemas.microsoft.com/office/drawing/2014/main" id="{D0DA24F5-1339-4015-BB47-E368DAA5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8546" cy="125854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29">
            <a:extLst>
              <a:ext uri="{FF2B5EF4-FFF2-40B4-BE49-F238E27FC236}">
                <a16:creationId xmlns:a16="http://schemas.microsoft.com/office/drawing/2014/main" id="{887678FC-621D-427D-BACB-B1FDB1A1A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39" y="304439"/>
            <a:ext cx="97842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grass, person, outdoor, standing&#10;&#10;Description automatically generated">
            <a:extLst>
              <a:ext uri="{FF2B5EF4-FFF2-40B4-BE49-F238E27FC236}">
                <a16:creationId xmlns:a16="http://schemas.microsoft.com/office/drawing/2014/main" id="{D09FB7C0-A7FF-4A97-88F7-11CDC80E4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7" y="1597152"/>
            <a:ext cx="5495544" cy="366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grass, person, outdoor, standing&#10;&#10;Description automatically generated">
            <a:extLst>
              <a:ext uri="{FF2B5EF4-FFF2-40B4-BE49-F238E27FC236}">
                <a16:creationId xmlns:a16="http://schemas.microsoft.com/office/drawing/2014/main" id="{3F17C827-C13A-4884-870D-9DD11F2D5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9" y="1597153"/>
            <a:ext cx="5495543" cy="366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78186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8698</TotalTime>
  <Words>955</Words>
  <Application>Microsoft Office PowerPoint</Application>
  <PresentationFormat>Widescreen</PresentationFormat>
  <Paragraphs>166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UNG DUNG PHAN XA</dc:title>
  <dc:subject>9Slide.vn</dc:subject>
  <dc:creator>HP</dc:creator>
  <dc:description>9Slide.vn</dc:description>
  <cp:lastModifiedBy>ACER</cp:lastModifiedBy>
  <cp:revision>690</cp:revision>
  <dcterms:created xsi:type="dcterms:W3CDTF">2007-11-27T23:54:21Z</dcterms:created>
  <dcterms:modified xsi:type="dcterms:W3CDTF">2023-04-02T04:49:31Z</dcterms:modified>
  <cp:category>9Slide.vn</cp:category>
</cp:coreProperties>
</file>