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59" r:id="rId3"/>
    <p:sldId id="257" r:id="rId4"/>
    <p:sldId id="295" r:id="rId5"/>
    <p:sldId id="264" r:id="rId6"/>
    <p:sldId id="296" r:id="rId7"/>
    <p:sldId id="274" r:id="rId8"/>
    <p:sldId id="275" r:id="rId9"/>
    <p:sldId id="276" r:id="rId10"/>
    <p:sldId id="277" r:id="rId11"/>
    <p:sldId id="278" r:id="rId12"/>
    <p:sldId id="284" r:id="rId13"/>
    <p:sldId id="285" r:id="rId14"/>
    <p:sldId id="303" r:id="rId15"/>
    <p:sldId id="375" r:id="rId16"/>
    <p:sldId id="376" r:id="rId17"/>
    <p:sldId id="384" r:id="rId18"/>
    <p:sldId id="385" r:id="rId19"/>
    <p:sldId id="377" r:id="rId20"/>
    <p:sldId id="386" r:id="rId21"/>
    <p:sldId id="378" r:id="rId22"/>
    <p:sldId id="379" r:id="rId23"/>
    <p:sldId id="380"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AE002-7C0C-44DC-9DD9-61F0CFD946BB}"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07018-B086-4AFA-B910-5866C73C2046}" type="slidenum">
              <a:rPr lang="en-US" smtClean="0"/>
              <a:t>‹#›</a:t>
            </a:fld>
            <a:endParaRPr lang="en-US"/>
          </a:p>
        </p:txBody>
      </p:sp>
    </p:spTree>
    <p:extLst>
      <p:ext uri="{BB962C8B-B14F-4D97-AF65-F5344CB8AC3E}">
        <p14:creationId xmlns:p14="http://schemas.microsoft.com/office/powerpoint/2010/main" val="1651461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717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693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21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201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209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58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52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7170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490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B04203-6439-4E50-8F5D-423E1C7B679F}"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181915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B04203-6439-4E50-8F5D-423E1C7B679F}"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249548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B04203-6439-4E50-8F5D-423E1C7B679F}"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1921490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DA3D316-14D4-4E01-B7C8-ED7ABD266817}" type="slidenum">
              <a:rPr lang="en-US" altLang="en-US"/>
              <a:pPr/>
              <a:t>‹#›</a:t>
            </a:fld>
            <a:endParaRPr lang="en-US" altLang="en-US"/>
          </a:p>
        </p:txBody>
      </p:sp>
    </p:spTree>
    <p:extLst>
      <p:ext uri="{BB962C8B-B14F-4D97-AF65-F5344CB8AC3E}">
        <p14:creationId xmlns:p14="http://schemas.microsoft.com/office/powerpoint/2010/main" val="2896831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E90ACC-7BE6-4FB2-A9F0-6B46CB2C8AD7}"/>
              </a:ext>
            </a:extLst>
          </p:cNvPr>
          <p:cNvSpPr>
            <a:spLocks noGrp="1"/>
          </p:cNvSpPr>
          <p:nvPr>
            <p:ph type="ctrTitle"/>
          </p:nvPr>
        </p:nvSpPr>
        <p:spPr>
          <a:xfrm>
            <a:off x="1524000" y="1122363"/>
            <a:ext cx="9144000" cy="2387600"/>
          </a:xfrm>
        </p:spPr>
        <p:txBody>
          <a:bodyPr anchor="b"/>
          <a:lstStyle>
            <a:lvl1pPr algn="ctr">
              <a:defRPr sz="5647"/>
            </a:lvl1pPr>
          </a:lstStyle>
          <a:p>
            <a:r>
              <a:rPr lang="zh-CN" altLang="en-US"/>
              <a:t>单击此处编辑母版标题样式</a:t>
            </a:r>
          </a:p>
        </p:txBody>
      </p:sp>
      <p:sp>
        <p:nvSpPr>
          <p:cNvPr id="3" name="副标题 2">
            <a:extLst>
              <a:ext uri="{FF2B5EF4-FFF2-40B4-BE49-F238E27FC236}">
                <a16:creationId xmlns:a16="http://schemas.microsoft.com/office/drawing/2014/main" id="{4209961C-EC7A-42D0-9818-F21BADEF43B8}"/>
              </a:ext>
            </a:extLst>
          </p:cNvPr>
          <p:cNvSpPr>
            <a:spLocks noGrp="1"/>
          </p:cNvSpPr>
          <p:nvPr>
            <p:ph type="subTitle" idx="1"/>
          </p:nvPr>
        </p:nvSpPr>
        <p:spPr>
          <a:xfrm>
            <a:off x="1524000" y="3602038"/>
            <a:ext cx="9144000" cy="1655762"/>
          </a:xfrm>
        </p:spPr>
        <p:txBody>
          <a:bodyPr/>
          <a:lstStyle>
            <a:lvl1pPr marL="0" indent="0" algn="ctr">
              <a:buNone/>
              <a:defRPr sz="2259"/>
            </a:lvl1pPr>
            <a:lvl2pPr marL="430298" indent="0" algn="ctr">
              <a:buNone/>
              <a:defRPr sz="1882"/>
            </a:lvl2pPr>
            <a:lvl3pPr marL="860597" indent="0" algn="ctr">
              <a:buNone/>
              <a:defRPr sz="1694"/>
            </a:lvl3pPr>
            <a:lvl4pPr marL="1290895" indent="0" algn="ctr">
              <a:buNone/>
              <a:defRPr sz="1506"/>
            </a:lvl4pPr>
            <a:lvl5pPr marL="1721193" indent="0" algn="ctr">
              <a:buNone/>
              <a:defRPr sz="1506"/>
            </a:lvl5pPr>
            <a:lvl6pPr marL="2151492" indent="0" algn="ctr">
              <a:buNone/>
              <a:defRPr sz="1506"/>
            </a:lvl6pPr>
            <a:lvl7pPr marL="2581790" indent="0" algn="ctr">
              <a:buNone/>
              <a:defRPr sz="1506"/>
            </a:lvl7pPr>
            <a:lvl8pPr marL="3012088" indent="0" algn="ctr">
              <a:buNone/>
              <a:defRPr sz="1506"/>
            </a:lvl8pPr>
            <a:lvl9pPr marL="3442387" indent="0" algn="ctr">
              <a:buNone/>
              <a:defRPr sz="1506"/>
            </a:lvl9pPr>
          </a:lstStyle>
          <a:p>
            <a:r>
              <a:rPr lang="zh-CN" altLang="en-US"/>
              <a:t>单击此处编辑母版副标题样式</a:t>
            </a:r>
          </a:p>
        </p:txBody>
      </p:sp>
      <p:sp>
        <p:nvSpPr>
          <p:cNvPr id="4" name="日期占位符 3">
            <a:extLst>
              <a:ext uri="{FF2B5EF4-FFF2-40B4-BE49-F238E27FC236}">
                <a16:creationId xmlns:a16="http://schemas.microsoft.com/office/drawing/2014/main" id="{C7557FB1-B827-42F8-9170-5A3B0FACF01E}"/>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5" name="页脚占位符 4">
            <a:extLst>
              <a:ext uri="{FF2B5EF4-FFF2-40B4-BE49-F238E27FC236}">
                <a16:creationId xmlns:a16="http://schemas.microsoft.com/office/drawing/2014/main" id="{110667DA-F87F-4A09-BB1F-BC5C79B00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E46DF2-182D-40D4-854F-13AFBF21709A}"/>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6478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7129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80EC5-414B-42ED-9564-4BAF6B959BDF}"/>
              </a:ext>
            </a:extLst>
          </p:cNvPr>
          <p:cNvSpPr>
            <a:spLocks noGrp="1"/>
          </p:cNvSpPr>
          <p:nvPr>
            <p:ph type="title"/>
          </p:nvPr>
        </p:nvSpPr>
        <p:spPr>
          <a:xfrm>
            <a:off x="831850" y="1709738"/>
            <a:ext cx="10515600" cy="2852737"/>
          </a:xfrm>
        </p:spPr>
        <p:txBody>
          <a:bodyPr anchor="b"/>
          <a:lstStyle>
            <a:lvl1pPr>
              <a:defRPr sz="5647"/>
            </a:lvl1pPr>
          </a:lstStyle>
          <a:p>
            <a:r>
              <a:rPr lang="zh-CN" altLang="en-US"/>
              <a:t>单击此处编辑母版标题样式</a:t>
            </a:r>
          </a:p>
        </p:txBody>
      </p:sp>
      <p:sp>
        <p:nvSpPr>
          <p:cNvPr id="3" name="文本占位符 2">
            <a:extLst>
              <a:ext uri="{FF2B5EF4-FFF2-40B4-BE49-F238E27FC236}">
                <a16:creationId xmlns:a16="http://schemas.microsoft.com/office/drawing/2014/main" id="{12C4BA2B-793F-42D6-9BD4-352399B80F6F}"/>
              </a:ext>
            </a:extLst>
          </p:cNvPr>
          <p:cNvSpPr>
            <a:spLocks noGrp="1"/>
          </p:cNvSpPr>
          <p:nvPr>
            <p:ph type="body" idx="1"/>
          </p:nvPr>
        </p:nvSpPr>
        <p:spPr>
          <a:xfrm>
            <a:off x="831850" y="4589463"/>
            <a:ext cx="10515600" cy="1500187"/>
          </a:xfrm>
        </p:spPr>
        <p:txBody>
          <a:bodyPr/>
          <a:lstStyle>
            <a:lvl1pPr marL="0" indent="0">
              <a:buNone/>
              <a:defRPr sz="2259">
                <a:solidFill>
                  <a:schemeClr val="tx1">
                    <a:tint val="75000"/>
                  </a:schemeClr>
                </a:solidFill>
              </a:defRPr>
            </a:lvl1pPr>
            <a:lvl2pPr marL="430298" indent="0">
              <a:buNone/>
              <a:defRPr sz="1882">
                <a:solidFill>
                  <a:schemeClr val="tx1">
                    <a:tint val="75000"/>
                  </a:schemeClr>
                </a:solidFill>
              </a:defRPr>
            </a:lvl2pPr>
            <a:lvl3pPr marL="860597" indent="0">
              <a:buNone/>
              <a:defRPr sz="1694">
                <a:solidFill>
                  <a:schemeClr val="tx1">
                    <a:tint val="75000"/>
                  </a:schemeClr>
                </a:solidFill>
              </a:defRPr>
            </a:lvl3pPr>
            <a:lvl4pPr marL="1290895" indent="0">
              <a:buNone/>
              <a:defRPr sz="1506">
                <a:solidFill>
                  <a:schemeClr val="tx1">
                    <a:tint val="75000"/>
                  </a:schemeClr>
                </a:solidFill>
              </a:defRPr>
            </a:lvl4pPr>
            <a:lvl5pPr marL="1721193" indent="0">
              <a:buNone/>
              <a:defRPr sz="1506">
                <a:solidFill>
                  <a:schemeClr val="tx1">
                    <a:tint val="75000"/>
                  </a:schemeClr>
                </a:solidFill>
              </a:defRPr>
            </a:lvl5pPr>
            <a:lvl6pPr marL="2151492" indent="0">
              <a:buNone/>
              <a:defRPr sz="1506">
                <a:solidFill>
                  <a:schemeClr val="tx1">
                    <a:tint val="75000"/>
                  </a:schemeClr>
                </a:solidFill>
              </a:defRPr>
            </a:lvl6pPr>
            <a:lvl7pPr marL="2581790" indent="0">
              <a:buNone/>
              <a:defRPr sz="1506">
                <a:solidFill>
                  <a:schemeClr val="tx1">
                    <a:tint val="75000"/>
                  </a:schemeClr>
                </a:solidFill>
              </a:defRPr>
            </a:lvl7pPr>
            <a:lvl8pPr marL="3012088" indent="0">
              <a:buNone/>
              <a:defRPr sz="1506">
                <a:solidFill>
                  <a:schemeClr val="tx1">
                    <a:tint val="75000"/>
                  </a:schemeClr>
                </a:solidFill>
              </a:defRPr>
            </a:lvl8pPr>
            <a:lvl9pPr marL="3442387" indent="0">
              <a:buNone/>
              <a:defRPr sz="1506">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FB724BE-E568-4465-8449-38F1054F8AC2}"/>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5" name="页脚占位符 4">
            <a:extLst>
              <a:ext uri="{FF2B5EF4-FFF2-40B4-BE49-F238E27FC236}">
                <a16:creationId xmlns:a16="http://schemas.microsoft.com/office/drawing/2014/main" id="{9E414BC8-8A07-4BB3-8F66-465F9EEFA0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C12868-DB00-4425-A8D8-BDF31EDFBD0E}"/>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31713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32D6B-0174-4183-83D3-09605D3BBC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0B261E-0D28-44C0-89CE-D5ABA84D3D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D008DCD-BFBF-49D1-B75E-FEF30D33CE1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AA66F20-A672-44A7-89AB-99305F619337}"/>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6" name="页脚占位符 5">
            <a:extLst>
              <a:ext uri="{FF2B5EF4-FFF2-40B4-BE49-F238E27FC236}">
                <a16:creationId xmlns:a16="http://schemas.microsoft.com/office/drawing/2014/main" id="{17C7089B-9F4D-4489-9FE9-D27C53454E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4C284C-928D-4CCE-A05B-45AC0E4F7F25}"/>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309206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79ABED-4FF5-436C-9C7C-03760218B4F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D0C0A0-79E2-4A14-857A-48C527730CB8}"/>
              </a:ext>
            </a:extLst>
          </p:cNvPr>
          <p:cNvSpPr>
            <a:spLocks noGrp="1"/>
          </p:cNvSpPr>
          <p:nvPr>
            <p:ph type="body" idx="1"/>
          </p:nvPr>
        </p:nvSpPr>
        <p:spPr>
          <a:xfrm>
            <a:off x="839789" y="1681163"/>
            <a:ext cx="5157787" cy="823912"/>
          </a:xfrm>
        </p:spPr>
        <p:txBody>
          <a:bodyPr anchor="b"/>
          <a:lstStyle>
            <a:lvl1pPr marL="0" indent="0">
              <a:buNone/>
              <a:defRPr sz="2259" b="1"/>
            </a:lvl1pPr>
            <a:lvl2pPr marL="430298" indent="0">
              <a:buNone/>
              <a:defRPr sz="1882" b="1"/>
            </a:lvl2pPr>
            <a:lvl3pPr marL="860597" indent="0">
              <a:buNone/>
              <a:defRPr sz="1694" b="1"/>
            </a:lvl3pPr>
            <a:lvl4pPr marL="1290895" indent="0">
              <a:buNone/>
              <a:defRPr sz="1506" b="1"/>
            </a:lvl4pPr>
            <a:lvl5pPr marL="1721193" indent="0">
              <a:buNone/>
              <a:defRPr sz="1506" b="1"/>
            </a:lvl5pPr>
            <a:lvl6pPr marL="2151492" indent="0">
              <a:buNone/>
              <a:defRPr sz="1506" b="1"/>
            </a:lvl6pPr>
            <a:lvl7pPr marL="2581790" indent="0">
              <a:buNone/>
              <a:defRPr sz="1506" b="1"/>
            </a:lvl7pPr>
            <a:lvl8pPr marL="3012088" indent="0">
              <a:buNone/>
              <a:defRPr sz="1506" b="1"/>
            </a:lvl8pPr>
            <a:lvl9pPr marL="3442387" indent="0">
              <a:buNone/>
              <a:defRPr sz="150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09A2BA-1E03-4108-8396-EF5DCC227D6E}"/>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A5CA9AB-5DF1-44E6-86D4-3A8349633F8C}"/>
              </a:ext>
            </a:extLst>
          </p:cNvPr>
          <p:cNvSpPr>
            <a:spLocks noGrp="1"/>
          </p:cNvSpPr>
          <p:nvPr>
            <p:ph type="body" sz="quarter" idx="3"/>
          </p:nvPr>
        </p:nvSpPr>
        <p:spPr>
          <a:xfrm>
            <a:off x="6172201" y="1681163"/>
            <a:ext cx="5183188" cy="823912"/>
          </a:xfrm>
        </p:spPr>
        <p:txBody>
          <a:bodyPr anchor="b"/>
          <a:lstStyle>
            <a:lvl1pPr marL="0" indent="0">
              <a:buNone/>
              <a:defRPr sz="2259" b="1"/>
            </a:lvl1pPr>
            <a:lvl2pPr marL="430298" indent="0">
              <a:buNone/>
              <a:defRPr sz="1882" b="1"/>
            </a:lvl2pPr>
            <a:lvl3pPr marL="860597" indent="0">
              <a:buNone/>
              <a:defRPr sz="1694" b="1"/>
            </a:lvl3pPr>
            <a:lvl4pPr marL="1290895" indent="0">
              <a:buNone/>
              <a:defRPr sz="1506" b="1"/>
            </a:lvl4pPr>
            <a:lvl5pPr marL="1721193" indent="0">
              <a:buNone/>
              <a:defRPr sz="1506" b="1"/>
            </a:lvl5pPr>
            <a:lvl6pPr marL="2151492" indent="0">
              <a:buNone/>
              <a:defRPr sz="1506" b="1"/>
            </a:lvl6pPr>
            <a:lvl7pPr marL="2581790" indent="0">
              <a:buNone/>
              <a:defRPr sz="1506" b="1"/>
            </a:lvl7pPr>
            <a:lvl8pPr marL="3012088" indent="0">
              <a:buNone/>
              <a:defRPr sz="1506" b="1"/>
            </a:lvl8pPr>
            <a:lvl9pPr marL="3442387" indent="0">
              <a:buNone/>
              <a:defRPr sz="150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FEB8A9C-8110-4163-A951-D3F80EED1F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EAC919-4F6A-41AE-9D5C-401F18D9A27F}"/>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8" name="页脚占位符 7">
            <a:extLst>
              <a:ext uri="{FF2B5EF4-FFF2-40B4-BE49-F238E27FC236}">
                <a16:creationId xmlns:a16="http://schemas.microsoft.com/office/drawing/2014/main" id="{266182E0-A65A-4842-9F8E-203E95D2C5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54D31B-5BF2-434E-A7B9-1A67D354047C}"/>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82109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12C97C-467A-44F2-B7ED-A2B5696962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7BFB0B-AC55-479A-840D-FDEB1788F6A0}"/>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4" name="页脚占位符 3">
            <a:extLst>
              <a:ext uri="{FF2B5EF4-FFF2-40B4-BE49-F238E27FC236}">
                <a16:creationId xmlns:a16="http://schemas.microsoft.com/office/drawing/2014/main" id="{89778831-25EE-4914-B6B8-5B6DF4FB03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A040E59-AB2E-4602-A38A-8784B4307B88}"/>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7815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3898B9C-57A0-476F-9DFC-0621E2AE0B44}"/>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3" name="页脚占位符 2">
            <a:extLst>
              <a:ext uri="{FF2B5EF4-FFF2-40B4-BE49-F238E27FC236}">
                <a16:creationId xmlns:a16="http://schemas.microsoft.com/office/drawing/2014/main" id="{6B2E4DC7-D03D-4BA7-AFEA-F2DE984606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125CB07-4D35-4C02-807F-057A66038398}"/>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791209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B04203-6439-4E50-8F5D-423E1C7B679F}"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4061554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599F6D-0BBB-487B-9978-05F5B62A3729}"/>
              </a:ext>
            </a:extLst>
          </p:cNvPr>
          <p:cNvSpPr>
            <a:spLocks noGrp="1"/>
          </p:cNvSpPr>
          <p:nvPr>
            <p:ph type="title"/>
          </p:nvPr>
        </p:nvSpPr>
        <p:spPr>
          <a:xfrm>
            <a:off x="839788" y="457200"/>
            <a:ext cx="3932237" cy="1600200"/>
          </a:xfrm>
        </p:spPr>
        <p:txBody>
          <a:bodyPr anchor="b"/>
          <a:lstStyle>
            <a:lvl1pPr>
              <a:defRPr sz="3012"/>
            </a:lvl1pPr>
          </a:lstStyle>
          <a:p>
            <a:r>
              <a:rPr lang="zh-CN" altLang="en-US"/>
              <a:t>单击此处编辑母版标题样式</a:t>
            </a:r>
          </a:p>
        </p:txBody>
      </p:sp>
      <p:sp>
        <p:nvSpPr>
          <p:cNvPr id="3" name="内容占位符 2">
            <a:extLst>
              <a:ext uri="{FF2B5EF4-FFF2-40B4-BE49-F238E27FC236}">
                <a16:creationId xmlns:a16="http://schemas.microsoft.com/office/drawing/2014/main" id="{C7C044E7-4E20-48EE-8BCD-64515769BA4D}"/>
              </a:ext>
            </a:extLst>
          </p:cNvPr>
          <p:cNvSpPr>
            <a:spLocks noGrp="1"/>
          </p:cNvSpPr>
          <p:nvPr>
            <p:ph idx="1"/>
          </p:nvPr>
        </p:nvSpPr>
        <p:spPr>
          <a:xfrm>
            <a:off x="5183189" y="987426"/>
            <a:ext cx="6172200" cy="4873625"/>
          </a:xfrm>
        </p:spPr>
        <p:txBody>
          <a:bodyPr/>
          <a:lstStyle>
            <a:lvl1pPr>
              <a:defRPr sz="3012"/>
            </a:lvl1pPr>
            <a:lvl2pPr>
              <a:defRPr sz="2635"/>
            </a:lvl2pPr>
            <a:lvl3pPr>
              <a:defRPr sz="2259"/>
            </a:lvl3pPr>
            <a:lvl4pPr>
              <a:defRPr sz="1882"/>
            </a:lvl4pPr>
            <a:lvl5pPr>
              <a:defRPr sz="1882"/>
            </a:lvl5pPr>
            <a:lvl6pPr>
              <a:defRPr sz="1882"/>
            </a:lvl6pPr>
            <a:lvl7pPr>
              <a:defRPr sz="1882"/>
            </a:lvl7pPr>
            <a:lvl8pPr>
              <a:defRPr sz="1882"/>
            </a:lvl8pPr>
            <a:lvl9pPr>
              <a:defRPr sz="1882"/>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6AA4B93-27B5-40E0-A378-AB8CB71D5F47}"/>
              </a:ext>
            </a:extLst>
          </p:cNvPr>
          <p:cNvSpPr>
            <a:spLocks noGrp="1"/>
          </p:cNvSpPr>
          <p:nvPr>
            <p:ph type="body" sz="half" idx="2"/>
          </p:nvPr>
        </p:nvSpPr>
        <p:spPr>
          <a:xfrm>
            <a:off x="839788" y="2057400"/>
            <a:ext cx="3932237" cy="3811588"/>
          </a:xfrm>
        </p:spPr>
        <p:txBody>
          <a:bodyPr/>
          <a:lstStyle>
            <a:lvl1pPr marL="0" indent="0">
              <a:buNone/>
              <a:defRPr sz="1506"/>
            </a:lvl1pPr>
            <a:lvl2pPr marL="430298" indent="0">
              <a:buNone/>
              <a:defRPr sz="1318"/>
            </a:lvl2pPr>
            <a:lvl3pPr marL="860597" indent="0">
              <a:buNone/>
              <a:defRPr sz="1129"/>
            </a:lvl3pPr>
            <a:lvl4pPr marL="1290895" indent="0">
              <a:buNone/>
              <a:defRPr sz="941"/>
            </a:lvl4pPr>
            <a:lvl5pPr marL="1721193" indent="0">
              <a:buNone/>
              <a:defRPr sz="941"/>
            </a:lvl5pPr>
            <a:lvl6pPr marL="2151492" indent="0">
              <a:buNone/>
              <a:defRPr sz="941"/>
            </a:lvl6pPr>
            <a:lvl7pPr marL="2581790" indent="0">
              <a:buNone/>
              <a:defRPr sz="941"/>
            </a:lvl7pPr>
            <a:lvl8pPr marL="3012088" indent="0">
              <a:buNone/>
              <a:defRPr sz="941"/>
            </a:lvl8pPr>
            <a:lvl9pPr marL="3442387" indent="0">
              <a:buNone/>
              <a:defRPr sz="941"/>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D03B8E-997D-4852-8D26-877A532C751B}"/>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6" name="页脚占位符 5">
            <a:extLst>
              <a:ext uri="{FF2B5EF4-FFF2-40B4-BE49-F238E27FC236}">
                <a16:creationId xmlns:a16="http://schemas.microsoft.com/office/drawing/2014/main" id="{5BF6F0FE-53E9-489A-908D-5DF3AC1F0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1AE19C4-4CE5-462C-A5E7-ADF1F4311F58}"/>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21605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1649FA-406C-435C-B026-E58FAC4D2407}"/>
              </a:ext>
            </a:extLst>
          </p:cNvPr>
          <p:cNvSpPr>
            <a:spLocks noGrp="1"/>
          </p:cNvSpPr>
          <p:nvPr>
            <p:ph type="title"/>
          </p:nvPr>
        </p:nvSpPr>
        <p:spPr>
          <a:xfrm>
            <a:off x="839788" y="457200"/>
            <a:ext cx="3932237" cy="1600200"/>
          </a:xfrm>
        </p:spPr>
        <p:txBody>
          <a:bodyPr anchor="b"/>
          <a:lstStyle>
            <a:lvl1pPr>
              <a:defRPr sz="3012"/>
            </a:lvl1pPr>
          </a:lstStyle>
          <a:p>
            <a:r>
              <a:rPr lang="zh-CN" altLang="en-US"/>
              <a:t>单击此处编辑母版标题样式</a:t>
            </a:r>
          </a:p>
        </p:txBody>
      </p:sp>
      <p:sp>
        <p:nvSpPr>
          <p:cNvPr id="3" name="图片占位符 2">
            <a:extLst>
              <a:ext uri="{FF2B5EF4-FFF2-40B4-BE49-F238E27FC236}">
                <a16:creationId xmlns:a16="http://schemas.microsoft.com/office/drawing/2014/main" id="{7677E311-3B47-4E50-9FB9-42227CD13FFD}"/>
              </a:ext>
            </a:extLst>
          </p:cNvPr>
          <p:cNvSpPr>
            <a:spLocks noGrp="1"/>
          </p:cNvSpPr>
          <p:nvPr>
            <p:ph type="pic" idx="1"/>
          </p:nvPr>
        </p:nvSpPr>
        <p:spPr>
          <a:xfrm>
            <a:off x="5183189" y="987426"/>
            <a:ext cx="6172200" cy="4873625"/>
          </a:xfrm>
        </p:spPr>
        <p:txBody>
          <a:bodyPr/>
          <a:lstStyle>
            <a:lvl1pPr marL="0" indent="0">
              <a:buNone/>
              <a:defRPr sz="3012"/>
            </a:lvl1pPr>
            <a:lvl2pPr marL="430298" indent="0">
              <a:buNone/>
              <a:defRPr sz="2635"/>
            </a:lvl2pPr>
            <a:lvl3pPr marL="860597" indent="0">
              <a:buNone/>
              <a:defRPr sz="2259"/>
            </a:lvl3pPr>
            <a:lvl4pPr marL="1290895" indent="0">
              <a:buNone/>
              <a:defRPr sz="1882"/>
            </a:lvl4pPr>
            <a:lvl5pPr marL="1721193" indent="0">
              <a:buNone/>
              <a:defRPr sz="1882"/>
            </a:lvl5pPr>
            <a:lvl6pPr marL="2151492" indent="0">
              <a:buNone/>
              <a:defRPr sz="1882"/>
            </a:lvl6pPr>
            <a:lvl7pPr marL="2581790" indent="0">
              <a:buNone/>
              <a:defRPr sz="1882"/>
            </a:lvl7pPr>
            <a:lvl8pPr marL="3012088" indent="0">
              <a:buNone/>
              <a:defRPr sz="1882"/>
            </a:lvl8pPr>
            <a:lvl9pPr marL="3442387" indent="0">
              <a:buNone/>
              <a:defRPr sz="1882"/>
            </a:lvl9pPr>
          </a:lstStyle>
          <a:p>
            <a:endParaRPr lang="zh-CN" altLang="en-US"/>
          </a:p>
        </p:txBody>
      </p:sp>
      <p:sp>
        <p:nvSpPr>
          <p:cNvPr id="4" name="文本占位符 3">
            <a:extLst>
              <a:ext uri="{FF2B5EF4-FFF2-40B4-BE49-F238E27FC236}">
                <a16:creationId xmlns:a16="http://schemas.microsoft.com/office/drawing/2014/main" id="{320F6B1F-0563-4DA9-B68B-A8C65F1879D0}"/>
              </a:ext>
            </a:extLst>
          </p:cNvPr>
          <p:cNvSpPr>
            <a:spLocks noGrp="1"/>
          </p:cNvSpPr>
          <p:nvPr>
            <p:ph type="body" sz="half" idx="2"/>
          </p:nvPr>
        </p:nvSpPr>
        <p:spPr>
          <a:xfrm>
            <a:off x="839788" y="2057400"/>
            <a:ext cx="3932237" cy="3811588"/>
          </a:xfrm>
        </p:spPr>
        <p:txBody>
          <a:bodyPr/>
          <a:lstStyle>
            <a:lvl1pPr marL="0" indent="0">
              <a:buNone/>
              <a:defRPr sz="1506"/>
            </a:lvl1pPr>
            <a:lvl2pPr marL="430298" indent="0">
              <a:buNone/>
              <a:defRPr sz="1318"/>
            </a:lvl2pPr>
            <a:lvl3pPr marL="860597" indent="0">
              <a:buNone/>
              <a:defRPr sz="1129"/>
            </a:lvl3pPr>
            <a:lvl4pPr marL="1290895" indent="0">
              <a:buNone/>
              <a:defRPr sz="941"/>
            </a:lvl4pPr>
            <a:lvl5pPr marL="1721193" indent="0">
              <a:buNone/>
              <a:defRPr sz="941"/>
            </a:lvl5pPr>
            <a:lvl6pPr marL="2151492" indent="0">
              <a:buNone/>
              <a:defRPr sz="941"/>
            </a:lvl6pPr>
            <a:lvl7pPr marL="2581790" indent="0">
              <a:buNone/>
              <a:defRPr sz="941"/>
            </a:lvl7pPr>
            <a:lvl8pPr marL="3012088" indent="0">
              <a:buNone/>
              <a:defRPr sz="941"/>
            </a:lvl8pPr>
            <a:lvl9pPr marL="3442387" indent="0">
              <a:buNone/>
              <a:defRPr sz="941"/>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E90C71-BD8B-444A-88F0-05379E41E8A3}"/>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6" name="页脚占位符 5">
            <a:extLst>
              <a:ext uri="{FF2B5EF4-FFF2-40B4-BE49-F238E27FC236}">
                <a16:creationId xmlns:a16="http://schemas.microsoft.com/office/drawing/2014/main" id="{4BDB63C1-9BDA-4111-8BDB-CFDED8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070A40-10C2-438D-AB89-B880D75E4125}"/>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50138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B8AD2E-6A00-4F7D-9022-AC7738DD838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6B5DDE4-04C5-4915-8CC5-B3DE673CE5E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5C19A2-A14F-488C-9AE3-9E1CEC4B5AFB}"/>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5" name="页脚占位符 4">
            <a:extLst>
              <a:ext uri="{FF2B5EF4-FFF2-40B4-BE49-F238E27FC236}">
                <a16:creationId xmlns:a16="http://schemas.microsoft.com/office/drawing/2014/main" id="{D37BBFB7-2BB7-423F-9D9E-912416AF30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FAF131-2015-4568-A3AF-BE9D1DC54B61}"/>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227646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60F09D0-DC28-493A-BE88-5BF532D6B5B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70A3A26-A313-4D99-A5E9-DBDEF334D116}"/>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DD4AE2-A773-4532-A886-7CED0940BE7A}"/>
              </a:ext>
            </a:extLst>
          </p:cNvPr>
          <p:cNvSpPr>
            <a:spLocks noGrp="1"/>
          </p:cNvSpPr>
          <p:nvPr>
            <p:ph type="dt" sz="half" idx="10"/>
          </p:nvPr>
        </p:nvSpPr>
        <p:spPr/>
        <p:txBody>
          <a:bodyPr/>
          <a:lstStyle/>
          <a:p>
            <a:fld id="{C29C64D2-274B-45A3-8200-54197C530B48}" type="datetimeFigureOut">
              <a:rPr lang="zh-CN" altLang="en-US" smtClean="0"/>
              <a:pPr/>
              <a:t>2023/4/3</a:t>
            </a:fld>
            <a:endParaRPr lang="zh-CN" altLang="en-US"/>
          </a:p>
        </p:txBody>
      </p:sp>
      <p:sp>
        <p:nvSpPr>
          <p:cNvPr id="5" name="页脚占位符 4">
            <a:extLst>
              <a:ext uri="{FF2B5EF4-FFF2-40B4-BE49-F238E27FC236}">
                <a16:creationId xmlns:a16="http://schemas.microsoft.com/office/drawing/2014/main" id="{9B0500CB-1758-466E-9737-4F0FE2C9DA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8F81FA-A4C7-463E-9216-EB9C3B598062}"/>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323864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B04203-6439-4E50-8F5D-423E1C7B679F}"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31765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04203-6439-4E50-8F5D-423E1C7B679F}"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128905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B04203-6439-4E50-8F5D-423E1C7B679F}"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291622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B04203-6439-4E50-8F5D-423E1C7B679F}"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345454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04203-6439-4E50-8F5D-423E1C7B679F}"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323963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B04203-6439-4E50-8F5D-423E1C7B679F}"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238375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B04203-6439-4E50-8F5D-423E1C7B679F}"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DCDCA-4375-46DC-82C6-EE87D931D767}" type="slidenum">
              <a:rPr lang="en-US" smtClean="0"/>
              <a:t>‹#›</a:t>
            </a:fld>
            <a:endParaRPr lang="en-US"/>
          </a:p>
        </p:txBody>
      </p:sp>
    </p:spTree>
    <p:extLst>
      <p:ext uri="{BB962C8B-B14F-4D97-AF65-F5344CB8AC3E}">
        <p14:creationId xmlns:p14="http://schemas.microsoft.com/office/powerpoint/2010/main" val="399865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04203-6439-4E50-8F5D-423E1C7B679F}" type="datetimeFigureOut">
              <a:rPr lang="en-US" smtClean="0"/>
              <a:t>4/3/2023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DCDCA-4375-46DC-82C6-EE87D931D767}" type="slidenum">
              <a:rPr lang="en-US" smtClean="0"/>
              <a:t>‹#›</a:t>
            </a:fld>
            <a:endParaRPr lang="en-US"/>
          </a:p>
        </p:txBody>
      </p:sp>
    </p:spTree>
    <p:extLst>
      <p:ext uri="{BB962C8B-B14F-4D97-AF65-F5344CB8AC3E}">
        <p14:creationId xmlns:p14="http://schemas.microsoft.com/office/powerpoint/2010/main" val="2309387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90C856-DDD9-43AE-9C06-E36943A5EB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05C231F-B86D-4626-81D3-45AA97772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20479A-D1E7-4D54-B884-963838760D1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9">
                <a:solidFill>
                  <a:schemeClr val="tx1">
                    <a:tint val="75000"/>
                  </a:schemeClr>
                </a:solidFill>
              </a:defRPr>
            </a:lvl1pPr>
          </a:lstStyle>
          <a:p>
            <a:fld id="{C29C64D2-274B-45A3-8200-54197C530B48}" type="datetimeFigureOut">
              <a:rPr lang="zh-CN" altLang="en-US" smtClean="0"/>
              <a:pPr/>
              <a:t>2023/4/3</a:t>
            </a:fld>
            <a:endParaRPr lang="zh-CN" altLang="en-US"/>
          </a:p>
        </p:txBody>
      </p:sp>
      <p:sp>
        <p:nvSpPr>
          <p:cNvPr id="5" name="页脚占位符 4">
            <a:extLst>
              <a:ext uri="{FF2B5EF4-FFF2-40B4-BE49-F238E27FC236}">
                <a16:creationId xmlns:a16="http://schemas.microsoft.com/office/drawing/2014/main" id="{F2297AC6-B0A5-4778-8997-74D8DD5F38C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9">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2616B01-0082-44A2-946D-83395559B5A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9">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734035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txStyles>
    <p:titleStyle>
      <a:lvl1pPr algn="l" defTabSz="860597" rtl="0" eaLnBrk="1" latinLnBrk="0" hangingPunct="1">
        <a:lnSpc>
          <a:spcPct val="90000"/>
        </a:lnSpc>
        <a:spcBef>
          <a:spcPct val="0"/>
        </a:spcBef>
        <a:buNone/>
        <a:defRPr sz="4141" kern="1200">
          <a:solidFill>
            <a:schemeClr val="tx1"/>
          </a:solidFill>
          <a:latin typeface="+mj-lt"/>
          <a:ea typeface="+mj-ea"/>
          <a:cs typeface="+mj-cs"/>
        </a:defRPr>
      </a:lvl1pPr>
    </p:titleStyle>
    <p:bodyStyle>
      <a:lvl1pPr marL="215149" indent="-215149" algn="l" defTabSz="860597" rtl="0" eaLnBrk="1" latinLnBrk="0" hangingPunct="1">
        <a:lnSpc>
          <a:spcPct val="90000"/>
        </a:lnSpc>
        <a:spcBef>
          <a:spcPts val="941"/>
        </a:spcBef>
        <a:buFont typeface="Arial" panose="020B0604020202020204" pitchFamily="34" charset="0"/>
        <a:buChar char="•"/>
        <a:defRPr sz="2635" kern="1200">
          <a:solidFill>
            <a:schemeClr val="tx1"/>
          </a:solidFill>
          <a:latin typeface="+mn-lt"/>
          <a:ea typeface="+mn-ea"/>
          <a:cs typeface="+mn-cs"/>
        </a:defRPr>
      </a:lvl1pPr>
      <a:lvl2pPr marL="645448" indent="-215149" algn="l" defTabSz="860597" rtl="0" eaLnBrk="1" latinLnBrk="0" hangingPunct="1">
        <a:lnSpc>
          <a:spcPct val="90000"/>
        </a:lnSpc>
        <a:spcBef>
          <a:spcPts val="471"/>
        </a:spcBef>
        <a:buFont typeface="Arial" panose="020B0604020202020204" pitchFamily="34" charset="0"/>
        <a:buChar char="•"/>
        <a:defRPr sz="2259" kern="1200">
          <a:solidFill>
            <a:schemeClr val="tx1"/>
          </a:solidFill>
          <a:latin typeface="+mn-lt"/>
          <a:ea typeface="+mn-ea"/>
          <a:cs typeface="+mn-cs"/>
        </a:defRPr>
      </a:lvl2pPr>
      <a:lvl3pPr marL="1075746" indent="-215149" algn="l" defTabSz="860597" rtl="0" eaLnBrk="1" latinLnBrk="0" hangingPunct="1">
        <a:lnSpc>
          <a:spcPct val="90000"/>
        </a:lnSpc>
        <a:spcBef>
          <a:spcPts val="471"/>
        </a:spcBef>
        <a:buFont typeface="Arial" panose="020B0604020202020204" pitchFamily="34" charset="0"/>
        <a:buChar char="•"/>
        <a:defRPr sz="1882" kern="1200">
          <a:solidFill>
            <a:schemeClr val="tx1"/>
          </a:solidFill>
          <a:latin typeface="+mn-lt"/>
          <a:ea typeface="+mn-ea"/>
          <a:cs typeface="+mn-cs"/>
        </a:defRPr>
      </a:lvl3pPr>
      <a:lvl4pPr marL="1506044"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4pPr>
      <a:lvl5pPr marL="1936343"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5pPr>
      <a:lvl6pPr marL="2366641"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6pPr>
      <a:lvl7pPr marL="2796939"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7pPr>
      <a:lvl8pPr marL="3227238"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8pPr>
      <a:lvl9pPr marL="3657536"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9pPr>
    </p:bodyStyle>
    <p:otherStyle>
      <a:defPPr>
        <a:defRPr lang="zh-CN"/>
      </a:defPPr>
      <a:lvl1pPr marL="0" algn="l" defTabSz="860597" rtl="0" eaLnBrk="1" latinLnBrk="0" hangingPunct="1">
        <a:defRPr sz="1694" kern="1200">
          <a:solidFill>
            <a:schemeClr val="tx1"/>
          </a:solidFill>
          <a:latin typeface="+mn-lt"/>
          <a:ea typeface="+mn-ea"/>
          <a:cs typeface="+mn-cs"/>
        </a:defRPr>
      </a:lvl1pPr>
      <a:lvl2pPr marL="430298" algn="l" defTabSz="860597" rtl="0" eaLnBrk="1" latinLnBrk="0" hangingPunct="1">
        <a:defRPr sz="1694" kern="1200">
          <a:solidFill>
            <a:schemeClr val="tx1"/>
          </a:solidFill>
          <a:latin typeface="+mn-lt"/>
          <a:ea typeface="+mn-ea"/>
          <a:cs typeface="+mn-cs"/>
        </a:defRPr>
      </a:lvl2pPr>
      <a:lvl3pPr marL="860597" algn="l" defTabSz="860597" rtl="0" eaLnBrk="1" latinLnBrk="0" hangingPunct="1">
        <a:defRPr sz="1694" kern="1200">
          <a:solidFill>
            <a:schemeClr val="tx1"/>
          </a:solidFill>
          <a:latin typeface="+mn-lt"/>
          <a:ea typeface="+mn-ea"/>
          <a:cs typeface="+mn-cs"/>
        </a:defRPr>
      </a:lvl3pPr>
      <a:lvl4pPr marL="1290895" algn="l" defTabSz="860597" rtl="0" eaLnBrk="1" latinLnBrk="0" hangingPunct="1">
        <a:defRPr sz="1694" kern="1200">
          <a:solidFill>
            <a:schemeClr val="tx1"/>
          </a:solidFill>
          <a:latin typeface="+mn-lt"/>
          <a:ea typeface="+mn-ea"/>
          <a:cs typeface="+mn-cs"/>
        </a:defRPr>
      </a:lvl4pPr>
      <a:lvl5pPr marL="1721193" algn="l" defTabSz="860597" rtl="0" eaLnBrk="1" latinLnBrk="0" hangingPunct="1">
        <a:defRPr sz="1694" kern="1200">
          <a:solidFill>
            <a:schemeClr val="tx1"/>
          </a:solidFill>
          <a:latin typeface="+mn-lt"/>
          <a:ea typeface="+mn-ea"/>
          <a:cs typeface="+mn-cs"/>
        </a:defRPr>
      </a:lvl5pPr>
      <a:lvl6pPr marL="2151492" algn="l" defTabSz="860597" rtl="0" eaLnBrk="1" latinLnBrk="0" hangingPunct="1">
        <a:defRPr sz="1694" kern="1200">
          <a:solidFill>
            <a:schemeClr val="tx1"/>
          </a:solidFill>
          <a:latin typeface="+mn-lt"/>
          <a:ea typeface="+mn-ea"/>
          <a:cs typeface="+mn-cs"/>
        </a:defRPr>
      </a:lvl6pPr>
      <a:lvl7pPr marL="2581790" algn="l" defTabSz="860597" rtl="0" eaLnBrk="1" latinLnBrk="0" hangingPunct="1">
        <a:defRPr sz="1694" kern="1200">
          <a:solidFill>
            <a:schemeClr val="tx1"/>
          </a:solidFill>
          <a:latin typeface="+mn-lt"/>
          <a:ea typeface="+mn-ea"/>
          <a:cs typeface="+mn-cs"/>
        </a:defRPr>
      </a:lvl7pPr>
      <a:lvl8pPr marL="3012088" algn="l" defTabSz="860597" rtl="0" eaLnBrk="1" latinLnBrk="0" hangingPunct="1">
        <a:defRPr sz="1694" kern="1200">
          <a:solidFill>
            <a:schemeClr val="tx1"/>
          </a:solidFill>
          <a:latin typeface="+mn-lt"/>
          <a:ea typeface="+mn-ea"/>
          <a:cs typeface="+mn-cs"/>
        </a:defRPr>
      </a:lvl8pPr>
      <a:lvl9pPr marL="3442387" algn="l" defTabSz="860597" rtl="0" eaLnBrk="1" latinLnBrk="0" hangingPunct="1">
        <a:defRPr sz="16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4"/><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video" Target="../media/media2.mp4"/><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4"/><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14.xml"/><Relationship Id="rId4" Type="http://schemas.openxmlformats.org/officeDocument/2006/relationships/video" Target="../media/media3.mp4"/><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4"/><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14.xml"/><Relationship Id="rId10" Type="http://schemas.openxmlformats.org/officeDocument/2006/relationships/image" Target="../media/image35.png"/><Relationship Id="rId4" Type="http://schemas.openxmlformats.org/officeDocument/2006/relationships/video" Target="../media/media4.mp4"/><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FAAB9F8-C917-4A7C-8DE3-97529209408A}"/>
              </a:ext>
            </a:extLst>
          </p:cNvPr>
          <p:cNvSpPr txBox="1"/>
          <p:nvPr/>
        </p:nvSpPr>
        <p:spPr>
          <a:xfrm>
            <a:off x="383171" y="244002"/>
            <a:ext cx="11739168" cy="4893647"/>
          </a:xfrm>
          <a:prstGeom prst="rect">
            <a:avLst/>
          </a:prstGeom>
          <a:noFill/>
        </p:spPr>
        <p:txBody>
          <a:bodyPr wrap="square" rtlCol="0">
            <a:spAutoFit/>
          </a:bodyPr>
          <a:lstStyle/>
          <a:p>
            <a:r>
              <a:rPr lang="en-US" sz="6600" b="1" dirty="0">
                <a:latin typeface="Times New Roman" panose="02020603050405020304" pitchFamily="18" charset="0"/>
                <a:cs typeface="Times New Roman" panose="02020603050405020304" pitchFamily="18" charset="0"/>
              </a:rPr>
              <a:t>CHỦ ĐỀ 9: LỰC</a:t>
            </a:r>
          </a:p>
          <a:p>
            <a:endParaRPr lang="en-US" sz="6600" b="1" dirty="0">
              <a:latin typeface="Times New Roman" panose="02020603050405020304" pitchFamily="18" charset="0"/>
              <a:cs typeface="Times New Roman" panose="02020603050405020304" pitchFamily="18" charset="0"/>
            </a:endParaRPr>
          </a:p>
          <a:p>
            <a:r>
              <a:rPr lang="en-US" sz="4800" b="1" u="sng" dirty="0">
                <a:latin typeface="Times New Roman" panose="02020603050405020304" pitchFamily="18" charset="0"/>
                <a:cs typeface="Times New Roman" panose="02020603050405020304" pitchFamily="18" charset="0"/>
              </a:rPr>
              <a:t>BÀI 39</a:t>
            </a:r>
          </a:p>
          <a:p>
            <a:pPr algn="ctr"/>
            <a:r>
              <a:rPr lang="vi-VN" sz="6600" b="1" dirty="0">
                <a:solidFill>
                  <a:srgbClr val="FF0000"/>
                </a:solidFill>
                <a:latin typeface="Times New Roman" panose="02020603050405020304" pitchFamily="18" charset="0"/>
                <a:cs typeface="Times New Roman" panose="02020603050405020304" pitchFamily="18" charset="0"/>
              </a:rPr>
              <a:t>BIẾN DẠNG</a:t>
            </a:r>
            <a:r>
              <a:rPr lang="en-US" sz="6600" b="1" dirty="0">
                <a:solidFill>
                  <a:srgbClr val="FF0000"/>
                </a:solidFill>
                <a:latin typeface="Times New Roman" panose="02020603050405020304" pitchFamily="18" charset="0"/>
                <a:cs typeface="Times New Roman" panose="02020603050405020304" pitchFamily="18" charset="0"/>
              </a:rPr>
              <a:t> CỦA</a:t>
            </a:r>
            <a:r>
              <a:rPr lang="vi-VN" sz="6600" b="1" dirty="0">
                <a:solidFill>
                  <a:srgbClr val="FF0000"/>
                </a:solidFill>
                <a:latin typeface="Times New Roman" panose="02020603050405020304" pitchFamily="18" charset="0"/>
                <a:cs typeface="Times New Roman" panose="02020603050405020304" pitchFamily="18" charset="0"/>
              </a:rPr>
              <a:t> LÒ XO</a:t>
            </a:r>
            <a:r>
              <a:rPr lang="en-US" sz="6600" b="1" dirty="0">
                <a:solidFill>
                  <a:srgbClr val="FF0000"/>
                </a:solidFill>
                <a:latin typeface="Times New Roman" panose="02020603050405020304" pitchFamily="18" charset="0"/>
                <a:cs typeface="Times New Roman" panose="02020603050405020304" pitchFamily="18" charset="0"/>
              </a:rPr>
              <a:t>. PHÉP ĐO LỰC</a:t>
            </a:r>
          </a:p>
        </p:txBody>
      </p:sp>
    </p:spTree>
    <p:extLst>
      <p:ext uri="{BB962C8B-B14F-4D97-AF65-F5344CB8AC3E}">
        <p14:creationId xmlns:p14="http://schemas.microsoft.com/office/powerpoint/2010/main" val="2573416641"/>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o x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2650" y="1600200"/>
            <a:ext cx="590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d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14478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ds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588" y="1143001"/>
            <a:ext cx="19526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thuoc 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1" y="1614489"/>
            <a:ext cx="714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descr="ba q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650" y="1600200"/>
            <a:ext cx="53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10"/>
          <p:cNvSpPr txBox="1">
            <a:spLocks noChangeArrowheads="1"/>
          </p:cNvSpPr>
          <p:nvPr/>
        </p:nvSpPr>
        <p:spPr bwMode="auto">
          <a:xfrm>
            <a:off x="8172450" y="3990976"/>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00">
                <a:solidFill>
                  <a:srgbClr val="0000FF"/>
                </a:solidFill>
                <a:latin typeface="Verdana" panose="020B0604030504040204" pitchFamily="34" charset="0"/>
              </a:rPr>
              <a:t>   --------------</a:t>
            </a:r>
          </a:p>
        </p:txBody>
      </p:sp>
      <p:sp>
        <p:nvSpPr>
          <p:cNvPr id="61451" name="Text Box 11"/>
          <p:cNvSpPr txBox="1">
            <a:spLocks noChangeArrowheads="1"/>
          </p:cNvSpPr>
          <p:nvPr/>
        </p:nvSpPr>
        <p:spPr bwMode="auto">
          <a:xfrm>
            <a:off x="6629400" y="25908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1">
                <a:solidFill>
                  <a:srgbClr val="FF0000"/>
                </a:solidFill>
              </a:rPr>
              <a:t>l</a:t>
            </a:r>
            <a:r>
              <a:rPr lang="en-US" altLang="en-US" b="1" baseline="-25000">
                <a:solidFill>
                  <a:srgbClr val="FF0000"/>
                </a:solidFill>
              </a:rPr>
              <a:t>3</a:t>
            </a:r>
            <a:endParaRPr lang="en-US" altLang="en-US" b="1">
              <a:solidFill>
                <a:srgbClr val="FF0000"/>
              </a:solidFill>
            </a:endParaRPr>
          </a:p>
        </p:txBody>
      </p:sp>
      <p:sp>
        <p:nvSpPr>
          <p:cNvPr id="61452" name="AutoShape 12"/>
          <p:cNvSpPr>
            <a:spLocks/>
          </p:cNvSpPr>
          <p:nvPr/>
        </p:nvSpPr>
        <p:spPr bwMode="auto">
          <a:xfrm>
            <a:off x="7486650" y="1600200"/>
            <a:ext cx="304800" cy="2590800"/>
          </a:xfrm>
          <a:prstGeom prst="leftBrace">
            <a:avLst>
              <a:gd name="adj1" fmla="val 70833"/>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253" name="Rectangle 13"/>
          <p:cNvSpPr>
            <a:spLocks noChangeArrowheads="1"/>
          </p:cNvSpPr>
          <p:nvPr/>
        </p:nvSpPr>
        <p:spPr bwMode="auto">
          <a:xfrm>
            <a:off x="7715250" y="1295400"/>
            <a:ext cx="304800" cy="3810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254" name="Rectangle 14"/>
          <p:cNvSpPr>
            <a:spLocks noChangeArrowheads="1"/>
          </p:cNvSpPr>
          <p:nvPr/>
        </p:nvSpPr>
        <p:spPr bwMode="auto">
          <a:xfrm>
            <a:off x="6953250" y="5562600"/>
            <a:ext cx="2057400" cy="3048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61455" name="Text Box 15"/>
          <p:cNvSpPr txBox="1">
            <a:spLocks noChangeArrowheads="1"/>
          </p:cNvSpPr>
          <p:nvPr/>
        </p:nvSpPr>
        <p:spPr bwMode="auto">
          <a:xfrm>
            <a:off x="7105650" y="3309939"/>
            <a:ext cx="4495800" cy="376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00">
                <a:latin typeface="Verdana" panose="020B0604030504040204" pitchFamily="34" charset="0"/>
              </a:rPr>
              <a:t>               -</a:t>
            </a:r>
            <a:r>
              <a:rPr lang="en-US" altLang="en-US" sz="1800">
                <a:solidFill>
                  <a:srgbClr val="0000FF"/>
                </a:solidFill>
                <a:latin typeface="Verdana" panose="020B0604030504040204" pitchFamily="34" charset="0"/>
              </a:rPr>
              <a:t>---------------------------</a:t>
            </a:r>
          </a:p>
        </p:txBody>
      </p:sp>
      <p:sp>
        <p:nvSpPr>
          <p:cNvPr id="10257" name="AutoShape 17"/>
          <p:cNvSpPr>
            <a:spLocks/>
          </p:cNvSpPr>
          <p:nvPr/>
        </p:nvSpPr>
        <p:spPr bwMode="auto">
          <a:xfrm>
            <a:off x="9467850" y="1676400"/>
            <a:ext cx="285750" cy="1828800"/>
          </a:xfrm>
          <a:prstGeom prst="leftBrace">
            <a:avLst>
              <a:gd name="adj1" fmla="val 53333"/>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61458" name="Text Box 18"/>
          <p:cNvSpPr txBox="1">
            <a:spLocks noChangeArrowheads="1"/>
          </p:cNvSpPr>
          <p:nvPr/>
        </p:nvSpPr>
        <p:spPr bwMode="auto">
          <a:xfrm>
            <a:off x="9086850" y="236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a:solidFill>
                  <a:srgbClr val="FF0000"/>
                </a:solidFill>
              </a:rPr>
              <a:t>?</a:t>
            </a:r>
          </a:p>
        </p:txBody>
      </p:sp>
      <p:graphicFrame>
        <p:nvGraphicFramePr>
          <p:cNvPr id="61536" name="Group 96"/>
          <p:cNvGraphicFramePr>
            <a:graphicFrameLocks noGrp="1"/>
          </p:cNvGraphicFramePr>
          <p:nvPr>
            <p:extLst>
              <p:ext uri="{D42A27DB-BD31-4B8C-83A1-F6EECF244321}">
                <p14:modId xmlns:p14="http://schemas.microsoft.com/office/powerpoint/2010/main" val="549639713"/>
              </p:ext>
            </p:extLst>
          </p:nvPr>
        </p:nvGraphicFramePr>
        <p:xfrm>
          <a:off x="1676400" y="1828800"/>
          <a:ext cx="5105400" cy="4749800"/>
        </p:xfrm>
        <a:graphic>
          <a:graphicData uri="http://schemas.openxmlformats.org/drawingml/2006/table">
            <a:tbl>
              <a:tblPr/>
              <a:tblGrid>
                <a:gridCol w="1033463">
                  <a:extLst>
                    <a:ext uri="{9D8B030D-6E8A-4147-A177-3AD203B41FA5}">
                      <a16:colId xmlns:a16="http://schemas.microsoft.com/office/drawing/2014/main" val="20000"/>
                    </a:ext>
                  </a:extLst>
                </a:gridCol>
                <a:gridCol w="1331912">
                  <a:extLst>
                    <a:ext uri="{9D8B030D-6E8A-4147-A177-3AD203B41FA5}">
                      <a16:colId xmlns:a16="http://schemas.microsoft.com/office/drawing/2014/main" val="20001"/>
                    </a:ext>
                  </a:extLst>
                </a:gridCol>
                <a:gridCol w="1146175">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tblGrid>
              <a:tr h="13970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err="1">
                          <a:ln>
                            <a:noFill/>
                          </a:ln>
                          <a:solidFill>
                            <a:schemeClr val="tx1"/>
                          </a:solidFill>
                          <a:effectLst/>
                          <a:latin typeface="Times New Roman" pitchFamily="18" charset="0"/>
                        </a:rPr>
                        <a:t>Số</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nặng</a:t>
                      </a: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Tổng trọng lượng quả nặng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Chiều dài lò xo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Độ biến dạng lò xo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0099"/>
                          </a:solidFill>
                          <a:effectLst/>
                          <a:latin typeface="Times New Roman" pitchFamily="18" charset="0"/>
                        </a:rPr>
                        <a:t> 0</a:t>
                      </a:r>
                      <a:endParaRPr kumimoji="0" lang="en-US" sz="2000" b="0" i="0" u="none" strike="noStrike" cap="none" normalizeH="0" baseline="0">
                        <a:ln>
                          <a:noFill/>
                        </a:ln>
                        <a:solidFill>
                          <a:srgbClr val="000099"/>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0000FF"/>
                          </a:solidFill>
                          <a:effectLst/>
                          <a:latin typeface="Times New Roman" pitchFamily="18" charset="0"/>
                        </a:rPr>
                        <a:t>   0</a:t>
                      </a:r>
                      <a:r>
                        <a:rPr kumimoji="0" lang="en-US" sz="2000" b="1" i="0" u="none" strike="noStrike" cap="none" normalizeH="0" baseline="0" dirty="0">
                          <a:ln>
                            <a:noFill/>
                          </a:ln>
                          <a:solidFill>
                            <a:schemeClr val="tx1"/>
                          </a:solidFill>
                          <a:effectLst/>
                          <a:latin typeface="Times New Roman" pitchFamily="18" charset="0"/>
                        </a:rPr>
                        <a:t>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1"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rPr>
                        <a:t>8</a:t>
                      </a:r>
                      <a:r>
                        <a:rPr kumimoji="0" lang="en-US" sz="2000" b="1"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a:ln>
                            <a:noFill/>
                          </a:ln>
                          <a:solidFill>
                            <a:schemeClr val="tx1"/>
                          </a:solidFill>
                          <a:effectLst/>
                          <a:latin typeface="Times New Roman" pitchFamily="18" charset="0"/>
                        </a:rPr>
                        <a:t>cm</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0066"/>
                          </a:solidFill>
                          <a:effectLst/>
                          <a:latin typeface="Times New Roman" pitchFamily="18" charset="0"/>
                        </a:rPr>
                        <a:t>0</a:t>
                      </a:r>
                      <a:r>
                        <a:rPr kumimoji="0" lang="en-US" sz="2000" b="0" i="0" u="none" strike="noStrike" cap="none" normalizeH="0" baseline="0">
                          <a:ln>
                            <a:noFill/>
                          </a:ln>
                          <a:solidFill>
                            <a:srgbClr val="000066"/>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 (cm)</a:t>
                      </a:r>
                      <a:r>
                        <a:rPr kumimoji="0" lang="en-US" sz="2000" b="1" i="0" u="none" strike="noStrike" cap="none" normalizeH="0" baseline="0">
                          <a:ln>
                            <a:noFill/>
                          </a:ln>
                          <a:solidFill>
                            <a:schemeClr val="tx1"/>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FF0000"/>
                          </a:solidFill>
                          <a:effectLst/>
                          <a:latin typeface="Times New Roman" pitchFamily="18" charset="0"/>
                        </a:rPr>
                        <a:t>50</a:t>
                      </a:r>
                      <a:r>
                        <a:rPr kumimoji="0" lang="en-US" sz="2000" b="0" i="0" u="none" strike="noStrike" cap="none" normalizeH="0" baseline="0" dirty="0">
                          <a:ln>
                            <a:noFill/>
                          </a:ln>
                          <a:solidFill>
                            <a:srgbClr val="FF0000"/>
                          </a:solidFill>
                          <a:effectLst/>
                          <a:latin typeface="Times New Roman" pitchFamily="18" charset="0"/>
                        </a:rPr>
                        <a:t> </a:t>
                      </a:r>
                      <a:r>
                        <a:rPr kumimoji="0" lang="en-US" sz="2000" b="1" i="0" u="none" strike="noStrike" cap="none" normalizeH="0" baseline="0" dirty="0">
                          <a:ln>
                            <a:noFill/>
                          </a:ln>
                          <a:solidFill>
                            <a:schemeClr val="tx1"/>
                          </a:solidFill>
                          <a:effectLst/>
                          <a:latin typeface="Times New Roman" pitchFamily="18" charset="0"/>
                        </a:rPr>
                        <a:t>(g)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0" i="0" u="none" strike="noStrike" cap="none" normalizeH="0" baseline="-25000" dirty="0">
                          <a:ln>
                            <a:noFill/>
                          </a:ln>
                          <a:solidFill>
                            <a:schemeClr val="tx1"/>
                          </a:solidFill>
                          <a:effectLst/>
                          <a:latin typeface="Times New Roman" pitchFamily="18" charset="0"/>
                        </a:rPr>
                        <a:t>1</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rPr>
                        <a:t>9</a:t>
                      </a:r>
                      <a:r>
                        <a:rPr kumimoji="0" lang="en-US" sz="2000" b="1"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a:ln>
                            <a:noFill/>
                          </a:ln>
                          <a:solidFill>
                            <a:schemeClr val="tx1"/>
                          </a:solidFill>
                          <a:effectLst/>
                          <a:latin typeface="Times New Roman" pitchFamily="18" charset="0"/>
                        </a:rPr>
                        <a:t>cm</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1</a:t>
                      </a: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572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FF0000"/>
                          </a:solidFill>
                          <a:effectLst/>
                          <a:latin typeface="Times New Roman" pitchFamily="18" charset="0"/>
                        </a:rPr>
                        <a:t>100</a:t>
                      </a:r>
                      <a:r>
                        <a:rPr kumimoji="0" lang="en-US" sz="2000" b="0"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a:ln>
                            <a:noFill/>
                          </a:ln>
                          <a:solidFill>
                            <a:schemeClr val="tx1"/>
                          </a:solidFill>
                          <a:effectLst/>
                          <a:latin typeface="Times New Roman" pitchFamily="18" charset="0"/>
                        </a:rPr>
                        <a:t>(g)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0" i="0" u="none" strike="noStrike" cap="none" normalizeH="0" baseline="-25000" dirty="0">
                          <a:ln>
                            <a:noFill/>
                          </a:ln>
                          <a:solidFill>
                            <a:schemeClr val="tx1"/>
                          </a:solidFill>
                          <a:effectLst/>
                          <a:latin typeface="Times New Roman" pitchFamily="18" charset="0"/>
                        </a:rPr>
                        <a:t>2</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rPr>
                        <a:t>10</a:t>
                      </a:r>
                      <a:r>
                        <a:rPr kumimoji="0" lang="en-US" sz="2000" b="1"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a:ln>
                            <a:noFill/>
                          </a:ln>
                          <a:solidFill>
                            <a:schemeClr val="tx1"/>
                          </a:solidFill>
                          <a:effectLst/>
                          <a:latin typeface="Times New Roman" pitchFamily="18" charset="0"/>
                        </a:rPr>
                        <a:t>cm</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2 </a:t>
                      </a: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540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 . . .</a:t>
                      </a:r>
                      <a:r>
                        <a:rPr kumimoji="0" lang="en-US" sz="2000" b="1" i="0" u="none" strike="noStrike" cap="none" normalizeH="0" baseline="0" dirty="0">
                          <a:ln>
                            <a:noFill/>
                          </a:ln>
                          <a:solidFill>
                            <a:schemeClr val="tx1"/>
                          </a:solidFill>
                          <a:effectLst/>
                          <a:latin typeface="Times New Roman" pitchFamily="18" charset="0"/>
                        </a:rPr>
                        <a:t>(g)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3</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endParaRPr kumimoji="0" lang="en-US" sz="2000" b="1" i="0" u="none" strike="noStrike" cap="none" normalizeH="0" baseline="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0" i="0" u="none" strike="noStrike" cap="none" normalizeH="0" baseline="-25000" dirty="0">
                          <a:ln>
                            <a:noFill/>
                          </a:ln>
                          <a:solidFill>
                            <a:schemeClr val="tx1"/>
                          </a:solidFill>
                          <a:effectLst/>
                          <a:latin typeface="Times New Roman" pitchFamily="18" charset="0"/>
                        </a:rPr>
                        <a:t>3 </a:t>
                      </a:r>
                      <a:r>
                        <a:rPr kumimoji="0" lang="en-US" sz="2000" b="0" i="0" u="none" strike="noStrike" cap="none" normalizeH="0" baseline="0" dirty="0">
                          <a:ln>
                            <a:noFill/>
                          </a:ln>
                          <a:solidFill>
                            <a:schemeClr val="tx1"/>
                          </a:solidFill>
                          <a:effectLst/>
                          <a:latin typeface="Times New Roman" pitchFamily="18" charset="0"/>
                        </a:rPr>
                        <a:t>- l</a:t>
                      </a:r>
                      <a:r>
                        <a:rPr kumimoji="0" lang="en-US" sz="2000" b="0"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a:t>
                      </a:r>
                      <a:r>
                        <a:rPr kumimoji="0" lang="en-US" sz="2000" b="0" i="0" u="none" strike="noStrike" cap="none" normalizeH="0" baseline="0" dirty="0">
                          <a:ln>
                            <a:noFill/>
                          </a:ln>
                          <a:solidFill>
                            <a:schemeClr val="tx1"/>
                          </a:solidFill>
                          <a:effectLst/>
                          <a:latin typeface="Times New Roman" pitchFamily="18" charset="0"/>
                        </a:rPr>
                        <a:t>cm</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1530" name="Text Box 90"/>
          <p:cNvSpPr txBox="1">
            <a:spLocks noChangeArrowheads="1"/>
          </p:cNvSpPr>
          <p:nvPr/>
        </p:nvSpPr>
        <p:spPr bwMode="auto">
          <a:xfrm>
            <a:off x="1447800" y="76201"/>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a:t>B4. Móc ba quả nặng 50 g vào đầu dưới của lò xo. Đo chiều dài của lò xo lúc đó (</a:t>
            </a:r>
            <a:r>
              <a:rPr lang="en-US" altLang="en-US" b="1">
                <a:solidFill>
                  <a:srgbClr val="FF0000"/>
                </a:solidFill>
              </a:rPr>
              <a:t>l</a:t>
            </a:r>
            <a:r>
              <a:rPr lang="en-US" altLang="en-US" b="1" baseline="-25000">
                <a:solidFill>
                  <a:srgbClr val="FF0000"/>
                </a:solidFill>
              </a:rPr>
              <a:t>3</a:t>
            </a:r>
            <a:r>
              <a:rPr lang="en-US" altLang="en-US" b="1"/>
              <a:t>). Ghi kết quả vào bảng 9.1…</a:t>
            </a:r>
          </a:p>
        </p:txBody>
      </p:sp>
      <p:sp>
        <p:nvSpPr>
          <p:cNvPr id="61533" name="Rectangle 93"/>
          <p:cNvSpPr>
            <a:spLocks noChangeArrowheads="1"/>
          </p:cNvSpPr>
          <p:nvPr/>
        </p:nvSpPr>
        <p:spPr bwMode="auto">
          <a:xfrm>
            <a:off x="9067800" y="22860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0000"/>
                </a:solidFill>
              </a:rPr>
              <a:t>l</a:t>
            </a:r>
            <a:r>
              <a:rPr lang="en-US" altLang="en-US" b="1" baseline="-25000">
                <a:solidFill>
                  <a:srgbClr val="FF0000"/>
                </a:solidFill>
              </a:rPr>
              <a:t>0</a:t>
            </a:r>
          </a:p>
        </p:txBody>
      </p:sp>
      <p:sp>
        <p:nvSpPr>
          <p:cNvPr id="10294" name="Text Box 95"/>
          <p:cNvSpPr txBox="1">
            <a:spLocks noChangeArrowheads="1"/>
          </p:cNvSpPr>
          <p:nvPr/>
        </p:nvSpPr>
        <p:spPr bwMode="auto">
          <a:xfrm>
            <a:off x="1676400" y="1295400"/>
            <a:ext cx="3276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i="1"/>
              <a:t>Bảng 9.1. Bảng kết quả</a:t>
            </a:r>
          </a:p>
        </p:txBody>
      </p:sp>
      <p:sp>
        <p:nvSpPr>
          <p:cNvPr id="61537" name="Text Box 97"/>
          <p:cNvSpPr txBox="1">
            <a:spLocks noChangeArrowheads="1"/>
          </p:cNvSpPr>
          <p:nvPr/>
        </p:nvSpPr>
        <p:spPr bwMode="auto">
          <a:xfrm>
            <a:off x="4476750" y="5816814"/>
            <a:ext cx="83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dirty="0">
                <a:solidFill>
                  <a:srgbClr val="FF3300"/>
                </a:solidFill>
              </a:rPr>
              <a:t>11</a:t>
            </a:r>
          </a:p>
        </p:txBody>
      </p:sp>
      <p:sp>
        <p:nvSpPr>
          <p:cNvPr id="61538" name="Text Box 98"/>
          <p:cNvSpPr txBox="1">
            <a:spLocks noChangeArrowheads="1"/>
          </p:cNvSpPr>
          <p:nvPr/>
        </p:nvSpPr>
        <p:spPr bwMode="auto">
          <a:xfrm>
            <a:off x="2895600" y="5791200"/>
            <a:ext cx="838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3300"/>
                </a:solidFill>
              </a:rPr>
              <a:t>150</a:t>
            </a:r>
          </a:p>
        </p:txBody>
      </p:sp>
      <p:sp>
        <p:nvSpPr>
          <p:cNvPr id="25" name="Text Box 97"/>
          <p:cNvSpPr txBox="1">
            <a:spLocks noChangeArrowheads="1"/>
          </p:cNvSpPr>
          <p:nvPr/>
        </p:nvSpPr>
        <p:spPr bwMode="auto">
          <a:xfrm>
            <a:off x="7981616" y="3990976"/>
            <a:ext cx="83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dirty="0">
                <a:solidFill>
                  <a:srgbClr val="002060"/>
                </a:solidFill>
              </a:rPr>
              <a:t>11</a:t>
            </a:r>
          </a:p>
        </p:txBody>
      </p:sp>
    </p:spTree>
    <p:extLst>
      <p:ext uri="{BB962C8B-B14F-4D97-AF65-F5344CB8AC3E}">
        <p14:creationId xmlns:p14="http://schemas.microsoft.com/office/powerpoint/2010/main" val="132640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30"/>
                                        </p:tgtEl>
                                        <p:attrNameLst>
                                          <p:attrName>style.visibility</p:attrName>
                                        </p:attrNameLst>
                                      </p:cBhvr>
                                      <p:to>
                                        <p:strVal val="visible"/>
                                      </p:to>
                                    </p:set>
                                    <p:animEffect transition="in" filter="blinds(horizontal)">
                                      <p:cBhvr>
                                        <p:cTn id="7" dur="500"/>
                                        <p:tgtEl>
                                          <p:spTgt spid="61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1449"/>
                                        </p:tgtEl>
                                        <p:attrNameLst>
                                          <p:attrName>style.visibility</p:attrName>
                                        </p:attrNameLst>
                                      </p:cBhvr>
                                      <p:to>
                                        <p:strVal val="visible"/>
                                      </p:to>
                                    </p:set>
                                    <p:animEffect transition="in" filter="strips(downLeft)">
                                      <p:cBhvr>
                                        <p:cTn id="12" dur="500"/>
                                        <p:tgtEl>
                                          <p:spTgt spid="61449"/>
                                        </p:tgtEl>
                                      </p:cBhvr>
                                    </p:animEffect>
                                  </p:childTnLst>
                                </p:cTn>
                              </p:par>
                            </p:childTnLst>
                          </p:cTn>
                        </p:par>
                        <p:par>
                          <p:cTn id="13" fill="hold" nodeType="afterGroup">
                            <p:stCondLst>
                              <p:cond delay="500"/>
                            </p:stCondLst>
                            <p:childTnLst>
                              <p:par>
                                <p:cTn id="14" presetID="18" presetClass="entr" presetSubtype="12" fill="hold" nodeType="afterEffect">
                                  <p:stCondLst>
                                    <p:cond delay="0"/>
                                  </p:stCondLst>
                                  <p:childTnLst>
                                    <p:set>
                                      <p:cBhvr>
                                        <p:cTn id="15" dur="1" fill="hold">
                                          <p:stCondLst>
                                            <p:cond delay="0"/>
                                          </p:stCondLst>
                                        </p:cTn>
                                        <p:tgtEl>
                                          <p:spTgt spid="61450">
                                            <p:txEl>
                                              <p:pRg st="0" end="0"/>
                                            </p:txEl>
                                          </p:spTgt>
                                        </p:tgtEl>
                                        <p:attrNameLst>
                                          <p:attrName>style.visibility</p:attrName>
                                        </p:attrNameLst>
                                      </p:cBhvr>
                                      <p:to>
                                        <p:strVal val="visible"/>
                                      </p:to>
                                    </p:set>
                                    <p:animEffect transition="in" filter="strips(downLeft)">
                                      <p:cBhvr>
                                        <p:cTn id="16" dur="1000"/>
                                        <p:tgtEl>
                                          <p:spTgt spid="6145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1452"/>
                                        </p:tgtEl>
                                        <p:attrNameLst>
                                          <p:attrName>style.visibility</p:attrName>
                                        </p:attrNameLst>
                                      </p:cBhvr>
                                      <p:to>
                                        <p:strVal val="visible"/>
                                      </p:to>
                                    </p:set>
                                    <p:animEffect transition="in" filter="dissolve">
                                      <p:cBhvr>
                                        <p:cTn id="21" dur="1000"/>
                                        <p:tgtEl>
                                          <p:spTgt spid="61452"/>
                                        </p:tgtEl>
                                      </p:cBhvr>
                                    </p:animEffect>
                                  </p:childTnLst>
                                </p:cTn>
                              </p:par>
                            </p:childTnLst>
                          </p:cTn>
                        </p:par>
                        <p:par>
                          <p:cTn id="22" fill="hold" nodeType="afterGroup">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61451"/>
                                        </p:tgtEl>
                                        <p:attrNameLst>
                                          <p:attrName>style.visibility</p:attrName>
                                        </p:attrNameLst>
                                      </p:cBhvr>
                                      <p:to>
                                        <p:strVal val="visible"/>
                                      </p:to>
                                    </p:set>
                                    <p:anim calcmode="lin" valueType="num">
                                      <p:cBhvr additive="base">
                                        <p:cTn id="25" dur="1000" fill="hold"/>
                                        <p:tgtEl>
                                          <p:spTgt spid="61451"/>
                                        </p:tgtEl>
                                        <p:attrNameLst>
                                          <p:attrName>ppt_x</p:attrName>
                                        </p:attrNameLst>
                                      </p:cBhvr>
                                      <p:tavLst>
                                        <p:tav tm="0">
                                          <p:val>
                                            <p:strVal val="#ppt_x"/>
                                          </p:val>
                                        </p:tav>
                                        <p:tav tm="100000">
                                          <p:val>
                                            <p:strVal val="#ppt_x"/>
                                          </p:val>
                                        </p:tav>
                                      </p:tavLst>
                                    </p:anim>
                                    <p:anim calcmode="lin" valueType="num">
                                      <p:cBhvr additive="base">
                                        <p:cTn id="26" dur="1000" fill="hold"/>
                                        <p:tgtEl>
                                          <p:spTgt spid="6145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61536"/>
                                        </p:tgtEl>
                                        <p:attrNameLst>
                                          <p:attrName>style.visibility</p:attrName>
                                        </p:attrNameLst>
                                      </p:cBhvr>
                                      <p:to>
                                        <p:strVal val="visible"/>
                                      </p:to>
                                    </p:set>
                                    <p:animEffect transition="in" filter="box(in)">
                                      <p:cBhvr>
                                        <p:cTn id="31" dur="500"/>
                                        <p:tgtEl>
                                          <p:spTgt spid="6153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1537"/>
                                        </p:tgtEl>
                                        <p:attrNameLst>
                                          <p:attrName>style.visibility</p:attrName>
                                        </p:attrNameLst>
                                      </p:cBhvr>
                                      <p:to>
                                        <p:strVal val="visible"/>
                                      </p:to>
                                    </p:set>
                                    <p:animEffect transition="in" filter="box(in)">
                                      <p:cBhvr>
                                        <p:cTn id="36" dur="500"/>
                                        <p:tgtEl>
                                          <p:spTgt spid="615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1538"/>
                                        </p:tgtEl>
                                        <p:attrNameLst>
                                          <p:attrName>style.visibility</p:attrName>
                                        </p:attrNameLst>
                                      </p:cBhvr>
                                      <p:to>
                                        <p:strVal val="visible"/>
                                      </p:to>
                                    </p:set>
                                    <p:animEffect transition="in" filter="box(in)">
                                      <p:cBhvr>
                                        <p:cTn id="41" dur="500"/>
                                        <p:tgtEl>
                                          <p:spTgt spid="615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nodeType="clickEffect">
                                  <p:stCondLst>
                                    <p:cond delay="0"/>
                                  </p:stCondLst>
                                  <p:childTnLst>
                                    <p:animEffect transition="out" filter="box(in)">
                                      <p:cBhvr>
                                        <p:cTn id="45" dur="500"/>
                                        <p:tgtEl>
                                          <p:spTgt spid="61449"/>
                                        </p:tgtEl>
                                      </p:cBhvr>
                                    </p:animEffect>
                                    <p:set>
                                      <p:cBhvr>
                                        <p:cTn id="46" dur="1" fill="hold">
                                          <p:stCondLst>
                                            <p:cond delay="499"/>
                                          </p:stCondLst>
                                        </p:cTn>
                                        <p:tgtEl>
                                          <p:spTgt spid="61449"/>
                                        </p:tgtEl>
                                        <p:attrNameLst>
                                          <p:attrName>style.visibility</p:attrName>
                                        </p:attrNameLst>
                                      </p:cBhvr>
                                      <p:to>
                                        <p:strVal val="hidden"/>
                                      </p:to>
                                    </p:set>
                                  </p:childTnLst>
                                </p:cTn>
                              </p:par>
                              <p:par>
                                <p:cTn id="47" presetID="4" presetClass="exit" presetSubtype="16" fill="hold" grpId="0" nodeType="withEffect">
                                  <p:stCondLst>
                                    <p:cond delay="0"/>
                                  </p:stCondLst>
                                  <p:childTnLst>
                                    <p:animEffect transition="out" filter="box(in)">
                                      <p:cBhvr>
                                        <p:cTn id="48" dur="500"/>
                                        <p:tgtEl>
                                          <p:spTgt spid="61450">
                                            <p:txEl>
                                              <p:pRg st="0" end="0"/>
                                            </p:txEl>
                                          </p:spTgt>
                                        </p:tgtEl>
                                      </p:cBhvr>
                                    </p:animEffect>
                                    <p:set>
                                      <p:cBhvr>
                                        <p:cTn id="49" dur="1" fill="hold">
                                          <p:stCondLst>
                                            <p:cond delay="499"/>
                                          </p:stCondLst>
                                        </p:cTn>
                                        <p:tgtEl>
                                          <p:spTgt spid="61450">
                                            <p:txEl>
                                              <p:pRg st="0" end="0"/>
                                            </p:txEl>
                                          </p:spTgt>
                                        </p:tgtEl>
                                        <p:attrNameLst>
                                          <p:attrName>style.visibility</p:attrName>
                                        </p:attrNameLst>
                                      </p:cBhvr>
                                      <p:to>
                                        <p:strVal val="hidden"/>
                                      </p:to>
                                    </p:set>
                                  </p:childTnLst>
                                </p:cTn>
                              </p:par>
                              <p:par>
                                <p:cTn id="50" presetID="4" presetClass="exit" presetSubtype="16" fill="hold" grpId="0" nodeType="withEffect">
                                  <p:stCondLst>
                                    <p:cond delay="0"/>
                                  </p:stCondLst>
                                  <p:childTnLst>
                                    <p:animEffect transition="out" filter="box(in)">
                                      <p:cBhvr>
                                        <p:cTn id="51" dur="500"/>
                                        <p:tgtEl>
                                          <p:spTgt spid="61455"/>
                                        </p:tgtEl>
                                      </p:cBhvr>
                                    </p:animEffect>
                                    <p:set>
                                      <p:cBhvr>
                                        <p:cTn id="52" dur="1" fill="hold">
                                          <p:stCondLst>
                                            <p:cond delay="499"/>
                                          </p:stCondLst>
                                        </p:cTn>
                                        <p:tgtEl>
                                          <p:spTgt spid="61455"/>
                                        </p:tgtEl>
                                        <p:attrNameLst>
                                          <p:attrName>style.visibility</p:attrName>
                                        </p:attrNameLst>
                                      </p:cBhvr>
                                      <p:to>
                                        <p:strVal val="hidden"/>
                                      </p:to>
                                    </p:set>
                                  </p:childTnLst>
                                </p:cTn>
                              </p:par>
                              <p:par>
                                <p:cTn id="53" presetID="4" presetClass="exit" presetSubtype="16" fill="hold" grpId="1" nodeType="withEffect">
                                  <p:stCondLst>
                                    <p:cond delay="0"/>
                                  </p:stCondLst>
                                  <p:childTnLst>
                                    <p:animEffect transition="out" filter="box(in)">
                                      <p:cBhvr>
                                        <p:cTn id="54" dur="500"/>
                                        <p:tgtEl>
                                          <p:spTgt spid="61452"/>
                                        </p:tgtEl>
                                      </p:cBhvr>
                                    </p:animEffect>
                                    <p:set>
                                      <p:cBhvr>
                                        <p:cTn id="55" dur="1" fill="hold">
                                          <p:stCondLst>
                                            <p:cond delay="499"/>
                                          </p:stCondLst>
                                        </p:cTn>
                                        <p:tgtEl>
                                          <p:spTgt spid="61452"/>
                                        </p:tgtEl>
                                        <p:attrNameLst>
                                          <p:attrName>style.visibility</p:attrName>
                                        </p:attrNameLst>
                                      </p:cBhvr>
                                      <p:to>
                                        <p:strVal val="hidden"/>
                                      </p:to>
                                    </p:set>
                                  </p:childTnLst>
                                </p:cTn>
                              </p:par>
                              <p:par>
                                <p:cTn id="56" presetID="4" presetClass="exit" presetSubtype="16" fill="hold" grpId="1" nodeType="withEffect">
                                  <p:stCondLst>
                                    <p:cond delay="0"/>
                                  </p:stCondLst>
                                  <p:childTnLst>
                                    <p:animEffect transition="out" filter="box(in)">
                                      <p:cBhvr>
                                        <p:cTn id="57" dur="500"/>
                                        <p:tgtEl>
                                          <p:spTgt spid="61451"/>
                                        </p:tgtEl>
                                      </p:cBhvr>
                                    </p:animEffect>
                                    <p:set>
                                      <p:cBhvr>
                                        <p:cTn id="58" dur="1" fill="hold">
                                          <p:stCondLst>
                                            <p:cond delay="499"/>
                                          </p:stCondLst>
                                        </p:cTn>
                                        <p:tgtEl>
                                          <p:spTgt spid="61451"/>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1" nodeType="clickEffect">
                                  <p:stCondLst>
                                    <p:cond delay="0"/>
                                  </p:stCondLst>
                                  <p:childTnLst>
                                    <p:set>
                                      <p:cBhvr>
                                        <p:cTn id="62" dur="1" fill="hold">
                                          <p:stCondLst>
                                            <p:cond delay="0"/>
                                          </p:stCondLst>
                                        </p:cTn>
                                        <p:tgtEl>
                                          <p:spTgt spid="61455"/>
                                        </p:tgtEl>
                                        <p:attrNameLst>
                                          <p:attrName>style.visibility</p:attrName>
                                        </p:attrNameLst>
                                      </p:cBhvr>
                                      <p:to>
                                        <p:strVal val="visible"/>
                                      </p:to>
                                    </p:set>
                                    <p:animEffect transition="in" filter="box(in)">
                                      <p:cBhvr>
                                        <p:cTn id="63" dur="500"/>
                                        <p:tgtEl>
                                          <p:spTgt spid="6145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xit" presetSubtype="16" fill="hold" grpId="0" nodeType="clickEffect">
                                  <p:stCondLst>
                                    <p:cond delay="0"/>
                                  </p:stCondLst>
                                  <p:childTnLst>
                                    <p:animEffect transition="out" filter="box(in)">
                                      <p:cBhvr>
                                        <p:cTn id="67" dur="500"/>
                                        <p:tgtEl>
                                          <p:spTgt spid="61533"/>
                                        </p:tgtEl>
                                      </p:cBhvr>
                                    </p:animEffect>
                                    <p:set>
                                      <p:cBhvr>
                                        <p:cTn id="68" dur="1" fill="hold">
                                          <p:stCondLst>
                                            <p:cond delay="499"/>
                                          </p:stCondLst>
                                        </p:cTn>
                                        <p:tgtEl>
                                          <p:spTgt spid="61533"/>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61458"/>
                                        </p:tgtEl>
                                        <p:attrNameLst>
                                          <p:attrName>style.visibility</p:attrName>
                                        </p:attrNameLst>
                                      </p:cBhvr>
                                      <p:to>
                                        <p:strVal val="visible"/>
                                      </p:to>
                                    </p:set>
                                    <p:animEffect transition="in" filter="box(in)">
                                      <p:cBhvr>
                                        <p:cTn id="73" dur="500"/>
                                        <p:tgtEl>
                                          <p:spTgt spid="61458"/>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ox(in)">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0" grpId="0" build="allAtOnce"/>
      <p:bldP spid="61451" grpId="0"/>
      <p:bldP spid="61451" grpId="1"/>
      <p:bldP spid="61452" grpId="0" animBg="1"/>
      <p:bldP spid="61452" grpId="1" animBg="1"/>
      <p:bldP spid="61455" grpId="0" animBg="1"/>
      <p:bldP spid="61455" grpId="1" animBg="1"/>
      <p:bldP spid="61458" grpId="0"/>
      <p:bldP spid="61530" grpId="0"/>
      <p:bldP spid="61533" grpId="0"/>
      <p:bldP spid="61537" grpId="0"/>
      <p:bldP spid="61538"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0696" name="Group 40"/>
          <p:cNvGraphicFramePr>
            <a:graphicFrameLocks noGrp="1"/>
          </p:cNvGraphicFramePr>
          <p:nvPr>
            <p:ph/>
            <p:extLst>
              <p:ext uri="{D42A27DB-BD31-4B8C-83A1-F6EECF244321}">
                <p14:modId xmlns:p14="http://schemas.microsoft.com/office/powerpoint/2010/main" val="2352028098"/>
              </p:ext>
            </p:extLst>
          </p:nvPr>
        </p:nvGraphicFramePr>
        <p:xfrm>
          <a:off x="900953" y="914467"/>
          <a:ext cx="10031505" cy="5832286"/>
        </p:xfrm>
        <a:graphic>
          <a:graphicData uri="http://schemas.openxmlformats.org/drawingml/2006/table">
            <a:tbl>
              <a:tblPr/>
              <a:tblGrid>
                <a:gridCol w="1565046">
                  <a:extLst>
                    <a:ext uri="{9D8B030D-6E8A-4147-A177-3AD203B41FA5}">
                      <a16:colId xmlns:a16="http://schemas.microsoft.com/office/drawing/2014/main" val="20000"/>
                    </a:ext>
                  </a:extLst>
                </a:gridCol>
                <a:gridCol w="2015306">
                  <a:extLst>
                    <a:ext uri="{9D8B030D-6E8A-4147-A177-3AD203B41FA5}">
                      <a16:colId xmlns:a16="http://schemas.microsoft.com/office/drawing/2014/main" val="20001"/>
                    </a:ext>
                  </a:extLst>
                </a:gridCol>
                <a:gridCol w="2015306">
                  <a:extLst>
                    <a:ext uri="{9D8B030D-6E8A-4147-A177-3AD203B41FA5}">
                      <a16:colId xmlns:a16="http://schemas.microsoft.com/office/drawing/2014/main" val="648997971"/>
                    </a:ext>
                  </a:extLst>
                </a:gridCol>
                <a:gridCol w="1735833">
                  <a:extLst>
                    <a:ext uri="{9D8B030D-6E8A-4147-A177-3AD203B41FA5}">
                      <a16:colId xmlns:a16="http://schemas.microsoft.com/office/drawing/2014/main" val="20002"/>
                    </a:ext>
                  </a:extLst>
                </a:gridCol>
                <a:gridCol w="2700014">
                  <a:extLst>
                    <a:ext uri="{9D8B030D-6E8A-4147-A177-3AD203B41FA5}">
                      <a16:colId xmlns:a16="http://schemas.microsoft.com/office/drawing/2014/main" val="20003"/>
                    </a:ext>
                  </a:extLst>
                </a:gridCol>
              </a:tblGrid>
              <a:tr h="1259514">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err="1">
                          <a:ln>
                            <a:noFill/>
                          </a:ln>
                          <a:solidFill>
                            <a:schemeClr val="tx1"/>
                          </a:solidFill>
                          <a:effectLst/>
                          <a:latin typeface="Times New Roman" pitchFamily="18" charset="0"/>
                        </a:rPr>
                        <a:t>Số</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quả</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nặng</a:t>
                      </a:r>
                      <a:endParaRPr kumimoji="0" lang="en-US" sz="2400" b="1" i="0" u="none" strike="noStrike" cap="none" normalizeH="0" baseline="0" dirty="0">
                        <a:ln>
                          <a:noFill/>
                        </a:ln>
                        <a:solidFill>
                          <a:schemeClr val="tx1"/>
                        </a:solidFill>
                        <a:effectLst/>
                        <a:latin typeface="Times New Roman"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err="1">
                          <a:ln>
                            <a:noFill/>
                          </a:ln>
                          <a:solidFill>
                            <a:schemeClr val="tx1"/>
                          </a:solidFill>
                          <a:effectLst/>
                          <a:latin typeface="Times New Roman" pitchFamily="18" charset="0"/>
                        </a:rPr>
                        <a:t>Tổng</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khối</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lượng</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quả</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nặng</a:t>
                      </a:r>
                      <a:endParaRPr kumimoji="0" lang="en-US" sz="2400" b="1"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Chiêu</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dài</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ban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đầu</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lò</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xo (mm)</a:t>
                      </a:r>
                    </a:p>
                  </a:txBody>
                  <a:tcPr marT="50833" marB="50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Chiều dài lò xo</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err="1">
                          <a:ln>
                            <a:noFill/>
                          </a:ln>
                          <a:solidFill>
                            <a:schemeClr val="tx1"/>
                          </a:solidFill>
                          <a:effectLst/>
                          <a:latin typeface="Times New Roman" pitchFamily="18" charset="0"/>
                        </a:rPr>
                        <a:t>Độ</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dãn</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lò</a:t>
                      </a:r>
                      <a:r>
                        <a:rPr kumimoji="0" lang="en-US" sz="2400" b="1" i="0" u="none" strike="noStrike" cap="none" normalizeH="0" baseline="0" dirty="0">
                          <a:ln>
                            <a:noFill/>
                          </a:ln>
                          <a:solidFill>
                            <a:schemeClr val="tx1"/>
                          </a:solidFill>
                          <a:effectLst/>
                          <a:latin typeface="Times New Roman" pitchFamily="18" charset="0"/>
                        </a:rPr>
                        <a:t> xo</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a:t>
                      </a:r>
                      <a:r>
                        <a:rPr kumimoji="0" lang="en-US" sz="2000" b="1" i="0" u="none" strike="noStrike" cap="none" normalizeH="0" baseline="0" dirty="0" err="1">
                          <a:ln>
                            <a:noFill/>
                          </a:ln>
                          <a:solidFill>
                            <a:schemeClr val="tx1"/>
                          </a:solidFill>
                          <a:effectLst/>
                          <a:latin typeface="Times New Roman" pitchFamily="18" charset="0"/>
                        </a:rPr>
                        <a:t>Độ</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biến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dạng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lò</a:t>
                      </a:r>
                      <a:r>
                        <a:rPr kumimoji="0" lang="en-US" sz="2000" b="1" i="0" u="none" strike="noStrike" cap="none" normalizeH="0" baseline="0" dirty="0">
                          <a:ln>
                            <a:noFill/>
                          </a:ln>
                          <a:solidFill>
                            <a:schemeClr val="tx1"/>
                          </a:solidFill>
                          <a:effectLst/>
                          <a:latin typeface="Times New Roman" pitchFamily="18" charset="0"/>
                        </a:rPr>
                        <a:t> xo)</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9494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 0</a:t>
                      </a:r>
                      <a:endParaRPr kumimoji="0" lang="en-US" sz="2400" b="0" i="0" u="none" strike="noStrike" cap="none" normalizeH="0" baseline="0">
                        <a:ln>
                          <a:noFill/>
                        </a:ln>
                        <a:solidFill>
                          <a:schemeClr val="tx1"/>
                        </a:solidFill>
                        <a:effectLst/>
                        <a:latin typeface="Times New Roman"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a:ln>
                            <a:noFill/>
                          </a:ln>
                          <a:solidFill>
                            <a:srgbClr val="FF0000"/>
                          </a:solidFill>
                          <a:effectLst/>
                          <a:latin typeface="Times New Roman" pitchFamily="18" charset="0"/>
                        </a:rPr>
                        <a:t>   0   </a:t>
                      </a:r>
                      <a:r>
                        <a:rPr kumimoji="0" lang="en-US" sz="2400" b="1" i="0" u="none" strike="noStrike" cap="none" normalizeH="0" baseline="0" dirty="0">
                          <a:ln>
                            <a:noFill/>
                          </a:ln>
                          <a:solidFill>
                            <a:schemeClr val="tx1"/>
                          </a:solidFill>
                          <a:effectLst/>
                          <a:latin typeface="Times New Roman" pitchFamily="18" charset="0"/>
                        </a:rPr>
                        <a:t>(g)</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cap="none" normalizeH="0" baseline="0" dirty="0">
                          <a:ln>
                            <a:noFill/>
                          </a:ln>
                          <a:solidFill>
                            <a:schemeClr val="tx1"/>
                          </a:solidFill>
                          <a:effectLst/>
                          <a:latin typeface="VNI-Souvir" pitchFamily="2" charset="0"/>
                        </a:rPr>
                        <a:t>l</a:t>
                      </a:r>
                      <a:r>
                        <a:rPr kumimoji="0" lang="en-US" sz="1800" b="1" i="1" u="none" strike="noStrike" cap="none" normalizeH="0" baseline="-25000" dirty="0">
                          <a:ln>
                            <a:noFill/>
                          </a:ln>
                          <a:solidFill>
                            <a:schemeClr val="tx1"/>
                          </a:solidFill>
                          <a:effectLst/>
                          <a:latin typeface="VNI-Souvir" pitchFamily="2" charset="0"/>
                        </a:rPr>
                        <a:t>0</a:t>
                      </a:r>
                      <a:r>
                        <a:rPr kumimoji="0" lang="en-US" sz="1800" b="1" i="1" u="none" strike="noStrike" cap="none" normalizeH="0" baseline="0" dirty="0">
                          <a:ln>
                            <a:noFill/>
                          </a:ln>
                          <a:solidFill>
                            <a:schemeClr val="tx1"/>
                          </a:solidFill>
                          <a:effectLst/>
                          <a:latin typeface="VNI-Souvir" pitchFamily="2" charset="0"/>
                        </a:rPr>
                        <a:t>=…</a:t>
                      </a:r>
                      <a:r>
                        <a:rPr kumimoji="0" lang="en-US" sz="1800" b="1" i="1" u="none" strike="noStrike" cap="none" normalizeH="0" baseline="0" dirty="0">
                          <a:ln>
                            <a:noFill/>
                          </a:ln>
                          <a:solidFill>
                            <a:srgbClr val="FF0000"/>
                          </a:solidFill>
                          <a:effectLst/>
                          <a:latin typeface="VNI-Souvir" pitchFamily="2" charset="0"/>
                        </a:rPr>
                        <a:t>8</a:t>
                      </a:r>
                      <a:r>
                        <a:rPr kumimoji="0" lang="en-US" sz="1800" b="1" i="1" u="none" strike="noStrike" cap="none" normalizeH="0" baseline="0" dirty="0">
                          <a:ln>
                            <a:noFill/>
                          </a:ln>
                          <a:solidFill>
                            <a:schemeClr val="tx1"/>
                          </a:solidFill>
                          <a:effectLst/>
                          <a:latin typeface="VNI-Souvir" pitchFamily="2" charset="0"/>
                        </a:rPr>
                        <a:t>...(mm)</a:t>
                      </a:r>
                    </a:p>
                  </a:txBody>
                  <a:tcPr marT="50833" marB="50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l</a:t>
                      </a:r>
                      <a:r>
                        <a:rPr kumimoji="0" lang="en-US" sz="2400" b="1" i="0" u="none" strike="noStrike" cap="none" normalizeH="0" baseline="-25000" dirty="0">
                          <a:ln>
                            <a:noFill/>
                          </a:ln>
                          <a:solidFill>
                            <a:schemeClr val="tx1"/>
                          </a:solidFill>
                          <a:effectLst/>
                          <a:latin typeface="Times New Roman" pitchFamily="18" charset="0"/>
                        </a:rPr>
                        <a:t>0</a:t>
                      </a:r>
                      <a:r>
                        <a:rPr kumimoji="0" lang="en-US" sz="2400" b="1" i="0" u="none" strike="noStrike" cap="none" normalizeH="0" baseline="0" dirty="0">
                          <a:ln>
                            <a:noFill/>
                          </a:ln>
                          <a:solidFill>
                            <a:schemeClr val="tx1"/>
                          </a:solidFill>
                          <a:effectLst/>
                          <a:latin typeface="Times New Roman" pitchFamily="18" charset="0"/>
                        </a:rPr>
                        <a:t>=</a:t>
                      </a:r>
                      <a:r>
                        <a:rPr kumimoji="0" lang="en-US" sz="2400" b="1" i="0" u="none" strike="noStrike" cap="none" normalizeH="0" baseline="0" dirty="0">
                          <a:ln>
                            <a:noFill/>
                          </a:ln>
                          <a:solidFill>
                            <a:srgbClr val="000066"/>
                          </a:solidFill>
                          <a:effectLst/>
                          <a:latin typeface="Times New Roman" pitchFamily="18" charset="0"/>
                        </a:rPr>
                        <a:t>8 </a:t>
                      </a:r>
                      <a:r>
                        <a:rPr kumimoji="0" lang="en-US" sz="2400" b="0" i="0" u="none" strike="noStrike" cap="none" normalizeH="0" baseline="0" dirty="0">
                          <a:ln>
                            <a:noFill/>
                          </a:ln>
                          <a:solidFill>
                            <a:schemeClr val="tx1"/>
                          </a:solidFill>
                          <a:effectLst/>
                          <a:latin typeface="Times New Roman" pitchFamily="18" charset="0"/>
                        </a:rPr>
                        <a:t>cm</a:t>
                      </a:r>
                      <a:endParaRPr kumimoji="0" lang="en-US" sz="24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rgbClr val="000066"/>
                          </a:solidFill>
                          <a:effectLst/>
                          <a:latin typeface="Times New Roman" pitchFamily="18" charset="0"/>
                        </a:rPr>
                        <a:t>0</a:t>
                      </a:r>
                      <a:r>
                        <a:rPr kumimoji="0" lang="en-US" sz="2400" b="0" i="0" u="none" strike="noStrike" cap="none" normalizeH="0" baseline="0">
                          <a:ln>
                            <a:noFill/>
                          </a:ln>
                          <a:solidFill>
                            <a:srgbClr val="000066"/>
                          </a:solidFill>
                          <a:effectLst/>
                          <a:latin typeface="Times New Roman" pitchFamily="18" charset="0"/>
                        </a:rPr>
                        <a:t> </a:t>
                      </a:r>
                      <a:r>
                        <a:rPr kumimoji="0" lang="en-US" sz="2400" b="0" i="0" u="none" strike="noStrike" cap="none" normalizeH="0" baseline="0">
                          <a:ln>
                            <a:noFill/>
                          </a:ln>
                          <a:solidFill>
                            <a:schemeClr val="tx1"/>
                          </a:solidFill>
                          <a:effectLst/>
                          <a:latin typeface="Times New Roman" pitchFamily="18" charset="0"/>
                        </a:rPr>
                        <a:t> (cm)</a:t>
                      </a:r>
                      <a:r>
                        <a:rPr kumimoji="0" lang="en-US" sz="2400" b="1" i="0" u="none" strike="noStrike" cap="none" normalizeH="0" baseline="0">
                          <a:ln>
                            <a:noFill/>
                          </a:ln>
                          <a:solidFill>
                            <a:schemeClr val="tx1"/>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4948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rgbClr val="0066FF"/>
                          </a:solidFill>
                          <a:effectLst/>
                          <a:latin typeface="Times New Roman" pitchFamily="18"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a:ln>
                            <a:noFill/>
                          </a:ln>
                          <a:solidFill>
                            <a:srgbClr val="FF0000"/>
                          </a:solidFill>
                          <a:effectLst/>
                          <a:latin typeface="Times New Roman" pitchFamily="18" charset="0"/>
                        </a:rPr>
                        <a:t>50</a:t>
                      </a:r>
                      <a:r>
                        <a:rPr kumimoji="0" lang="en-US" sz="2400" b="0"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(g)</a:t>
                      </a: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cap="none" normalizeH="0" baseline="0" dirty="0">
                          <a:ln>
                            <a:noFill/>
                          </a:ln>
                          <a:solidFill>
                            <a:schemeClr val="tx1"/>
                          </a:solidFill>
                          <a:effectLst/>
                          <a:latin typeface="VNI-Souvir" pitchFamily="2" charset="0"/>
                        </a:rPr>
                        <a:t>l</a:t>
                      </a:r>
                      <a:r>
                        <a:rPr kumimoji="0" lang="en-US" sz="1800" b="1" i="1" u="none" strike="noStrike" cap="none" normalizeH="0" baseline="-25000" dirty="0">
                          <a:ln>
                            <a:noFill/>
                          </a:ln>
                          <a:solidFill>
                            <a:schemeClr val="tx1"/>
                          </a:solidFill>
                          <a:effectLst/>
                          <a:latin typeface="VNI-Souvir" pitchFamily="2" charset="0"/>
                        </a:rPr>
                        <a:t>0</a:t>
                      </a:r>
                      <a:r>
                        <a:rPr kumimoji="0" lang="en-US" sz="1800" b="1" i="1" u="none" strike="noStrike" cap="none" normalizeH="0" baseline="0" dirty="0">
                          <a:ln>
                            <a:noFill/>
                          </a:ln>
                          <a:solidFill>
                            <a:schemeClr val="tx1"/>
                          </a:solidFill>
                          <a:effectLst/>
                          <a:latin typeface="VNI-Souvir" pitchFamily="2" charset="0"/>
                        </a:rPr>
                        <a:t>=…</a:t>
                      </a: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8 </a:t>
                      </a:r>
                      <a:r>
                        <a:rPr kumimoji="0" lang="en-US" sz="1800" b="1" i="1" u="none" strike="noStrike" cap="none" normalizeH="0" baseline="0" dirty="0">
                          <a:ln>
                            <a:noFill/>
                          </a:ln>
                          <a:solidFill>
                            <a:schemeClr val="tx1"/>
                          </a:solidFill>
                          <a:effectLst/>
                          <a:latin typeface="VNI-Souvir" pitchFamily="2" charset="0"/>
                        </a:rPr>
                        <a:t>(mm)</a:t>
                      </a:r>
                    </a:p>
                  </a:txBody>
                  <a:tcPr marT="50833" marB="50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1</a:t>
                      </a:r>
                      <a:r>
                        <a:rPr kumimoji="0" lang="en-US" sz="2400" b="1" i="0" u="none" strike="noStrike" cap="none" normalizeH="0" baseline="0" dirty="0">
                          <a:ln>
                            <a:noFill/>
                          </a:ln>
                          <a:solidFill>
                            <a:schemeClr val="tx1"/>
                          </a:solidFill>
                          <a:effectLst/>
                          <a:latin typeface="Times New Roman" pitchFamily="18" charset="0"/>
                        </a:rPr>
                        <a:t>=</a:t>
                      </a:r>
                      <a:r>
                        <a:rPr kumimoji="0" lang="en-US" sz="2400" b="1" i="0" u="none" strike="noStrike" cap="none" normalizeH="0" baseline="0" dirty="0">
                          <a:ln>
                            <a:noFill/>
                          </a:ln>
                          <a:solidFill>
                            <a:srgbClr val="000066"/>
                          </a:solidFill>
                          <a:effectLst/>
                          <a:latin typeface="Times New Roman" pitchFamily="18" charset="0"/>
                        </a:rPr>
                        <a:t>9 </a:t>
                      </a:r>
                      <a:r>
                        <a:rPr kumimoji="0" lang="en-US" sz="2400" b="0" i="0" u="none" strike="noStrike" cap="none" normalizeH="0" baseline="0" dirty="0">
                          <a:ln>
                            <a:noFill/>
                          </a:ln>
                          <a:solidFill>
                            <a:schemeClr val="tx1"/>
                          </a:solidFill>
                          <a:effectLst/>
                          <a:latin typeface="Times New Roman" pitchFamily="18" charset="0"/>
                        </a:rPr>
                        <a:t>cm</a:t>
                      </a:r>
                      <a:endParaRPr kumimoji="0" lang="en-US" sz="24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lang="el-GR" sz="1800" b="0" i="0" kern="1200" dirty="0">
                          <a:solidFill>
                            <a:schemeClr val="tx1"/>
                          </a:solidFill>
                          <a:effectLst/>
                          <a:latin typeface="Times New Roman" panose="02020603050405020304" pitchFamily="18" charset="0"/>
                          <a:ea typeface="+mn-ea"/>
                          <a:cs typeface="Times New Roman" panose="02020603050405020304" pitchFamily="18" charset="0"/>
                        </a:rPr>
                        <a:t>Δ</a:t>
                      </a:r>
                      <a:r>
                        <a:rPr kumimoji="0" lang="en-US" sz="1800" b="0" i="1" u="none" strike="noStrike" cap="none" normalizeH="0" baseline="0" dirty="0">
                          <a:ln>
                            <a:noFill/>
                          </a:ln>
                          <a:solidFill>
                            <a:schemeClr val="tx1"/>
                          </a:solidFill>
                          <a:effectLst/>
                          <a:latin typeface="VNI-Souvir" pitchFamily="2" charset="0"/>
                        </a:rPr>
                        <a:t>l</a:t>
                      </a:r>
                      <a:r>
                        <a:rPr kumimoji="0" lang="en-US" sz="1800" b="0" i="1" u="none" strike="noStrike" cap="none" normalizeH="0" baseline="-25000" dirty="0">
                          <a:ln>
                            <a:noFill/>
                          </a:ln>
                          <a:solidFill>
                            <a:schemeClr val="tx1"/>
                          </a:solidFill>
                          <a:effectLst/>
                          <a:latin typeface="VNI-Souvir" pitchFamily="2" charset="0"/>
                        </a:rPr>
                        <a:t>1</a:t>
                      </a:r>
                      <a:r>
                        <a:rPr kumimoji="0" lang="en-US" sz="1800" b="0" i="1" u="none" strike="noStrike" cap="none" normalizeH="0" baseline="0" dirty="0">
                          <a:ln>
                            <a:noFill/>
                          </a:ln>
                          <a:solidFill>
                            <a:schemeClr val="tx1"/>
                          </a:solidFill>
                          <a:effectLst/>
                          <a:latin typeface="VNI-Souvir" pitchFamily="2" charset="0"/>
                        </a:rPr>
                        <a:t> </a:t>
                      </a:r>
                      <a:r>
                        <a:rPr kumimoji="0" lang="en-US" sz="2400" b="0" i="1" u="none" strike="noStrike" cap="none" normalizeH="0" baseline="0" dirty="0">
                          <a:ln>
                            <a:noFill/>
                          </a:ln>
                          <a:solidFill>
                            <a:schemeClr val="tx1"/>
                          </a:solidFill>
                          <a:effectLst/>
                          <a:latin typeface="VNI-Souvir" pitchFamily="2" charset="0"/>
                        </a:rPr>
                        <a:t>=</a:t>
                      </a:r>
                      <a:r>
                        <a:rPr lang="en-US" sz="2400" b="0" i="0" kern="1200" dirty="0">
                          <a:solidFill>
                            <a:schemeClr val="tx1"/>
                          </a:solidFill>
                          <a:effectLst/>
                          <a:latin typeface="Times New Roman" panose="02020603050405020304" pitchFamily="18" charset="0"/>
                          <a:ea typeface="+mn-ea"/>
                          <a:cs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 1 </a:t>
                      </a: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0</a:t>
                      </a:r>
                      <a:r>
                        <a:rPr kumimoji="0" lang="en-US" sz="2400" b="1"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rPr>
                        <a:t>cm</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3690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rgbClr val="0066FF"/>
                          </a:solidFill>
                          <a:effectLst/>
                          <a:latin typeface="Times New Roman" pitchFamily="18"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0"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a:ln>
                            <a:noFill/>
                          </a:ln>
                          <a:solidFill>
                            <a:srgbClr val="FF0000"/>
                          </a:solidFill>
                          <a:effectLst/>
                          <a:latin typeface="Times New Roman" pitchFamily="18" charset="0"/>
                        </a:rPr>
                        <a:t>100</a:t>
                      </a:r>
                      <a:r>
                        <a:rPr kumimoji="0" lang="en-US" sz="2400" b="0"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(g)</a:t>
                      </a: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cap="none" normalizeH="0" baseline="0" dirty="0">
                          <a:ln>
                            <a:noFill/>
                          </a:ln>
                          <a:solidFill>
                            <a:schemeClr val="tx1"/>
                          </a:solidFill>
                          <a:effectLst/>
                          <a:latin typeface="VNI-Souvir" pitchFamily="2"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cap="none" normalizeH="0" baseline="0" dirty="0">
                          <a:ln>
                            <a:noFill/>
                          </a:ln>
                          <a:solidFill>
                            <a:schemeClr val="tx1"/>
                          </a:solidFill>
                          <a:effectLst/>
                          <a:latin typeface="VNI-Souvir" pitchFamily="2" charset="0"/>
                        </a:rPr>
                        <a:t>l</a:t>
                      </a:r>
                      <a:r>
                        <a:rPr kumimoji="0" lang="en-US" sz="1800" b="1" i="1" u="none" strike="noStrike" cap="none" normalizeH="0" baseline="-25000" dirty="0">
                          <a:ln>
                            <a:noFill/>
                          </a:ln>
                          <a:solidFill>
                            <a:schemeClr val="tx1"/>
                          </a:solidFill>
                          <a:effectLst/>
                          <a:latin typeface="VNI-Souvir" pitchFamily="2" charset="0"/>
                        </a:rPr>
                        <a:t>0</a:t>
                      </a:r>
                      <a:r>
                        <a:rPr kumimoji="0" lang="en-US" sz="1800" b="1" i="1" u="none" strike="noStrike" cap="none" normalizeH="0" baseline="0" dirty="0">
                          <a:ln>
                            <a:noFill/>
                          </a:ln>
                          <a:solidFill>
                            <a:schemeClr val="tx1"/>
                          </a:solidFill>
                          <a:effectLst/>
                          <a:latin typeface="VNI-Souvir" pitchFamily="2" charset="0"/>
                        </a:rPr>
                        <a:t>= </a:t>
                      </a: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8</a:t>
                      </a:r>
                      <a:r>
                        <a:rPr kumimoji="0" lang="en-US" sz="1800" b="1" i="1" u="none" strike="noStrike" cap="none" normalizeH="0" baseline="0" dirty="0">
                          <a:ln>
                            <a:noFill/>
                          </a:ln>
                          <a:solidFill>
                            <a:schemeClr val="tx1"/>
                          </a:solidFill>
                          <a:effectLst/>
                          <a:latin typeface="VNI-Souvir" pitchFamily="2" charset="0"/>
                        </a:rPr>
                        <a:t> (mm)</a:t>
                      </a:r>
                    </a:p>
                  </a:txBody>
                  <a:tcPr marT="50833" marB="50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2</a:t>
                      </a:r>
                      <a:r>
                        <a:rPr kumimoji="0" lang="en-US" sz="2400" b="1" i="0" u="none" strike="noStrike" cap="none" normalizeH="0" baseline="0" dirty="0">
                          <a:ln>
                            <a:noFill/>
                          </a:ln>
                          <a:solidFill>
                            <a:schemeClr val="tx1"/>
                          </a:solidFill>
                          <a:effectLst/>
                          <a:latin typeface="Times New Roman" pitchFamily="18" charset="0"/>
                        </a:rPr>
                        <a:t>=</a:t>
                      </a:r>
                      <a:r>
                        <a:rPr kumimoji="0" lang="en-US" sz="2400" b="1" i="0" u="none" strike="noStrike" cap="none" normalizeH="0" baseline="0" dirty="0">
                          <a:ln>
                            <a:noFill/>
                          </a:ln>
                          <a:solidFill>
                            <a:srgbClr val="000066"/>
                          </a:solidFill>
                          <a:effectLst/>
                          <a:latin typeface="Times New Roman" pitchFamily="18" charset="0"/>
                        </a:rPr>
                        <a:t>10 </a:t>
                      </a:r>
                      <a:r>
                        <a:rPr kumimoji="0" lang="en-US" sz="2400" b="0" i="0" u="none" strike="noStrike" cap="none" normalizeH="0" baseline="0" dirty="0">
                          <a:ln>
                            <a:noFill/>
                          </a:ln>
                          <a:solidFill>
                            <a:schemeClr val="tx1"/>
                          </a:solidFill>
                          <a:effectLst/>
                          <a:latin typeface="Times New Roman" pitchFamily="18" charset="0"/>
                        </a:rPr>
                        <a:t>cm</a:t>
                      </a:r>
                      <a:endParaRPr kumimoji="0" lang="en-US" sz="24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lang="el-GR" sz="2400" b="0" i="0" kern="1200" dirty="0">
                          <a:solidFill>
                            <a:schemeClr val="tx1"/>
                          </a:solidFill>
                          <a:effectLst/>
                          <a:latin typeface="Times New Roman" panose="02020603050405020304" pitchFamily="18" charset="0"/>
                          <a:ea typeface="+mn-ea"/>
                          <a:cs typeface="Times New Roman" panose="02020603050405020304" pitchFamily="18" charset="0"/>
                        </a:rPr>
                        <a:t>Δ</a:t>
                      </a:r>
                      <a:r>
                        <a:rPr kumimoji="0" lang="en-US" sz="2400" b="0" i="1" u="none" strike="noStrike" cap="none" normalizeH="0" baseline="0" dirty="0">
                          <a:ln>
                            <a:noFill/>
                          </a:ln>
                          <a:solidFill>
                            <a:schemeClr val="tx1"/>
                          </a:solidFill>
                          <a:effectLst/>
                          <a:latin typeface="VNI-Souvir" pitchFamily="2" charset="0"/>
                        </a:rPr>
                        <a:t>l</a:t>
                      </a:r>
                      <a:r>
                        <a:rPr kumimoji="0" lang="en-US" sz="2400" b="0" i="1" u="none" strike="noStrike" cap="none" normalizeH="0" baseline="-25000" dirty="0">
                          <a:ln>
                            <a:noFill/>
                          </a:ln>
                          <a:solidFill>
                            <a:schemeClr val="tx1"/>
                          </a:solidFill>
                          <a:effectLst/>
                          <a:latin typeface="VNI-Souvir" pitchFamily="2" charset="0"/>
                        </a:rPr>
                        <a:t>2</a:t>
                      </a:r>
                      <a:r>
                        <a:rPr kumimoji="0" lang="en-US" sz="2400" b="0" i="1" u="none" strike="noStrike" cap="none" normalizeH="0" baseline="0" dirty="0">
                          <a:ln>
                            <a:noFill/>
                          </a:ln>
                          <a:solidFill>
                            <a:schemeClr val="tx1"/>
                          </a:solidFill>
                          <a:effectLst/>
                          <a:latin typeface="VNI-Souvir" pitchFamily="2" charset="0"/>
                        </a:rPr>
                        <a:t> =</a:t>
                      </a: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2 </a:t>
                      </a: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0</a:t>
                      </a:r>
                      <a:r>
                        <a:rPr kumimoji="0" lang="en-US" sz="2400" b="1"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rPr>
                        <a:t>cm</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336906">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rgbClr val="0066FF"/>
                          </a:solidFill>
                          <a:effectLst/>
                          <a:latin typeface="Times New Roman" pitchFamily="18"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a:ln>
                            <a:noFill/>
                          </a:ln>
                          <a:solidFill>
                            <a:srgbClr val="FF0000"/>
                          </a:solidFill>
                          <a:effectLst/>
                          <a:latin typeface="Times New Roman" pitchFamily="18" charset="0"/>
                        </a:rPr>
                        <a:t>150</a:t>
                      </a:r>
                      <a:r>
                        <a:rPr kumimoji="0" lang="en-US" sz="2400" b="0"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(g)</a:t>
                      </a: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cap="none" normalizeH="0" baseline="0" dirty="0">
                          <a:ln>
                            <a:noFill/>
                          </a:ln>
                          <a:solidFill>
                            <a:schemeClr val="tx1"/>
                          </a:solidFill>
                          <a:effectLst/>
                          <a:latin typeface="VNI-Souvir" pitchFamily="2" charset="0"/>
                        </a:rPr>
                        <a:t>l</a:t>
                      </a:r>
                      <a:r>
                        <a:rPr kumimoji="0" lang="en-US" sz="1800" b="1" i="1" u="none" strike="noStrike" cap="none" normalizeH="0" baseline="-25000" dirty="0">
                          <a:ln>
                            <a:noFill/>
                          </a:ln>
                          <a:solidFill>
                            <a:schemeClr val="tx1"/>
                          </a:solidFill>
                          <a:effectLst/>
                          <a:latin typeface="VNI-Souvir" pitchFamily="2" charset="0"/>
                        </a:rPr>
                        <a:t>0</a:t>
                      </a:r>
                      <a:r>
                        <a:rPr kumimoji="0" lang="en-US" sz="1800" b="1" i="1" u="none" strike="noStrike" cap="none" normalizeH="0" baseline="0" dirty="0">
                          <a:ln>
                            <a:noFill/>
                          </a:ln>
                          <a:solidFill>
                            <a:schemeClr val="tx1"/>
                          </a:solidFill>
                          <a:effectLst/>
                          <a:latin typeface="VNI-Souvir" pitchFamily="2" charset="0"/>
                        </a:rPr>
                        <a:t>=  </a:t>
                      </a:r>
                      <a:r>
                        <a:rPr kumimoji="0" 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8</a:t>
                      </a:r>
                      <a:r>
                        <a:rPr kumimoji="0" lang="en-US" sz="1800" b="1" i="1" u="none" strike="noStrike" cap="none" normalizeH="0" baseline="0" dirty="0">
                          <a:ln>
                            <a:noFill/>
                          </a:ln>
                          <a:solidFill>
                            <a:schemeClr val="tx1"/>
                          </a:solidFill>
                          <a:effectLst/>
                          <a:latin typeface="VNI-Souvir" pitchFamily="2" charset="0"/>
                        </a:rPr>
                        <a:t> (mm)</a:t>
                      </a:r>
                    </a:p>
                  </a:txBody>
                  <a:tcPr marT="50833" marB="508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3</a:t>
                      </a:r>
                      <a:r>
                        <a:rPr kumimoji="0" lang="en-US" sz="2400" b="1" i="0" u="none" strike="noStrike" cap="none" normalizeH="0" baseline="0" dirty="0">
                          <a:ln>
                            <a:noFill/>
                          </a:ln>
                          <a:solidFill>
                            <a:schemeClr val="tx1"/>
                          </a:solidFill>
                          <a:effectLst/>
                          <a:latin typeface="Times New Roman" pitchFamily="18" charset="0"/>
                        </a:rPr>
                        <a:t>=</a:t>
                      </a:r>
                      <a:r>
                        <a:rPr kumimoji="0" lang="en-US" sz="2400" b="1" i="0" u="none" strike="noStrike" cap="none" normalizeH="0" baseline="0" dirty="0">
                          <a:ln>
                            <a:noFill/>
                          </a:ln>
                          <a:solidFill>
                            <a:srgbClr val="000066"/>
                          </a:solidFill>
                          <a:effectLst/>
                          <a:latin typeface="Times New Roman" pitchFamily="18" charset="0"/>
                        </a:rPr>
                        <a:t>11 </a:t>
                      </a:r>
                      <a:r>
                        <a:rPr kumimoji="0" lang="en-US" sz="2400" b="0" i="0" u="none" strike="noStrike" cap="none" normalizeH="0" baseline="0" dirty="0">
                          <a:ln>
                            <a:noFill/>
                          </a:ln>
                          <a:solidFill>
                            <a:schemeClr val="tx1"/>
                          </a:solidFill>
                          <a:effectLst/>
                          <a:latin typeface="Times New Roman" pitchFamily="18" charset="0"/>
                        </a:rPr>
                        <a:t>cm</a:t>
                      </a:r>
                      <a:endParaRPr kumimoji="0" lang="en-US" sz="24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lang="el-GR" sz="2400" b="0" i="0" kern="1200" dirty="0">
                          <a:solidFill>
                            <a:schemeClr val="tx1"/>
                          </a:solidFill>
                          <a:effectLst/>
                          <a:latin typeface="Times New Roman" panose="02020603050405020304" pitchFamily="18" charset="0"/>
                          <a:ea typeface="+mn-ea"/>
                          <a:cs typeface="Times New Roman" panose="02020603050405020304" pitchFamily="18" charset="0"/>
                        </a:rPr>
                        <a:t>Δ</a:t>
                      </a:r>
                      <a:r>
                        <a:rPr kumimoji="0" lang="en-US" sz="2400" b="0" i="1" u="none" strike="noStrike" cap="none" normalizeH="0" baseline="0" dirty="0">
                          <a:ln>
                            <a:noFill/>
                          </a:ln>
                          <a:solidFill>
                            <a:schemeClr val="tx1"/>
                          </a:solidFill>
                          <a:effectLst/>
                          <a:latin typeface="VNI-Souvir" pitchFamily="2" charset="0"/>
                        </a:rPr>
                        <a:t>l</a:t>
                      </a:r>
                      <a:r>
                        <a:rPr kumimoji="0" lang="en-US" sz="2400" b="0" i="1" u="none" strike="noStrike" cap="none" normalizeH="0" baseline="-25000" dirty="0">
                          <a:ln>
                            <a:noFill/>
                          </a:ln>
                          <a:solidFill>
                            <a:schemeClr val="tx1"/>
                          </a:solidFill>
                          <a:effectLst/>
                          <a:latin typeface="VNI-Souvir" pitchFamily="2" charset="0"/>
                        </a:rPr>
                        <a:t>3</a:t>
                      </a:r>
                      <a:r>
                        <a:rPr kumimoji="0" lang="en-US" sz="2400" b="0" i="1" u="none" strike="noStrike" cap="none" normalizeH="0" baseline="0" dirty="0">
                          <a:ln>
                            <a:noFill/>
                          </a:ln>
                          <a:solidFill>
                            <a:schemeClr val="tx1"/>
                          </a:solidFill>
                          <a:effectLst/>
                          <a:latin typeface="VNI-Souvir" pitchFamily="2" charset="0"/>
                        </a:rPr>
                        <a:t> = </a:t>
                      </a:r>
                      <a:r>
                        <a:rPr kumimoji="0" lang="en-US" sz="2400" b="0" i="0" u="none" strike="noStrike" cap="none" normalizeH="0" baseline="0" dirty="0">
                          <a:ln>
                            <a:noFill/>
                          </a:ln>
                          <a:solidFill>
                            <a:schemeClr val="tx1"/>
                          </a:solidFill>
                          <a:effectLst/>
                          <a:latin typeface="Times New Roman" pitchFamily="18" charset="0"/>
                        </a:rPr>
                        <a:t>l</a:t>
                      </a:r>
                      <a:r>
                        <a:rPr kumimoji="0" lang="en-US" sz="2400" b="0" i="0" u="none" strike="noStrike" cap="none" normalizeH="0" baseline="-25000" dirty="0">
                          <a:ln>
                            <a:noFill/>
                          </a:ln>
                          <a:solidFill>
                            <a:schemeClr val="tx1"/>
                          </a:solidFill>
                          <a:effectLst/>
                          <a:latin typeface="Times New Roman" pitchFamily="18" charset="0"/>
                        </a:rPr>
                        <a:t>3 </a:t>
                      </a:r>
                      <a:r>
                        <a:rPr kumimoji="0" lang="en-US" sz="2400" b="0" i="0" u="none" strike="noStrike" cap="none" normalizeH="0" baseline="0" dirty="0">
                          <a:ln>
                            <a:noFill/>
                          </a:ln>
                          <a:solidFill>
                            <a:schemeClr val="tx1"/>
                          </a:solidFill>
                          <a:effectLst/>
                          <a:latin typeface="Times New Roman" pitchFamily="18" charset="0"/>
                        </a:rPr>
                        <a:t>- l</a:t>
                      </a:r>
                      <a:r>
                        <a:rPr kumimoji="0" lang="en-US" sz="2400" b="0" i="0" u="none" strike="noStrike" cap="none" normalizeH="0" baseline="-25000" dirty="0">
                          <a:ln>
                            <a:noFill/>
                          </a:ln>
                          <a:solidFill>
                            <a:schemeClr val="tx1"/>
                          </a:solidFill>
                          <a:effectLst/>
                          <a:latin typeface="Times New Roman" pitchFamily="18" charset="0"/>
                        </a:rPr>
                        <a:t>0</a:t>
                      </a:r>
                      <a:r>
                        <a:rPr kumimoji="0" lang="en-US" sz="2400" b="1"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rPr>
                        <a:t>cm</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400" b="0" i="0" u="none" strike="noStrike" cap="none" normalizeH="0" baseline="0" dirty="0">
                        <a:ln>
                          <a:noFill/>
                        </a:ln>
                        <a:solidFill>
                          <a:schemeClr val="tx1"/>
                        </a:solidFill>
                        <a:effectLst/>
                        <a:latin typeface="Times New Roman"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70697" name="Text Box 41"/>
          <p:cNvSpPr txBox="1">
            <a:spLocks noChangeArrowheads="1"/>
          </p:cNvSpPr>
          <p:nvPr/>
        </p:nvSpPr>
        <p:spPr bwMode="auto">
          <a:xfrm>
            <a:off x="9897036" y="3035364"/>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a:t>
            </a:r>
          </a:p>
        </p:txBody>
      </p:sp>
      <p:sp>
        <p:nvSpPr>
          <p:cNvPr id="70698" name="Text Box 42"/>
          <p:cNvSpPr txBox="1">
            <a:spLocks noChangeArrowheads="1"/>
          </p:cNvSpPr>
          <p:nvPr/>
        </p:nvSpPr>
        <p:spPr bwMode="auto">
          <a:xfrm>
            <a:off x="9806884" y="4092555"/>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a:t>
            </a:r>
          </a:p>
        </p:txBody>
      </p:sp>
      <p:sp>
        <p:nvSpPr>
          <p:cNvPr id="70699" name="Text Box 43"/>
          <p:cNvSpPr txBox="1">
            <a:spLocks noChangeArrowheads="1"/>
          </p:cNvSpPr>
          <p:nvPr/>
        </p:nvSpPr>
        <p:spPr bwMode="auto">
          <a:xfrm>
            <a:off x="9937378" y="5384861"/>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a:t>
            </a:r>
          </a:p>
        </p:txBody>
      </p:sp>
      <p:pic>
        <p:nvPicPr>
          <p:cNvPr id="4" name="Picture 3">
            <a:extLst>
              <a:ext uri="{FF2B5EF4-FFF2-40B4-BE49-F238E27FC236}">
                <a16:creationId xmlns:a16="http://schemas.microsoft.com/office/drawing/2014/main" id="{86D95F51-D4F5-C7BE-4F4C-58A270B4683F}"/>
              </a:ext>
            </a:extLst>
          </p:cNvPr>
          <p:cNvPicPr>
            <a:picLocks noChangeAspect="1"/>
          </p:cNvPicPr>
          <p:nvPr/>
        </p:nvPicPr>
        <p:blipFill>
          <a:blip r:embed="rId2"/>
          <a:stretch>
            <a:fillRect/>
          </a:stretch>
        </p:blipFill>
        <p:spPr>
          <a:xfrm>
            <a:off x="203552" y="0"/>
            <a:ext cx="4465430" cy="1052535"/>
          </a:xfrm>
          <a:prstGeom prst="rect">
            <a:avLst/>
          </a:prstGeom>
        </p:spPr>
      </p:pic>
      <p:pic>
        <p:nvPicPr>
          <p:cNvPr id="8" name="Picture 7">
            <a:extLst>
              <a:ext uri="{FF2B5EF4-FFF2-40B4-BE49-F238E27FC236}">
                <a16:creationId xmlns:a16="http://schemas.microsoft.com/office/drawing/2014/main" id="{2E77EA4A-BDE8-3766-2EB6-0FECC8B203C6}"/>
              </a:ext>
            </a:extLst>
          </p:cNvPr>
          <p:cNvPicPr>
            <a:picLocks noChangeAspect="1"/>
          </p:cNvPicPr>
          <p:nvPr/>
        </p:nvPicPr>
        <p:blipFill>
          <a:blip r:embed="rId3"/>
          <a:stretch>
            <a:fillRect/>
          </a:stretch>
        </p:blipFill>
        <p:spPr>
          <a:xfrm>
            <a:off x="4936255" y="62037"/>
            <a:ext cx="3819818" cy="741528"/>
          </a:xfrm>
          <a:prstGeom prst="rect">
            <a:avLst/>
          </a:prstGeom>
          <a:ln>
            <a:solidFill>
              <a:schemeClr val="tx1"/>
            </a:solidFill>
          </a:ln>
        </p:spPr>
      </p:pic>
    </p:spTree>
    <p:extLst>
      <p:ext uri="{BB962C8B-B14F-4D97-AF65-F5344CB8AC3E}">
        <p14:creationId xmlns:p14="http://schemas.microsoft.com/office/powerpoint/2010/main" val="158028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0696"/>
                                        </p:tgtEl>
                                        <p:attrNameLst>
                                          <p:attrName>style.visibility</p:attrName>
                                        </p:attrNameLst>
                                      </p:cBhvr>
                                      <p:to>
                                        <p:strVal val="visible"/>
                                      </p:to>
                                    </p:set>
                                    <p:animEffect transition="in" filter="box(in)">
                                      <p:cBhvr>
                                        <p:cTn id="7" dur="500"/>
                                        <p:tgtEl>
                                          <p:spTgt spid="706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0697"/>
                                        </p:tgtEl>
                                        <p:attrNameLst>
                                          <p:attrName>style.visibility</p:attrName>
                                        </p:attrNameLst>
                                      </p:cBhvr>
                                      <p:to>
                                        <p:strVal val="visible"/>
                                      </p:to>
                                    </p:set>
                                    <p:animEffect transition="in" filter="blinds(horizontal)">
                                      <p:cBhvr>
                                        <p:cTn id="12" dur="500"/>
                                        <p:tgtEl>
                                          <p:spTgt spid="70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0698"/>
                                        </p:tgtEl>
                                        <p:attrNameLst>
                                          <p:attrName>style.visibility</p:attrName>
                                        </p:attrNameLst>
                                      </p:cBhvr>
                                      <p:to>
                                        <p:strVal val="visible"/>
                                      </p:to>
                                    </p:set>
                                    <p:animEffect transition="in" filter="blinds(horizontal)">
                                      <p:cBhvr>
                                        <p:cTn id="17" dur="500"/>
                                        <p:tgtEl>
                                          <p:spTgt spid="706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0699"/>
                                        </p:tgtEl>
                                        <p:attrNameLst>
                                          <p:attrName>style.visibility</p:attrName>
                                        </p:attrNameLst>
                                      </p:cBhvr>
                                      <p:to>
                                        <p:strVal val="visible"/>
                                      </p:to>
                                    </p:set>
                                    <p:animEffect transition="in" filter="blinds(horizontal)">
                                      <p:cBhvr>
                                        <p:cTn id="22" dur="500"/>
                                        <p:tgtEl>
                                          <p:spTgt spid="70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97" grpId="0"/>
      <p:bldP spid="70698" grpId="0"/>
      <p:bldP spid="706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38" name="Text Box 54"/>
          <p:cNvSpPr txBox="1">
            <a:spLocks noChangeArrowheads="1"/>
          </p:cNvSpPr>
          <p:nvPr/>
        </p:nvSpPr>
        <p:spPr bwMode="auto">
          <a:xfrm>
            <a:off x="419769" y="5971310"/>
            <a:ext cx="11352461" cy="4616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dirty="0" err="1">
                <a:solidFill>
                  <a:srgbClr val="FF0000"/>
                </a:solidFill>
              </a:rPr>
              <a:t>Vậy</a:t>
            </a:r>
            <a:r>
              <a:rPr lang="en-US" altLang="en-US" dirty="0">
                <a:solidFill>
                  <a:srgbClr val="FF0000"/>
                </a:solidFill>
              </a:rPr>
              <a:t> </a:t>
            </a:r>
            <a:r>
              <a:rPr lang="en-US" altLang="en-US" dirty="0" err="1">
                <a:solidFill>
                  <a:srgbClr val="FF0000"/>
                </a:solidFill>
              </a:rPr>
              <a:t>khi</a:t>
            </a:r>
            <a:r>
              <a:rPr lang="en-US" altLang="en-US" dirty="0">
                <a:solidFill>
                  <a:srgbClr val="FF0000"/>
                </a:solidFill>
              </a:rPr>
              <a:t> </a:t>
            </a:r>
            <a:r>
              <a:rPr lang="en-US" altLang="en-US" dirty="0" err="1">
                <a:solidFill>
                  <a:srgbClr val="FF0000"/>
                </a:solidFill>
              </a:rPr>
              <a:t>khối</a:t>
            </a:r>
            <a:r>
              <a:rPr lang="en-US" altLang="en-US" dirty="0">
                <a:solidFill>
                  <a:srgbClr val="FF0000"/>
                </a:solidFill>
              </a:rPr>
              <a:t> </a:t>
            </a:r>
            <a:r>
              <a:rPr lang="en-US" altLang="en-US" dirty="0" err="1">
                <a:solidFill>
                  <a:srgbClr val="FF0000"/>
                </a:solidFill>
              </a:rPr>
              <a:t>lượng</a:t>
            </a:r>
            <a:r>
              <a:rPr lang="en-US" altLang="en-US" dirty="0">
                <a:solidFill>
                  <a:srgbClr val="FF0000"/>
                </a:solidFill>
              </a:rPr>
              <a:t> </a:t>
            </a:r>
            <a:r>
              <a:rPr lang="en-US" altLang="en-US" dirty="0" err="1">
                <a:solidFill>
                  <a:srgbClr val="FF0000"/>
                </a:solidFill>
              </a:rPr>
              <a:t>tăng</a:t>
            </a:r>
            <a:r>
              <a:rPr lang="en-US" altLang="en-US" dirty="0">
                <a:solidFill>
                  <a:srgbClr val="FF0000"/>
                </a:solidFill>
              </a:rPr>
              <a:t> </a:t>
            </a:r>
            <a:r>
              <a:rPr lang="en-US" altLang="en-US" dirty="0" err="1">
                <a:solidFill>
                  <a:srgbClr val="FF0000"/>
                </a:solidFill>
              </a:rPr>
              <a:t>thêm</a:t>
            </a:r>
            <a:r>
              <a:rPr lang="en-US" altLang="en-US" dirty="0">
                <a:solidFill>
                  <a:srgbClr val="FF0000"/>
                </a:solidFill>
              </a:rPr>
              <a:t>………(g)</a:t>
            </a:r>
            <a:r>
              <a:rPr lang="en-US" altLang="en-US" dirty="0">
                <a:solidFill>
                  <a:srgbClr val="FF0000"/>
                </a:solidFill>
                <a:sym typeface="Wingdings" panose="05000000000000000000" pitchFamily="2" charset="2"/>
              </a:rPr>
              <a:t></a:t>
            </a:r>
            <a:r>
              <a:rPr lang="en-US" altLang="en-US" dirty="0">
                <a:solidFill>
                  <a:srgbClr val="FF0000"/>
                </a:solidFill>
              </a:rPr>
              <a:t> </a:t>
            </a:r>
            <a:r>
              <a:rPr lang="en-US" altLang="en-US" dirty="0" err="1">
                <a:solidFill>
                  <a:srgbClr val="FF0000"/>
                </a:solidFill>
              </a:rPr>
              <a:t>thì</a:t>
            </a:r>
            <a:r>
              <a:rPr lang="en-US" altLang="en-US" dirty="0">
                <a:solidFill>
                  <a:srgbClr val="FF0000"/>
                </a:solidFill>
              </a:rPr>
              <a:t> </a:t>
            </a:r>
            <a:r>
              <a:rPr lang="en-US" altLang="en-US" dirty="0" err="1">
                <a:solidFill>
                  <a:srgbClr val="FF0000"/>
                </a:solidFill>
              </a:rPr>
              <a:t>độ</a:t>
            </a:r>
            <a:r>
              <a:rPr lang="en-US" altLang="en-US" dirty="0">
                <a:solidFill>
                  <a:srgbClr val="FF0000"/>
                </a:solidFill>
              </a:rPr>
              <a:t> </a:t>
            </a:r>
            <a:r>
              <a:rPr lang="en-US" altLang="en-US" dirty="0" err="1">
                <a:solidFill>
                  <a:srgbClr val="FF0000"/>
                </a:solidFill>
              </a:rPr>
              <a:t>dãn</a:t>
            </a:r>
            <a:r>
              <a:rPr lang="en-US" altLang="en-US" dirty="0">
                <a:solidFill>
                  <a:srgbClr val="FF0000"/>
                </a:solidFill>
              </a:rPr>
              <a:t> </a:t>
            </a:r>
            <a:r>
              <a:rPr lang="en-US" altLang="en-US" dirty="0" err="1">
                <a:solidFill>
                  <a:srgbClr val="FF0000"/>
                </a:solidFill>
              </a:rPr>
              <a:t>lò</a:t>
            </a:r>
            <a:r>
              <a:rPr lang="en-US" altLang="en-US" dirty="0">
                <a:solidFill>
                  <a:srgbClr val="FF0000"/>
                </a:solidFill>
              </a:rPr>
              <a:t> xo …………..1cm</a:t>
            </a:r>
          </a:p>
        </p:txBody>
      </p:sp>
      <p:pic>
        <p:nvPicPr>
          <p:cNvPr id="2" name="Picture 1">
            <a:extLst>
              <a:ext uri="{FF2B5EF4-FFF2-40B4-BE49-F238E27FC236}">
                <a16:creationId xmlns:a16="http://schemas.microsoft.com/office/drawing/2014/main" id="{35196BFF-6CE7-2845-1681-4EB1E8DC29AF}"/>
              </a:ext>
            </a:extLst>
          </p:cNvPr>
          <p:cNvPicPr>
            <a:picLocks noChangeAspect="1"/>
          </p:cNvPicPr>
          <p:nvPr/>
        </p:nvPicPr>
        <p:blipFill>
          <a:blip r:embed="rId2"/>
          <a:stretch>
            <a:fillRect/>
          </a:stretch>
        </p:blipFill>
        <p:spPr>
          <a:xfrm>
            <a:off x="209157" y="536422"/>
            <a:ext cx="11352461" cy="3141625"/>
          </a:xfrm>
          <a:prstGeom prst="rect">
            <a:avLst/>
          </a:prstGeom>
        </p:spPr>
      </p:pic>
      <p:pic>
        <p:nvPicPr>
          <p:cNvPr id="4" name="Picture 3">
            <a:extLst>
              <a:ext uri="{FF2B5EF4-FFF2-40B4-BE49-F238E27FC236}">
                <a16:creationId xmlns:a16="http://schemas.microsoft.com/office/drawing/2014/main" id="{E62D9445-0A41-53D0-1B53-8189B801F3A6}"/>
              </a:ext>
            </a:extLst>
          </p:cNvPr>
          <p:cNvPicPr>
            <a:picLocks noChangeAspect="1"/>
          </p:cNvPicPr>
          <p:nvPr/>
        </p:nvPicPr>
        <p:blipFill>
          <a:blip r:embed="rId3"/>
          <a:stretch>
            <a:fillRect/>
          </a:stretch>
        </p:blipFill>
        <p:spPr>
          <a:xfrm>
            <a:off x="209157" y="3740393"/>
            <a:ext cx="4962574" cy="2133933"/>
          </a:xfrm>
          <a:prstGeom prst="rect">
            <a:avLst/>
          </a:prstGeom>
          <a:ln>
            <a:solidFill>
              <a:schemeClr val="tx1"/>
            </a:solidFill>
          </a:ln>
        </p:spPr>
      </p:pic>
      <p:pic>
        <p:nvPicPr>
          <p:cNvPr id="6" name="Picture 5">
            <a:extLst>
              <a:ext uri="{FF2B5EF4-FFF2-40B4-BE49-F238E27FC236}">
                <a16:creationId xmlns:a16="http://schemas.microsoft.com/office/drawing/2014/main" id="{FFB4C47A-5641-946A-D257-A21BD7997D5C}"/>
              </a:ext>
            </a:extLst>
          </p:cNvPr>
          <p:cNvPicPr>
            <a:picLocks noChangeAspect="1"/>
          </p:cNvPicPr>
          <p:nvPr/>
        </p:nvPicPr>
        <p:blipFill>
          <a:blip r:embed="rId4"/>
          <a:stretch>
            <a:fillRect/>
          </a:stretch>
        </p:blipFill>
        <p:spPr>
          <a:xfrm>
            <a:off x="6400800" y="3740393"/>
            <a:ext cx="4962574" cy="2133934"/>
          </a:xfrm>
          <a:prstGeom prst="rect">
            <a:avLst/>
          </a:prstGeom>
          <a:ln>
            <a:solidFill>
              <a:schemeClr val="tx1"/>
            </a:solidFill>
          </a:ln>
        </p:spPr>
      </p:pic>
      <p:sp>
        <p:nvSpPr>
          <p:cNvPr id="7" name="Text Box 52">
            <a:extLst>
              <a:ext uri="{FF2B5EF4-FFF2-40B4-BE49-F238E27FC236}">
                <a16:creationId xmlns:a16="http://schemas.microsoft.com/office/drawing/2014/main" id="{96B2CCFF-ED4F-C64F-8105-B1658BB915E1}"/>
              </a:ext>
            </a:extLst>
          </p:cNvPr>
          <p:cNvSpPr txBox="1">
            <a:spLocks noChangeArrowheads="1"/>
          </p:cNvSpPr>
          <p:nvPr/>
        </p:nvSpPr>
        <p:spPr bwMode="auto">
          <a:xfrm>
            <a:off x="38099" y="-22225"/>
            <a:ext cx="4852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u="sng" dirty="0" err="1">
                <a:solidFill>
                  <a:srgbClr val="000066"/>
                </a:solidFill>
              </a:rPr>
              <a:t>Phân</a:t>
            </a:r>
            <a:r>
              <a:rPr lang="en-US" altLang="en-US" b="1" u="sng" dirty="0">
                <a:solidFill>
                  <a:srgbClr val="000066"/>
                </a:solidFill>
              </a:rPr>
              <a:t> </a:t>
            </a:r>
            <a:r>
              <a:rPr lang="en-US" altLang="en-US" b="1" u="sng" dirty="0" err="1">
                <a:solidFill>
                  <a:srgbClr val="000066"/>
                </a:solidFill>
              </a:rPr>
              <a:t>tích</a:t>
            </a:r>
            <a:r>
              <a:rPr lang="en-US" altLang="en-US" b="1" u="sng" dirty="0">
                <a:solidFill>
                  <a:srgbClr val="000066"/>
                </a:solidFill>
              </a:rPr>
              <a:t> </a:t>
            </a:r>
            <a:r>
              <a:rPr lang="en-US" altLang="en-US" b="1" u="sng" dirty="0" err="1">
                <a:solidFill>
                  <a:srgbClr val="000066"/>
                </a:solidFill>
              </a:rPr>
              <a:t>kết</a:t>
            </a:r>
            <a:r>
              <a:rPr lang="en-US" altLang="en-US" b="1" u="sng" dirty="0">
                <a:solidFill>
                  <a:srgbClr val="000066"/>
                </a:solidFill>
              </a:rPr>
              <a:t> </a:t>
            </a:r>
            <a:r>
              <a:rPr lang="en-US" altLang="en-US" b="1" u="sng" dirty="0" err="1">
                <a:solidFill>
                  <a:srgbClr val="000066"/>
                </a:solidFill>
              </a:rPr>
              <a:t>quả</a:t>
            </a:r>
            <a:r>
              <a:rPr lang="en-US" altLang="en-US" b="1" u="sng" dirty="0">
                <a:solidFill>
                  <a:srgbClr val="000066"/>
                </a:solidFill>
              </a:rPr>
              <a:t>  </a:t>
            </a:r>
            <a:r>
              <a:rPr lang="en-US" altLang="en-US" b="1" u="sng" dirty="0" err="1">
                <a:solidFill>
                  <a:srgbClr val="000066"/>
                </a:solidFill>
              </a:rPr>
              <a:t>thí</a:t>
            </a:r>
            <a:r>
              <a:rPr lang="en-US" altLang="en-US" b="1" u="sng" dirty="0">
                <a:solidFill>
                  <a:srgbClr val="000066"/>
                </a:solidFill>
              </a:rPr>
              <a:t> </a:t>
            </a:r>
            <a:r>
              <a:rPr lang="en-US" altLang="en-US" b="1" u="sng" dirty="0" err="1">
                <a:solidFill>
                  <a:srgbClr val="000066"/>
                </a:solidFill>
              </a:rPr>
              <a:t>nghiệm</a:t>
            </a:r>
            <a:r>
              <a:rPr lang="en-US" altLang="en-US" b="1" u="sng" dirty="0">
                <a:solidFill>
                  <a:srgbClr val="000066"/>
                </a:solidFill>
              </a:rPr>
              <a:t>:</a:t>
            </a:r>
          </a:p>
        </p:txBody>
      </p:sp>
    </p:spTree>
    <p:extLst>
      <p:ext uri="{BB962C8B-B14F-4D97-AF65-F5344CB8AC3E}">
        <p14:creationId xmlns:p14="http://schemas.microsoft.com/office/powerpoint/2010/main" val="638662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638"/>
                                        </p:tgtEl>
                                        <p:attrNameLst>
                                          <p:attrName>style.visibility</p:attrName>
                                        </p:attrNameLst>
                                      </p:cBhvr>
                                      <p:to>
                                        <p:strVal val="visible"/>
                                      </p:to>
                                    </p:set>
                                    <p:animEffect transition="in" filter="blinds(horizontal)">
                                      <p:cBhvr>
                                        <p:cTn id="7" dur="500"/>
                                        <p:tgtEl>
                                          <p:spTgt spid="67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614BF8-4F7B-5706-D97B-516DDAD6CA7D}"/>
              </a:ext>
            </a:extLst>
          </p:cNvPr>
          <p:cNvPicPr>
            <a:picLocks noChangeAspect="1"/>
          </p:cNvPicPr>
          <p:nvPr/>
        </p:nvPicPr>
        <p:blipFill rotWithShape="1">
          <a:blip r:embed="rId2"/>
          <a:srcRect t="40661"/>
          <a:stretch/>
        </p:blipFill>
        <p:spPr>
          <a:xfrm>
            <a:off x="2489415" y="135963"/>
            <a:ext cx="5956596" cy="1445192"/>
          </a:xfrm>
          <a:prstGeom prst="rect">
            <a:avLst/>
          </a:prstGeom>
        </p:spPr>
      </p:pic>
      <p:pic>
        <p:nvPicPr>
          <p:cNvPr id="5" name="Picture 4">
            <a:extLst>
              <a:ext uri="{FF2B5EF4-FFF2-40B4-BE49-F238E27FC236}">
                <a16:creationId xmlns:a16="http://schemas.microsoft.com/office/drawing/2014/main" id="{71D2F8EB-A4AD-FD8D-4F6B-FD51448A821C}"/>
              </a:ext>
            </a:extLst>
          </p:cNvPr>
          <p:cNvPicPr>
            <a:picLocks noChangeAspect="1"/>
          </p:cNvPicPr>
          <p:nvPr/>
        </p:nvPicPr>
        <p:blipFill>
          <a:blip r:embed="rId3"/>
          <a:stretch>
            <a:fillRect/>
          </a:stretch>
        </p:blipFill>
        <p:spPr>
          <a:xfrm>
            <a:off x="421873" y="1744790"/>
            <a:ext cx="9547163" cy="3157120"/>
          </a:xfrm>
          <a:prstGeom prst="rect">
            <a:avLst/>
          </a:prstGeom>
        </p:spPr>
      </p:pic>
      <p:pic>
        <p:nvPicPr>
          <p:cNvPr id="8" name="Picture 7">
            <a:extLst>
              <a:ext uri="{FF2B5EF4-FFF2-40B4-BE49-F238E27FC236}">
                <a16:creationId xmlns:a16="http://schemas.microsoft.com/office/drawing/2014/main" id="{0C8E05F5-B2E7-64E6-84AC-930657FA9367}"/>
              </a:ext>
            </a:extLst>
          </p:cNvPr>
          <p:cNvPicPr>
            <a:picLocks noChangeAspect="1"/>
          </p:cNvPicPr>
          <p:nvPr/>
        </p:nvPicPr>
        <p:blipFill>
          <a:blip r:embed="rId4"/>
          <a:stretch>
            <a:fillRect/>
          </a:stretch>
        </p:blipFill>
        <p:spPr>
          <a:xfrm>
            <a:off x="-104624" y="1206218"/>
            <a:ext cx="3700593" cy="749873"/>
          </a:xfrm>
          <a:prstGeom prst="rect">
            <a:avLst/>
          </a:prstGeom>
        </p:spPr>
      </p:pic>
    </p:spTree>
    <p:extLst>
      <p:ext uri="{BB962C8B-B14F-4D97-AF65-F5344CB8AC3E}">
        <p14:creationId xmlns:p14="http://schemas.microsoft.com/office/powerpoint/2010/main" val="1510516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EB9DD1-9BC4-4215-A83D-0A7E74A96850}"/>
              </a:ext>
            </a:extLst>
          </p:cNvPr>
          <p:cNvSpPr txBox="1"/>
          <p:nvPr/>
        </p:nvSpPr>
        <p:spPr>
          <a:xfrm>
            <a:off x="-146846" y="303829"/>
            <a:ext cx="11642802" cy="1764394"/>
          </a:xfrm>
          <a:prstGeom prst="rect">
            <a:avLst/>
          </a:prstGeom>
          <a:noFill/>
        </p:spPr>
        <p:txBody>
          <a:bodyPr wrap="square">
            <a:spAutoFit/>
          </a:bodyPr>
          <a:lstStyle/>
          <a:p>
            <a:pPr marL="457200" marR="0" lvl="0" indent="0" algn="just" defTabSz="914400" rtl="0" eaLnBrk="1" fontAlgn="auto" latinLnBrk="0" hangingPunct="1">
              <a:lnSpc>
                <a:spcPct val="115000"/>
              </a:lnSpc>
              <a:spcBef>
                <a:spcPts val="0"/>
              </a:spcBef>
              <a:spcAft>
                <a:spcPts val="600"/>
              </a:spcAft>
              <a:buClrTx/>
              <a:buSzTx/>
              <a:buFontTx/>
              <a:buNone/>
              <a:tabLst>
                <a:tab pos="450215" algn="l"/>
                <a:tab pos="540385" algn="l"/>
              </a:tabLst>
              <a:defRPr/>
            </a:pPr>
            <a:r>
              <a:rPr kumimoji="0" lang="vi-VN" sz="2400" b="1" i="1" u="none" strike="noStrike" kern="1200" cap="none" spc="0" normalizeH="0" baseline="0" noProof="0" dirty="0">
                <a:ln>
                  <a:noFill/>
                </a:ln>
                <a:solidFill>
                  <a:prstClr val="black"/>
                </a:solidFill>
                <a:effectLst/>
                <a:uLnTx/>
                <a:uFillTx/>
                <a:latin typeface="A3.OpenSans-San"/>
                <a:ea typeface="Calibri" panose="020F0502020204030204" pitchFamily="34" charset="0"/>
                <a:cs typeface="+mn-cs"/>
              </a:rPr>
              <a:t>        </a:t>
            </a:r>
            <a:r>
              <a:rPr lang="en-US" sz="2400" b="1" i="1" dirty="0" err="1">
                <a:solidFill>
                  <a:srgbClr val="FFFF00"/>
                </a:solidFill>
                <a:latin typeface="A3.OpenSans-San"/>
                <a:ea typeface="Calibri" panose="020F0502020204030204" pitchFamily="34" charset="0"/>
              </a:rPr>
              <a:t>Áp</a:t>
            </a:r>
            <a:r>
              <a:rPr lang="en-US" sz="2400" b="1" i="1" dirty="0">
                <a:solidFill>
                  <a:srgbClr val="FFFF00"/>
                </a:solidFill>
                <a:latin typeface="A3.OpenSans-San"/>
                <a:ea typeface="Calibri" panose="020F0502020204030204" pitchFamily="34" charset="0"/>
              </a:rPr>
              <a:t> </a:t>
            </a:r>
            <a:r>
              <a:rPr lang="en-US" sz="2400" b="1" i="1" dirty="0" err="1">
                <a:solidFill>
                  <a:srgbClr val="FFFF00"/>
                </a:solidFill>
                <a:latin typeface="A3.OpenSans-San"/>
                <a:ea typeface="Calibri" panose="020F0502020204030204" pitchFamily="34" charset="0"/>
              </a:rPr>
              <a:t>dụng</a:t>
            </a:r>
            <a:r>
              <a:rPr lang="en-US" sz="2400" b="1" i="1" dirty="0">
                <a:solidFill>
                  <a:srgbClr val="FFFF00"/>
                </a:solidFill>
                <a:latin typeface="A3.OpenSans-San"/>
                <a:ea typeface="Calibri" panose="020F0502020204030204" pitchFamily="34" charset="0"/>
              </a:rPr>
              <a:t>:</a:t>
            </a:r>
            <a:r>
              <a:rPr kumimoji="0" lang="vi-VN" sz="2400" b="1" i="1" u="none" strike="noStrike" kern="1200" cap="none" spc="0" normalizeH="0" baseline="0" noProof="0" dirty="0">
                <a:ln>
                  <a:noFill/>
                </a:ln>
                <a:solidFill>
                  <a:srgbClr val="FFFF00"/>
                </a:solidFill>
                <a:effectLst/>
                <a:uLnTx/>
                <a:uFillTx/>
                <a:latin typeface="A3.OpenSans-San"/>
                <a:ea typeface="Calibri" panose="020F0502020204030204" pitchFamily="34" charset="0"/>
                <a:cs typeface="+mn-cs"/>
              </a:rPr>
              <a:t> </a:t>
            </a:r>
            <a:r>
              <a:rPr kumimoji="0" lang="vi-VN" sz="24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Một lò xo có chiều dài tự nhiên là 12cm được treo thẳng đứng đầu dưới của lò xo gắn với một quả nặng khối lượng 50g khi quả nặng nằm cân bằng thì lò xo có chiều dài 15cm. Cho rằng độ dãn của lò xo tỉ lệ thuận với khối lượng vật treo. Khi treo quả nặng có khối lượng 100g vào lò xo thì chiều dài của lò xo khi đó là bao nhiêu?</a:t>
            </a:r>
            <a:endParaRPr kumimoji="0" lang="vi-VN" sz="20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endParaRPr>
          </a:p>
        </p:txBody>
      </p:sp>
      <p:sp>
        <p:nvSpPr>
          <p:cNvPr id="6" name="TextBox 5">
            <a:extLst>
              <a:ext uri="{FF2B5EF4-FFF2-40B4-BE49-F238E27FC236}">
                <a16:creationId xmlns:a16="http://schemas.microsoft.com/office/drawing/2014/main" id="{DD010B2B-D3A9-D7D7-DE64-740CF05F7D7C}"/>
              </a:ext>
            </a:extLst>
          </p:cNvPr>
          <p:cNvSpPr txBox="1"/>
          <p:nvPr/>
        </p:nvSpPr>
        <p:spPr>
          <a:xfrm>
            <a:off x="0" y="2102707"/>
            <a:ext cx="5056908" cy="2555187"/>
          </a:xfrm>
          <a:prstGeom prst="rect">
            <a:avLst/>
          </a:prstGeom>
          <a:noFill/>
        </p:spPr>
        <p:txBody>
          <a:bodyPr wrap="square">
            <a:spAutoFit/>
          </a:bodyPr>
          <a:lstStyle/>
          <a:p>
            <a:pPr marL="457200" marR="0" lvl="0" indent="0" algn="l" defTabSz="914400" rtl="0" eaLnBrk="1" fontAlgn="auto" latinLnBrk="0" hangingPunct="1">
              <a:lnSpc>
                <a:spcPct val="115000"/>
              </a:lnSpc>
              <a:spcBef>
                <a:spcPts val="0"/>
              </a:spcBef>
              <a:spcAft>
                <a:spcPts val="600"/>
              </a:spcAft>
              <a:buClrTx/>
              <a:buSzTx/>
              <a:buFontTx/>
              <a:buNone/>
              <a:tabLst>
                <a:tab pos="450215" algn="l"/>
                <a:tab pos="540385" algn="l"/>
              </a:tabLst>
              <a:defRPr/>
            </a:pPr>
            <a:r>
              <a:rPr kumimoji="0" lang="vi-VN" sz="3200" b="1" i="1" u="none" strike="noStrike" kern="1200" cap="none" spc="0" normalizeH="0" baseline="0" noProof="0" dirty="0">
                <a:ln>
                  <a:noFill/>
                </a:ln>
                <a:solidFill>
                  <a:prstClr val="black"/>
                </a:solidFill>
                <a:effectLst/>
                <a:uLnTx/>
                <a:uFillTx/>
                <a:latin typeface="A3.OpenSans-San"/>
                <a:ea typeface="Calibri" panose="020F0502020204030204" pitchFamily="34" charset="0"/>
                <a:cs typeface="+mn-cs"/>
              </a:rPr>
              <a:t> </a:t>
            </a:r>
            <a:r>
              <a:rPr kumimoji="0" lang="en-US" sz="3200" b="1" i="1" u="none" strike="noStrike" kern="1200" cap="none" spc="0" normalizeH="0" baseline="0" noProof="0" dirty="0">
                <a:ln>
                  <a:noFill/>
                </a:ln>
                <a:solidFill>
                  <a:prstClr val="black"/>
                </a:solidFill>
                <a:effectLst/>
                <a:uLnTx/>
                <a:uFillTx/>
                <a:latin typeface="A3.OpenSans-San"/>
                <a:ea typeface="Calibri" panose="020F0502020204030204" pitchFamily="34" charset="0"/>
                <a:cs typeface="+mn-cs"/>
              </a:rPr>
              <a:t> </a:t>
            </a:r>
            <a:r>
              <a:rPr kumimoji="0" lang="en-US" sz="3200" b="1" i="1" u="none" strike="noStrike" kern="1200" cap="none" spc="0" normalizeH="0" baseline="0" noProof="0" dirty="0" err="1">
                <a:ln>
                  <a:noFill/>
                </a:ln>
                <a:solidFill>
                  <a:srgbClr val="FFFF00"/>
                </a:solidFill>
                <a:effectLst/>
                <a:uLnTx/>
                <a:uFillTx/>
                <a:latin typeface="A3.OpenSans-San"/>
                <a:ea typeface="Calibri" panose="020F0502020204030204" pitchFamily="34" charset="0"/>
                <a:cs typeface="+mn-cs"/>
              </a:rPr>
              <a:t>Tóm</a:t>
            </a:r>
            <a:r>
              <a:rPr kumimoji="0" lang="en-US" sz="3200" b="1" i="1" u="none" strike="noStrike" kern="1200" cap="none" spc="0" normalizeH="0" baseline="0" noProof="0" dirty="0">
                <a:ln>
                  <a:noFill/>
                </a:ln>
                <a:solidFill>
                  <a:srgbClr val="FFFF00"/>
                </a:solidFill>
                <a:effectLst/>
                <a:uLnTx/>
                <a:uFillTx/>
                <a:latin typeface="A3.OpenSans-San"/>
                <a:ea typeface="Calibri" panose="020F0502020204030204" pitchFamily="34" charset="0"/>
                <a:cs typeface="+mn-cs"/>
              </a:rPr>
              <a:t> </a:t>
            </a:r>
            <a:r>
              <a:rPr kumimoji="0" lang="en-US" sz="3200" b="1" i="1" u="none" strike="noStrike" kern="1200" cap="none" spc="0" normalizeH="0" baseline="0" noProof="0" dirty="0" err="1">
                <a:ln>
                  <a:noFill/>
                </a:ln>
                <a:solidFill>
                  <a:srgbClr val="FFFF00"/>
                </a:solidFill>
                <a:effectLst/>
                <a:uLnTx/>
                <a:uFillTx/>
                <a:latin typeface="A3.OpenSans-San"/>
                <a:ea typeface="Calibri" panose="020F0502020204030204" pitchFamily="34" charset="0"/>
                <a:cs typeface="+mn-cs"/>
              </a:rPr>
              <a:t>tắt</a:t>
            </a:r>
            <a:r>
              <a:rPr kumimoji="0" lang="en-US" sz="3200" b="1" i="1" u="none" strike="noStrike" kern="1200" cap="none" spc="0" normalizeH="0" baseline="0" noProof="0" dirty="0">
                <a:ln>
                  <a:noFill/>
                </a:ln>
                <a:solidFill>
                  <a:prstClr val="black"/>
                </a:solidFill>
                <a:effectLst/>
                <a:uLnTx/>
                <a:uFillTx/>
                <a:latin typeface="A3.OpenSans-San"/>
                <a:ea typeface="Calibri" panose="020F0502020204030204" pitchFamily="34" charset="0"/>
                <a:cs typeface="+mn-cs"/>
              </a:rPr>
              <a:t>:</a:t>
            </a:r>
          </a:p>
          <a:p>
            <a:pPr marL="457200" marR="0" lvl="0" indent="0" algn="l" defTabSz="914400" rtl="0" eaLnBrk="1" fontAlgn="auto" latinLnBrk="0" hangingPunct="1">
              <a:lnSpc>
                <a:spcPct val="115000"/>
              </a:lnSpc>
              <a:spcBef>
                <a:spcPts val="0"/>
              </a:spcBef>
              <a:spcAft>
                <a:spcPts val="600"/>
              </a:spcAft>
              <a:buClrTx/>
              <a:buSzTx/>
              <a:buFontTx/>
              <a:buNone/>
              <a:tabLst>
                <a:tab pos="450215" algn="l"/>
                <a:tab pos="540385" algn="l"/>
              </a:tabLst>
              <a:defRPr/>
            </a:pPr>
            <a:r>
              <a:rPr lang="en-US" sz="3200" b="1" i="1" dirty="0">
                <a:solidFill>
                  <a:schemeClr val="bg1"/>
                </a:solidFill>
                <a:latin typeface="A3.OpenSans-San"/>
                <a:ea typeface="Calibri" panose="020F0502020204030204" pitchFamily="34" charset="0"/>
              </a:rPr>
              <a:t>l</a:t>
            </a:r>
            <a:r>
              <a:rPr lang="en-US" sz="3200" b="1" i="1" baseline="-25000" dirty="0">
                <a:solidFill>
                  <a:schemeClr val="bg1"/>
                </a:solidFill>
                <a:latin typeface="A3.OpenSans-San"/>
                <a:ea typeface="Calibri" panose="020F0502020204030204" pitchFamily="34" charset="0"/>
              </a:rPr>
              <a:t>0 </a:t>
            </a:r>
            <a:r>
              <a:rPr lang="en-US" sz="3200" b="1" i="1" dirty="0">
                <a:solidFill>
                  <a:schemeClr val="bg1"/>
                </a:solidFill>
                <a:latin typeface="A3.OpenSans-San"/>
                <a:ea typeface="Calibri" panose="020F0502020204030204" pitchFamily="34" charset="0"/>
              </a:rPr>
              <a:t>=</a:t>
            </a:r>
            <a:r>
              <a:rPr kumimoji="0" lang="vi-VN"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 12cm </a:t>
            </a:r>
            <a:endParaRPr kumimoji="0" lang="en-US"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endParaRPr>
          </a:p>
          <a:p>
            <a:pPr marL="457200" marR="0" lvl="0" indent="0" algn="l" defTabSz="914400" rtl="0" eaLnBrk="1" fontAlgn="auto" latinLnBrk="0" hangingPunct="1">
              <a:lnSpc>
                <a:spcPct val="115000"/>
              </a:lnSpc>
              <a:spcBef>
                <a:spcPts val="0"/>
              </a:spcBef>
              <a:spcAft>
                <a:spcPts val="600"/>
              </a:spcAft>
              <a:buClrTx/>
              <a:buSzTx/>
              <a:buFontTx/>
              <a:buNone/>
              <a:tabLst>
                <a:tab pos="450215" algn="l"/>
                <a:tab pos="540385" algn="l"/>
              </a:tabLst>
              <a:defRPr/>
            </a:pPr>
            <a:r>
              <a:rPr lang="en-US" sz="3200" b="1" i="1" dirty="0">
                <a:solidFill>
                  <a:schemeClr val="bg1"/>
                </a:solidFill>
                <a:latin typeface="A3.OpenSans-San"/>
                <a:ea typeface="Calibri" panose="020F0502020204030204" pitchFamily="34" charset="0"/>
              </a:rPr>
              <a:t>m</a:t>
            </a:r>
            <a:r>
              <a:rPr lang="en-US" sz="3200" b="1" i="1" baseline="-25000" dirty="0">
                <a:solidFill>
                  <a:schemeClr val="bg1"/>
                </a:solidFill>
                <a:latin typeface="A3.OpenSans-San"/>
                <a:ea typeface="Calibri" panose="020F0502020204030204" pitchFamily="34" charset="0"/>
              </a:rPr>
              <a:t>1</a:t>
            </a:r>
            <a:r>
              <a:rPr lang="en-US" sz="3200" b="1" i="1" dirty="0">
                <a:solidFill>
                  <a:schemeClr val="bg1"/>
                </a:solidFill>
                <a:latin typeface="A3.OpenSans-San"/>
                <a:ea typeface="Calibri" panose="020F0502020204030204" pitchFamily="34" charset="0"/>
              </a:rPr>
              <a:t> = </a:t>
            </a:r>
            <a:r>
              <a:rPr kumimoji="0" lang="vi-VN"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50g </a:t>
            </a:r>
            <a:r>
              <a:rPr kumimoji="0" lang="en-US"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     l</a:t>
            </a:r>
            <a:r>
              <a:rPr kumimoji="0" lang="en-US" sz="3200" b="1" i="1" u="none" strike="noStrike" kern="1200" cap="none" spc="0" normalizeH="0" baseline="-25000" noProof="0" dirty="0">
                <a:ln>
                  <a:noFill/>
                </a:ln>
                <a:solidFill>
                  <a:schemeClr val="bg1"/>
                </a:solidFill>
                <a:effectLst/>
                <a:uLnTx/>
                <a:uFillTx/>
                <a:latin typeface="A3.OpenSans-San"/>
                <a:ea typeface="Calibri" panose="020F0502020204030204" pitchFamily="34" charset="0"/>
                <a:cs typeface="+mn-cs"/>
              </a:rPr>
              <a:t>1</a:t>
            </a:r>
            <a:r>
              <a:rPr kumimoji="0" lang="en-US" sz="3200" b="1" i="1" u="none" strike="noStrike" kern="1200" cap="none" spc="0" normalizeH="0" noProof="0" dirty="0">
                <a:ln>
                  <a:noFill/>
                </a:ln>
                <a:solidFill>
                  <a:schemeClr val="bg1"/>
                </a:solidFill>
                <a:effectLst/>
                <a:uLnTx/>
                <a:uFillTx/>
                <a:latin typeface="A3.OpenSans-San"/>
                <a:ea typeface="Calibri" panose="020F0502020204030204" pitchFamily="34" charset="0"/>
                <a:cs typeface="+mn-cs"/>
              </a:rPr>
              <a:t> = </a:t>
            </a:r>
            <a:r>
              <a:rPr kumimoji="0" lang="vi-VN"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15</a:t>
            </a:r>
            <a:r>
              <a:rPr kumimoji="0" lang="en-US"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    </a:t>
            </a:r>
            <a:r>
              <a:rPr kumimoji="0" lang="vi-VN"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cm. </a:t>
            </a:r>
            <a:endParaRPr kumimoji="0" lang="en-US"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endParaRPr>
          </a:p>
          <a:p>
            <a:pPr marL="457200" marR="0" lvl="0" indent="0" algn="l" defTabSz="914400" rtl="0" eaLnBrk="1" fontAlgn="auto" latinLnBrk="0" hangingPunct="1">
              <a:lnSpc>
                <a:spcPct val="115000"/>
              </a:lnSpc>
              <a:spcBef>
                <a:spcPts val="0"/>
              </a:spcBef>
              <a:spcAft>
                <a:spcPts val="600"/>
              </a:spcAft>
              <a:buClrTx/>
              <a:buSzTx/>
              <a:buFontTx/>
              <a:buNone/>
              <a:tabLst>
                <a:tab pos="450215" algn="l"/>
                <a:tab pos="540385" algn="l"/>
              </a:tabLst>
              <a:defRPr/>
            </a:pPr>
            <a:r>
              <a:rPr lang="en-US" sz="3200" b="1" i="1" dirty="0">
                <a:solidFill>
                  <a:schemeClr val="bg1"/>
                </a:solidFill>
                <a:latin typeface="A3.OpenSans-San"/>
                <a:ea typeface="Calibri" panose="020F0502020204030204" pitchFamily="34" charset="0"/>
              </a:rPr>
              <a:t>m</a:t>
            </a:r>
            <a:r>
              <a:rPr lang="en-US" sz="3200" b="1" i="1" baseline="-25000" dirty="0">
                <a:solidFill>
                  <a:schemeClr val="bg1"/>
                </a:solidFill>
                <a:latin typeface="A3.OpenSans-San"/>
                <a:ea typeface="Calibri" panose="020F0502020204030204" pitchFamily="34" charset="0"/>
              </a:rPr>
              <a:t>2 </a:t>
            </a:r>
            <a:r>
              <a:rPr lang="en-US" sz="3200" b="1" i="1" dirty="0">
                <a:solidFill>
                  <a:schemeClr val="bg1"/>
                </a:solidFill>
                <a:latin typeface="A3.OpenSans-San"/>
                <a:ea typeface="Calibri" panose="020F0502020204030204" pitchFamily="34" charset="0"/>
              </a:rPr>
              <a:t> = </a:t>
            </a:r>
            <a:r>
              <a:rPr kumimoji="0" lang="vi-VN"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100g</a:t>
            </a:r>
            <a:r>
              <a:rPr kumimoji="0" lang="en-US" sz="32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   </a:t>
            </a:r>
            <a:r>
              <a:rPr kumimoji="0" lang="en-US" sz="28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l</a:t>
            </a:r>
            <a:r>
              <a:rPr lang="en-US" sz="2800" b="1" i="1" baseline="-25000" dirty="0">
                <a:solidFill>
                  <a:schemeClr val="bg1"/>
                </a:solidFill>
                <a:latin typeface="A3.OpenSans-San"/>
                <a:ea typeface="Calibri" panose="020F0502020204030204" pitchFamily="34" charset="0"/>
              </a:rPr>
              <a:t>2</a:t>
            </a:r>
            <a:r>
              <a:rPr kumimoji="0" lang="en-US" sz="2800" b="1" i="1" u="none" strike="noStrike" kern="1200" cap="none" spc="0" normalizeH="0" noProof="0" dirty="0">
                <a:ln>
                  <a:noFill/>
                </a:ln>
                <a:solidFill>
                  <a:schemeClr val="bg1"/>
                </a:solidFill>
                <a:effectLst/>
                <a:uLnTx/>
                <a:uFillTx/>
                <a:latin typeface="A3.OpenSans-San"/>
                <a:ea typeface="Calibri" panose="020F0502020204030204" pitchFamily="34" charset="0"/>
                <a:cs typeface="+mn-cs"/>
              </a:rPr>
              <a:t> =</a:t>
            </a:r>
            <a:r>
              <a:rPr lang="en-US" sz="2800" b="1" i="1" dirty="0">
                <a:solidFill>
                  <a:schemeClr val="bg1"/>
                </a:solidFill>
                <a:latin typeface="A3.OpenSans-San"/>
                <a:ea typeface="Calibri" panose="020F0502020204030204" pitchFamily="34" charset="0"/>
              </a:rPr>
              <a:t>----?---</a:t>
            </a:r>
            <a:r>
              <a:rPr kumimoji="0" lang="vi-VN" sz="2800" b="1" i="1" u="none" strike="noStrike" kern="1200" cap="none" spc="0" normalizeH="0" baseline="0" noProof="0" dirty="0">
                <a:ln>
                  <a:noFill/>
                </a:ln>
                <a:solidFill>
                  <a:schemeClr val="bg1"/>
                </a:solidFill>
                <a:effectLst/>
                <a:uLnTx/>
                <a:uFillTx/>
                <a:latin typeface="A3.OpenSans-San"/>
                <a:ea typeface="Calibri" panose="020F0502020204030204" pitchFamily="34" charset="0"/>
                <a:cs typeface="+mn-cs"/>
              </a:rPr>
              <a:t>cm. </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mn-cs"/>
            </a:endParaRPr>
          </a:p>
        </p:txBody>
      </p:sp>
      <p:cxnSp>
        <p:nvCxnSpPr>
          <p:cNvPr id="10" name="Straight Connector 9">
            <a:extLst>
              <a:ext uri="{FF2B5EF4-FFF2-40B4-BE49-F238E27FC236}">
                <a16:creationId xmlns:a16="http://schemas.microsoft.com/office/drawing/2014/main" id="{A7798011-C7B5-6295-64E5-287D05226160}"/>
              </a:ext>
            </a:extLst>
          </p:cNvPr>
          <p:cNvCxnSpPr>
            <a:cxnSpLocks/>
          </p:cNvCxnSpPr>
          <p:nvPr/>
        </p:nvCxnSpPr>
        <p:spPr>
          <a:xfrm flipH="1">
            <a:off x="4660936" y="2349526"/>
            <a:ext cx="91173" cy="41066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0E2BD5-799B-0048-602C-C81BB01F891D}"/>
              </a:ext>
            </a:extLst>
          </p:cNvPr>
          <p:cNvSpPr txBox="1"/>
          <p:nvPr/>
        </p:nvSpPr>
        <p:spPr>
          <a:xfrm>
            <a:off x="5220259" y="2532481"/>
            <a:ext cx="6096000" cy="461665"/>
          </a:xfrm>
          <a:prstGeom prst="rect">
            <a:avLst/>
          </a:prstGeom>
          <a:noFill/>
        </p:spPr>
        <p:txBody>
          <a:bodyPr wrap="square">
            <a:spAutoFit/>
          </a:bodyPr>
          <a:lstStyle/>
          <a:p>
            <a:r>
              <a:rPr kumimoji="0" lang="en-US"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Đ</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ộ dãn của lò xo </a:t>
            </a:r>
            <a:r>
              <a:rPr lang="en-US" sz="2400" b="1" i="1" dirty="0" err="1">
                <a:solidFill>
                  <a:prstClr val="white"/>
                </a:solidFill>
                <a:latin typeface="A3.OpenSans-San"/>
                <a:ea typeface="Calibri" panose="020F0502020204030204" pitchFamily="34" charset="0"/>
              </a:rPr>
              <a:t>khi</a:t>
            </a:r>
            <a:r>
              <a:rPr lang="en-US" sz="2400" b="1" i="1" dirty="0">
                <a:solidFill>
                  <a:prstClr val="white"/>
                </a:solidFill>
                <a:latin typeface="A3.OpenSans-San"/>
                <a:ea typeface="Calibri" panose="020F0502020204030204" pitchFamily="34" charset="0"/>
              </a:rPr>
              <a:t> </a:t>
            </a:r>
            <a:r>
              <a:rPr lang="en-US" sz="2400" b="1" i="1" dirty="0" err="1">
                <a:solidFill>
                  <a:prstClr val="white"/>
                </a:solidFill>
                <a:latin typeface="A3.OpenSans-San"/>
                <a:ea typeface="Calibri" panose="020F0502020204030204" pitchFamily="34" charset="0"/>
              </a:rPr>
              <a:t>treo</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khối lượng </a:t>
            </a:r>
            <a:r>
              <a:rPr lang="en-US" sz="2400" b="1" i="1" dirty="0">
                <a:solidFill>
                  <a:prstClr val="white"/>
                </a:solidFill>
                <a:latin typeface="A3.OpenSans-San"/>
                <a:ea typeface="Calibri" panose="020F0502020204030204" pitchFamily="34" charset="0"/>
              </a:rPr>
              <a:t>50g </a:t>
            </a:r>
            <a:r>
              <a:rPr lang="en-US" sz="2400" b="1" i="1" dirty="0" err="1">
                <a:solidFill>
                  <a:prstClr val="white"/>
                </a:solidFill>
                <a:latin typeface="A3.OpenSans-San"/>
                <a:ea typeface="Calibri" panose="020F0502020204030204" pitchFamily="34" charset="0"/>
              </a:rPr>
              <a:t>là</a:t>
            </a:r>
            <a:r>
              <a:rPr lang="en-US" sz="2400" b="1" i="1" dirty="0">
                <a:solidFill>
                  <a:prstClr val="white"/>
                </a:solidFill>
                <a:latin typeface="A3.OpenSans-San"/>
                <a:ea typeface="Calibri" panose="020F0502020204030204" pitchFamily="34" charset="0"/>
              </a:rPr>
              <a:t>:</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a:t>
            </a:r>
            <a:endParaRPr lang="en-US" sz="1400" dirty="0"/>
          </a:p>
        </p:txBody>
      </p:sp>
      <p:sp>
        <p:nvSpPr>
          <p:cNvPr id="14" name="TextBox 13">
            <a:extLst>
              <a:ext uri="{FF2B5EF4-FFF2-40B4-BE49-F238E27FC236}">
                <a16:creationId xmlns:a16="http://schemas.microsoft.com/office/drawing/2014/main" id="{8062F2D7-21B1-29C2-8637-2FAAA11ACE0B}"/>
              </a:ext>
            </a:extLst>
          </p:cNvPr>
          <p:cNvSpPr txBox="1"/>
          <p:nvPr/>
        </p:nvSpPr>
        <p:spPr>
          <a:xfrm>
            <a:off x="4706522" y="3021309"/>
            <a:ext cx="609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l-GR"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Δ</a:t>
            </a:r>
            <a:r>
              <a:rPr kumimoji="0" lang="en-US" sz="1800" b="0" i="1" u="none" strike="noStrike" kern="1200" cap="none" spc="0" normalizeH="0" baseline="0" noProof="0" dirty="0">
                <a:ln>
                  <a:noFill/>
                </a:ln>
                <a:solidFill>
                  <a:srgbClr val="FFFF00"/>
                </a:solidFill>
                <a:effectLst/>
                <a:uLnTx/>
                <a:uFillTx/>
                <a:latin typeface="VNI-Souvir" pitchFamily="2" charset="0"/>
                <a:ea typeface="+mn-ea"/>
                <a:cs typeface="+mn-cs"/>
              </a:rPr>
              <a:t>l</a:t>
            </a:r>
            <a:r>
              <a:rPr kumimoji="0" lang="en-US" sz="1800" b="0" i="1" u="none" strike="noStrike" kern="1200" cap="none" spc="0" normalizeH="0" baseline="-25000" noProof="0" dirty="0">
                <a:ln>
                  <a:noFill/>
                </a:ln>
                <a:solidFill>
                  <a:srgbClr val="FFFF00"/>
                </a:solidFill>
                <a:effectLst/>
                <a:uLnTx/>
                <a:uFillTx/>
                <a:latin typeface="VNI-Souvir" pitchFamily="2" charset="0"/>
                <a:ea typeface="+mn-ea"/>
                <a:cs typeface="+mn-cs"/>
              </a:rPr>
              <a:t>1</a:t>
            </a:r>
            <a:r>
              <a:rPr kumimoji="0" lang="en-US" sz="1800" b="0" i="1" u="none" strike="noStrike" kern="1200" cap="none" spc="0" normalizeH="0" baseline="0" noProof="0" dirty="0">
                <a:ln>
                  <a:noFill/>
                </a:ln>
                <a:solidFill>
                  <a:srgbClr val="FFFF00"/>
                </a:solidFill>
                <a:effectLst/>
                <a:uLnTx/>
                <a:uFillTx/>
                <a:latin typeface="VNI-Souvir" pitchFamily="2" charset="0"/>
                <a:ea typeface="+mn-ea"/>
                <a:cs typeface="+mn-cs"/>
              </a:rPr>
              <a:t> </a:t>
            </a:r>
            <a:r>
              <a:rPr kumimoji="0" lang="en-US" sz="2400" b="0" i="1" u="none" strike="noStrike" kern="1200" cap="none" spc="0" normalizeH="0" baseline="0" noProof="0" dirty="0">
                <a:ln>
                  <a:noFill/>
                </a:ln>
                <a:solidFill>
                  <a:srgbClr val="FFFF00"/>
                </a:solidFill>
                <a:effectLst/>
                <a:uLnTx/>
                <a:uFillTx/>
                <a:latin typeface="VNI-Souvir" pitchFamily="2" charset="0"/>
                <a:ea typeface="+mn-ea"/>
                <a:cs typeface="+mn-cs"/>
              </a:rPr>
              <a:t>=</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l</a:t>
            </a:r>
            <a:r>
              <a:rPr kumimoji="0" lang="en-US" sz="2400" b="0" i="0" u="none" strike="noStrike" kern="1200" cap="none" spc="0" normalizeH="0" baseline="-25000" noProof="0" dirty="0">
                <a:ln>
                  <a:noFill/>
                </a:ln>
                <a:solidFill>
                  <a:srgbClr val="FFFF00"/>
                </a:solidFill>
                <a:effectLst/>
                <a:uLnTx/>
                <a:uFillTx/>
                <a:latin typeface="Times New Roman" pitchFamily="18" charset="0"/>
                <a:ea typeface="+mn-ea"/>
                <a:cs typeface="+mn-cs"/>
              </a:rPr>
              <a:t> 1 </a:t>
            </a: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-l</a:t>
            </a:r>
            <a:r>
              <a:rPr kumimoji="0" lang="en-US" sz="2400" b="0" i="0" u="none" strike="noStrike" kern="1200" cap="none" spc="0" normalizeH="0" baseline="-25000" noProof="0" dirty="0">
                <a:ln>
                  <a:noFill/>
                </a:ln>
                <a:solidFill>
                  <a:srgbClr val="FFFF00"/>
                </a:solidFill>
                <a:effectLst/>
                <a:uLnTx/>
                <a:uFillTx/>
                <a:latin typeface="Times New Roman" pitchFamily="18" charset="0"/>
                <a:ea typeface="+mn-ea"/>
                <a:cs typeface="+mn-cs"/>
              </a:rPr>
              <a:t>0</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mn-cs"/>
              </a:rPr>
              <a:t>= 15- 12= 3 </a:t>
            </a: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cm</a:t>
            </a:r>
          </a:p>
        </p:txBody>
      </p:sp>
      <p:sp>
        <p:nvSpPr>
          <p:cNvPr id="16" name="TextBox 15">
            <a:extLst>
              <a:ext uri="{FF2B5EF4-FFF2-40B4-BE49-F238E27FC236}">
                <a16:creationId xmlns:a16="http://schemas.microsoft.com/office/drawing/2014/main" id="{A9D89CB5-5A97-94AC-863B-7ED7AA0C9389}"/>
              </a:ext>
            </a:extLst>
          </p:cNvPr>
          <p:cNvSpPr txBox="1"/>
          <p:nvPr/>
        </p:nvSpPr>
        <p:spPr>
          <a:xfrm>
            <a:off x="5220259" y="4555401"/>
            <a:ext cx="6096000" cy="400110"/>
          </a:xfrm>
          <a:prstGeom prst="rect">
            <a:avLst/>
          </a:prstGeom>
          <a:noFill/>
        </p:spPr>
        <p:txBody>
          <a:bodyPr wrap="square">
            <a:spAutoFit/>
          </a:bodyPr>
          <a:lstStyle/>
          <a:p>
            <a:r>
              <a:rPr kumimoji="0" lang="en-US" sz="2000" b="1" i="1" u="none" strike="noStrike" kern="1200" cap="none" spc="0" normalizeH="0" baseline="0" noProof="0" dirty="0" err="1">
                <a:ln>
                  <a:noFill/>
                </a:ln>
                <a:solidFill>
                  <a:prstClr val="white"/>
                </a:solidFill>
                <a:effectLst/>
                <a:uLnTx/>
                <a:uFillTx/>
                <a:latin typeface="A3.OpenSans-San"/>
                <a:ea typeface="Calibri" panose="020F0502020204030204" pitchFamily="34" charset="0"/>
                <a:cs typeface="+mn-cs"/>
              </a:rPr>
              <a:t>Vì</a:t>
            </a:r>
            <a:r>
              <a:rPr kumimoji="0" lang="en-US" sz="20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a:t>
            </a:r>
            <a:r>
              <a:rPr kumimoji="0" lang="vi-VN" sz="20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độ dãn của lò xo tỉ lệ thuận với khối lượng vật treo. </a:t>
            </a:r>
            <a:endParaRPr lang="en-US" sz="1200" dirty="0"/>
          </a:p>
        </p:txBody>
      </p:sp>
      <p:sp>
        <p:nvSpPr>
          <p:cNvPr id="17" name="TextBox 16">
            <a:extLst>
              <a:ext uri="{FF2B5EF4-FFF2-40B4-BE49-F238E27FC236}">
                <a16:creationId xmlns:a16="http://schemas.microsoft.com/office/drawing/2014/main" id="{5BFB4863-46E4-02A0-00DC-A27CF8F32A84}"/>
              </a:ext>
            </a:extLst>
          </p:cNvPr>
          <p:cNvSpPr txBox="1"/>
          <p:nvPr/>
        </p:nvSpPr>
        <p:spPr>
          <a:xfrm>
            <a:off x="5220259" y="4955511"/>
            <a:ext cx="461904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l-GR"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Δ</a:t>
            </a:r>
            <a:r>
              <a:rPr kumimoji="0" lang="en-US" sz="2000" b="1" i="1" u="none" strike="noStrike" kern="1200" cap="none" spc="0" normalizeH="0" baseline="0" noProof="0" dirty="0">
                <a:ln>
                  <a:noFill/>
                </a:ln>
                <a:solidFill>
                  <a:srgbClr val="FFFF00"/>
                </a:solidFill>
                <a:effectLst/>
                <a:uLnTx/>
                <a:uFillTx/>
                <a:latin typeface="VNI-Souvir" pitchFamily="2" charset="0"/>
                <a:ea typeface="+mn-ea"/>
                <a:cs typeface="+mn-cs"/>
              </a:rPr>
              <a:t>l</a:t>
            </a:r>
            <a:r>
              <a:rPr lang="en-US" sz="2000" b="1" i="1" baseline="-25000" dirty="0">
                <a:solidFill>
                  <a:srgbClr val="FFFF00"/>
                </a:solidFill>
                <a:latin typeface="VNI-Souvir" pitchFamily="2" charset="0"/>
              </a:rPr>
              <a:t>2</a:t>
            </a:r>
            <a:r>
              <a:rPr kumimoji="0" lang="en-US" sz="2000" b="1" i="1" u="none" strike="noStrike" kern="1200" cap="none" spc="0" normalizeH="0" baseline="0" noProof="0" dirty="0">
                <a:ln>
                  <a:noFill/>
                </a:ln>
                <a:solidFill>
                  <a:srgbClr val="FFFF00"/>
                </a:solidFill>
                <a:effectLst/>
                <a:uLnTx/>
                <a:uFillTx/>
                <a:latin typeface="VNI-Souvir" pitchFamily="2" charset="0"/>
                <a:ea typeface="+mn-ea"/>
                <a:cs typeface="+mn-cs"/>
              </a:rPr>
              <a:t> =n . </a:t>
            </a:r>
            <a:r>
              <a:rPr kumimoji="0" lang="el-GR"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Δ</a:t>
            </a:r>
            <a:r>
              <a:rPr kumimoji="0" lang="en-US" sz="2000" b="1" i="1" u="none" strike="noStrike" kern="1200" cap="none" spc="0" normalizeH="0" baseline="0" noProof="0" dirty="0">
                <a:ln>
                  <a:noFill/>
                </a:ln>
                <a:solidFill>
                  <a:srgbClr val="FFFF00"/>
                </a:solidFill>
                <a:effectLst/>
                <a:uLnTx/>
                <a:uFillTx/>
                <a:latin typeface="VNI-Souvir" pitchFamily="2" charset="0"/>
                <a:ea typeface="+mn-ea"/>
                <a:cs typeface="+mn-cs"/>
              </a:rPr>
              <a:t>l</a:t>
            </a:r>
            <a:r>
              <a:rPr kumimoji="0" lang="en-US" sz="2000" b="1" i="1" u="none" strike="noStrike" kern="1200" cap="none" spc="0" normalizeH="0" baseline="-25000" noProof="0" dirty="0">
                <a:ln>
                  <a:noFill/>
                </a:ln>
                <a:solidFill>
                  <a:srgbClr val="FFFF00"/>
                </a:solidFill>
                <a:effectLst/>
                <a:uLnTx/>
                <a:uFillTx/>
                <a:latin typeface="VNI-Souvir" pitchFamily="2" charset="0"/>
                <a:ea typeface="+mn-ea"/>
                <a:cs typeface="+mn-cs"/>
              </a:rPr>
              <a:t>1 </a:t>
            </a:r>
            <a:r>
              <a:rPr kumimoji="0" lang="en-US" sz="2000" b="1" i="1" u="none" strike="noStrike" kern="1200" cap="none" spc="0" normalizeH="0" noProof="0" dirty="0">
                <a:ln>
                  <a:noFill/>
                </a:ln>
                <a:solidFill>
                  <a:srgbClr val="FFFF00"/>
                </a:solidFill>
                <a:effectLst/>
                <a:uLnTx/>
                <a:uFillTx/>
                <a:latin typeface="VNI-Souvir" pitchFamily="2" charset="0"/>
                <a:ea typeface="+mn-ea"/>
                <a:cs typeface="+mn-cs"/>
              </a:rPr>
              <a:t>= 2.3= 6cm</a:t>
            </a: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8" name="TextBox 17">
            <a:extLst>
              <a:ext uri="{FF2B5EF4-FFF2-40B4-BE49-F238E27FC236}">
                <a16:creationId xmlns:a16="http://schemas.microsoft.com/office/drawing/2014/main" id="{48CF7A95-16E7-6277-241B-9E79C82032DA}"/>
              </a:ext>
            </a:extLst>
          </p:cNvPr>
          <p:cNvSpPr txBox="1"/>
          <p:nvPr/>
        </p:nvSpPr>
        <p:spPr>
          <a:xfrm>
            <a:off x="5220259" y="3523992"/>
            <a:ext cx="6096000" cy="461665"/>
          </a:xfrm>
          <a:prstGeom prst="rect">
            <a:avLst/>
          </a:prstGeom>
          <a:noFill/>
        </p:spPr>
        <p:txBody>
          <a:bodyPr wrap="square">
            <a:spAutoFit/>
          </a:bodyPr>
          <a:lstStyle/>
          <a:p>
            <a:r>
              <a:rPr lang="en-US" sz="2400" b="1" i="1" dirty="0" err="1">
                <a:solidFill>
                  <a:prstClr val="white"/>
                </a:solidFill>
                <a:latin typeface="A3.OpenSans-San"/>
                <a:ea typeface="Calibri" panose="020F0502020204030204" pitchFamily="34" charset="0"/>
              </a:rPr>
              <a:t>Số</a:t>
            </a:r>
            <a:r>
              <a:rPr lang="en-US" sz="2400" b="1" i="1" dirty="0">
                <a:solidFill>
                  <a:prstClr val="white"/>
                </a:solidFill>
                <a:latin typeface="A3.OpenSans-San"/>
                <a:ea typeface="Calibri" panose="020F0502020204030204" pitchFamily="34" charset="0"/>
              </a:rPr>
              <a:t> </a:t>
            </a:r>
            <a:r>
              <a:rPr lang="en-US" sz="2400" b="1" i="1" dirty="0" err="1">
                <a:solidFill>
                  <a:prstClr val="white"/>
                </a:solidFill>
                <a:latin typeface="A3.OpenSans-San"/>
                <a:ea typeface="Calibri" panose="020F0502020204030204" pitchFamily="34" charset="0"/>
              </a:rPr>
              <a:t>lần</a:t>
            </a:r>
            <a:r>
              <a:rPr lang="en-US" sz="2400" b="1" i="1" dirty="0">
                <a:solidFill>
                  <a:prstClr val="white"/>
                </a:solidFill>
                <a:latin typeface="A3.OpenSans-San"/>
                <a:ea typeface="Calibri" panose="020F0502020204030204" pitchFamily="34" charset="0"/>
              </a:rPr>
              <a:t> m</a:t>
            </a:r>
            <a:r>
              <a:rPr lang="en-US" sz="2400" b="1" i="1" baseline="-25000" dirty="0">
                <a:solidFill>
                  <a:prstClr val="white"/>
                </a:solidFill>
                <a:latin typeface="A3.OpenSans-San"/>
                <a:ea typeface="Calibri" panose="020F0502020204030204" pitchFamily="34" charset="0"/>
              </a:rPr>
              <a:t>2 </a:t>
            </a:r>
            <a:r>
              <a:rPr lang="en-US" sz="2400" b="1" i="1" dirty="0">
                <a:solidFill>
                  <a:prstClr val="white"/>
                </a:solidFill>
                <a:latin typeface="A3.OpenSans-San"/>
                <a:ea typeface="Calibri" panose="020F0502020204030204" pitchFamily="34" charset="0"/>
              </a:rPr>
              <a:t> </a:t>
            </a:r>
            <a:r>
              <a:rPr lang="en-US" sz="2400" b="1" i="1" dirty="0" err="1">
                <a:solidFill>
                  <a:prstClr val="white"/>
                </a:solidFill>
                <a:latin typeface="A3.OpenSans-San"/>
                <a:ea typeface="Calibri" panose="020F0502020204030204" pitchFamily="34" charset="0"/>
              </a:rPr>
              <a:t>nặng</a:t>
            </a:r>
            <a:r>
              <a:rPr lang="en-US" sz="2400" b="1" i="1" dirty="0">
                <a:solidFill>
                  <a:prstClr val="white"/>
                </a:solidFill>
                <a:latin typeface="A3.OpenSans-San"/>
                <a:ea typeface="Calibri" panose="020F0502020204030204" pitchFamily="34" charset="0"/>
              </a:rPr>
              <a:t> </a:t>
            </a:r>
            <a:r>
              <a:rPr lang="en-US" sz="2400" b="1" i="1" dirty="0" err="1">
                <a:solidFill>
                  <a:prstClr val="white"/>
                </a:solidFill>
                <a:latin typeface="A3.OpenSans-San"/>
                <a:ea typeface="Calibri" panose="020F0502020204030204" pitchFamily="34" charset="0"/>
              </a:rPr>
              <a:t>gấp</a:t>
            </a:r>
            <a:r>
              <a:rPr lang="en-US" sz="2400" b="1" i="1" dirty="0">
                <a:solidFill>
                  <a:prstClr val="white"/>
                </a:solidFill>
                <a:latin typeface="A3.OpenSans-San"/>
                <a:ea typeface="Calibri" panose="020F0502020204030204" pitchFamily="34" charset="0"/>
              </a:rPr>
              <a:t> m</a:t>
            </a:r>
            <a:r>
              <a:rPr lang="en-US" sz="2400" b="1" i="1" baseline="-25000" dirty="0">
                <a:solidFill>
                  <a:prstClr val="white"/>
                </a:solidFill>
                <a:latin typeface="A3.OpenSans-San"/>
                <a:ea typeface="Calibri" panose="020F0502020204030204" pitchFamily="34" charset="0"/>
              </a:rPr>
              <a:t>1</a:t>
            </a:r>
            <a:r>
              <a:rPr lang="en-US" sz="2400" b="1" i="1" dirty="0">
                <a:solidFill>
                  <a:prstClr val="white"/>
                </a:solidFill>
                <a:latin typeface="A3.OpenSans-San"/>
                <a:ea typeface="Calibri" panose="020F0502020204030204" pitchFamily="34" charset="0"/>
              </a:rPr>
              <a:t> </a:t>
            </a:r>
            <a:r>
              <a:rPr lang="en-US" sz="2400" b="1" i="1" dirty="0" err="1">
                <a:solidFill>
                  <a:prstClr val="white"/>
                </a:solidFill>
                <a:latin typeface="A3.OpenSans-San"/>
                <a:ea typeface="Calibri" panose="020F0502020204030204" pitchFamily="34" charset="0"/>
              </a:rPr>
              <a:t>là</a:t>
            </a:r>
            <a:r>
              <a:rPr lang="en-US" sz="2400" b="1" i="1" dirty="0">
                <a:solidFill>
                  <a:prstClr val="white"/>
                </a:solidFill>
                <a:latin typeface="A3.OpenSans-San"/>
                <a:ea typeface="Calibri" panose="020F0502020204030204" pitchFamily="34" charset="0"/>
              </a:rPr>
              <a:t>: </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a:t>
            </a:r>
            <a:endParaRPr lang="en-US" sz="1400" dirty="0"/>
          </a:p>
        </p:txBody>
      </p:sp>
      <p:sp>
        <p:nvSpPr>
          <p:cNvPr id="19" name="TextBox 18">
            <a:extLst>
              <a:ext uri="{FF2B5EF4-FFF2-40B4-BE49-F238E27FC236}">
                <a16:creationId xmlns:a16="http://schemas.microsoft.com/office/drawing/2014/main" id="{70795E6C-E51F-F4D2-3E45-04814E2F50C8}"/>
              </a:ext>
            </a:extLst>
          </p:cNvPr>
          <p:cNvSpPr txBox="1"/>
          <p:nvPr/>
        </p:nvSpPr>
        <p:spPr>
          <a:xfrm>
            <a:off x="5383942" y="3945233"/>
            <a:ext cx="5056908"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lang="en-US" sz="2400" dirty="0">
                <a:solidFill>
                  <a:srgbClr val="FFFF00"/>
                </a:solidFill>
                <a:latin typeface="Times New Roman" panose="02020603050405020304" pitchFamily="18" charset="0"/>
                <a:cs typeface="Times New Roman" panose="02020603050405020304" pitchFamily="18" charset="0"/>
              </a:rPr>
              <a:t>n = m</a:t>
            </a:r>
            <a:r>
              <a:rPr lang="en-US" sz="2400" baseline="-25000" dirty="0">
                <a:solidFill>
                  <a:srgbClr val="FFFF00"/>
                </a:solidFill>
                <a:latin typeface="Times New Roman" panose="02020603050405020304" pitchFamily="18" charset="0"/>
                <a:cs typeface="Times New Roman" panose="02020603050405020304" pitchFamily="18" charset="0"/>
              </a:rPr>
              <a:t>2</a:t>
            </a:r>
            <a:r>
              <a:rPr lang="en-US" sz="2400" dirty="0">
                <a:solidFill>
                  <a:srgbClr val="FFFF00"/>
                </a:solidFill>
                <a:latin typeface="Times New Roman" panose="02020603050405020304" pitchFamily="18" charset="0"/>
                <a:cs typeface="Times New Roman" panose="02020603050405020304" pitchFamily="18" charset="0"/>
              </a:rPr>
              <a:t> : m</a:t>
            </a:r>
            <a:r>
              <a:rPr lang="en-US" sz="2400" baseline="-25000" dirty="0">
                <a:solidFill>
                  <a:srgbClr val="FFFF00"/>
                </a:solidFill>
                <a:latin typeface="Times New Roman" panose="02020603050405020304" pitchFamily="18" charset="0"/>
                <a:cs typeface="Times New Roman" panose="02020603050405020304" pitchFamily="18" charset="0"/>
              </a:rPr>
              <a:t>1 </a:t>
            </a:r>
            <a:r>
              <a:rPr lang="en-US" sz="2400" dirty="0">
                <a:solidFill>
                  <a:srgbClr val="FFFF00"/>
                </a:solidFill>
                <a:latin typeface="Times New Roman" panose="02020603050405020304" pitchFamily="18" charset="0"/>
                <a:cs typeface="Times New Roman" panose="02020603050405020304" pitchFamily="18" charset="0"/>
              </a:rPr>
              <a:t> = 100</a:t>
            </a:r>
            <a:r>
              <a:rPr lang="en-US" sz="2400" dirty="0">
                <a:solidFill>
                  <a:srgbClr val="FFFF00"/>
                </a:solidFill>
                <a:latin typeface="Times New Roman" pitchFamily="18" charset="0"/>
              </a:rPr>
              <a:t>: 50 = 2 </a:t>
            </a:r>
            <a:r>
              <a:rPr lang="en-US" sz="2400" dirty="0" err="1">
                <a:solidFill>
                  <a:srgbClr val="FFFF00"/>
                </a:solidFill>
                <a:latin typeface="Times New Roman" pitchFamily="18" charset="0"/>
              </a:rPr>
              <a:t>lần</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44440ED-7EBA-C285-5679-D8AE0BC08A78}"/>
              </a:ext>
            </a:extLst>
          </p:cNvPr>
          <p:cNvSpPr txBox="1"/>
          <p:nvPr/>
        </p:nvSpPr>
        <p:spPr>
          <a:xfrm>
            <a:off x="5220259" y="5524898"/>
            <a:ext cx="6096000" cy="461665"/>
          </a:xfrm>
          <a:prstGeom prst="rect">
            <a:avLst/>
          </a:prstGeom>
          <a:noFill/>
        </p:spPr>
        <p:txBody>
          <a:bodyPr wrap="square">
            <a:spAutoFit/>
          </a:bodyPr>
          <a:lstStyle/>
          <a:p>
            <a:r>
              <a:rPr kumimoji="0" lang="en-US"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Đ</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ộ </a:t>
            </a:r>
            <a:r>
              <a:rPr kumimoji="0" lang="en-US" sz="2400" b="1" i="1" u="none" strike="noStrike" kern="1200" cap="none" spc="0" normalizeH="0" baseline="0" noProof="0" dirty="0" err="1">
                <a:ln>
                  <a:noFill/>
                </a:ln>
                <a:solidFill>
                  <a:prstClr val="white"/>
                </a:solidFill>
                <a:effectLst/>
                <a:uLnTx/>
                <a:uFillTx/>
                <a:latin typeface="A3.OpenSans-San"/>
                <a:ea typeface="Calibri" panose="020F0502020204030204" pitchFamily="34" charset="0"/>
                <a:cs typeface="+mn-cs"/>
              </a:rPr>
              <a:t>dài</a:t>
            </a:r>
            <a:r>
              <a:rPr kumimoji="0" lang="en-US"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của lò xo </a:t>
            </a:r>
            <a:r>
              <a:rPr lang="en-US" sz="2400" b="1" i="1" dirty="0" err="1">
                <a:solidFill>
                  <a:prstClr val="white"/>
                </a:solidFill>
                <a:latin typeface="A3.OpenSans-San"/>
                <a:ea typeface="Calibri" panose="020F0502020204030204" pitchFamily="34" charset="0"/>
              </a:rPr>
              <a:t>khi</a:t>
            </a:r>
            <a:r>
              <a:rPr lang="en-US" sz="2400" b="1" i="1" dirty="0">
                <a:solidFill>
                  <a:prstClr val="white"/>
                </a:solidFill>
                <a:latin typeface="A3.OpenSans-San"/>
                <a:ea typeface="Calibri" panose="020F0502020204030204" pitchFamily="34" charset="0"/>
              </a:rPr>
              <a:t> </a:t>
            </a:r>
            <a:r>
              <a:rPr lang="en-US" sz="2400" b="1" i="1" dirty="0" err="1">
                <a:solidFill>
                  <a:prstClr val="white"/>
                </a:solidFill>
                <a:latin typeface="A3.OpenSans-San"/>
                <a:ea typeface="Calibri" panose="020F0502020204030204" pitchFamily="34" charset="0"/>
              </a:rPr>
              <a:t>treo</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khối lượng </a:t>
            </a:r>
            <a:r>
              <a:rPr kumimoji="0" lang="en-US"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10</a:t>
            </a:r>
            <a:r>
              <a:rPr lang="en-US" sz="2400" b="1" i="1" dirty="0">
                <a:solidFill>
                  <a:prstClr val="white"/>
                </a:solidFill>
                <a:latin typeface="A3.OpenSans-San"/>
                <a:ea typeface="Calibri" panose="020F0502020204030204" pitchFamily="34" charset="0"/>
              </a:rPr>
              <a:t>0g </a:t>
            </a:r>
            <a:r>
              <a:rPr lang="en-US" sz="2400" b="1" i="1" dirty="0" err="1">
                <a:solidFill>
                  <a:prstClr val="white"/>
                </a:solidFill>
                <a:latin typeface="A3.OpenSans-San"/>
                <a:ea typeface="Calibri" panose="020F0502020204030204" pitchFamily="34" charset="0"/>
              </a:rPr>
              <a:t>là</a:t>
            </a:r>
            <a:r>
              <a:rPr lang="en-US" sz="2400" b="1" i="1" dirty="0">
                <a:solidFill>
                  <a:prstClr val="white"/>
                </a:solidFill>
                <a:latin typeface="A3.OpenSans-San"/>
                <a:ea typeface="Calibri" panose="020F0502020204030204" pitchFamily="34" charset="0"/>
              </a:rPr>
              <a:t>:</a:t>
            </a:r>
            <a:r>
              <a:rPr kumimoji="0" lang="vi-VN" sz="2400" b="1" i="1" u="none" strike="noStrike" kern="1200" cap="none" spc="0" normalizeH="0" baseline="0" noProof="0" dirty="0">
                <a:ln>
                  <a:noFill/>
                </a:ln>
                <a:solidFill>
                  <a:prstClr val="white"/>
                </a:solidFill>
                <a:effectLst/>
                <a:uLnTx/>
                <a:uFillTx/>
                <a:latin typeface="A3.OpenSans-San"/>
                <a:ea typeface="Calibri" panose="020F0502020204030204" pitchFamily="34" charset="0"/>
                <a:cs typeface="+mn-cs"/>
              </a:rPr>
              <a:t> </a:t>
            </a:r>
            <a:endParaRPr lang="en-US" sz="1400" dirty="0"/>
          </a:p>
        </p:txBody>
      </p:sp>
      <p:sp>
        <p:nvSpPr>
          <p:cNvPr id="23" name="TextBox 22">
            <a:extLst>
              <a:ext uri="{FF2B5EF4-FFF2-40B4-BE49-F238E27FC236}">
                <a16:creationId xmlns:a16="http://schemas.microsoft.com/office/drawing/2014/main" id="{7BDB9F3C-3D93-8240-B927-FD9D90D129F2}"/>
              </a:ext>
            </a:extLst>
          </p:cNvPr>
          <p:cNvSpPr txBox="1"/>
          <p:nvPr/>
        </p:nvSpPr>
        <p:spPr>
          <a:xfrm>
            <a:off x="4752109" y="6028643"/>
            <a:ext cx="609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400" b="0" i="1" u="none" strike="noStrike" kern="1200" cap="none" spc="0" normalizeH="0" baseline="0" noProof="0" dirty="0">
                <a:ln>
                  <a:noFill/>
                </a:ln>
                <a:solidFill>
                  <a:srgbClr val="FFFF00"/>
                </a:solidFill>
                <a:effectLst/>
                <a:uLnTx/>
                <a:uFillTx/>
                <a:latin typeface="VNI-Souvir" pitchFamily="2" charset="0"/>
                <a:ea typeface="+mn-ea"/>
                <a:cs typeface="+mn-cs"/>
              </a:rPr>
              <a:t>l</a:t>
            </a:r>
            <a:r>
              <a:rPr lang="en-US" sz="2400" i="1" baseline="-25000" dirty="0">
                <a:solidFill>
                  <a:srgbClr val="FFFF00"/>
                </a:solidFill>
                <a:latin typeface="VNI-Souvir" pitchFamily="2" charset="0"/>
              </a:rPr>
              <a:t>2</a:t>
            </a:r>
            <a:r>
              <a:rPr kumimoji="0" lang="en-US" sz="1800" b="0" i="1" u="none" strike="noStrike" kern="1200" cap="none" spc="0" normalizeH="0" baseline="0" noProof="0" dirty="0">
                <a:ln>
                  <a:noFill/>
                </a:ln>
                <a:solidFill>
                  <a:srgbClr val="FFFF00"/>
                </a:solidFill>
                <a:effectLst/>
                <a:uLnTx/>
                <a:uFillTx/>
                <a:latin typeface="VNI-Souvir" pitchFamily="2" charset="0"/>
                <a:ea typeface="+mn-ea"/>
                <a:cs typeface="+mn-cs"/>
              </a:rPr>
              <a:t> </a:t>
            </a:r>
            <a:r>
              <a:rPr kumimoji="0" lang="en-US" sz="2400" b="0" i="1" u="none" strike="noStrike" kern="1200" cap="none" spc="0" normalizeH="0" baseline="0" noProof="0" dirty="0">
                <a:ln>
                  <a:noFill/>
                </a:ln>
                <a:solidFill>
                  <a:srgbClr val="FFFF00"/>
                </a:solidFill>
                <a:effectLst/>
                <a:uLnTx/>
                <a:uFillTx/>
                <a:latin typeface="VNI-Souvir" pitchFamily="2" charset="0"/>
                <a:ea typeface="+mn-ea"/>
                <a:cs typeface="+mn-cs"/>
              </a:rPr>
              <a:t>=</a:t>
            </a: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l</a:t>
            </a:r>
            <a:r>
              <a:rPr kumimoji="0" lang="en-US" sz="2400" b="0" i="0" u="none" strike="noStrike" kern="1200" cap="none" spc="0" normalizeH="0" baseline="-25000" noProof="0" dirty="0">
                <a:ln>
                  <a:noFill/>
                </a:ln>
                <a:solidFill>
                  <a:srgbClr val="FFFF00"/>
                </a:solidFill>
                <a:effectLst/>
                <a:uLnTx/>
                <a:uFillTx/>
                <a:latin typeface="Times New Roman" pitchFamily="18" charset="0"/>
                <a:ea typeface="+mn-ea"/>
                <a:cs typeface="+mn-cs"/>
              </a:rPr>
              <a:t>0  </a:t>
            </a:r>
            <a:r>
              <a:rPr kumimoji="0" lang="en-US" sz="2400" b="0" i="0" u="none" strike="noStrike" kern="1200" cap="none" spc="0" normalizeH="0" noProof="0" dirty="0">
                <a:ln>
                  <a:noFill/>
                </a:ln>
                <a:solidFill>
                  <a:srgbClr val="FFFF00"/>
                </a:solidFill>
                <a:effectLst/>
                <a:uLnTx/>
                <a:uFillTx/>
                <a:latin typeface="Times New Roman" pitchFamily="18" charset="0"/>
                <a:ea typeface="+mn-ea"/>
                <a:cs typeface="+mn-cs"/>
              </a:rPr>
              <a:t>+  </a:t>
            </a:r>
            <a:r>
              <a:rPr kumimoji="0" lang="el-GR"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Δ</a:t>
            </a:r>
            <a:r>
              <a:rPr kumimoji="0" lang="en-US" sz="2400" b="1" i="1" u="none" strike="noStrike" kern="1200" cap="none" spc="0" normalizeH="0" baseline="0" noProof="0" dirty="0">
                <a:ln>
                  <a:noFill/>
                </a:ln>
                <a:solidFill>
                  <a:srgbClr val="FFFF00"/>
                </a:solidFill>
                <a:effectLst/>
                <a:uLnTx/>
                <a:uFillTx/>
                <a:latin typeface="VNI-Souvir" pitchFamily="2" charset="0"/>
                <a:ea typeface="+mn-ea"/>
                <a:cs typeface="+mn-cs"/>
              </a:rPr>
              <a:t>l</a:t>
            </a:r>
            <a:r>
              <a:rPr lang="en-US" sz="2400" b="1" i="1" baseline="-25000" dirty="0">
                <a:solidFill>
                  <a:srgbClr val="FFFF00"/>
                </a:solidFill>
                <a:latin typeface="VNI-Souvir" pitchFamily="2" charset="0"/>
              </a:rPr>
              <a:t>2</a:t>
            </a:r>
            <a:r>
              <a:rPr kumimoji="0" lang="en-US" sz="2400" b="1" i="1" u="none" strike="noStrike" kern="1200" cap="none" spc="0" normalizeH="0" baseline="0" noProof="0" dirty="0">
                <a:ln>
                  <a:noFill/>
                </a:ln>
                <a:solidFill>
                  <a:srgbClr val="FFFF00"/>
                </a:solidFill>
                <a:effectLst/>
                <a:uLnTx/>
                <a:uFillTx/>
                <a:latin typeface="VNI-Souvir" pitchFamily="2" charset="0"/>
                <a:ea typeface="+mn-ea"/>
                <a:cs typeface="+mn-cs"/>
              </a:rPr>
              <a:t> </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mn-cs"/>
              </a:rPr>
              <a:t>= 12 + 6 = </a:t>
            </a:r>
            <a:r>
              <a:rPr lang="en-US" sz="2400" b="1" dirty="0">
                <a:solidFill>
                  <a:srgbClr val="FFFF00"/>
                </a:solidFill>
                <a:latin typeface="Times New Roman" pitchFamily="18" charset="0"/>
              </a:rPr>
              <a:t>18</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mn-cs"/>
              </a:rPr>
              <a:t> </a:t>
            </a: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cm</a:t>
            </a:r>
          </a:p>
        </p:txBody>
      </p:sp>
      <p:sp>
        <p:nvSpPr>
          <p:cNvPr id="25" name="TextBox 24">
            <a:extLst>
              <a:ext uri="{FF2B5EF4-FFF2-40B4-BE49-F238E27FC236}">
                <a16:creationId xmlns:a16="http://schemas.microsoft.com/office/drawing/2014/main" id="{1178D055-8CB7-5DDA-B19C-7AF7B1E09D1F}"/>
              </a:ext>
            </a:extLst>
          </p:cNvPr>
          <p:cNvSpPr txBox="1"/>
          <p:nvPr/>
        </p:nvSpPr>
        <p:spPr>
          <a:xfrm>
            <a:off x="4826296" y="2063407"/>
            <a:ext cx="6172200" cy="625428"/>
          </a:xfrm>
          <a:prstGeom prst="rect">
            <a:avLst/>
          </a:prstGeom>
          <a:noFill/>
        </p:spPr>
        <p:txBody>
          <a:bodyPr wrap="square">
            <a:spAutoFit/>
          </a:bodyPr>
          <a:lstStyle/>
          <a:p>
            <a:pPr marL="457200" marR="0" lvl="0" indent="0" algn="l" defTabSz="914400" rtl="0" eaLnBrk="1" fontAlgn="auto" latinLnBrk="0" hangingPunct="1">
              <a:lnSpc>
                <a:spcPct val="115000"/>
              </a:lnSpc>
              <a:spcBef>
                <a:spcPts val="0"/>
              </a:spcBef>
              <a:spcAft>
                <a:spcPts val="600"/>
              </a:spcAft>
              <a:buClrTx/>
              <a:buSzTx/>
              <a:buFontTx/>
              <a:buNone/>
              <a:tabLst>
                <a:tab pos="450215" algn="l"/>
                <a:tab pos="540385" algn="l"/>
              </a:tabLst>
              <a:defRPr/>
            </a:pPr>
            <a:r>
              <a:rPr lang="en-US" sz="3200" b="1" i="1" dirty="0" err="1">
                <a:solidFill>
                  <a:srgbClr val="FFFF00"/>
                </a:solidFill>
                <a:latin typeface="A3.OpenSans-San"/>
                <a:ea typeface="Calibri" panose="020F0502020204030204" pitchFamily="34" charset="0"/>
              </a:rPr>
              <a:t>Giải</a:t>
            </a:r>
            <a:r>
              <a:rPr kumimoji="0" lang="en-US" sz="3200" b="1" i="1" u="none" strike="noStrike" kern="1200" cap="none" spc="0" normalizeH="0" baseline="0" noProof="0" dirty="0">
                <a:ln>
                  <a:noFill/>
                </a:ln>
                <a:solidFill>
                  <a:prstClr val="black"/>
                </a:solidFill>
                <a:effectLst/>
                <a:uLnTx/>
                <a:uFillTx/>
                <a:latin typeface="A3.OpenSans-San"/>
                <a:ea typeface="Calibri" panose="020F0502020204030204" pitchFamily="34" charset="0"/>
                <a:cs typeface="+mn-cs"/>
              </a:rPr>
              <a:t>:</a:t>
            </a:r>
          </a:p>
        </p:txBody>
      </p:sp>
    </p:spTree>
    <p:extLst>
      <p:ext uri="{BB962C8B-B14F-4D97-AF65-F5344CB8AC3E}">
        <p14:creationId xmlns:p14="http://schemas.microsoft.com/office/powerpoint/2010/main" val="42773954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2" y="1"/>
            <a:ext cx="11690711" cy="656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3" y="3834903"/>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B28AD13F-C55C-44DE-825B-09D723D27139}"/>
              </a:ext>
            </a:extLst>
          </p:cNvPr>
          <p:cNvSpPr txBox="1"/>
          <p:nvPr/>
        </p:nvSpPr>
        <p:spPr>
          <a:xfrm>
            <a:off x="264063" y="1957851"/>
            <a:ext cx="7104397" cy="4901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 Thực hành đo lực bằng lực kế</a:t>
            </a:r>
            <a:endParaRPr kumimoji="0" lang="vi-VN" sz="1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056942C-6CED-34EF-50E6-1A6666F69670}"/>
              </a:ext>
            </a:extLst>
          </p:cNvPr>
          <p:cNvPicPr>
            <a:picLocks noChangeAspect="1"/>
          </p:cNvPicPr>
          <p:nvPr/>
        </p:nvPicPr>
        <p:blipFill rotWithShape="1">
          <a:blip r:embed="rId7"/>
          <a:srcRect t="40661"/>
          <a:stretch/>
        </p:blipFill>
        <p:spPr>
          <a:xfrm>
            <a:off x="2477777" y="-57463"/>
            <a:ext cx="5956596" cy="1445192"/>
          </a:xfrm>
          <a:prstGeom prst="rect">
            <a:avLst/>
          </a:prstGeom>
        </p:spPr>
      </p:pic>
      <p:pic>
        <p:nvPicPr>
          <p:cNvPr id="5" name="Picture 4">
            <a:extLst>
              <a:ext uri="{FF2B5EF4-FFF2-40B4-BE49-F238E27FC236}">
                <a16:creationId xmlns:a16="http://schemas.microsoft.com/office/drawing/2014/main" id="{A286DFA2-F61B-A539-4667-16AA1587FCA0}"/>
              </a:ext>
            </a:extLst>
          </p:cNvPr>
          <p:cNvPicPr>
            <a:picLocks noChangeAspect="1"/>
          </p:cNvPicPr>
          <p:nvPr/>
        </p:nvPicPr>
        <p:blipFill>
          <a:blip r:embed="rId8"/>
          <a:stretch>
            <a:fillRect/>
          </a:stretch>
        </p:blipFill>
        <p:spPr>
          <a:xfrm>
            <a:off x="444896" y="1333656"/>
            <a:ext cx="3700593" cy="749873"/>
          </a:xfrm>
          <a:prstGeom prst="rect">
            <a:avLst/>
          </a:prstGeom>
        </p:spPr>
      </p:pic>
    </p:spTree>
    <p:extLst>
      <p:ext uri="{BB962C8B-B14F-4D97-AF65-F5344CB8AC3E}">
        <p14:creationId xmlns:p14="http://schemas.microsoft.com/office/powerpoint/2010/main" val="4016683104"/>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Text Box 8"/>
          <p:cNvSpPr txBox="1">
            <a:spLocks noChangeArrowheads="1"/>
          </p:cNvSpPr>
          <p:nvPr/>
        </p:nvSpPr>
        <p:spPr bwMode="auto">
          <a:xfrm>
            <a:off x="1752600" y="2209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50187" name="Text Box 11"/>
          <p:cNvSpPr txBox="1">
            <a:spLocks noChangeArrowheads="1"/>
          </p:cNvSpPr>
          <p:nvPr/>
        </p:nvSpPr>
        <p:spPr bwMode="auto">
          <a:xfrm>
            <a:off x="90148" y="787626"/>
            <a:ext cx="3816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3600" b="1" u="sng" dirty="0">
                <a:solidFill>
                  <a:srgbClr val="000066"/>
                </a:solidFill>
              </a:rPr>
              <a:t>1. </a:t>
            </a:r>
            <a:r>
              <a:rPr lang="en-US" altLang="en-US" sz="3600" b="1" u="sng" dirty="0" err="1">
                <a:solidFill>
                  <a:srgbClr val="000066"/>
                </a:solidFill>
              </a:rPr>
              <a:t>Cấu</a:t>
            </a:r>
            <a:r>
              <a:rPr lang="en-US" altLang="en-US" sz="3600" b="1" u="sng" dirty="0">
                <a:solidFill>
                  <a:srgbClr val="000066"/>
                </a:solidFill>
              </a:rPr>
              <a:t> </a:t>
            </a:r>
            <a:r>
              <a:rPr lang="en-US" altLang="en-US" sz="3600" b="1" u="sng" dirty="0" err="1">
                <a:solidFill>
                  <a:srgbClr val="000066"/>
                </a:solidFill>
              </a:rPr>
              <a:t>tạo</a:t>
            </a:r>
            <a:r>
              <a:rPr lang="en-US" altLang="en-US" sz="3600" b="1" u="sng" dirty="0">
                <a:solidFill>
                  <a:srgbClr val="000066"/>
                </a:solidFill>
              </a:rPr>
              <a:t> </a:t>
            </a:r>
            <a:r>
              <a:rPr lang="en-US" altLang="en-US" sz="3600" b="1" u="sng" dirty="0" err="1">
                <a:solidFill>
                  <a:srgbClr val="000066"/>
                </a:solidFill>
              </a:rPr>
              <a:t>lực</a:t>
            </a:r>
            <a:r>
              <a:rPr lang="en-US" altLang="en-US" sz="3600" b="1" u="sng" dirty="0">
                <a:solidFill>
                  <a:srgbClr val="000066"/>
                </a:solidFill>
              </a:rPr>
              <a:t> </a:t>
            </a:r>
            <a:r>
              <a:rPr lang="en-US" altLang="en-US" sz="3600" b="1" u="sng" dirty="0" err="1">
                <a:solidFill>
                  <a:srgbClr val="000066"/>
                </a:solidFill>
              </a:rPr>
              <a:t>kế</a:t>
            </a:r>
            <a:endParaRPr kumimoji="0" lang="en-US" altLang="en-US" sz="3600" b="1" i="0" u="sng" strike="noStrike" kern="1200" cap="none" spc="0" normalizeH="0" baseline="0" noProof="0" dirty="0">
              <a:ln>
                <a:noFill/>
              </a:ln>
              <a:solidFill>
                <a:srgbClr val="000066"/>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8D251491-4B56-0D63-E11F-B9901A27D75E}"/>
              </a:ext>
            </a:extLst>
          </p:cNvPr>
          <p:cNvPicPr>
            <a:picLocks noChangeAspect="1"/>
          </p:cNvPicPr>
          <p:nvPr/>
        </p:nvPicPr>
        <p:blipFill>
          <a:blip r:embed="rId2"/>
          <a:stretch>
            <a:fillRect/>
          </a:stretch>
        </p:blipFill>
        <p:spPr>
          <a:xfrm>
            <a:off x="163009" y="1508019"/>
            <a:ext cx="4031673" cy="4899642"/>
          </a:xfrm>
          <a:prstGeom prst="rect">
            <a:avLst/>
          </a:prstGeom>
        </p:spPr>
      </p:pic>
      <p:pic>
        <p:nvPicPr>
          <p:cNvPr id="8" name="Picture 7">
            <a:extLst>
              <a:ext uri="{FF2B5EF4-FFF2-40B4-BE49-F238E27FC236}">
                <a16:creationId xmlns:a16="http://schemas.microsoft.com/office/drawing/2014/main" id="{CE528EEF-90D1-8F7D-284A-AE782436332F}"/>
              </a:ext>
            </a:extLst>
          </p:cNvPr>
          <p:cNvPicPr>
            <a:picLocks noChangeAspect="1"/>
          </p:cNvPicPr>
          <p:nvPr/>
        </p:nvPicPr>
        <p:blipFill>
          <a:blip r:embed="rId3"/>
          <a:stretch>
            <a:fillRect/>
          </a:stretch>
        </p:blipFill>
        <p:spPr>
          <a:xfrm>
            <a:off x="145596" y="-6552"/>
            <a:ext cx="7108552" cy="1023628"/>
          </a:xfrm>
          <a:prstGeom prst="rect">
            <a:avLst/>
          </a:prstGeom>
        </p:spPr>
      </p:pic>
      <p:pic>
        <p:nvPicPr>
          <p:cNvPr id="10" name="Picture 9">
            <a:extLst>
              <a:ext uri="{FF2B5EF4-FFF2-40B4-BE49-F238E27FC236}">
                <a16:creationId xmlns:a16="http://schemas.microsoft.com/office/drawing/2014/main" id="{656EDE0C-BFC8-A9FF-B0CE-11D2C9D293E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560" r="19999"/>
          <a:stretch/>
        </p:blipFill>
        <p:spPr>
          <a:xfrm>
            <a:off x="5046301" y="293400"/>
            <a:ext cx="6771625" cy="6271199"/>
          </a:xfrm>
          <a:prstGeom prst="rect">
            <a:avLst/>
          </a:prstGeom>
        </p:spPr>
      </p:pic>
    </p:spTree>
    <p:extLst>
      <p:ext uri="{BB962C8B-B14F-4D97-AF65-F5344CB8AC3E}">
        <p14:creationId xmlns:p14="http://schemas.microsoft.com/office/powerpoint/2010/main" val="3339099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0184"/>
                                        </p:tgtEl>
                                        <p:attrNameLst>
                                          <p:attrName>style.visibility</p:attrName>
                                        </p:attrNameLst>
                                      </p:cBhvr>
                                      <p:to>
                                        <p:strVal val="visible"/>
                                      </p:to>
                                    </p:set>
                                    <p:animEffect transition="in" filter="box(in)">
                                      <p:cBhvr>
                                        <p:cTn id="7" dur="500"/>
                                        <p:tgtEl>
                                          <p:spTgt spid="501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187"/>
                                        </p:tgtEl>
                                        <p:attrNameLst>
                                          <p:attrName>style.visibility</p:attrName>
                                        </p:attrNameLst>
                                      </p:cBhvr>
                                      <p:to>
                                        <p:strVal val="visible"/>
                                      </p:to>
                                    </p:set>
                                    <p:animEffect transition="in" filter="blinds(horizontal)">
                                      <p:cBhvr>
                                        <p:cTn id="12" dur="500"/>
                                        <p:tgtEl>
                                          <p:spTgt spid="50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P spid="501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5809130" y="3680012"/>
            <a:ext cx="573741" cy="573741"/>
          </a:xfr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94"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B329F0FB-9A60-4F8E-9CD9-5999BCD31B50}"/>
              </a:ext>
            </a:extLst>
          </p:cNvPr>
          <p:cNvSpPr txBox="1"/>
          <p:nvPr/>
        </p:nvSpPr>
        <p:spPr>
          <a:xfrm>
            <a:off x="260195" y="926290"/>
            <a:ext cx="11191874" cy="6227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en-US"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2.</a:t>
            </a:r>
            <a:r>
              <a:rPr kumimoji="0" lang="vi-VN"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Các bước sử dụng lực kế:</a:t>
            </a:r>
            <a:endParaRPr kumimoji="0" lang="vi-VN" sz="3200" b="1" i="0" u="sng"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C2BBBC-FD9B-42FF-BB7F-0C14A70FE398}"/>
              </a:ext>
            </a:extLst>
          </p:cNvPr>
          <p:cNvSpPr txBox="1"/>
          <p:nvPr/>
        </p:nvSpPr>
        <p:spPr>
          <a:xfrm>
            <a:off x="2543801" y="187201"/>
            <a:ext cx="7104397" cy="6890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II: Thực hành đo lực bằng lực kế</a:t>
            </a:r>
            <a:endPar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3" name="8804382691734154009">
            <a:hlinkClick r:id="" action="ppaction://media"/>
            <a:extLst>
              <a:ext uri="{FF2B5EF4-FFF2-40B4-BE49-F238E27FC236}">
                <a16:creationId xmlns:a16="http://schemas.microsoft.com/office/drawing/2014/main" id="{6D08BAA6-7A30-2573-B896-3E77BB62A83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49921" y="1549089"/>
            <a:ext cx="10422091" cy="5199373"/>
          </a:xfrm>
          <a:prstGeom prst="rect">
            <a:avLst/>
          </a:prstGeom>
        </p:spPr>
      </p:pic>
    </p:spTree>
    <p:extLst>
      <p:ext uri="{BB962C8B-B14F-4D97-AF65-F5344CB8AC3E}">
        <p14:creationId xmlns:p14="http://schemas.microsoft.com/office/powerpoint/2010/main" val="4282714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video>
              <p:cMediaNode vol="80000">
                <p:cTn id="8" fill="hold" display="0">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4"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B329F0FB-9A60-4F8E-9CD9-5999BCD31B50}"/>
              </a:ext>
            </a:extLst>
          </p:cNvPr>
          <p:cNvSpPr txBox="1"/>
          <p:nvPr/>
        </p:nvSpPr>
        <p:spPr>
          <a:xfrm>
            <a:off x="260195" y="1445261"/>
            <a:ext cx="11191874" cy="359989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en-US"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2.</a:t>
            </a:r>
            <a:r>
              <a:rPr kumimoji="0" lang="vi-VN"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Các bước sử dụng lực kế:</a:t>
            </a:r>
            <a:endParaRPr kumimoji="0" lang="vi-VN" sz="3200" b="1" i="0" u="sng"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Bước 1</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Ước lượng giá trị cần đo để lựa chọn lực kế phù hợp. (nếu lực quá lớn nằm ngoài giới hạn đàn hồi lò xo sẽ không trở lại trạng thái tự nhiên)</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Bước 2</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Hiệu chỉnh lực kế (khi chưa có lực tác dụng thì kim chỉ ở vị trí 0)</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Bước 3</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Tác dụng lực cần đo vào móc của lò xo lực kế.</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Bước 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Cầm lực kế sao cho lò xo nằm dọc theo phương của lực cần đo.</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Bước 5</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 Khi kim chỉ lực kế đã ổn định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Arial" panose="020B0604020202020204" pitchFamily="34" charset="0"/>
              </a:rPr>
              <a:t>đọc số chỉ gần nhất với kim chỉ.</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C2BBBC-FD9B-42FF-BB7F-0C14A70FE398}"/>
              </a:ext>
            </a:extLst>
          </p:cNvPr>
          <p:cNvSpPr txBox="1"/>
          <p:nvPr/>
        </p:nvSpPr>
        <p:spPr>
          <a:xfrm>
            <a:off x="2543801" y="187201"/>
            <a:ext cx="7104397" cy="6890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II: Thực hành đo lực bằng lực kế</a:t>
            </a:r>
            <a:endPar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8448842"/>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5809130" y="3680012"/>
            <a:ext cx="573741" cy="573741"/>
          </a:xfr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94"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B329F0FB-9A60-4F8E-9CD9-5999BCD31B50}"/>
              </a:ext>
            </a:extLst>
          </p:cNvPr>
          <p:cNvSpPr txBox="1"/>
          <p:nvPr/>
        </p:nvSpPr>
        <p:spPr>
          <a:xfrm>
            <a:off x="300379" y="1067889"/>
            <a:ext cx="11191874" cy="6227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lang="en-US" sz="3200" b="1" u="sng" dirty="0">
                <a:solidFill>
                  <a:srgbClr val="002060"/>
                </a:solidFill>
                <a:latin typeface="Times New Roman" panose="02020603050405020304" pitchFamily="18" charset="0"/>
                <a:ea typeface="Arial" panose="020B0604020202020204" pitchFamily="34" charset="0"/>
                <a:cs typeface="Arial" panose="020B0604020202020204" pitchFamily="34" charset="0"/>
              </a:rPr>
              <a:t>3. </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Hướng</a:t>
            </a:r>
            <a:r>
              <a:rPr lang="en-US" sz="3200" b="1" u="sng"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dẫn</a:t>
            </a:r>
            <a:r>
              <a:rPr lang="en-US" sz="3200" b="1" u="sng"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đo</a:t>
            </a:r>
            <a:r>
              <a:rPr kumimoji="0" lang="vi-VN"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a:t>
            </a:r>
            <a:endParaRPr kumimoji="0" lang="vi-VN" sz="3200" b="1" i="0" u="sng"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C2BBBC-FD9B-42FF-BB7F-0C14A70FE398}"/>
              </a:ext>
            </a:extLst>
          </p:cNvPr>
          <p:cNvSpPr txBox="1"/>
          <p:nvPr/>
        </p:nvSpPr>
        <p:spPr>
          <a:xfrm>
            <a:off x="2543801" y="187201"/>
            <a:ext cx="7104397" cy="6890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II: Thực hành đo lực bằng lực kế</a:t>
            </a:r>
            <a:endPar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3" name="7153021205269197428">
            <a:hlinkClick r:id="" action="ppaction://media"/>
            <a:extLst>
              <a:ext uri="{FF2B5EF4-FFF2-40B4-BE49-F238E27FC236}">
                <a16:creationId xmlns:a16="http://schemas.microsoft.com/office/drawing/2014/main" id="{BBB06769-8A86-2A11-07FF-01CD6B169A4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00378" y="1882277"/>
            <a:ext cx="11191873" cy="4572000"/>
          </a:xfrm>
          <a:prstGeom prst="rect">
            <a:avLst/>
          </a:prstGeom>
        </p:spPr>
      </p:pic>
    </p:spTree>
    <p:extLst>
      <p:ext uri="{BB962C8B-B14F-4D97-AF65-F5344CB8AC3E}">
        <p14:creationId xmlns:p14="http://schemas.microsoft.com/office/powerpoint/2010/main" val="36888730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video>
              <p:cMediaNode vol="80000">
                <p:cTn id="8" fill="hold" display="0">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ture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4" y="1316183"/>
            <a:ext cx="5497800" cy="490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icture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6" y="1316181"/>
            <a:ext cx="5181600" cy="480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831272" y="422564"/>
            <a:ext cx="102246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i="1" dirty="0" err="1"/>
              <a:t>Một</a:t>
            </a:r>
            <a:r>
              <a:rPr lang="en-US" altLang="en-US" sz="3200" i="1" dirty="0"/>
              <a:t> </a:t>
            </a:r>
            <a:r>
              <a:rPr lang="en-US" altLang="en-US" sz="3200" i="1" dirty="0" err="1"/>
              <a:t>sợi</a:t>
            </a:r>
            <a:r>
              <a:rPr lang="en-US" altLang="en-US" sz="3200" i="1" dirty="0"/>
              <a:t> </a:t>
            </a:r>
            <a:r>
              <a:rPr lang="en-US" altLang="en-US" sz="3200" i="1" dirty="0" err="1"/>
              <a:t>dây</a:t>
            </a:r>
            <a:r>
              <a:rPr lang="en-US" altLang="en-US" sz="3200" i="1" dirty="0"/>
              <a:t> </a:t>
            </a:r>
            <a:r>
              <a:rPr lang="en-US" altLang="en-US" sz="3200" i="1" dirty="0" err="1"/>
              <a:t>cao</a:t>
            </a:r>
            <a:r>
              <a:rPr lang="en-US" altLang="en-US" sz="3200" i="1" dirty="0"/>
              <a:t> </a:t>
            </a:r>
            <a:r>
              <a:rPr lang="en-US" altLang="en-US" sz="3200" i="1" dirty="0" err="1"/>
              <a:t>su</a:t>
            </a:r>
            <a:r>
              <a:rPr lang="en-US" altLang="en-US" sz="3200" i="1" dirty="0"/>
              <a:t> </a:t>
            </a:r>
            <a:r>
              <a:rPr lang="en-US" altLang="en-US" sz="3200" i="1" dirty="0" err="1"/>
              <a:t>và</a:t>
            </a:r>
            <a:r>
              <a:rPr lang="en-US" altLang="en-US" sz="3200" i="1" dirty="0"/>
              <a:t> </a:t>
            </a:r>
            <a:r>
              <a:rPr lang="en-US" altLang="en-US" sz="3200" i="1" dirty="0" err="1"/>
              <a:t>một</a:t>
            </a:r>
            <a:r>
              <a:rPr lang="en-US" altLang="en-US" sz="3200" i="1" dirty="0"/>
              <a:t> </a:t>
            </a:r>
            <a:r>
              <a:rPr lang="en-US" altLang="en-US" sz="3200" i="1" dirty="0" err="1"/>
              <a:t>lòxo</a:t>
            </a:r>
            <a:r>
              <a:rPr lang="en-US" altLang="en-US" sz="3200" i="1" dirty="0"/>
              <a:t> </a:t>
            </a:r>
            <a:r>
              <a:rPr lang="en-US" altLang="en-US" sz="3200" i="1" dirty="0" err="1"/>
              <a:t>có</a:t>
            </a:r>
            <a:r>
              <a:rPr lang="en-US" altLang="en-US" sz="3200" i="1" dirty="0"/>
              <a:t> </a:t>
            </a:r>
            <a:r>
              <a:rPr lang="en-US" altLang="en-US" sz="3200" i="1" dirty="0" err="1"/>
              <a:t>tính</a:t>
            </a:r>
            <a:r>
              <a:rPr lang="en-US" altLang="en-US" sz="3200" i="1" dirty="0"/>
              <a:t> </a:t>
            </a:r>
            <a:r>
              <a:rPr lang="en-US" altLang="en-US" sz="3200" i="1" dirty="0" err="1"/>
              <a:t>chất</a:t>
            </a:r>
            <a:r>
              <a:rPr lang="en-US" altLang="en-US" sz="3200" i="1" dirty="0"/>
              <a:t> </a:t>
            </a:r>
            <a:r>
              <a:rPr lang="en-US" altLang="en-US" sz="3200" i="1" dirty="0" err="1"/>
              <a:t>nào</a:t>
            </a:r>
            <a:r>
              <a:rPr lang="en-US" altLang="en-US" sz="3200" i="1" dirty="0"/>
              <a:t> </a:t>
            </a:r>
            <a:r>
              <a:rPr lang="en-US" altLang="en-US" sz="3200" i="1" dirty="0" err="1"/>
              <a:t>giống</a:t>
            </a:r>
            <a:r>
              <a:rPr lang="en-US" altLang="en-US" sz="3200" i="1" dirty="0"/>
              <a:t> </a:t>
            </a:r>
            <a:r>
              <a:rPr lang="en-US" altLang="en-US" sz="3200" i="1" dirty="0" err="1"/>
              <a:t>nhau</a:t>
            </a:r>
            <a:r>
              <a:rPr lang="en-US" altLang="en-US" sz="3200" i="1" dirty="0"/>
              <a:t>?</a:t>
            </a:r>
          </a:p>
        </p:txBody>
      </p:sp>
    </p:spTree>
    <p:extLst>
      <p:ext uri="{BB962C8B-B14F-4D97-AF65-F5344CB8AC3E}">
        <p14:creationId xmlns:p14="http://schemas.microsoft.com/office/powerpoint/2010/main" val="919324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5809130" y="3680012"/>
            <a:ext cx="573741" cy="573741"/>
          </a:xfrm>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3" name="Table 2">
            <a:extLst>
              <a:ext uri="{FF2B5EF4-FFF2-40B4-BE49-F238E27FC236}">
                <a16:creationId xmlns:a16="http://schemas.microsoft.com/office/drawing/2014/main" id="{3B6EF1F1-CD57-43E8-B07C-15269026A617}"/>
              </a:ext>
            </a:extLst>
          </p:cNvPr>
          <p:cNvGraphicFramePr>
            <a:graphicFrameLocks noGrp="1"/>
          </p:cNvGraphicFramePr>
          <p:nvPr/>
        </p:nvGraphicFramePr>
        <p:xfrm>
          <a:off x="260196" y="1419225"/>
          <a:ext cx="11671608" cy="5252479"/>
        </p:xfrm>
        <a:graphic>
          <a:graphicData uri="http://schemas.openxmlformats.org/drawingml/2006/table">
            <a:tbl>
              <a:tblPr firstRow="1" firstCol="1" bandRow="1">
                <a:tableStyleId>{5C22544A-7EE6-4342-B048-85BDC9FD1C3A}</a:tableStyleId>
              </a:tblPr>
              <a:tblGrid>
                <a:gridCol w="6797829">
                  <a:extLst>
                    <a:ext uri="{9D8B030D-6E8A-4147-A177-3AD203B41FA5}">
                      <a16:colId xmlns:a16="http://schemas.microsoft.com/office/drawing/2014/main" val="2489909457"/>
                    </a:ext>
                  </a:extLst>
                </a:gridCol>
                <a:gridCol w="2543175">
                  <a:extLst>
                    <a:ext uri="{9D8B030D-6E8A-4147-A177-3AD203B41FA5}">
                      <a16:colId xmlns:a16="http://schemas.microsoft.com/office/drawing/2014/main" val="3290052040"/>
                    </a:ext>
                  </a:extLst>
                </a:gridCol>
                <a:gridCol w="2330604">
                  <a:extLst>
                    <a:ext uri="{9D8B030D-6E8A-4147-A177-3AD203B41FA5}">
                      <a16:colId xmlns:a16="http://schemas.microsoft.com/office/drawing/2014/main" val="3267891382"/>
                    </a:ext>
                  </a:extLst>
                </a:gridCol>
              </a:tblGrid>
              <a:tr h="536364">
                <a:tc rowSpan="2">
                  <a:txBody>
                    <a:bodyPr/>
                    <a:lstStyle/>
                    <a:p>
                      <a:pPr algn="ctr">
                        <a:lnSpc>
                          <a:spcPct val="120000"/>
                        </a:lnSpc>
                        <a:spcAft>
                          <a:spcPts val="600"/>
                        </a:spcAft>
                      </a:pPr>
                      <a:r>
                        <a:rPr lang="en-US" sz="2800" dirty="0" err="1">
                          <a:effectLst/>
                        </a:rPr>
                        <a:t>Trường</a:t>
                      </a:r>
                      <a:r>
                        <a:rPr lang="vi-VN" sz="2800" dirty="0">
                          <a:effectLst/>
                        </a:rPr>
                        <a:t> hợp</a:t>
                      </a:r>
                      <a:endParaRPr lang="vi-VN" sz="2800" dirty="0">
                        <a:effectLst/>
                        <a:latin typeface="Times New Roman" panose="02020603050405020304" pitchFamily="18" charset="0"/>
                        <a:ea typeface="Calibri" panose="020F0502020204030204" pitchFamily="34" charset="0"/>
                      </a:endParaRPr>
                    </a:p>
                  </a:txBody>
                  <a:tcPr marL="68580" marR="68580" marT="0" marB="0"/>
                </a:tc>
                <a:tc gridSpan="2">
                  <a:txBody>
                    <a:bodyPr/>
                    <a:lstStyle/>
                    <a:p>
                      <a:pPr algn="ctr">
                        <a:lnSpc>
                          <a:spcPct val="120000"/>
                        </a:lnSpc>
                        <a:spcAft>
                          <a:spcPts val="600"/>
                        </a:spcAft>
                      </a:pPr>
                      <a:r>
                        <a:rPr lang="en-US" sz="2800">
                          <a:effectLst/>
                        </a:rPr>
                        <a:t>Lực</a:t>
                      </a:r>
                      <a:r>
                        <a:rPr lang="vi-VN" sz="2800">
                          <a:effectLst/>
                        </a:rPr>
                        <a:t> kéo</a:t>
                      </a:r>
                      <a:endParaRPr lang="vi-VN" sz="280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vi-VN"/>
                    </a:p>
                  </a:txBody>
                  <a:tcPr/>
                </a:tc>
                <a:extLst>
                  <a:ext uri="{0D108BD9-81ED-4DB2-BD59-A6C34878D82A}">
                    <a16:rowId xmlns:a16="http://schemas.microsoft.com/office/drawing/2014/main" val="2988992591"/>
                  </a:ext>
                </a:extLst>
              </a:tr>
              <a:tr h="736943">
                <a:tc vMerge="1">
                  <a:txBody>
                    <a:bodyPr/>
                    <a:lstStyle/>
                    <a:p>
                      <a:endParaRPr lang="vi-VN"/>
                    </a:p>
                  </a:txBody>
                  <a:tcPr/>
                </a:tc>
                <a:tc>
                  <a:txBody>
                    <a:bodyPr/>
                    <a:lstStyle/>
                    <a:p>
                      <a:pPr algn="ctr">
                        <a:lnSpc>
                          <a:spcPct val="120000"/>
                        </a:lnSpc>
                        <a:spcAft>
                          <a:spcPts val="600"/>
                        </a:spcAft>
                      </a:pPr>
                      <a:r>
                        <a:rPr lang="en-US" sz="2800">
                          <a:effectLst/>
                        </a:rPr>
                        <a:t>Lần</a:t>
                      </a:r>
                      <a:r>
                        <a:rPr lang="vi-VN" sz="2800">
                          <a:effectLst/>
                        </a:rPr>
                        <a:t> 1</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Lần</a:t>
                      </a:r>
                      <a:r>
                        <a:rPr lang="vi-VN" sz="2800">
                          <a:effectLst/>
                        </a:rPr>
                        <a:t> 2</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99244366"/>
                  </a:ext>
                </a:extLst>
              </a:tr>
              <a:tr h="598012">
                <a:tc>
                  <a:txBody>
                    <a:bodyPr/>
                    <a:lstStyle/>
                    <a:p>
                      <a:pPr algn="ctr">
                        <a:lnSpc>
                          <a:spcPct val="120000"/>
                        </a:lnSpc>
                        <a:spcAft>
                          <a:spcPts val="600"/>
                        </a:spcAft>
                      </a:pPr>
                      <a:r>
                        <a:rPr lang="en-US" sz="2800" dirty="0" err="1">
                          <a:effectLst/>
                        </a:rPr>
                        <a:t>Kéo</a:t>
                      </a:r>
                      <a:r>
                        <a:rPr lang="vi-VN" sz="2800" dirty="0">
                          <a:effectLst/>
                        </a:rPr>
                        <a:t> khúc gỗ nằm ngang lần 1</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396461880"/>
                  </a:ext>
                </a:extLst>
              </a:tr>
              <a:tr h="1103140">
                <a:tc>
                  <a:txBody>
                    <a:bodyPr/>
                    <a:lstStyle/>
                    <a:p>
                      <a:pPr algn="ctr">
                        <a:lnSpc>
                          <a:spcPct val="120000"/>
                        </a:lnSpc>
                        <a:spcAft>
                          <a:spcPts val="600"/>
                        </a:spcAft>
                      </a:pPr>
                      <a:r>
                        <a:rPr lang="en-US" sz="2800" dirty="0" err="1">
                          <a:effectLst/>
                        </a:rPr>
                        <a:t>Kéo</a:t>
                      </a:r>
                      <a:r>
                        <a:rPr lang="vi-VN" sz="2800" dirty="0">
                          <a:effectLst/>
                        </a:rPr>
                        <a:t> khúc gỗ nằm ngang chuyển động đều đều</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529742716"/>
                  </a:ext>
                </a:extLst>
              </a:tr>
              <a:tr h="587440">
                <a:tc>
                  <a:txBody>
                    <a:bodyPr/>
                    <a:lstStyle/>
                    <a:p>
                      <a:pPr algn="ctr">
                        <a:lnSpc>
                          <a:spcPct val="120000"/>
                        </a:lnSpc>
                        <a:spcAft>
                          <a:spcPts val="600"/>
                        </a:spcAft>
                      </a:pPr>
                      <a:r>
                        <a:rPr lang="en-US" sz="2800">
                          <a:effectLst/>
                        </a:rPr>
                        <a:t>Nâng</a:t>
                      </a:r>
                      <a:r>
                        <a:rPr lang="vi-VN" sz="2800">
                          <a:effectLst/>
                        </a:rPr>
                        <a:t> hộp phấn lên khỏi mặt bàn</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dirty="0">
                          <a:effectLst/>
                        </a:rPr>
                        <a:t> </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47005263"/>
                  </a:ext>
                </a:extLst>
              </a:tr>
              <a:tr h="587440">
                <a:tc>
                  <a:txBody>
                    <a:bodyPr/>
                    <a:lstStyle/>
                    <a:p>
                      <a:pPr algn="ctr">
                        <a:lnSpc>
                          <a:spcPct val="120000"/>
                        </a:lnSpc>
                        <a:spcAft>
                          <a:spcPts val="600"/>
                        </a:spcAft>
                      </a:pPr>
                      <a:r>
                        <a:rPr lang="en-US" sz="2800">
                          <a:effectLst/>
                        </a:rPr>
                        <a:t>Nâng</a:t>
                      </a:r>
                      <a:r>
                        <a:rPr lang="vi-VN" sz="2800">
                          <a:effectLst/>
                        </a:rPr>
                        <a:t> quyển sách lên khỏi bàn</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dirty="0">
                          <a:effectLst/>
                        </a:rPr>
                        <a:t> </a:t>
                      </a:r>
                      <a:endParaRPr lang="vi-VN"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46535757"/>
                  </a:ext>
                </a:extLst>
              </a:tr>
              <a:tr h="1103140">
                <a:tc>
                  <a:txBody>
                    <a:bodyPr/>
                    <a:lstStyle/>
                    <a:p>
                      <a:pPr algn="ctr">
                        <a:lnSpc>
                          <a:spcPct val="120000"/>
                        </a:lnSpc>
                        <a:spcAft>
                          <a:spcPts val="600"/>
                        </a:spcAft>
                      </a:pPr>
                      <a:r>
                        <a:rPr lang="en-US" sz="2800" dirty="0" err="1">
                          <a:effectLst/>
                        </a:rPr>
                        <a:t>Nâng</a:t>
                      </a:r>
                      <a:r>
                        <a:rPr lang="vi-VN" sz="2800" dirty="0">
                          <a:effectLst/>
                        </a:rPr>
                        <a:t> 2 quả nặng 50g lên khỏi bàn</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dirty="0">
                          <a:effectLst/>
                        </a:rPr>
                        <a:t> </a:t>
                      </a:r>
                      <a:endParaRPr lang="vi-VN"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43220490"/>
                  </a:ext>
                </a:extLst>
              </a:tr>
            </a:tbl>
          </a:graphicData>
        </a:graphic>
      </p:graphicFrame>
      <p:pic>
        <p:nvPicPr>
          <p:cNvPr id="7" name="Graphic 6">
            <a:extLst>
              <a:ext uri="{FF2B5EF4-FFF2-40B4-BE49-F238E27FC236}">
                <a16:creationId xmlns:a16="http://schemas.microsoft.com/office/drawing/2014/main" id="{03615783-5655-476C-8FEC-4E7BBD8487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4178" y="263426"/>
            <a:ext cx="1711181" cy="1155799"/>
          </a:xfrm>
          <a:prstGeom prst="rect">
            <a:avLst/>
          </a:prstGeom>
        </p:spPr>
      </p:pic>
      <p:pic>
        <p:nvPicPr>
          <p:cNvPr id="8" name="Countdown 3 minutes-Nho">
            <a:hlinkClick r:id="" action="ppaction://media"/>
            <a:extLst>
              <a:ext uri="{FF2B5EF4-FFF2-40B4-BE49-F238E27FC236}">
                <a16:creationId xmlns:a16="http://schemas.microsoft.com/office/drawing/2014/main" id="{DF3D8DE2-5F56-4920-A68C-871791F6814D}"/>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334374" y="329615"/>
            <a:ext cx="1611027" cy="1016585"/>
          </a:xfrm>
          <a:prstGeom prst="rect">
            <a:avLst/>
          </a:prstGeom>
        </p:spPr>
      </p:pic>
      <p:sp>
        <p:nvSpPr>
          <p:cNvPr id="6" name="TextBox 5">
            <a:extLst>
              <a:ext uri="{FF2B5EF4-FFF2-40B4-BE49-F238E27FC236}">
                <a16:creationId xmlns:a16="http://schemas.microsoft.com/office/drawing/2014/main" id="{9B3EBF54-5DEF-7296-5149-E558F24CFFA8}"/>
              </a:ext>
            </a:extLst>
          </p:cNvPr>
          <p:cNvSpPr txBox="1"/>
          <p:nvPr/>
        </p:nvSpPr>
        <p:spPr>
          <a:xfrm>
            <a:off x="0" y="121136"/>
            <a:ext cx="6096000" cy="6227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540385" algn="l"/>
              </a:tabLst>
              <a:defRPr/>
            </a:pPr>
            <a:r>
              <a:rPr kumimoji="0" lang="en-US"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4.</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Thực</a:t>
            </a:r>
            <a:r>
              <a:rPr lang="en-US" sz="3200" b="1" u="sng"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hiện</a:t>
            </a:r>
            <a:r>
              <a:rPr lang="en-US" sz="3200" b="1" u="sng"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đo</a:t>
            </a:r>
            <a:r>
              <a:rPr lang="en-US" sz="3200" b="1" u="sng"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3200" b="1" u="sng" dirty="0" err="1">
                <a:solidFill>
                  <a:srgbClr val="002060"/>
                </a:solidFill>
                <a:latin typeface="Times New Roman" panose="02020603050405020304" pitchFamily="18" charset="0"/>
                <a:ea typeface="Arial" panose="020B0604020202020204" pitchFamily="34" charset="0"/>
                <a:cs typeface="Arial" panose="020B0604020202020204" pitchFamily="34" charset="0"/>
              </a:rPr>
              <a:t>lực</a:t>
            </a:r>
            <a:r>
              <a:rPr kumimoji="0" lang="vi-VN" sz="3200" b="1" i="0" u="sng"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Arial" panose="020B0604020202020204" pitchFamily="34" charset="0"/>
              </a:rPr>
              <a:t>:</a:t>
            </a:r>
            <a:endParaRPr kumimoji="0" lang="vi-VN" sz="3200" b="1" i="0" u="sng"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3051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95" y="16192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1255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FB7F1525-9EA7-4CFF-9FB3-CB9F4819C8A3}"/>
              </a:ext>
            </a:extLst>
          </p:cNvPr>
          <p:cNvSpPr txBox="1"/>
          <p:nvPr/>
        </p:nvSpPr>
        <p:spPr>
          <a:xfrm>
            <a:off x="479270" y="1249176"/>
            <a:ext cx="10874530" cy="389286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Tìm từ thích hợp trong khung để điền vào chỗ trống: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bị quả nặng kéo thì lò xo bị (1) ............, chiều dài của nó (2) ................ khi bỏ các quả nặng đi, chiều dài lò xo trở lại (3) ................ chiều dài tự nhiên của nó. Lò xo lại có hình dạng ban đầu.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Vật nào sau đây không có tính chất đàn hồi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Lò xo         B: Miếng đệm            C. Dây cao xu            D. Vỏ bút nhựa.</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F128CE47-B712-419C-8275-FA19E0383AEF}"/>
              </a:ext>
            </a:extLst>
          </p:cNvPr>
          <p:cNvSpPr txBox="1"/>
          <p:nvPr/>
        </p:nvSpPr>
        <p:spPr>
          <a:xfrm>
            <a:off x="2543801" y="187201"/>
            <a:ext cx="7104397" cy="6890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III: Luyện tập</a:t>
            </a:r>
            <a:endPar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4980079"/>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44" y="193799"/>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0644" y="3937833"/>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id="{BB8240A2-8DEA-4BC8-A7A2-03271802F6B6}"/>
              </a:ext>
            </a:extLst>
          </p:cNvPr>
          <p:cNvSpPr txBox="1"/>
          <p:nvPr/>
        </p:nvSpPr>
        <p:spPr>
          <a:xfrm>
            <a:off x="2543801" y="187201"/>
            <a:ext cx="7104397" cy="6890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III: Luyện tập</a:t>
            </a:r>
            <a:endPar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A64F9D3-2BE7-4ADE-8E2F-F6D0DEDF3A2B}"/>
              </a:ext>
            </a:extLst>
          </p:cNvPr>
          <p:cNvSpPr txBox="1"/>
          <p:nvPr/>
        </p:nvSpPr>
        <p:spPr>
          <a:xfrm>
            <a:off x="423861" y="1263966"/>
            <a:ext cx="1134427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3</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Chọn đáp án đúng: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khối lượng quả nặng treo vào lực kế tăng lên 3 lần thì:</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lphaUcPeriod"/>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Chiều dài lò xo tăng lên 3 lần.               B. Chiều dài lò xo tăng lên 1,5 lần.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lphaUcPeriod" startAt="3"/>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Độ dãn của lò xo tăng lên 3 lần             D. Độ dãn lò xo giảm đi 1,5 lần.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4: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Lò xo không bị biến dạng khi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     A. dùng tay kéo dãn lò xo                               B. dùng tay ép chặt lò xo</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C. kéo dãn lò xo hoặc ép chặt lò xo                D. dùng tay nâng lò xo lên</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Câu 5: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Treo vật vào một đầu lực kế lò xo. Khi vật cân bằng, số chỉ lực kế 2N. Điều này có ý nghĩa là gì?</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lphaUcPeriod"/>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Vật có khối lượng 2g                           B. Trọng lượng của vật bằng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C. Khối lượng của vật băng 1g                D. Trọng lượng của vật bằng 1N.</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0097690"/>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4" y="130051"/>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4001581"/>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id="{B806A973-04B3-4021-ABF3-B00F1EC403BA}"/>
              </a:ext>
            </a:extLst>
          </p:cNvPr>
          <p:cNvSpPr txBox="1"/>
          <p:nvPr/>
        </p:nvSpPr>
        <p:spPr>
          <a:xfrm>
            <a:off x="2543801" y="190985"/>
            <a:ext cx="7104397" cy="6890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0"/>
              </a:spcAft>
              <a:buClrTx/>
              <a:buSzTx/>
              <a:buFontTx/>
              <a:buNone/>
              <a:tabLst>
                <a:tab pos="450215" algn="l"/>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panose="020B0604020202020204" pitchFamily="34" charset="0"/>
              </a:rPr>
              <a:t>IV: Vận dụng</a:t>
            </a:r>
            <a:endParaRPr kumimoji="0" lang="vi-V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8A0BF6B3-ECD3-4D31-BA27-C3F98A29C27C}"/>
              </a:ext>
            </a:extLst>
          </p:cNvPr>
          <p:cNvGraphicFramePr>
            <a:graphicFrameLocks noGrp="1"/>
          </p:cNvGraphicFramePr>
          <p:nvPr>
            <p:extLst>
              <p:ext uri="{D42A27DB-BD31-4B8C-83A1-F6EECF244321}">
                <p14:modId xmlns:p14="http://schemas.microsoft.com/office/powerpoint/2010/main" val="4042454683"/>
              </p:ext>
            </p:extLst>
          </p:nvPr>
        </p:nvGraphicFramePr>
        <p:xfrm>
          <a:off x="780587" y="1841585"/>
          <a:ext cx="9305924" cy="1477546"/>
        </p:xfrm>
        <a:graphic>
          <a:graphicData uri="http://schemas.openxmlformats.org/drawingml/2006/table">
            <a:tbl>
              <a:tblPr firstRow="1" firstCol="1" bandRow="1">
                <a:tableStyleId>{5C22544A-7EE6-4342-B048-85BDC9FD1C3A}</a:tableStyleId>
              </a:tblPr>
              <a:tblGrid>
                <a:gridCol w="1873922">
                  <a:extLst>
                    <a:ext uri="{9D8B030D-6E8A-4147-A177-3AD203B41FA5}">
                      <a16:colId xmlns:a16="http://schemas.microsoft.com/office/drawing/2014/main" val="2864911308"/>
                    </a:ext>
                  </a:extLst>
                </a:gridCol>
                <a:gridCol w="1873922">
                  <a:extLst>
                    <a:ext uri="{9D8B030D-6E8A-4147-A177-3AD203B41FA5}">
                      <a16:colId xmlns:a16="http://schemas.microsoft.com/office/drawing/2014/main" val="3325068930"/>
                    </a:ext>
                  </a:extLst>
                </a:gridCol>
                <a:gridCol w="1842079">
                  <a:extLst>
                    <a:ext uri="{9D8B030D-6E8A-4147-A177-3AD203B41FA5}">
                      <a16:colId xmlns:a16="http://schemas.microsoft.com/office/drawing/2014/main" val="3256950580"/>
                    </a:ext>
                  </a:extLst>
                </a:gridCol>
                <a:gridCol w="1873922">
                  <a:extLst>
                    <a:ext uri="{9D8B030D-6E8A-4147-A177-3AD203B41FA5}">
                      <a16:colId xmlns:a16="http://schemas.microsoft.com/office/drawing/2014/main" val="303117179"/>
                    </a:ext>
                  </a:extLst>
                </a:gridCol>
                <a:gridCol w="1842079">
                  <a:extLst>
                    <a:ext uri="{9D8B030D-6E8A-4147-A177-3AD203B41FA5}">
                      <a16:colId xmlns:a16="http://schemas.microsoft.com/office/drawing/2014/main" val="1196969948"/>
                    </a:ext>
                  </a:extLst>
                </a:gridCol>
              </a:tblGrid>
              <a:tr h="738773">
                <a:tc>
                  <a:txBody>
                    <a:bodyPr/>
                    <a:lstStyle/>
                    <a:p>
                      <a:pPr algn="ctr">
                        <a:lnSpc>
                          <a:spcPct val="115000"/>
                        </a:lnSpc>
                        <a:tabLst>
                          <a:tab pos="540385" algn="l"/>
                        </a:tabLst>
                      </a:pPr>
                      <a:r>
                        <a:rPr lang="en-US" sz="2800" dirty="0">
                          <a:effectLst/>
                        </a:rPr>
                        <a:t>m (g)</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0</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40</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50</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a:effectLst/>
                        </a:rPr>
                        <a:t>60</a:t>
                      </a:r>
                      <a:endParaRPr lang="vi-VN" sz="2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4300642"/>
                  </a:ext>
                </a:extLst>
              </a:tr>
              <a:tr h="738773">
                <a:tc>
                  <a:txBody>
                    <a:bodyPr/>
                    <a:lstStyle/>
                    <a:p>
                      <a:pPr algn="ctr">
                        <a:lnSpc>
                          <a:spcPct val="115000"/>
                        </a:lnSpc>
                        <a:tabLst>
                          <a:tab pos="540385" algn="l"/>
                        </a:tabLst>
                      </a:pPr>
                      <a:r>
                        <a:rPr lang="en-US" sz="2800">
                          <a:effectLst/>
                        </a:rPr>
                        <a:t>l (cm)</a:t>
                      </a:r>
                      <a:endParaRPr lang="vi-VN" sz="2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20</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25</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4625597"/>
                  </a:ext>
                </a:extLst>
              </a:tr>
            </a:tbl>
          </a:graphicData>
        </a:graphic>
      </p:graphicFrame>
      <p:sp>
        <p:nvSpPr>
          <p:cNvPr id="5" name="Rectangle 1">
            <a:extLst>
              <a:ext uri="{FF2B5EF4-FFF2-40B4-BE49-F238E27FC236}">
                <a16:creationId xmlns:a16="http://schemas.microsoft.com/office/drawing/2014/main" id="{E21BFDCC-491A-4629-B0E9-8B0579463D43}"/>
              </a:ext>
            </a:extLst>
          </p:cNvPr>
          <p:cNvSpPr>
            <a:spLocks noChangeArrowheads="1"/>
          </p:cNvSpPr>
          <p:nvPr/>
        </p:nvSpPr>
        <p:spPr bwMode="auto">
          <a:xfrm>
            <a:off x="780587" y="1174414"/>
            <a:ext cx="5975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39750" algn="l"/>
              </a:tabLst>
              <a:defRPr/>
            </a:pPr>
            <a:r>
              <a:rPr kumimoji="0" lang="vi-VN"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C3. Các độ lớn cần ghi vào các ô trống</a:t>
            </a:r>
            <a:r>
              <a:rPr kumimoji="0" lang="vi-VN" altLang="vi-VN" sz="13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vi-VN" alt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76B5BAD-D886-4D29-9167-4B35C940D2B9}"/>
              </a:ext>
            </a:extLst>
          </p:cNvPr>
          <p:cNvSpPr txBox="1"/>
          <p:nvPr/>
        </p:nvSpPr>
        <p:spPr>
          <a:xfrm>
            <a:off x="566505" y="3680012"/>
            <a:ext cx="105156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C4: Một lò xo có chiều dài tự nhiên là 10cm được treo thẳng đứng đầu dưới của lò xo gắn với một quả nặng khối lượng 50g khi quả nặng nằm cân bằng thì lò xo có chiều dài 12cm. Khi treo quả nặng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3</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quả nặng như trên vào lò xo thì chiều dài của lò xo khi đó là bao nhiêu?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18824727"/>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013" y="581891"/>
            <a:ext cx="9038114" cy="5948838"/>
          </a:xfrm>
        </p:spPr>
        <p:txBody>
          <a:bodyPr rtlCol="0">
            <a:normAutofit/>
          </a:bodyPr>
          <a:lstStyle/>
          <a:p>
            <a:pPr algn="just" eaLnBrk="1" fontAlgn="auto" hangingPunct="1">
              <a:spcAft>
                <a:spcPts val="0"/>
              </a:spcAft>
              <a:buFontTx/>
              <a:buChar char="-"/>
              <a:defRPr/>
            </a:pP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lực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lò</a:t>
            </a:r>
            <a:r>
              <a:rPr lang="en-US" sz="3200" dirty="0">
                <a:solidFill>
                  <a:srgbClr val="002060"/>
                </a:solidFill>
                <a:latin typeface="Times New Roman" panose="02020603050405020304" pitchFamily="18" charset="0"/>
                <a:cs typeface="Times New Roman" panose="02020603050405020304" pitchFamily="18" charset="0"/>
              </a:rPr>
              <a:t> xo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lo xo </a:t>
            </a:r>
            <a:r>
              <a:rPr lang="en-US" sz="3200" dirty="0" err="1">
                <a:solidFill>
                  <a:srgbClr val="002060"/>
                </a:solidFill>
                <a:latin typeface="Times New Roman" panose="02020603050405020304" pitchFamily="18" charset="0"/>
                <a:cs typeface="Times New Roman" panose="02020603050405020304" pitchFamily="18" charset="0"/>
              </a:rPr>
              <a:t>bị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thôi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lò</a:t>
            </a:r>
            <a:r>
              <a:rPr lang="en-US" sz="3200" dirty="0">
                <a:solidFill>
                  <a:srgbClr val="002060"/>
                </a:solidFill>
                <a:latin typeface="Times New Roman" panose="02020603050405020304" pitchFamily="18" charset="0"/>
                <a:cs typeface="Times New Roman" panose="02020603050405020304" pitchFamily="18" charset="0"/>
              </a:rPr>
              <a:t> xo </a:t>
            </a:r>
            <a:r>
              <a:rPr lang="en-US" sz="3200" dirty="0" err="1">
                <a:solidFill>
                  <a:srgbClr val="002060"/>
                </a:solidFill>
                <a:latin typeface="Times New Roman" panose="02020603050405020304" pitchFamily="18" charset="0"/>
                <a:cs typeface="Times New Roman" panose="02020603050405020304" pitchFamily="18" charset="0"/>
              </a:rPr>
              <a:t>tự</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ban </a:t>
            </a:r>
            <a:r>
              <a:rPr lang="en-US" sz="3200" dirty="0" err="1">
                <a:solidFill>
                  <a:srgbClr val="002060"/>
                </a:solidFill>
                <a:latin typeface="Times New Roman" panose="02020603050405020304" pitchFamily="18" charset="0"/>
                <a:cs typeface="Times New Roman" panose="02020603050405020304" pitchFamily="18" charset="0"/>
              </a:rPr>
              <a:t>đầu</a:t>
            </a:r>
            <a:r>
              <a:rPr lang="en-US" sz="3200" dirty="0">
                <a:solidFill>
                  <a:srgbClr val="002060"/>
                </a:solidFill>
                <a:latin typeface="Times New Roman" panose="02020603050405020304" pitchFamily="18" charset="0"/>
                <a:cs typeface="Times New Roman" panose="02020603050405020304" pitchFamily="18" charset="0"/>
              </a:rPr>
              <a:t> </a:t>
            </a:r>
          </a:p>
          <a:p>
            <a:pPr marL="0" indent="0" algn="just" eaLnBrk="1" fontAlgn="auto" hangingPunct="1">
              <a:spcAft>
                <a:spcPts val="0"/>
              </a:spcAft>
              <a:buFont typeface="Arial" panose="020B0604020202020204" pitchFamily="34" charset="0"/>
              <a:buNone/>
              <a:defRPr/>
            </a:pPr>
            <a:r>
              <a:rPr lang="en-US" sz="3200" dirty="0">
                <a:solidFill>
                  <a:srgbClr val="002060"/>
                </a:solidFill>
                <a:latin typeface="Times New Roman" panose="02020603050405020304" pitchFamily="18" charset="0"/>
                <a:cs typeface="Times New Roman" panose="02020603050405020304" pitchFamily="18" charset="0"/>
              </a:rPr>
              <a:t> 	=&gt; </a:t>
            </a:r>
            <a:r>
              <a:rPr lang="en-US" sz="3200" dirty="0" err="1">
                <a:solidFill>
                  <a:srgbClr val="002060"/>
                </a:solidFill>
                <a:latin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lò</a:t>
            </a:r>
            <a:r>
              <a:rPr lang="en-US" sz="3200" dirty="0">
                <a:solidFill>
                  <a:srgbClr val="002060"/>
                </a:solidFill>
                <a:latin typeface="Times New Roman" panose="02020603050405020304" pitchFamily="18" charset="0"/>
                <a:cs typeface="Times New Roman" panose="02020603050405020304" pitchFamily="18" charset="0"/>
              </a:rPr>
              <a:t> xo </a:t>
            </a:r>
            <a:r>
              <a:rPr lang="en-US" sz="3200" dirty="0" err="1">
                <a:solidFill>
                  <a:srgbClr val="002060"/>
                </a:solidFill>
                <a:latin typeface="Times New Roman" panose="02020603050405020304" pitchFamily="18" charset="0"/>
                <a:cs typeface="Times New Roman" panose="02020603050405020304" pitchFamily="18" charset="0"/>
              </a:rPr>
              <a:t>gọi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hồi</a:t>
            </a:r>
            <a:endParaRPr lang="en-US" sz="3200" dirty="0">
              <a:solidFill>
                <a:srgbClr val="002060"/>
              </a:solidFill>
              <a:latin typeface="Times New Roman" panose="02020603050405020304" pitchFamily="18" charset="0"/>
              <a:cs typeface="Times New Roman" panose="02020603050405020304" pitchFamily="18" charset="0"/>
            </a:endParaRPr>
          </a:p>
          <a:p>
            <a:pPr algn="just">
              <a:buFontTx/>
              <a:buChar char="-"/>
              <a:defRPr/>
            </a:pP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lò</a:t>
            </a:r>
            <a:r>
              <a:rPr lang="en-US" sz="3200" dirty="0">
                <a:solidFill>
                  <a:srgbClr val="002060"/>
                </a:solidFill>
                <a:latin typeface="Times New Roman" panose="02020603050405020304" pitchFamily="18" charset="0"/>
                <a:cs typeface="Times New Roman" panose="02020603050405020304" pitchFamily="18" charset="0"/>
              </a:rPr>
              <a:t> xo </a:t>
            </a:r>
            <a:r>
              <a:rPr lang="en-US" sz="3200" dirty="0" err="1">
                <a:solidFill>
                  <a:srgbClr val="002060"/>
                </a:solidFill>
                <a:latin typeface="Times New Roman" panose="02020603050405020304" pitchFamily="18" charset="0"/>
                <a:cs typeface="Times New Roman" panose="02020603050405020304" pitchFamily="18" charset="0"/>
              </a:rPr>
              <a:t>gọi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hồi</a:t>
            </a:r>
            <a:r>
              <a:rPr lang="en-US" sz="3200" dirty="0">
                <a:solidFill>
                  <a:srgbClr val="002060"/>
                </a:solidFill>
                <a:latin typeface="Times New Roman" panose="02020603050405020304" pitchFamily="18" charset="0"/>
                <a:cs typeface="Times New Roman" panose="02020603050405020304" pitchFamily="18" charset="0"/>
              </a:rPr>
              <a:t>  </a:t>
            </a:r>
          </a:p>
          <a:p>
            <a:pPr marL="0" indent="0" algn="just">
              <a:buNone/>
              <a:defRPr/>
            </a:pP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a:t>
            </a:r>
            <a:r>
              <a:rPr lang="en-US" altLang="en-US" sz="3200" dirty="0">
                <a:solidFill>
                  <a:srgbClr val="002060"/>
                </a:solidFill>
                <a:latin typeface="Times New Roman" panose="02020603050405020304" pitchFamily="18" charset="0"/>
                <a:cs typeface="Times New Roman" panose="02020603050405020304" pitchFamily="18" charset="0"/>
              </a:rPr>
              <a:t> xo </a:t>
            </a:r>
            <a:r>
              <a:rPr lang="en-US" altLang="en-US" sz="3200" dirty="0" err="1">
                <a:solidFill>
                  <a:srgbClr val="002060"/>
                </a:solidFill>
                <a:latin typeface="Times New Roman" panose="02020603050405020304" pitchFamily="18" charset="0"/>
                <a:cs typeface="Times New Roman" panose="02020603050405020304" pitchFamily="18" charset="0"/>
              </a:rPr>
              <a:t>được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gọi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vật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đàn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hồi</a:t>
            </a:r>
            <a:endParaRPr lang="en-US" sz="3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3B43B8E-CAB8-4BC0-6999-B56818C5CD51}"/>
              </a:ext>
            </a:extLst>
          </p:cNvPr>
          <p:cNvPicPr>
            <a:picLocks noChangeAspect="1"/>
          </p:cNvPicPr>
          <p:nvPr/>
        </p:nvPicPr>
        <p:blipFill rotWithShape="1">
          <a:blip r:embed="rId2">
            <a:extLst>
              <a:ext uri="{28A0092B-C50C-407E-A947-70E740481C1C}">
                <a14:useLocalDpi xmlns:a14="http://schemas.microsoft.com/office/drawing/2010/main" val="0"/>
              </a:ext>
            </a:extLst>
          </a:blip>
          <a:srcRect l="1" t="21221" r="74895" b="25989"/>
          <a:stretch/>
        </p:blipFill>
        <p:spPr>
          <a:xfrm rot="5400000">
            <a:off x="9628897" y="-401769"/>
            <a:ext cx="1657979" cy="2461518"/>
          </a:xfrm>
          <a:prstGeom prst="rect">
            <a:avLst/>
          </a:prstGeom>
        </p:spPr>
      </p:pic>
      <p:pic>
        <p:nvPicPr>
          <p:cNvPr id="7" name="Picture 6">
            <a:extLst>
              <a:ext uri="{FF2B5EF4-FFF2-40B4-BE49-F238E27FC236}">
                <a16:creationId xmlns:a16="http://schemas.microsoft.com/office/drawing/2014/main" id="{D40A9374-E4DF-9A45-7CF7-328AD4FAF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305" y="1917663"/>
            <a:ext cx="3477110" cy="1825109"/>
          </a:xfrm>
          <a:prstGeom prst="rect">
            <a:avLst/>
          </a:prstGeom>
        </p:spPr>
      </p:pic>
      <p:pic>
        <p:nvPicPr>
          <p:cNvPr id="8" name="Picture 7">
            <a:extLst>
              <a:ext uri="{FF2B5EF4-FFF2-40B4-BE49-F238E27FC236}">
                <a16:creationId xmlns:a16="http://schemas.microsoft.com/office/drawing/2014/main" id="{0C8C060C-5DF5-65C8-6699-0876EC3FB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883" y="4338258"/>
            <a:ext cx="3629532" cy="2192471"/>
          </a:xfrm>
          <a:prstGeom prst="rect">
            <a:avLst/>
          </a:prstGeom>
        </p:spPr>
      </p:pic>
    </p:spTree>
    <p:extLst>
      <p:ext uri="{BB962C8B-B14F-4D97-AF65-F5344CB8AC3E}">
        <p14:creationId xmlns:p14="http://schemas.microsoft.com/office/powerpoint/2010/main" val="38749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ture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4" y="2133601"/>
            <a:ext cx="4160837"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icture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33600"/>
            <a:ext cx="38862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875291" y="850612"/>
            <a:ext cx="105017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i="1" dirty="0" err="1"/>
              <a:t>Một</a:t>
            </a:r>
            <a:r>
              <a:rPr lang="en-US" altLang="en-US" sz="3200" i="1" dirty="0"/>
              <a:t> </a:t>
            </a:r>
            <a:r>
              <a:rPr lang="en-US" altLang="en-US" sz="3200" i="1" dirty="0" err="1"/>
              <a:t>sợi</a:t>
            </a:r>
            <a:r>
              <a:rPr lang="en-US" altLang="en-US" sz="3200" i="1" dirty="0"/>
              <a:t> </a:t>
            </a:r>
            <a:r>
              <a:rPr lang="en-US" altLang="en-US" sz="3200" i="1" dirty="0" err="1"/>
              <a:t>dây</a:t>
            </a:r>
            <a:r>
              <a:rPr lang="en-US" altLang="en-US" sz="3200" i="1" dirty="0"/>
              <a:t> </a:t>
            </a:r>
            <a:r>
              <a:rPr lang="en-US" altLang="en-US" sz="3200" i="1" dirty="0" err="1"/>
              <a:t>cao</a:t>
            </a:r>
            <a:r>
              <a:rPr lang="en-US" altLang="en-US" sz="3200" i="1" dirty="0"/>
              <a:t> </a:t>
            </a:r>
            <a:r>
              <a:rPr lang="en-US" altLang="en-US" sz="3200" i="1" dirty="0" err="1"/>
              <a:t>su</a:t>
            </a:r>
            <a:r>
              <a:rPr lang="en-US" altLang="en-US" sz="3200" i="1" dirty="0"/>
              <a:t> </a:t>
            </a:r>
            <a:r>
              <a:rPr lang="en-US" altLang="en-US" sz="3200" i="1" dirty="0" err="1"/>
              <a:t>và</a:t>
            </a:r>
            <a:r>
              <a:rPr lang="en-US" altLang="en-US" sz="3200" i="1" dirty="0"/>
              <a:t> </a:t>
            </a:r>
            <a:r>
              <a:rPr lang="en-US" altLang="en-US" sz="3200" i="1" dirty="0" err="1"/>
              <a:t>một</a:t>
            </a:r>
            <a:r>
              <a:rPr lang="en-US" altLang="en-US" sz="3200" i="1" dirty="0"/>
              <a:t> </a:t>
            </a:r>
            <a:r>
              <a:rPr lang="en-US" altLang="en-US" sz="3200" i="1" dirty="0" err="1"/>
              <a:t>lòxo</a:t>
            </a:r>
            <a:r>
              <a:rPr lang="en-US" altLang="en-US" sz="3200" i="1" dirty="0"/>
              <a:t> </a:t>
            </a:r>
            <a:r>
              <a:rPr lang="en-US" altLang="en-US" sz="3200" i="1" dirty="0" err="1"/>
              <a:t>có</a:t>
            </a:r>
            <a:r>
              <a:rPr lang="en-US" altLang="en-US" sz="3200" i="1" dirty="0"/>
              <a:t> </a:t>
            </a:r>
            <a:r>
              <a:rPr lang="en-US" altLang="en-US" sz="3200" i="1" dirty="0" err="1"/>
              <a:t>tính</a:t>
            </a:r>
            <a:r>
              <a:rPr lang="en-US" altLang="en-US" sz="3200" i="1" dirty="0"/>
              <a:t> </a:t>
            </a:r>
            <a:r>
              <a:rPr lang="en-US" altLang="en-US" sz="3200" i="1" dirty="0" err="1"/>
              <a:t>chất</a:t>
            </a:r>
            <a:r>
              <a:rPr lang="en-US" altLang="en-US" sz="3200" i="1" dirty="0"/>
              <a:t> </a:t>
            </a:r>
            <a:r>
              <a:rPr lang="en-US" altLang="en-US" sz="3200" i="1" dirty="0" err="1"/>
              <a:t>nào</a:t>
            </a:r>
            <a:r>
              <a:rPr lang="en-US" altLang="en-US" sz="3200" i="1" dirty="0"/>
              <a:t> </a:t>
            </a:r>
            <a:r>
              <a:rPr lang="en-US" altLang="en-US" sz="3200" i="1" dirty="0" err="1"/>
              <a:t>giống</a:t>
            </a:r>
            <a:r>
              <a:rPr lang="en-US" altLang="en-US" sz="3200" i="1" dirty="0"/>
              <a:t> </a:t>
            </a:r>
            <a:r>
              <a:rPr lang="en-US" altLang="en-US" sz="3200" i="1" dirty="0" err="1"/>
              <a:t>nhau</a:t>
            </a:r>
            <a:r>
              <a:rPr lang="en-US" altLang="en-US" sz="3200" i="1" dirty="0"/>
              <a:t>?</a:t>
            </a:r>
          </a:p>
        </p:txBody>
      </p:sp>
      <p:sp>
        <p:nvSpPr>
          <p:cNvPr id="86027" name="Text Box 11"/>
          <p:cNvSpPr txBox="1">
            <a:spLocks noChangeArrowheads="1"/>
          </p:cNvSpPr>
          <p:nvPr/>
        </p:nvSpPr>
        <p:spPr bwMode="auto">
          <a:xfrm>
            <a:off x="2743200" y="52578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a:solidFill>
                  <a:srgbClr val="FF0000"/>
                </a:solidFill>
              </a:rPr>
              <a:t>                    Chúng đều có tính đàn hồi</a:t>
            </a:r>
          </a:p>
        </p:txBody>
      </p:sp>
      <p:sp>
        <p:nvSpPr>
          <p:cNvPr id="86028" name="Line 12"/>
          <p:cNvSpPr>
            <a:spLocks noChangeShapeType="1"/>
          </p:cNvSpPr>
          <p:nvPr/>
        </p:nvSpPr>
        <p:spPr bwMode="auto">
          <a:xfrm>
            <a:off x="3352800" y="54864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97435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6028"/>
                                        </p:tgtEl>
                                        <p:attrNameLst>
                                          <p:attrName>style.visibility</p:attrName>
                                        </p:attrNameLst>
                                      </p:cBhvr>
                                      <p:to>
                                        <p:strVal val="visible"/>
                                      </p:to>
                                    </p:set>
                                    <p:animEffect transition="in" filter="diamond(in)">
                                      <p:cBhvr>
                                        <p:cTn id="7" dur="1000"/>
                                        <p:tgtEl>
                                          <p:spTgt spid="86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6027"/>
                                        </p:tgtEl>
                                        <p:attrNameLst>
                                          <p:attrName>style.visibility</p:attrName>
                                        </p:attrNameLst>
                                      </p:cBhvr>
                                      <p:to>
                                        <p:strVal val="visible"/>
                                      </p:to>
                                    </p:set>
                                    <p:animEffect transition="in" filter="blinds(horizontal)">
                                      <p:cBhvr>
                                        <p:cTn id="12"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7887"/>
            <a:ext cx="5538788" cy="55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6410" y="1287887"/>
            <a:ext cx="5724525" cy="55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045335" y="0"/>
            <a:ext cx="10515600" cy="1325563"/>
          </a:xfrm>
        </p:spPr>
        <p:txBody>
          <a:bodyPr/>
          <a:lstStyle/>
          <a:p>
            <a:pPr algn="ctr" eaLnBrk="1" hangingPunct="1"/>
            <a:r>
              <a:rPr lang="en-US" altLang="en-US" sz="2400" b="1" dirty="0">
                <a:solidFill>
                  <a:srgbClr val="0070C0"/>
                </a:solidFill>
                <a:latin typeface="Times New Roman" panose="02020603050405020304" pitchFamily="18" charset="0"/>
                <a:cs typeface="Times New Roman" panose="02020603050405020304" pitchFamily="18" charset="0"/>
              </a:rPr>
              <a:t>VẬT CÓ SỰ BIẾN DẠNG GIỐNG NHƯ BIẾN DẠNG CỦA LÒ XO</a:t>
            </a:r>
          </a:p>
        </p:txBody>
      </p:sp>
    </p:spTree>
    <p:extLst>
      <p:ext uri="{BB962C8B-B14F-4D97-AF65-F5344CB8AC3E}">
        <p14:creationId xmlns:p14="http://schemas.microsoft.com/office/powerpoint/2010/main" val="286221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Text Box 8"/>
          <p:cNvSpPr txBox="1">
            <a:spLocks noChangeArrowheads="1"/>
          </p:cNvSpPr>
          <p:nvPr/>
        </p:nvSpPr>
        <p:spPr bwMode="auto">
          <a:xfrm>
            <a:off x="1752600" y="2209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b="1" dirty="0">
              <a:latin typeface="Verdana" panose="020B0604030504040204" pitchFamily="34" charset="0"/>
            </a:endParaRPr>
          </a:p>
        </p:txBody>
      </p:sp>
      <p:sp>
        <p:nvSpPr>
          <p:cNvPr id="50185" name="Text Box 9"/>
          <p:cNvSpPr txBox="1">
            <a:spLocks noChangeArrowheads="1"/>
          </p:cNvSpPr>
          <p:nvPr/>
        </p:nvSpPr>
        <p:spPr bwMode="auto">
          <a:xfrm>
            <a:off x="595745" y="401782"/>
            <a:ext cx="4667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600" b="1" i="1" dirty="0" err="1"/>
              <a:t>Thực</a:t>
            </a:r>
            <a:r>
              <a:rPr lang="en-US" altLang="en-US" sz="3600" b="1" i="1" dirty="0"/>
              <a:t> </a:t>
            </a:r>
            <a:r>
              <a:rPr lang="en-US" altLang="en-US" sz="3600" b="1" i="1" dirty="0" err="1"/>
              <a:t>hiện</a:t>
            </a:r>
            <a:r>
              <a:rPr lang="en-US" altLang="en-US" sz="3600" b="1" i="1" dirty="0"/>
              <a:t> </a:t>
            </a:r>
            <a:r>
              <a:rPr lang="en-US" altLang="en-US" sz="3600" b="1" i="1" dirty="0" err="1"/>
              <a:t>thí</a:t>
            </a:r>
            <a:r>
              <a:rPr lang="en-US" altLang="en-US" sz="3600" b="1" i="1" dirty="0"/>
              <a:t> </a:t>
            </a:r>
            <a:r>
              <a:rPr lang="en-US" altLang="en-US" sz="3600" b="1" i="1" dirty="0" err="1"/>
              <a:t>nghiệm</a:t>
            </a:r>
            <a:endParaRPr lang="en-US" altLang="en-US" sz="3600" b="1" i="1" dirty="0"/>
          </a:p>
        </p:txBody>
      </p:sp>
      <p:sp>
        <p:nvSpPr>
          <p:cNvPr id="50187" name="Text Box 11"/>
          <p:cNvSpPr txBox="1">
            <a:spLocks noChangeArrowheads="1"/>
          </p:cNvSpPr>
          <p:nvPr/>
        </p:nvSpPr>
        <p:spPr bwMode="auto">
          <a:xfrm>
            <a:off x="152400" y="1005963"/>
            <a:ext cx="266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600" b="1" u="sng" dirty="0" err="1">
                <a:solidFill>
                  <a:srgbClr val="000066"/>
                </a:solidFill>
              </a:rPr>
              <a:t>Dụng</a:t>
            </a:r>
            <a:r>
              <a:rPr lang="en-US" altLang="en-US" sz="3600" b="1" u="sng" dirty="0">
                <a:solidFill>
                  <a:srgbClr val="000066"/>
                </a:solidFill>
              </a:rPr>
              <a:t> </a:t>
            </a:r>
            <a:r>
              <a:rPr lang="en-US" altLang="en-US" sz="3600" b="1" u="sng" dirty="0" err="1">
                <a:solidFill>
                  <a:srgbClr val="000066"/>
                </a:solidFill>
              </a:rPr>
              <a:t>cụ</a:t>
            </a:r>
            <a:endParaRPr lang="en-US" altLang="en-US" sz="3600" b="1" u="sng" dirty="0">
              <a:solidFill>
                <a:srgbClr val="000066"/>
              </a:solidFill>
            </a:endParaRPr>
          </a:p>
        </p:txBody>
      </p:sp>
      <p:pic>
        <p:nvPicPr>
          <p:cNvPr id="50188" name="Picture 12" descr="Anh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1674"/>
            <a:ext cx="4438650" cy="556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Line 14"/>
          <p:cNvSpPr>
            <a:spLocks noChangeShapeType="1"/>
          </p:cNvSpPr>
          <p:nvPr/>
        </p:nvSpPr>
        <p:spPr bwMode="auto">
          <a:xfrm>
            <a:off x="5981700" y="1909972"/>
            <a:ext cx="2209800" cy="0"/>
          </a:xfrm>
          <a:prstGeom prst="line">
            <a:avLst/>
          </a:prstGeom>
          <a:noFill/>
          <a:ln w="254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 name="Text Box 15"/>
          <p:cNvSpPr txBox="1">
            <a:spLocks noChangeArrowheads="1"/>
          </p:cNvSpPr>
          <p:nvPr/>
        </p:nvSpPr>
        <p:spPr bwMode="auto">
          <a:xfrm>
            <a:off x="2546205" y="2154439"/>
            <a:ext cx="36255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00" b="1" dirty="0">
                <a:solidFill>
                  <a:srgbClr val="0000FF"/>
                </a:solidFill>
                <a:latin typeface="Verdana" panose="020B0604030504040204" pitchFamily="34" charset="0"/>
                <a:sym typeface="Wingdings 2" panose="05020102010507070707" pitchFamily="18" charset="2"/>
              </a:rPr>
              <a:t> </a:t>
            </a:r>
            <a:r>
              <a:rPr lang="en-US" altLang="en-US" sz="3200" b="1" dirty="0" err="1">
                <a:solidFill>
                  <a:srgbClr val="0000FF"/>
                </a:solidFill>
                <a:sym typeface="Wingdings 2" panose="05020102010507070707" pitchFamily="18" charset="2"/>
              </a:rPr>
              <a:t>Thước</a:t>
            </a:r>
            <a:r>
              <a:rPr lang="en-US" altLang="en-US" sz="3200" b="1" dirty="0">
                <a:solidFill>
                  <a:srgbClr val="0000FF"/>
                </a:solidFill>
                <a:sym typeface="Wingdings 2" panose="05020102010507070707" pitchFamily="18" charset="2"/>
              </a:rPr>
              <a:t> </a:t>
            </a:r>
            <a:r>
              <a:rPr lang="en-US" altLang="en-US" sz="3200" b="1" dirty="0" err="1">
                <a:solidFill>
                  <a:srgbClr val="0000FF"/>
                </a:solidFill>
                <a:sym typeface="Wingdings 2" panose="05020102010507070707" pitchFamily="18" charset="2"/>
              </a:rPr>
              <a:t>thẳng</a:t>
            </a:r>
            <a:r>
              <a:rPr lang="en-US" altLang="en-US" sz="3200" b="1" dirty="0">
                <a:solidFill>
                  <a:srgbClr val="0000FF"/>
                </a:solidFill>
                <a:latin typeface="VNI-Centur" pitchFamily="2" charset="0"/>
                <a:sym typeface="Wingdings 2" panose="05020102010507070707" pitchFamily="18" charset="2"/>
              </a:rPr>
              <a:t> </a:t>
            </a:r>
            <a:r>
              <a:rPr lang="en-US" altLang="en-US" sz="1800" b="1" dirty="0">
                <a:solidFill>
                  <a:srgbClr val="0000FF"/>
                </a:solidFill>
                <a:latin typeface="Verdana" panose="020B0604030504040204" pitchFamily="34" charset="0"/>
                <a:sym typeface="Wingdings 2" panose="05020102010507070707" pitchFamily="18" charset="2"/>
              </a:rPr>
              <a:t></a:t>
            </a:r>
          </a:p>
        </p:txBody>
      </p:sp>
      <p:sp>
        <p:nvSpPr>
          <p:cNvPr id="50192" name="Text Box 16"/>
          <p:cNvSpPr txBox="1">
            <a:spLocks noChangeArrowheads="1"/>
          </p:cNvSpPr>
          <p:nvPr/>
        </p:nvSpPr>
        <p:spPr bwMode="auto">
          <a:xfrm>
            <a:off x="3466883" y="3081207"/>
            <a:ext cx="220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600" b="1" dirty="0" err="1">
                <a:solidFill>
                  <a:srgbClr val="FF0000"/>
                </a:solidFill>
                <a:sym typeface="Wingdings 2" panose="05020102010507070707" pitchFamily="18" charset="2"/>
              </a:rPr>
              <a:t>Lò</a:t>
            </a:r>
            <a:r>
              <a:rPr lang="en-US" altLang="en-US" sz="3600" b="1" dirty="0">
                <a:solidFill>
                  <a:srgbClr val="FF0000"/>
                </a:solidFill>
                <a:sym typeface="Wingdings 2" panose="05020102010507070707" pitchFamily="18" charset="2"/>
              </a:rPr>
              <a:t> xo</a:t>
            </a:r>
            <a:r>
              <a:rPr lang="en-US" altLang="en-US" sz="3600" b="1" dirty="0">
                <a:solidFill>
                  <a:srgbClr val="FF0000"/>
                </a:solidFill>
                <a:latin typeface="VNI-Centur" pitchFamily="2" charset="0"/>
                <a:sym typeface="Wingdings 2" panose="05020102010507070707" pitchFamily="18" charset="2"/>
              </a:rPr>
              <a:t> </a:t>
            </a:r>
            <a:r>
              <a:rPr lang="en-US" altLang="en-US" sz="1800" b="1" dirty="0">
                <a:solidFill>
                  <a:srgbClr val="0000FF"/>
                </a:solidFill>
                <a:latin typeface="Verdana" panose="020B0604030504040204" pitchFamily="34" charset="0"/>
                <a:sym typeface="Wingdings 2" panose="05020102010507070707" pitchFamily="18" charset="2"/>
              </a:rPr>
              <a:t></a:t>
            </a:r>
          </a:p>
        </p:txBody>
      </p:sp>
      <p:sp>
        <p:nvSpPr>
          <p:cNvPr id="50193" name="Line 17"/>
          <p:cNvSpPr>
            <a:spLocks noChangeShapeType="1"/>
          </p:cNvSpPr>
          <p:nvPr/>
        </p:nvSpPr>
        <p:spPr bwMode="auto">
          <a:xfrm flipV="1">
            <a:off x="5735782" y="2438399"/>
            <a:ext cx="4055918" cy="56347"/>
          </a:xfrm>
          <a:prstGeom prst="line">
            <a:avLst/>
          </a:prstGeom>
          <a:noFill/>
          <a:ln w="254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 name="Line 18"/>
          <p:cNvSpPr>
            <a:spLocks noChangeShapeType="1"/>
          </p:cNvSpPr>
          <p:nvPr/>
        </p:nvSpPr>
        <p:spPr bwMode="auto">
          <a:xfrm>
            <a:off x="5597236" y="3417049"/>
            <a:ext cx="5347854" cy="6034"/>
          </a:xfrm>
          <a:prstGeom prst="line">
            <a:avLst/>
          </a:prstGeom>
          <a:noFill/>
          <a:ln w="254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 name="Text Box 19"/>
          <p:cNvSpPr txBox="1">
            <a:spLocks noChangeArrowheads="1"/>
          </p:cNvSpPr>
          <p:nvPr/>
        </p:nvSpPr>
        <p:spPr bwMode="auto">
          <a:xfrm>
            <a:off x="3342408" y="4390806"/>
            <a:ext cx="35155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600" b="1" dirty="0" err="1">
                <a:solidFill>
                  <a:srgbClr val="0000FF"/>
                </a:solidFill>
                <a:sym typeface="Wingdings 2" panose="05020102010507070707" pitchFamily="18" charset="2"/>
              </a:rPr>
              <a:t>Các</a:t>
            </a:r>
            <a:r>
              <a:rPr lang="en-US" altLang="en-US" sz="3600" b="1" dirty="0">
                <a:solidFill>
                  <a:srgbClr val="0000FF"/>
                </a:solidFill>
                <a:sym typeface="Wingdings 2" panose="05020102010507070707" pitchFamily="18" charset="2"/>
              </a:rPr>
              <a:t> </a:t>
            </a:r>
            <a:r>
              <a:rPr lang="en-US" altLang="en-US" sz="3600" b="1" dirty="0" err="1">
                <a:solidFill>
                  <a:srgbClr val="0000FF"/>
                </a:solidFill>
                <a:sym typeface="Wingdings 2" panose="05020102010507070707" pitchFamily="18" charset="2"/>
              </a:rPr>
              <a:t>quả</a:t>
            </a:r>
            <a:r>
              <a:rPr lang="en-US" altLang="en-US" sz="3600" b="1" dirty="0">
                <a:solidFill>
                  <a:srgbClr val="0000FF"/>
                </a:solidFill>
                <a:sym typeface="Wingdings 2" panose="05020102010507070707" pitchFamily="18" charset="2"/>
              </a:rPr>
              <a:t> </a:t>
            </a:r>
            <a:r>
              <a:rPr lang="en-US" altLang="en-US" sz="3600" b="1" dirty="0" err="1">
                <a:solidFill>
                  <a:srgbClr val="0000FF"/>
                </a:solidFill>
                <a:sym typeface="Wingdings 2" panose="05020102010507070707" pitchFamily="18" charset="2"/>
              </a:rPr>
              <a:t>nặng</a:t>
            </a:r>
            <a:r>
              <a:rPr lang="en-US" altLang="en-US" sz="3600" b="1" dirty="0">
                <a:solidFill>
                  <a:srgbClr val="0000FF"/>
                </a:solidFill>
                <a:latin typeface="VNI-Centur" pitchFamily="2" charset="0"/>
                <a:sym typeface="Wingdings 2" panose="05020102010507070707" pitchFamily="18" charset="2"/>
              </a:rPr>
              <a:t> </a:t>
            </a:r>
            <a:r>
              <a:rPr lang="en-US" altLang="en-US" sz="1800" b="1" dirty="0">
                <a:solidFill>
                  <a:srgbClr val="0000FF"/>
                </a:solidFill>
                <a:latin typeface="Verdana" panose="020B0604030504040204" pitchFamily="34" charset="0"/>
                <a:sym typeface="Wingdings 2" panose="05020102010507070707" pitchFamily="18" charset="2"/>
              </a:rPr>
              <a:t></a:t>
            </a:r>
          </a:p>
        </p:txBody>
      </p:sp>
      <p:sp>
        <p:nvSpPr>
          <p:cNvPr id="50196" name="Line 20"/>
          <p:cNvSpPr>
            <a:spLocks noChangeShapeType="1"/>
          </p:cNvSpPr>
          <p:nvPr/>
        </p:nvSpPr>
        <p:spPr bwMode="auto">
          <a:xfrm flipV="1">
            <a:off x="6858000" y="4764404"/>
            <a:ext cx="4087090" cy="6034"/>
          </a:xfrm>
          <a:prstGeom prst="line">
            <a:avLst/>
          </a:prstGeom>
          <a:noFill/>
          <a:ln w="254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 name="Text Box 21"/>
          <p:cNvSpPr txBox="1">
            <a:spLocks noChangeArrowheads="1"/>
          </p:cNvSpPr>
          <p:nvPr/>
        </p:nvSpPr>
        <p:spPr bwMode="auto">
          <a:xfrm>
            <a:off x="2343150" y="1589306"/>
            <a:ext cx="40316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200" b="1" dirty="0" err="1">
                <a:solidFill>
                  <a:srgbClr val="0000FF"/>
                </a:solidFill>
                <a:sym typeface="Wingdings 2" panose="05020102010507070707" pitchFamily="18" charset="2"/>
              </a:rPr>
              <a:t>Giá</a:t>
            </a:r>
            <a:r>
              <a:rPr lang="en-US" altLang="en-US" sz="3200" b="1" dirty="0">
                <a:solidFill>
                  <a:srgbClr val="0000FF"/>
                </a:solidFill>
                <a:sym typeface="Wingdings 2" panose="05020102010507070707" pitchFamily="18" charset="2"/>
              </a:rPr>
              <a:t> </a:t>
            </a:r>
            <a:r>
              <a:rPr lang="en-US" altLang="en-US" sz="3200" b="1" dirty="0" err="1">
                <a:solidFill>
                  <a:srgbClr val="0000FF"/>
                </a:solidFill>
                <a:sym typeface="Wingdings 2" panose="05020102010507070707" pitchFamily="18" charset="2"/>
              </a:rPr>
              <a:t>thí</a:t>
            </a:r>
            <a:r>
              <a:rPr lang="en-US" altLang="en-US" sz="3200" b="1" dirty="0">
                <a:solidFill>
                  <a:srgbClr val="0000FF"/>
                </a:solidFill>
                <a:sym typeface="Wingdings 2" panose="05020102010507070707" pitchFamily="18" charset="2"/>
              </a:rPr>
              <a:t> </a:t>
            </a:r>
            <a:r>
              <a:rPr lang="en-US" altLang="en-US" sz="3200" b="1" dirty="0" err="1">
                <a:solidFill>
                  <a:srgbClr val="0000FF"/>
                </a:solidFill>
                <a:sym typeface="Wingdings 2" panose="05020102010507070707" pitchFamily="18" charset="2"/>
              </a:rPr>
              <a:t>nghiệm</a:t>
            </a:r>
            <a:r>
              <a:rPr lang="en-US" altLang="en-US" sz="3200" b="1" dirty="0">
                <a:solidFill>
                  <a:srgbClr val="0000FF"/>
                </a:solidFill>
                <a:latin typeface="VNI-Centur" pitchFamily="2" charset="0"/>
                <a:sym typeface="Wingdings 2" panose="05020102010507070707" pitchFamily="18" charset="2"/>
              </a:rPr>
              <a:t> </a:t>
            </a:r>
            <a:r>
              <a:rPr lang="en-US" altLang="en-US" sz="1800" b="1" dirty="0">
                <a:solidFill>
                  <a:srgbClr val="0000FF"/>
                </a:solidFill>
                <a:latin typeface="Verdana" panose="020B0604030504040204" pitchFamily="34" charset="0"/>
                <a:sym typeface="Wingdings 2" panose="05020102010507070707" pitchFamily="18" charset="2"/>
              </a:rPr>
              <a:t></a:t>
            </a:r>
          </a:p>
        </p:txBody>
      </p:sp>
      <p:sp>
        <p:nvSpPr>
          <p:cNvPr id="2" name="TextBox 1">
            <a:extLst>
              <a:ext uri="{FF2B5EF4-FFF2-40B4-BE49-F238E27FC236}">
                <a16:creationId xmlns:a16="http://schemas.microsoft.com/office/drawing/2014/main" id="{C9A8CC70-51B6-F0D0-FE6A-8DA691F3824A}"/>
              </a:ext>
            </a:extLst>
          </p:cNvPr>
          <p:cNvSpPr txBox="1"/>
          <p:nvPr/>
        </p:nvSpPr>
        <p:spPr>
          <a:xfrm>
            <a:off x="52024" y="-29939"/>
            <a:ext cx="3496470"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lò</a:t>
            </a:r>
            <a:r>
              <a:rPr lang="en-US" sz="2800" b="1" dirty="0">
                <a:solidFill>
                  <a:srgbClr val="FF0000"/>
                </a:solidFill>
                <a:latin typeface="Times New Roman" panose="02020603050405020304" pitchFamily="18" charset="0"/>
                <a:cs typeface="Times New Roman" panose="02020603050405020304" pitchFamily="18" charset="0"/>
              </a:rPr>
              <a:t> xo</a:t>
            </a:r>
          </a:p>
        </p:txBody>
      </p:sp>
    </p:spTree>
    <p:extLst>
      <p:ext uri="{BB962C8B-B14F-4D97-AF65-F5344CB8AC3E}">
        <p14:creationId xmlns:p14="http://schemas.microsoft.com/office/powerpoint/2010/main" val="3589735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0184"/>
                                        </p:tgtEl>
                                        <p:attrNameLst>
                                          <p:attrName>style.visibility</p:attrName>
                                        </p:attrNameLst>
                                      </p:cBhvr>
                                      <p:to>
                                        <p:strVal val="visible"/>
                                      </p:to>
                                    </p:set>
                                    <p:animEffect transition="in" filter="box(in)">
                                      <p:cBhvr>
                                        <p:cTn id="7" dur="500"/>
                                        <p:tgtEl>
                                          <p:spTgt spid="501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185"/>
                                        </p:tgtEl>
                                        <p:attrNameLst>
                                          <p:attrName>style.visibility</p:attrName>
                                        </p:attrNameLst>
                                      </p:cBhvr>
                                      <p:to>
                                        <p:strVal val="visible"/>
                                      </p:to>
                                    </p:set>
                                    <p:animEffect transition="in" filter="blinds(horizontal)">
                                      <p:cBhvr>
                                        <p:cTn id="12" dur="500"/>
                                        <p:tgtEl>
                                          <p:spTgt spid="501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187"/>
                                        </p:tgtEl>
                                        <p:attrNameLst>
                                          <p:attrName>style.visibility</p:attrName>
                                        </p:attrNameLst>
                                      </p:cBhvr>
                                      <p:to>
                                        <p:strVal val="visible"/>
                                      </p:to>
                                    </p:set>
                                    <p:animEffect transition="in" filter="blinds(horizontal)">
                                      <p:cBhvr>
                                        <p:cTn id="17" dur="500"/>
                                        <p:tgtEl>
                                          <p:spTgt spid="50187"/>
                                        </p:tgtEl>
                                      </p:cBhvr>
                                    </p:animEffect>
                                  </p:childTnLst>
                                </p:cTn>
                              </p:par>
                            </p:childTnLst>
                          </p:cTn>
                        </p:par>
                        <p:par>
                          <p:cTn id="18" fill="hold" nodeType="afterGroup">
                            <p:stCondLst>
                              <p:cond delay="500"/>
                            </p:stCondLst>
                            <p:childTnLst>
                              <p:par>
                                <p:cTn id="19" presetID="20" presetClass="entr" presetSubtype="0" fill="hold" nodeType="afterEffect">
                                  <p:stCondLst>
                                    <p:cond delay="0"/>
                                  </p:stCondLst>
                                  <p:childTnLst>
                                    <p:set>
                                      <p:cBhvr>
                                        <p:cTn id="20" dur="1" fill="hold">
                                          <p:stCondLst>
                                            <p:cond delay="0"/>
                                          </p:stCondLst>
                                        </p:cTn>
                                        <p:tgtEl>
                                          <p:spTgt spid="50188"/>
                                        </p:tgtEl>
                                        <p:attrNameLst>
                                          <p:attrName>style.visibility</p:attrName>
                                        </p:attrNameLst>
                                      </p:cBhvr>
                                      <p:to>
                                        <p:strVal val="visible"/>
                                      </p:to>
                                    </p:set>
                                    <p:animEffect transition="in" filter="wedge">
                                      <p:cBhvr>
                                        <p:cTn id="21" dur="2000"/>
                                        <p:tgtEl>
                                          <p:spTgt spid="501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0197"/>
                                        </p:tgtEl>
                                        <p:attrNameLst>
                                          <p:attrName>style.visibility</p:attrName>
                                        </p:attrNameLst>
                                      </p:cBhvr>
                                      <p:to>
                                        <p:strVal val="visible"/>
                                      </p:to>
                                    </p:set>
                                    <p:anim calcmode="lin" valueType="num">
                                      <p:cBhvr>
                                        <p:cTn id="26" dur="1000" fill="hold"/>
                                        <p:tgtEl>
                                          <p:spTgt spid="50197"/>
                                        </p:tgtEl>
                                        <p:attrNameLst>
                                          <p:attrName>ppt_x</p:attrName>
                                        </p:attrNameLst>
                                      </p:cBhvr>
                                      <p:tavLst>
                                        <p:tav tm="0">
                                          <p:val>
                                            <p:strVal val="#ppt_x-.2"/>
                                          </p:val>
                                        </p:tav>
                                        <p:tav tm="100000">
                                          <p:val>
                                            <p:strVal val="#ppt_x"/>
                                          </p:val>
                                        </p:tav>
                                      </p:tavLst>
                                    </p:anim>
                                    <p:anim calcmode="lin" valueType="num">
                                      <p:cBhvr>
                                        <p:cTn id="27" dur="1000" fill="hold"/>
                                        <p:tgtEl>
                                          <p:spTgt spid="50197"/>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0197"/>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50190"/>
                                        </p:tgtEl>
                                        <p:attrNameLst>
                                          <p:attrName>style.visibility</p:attrName>
                                        </p:attrNameLst>
                                      </p:cBhvr>
                                      <p:to>
                                        <p:strVal val="visible"/>
                                      </p:to>
                                    </p:set>
                                    <p:animEffect transition="in" filter="wipe(left)">
                                      <p:cBhvr>
                                        <p:cTn id="32" dur="500"/>
                                        <p:tgtEl>
                                          <p:spTgt spid="50190"/>
                                        </p:tgtEl>
                                      </p:cBhvr>
                                    </p:animEffect>
                                  </p:childTnLst>
                                </p:cTn>
                              </p:par>
                            </p:childTnLst>
                          </p:cTn>
                        </p:par>
                        <p:par>
                          <p:cTn id="33" fill="hold" nodeType="afterGroup">
                            <p:stCondLst>
                              <p:cond delay="1500"/>
                            </p:stCondLst>
                            <p:childTnLst>
                              <p:par>
                                <p:cTn id="34" presetID="29" presetClass="entr" presetSubtype="0" fill="hold" grpId="0" nodeType="afterEffect">
                                  <p:stCondLst>
                                    <p:cond delay="0"/>
                                  </p:stCondLst>
                                  <p:childTnLst>
                                    <p:set>
                                      <p:cBhvr>
                                        <p:cTn id="35" dur="1" fill="hold">
                                          <p:stCondLst>
                                            <p:cond delay="0"/>
                                          </p:stCondLst>
                                        </p:cTn>
                                        <p:tgtEl>
                                          <p:spTgt spid="50191"/>
                                        </p:tgtEl>
                                        <p:attrNameLst>
                                          <p:attrName>style.visibility</p:attrName>
                                        </p:attrNameLst>
                                      </p:cBhvr>
                                      <p:to>
                                        <p:strVal val="visible"/>
                                      </p:to>
                                    </p:set>
                                    <p:anim calcmode="lin" valueType="num">
                                      <p:cBhvr>
                                        <p:cTn id="36" dur="1000" fill="hold"/>
                                        <p:tgtEl>
                                          <p:spTgt spid="50191"/>
                                        </p:tgtEl>
                                        <p:attrNameLst>
                                          <p:attrName>ppt_x</p:attrName>
                                        </p:attrNameLst>
                                      </p:cBhvr>
                                      <p:tavLst>
                                        <p:tav tm="0">
                                          <p:val>
                                            <p:strVal val="#ppt_x-.2"/>
                                          </p:val>
                                        </p:tav>
                                        <p:tav tm="100000">
                                          <p:val>
                                            <p:strVal val="#ppt_x"/>
                                          </p:val>
                                        </p:tav>
                                      </p:tavLst>
                                    </p:anim>
                                    <p:anim calcmode="lin" valueType="num">
                                      <p:cBhvr>
                                        <p:cTn id="37" dur="1000" fill="hold"/>
                                        <p:tgtEl>
                                          <p:spTgt spid="5019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0191"/>
                                        </p:tgtEl>
                                      </p:cBhvr>
                                    </p:animEffect>
                                  </p:childTnLst>
                                </p:cTn>
                              </p:par>
                            </p:childTnLst>
                          </p:cTn>
                        </p:par>
                        <p:par>
                          <p:cTn id="39" fill="hold" nodeType="afterGroup">
                            <p:stCondLst>
                              <p:cond delay="2500"/>
                            </p:stCondLst>
                            <p:childTnLst>
                              <p:par>
                                <p:cTn id="40" presetID="22" presetClass="entr" presetSubtype="8" fill="hold" nodeType="afterEffect">
                                  <p:stCondLst>
                                    <p:cond delay="0"/>
                                  </p:stCondLst>
                                  <p:childTnLst>
                                    <p:set>
                                      <p:cBhvr>
                                        <p:cTn id="41" dur="1" fill="hold">
                                          <p:stCondLst>
                                            <p:cond delay="0"/>
                                          </p:stCondLst>
                                        </p:cTn>
                                        <p:tgtEl>
                                          <p:spTgt spid="50193"/>
                                        </p:tgtEl>
                                        <p:attrNameLst>
                                          <p:attrName>style.visibility</p:attrName>
                                        </p:attrNameLst>
                                      </p:cBhvr>
                                      <p:to>
                                        <p:strVal val="visible"/>
                                      </p:to>
                                    </p:set>
                                    <p:animEffect transition="in" filter="wipe(left)">
                                      <p:cBhvr>
                                        <p:cTn id="42" dur="500"/>
                                        <p:tgtEl>
                                          <p:spTgt spid="50193"/>
                                        </p:tgtEl>
                                      </p:cBhvr>
                                    </p:animEffect>
                                  </p:childTnLst>
                                </p:cTn>
                              </p:par>
                            </p:childTnLst>
                          </p:cTn>
                        </p:par>
                        <p:par>
                          <p:cTn id="43" fill="hold" nodeType="afterGroup">
                            <p:stCondLst>
                              <p:cond delay="3000"/>
                            </p:stCondLst>
                            <p:childTnLst>
                              <p:par>
                                <p:cTn id="44" presetID="29" presetClass="entr" presetSubtype="0" fill="hold" grpId="0" nodeType="afterEffect">
                                  <p:stCondLst>
                                    <p:cond delay="0"/>
                                  </p:stCondLst>
                                  <p:childTnLst>
                                    <p:set>
                                      <p:cBhvr>
                                        <p:cTn id="45" dur="1" fill="hold">
                                          <p:stCondLst>
                                            <p:cond delay="0"/>
                                          </p:stCondLst>
                                        </p:cTn>
                                        <p:tgtEl>
                                          <p:spTgt spid="50192"/>
                                        </p:tgtEl>
                                        <p:attrNameLst>
                                          <p:attrName>style.visibility</p:attrName>
                                        </p:attrNameLst>
                                      </p:cBhvr>
                                      <p:to>
                                        <p:strVal val="visible"/>
                                      </p:to>
                                    </p:set>
                                    <p:anim calcmode="lin" valueType="num">
                                      <p:cBhvr>
                                        <p:cTn id="46" dur="1000" fill="hold"/>
                                        <p:tgtEl>
                                          <p:spTgt spid="50192"/>
                                        </p:tgtEl>
                                        <p:attrNameLst>
                                          <p:attrName>ppt_x</p:attrName>
                                        </p:attrNameLst>
                                      </p:cBhvr>
                                      <p:tavLst>
                                        <p:tav tm="0">
                                          <p:val>
                                            <p:strVal val="#ppt_x-.2"/>
                                          </p:val>
                                        </p:tav>
                                        <p:tav tm="100000">
                                          <p:val>
                                            <p:strVal val="#ppt_x"/>
                                          </p:val>
                                        </p:tav>
                                      </p:tavLst>
                                    </p:anim>
                                    <p:anim calcmode="lin" valueType="num">
                                      <p:cBhvr>
                                        <p:cTn id="47" dur="1000" fill="hold"/>
                                        <p:tgtEl>
                                          <p:spTgt spid="5019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50192"/>
                                        </p:tgtEl>
                                      </p:cBhvr>
                                    </p:animEffect>
                                  </p:childTnLst>
                                </p:cTn>
                              </p:par>
                            </p:childTnLst>
                          </p:cTn>
                        </p:par>
                        <p:par>
                          <p:cTn id="49" fill="hold" nodeType="afterGroup">
                            <p:stCondLst>
                              <p:cond delay="4000"/>
                            </p:stCondLst>
                            <p:childTnLst>
                              <p:par>
                                <p:cTn id="50" presetID="22" presetClass="entr" presetSubtype="8" fill="hold" nodeType="afterEffect">
                                  <p:stCondLst>
                                    <p:cond delay="0"/>
                                  </p:stCondLst>
                                  <p:childTnLst>
                                    <p:set>
                                      <p:cBhvr>
                                        <p:cTn id="51" dur="1" fill="hold">
                                          <p:stCondLst>
                                            <p:cond delay="0"/>
                                          </p:stCondLst>
                                        </p:cTn>
                                        <p:tgtEl>
                                          <p:spTgt spid="50194"/>
                                        </p:tgtEl>
                                        <p:attrNameLst>
                                          <p:attrName>style.visibility</p:attrName>
                                        </p:attrNameLst>
                                      </p:cBhvr>
                                      <p:to>
                                        <p:strVal val="visible"/>
                                      </p:to>
                                    </p:set>
                                    <p:animEffect transition="in" filter="wipe(left)">
                                      <p:cBhvr>
                                        <p:cTn id="52" dur="500"/>
                                        <p:tgtEl>
                                          <p:spTgt spid="50194"/>
                                        </p:tgtEl>
                                      </p:cBhvr>
                                    </p:animEffect>
                                  </p:childTnLst>
                                </p:cTn>
                              </p:par>
                            </p:childTnLst>
                          </p:cTn>
                        </p:par>
                        <p:par>
                          <p:cTn id="53" fill="hold" nodeType="afterGroup">
                            <p:stCondLst>
                              <p:cond delay="4500"/>
                            </p:stCondLst>
                            <p:childTnLst>
                              <p:par>
                                <p:cTn id="54" presetID="29" presetClass="entr" presetSubtype="0" fill="hold" grpId="0" nodeType="afterEffect">
                                  <p:stCondLst>
                                    <p:cond delay="0"/>
                                  </p:stCondLst>
                                  <p:childTnLst>
                                    <p:set>
                                      <p:cBhvr>
                                        <p:cTn id="55" dur="1" fill="hold">
                                          <p:stCondLst>
                                            <p:cond delay="0"/>
                                          </p:stCondLst>
                                        </p:cTn>
                                        <p:tgtEl>
                                          <p:spTgt spid="50195"/>
                                        </p:tgtEl>
                                        <p:attrNameLst>
                                          <p:attrName>style.visibility</p:attrName>
                                        </p:attrNameLst>
                                      </p:cBhvr>
                                      <p:to>
                                        <p:strVal val="visible"/>
                                      </p:to>
                                    </p:set>
                                    <p:anim calcmode="lin" valueType="num">
                                      <p:cBhvr>
                                        <p:cTn id="56" dur="1000" fill="hold"/>
                                        <p:tgtEl>
                                          <p:spTgt spid="50195"/>
                                        </p:tgtEl>
                                        <p:attrNameLst>
                                          <p:attrName>ppt_x</p:attrName>
                                        </p:attrNameLst>
                                      </p:cBhvr>
                                      <p:tavLst>
                                        <p:tav tm="0">
                                          <p:val>
                                            <p:strVal val="#ppt_x-.2"/>
                                          </p:val>
                                        </p:tav>
                                        <p:tav tm="100000">
                                          <p:val>
                                            <p:strVal val="#ppt_x"/>
                                          </p:val>
                                        </p:tav>
                                      </p:tavLst>
                                    </p:anim>
                                    <p:anim calcmode="lin" valueType="num">
                                      <p:cBhvr>
                                        <p:cTn id="57" dur="1000" fill="hold"/>
                                        <p:tgtEl>
                                          <p:spTgt spid="5019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50195"/>
                                        </p:tgtEl>
                                      </p:cBhvr>
                                    </p:animEffect>
                                  </p:childTnLst>
                                </p:cTn>
                              </p:par>
                            </p:childTnLst>
                          </p:cTn>
                        </p:par>
                        <p:par>
                          <p:cTn id="59" fill="hold" nodeType="afterGroup">
                            <p:stCondLst>
                              <p:cond delay="5500"/>
                            </p:stCondLst>
                            <p:childTnLst>
                              <p:par>
                                <p:cTn id="60" presetID="22" presetClass="entr" presetSubtype="8" fill="hold" nodeType="afterEffect">
                                  <p:stCondLst>
                                    <p:cond delay="0"/>
                                  </p:stCondLst>
                                  <p:childTnLst>
                                    <p:set>
                                      <p:cBhvr>
                                        <p:cTn id="61" dur="1" fill="hold">
                                          <p:stCondLst>
                                            <p:cond delay="0"/>
                                          </p:stCondLst>
                                        </p:cTn>
                                        <p:tgtEl>
                                          <p:spTgt spid="50196"/>
                                        </p:tgtEl>
                                        <p:attrNameLst>
                                          <p:attrName>style.visibility</p:attrName>
                                        </p:attrNameLst>
                                      </p:cBhvr>
                                      <p:to>
                                        <p:strVal val="visible"/>
                                      </p:to>
                                    </p:set>
                                    <p:animEffect transition="in" filter="wipe(left)">
                                      <p:cBhvr>
                                        <p:cTn id="62" dur="500"/>
                                        <p:tgtEl>
                                          <p:spTgt spid="50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P spid="50185" grpId="0"/>
      <p:bldP spid="50187" grpId="0"/>
      <p:bldP spid="50191" grpId="0"/>
      <p:bldP spid="50192" grpId="0"/>
      <p:bldP spid="50195" grpId="0"/>
      <p:bldP spid="50197"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3" descr="¸ds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043113"/>
            <a:ext cx="35814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d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451" y="1600201"/>
            <a:ext cx="201613"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qua n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850" y="6438900"/>
            <a:ext cx="43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6"/>
          <p:cNvSpPr>
            <a:spLocks noChangeArrowheads="1"/>
          </p:cNvSpPr>
          <p:nvPr/>
        </p:nvSpPr>
        <p:spPr bwMode="auto">
          <a:xfrm>
            <a:off x="7391400" y="1981200"/>
            <a:ext cx="304800" cy="304800"/>
          </a:xfrm>
          <a:prstGeom prst="rect">
            <a:avLst/>
          </a:prstGeom>
          <a:solidFill>
            <a:srgbClr val="CC3300"/>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174" name="Rectangle 7"/>
          <p:cNvSpPr>
            <a:spLocks noChangeArrowheads="1"/>
          </p:cNvSpPr>
          <p:nvPr/>
        </p:nvSpPr>
        <p:spPr bwMode="auto">
          <a:xfrm>
            <a:off x="6934200" y="6172200"/>
            <a:ext cx="2438400" cy="2286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52232" name="Line 8"/>
          <p:cNvSpPr>
            <a:spLocks noChangeShapeType="1"/>
          </p:cNvSpPr>
          <p:nvPr/>
        </p:nvSpPr>
        <p:spPr bwMode="auto">
          <a:xfrm>
            <a:off x="9067800" y="2209800"/>
            <a:ext cx="0" cy="1828800"/>
          </a:xfrm>
          <a:prstGeom prst="line">
            <a:avLst/>
          </a:prstGeom>
          <a:noFill/>
          <a:ln w="9525">
            <a:solidFill>
              <a:srgbClr val="CC3300"/>
            </a:solidFill>
            <a:prstDash val="lg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3" name="Text Box 9"/>
          <p:cNvSpPr txBox="1">
            <a:spLocks noChangeArrowheads="1"/>
          </p:cNvSpPr>
          <p:nvPr/>
        </p:nvSpPr>
        <p:spPr bwMode="auto">
          <a:xfrm>
            <a:off x="8229600" y="2971801"/>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a:solidFill>
                  <a:srgbClr val="FF0000"/>
                </a:solidFill>
              </a:rPr>
              <a:t>l</a:t>
            </a:r>
            <a:r>
              <a:rPr lang="en-US" altLang="en-US" b="1" baseline="-25000">
                <a:solidFill>
                  <a:srgbClr val="FF0000"/>
                </a:solidFill>
              </a:rPr>
              <a:t>o</a:t>
            </a:r>
          </a:p>
        </p:txBody>
      </p:sp>
      <p:pic>
        <p:nvPicPr>
          <p:cNvPr id="7177" name="Picture 10" descr="qua n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6438900"/>
            <a:ext cx="43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qua n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7450" y="6438900"/>
            <a:ext cx="43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2" descr="thuoc 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2133601"/>
            <a:ext cx="714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Line 14"/>
          <p:cNvSpPr>
            <a:spLocks noChangeShapeType="1"/>
          </p:cNvSpPr>
          <p:nvPr/>
        </p:nvSpPr>
        <p:spPr bwMode="auto">
          <a:xfrm>
            <a:off x="8534400" y="4038600"/>
            <a:ext cx="12954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2311" name="Group 87"/>
          <p:cNvGraphicFramePr>
            <a:graphicFrameLocks noGrp="1"/>
          </p:cNvGraphicFramePr>
          <p:nvPr>
            <p:ph/>
          </p:nvPr>
        </p:nvGraphicFramePr>
        <p:xfrm>
          <a:off x="1600200" y="2079625"/>
          <a:ext cx="5562600" cy="4705972"/>
        </p:xfrm>
        <a:graphic>
          <a:graphicData uri="http://schemas.openxmlformats.org/drawingml/2006/table">
            <a:tbl>
              <a:tblPr/>
              <a:tblGrid>
                <a:gridCol w="838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100567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Số quả nặng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err="1">
                          <a:ln>
                            <a:noFill/>
                          </a:ln>
                          <a:solidFill>
                            <a:schemeClr val="tx1"/>
                          </a:solidFill>
                          <a:effectLst/>
                          <a:latin typeface="Times New Roman" pitchFamily="18" charset="0"/>
                        </a:rPr>
                        <a:t>Khối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lượng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nặng</a:t>
                      </a:r>
                      <a:endParaRPr kumimoji="0" lang="en-US" sz="2000" b="1" i="0" u="none" strike="noStrike" cap="none" normalizeH="0" baseline="0" dirty="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Chiều dài lò xo</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Độ biến dạng lò xo</a:t>
                      </a:r>
                      <a:endParaRPr kumimoji="0" lang="en-US" sz="2600" b="1" i="0" u="none" strike="noStrike" cap="none" normalizeH="0" baseline="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90206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VNI-Garam" pitchFamily="34" charset="0"/>
                        </a:rPr>
                        <a:t> 0</a:t>
                      </a:r>
                      <a:endParaRPr kumimoji="0" lang="en-US" sz="2600" b="1" i="0" u="none" strike="noStrike" cap="none" normalizeH="0" baseline="0">
                        <a:ln>
                          <a:noFill/>
                        </a:ln>
                        <a:solidFill>
                          <a:schemeClr val="tx1"/>
                        </a:solidFill>
                        <a:effectLst/>
                        <a:latin typeface="VNI-Garam"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0000FF"/>
                          </a:solidFill>
                          <a:effectLst/>
                          <a:latin typeface="VNI-Garam" pitchFamily="34" charset="0"/>
                        </a:rPr>
                        <a:t>        0</a:t>
                      </a:r>
                      <a:r>
                        <a:rPr kumimoji="0" lang="en-US" sz="2000" b="1" i="0" u="none" strike="noStrike" cap="none" normalizeH="0" baseline="0" dirty="0">
                          <a:ln>
                            <a:noFill/>
                          </a:ln>
                          <a:solidFill>
                            <a:schemeClr val="tx1"/>
                          </a:solidFill>
                          <a:effectLst/>
                          <a:latin typeface="VNI-Garam" pitchFamily="34" charset="0"/>
                        </a:rPr>
                        <a:t>   (g)</a:t>
                      </a:r>
                      <a:endParaRPr kumimoji="0" lang="en-US" sz="2600" b="1" i="0" u="none" strike="noStrike" cap="none" normalizeH="0" baseline="0" dirty="0">
                        <a:ln>
                          <a:noFill/>
                        </a:ln>
                        <a:solidFill>
                          <a:schemeClr val="tx1"/>
                        </a:solidFill>
                        <a:effectLst/>
                        <a:latin typeface="VNI-Garam"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1" i="0" u="none" strike="noStrike" cap="none" normalizeH="0" baseline="0">
                          <a:ln>
                            <a:noFill/>
                          </a:ln>
                          <a:solidFill>
                            <a:schemeClr val="tx1"/>
                          </a:solidFill>
                          <a:effectLst/>
                          <a:latin typeface="Times New Roman" pitchFamily="18" charset="0"/>
                        </a:rPr>
                        <a:t>l</a:t>
                      </a:r>
                      <a:r>
                        <a:rPr kumimoji="0" lang="en-US" sz="2200" b="1"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VNI-Garam" pitchFamily="34" charset="0"/>
                        </a:rPr>
                        <a:t> =     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a:ln>
                          <a:noFill/>
                        </a:ln>
                        <a:solidFill>
                          <a:schemeClr val="tx1"/>
                        </a:solidFill>
                        <a:effectLst/>
                        <a:latin typeface="VNI-Garam"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0  (cm) </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32537">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VNI-Garam" pitchFamily="34" charset="0"/>
                        </a:rPr>
                        <a:t>1</a:t>
                      </a:r>
                      <a:endParaRPr kumimoji="0" lang="en-US" sz="2600" b="1" i="0" u="none" strike="noStrike" cap="none" normalizeH="0" baseline="0">
                        <a:ln>
                          <a:noFill/>
                        </a:ln>
                        <a:solidFill>
                          <a:srgbClr val="0066FF"/>
                        </a:solidFill>
                        <a:effectLst/>
                        <a:latin typeface="VNI-Garam"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VNI-Garam" pitchFamily="34" charset="0"/>
                        </a:rPr>
                        <a:t>  . . . </a:t>
                      </a:r>
                      <a:r>
                        <a:rPr kumimoji="0" lang="en-US" sz="2000" b="1" i="0" u="none" strike="noStrike" cap="none" normalizeH="0" baseline="0" dirty="0">
                          <a:ln>
                            <a:noFill/>
                          </a:ln>
                          <a:solidFill>
                            <a:schemeClr val="tx1"/>
                          </a:solidFill>
                          <a:effectLst/>
                          <a:latin typeface="Times New Roman" pitchFamily="18" charset="0"/>
                        </a:rPr>
                        <a:t>.(g)</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dirty="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l</a:t>
                      </a:r>
                      <a:r>
                        <a:rPr kumimoji="0" lang="en-US" sz="2400" b="1" i="0" u="none" strike="noStrike" cap="none" normalizeH="0" baseline="-25000">
                          <a:ln>
                            <a:noFill/>
                          </a:ln>
                          <a:solidFill>
                            <a:schemeClr val="tx1"/>
                          </a:solidFill>
                          <a:effectLst/>
                          <a:latin typeface="Times New Roman" pitchFamily="18" charset="0"/>
                        </a:rPr>
                        <a:t>1</a:t>
                      </a:r>
                      <a:r>
                        <a:rPr kumimoji="0" lang="en-US" sz="2200" b="1" i="0" u="none" strike="noStrike" cap="none" normalizeH="0" baseline="0">
                          <a:ln>
                            <a:noFill/>
                          </a:ln>
                          <a:solidFill>
                            <a:schemeClr val="tx1"/>
                          </a:solidFill>
                          <a:effectLst/>
                          <a:latin typeface="Times New Roman" pitchFamily="18" charset="0"/>
                        </a:rPr>
                        <a:t> </a:t>
                      </a:r>
                      <a:r>
                        <a:rPr kumimoji="0" lang="en-US" sz="2000" b="1" i="0" u="none" strike="noStrike" cap="none" normalizeH="0" baseline="0">
                          <a:ln>
                            <a:noFill/>
                          </a:ln>
                          <a:solidFill>
                            <a:schemeClr val="tx1"/>
                          </a:solidFill>
                          <a:effectLst/>
                          <a:latin typeface="Times New Roman" pitchFamily="18" charset="0"/>
                        </a:rPr>
                        <a:t>=…cm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l</a:t>
                      </a:r>
                      <a:r>
                        <a:rPr kumimoji="0" lang="en-US" sz="2400" b="1" i="0" u="none" strike="noStrike" cap="none" normalizeH="0" baseline="-25000">
                          <a:ln>
                            <a:noFill/>
                          </a:ln>
                          <a:solidFill>
                            <a:schemeClr val="tx1"/>
                          </a:solidFill>
                          <a:effectLst/>
                          <a:latin typeface="Times New Roman" pitchFamily="18" charset="0"/>
                        </a:rPr>
                        <a:t>1</a:t>
                      </a:r>
                      <a:r>
                        <a:rPr kumimoji="0" lang="en-US" sz="2200" b="1" i="0" u="none" strike="noStrike" cap="none" normalizeH="0" baseline="0">
                          <a:ln>
                            <a:noFill/>
                          </a:ln>
                          <a:solidFill>
                            <a:schemeClr val="tx1"/>
                          </a:solidFill>
                          <a:effectLst/>
                          <a:latin typeface="Times New Roman" pitchFamily="18" charset="0"/>
                        </a:rPr>
                        <a:t>-l</a:t>
                      </a:r>
                      <a:r>
                        <a:rPr kumimoji="0" lang="en-US" sz="2200" b="1"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=...cm</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32537">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2</a:t>
                      </a:r>
                      <a:endParaRPr kumimoji="0" lang="en-US" sz="2600" b="1" i="0" u="none" strike="noStrike" cap="none" normalizeH="0" baseline="0">
                        <a:ln>
                          <a:noFill/>
                        </a:ln>
                        <a:solidFill>
                          <a:srgbClr val="0066FF"/>
                        </a:solidFill>
                        <a:effectLst/>
                        <a:latin typeface="Times New Roman" pitchFamily="18"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    . . . .  (g)</a:t>
                      </a:r>
                      <a:endParaRPr kumimoji="0" lang="en-US" sz="2600" b="1" i="0" u="none" strike="noStrike" cap="none" normalizeH="0" baseline="0" dirty="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l</a:t>
                      </a:r>
                      <a:r>
                        <a:rPr kumimoji="0" lang="en-US" sz="2400" b="1" i="0" u="none" strike="noStrike" cap="none" normalizeH="0" baseline="-25000">
                          <a:ln>
                            <a:noFill/>
                          </a:ln>
                          <a:solidFill>
                            <a:schemeClr val="tx1"/>
                          </a:solidFill>
                          <a:effectLst/>
                          <a:latin typeface="Times New Roman" pitchFamily="18" charset="0"/>
                        </a:rPr>
                        <a:t>2</a:t>
                      </a:r>
                      <a:r>
                        <a:rPr kumimoji="0" lang="en-US" sz="2200" b="1" i="0" u="none" strike="noStrike" cap="none" normalizeH="0" baseline="0">
                          <a:ln>
                            <a:noFill/>
                          </a:ln>
                          <a:solidFill>
                            <a:schemeClr val="tx1"/>
                          </a:solidFill>
                          <a:effectLst/>
                          <a:latin typeface="Times New Roman" pitchFamily="18" charset="0"/>
                        </a:rPr>
                        <a:t> </a:t>
                      </a:r>
                      <a:r>
                        <a:rPr kumimoji="0" lang="en-US" sz="2000" b="1" i="0" u="none" strike="noStrike" cap="none" normalizeH="0" baseline="0">
                          <a:ln>
                            <a:noFill/>
                          </a:ln>
                          <a:solidFill>
                            <a:schemeClr val="tx1"/>
                          </a:solidFill>
                          <a:effectLst/>
                          <a:latin typeface="Times New Roman" pitchFamily="18" charset="0"/>
                        </a:rPr>
                        <a:t>=…cm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l</a:t>
                      </a:r>
                      <a:r>
                        <a:rPr kumimoji="0" lang="en-US" sz="2400" b="1" i="0" u="none" strike="noStrike" cap="none" normalizeH="0" baseline="-25000">
                          <a:ln>
                            <a:noFill/>
                          </a:ln>
                          <a:solidFill>
                            <a:schemeClr val="tx1"/>
                          </a:solidFill>
                          <a:effectLst/>
                          <a:latin typeface="Times New Roman" pitchFamily="18" charset="0"/>
                        </a:rPr>
                        <a:t>2</a:t>
                      </a:r>
                      <a:r>
                        <a:rPr kumimoji="0" lang="en-US" sz="2200" b="1" i="0" u="none" strike="noStrike" cap="none" normalizeH="0" baseline="-25000">
                          <a:ln>
                            <a:noFill/>
                          </a:ln>
                          <a:solidFill>
                            <a:schemeClr val="tx1"/>
                          </a:solidFill>
                          <a:effectLst/>
                          <a:latin typeface="Times New Roman" pitchFamily="18" charset="0"/>
                        </a:rPr>
                        <a:t> </a:t>
                      </a:r>
                      <a:r>
                        <a:rPr kumimoji="0" lang="en-US" sz="2200" b="1" i="0" u="none" strike="noStrike" cap="none" normalizeH="0" baseline="0">
                          <a:ln>
                            <a:noFill/>
                          </a:ln>
                          <a:solidFill>
                            <a:schemeClr val="tx1"/>
                          </a:solidFill>
                          <a:effectLst/>
                          <a:latin typeface="Times New Roman" pitchFamily="18" charset="0"/>
                        </a:rPr>
                        <a:t>-l</a:t>
                      </a:r>
                      <a:r>
                        <a:rPr kumimoji="0" lang="en-US" sz="2200" b="1"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32537">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3</a:t>
                      </a:r>
                      <a:endParaRPr kumimoji="0" lang="en-US" sz="2600" b="1" i="0" u="none" strike="noStrike" cap="none" normalizeH="0" baseline="0">
                        <a:ln>
                          <a:noFill/>
                        </a:ln>
                        <a:solidFill>
                          <a:srgbClr val="0066FF"/>
                        </a:solidFill>
                        <a:effectLst/>
                        <a:latin typeface="Times New Roman" pitchFamily="18"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 . . .(g)</a:t>
                      </a:r>
                      <a:endParaRPr kumimoji="0" lang="en-US" sz="2600" b="1" i="0" u="none" strike="noStrike" cap="none" normalizeH="0" baseline="0" dirty="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l</a:t>
                      </a:r>
                      <a:r>
                        <a:rPr kumimoji="0" lang="en-US" sz="2400" b="1" i="0" u="none" strike="noStrike" cap="none" normalizeH="0" baseline="-25000">
                          <a:ln>
                            <a:noFill/>
                          </a:ln>
                          <a:solidFill>
                            <a:schemeClr val="tx1"/>
                          </a:solidFill>
                          <a:effectLst/>
                          <a:latin typeface="Times New Roman" pitchFamily="18" charset="0"/>
                        </a:rPr>
                        <a:t>3</a:t>
                      </a:r>
                      <a:r>
                        <a:rPr kumimoji="0" lang="en-US" sz="2000" b="1" i="0" u="none" strike="noStrike" cap="none" normalizeH="0" baseline="0">
                          <a:ln>
                            <a:noFill/>
                          </a:ln>
                          <a:solidFill>
                            <a:schemeClr val="tx1"/>
                          </a:solidFill>
                          <a:effectLst/>
                          <a:latin typeface="Times New Roman" pitchFamily="18" charset="0"/>
                        </a:rPr>
                        <a:t> =…cm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a:ln>
                            <a:noFill/>
                          </a:ln>
                          <a:solidFill>
                            <a:schemeClr val="tx1"/>
                          </a:solidFill>
                          <a:effectLst/>
                          <a:latin typeface="Times New Roman" pitchFamily="18" charset="0"/>
                        </a:rPr>
                        <a:t>l</a:t>
                      </a:r>
                      <a:r>
                        <a:rPr kumimoji="0" lang="en-US" sz="2400" b="1" i="0" u="none" strike="noStrike" cap="none" normalizeH="0" baseline="-25000" dirty="0">
                          <a:ln>
                            <a:noFill/>
                          </a:ln>
                          <a:solidFill>
                            <a:schemeClr val="tx1"/>
                          </a:solidFill>
                          <a:effectLst/>
                          <a:latin typeface="Times New Roman" pitchFamily="18" charset="0"/>
                        </a:rPr>
                        <a:t>3</a:t>
                      </a:r>
                      <a:r>
                        <a:rPr kumimoji="0" lang="en-US" sz="2200" b="1" i="0" u="none" strike="noStrike" cap="none" normalizeH="0" baseline="-25000" dirty="0">
                          <a:ln>
                            <a:noFill/>
                          </a:ln>
                          <a:solidFill>
                            <a:schemeClr val="tx1"/>
                          </a:solidFill>
                          <a:effectLst/>
                          <a:latin typeface="Times New Roman" pitchFamily="18" charset="0"/>
                        </a:rPr>
                        <a:t> </a:t>
                      </a:r>
                      <a:r>
                        <a:rPr kumimoji="0" lang="en-US" sz="2200" b="1" i="0" u="none" strike="noStrike" cap="none" normalizeH="0" baseline="0" dirty="0">
                          <a:ln>
                            <a:noFill/>
                          </a:ln>
                          <a:solidFill>
                            <a:schemeClr val="tx1"/>
                          </a:solidFill>
                          <a:effectLst/>
                          <a:latin typeface="Times New Roman" pitchFamily="18" charset="0"/>
                        </a:rPr>
                        <a:t>- l</a:t>
                      </a:r>
                      <a:r>
                        <a:rPr kumimoji="0" lang="en-US" sz="2200" b="1"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600" b="1" i="0" u="none" strike="noStrike" cap="none" normalizeH="0" baseline="0" dirty="0">
                        <a:ln>
                          <a:noFill/>
                        </a:ln>
                        <a:solidFill>
                          <a:schemeClr val="tx1"/>
                        </a:solidFill>
                        <a:effectLst/>
                        <a:latin typeface="Times New Roman" pitchFamily="18"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7213" name="Text Box 52"/>
          <p:cNvSpPr txBox="1">
            <a:spLocks noChangeArrowheads="1"/>
          </p:cNvSpPr>
          <p:nvPr/>
        </p:nvSpPr>
        <p:spPr bwMode="auto">
          <a:xfrm>
            <a:off x="38100" y="-22225"/>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u="sng" dirty="0" err="1">
                <a:solidFill>
                  <a:srgbClr val="000066"/>
                </a:solidFill>
              </a:rPr>
              <a:t>Tiến</a:t>
            </a:r>
            <a:r>
              <a:rPr lang="en-US" altLang="en-US" b="1" u="sng" dirty="0">
                <a:solidFill>
                  <a:srgbClr val="000066"/>
                </a:solidFill>
              </a:rPr>
              <a:t> </a:t>
            </a:r>
            <a:r>
              <a:rPr lang="en-US" altLang="en-US" b="1" u="sng" dirty="0" err="1">
                <a:solidFill>
                  <a:srgbClr val="000066"/>
                </a:solidFill>
              </a:rPr>
              <a:t>hành</a:t>
            </a:r>
            <a:r>
              <a:rPr lang="en-US" altLang="en-US" b="1" u="sng" dirty="0">
                <a:solidFill>
                  <a:srgbClr val="000066"/>
                </a:solidFill>
              </a:rPr>
              <a:t> </a:t>
            </a:r>
            <a:r>
              <a:rPr lang="en-US" altLang="en-US" b="1" u="sng" dirty="0" err="1">
                <a:solidFill>
                  <a:srgbClr val="000066"/>
                </a:solidFill>
              </a:rPr>
              <a:t>thí</a:t>
            </a:r>
            <a:r>
              <a:rPr lang="en-US" altLang="en-US" b="1" u="sng" dirty="0">
                <a:solidFill>
                  <a:srgbClr val="000066"/>
                </a:solidFill>
              </a:rPr>
              <a:t> </a:t>
            </a:r>
            <a:r>
              <a:rPr lang="en-US" altLang="en-US" b="1" u="sng" dirty="0" err="1">
                <a:solidFill>
                  <a:srgbClr val="000066"/>
                </a:solidFill>
              </a:rPr>
              <a:t>nghiệm</a:t>
            </a:r>
            <a:r>
              <a:rPr lang="en-US" altLang="en-US" b="1" u="sng" dirty="0">
                <a:solidFill>
                  <a:srgbClr val="000066"/>
                </a:solidFill>
              </a:rPr>
              <a:t>:</a:t>
            </a:r>
          </a:p>
        </p:txBody>
      </p:sp>
      <p:sp>
        <p:nvSpPr>
          <p:cNvPr id="52277" name="Text Box 53"/>
          <p:cNvSpPr txBox="1">
            <a:spLocks noChangeArrowheads="1"/>
          </p:cNvSpPr>
          <p:nvPr/>
        </p:nvSpPr>
        <p:spPr bwMode="auto">
          <a:xfrm>
            <a:off x="2286000" y="3048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i="1"/>
              <a:t>Treo một lò xo vào giá thí nghiệm</a:t>
            </a:r>
          </a:p>
        </p:txBody>
      </p:sp>
      <p:sp>
        <p:nvSpPr>
          <p:cNvPr id="52278" name="Text Box 54"/>
          <p:cNvSpPr txBox="1">
            <a:spLocks noChangeArrowheads="1"/>
          </p:cNvSpPr>
          <p:nvPr/>
        </p:nvSpPr>
        <p:spPr bwMode="auto">
          <a:xfrm>
            <a:off x="1524000" y="685801"/>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dirty="0"/>
              <a:t>B1. </a:t>
            </a:r>
            <a:r>
              <a:rPr lang="en-US" altLang="en-US" b="1" dirty="0" err="1"/>
              <a:t>Đo</a:t>
            </a:r>
            <a:r>
              <a:rPr lang="en-US" altLang="en-US" b="1" dirty="0"/>
              <a:t> </a:t>
            </a:r>
            <a:r>
              <a:rPr lang="en-US" altLang="en-US" b="1" dirty="0" err="1"/>
              <a:t>chiều</a:t>
            </a:r>
            <a:r>
              <a:rPr lang="en-US" altLang="en-US" b="1" dirty="0"/>
              <a:t> </a:t>
            </a:r>
            <a:r>
              <a:rPr lang="en-US" altLang="en-US" b="1" dirty="0" err="1"/>
              <a:t>dài</a:t>
            </a:r>
            <a:r>
              <a:rPr lang="en-US" altLang="en-US" b="1" dirty="0"/>
              <a:t> </a:t>
            </a:r>
            <a:r>
              <a:rPr lang="en-US" altLang="en-US" b="1" dirty="0" err="1"/>
              <a:t>của</a:t>
            </a:r>
            <a:r>
              <a:rPr lang="en-US" altLang="en-US" b="1" dirty="0"/>
              <a:t> </a:t>
            </a:r>
            <a:r>
              <a:rPr lang="en-US" altLang="en-US" b="1" dirty="0" err="1"/>
              <a:t>lò</a:t>
            </a:r>
            <a:r>
              <a:rPr lang="en-US" altLang="en-US" b="1" dirty="0"/>
              <a:t> xo </a:t>
            </a:r>
            <a:r>
              <a:rPr lang="en-US" altLang="en-US" b="1" dirty="0" err="1"/>
              <a:t>khi</a:t>
            </a:r>
            <a:r>
              <a:rPr lang="en-US" altLang="en-US" b="1" dirty="0"/>
              <a:t> </a:t>
            </a:r>
            <a:r>
              <a:rPr lang="en-US" altLang="en-US" b="1" dirty="0" err="1"/>
              <a:t>chưa</a:t>
            </a:r>
            <a:r>
              <a:rPr lang="en-US" altLang="en-US" b="1" dirty="0"/>
              <a:t> </a:t>
            </a:r>
            <a:r>
              <a:rPr lang="en-US" altLang="en-US" b="1" dirty="0" err="1"/>
              <a:t>kéo</a:t>
            </a:r>
            <a:r>
              <a:rPr lang="en-US" altLang="en-US" b="1" dirty="0"/>
              <a:t> </a:t>
            </a:r>
            <a:r>
              <a:rPr lang="en-US" altLang="en-US" b="1" dirty="0" err="1"/>
              <a:t>dãn</a:t>
            </a:r>
            <a:r>
              <a:rPr lang="en-US" altLang="en-US" b="1" dirty="0"/>
              <a:t>. </a:t>
            </a:r>
            <a:r>
              <a:rPr lang="en-US" altLang="en-US" b="1" dirty="0" err="1"/>
              <a:t>Đó</a:t>
            </a:r>
            <a:r>
              <a:rPr lang="en-US" altLang="en-US" b="1" dirty="0"/>
              <a:t> </a:t>
            </a:r>
            <a:r>
              <a:rPr lang="en-US" altLang="en-US" b="1" dirty="0" err="1"/>
              <a:t>là</a:t>
            </a:r>
            <a:r>
              <a:rPr lang="en-US" altLang="en-US" b="1" dirty="0"/>
              <a:t> </a:t>
            </a:r>
            <a:r>
              <a:rPr lang="en-US" altLang="en-US" b="1" dirty="0" err="1"/>
              <a:t>chiều</a:t>
            </a:r>
            <a:r>
              <a:rPr lang="en-US" altLang="en-US" b="1" dirty="0"/>
              <a:t> </a:t>
            </a:r>
            <a:r>
              <a:rPr lang="en-US" altLang="en-US" b="1" dirty="0" err="1"/>
              <a:t>dài</a:t>
            </a:r>
            <a:r>
              <a:rPr lang="en-US" altLang="en-US" b="1" dirty="0"/>
              <a:t> </a:t>
            </a:r>
            <a:r>
              <a:rPr lang="en-US" altLang="en-US" b="1" dirty="0" err="1"/>
              <a:t>tự</a:t>
            </a:r>
            <a:r>
              <a:rPr lang="en-US" altLang="en-US" b="1" dirty="0"/>
              <a:t> </a:t>
            </a:r>
            <a:r>
              <a:rPr lang="en-US" altLang="en-US" b="1" dirty="0" err="1"/>
              <a:t>nhiên</a:t>
            </a:r>
            <a:r>
              <a:rPr lang="en-US" altLang="en-US" b="1" dirty="0"/>
              <a:t> </a:t>
            </a:r>
            <a:r>
              <a:rPr lang="en-US" altLang="en-US" b="1" dirty="0" err="1"/>
              <a:t>của</a:t>
            </a:r>
            <a:r>
              <a:rPr lang="en-US" altLang="en-US" b="1" dirty="0"/>
              <a:t> </a:t>
            </a:r>
            <a:r>
              <a:rPr lang="en-US" altLang="en-US" b="1" dirty="0" err="1"/>
              <a:t>lò</a:t>
            </a:r>
            <a:r>
              <a:rPr lang="en-US" altLang="en-US" b="1" dirty="0"/>
              <a:t> xo ( </a:t>
            </a:r>
            <a:r>
              <a:rPr lang="en-US" altLang="en-US" b="1" dirty="0">
                <a:solidFill>
                  <a:srgbClr val="FF0000"/>
                </a:solidFill>
              </a:rPr>
              <a:t>l</a:t>
            </a:r>
            <a:r>
              <a:rPr lang="en-US" altLang="en-US" b="1" baseline="-25000" dirty="0">
                <a:solidFill>
                  <a:srgbClr val="FF0000"/>
                </a:solidFill>
              </a:rPr>
              <a:t>0</a:t>
            </a:r>
            <a:r>
              <a:rPr lang="en-US" altLang="en-US" b="1" dirty="0"/>
              <a:t> ). </a:t>
            </a:r>
            <a:r>
              <a:rPr lang="en-US" altLang="en-US" b="1" dirty="0" err="1"/>
              <a:t>Ghi</a:t>
            </a:r>
            <a:r>
              <a:rPr lang="en-US" altLang="en-US" b="1" dirty="0"/>
              <a:t> </a:t>
            </a:r>
            <a:r>
              <a:rPr lang="en-US" altLang="en-US" b="1" dirty="0" err="1"/>
              <a:t>kết</a:t>
            </a:r>
            <a:r>
              <a:rPr lang="en-US" altLang="en-US" b="1" dirty="0"/>
              <a:t> </a:t>
            </a:r>
            <a:r>
              <a:rPr lang="en-US" altLang="en-US" b="1" dirty="0" err="1"/>
              <a:t>quả</a:t>
            </a:r>
            <a:r>
              <a:rPr lang="en-US" altLang="en-US" b="1" dirty="0"/>
              <a:t> </a:t>
            </a:r>
            <a:r>
              <a:rPr lang="en-US" altLang="en-US" b="1" dirty="0" err="1"/>
              <a:t>vào</a:t>
            </a:r>
            <a:r>
              <a:rPr lang="en-US" altLang="en-US" b="1" dirty="0"/>
              <a:t> </a:t>
            </a:r>
            <a:r>
              <a:rPr lang="en-US" altLang="en-US" b="1" dirty="0" err="1"/>
              <a:t>bảng</a:t>
            </a:r>
            <a:r>
              <a:rPr lang="en-US" altLang="en-US" b="1" dirty="0"/>
              <a:t> </a:t>
            </a:r>
            <a:r>
              <a:rPr lang="en-US" altLang="en-US" b="1" dirty="0" err="1"/>
              <a:t>kết</a:t>
            </a:r>
            <a:r>
              <a:rPr lang="en-US" altLang="en-US" b="1" dirty="0"/>
              <a:t> </a:t>
            </a:r>
            <a:r>
              <a:rPr lang="en-US" altLang="en-US" b="1" dirty="0" err="1"/>
              <a:t>quả</a:t>
            </a:r>
            <a:endParaRPr lang="en-US" altLang="en-US" b="1" dirty="0"/>
          </a:p>
        </p:txBody>
      </p:sp>
      <p:pic>
        <p:nvPicPr>
          <p:cNvPr id="7216" name="Picture 78" descr="lo x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2200276"/>
            <a:ext cx="5905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9" name="Text Box 85"/>
          <p:cNvSpPr txBox="1">
            <a:spLocks noChangeArrowheads="1"/>
          </p:cNvSpPr>
          <p:nvPr/>
        </p:nvSpPr>
        <p:spPr bwMode="auto">
          <a:xfrm>
            <a:off x="4495800" y="3108326"/>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3300"/>
                </a:solidFill>
              </a:rPr>
              <a:t>8</a:t>
            </a:r>
          </a:p>
        </p:txBody>
      </p:sp>
      <p:sp>
        <p:nvSpPr>
          <p:cNvPr id="52312" name="Text Box 88"/>
          <p:cNvSpPr txBox="1">
            <a:spLocks noChangeArrowheads="1"/>
          </p:cNvSpPr>
          <p:nvPr/>
        </p:nvSpPr>
        <p:spPr bwMode="auto">
          <a:xfrm>
            <a:off x="1676400" y="1524000"/>
            <a:ext cx="3276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i="1" dirty="0" err="1"/>
              <a:t>Bảng</a:t>
            </a:r>
            <a:r>
              <a:rPr lang="en-US" altLang="en-US" b="1" i="1" dirty="0"/>
              <a:t> </a:t>
            </a:r>
            <a:r>
              <a:rPr lang="en-US" altLang="en-US" b="1" i="1" dirty="0" err="1"/>
              <a:t>kết</a:t>
            </a:r>
            <a:r>
              <a:rPr lang="en-US" altLang="en-US" b="1" i="1" dirty="0"/>
              <a:t> </a:t>
            </a:r>
            <a:r>
              <a:rPr lang="en-US" altLang="en-US" b="1" i="1" dirty="0" err="1"/>
              <a:t>quả</a:t>
            </a:r>
            <a:endParaRPr lang="en-US" altLang="en-US" b="1" i="1" dirty="0"/>
          </a:p>
        </p:txBody>
      </p:sp>
    </p:spTree>
    <p:extLst>
      <p:ext uri="{BB962C8B-B14F-4D97-AF65-F5344CB8AC3E}">
        <p14:creationId xmlns:p14="http://schemas.microsoft.com/office/powerpoint/2010/main" val="3891338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77"/>
                                        </p:tgtEl>
                                        <p:attrNameLst>
                                          <p:attrName>style.visibility</p:attrName>
                                        </p:attrNameLst>
                                      </p:cBhvr>
                                      <p:to>
                                        <p:strVal val="visible"/>
                                      </p:to>
                                    </p:set>
                                    <p:animEffect transition="in" filter="blinds(horizontal)">
                                      <p:cBhvr>
                                        <p:cTn id="7" dur="500"/>
                                        <p:tgtEl>
                                          <p:spTgt spid="52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278"/>
                                        </p:tgtEl>
                                        <p:attrNameLst>
                                          <p:attrName>style.visibility</p:attrName>
                                        </p:attrNameLst>
                                      </p:cBhvr>
                                      <p:to>
                                        <p:strVal val="visible"/>
                                      </p:to>
                                    </p:set>
                                    <p:animEffect transition="in" filter="blinds(horizontal)">
                                      <p:cBhvr>
                                        <p:cTn id="12" dur="500"/>
                                        <p:tgtEl>
                                          <p:spTgt spid="522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2238"/>
                                        </p:tgtEl>
                                        <p:attrNameLst>
                                          <p:attrName>style.visibility</p:attrName>
                                        </p:attrNameLst>
                                      </p:cBhvr>
                                      <p:to>
                                        <p:strVal val="visible"/>
                                      </p:to>
                                    </p:set>
                                    <p:animEffect transition="in" filter="wipe(down)">
                                      <p:cBhvr>
                                        <p:cTn id="17" dur="500"/>
                                        <p:tgtEl>
                                          <p:spTgt spid="52238"/>
                                        </p:tgtEl>
                                      </p:cBhvr>
                                    </p:animEffect>
                                  </p:childTnLst>
                                </p:cTn>
                              </p:par>
                            </p:childTnLst>
                          </p:cTn>
                        </p:par>
                        <p:par>
                          <p:cTn id="18" fill="hold" nodeType="afterGroup">
                            <p:stCondLst>
                              <p:cond delay="500"/>
                            </p:stCondLst>
                            <p:childTnLst>
                              <p:par>
                                <p:cTn id="19" presetID="22" presetClass="entr" presetSubtype="4" fill="hold" nodeType="afterEffect">
                                  <p:stCondLst>
                                    <p:cond delay="0"/>
                                  </p:stCondLst>
                                  <p:childTnLst>
                                    <p:set>
                                      <p:cBhvr>
                                        <p:cTn id="20" dur="1" fill="hold">
                                          <p:stCondLst>
                                            <p:cond delay="0"/>
                                          </p:stCondLst>
                                        </p:cTn>
                                        <p:tgtEl>
                                          <p:spTgt spid="52232"/>
                                        </p:tgtEl>
                                        <p:attrNameLst>
                                          <p:attrName>style.visibility</p:attrName>
                                        </p:attrNameLst>
                                      </p:cBhvr>
                                      <p:to>
                                        <p:strVal val="visible"/>
                                      </p:to>
                                    </p:set>
                                    <p:animEffect transition="in" filter="wipe(down)">
                                      <p:cBhvr>
                                        <p:cTn id="21" dur="500"/>
                                        <p:tgtEl>
                                          <p:spTgt spid="52232"/>
                                        </p:tgtEl>
                                      </p:cBhvr>
                                    </p:animEffect>
                                  </p:childTnLst>
                                </p:cTn>
                              </p:par>
                            </p:childTnLst>
                          </p:cTn>
                        </p:par>
                        <p:par>
                          <p:cTn id="22" fill="hold" nodeType="afterGroup">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52233"/>
                                        </p:tgtEl>
                                        <p:attrNameLst>
                                          <p:attrName>style.visibility</p:attrName>
                                        </p:attrNameLst>
                                      </p:cBhvr>
                                      <p:to>
                                        <p:strVal val="visible"/>
                                      </p:to>
                                    </p:set>
                                    <p:animEffect transition="in" filter="wipe(down)">
                                      <p:cBhvr>
                                        <p:cTn id="25" dur="500"/>
                                        <p:tgtEl>
                                          <p:spTgt spid="5223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2312"/>
                                        </p:tgtEl>
                                        <p:attrNameLst>
                                          <p:attrName>style.visibility</p:attrName>
                                        </p:attrNameLst>
                                      </p:cBhvr>
                                      <p:to>
                                        <p:strVal val="visible"/>
                                      </p:to>
                                    </p:set>
                                    <p:animEffect transition="in" filter="blinds(horizontal)">
                                      <p:cBhvr>
                                        <p:cTn id="30" dur="500"/>
                                        <p:tgtEl>
                                          <p:spTgt spid="52312"/>
                                        </p:tgtEl>
                                      </p:cBhvr>
                                    </p:animEffect>
                                  </p:childTnLst>
                                </p:cTn>
                              </p:par>
                              <p:par>
                                <p:cTn id="31" presetID="4" presetClass="entr" presetSubtype="16" fill="hold" nodeType="withEffect">
                                  <p:stCondLst>
                                    <p:cond delay="0"/>
                                  </p:stCondLst>
                                  <p:childTnLst>
                                    <p:set>
                                      <p:cBhvr>
                                        <p:cTn id="32" dur="1" fill="hold">
                                          <p:stCondLst>
                                            <p:cond delay="0"/>
                                          </p:stCondLst>
                                        </p:cTn>
                                        <p:tgtEl>
                                          <p:spTgt spid="52311"/>
                                        </p:tgtEl>
                                        <p:attrNameLst>
                                          <p:attrName>style.visibility</p:attrName>
                                        </p:attrNameLst>
                                      </p:cBhvr>
                                      <p:to>
                                        <p:strVal val="visible"/>
                                      </p:to>
                                    </p:set>
                                    <p:animEffect transition="in" filter="box(in)">
                                      <p:cBhvr>
                                        <p:cTn id="33" dur="500"/>
                                        <p:tgtEl>
                                          <p:spTgt spid="523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52309"/>
                                        </p:tgtEl>
                                        <p:attrNameLst>
                                          <p:attrName>style.visibility</p:attrName>
                                        </p:attrNameLst>
                                      </p:cBhvr>
                                      <p:to>
                                        <p:strVal val="visible"/>
                                      </p:to>
                                    </p:set>
                                    <p:animEffect transition="in" filter="box(in)">
                                      <p:cBhvr>
                                        <p:cTn id="38" dur="500"/>
                                        <p:tgtEl>
                                          <p:spTgt spid="5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autoUpdateAnimBg="0"/>
      <p:bldP spid="52277" grpId="0"/>
      <p:bldP spid="52278" grpId="0"/>
      <p:bldP spid="52309" grpId="0" autoUpdateAnimBg="0"/>
      <p:bldP spid="523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4" name="Text Box 6"/>
          <p:cNvSpPr txBox="1">
            <a:spLocks noChangeArrowheads="1"/>
          </p:cNvSpPr>
          <p:nvPr/>
        </p:nvSpPr>
        <p:spPr bwMode="auto">
          <a:xfrm>
            <a:off x="1524000" y="762001"/>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dirty="0"/>
              <a:t>B2. </a:t>
            </a:r>
            <a:r>
              <a:rPr lang="en-US" altLang="en-US" b="1" dirty="0" err="1"/>
              <a:t>Móc</a:t>
            </a:r>
            <a:r>
              <a:rPr lang="en-US" altLang="en-US" b="1" dirty="0"/>
              <a:t> </a:t>
            </a:r>
            <a:r>
              <a:rPr lang="en-US" altLang="en-US" b="1" dirty="0" err="1"/>
              <a:t>một</a:t>
            </a:r>
            <a:r>
              <a:rPr lang="en-US" altLang="en-US" b="1" dirty="0"/>
              <a:t> </a:t>
            </a:r>
            <a:r>
              <a:rPr lang="en-US" altLang="en-US" b="1" dirty="0" err="1"/>
              <a:t>quả</a:t>
            </a:r>
            <a:r>
              <a:rPr lang="en-US" altLang="en-US" b="1" dirty="0"/>
              <a:t> </a:t>
            </a:r>
            <a:r>
              <a:rPr lang="en-US" altLang="en-US" b="1" dirty="0" err="1"/>
              <a:t>nặng</a:t>
            </a:r>
            <a:r>
              <a:rPr lang="en-US" altLang="en-US" b="1" dirty="0"/>
              <a:t> 50 g </a:t>
            </a:r>
            <a:r>
              <a:rPr lang="en-US" altLang="en-US" b="1" dirty="0" err="1"/>
              <a:t>vào</a:t>
            </a:r>
            <a:r>
              <a:rPr lang="en-US" altLang="en-US" b="1" dirty="0"/>
              <a:t> </a:t>
            </a:r>
            <a:r>
              <a:rPr lang="en-US" altLang="en-US" b="1" dirty="0" err="1"/>
              <a:t>đầu</a:t>
            </a:r>
            <a:r>
              <a:rPr lang="en-US" altLang="en-US" b="1" dirty="0"/>
              <a:t> </a:t>
            </a:r>
            <a:r>
              <a:rPr lang="en-US" altLang="en-US" b="1" dirty="0" err="1"/>
              <a:t>dưới</a:t>
            </a:r>
            <a:r>
              <a:rPr lang="en-US" altLang="en-US" b="1" dirty="0"/>
              <a:t> </a:t>
            </a:r>
            <a:r>
              <a:rPr lang="en-US" altLang="en-US" b="1" dirty="0" err="1"/>
              <a:t>của</a:t>
            </a:r>
            <a:r>
              <a:rPr lang="en-US" altLang="en-US" b="1" dirty="0"/>
              <a:t> </a:t>
            </a:r>
            <a:r>
              <a:rPr lang="en-US" altLang="en-US" b="1" dirty="0" err="1"/>
              <a:t>lò</a:t>
            </a:r>
            <a:r>
              <a:rPr lang="en-US" altLang="en-US" b="1" dirty="0"/>
              <a:t> xo. </a:t>
            </a:r>
            <a:r>
              <a:rPr lang="en-US" altLang="en-US" b="1" dirty="0" err="1"/>
              <a:t>Đo</a:t>
            </a:r>
            <a:r>
              <a:rPr lang="en-US" altLang="en-US" b="1" dirty="0"/>
              <a:t> </a:t>
            </a:r>
            <a:r>
              <a:rPr lang="en-US" altLang="en-US" b="1" dirty="0" err="1"/>
              <a:t>chiều</a:t>
            </a:r>
            <a:r>
              <a:rPr lang="en-US" altLang="en-US" b="1" dirty="0"/>
              <a:t> </a:t>
            </a:r>
            <a:r>
              <a:rPr lang="en-US" altLang="en-US" b="1" dirty="0" err="1"/>
              <a:t>dài</a:t>
            </a:r>
            <a:r>
              <a:rPr lang="en-US" altLang="en-US" b="1" dirty="0"/>
              <a:t> </a:t>
            </a:r>
            <a:r>
              <a:rPr lang="en-US" altLang="en-US" b="1" dirty="0" err="1"/>
              <a:t>của</a:t>
            </a:r>
            <a:r>
              <a:rPr lang="en-US" altLang="en-US" b="1" dirty="0"/>
              <a:t> </a:t>
            </a:r>
            <a:r>
              <a:rPr lang="en-US" altLang="en-US" b="1" dirty="0" err="1"/>
              <a:t>lò</a:t>
            </a:r>
            <a:r>
              <a:rPr lang="en-US" altLang="en-US" b="1" dirty="0"/>
              <a:t> xo </a:t>
            </a:r>
            <a:r>
              <a:rPr lang="en-US" altLang="en-US" b="1" dirty="0" err="1"/>
              <a:t>lúc</a:t>
            </a:r>
            <a:r>
              <a:rPr lang="en-US" altLang="en-US" b="1" dirty="0"/>
              <a:t> </a:t>
            </a:r>
            <a:r>
              <a:rPr lang="en-US" altLang="en-US" b="1" dirty="0" err="1"/>
              <a:t>đó</a:t>
            </a:r>
            <a:r>
              <a:rPr lang="en-US" altLang="en-US" b="1" dirty="0"/>
              <a:t> (</a:t>
            </a:r>
            <a:r>
              <a:rPr lang="en-US" altLang="en-US" b="1" dirty="0">
                <a:solidFill>
                  <a:srgbClr val="FF0000"/>
                </a:solidFill>
              </a:rPr>
              <a:t>l</a:t>
            </a:r>
            <a:r>
              <a:rPr lang="en-US" altLang="en-US" b="1" baseline="-25000" dirty="0">
                <a:solidFill>
                  <a:srgbClr val="FF0000"/>
                </a:solidFill>
              </a:rPr>
              <a:t>1</a:t>
            </a:r>
            <a:r>
              <a:rPr lang="en-US" altLang="en-US" b="1" dirty="0"/>
              <a:t>). </a:t>
            </a:r>
            <a:r>
              <a:rPr lang="en-US" altLang="en-US" b="1" dirty="0" err="1"/>
              <a:t>Ghi</a:t>
            </a:r>
            <a:r>
              <a:rPr lang="en-US" altLang="en-US" b="1" dirty="0"/>
              <a:t> </a:t>
            </a:r>
            <a:r>
              <a:rPr lang="en-US" altLang="en-US" b="1" dirty="0" err="1"/>
              <a:t>kết</a:t>
            </a:r>
            <a:r>
              <a:rPr lang="en-US" altLang="en-US" b="1" dirty="0"/>
              <a:t> </a:t>
            </a:r>
            <a:r>
              <a:rPr lang="en-US" altLang="en-US" b="1" dirty="0" err="1"/>
              <a:t>quả</a:t>
            </a:r>
            <a:r>
              <a:rPr lang="en-US" altLang="en-US" b="1" dirty="0"/>
              <a:t> </a:t>
            </a:r>
            <a:r>
              <a:rPr lang="en-US" altLang="en-US" b="1" dirty="0" err="1"/>
              <a:t>vào</a:t>
            </a:r>
            <a:r>
              <a:rPr lang="en-US" altLang="en-US" b="1" dirty="0"/>
              <a:t> </a:t>
            </a:r>
            <a:r>
              <a:rPr lang="en-US" altLang="en-US" b="1" dirty="0" err="1"/>
              <a:t>bảng</a:t>
            </a:r>
            <a:r>
              <a:rPr lang="en-US" altLang="en-US" b="1" dirty="0"/>
              <a:t> </a:t>
            </a:r>
          </a:p>
        </p:txBody>
      </p:sp>
      <p:graphicFrame>
        <p:nvGraphicFramePr>
          <p:cNvPr id="53356" name="Group 108"/>
          <p:cNvGraphicFramePr>
            <a:graphicFrameLocks noGrp="1"/>
          </p:cNvGraphicFramePr>
          <p:nvPr>
            <p:ph/>
            <p:extLst>
              <p:ext uri="{D42A27DB-BD31-4B8C-83A1-F6EECF244321}">
                <p14:modId xmlns:p14="http://schemas.microsoft.com/office/powerpoint/2010/main" val="735380562"/>
              </p:ext>
            </p:extLst>
          </p:nvPr>
        </p:nvGraphicFramePr>
        <p:xfrm>
          <a:off x="1676400" y="2209801"/>
          <a:ext cx="5181600" cy="4572001"/>
        </p:xfrm>
        <a:graphic>
          <a:graphicData uri="http://schemas.openxmlformats.org/drawingml/2006/table">
            <a:tbl>
              <a:tblPr/>
              <a:tblGrid>
                <a:gridCol w="838200">
                  <a:extLst>
                    <a:ext uri="{9D8B030D-6E8A-4147-A177-3AD203B41FA5}">
                      <a16:colId xmlns:a16="http://schemas.microsoft.com/office/drawing/2014/main" val="20000"/>
                    </a:ext>
                  </a:extLst>
                </a:gridCol>
                <a:gridCol w="1412875">
                  <a:extLst>
                    <a:ext uri="{9D8B030D-6E8A-4147-A177-3AD203B41FA5}">
                      <a16:colId xmlns:a16="http://schemas.microsoft.com/office/drawing/2014/main" val="20001"/>
                    </a:ext>
                  </a:extLst>
                </a:gridCol>
                <a:gridCol w="1203325">
                  <a:extLst>
                    <a:ext uri="{9D8B030D-6E8A-4147-A177-3AD203B41FA5}">
                      <a16:colId xmlns:a16="http://schemas.microsoft.com/office/drawing/2014/main" val="20002"/>
                    </a:ext>
                  </a:extLst>
                </a:gridCol>
                <a:gridCol w="1727200">
                  <a:extLst>
                    <a:ext uri="{9D8B030D-6E8A-4147-A177-3AD203B41FA5}">
                      <a16:colId xmlns:a16="http://schemas.microsoft.com/office/drawing/2014/main" val="20003"/>
                    </a:ext>
                  </a:extLst>
                </a:gridCol>
              </a:tblGrid>
              <a:tr h="1212849">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err="1">
                          <a:ln>
                            <a:noFill/>
                          </a:ln>
                          <a:solidFill>
                            <a:schemeClr val="tx1"/>
                          </a:solidFill>
                          <a:effectLst/>
                          <a:latin typeface="Times New Roman" pitchFamily="18" charset="0"/>
                        </a:rPr>
                        <a:t>Số</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nặng</a:t>
                      </a: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err="1">
                          <a:ln>
                            <a:noFill/>
                          </a:ln>
                          <a:solidFill>
                            <a:schemeClr val="tx1"/>
                          </a:solidFill>
                          <a:effectLst/>
                          <a:latin typeface="Times New Roman" pitchFamily="18" charset="0"/>
                        </a:rPr>
                        <a:t>Khối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lượng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các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nặng</a:t>
                      </a: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Chiều dài lò xo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Độ biến dạng của lò xo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8397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0000FF"/>
                          </a:solidFill>
                          <a:effectLst/>
                          <a:latin typeface="Times New Roman" pitchFamily="18" charset="0"/>
                        </a:rPr>
                        <a:t>   0</a:t>
                      </a:r>
                      <a:r>
                        <a:rPr kumimoji="0" lang="en-US" sz="2000" b="1" i="0" u="none" strike="noStrike" cap="none" normalizeH="0" baseline="0" dirty="0">
                          <a:ln>
                            <a:noFill/>
                          </a:ln>
                          <a:solidFill>
                            <a:schemeClr val="tx1"/>
                          </a:solidFill>
                          <a:effectLst/>
                          <a:latin typeface="Times New Roman" pitchFamily="18" charset="0"/>
                        </a:rPr>
                        <a:t>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l</a:t>
                      </a:r>
                      <a:r>
                        <a:rPr kumimoji="0" lang="en-US" sz="2000" b="1"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 = </a:t>
                      </a:r>
                      <a:r>
                        <a:rPr kumimoji="0" lang="en-US" sz="2000" b="1" i="0" u="none" strike="noStrike" cap="none" normalizeH="0" baseline="0" dirty="0">
                          <a:ln>
                            <a:noFill/>
                          </a:ln>
                          <a:solidFill>
                            <a:srgbClr val="FF0000"/>
                          </a:solidFill>
                          <a:effectLst/>
                          <a:latin typeface="Times New Roman" pitchFamily="18" charset="0"/>
                        </a:rPr>
                        <a:t>8</a:t>
                      </a:r>
                      <a:r>
                        <a:rPr kumimoji="0" lang="en-US" sz="2000" b="1" i="0" u="none" strike="noStrike" cap="none" normalizeH="0" baseline="0" dirty="0">
                          <a:ln>
                            <a:noFill/>
                          </a:ln>
                          <a:solidFill>
                            <a:schemeClr val="tx1"/>
                          </a:solidFill>
                          <a:effectLst/>
                          <a:latin typeface="Times New Roman" pitchFamily="18" charset="0"/>
                        </a:rPr>
                        <a:t> 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0066"/>
                          </a:solidFill>
                          <a:effectLst/>
                          <a:latin typeface="Times New Roman" pitchFamily="18" charset="0"/>
                        </a:rPr>
                        <a:t>0 </a:t>
                      </a:r>
                      <a:r>
                        <a:rPr kumimoji="0" lang="en-US" sz="2000" b="1" i="0" u="none" strike="noStrike" cap="none" normalizeH="0" baseline="0">
                          <a:ln>
                            <a:noFill/>
                          </a:ln>
                          <a:solidFill>
                            <a:schemeClr val="tx1"/>
                          </a:solidFill>
                          <a:effectLst/>
                          <a:latin typeface="Times New Roman" pitchFamily="18" charset="0"/>
                        </a:rPr>
                        <a:t> (cm) </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397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 . .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1</a:t>
                      </a:r>
                      <a:r>
                        <a:rPr kumimoji="0" lang="en-US" sz="2000" b="1" i="0" u="none" strike="noStrike" cap="none" normalizeH="0" baseline="0">
                          <a:ln>
                            <a:noFill/>
                          </a:ln>
                          <a:solidFill>
                            <a:schemeClr val="tx1"/>
                          </a:solidFill>
                          <a:effectLst/>
                          <a:latin typeface="Times New Roman" pitchFamily="18" charset="0"/>
                        </a:rPr>
                        <a:t> =….cm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1</a:t>
                      </a: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397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 . . .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2</a:t>
                      </a:r>
                      <a:r>
                        <a:rPr kumimoji="0" lang="en-US" sz="2000" b="1" i="0" u="none" strike="noStrike" cap="none" normalizeH="0" baseline="0">
                          <a:ln>
                            <a:noFill/>
                          </a:ln>
                          <a:solidFill>
                            <a:schemeClr val="tx1"/>
                          </a:solidFill>
                          <a:effectLst/>
                          <a:latin typeface="Times New Roman" pitchFamily="18" charset="0"/>
                        </a:rPr>
                        <a:t> =….cm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2 </a:t>
                      </a: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397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 . .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l</a:t>
                      </a:r>
                      <a:r>
                        <a:rPr kumimoji="0" lang="en-US" sz="2000" b="1" i="0" u="none" strike="noStrike" cap="none" normalizeH="0" baseline="-25000">
                          <a:ln>
                            <a:noFill/>
                          </a:ln>
                          <a:solidFill>
                            <a:schemeClr val="tx1"/>
                          </a:solidFill>
                          <a:effectLst/>
                          <a:latin typeface="Times New Roman" pitchFamily="18" charset="0"/>
                        </a:rPr>
                        <a:t>3</a:t>
                      </a:r>
                      <a:r>
                        <a:rPr kumimoji="0" lang="en-US" sz="2000" b="1" i="0" u="none" strike="noStrike" cap="none" normalizeH="0" baseline="0">
                          <a:ln>
                            <a:noFill/>
                          </a:ln>
                          <a:solidFill>
                            <a:schemeClr val="tx1"/>
                          </a:solidFill>
                          <a:effectLst/>
                          <a:latin typeface="Times New Roman" pitchFamily="18" charset="0"/>
                        </a:rPr>
                        <a:t> =….cm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chemeClr val="tx1"/>
                          </a:solidFill>
                          <a:effectLst/>
                          <a:latin typeface="Times New Roman" pitchFamily="18" charset="0"/>
                        </a:rPr>
                        <a:t>l</a:t>
                      </a:r>
                      <a:r>
                        <a:rPr kumimoji="0" lang="en-US" sz="2000" b="1" i="0" u="none" strike="noStrike" cap="none" normalizeH="0" baseline="-25000" dirty="0">
                          <a:ln>
                            <a:noFill/>
                          </a:ln>
                          <a:solidFill>
                            <a:schemeClr val="tx1"/>
                          </a:solidFill>
                          <a:effectLst/>
                          <a:latin typeface="Times New Roman" pitchFamily="18" charset="0"/>
                        </a:rPr>
                        <a:t>3 </a:t>
                      </a:r>
                      <a:r>
                        <a:rPr kumimoji="0" lang="en-US" sz="2000" b="1" i="0" u="none" strike="noStrike" cap="none" normalizeH="0" baseline="0" dirty="0">
                          <a:ln>
                            <a:noFill/>
                          </a:ln>
                          <a:solidFill>
                            <a:schemeClr val="tx1"/>
                          </a:solidFill>
                          <a:effectLst/>
                          <a:latin typeface="Times New Roman" pitchFamily="18" charset="0"/>
                        </a:rPr>
                        <a:t>- l</a:t>
                      </a:r>
                      <a:r>
                        <a:rPr kumimoji="0" lang="en-US" sz="2000" b="1"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=…cm</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8227" name="Picture 79" descr="lo x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100" y="2047876"/>
            <a:ext cx="5905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80" descr="¸d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893889"/>
            <a:ext cx="37528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81" descr="¸ds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1" y="1524001"/>
            <a:ext cx="201613"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Picture 82" descr="lo x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50" y="2114551"/>
            <a:ext cx="5905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83" descr="qua n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9250" y="5619750"/>
            <a:ext cx="43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32" name="Picture 84" descr="jj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2150" y="1981200"/>
            <a:ext cx="552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85" descr="thuoc 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6" y="2009776"/>
            <a:ext cx="7143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4" name="Text Box 86"/>
          <p:cNvSpPr txBox="1">
            <a:spLocks noChangeArrowheads="1"/>
          </p:cNvSpPr>
          <p:nvPr/>
        </p:nvSpPr>
        <p:spPr bwMode="auto">
          <a:xfrm>
            <a:off x="8467725" y="3810001"/>
            <a:ext cx="323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a:latin typeface="Verdana" panose="020B0604030504040204" pitchFamily="34" charset="0"/>
              </a:rPr>
              <a:t>   -----------------</a:t>
            </a:r>
          </a:p>
        </p:txBody>
      </p:sp>
      <p:sp>
        <p:nvSpPr>
          <p:cNvPr id="53335" name="Text Box 87"/>
          <p:cNvSpPr txBox="1">
            <a:spLocks noChangeArrowheads="1"/>
          </p:cNvSpPr>
          <p:nvPr/>
        </p:nvSpPr>
        <p:spPr bwMode="auto">
          <a:xfrm>
            <a:off x="8534400" y="401955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00">
                <a:solidFill>
                  <a:srgbClr val="0000FF"/>
                </a:solidFill>
                <a:latin typeface="Verdana" panose="020B0604030504040204" pitchFamily="34" charset="0"/>
              </a:rPr>
              <a:t> --------------</a:t>
            </a:r>
          </a:p>
        </p:txBody>
      </p:sp>
      <p:sp>
        <p:nvSpPr>
          <p:cNvPr id="53336" name="Text Box 88"/>
          <p:cNvSpPr txBox="1">
            <a:spLocks noChangeArrowheads="1"/>
          </p:cNvSpPr>
          <p:nvPr/>
        </p:nvSpPr>
        <p:spPr bwMode="auto">
          <a:xfrm>
            <a:off x="6781800" y="2876550"/>
            <a:ext cx="68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200" b="1">
                <a:solidFill>
                  <a:srgbClr val="990000"/>
                </a:solidFill>
              </a:rPr>
              <a:t>l</a:t>
            </a:r>
            <a:r>
              <a:rPr lang="en-US" altLang="en-US" sz="3200" b="1" baseline="-25000">
                <a:solidFill>
                  <a:srgbClr val="990000"/>
                </a:solidFill>
              </a:rPr>
              <a:t>1</a:t>
            </a:r>
            <a:endParaRPr lang="en-US" altLang="en-US" sz="2800" b="1">
              <a:solidFill>
                <a:srgbClr val="990000"/>
              </a:solidFill>
            </a:endParaRPr>
          </a:p>
        </p:txBody>
      </p:sp>
      <p:sp>
        <p:nvSpPr>
          <p:cNvPr id="53337" name="AutoShape 89"/>
          <p:cNvSpPr>
            <a:spLocks/>
          </p:cNvSpPr>
          <p:nvPr/>
        </p:nvSpPr>
        <p:spPr bwMode="auto">
          <a:xfrm>
            <a:off x="7410450" y="2114550"/>
            <a:ext cx="304800" cy="2133600"/>
          </a:xfrm>
          <a:prstGeom prst="leftBrace">
            <a:avLst>
              <a:gd name="adj1" fmla="val 58333"/>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800">
              <a:solidFill>
                <a:srgbClr val="FF3399"/>
              </a:solidFill>
              <a:latin typeface="Verdana" panose="020B0604030504040204" pitchFamily="34" charset="0"/>
            </a:endParaRPr>
          </a:p>
        </p:txBody>
      </p:sp>
      <p:sp>
        <p:nvSpPr>
          <p:cNvPr id="8238" name="Rectangle 90"/>
          <p:cNvSpPr>
            <a:spLocks noChangeArrowheads="1"/>
          </p:cNvSpPr>
          <p:nvPr/>
        </p:nvSpPr>
        <p:spPr bwMode="auto">
          <a:xfrm>
            <a:off x="7620000" y="1905000"/>
            <a:ext cx="304800" cy="304800"/>
          </a:xfrm>
          <a:prstGeom prst="rect">
            <a:avLst/>
          </a:prstGeom>
          <a:solidFill>
            <a:srgbClr val="CC3300"/>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239" name="Rectangle 91"/>
          <p:cNvSpPr>
            <a:spLocks noChangeArrowheads="1"/>
          </p:cNvSpPr>
          <p:nvPr/>
        </p:nvSpPr>
        <p:spPr bwMode="auto">
          <a:xfrm>
            <a:off x="7162800" y="6096000"/>
            <a:ext cx="2438400" cy="2286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240" name="AutoShape 92"/>
          <p:cNvSpPr>
            <a:spLocks/>
          </p:cNvSpPr>
          <p:nvPr/>
        </p:nvSpPr>
        <p:spPr bwMode="auto">
          <a:xfrm>
            <a:off x="9220200" y="2133600"/>
            <a:ext cx="304800" cy="1828800"/>
          </a:xfrm>
          <a:prstGeom prst="leftBrace">
            <a:avLst>
              <a:gd name="adj1" fmla="val 50000"/>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800">
              <a:solidFill>
                <a:srgbClr val="FF3399"/>
              </a:solidFill>
              <a:latin typeface="Verdana" panose="020B0604030504040204" pitchFamily="34" charset="0"/>
            </a:endParaRPr>
          </a:p>
        </p:txBody>
      </p:sp>
      <p:sp>
        <p:nvSpPr>
          <p:cNvPr id="53341" name="Rectangle 93"/>
          <p:cNvSpPr>
            <a:spLocks noChangeArrowheads="1"/>
          </p:cNvSpPr>
          <p:nvPr/>
        </p:nvSpPr>
        <p:spPr bwMode="auto">
          <a:xfrm>
            <a:off x="8839200" y="2681288"/>
            <a:ext cx="762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rgbClr val="990000"/>
                </a:solidFill>
              </a:rPr>
              <a:t>l</a:t>
            </a:r>
            <a:r>
              <a:rPr lang="en-US" altLang="en-US" sz="2800" b="1" baseline="-25000">
                <a:solidFill>
                  <a:srgbClr val="990000"/>
                </a:solidFill>
              </a:rPr>
              <a:t>o</a:t>
            </a:r>
          </a:p>
        </p:txBody>
      </p:sp>
      <p:sp>
        <p:nvSpPr>
          <p:cNvPr id="53342" name="Text Box 94"/>
          <p:cNvSpPr txBox="1">
            <a:spLocks noChangeArrowheads="1"/>
          </p:cNvSpPr>
          <p:nvPr/>
        </p:nvSpPr>
        <p:spPr bwMode="auto">
          <a:xfrm>
            <a:off x="9601200" y="4267201"/>
            <a:ext cx="685800" cy="85407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sz="2000"/>
          </a:p>
          <a:p>
            <a:pPr>
              <a:spcBef>
                <a:spcPct val="50000"/>
              </a:spcBef>
            </a:pPr>
            <a:endParaRPr lang="en-US" altLang="en-US" sz="2000"/>
          </a:p>
        </p:txBody>
      </p:sp>
      <p:sp>
        <p:nvSpPr>
          <p:cNvPr id="53343" name="Text Box 95"/>
          <p:cNvSpPr txBox="1">
            <a:spLocks noChangeArrowheads="1"/>
          </p:cNvSpPr>
          <p:nvPr/>
        </p:nvSpPr>
        <p:spPr bwMode="auto">
          <a:xfrm>
            <a:off x="4343400" y="4191001"/>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0000"/>
                </a:solidFill>
              </a:rPr>
              <a:t>9</a:t>
            </a:r>
          </a:p>
        </p:txBody>
      </p:sp>
      <p:sp>
        <p:nvSpPr>
          <p:cNvPr id="53348" name="Text Box 100"/>
          <p:cNvSpPr txBox="1">
            <a:spLocks noChangeArrowheads="1"/>
          </p:cNvSpPr>
          <p:nvPr/>
        </p:nvSpPr>
        <p:spPr bwMode="auto">
          <a:xfrm>
            <a:off x="2828925" y="4267201"/>
            <a:ext cx="6175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0000"/>
                </a:solidFill>
              </a:rPr>
              <a:t>50</a:t>
            </a:r>
          </a:p>
        </p:txBody>
      </p:sp>
      <p:sp>
        <p:nvSpPr>
          <p:cNvPr id="53355" name="Text Box 107"/>
          <p:cNvSpPr txBox="1">
            <a:spLocks noChangeArrowheads="1"/>
          </p:cNvSpPr>
          <p:nvPr/>
        </p:nvSpPr>
        <p:spPr bwMode="auto">
          <a:xfrm>
            <a:off x="1676400" y="1676400"/>
            <a:ext cx="3276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i="1" dirty="0" err="1"/>
              <a:t>Bảng</a:t>
            </a:r>
            <a:r>
              <a:rPr lang="en-US" altLang="en-US" b="1" i="1" dirty="0"/>
              <a:t> </a:t>
            </a:r>
            <a:r>
              <a:rPr lang="en-US" altLang="en-US" b="1" i="1" dirty="0" err="1"/>
              <a:t>kết</a:t>
            </a:r>
            <a:r>
              <a:rPr lang="en-US" altLang="en-US" b="1" i="1" dirty="0"/>
              <a:t> </a:t>
            </a:r>
            <a:r>
              <a:rPr lang="en-US" altLang="en-US" b="1" i="1" dirty="0" err="1"/>
              <a:t>quả</a:t>
            </a:r>
            <a:endParaRPr lang="en-US" altLang="en-US" b="1" i="1" dirty="0"/>
          </a:p>
        </p:txBody>
      </p:sp>
      <p:sp>
        <p:nvSpPr>
          <p:cNvPr id="53358" name="Text Box 110"/>
          <p:cNvSpPr txBox="1">
            <a:spLocks noChangeArrowheads="1"/>
          </p:cNvSpPr>
          <p:nvPr/>
        </p:nvSpPr>
        <p:spPr bwMode="auto">
          <a:xfrm>
            <a:off x="8839200" y="2743201"/>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a:solidFill>
                  <a:srgbClr val="FF0000"/>
                </a:solidFill>
              </a:rPr>
              <a:t>?</a:t>
            </a:r>
          </a:p>
        </p:txBody>
      </p:sp>
      <p:sp>
        <p:nvSpPr>
          <p:cNvPr id="8248" name="Text Box 111"/>
          <p:cNvSpPr txBox="1">
            <a:spLocks noChangeArrowheads="1"/>
          </p:cNvSpPr>
          <p:nvPr/>
        </p:nvSpPr>
        <p:spPr bwMode="auto">
          <a:xfrm>
            <a:off x="1524000" y="1"/>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dirty="0"/>
              <a:t>B1. </a:t>
            </a:r>
            <a:r>
              <a:rPr lang="en-US" altLang="en-US" b="1" dirty="0" err="1"/>
              <a:t>Đo</a:t>
            </a:r>
            <a:r>
              <a:rPr lang="en-US" altLang="en-US" b="1" dirty="0"/>
              <a:t> </a:t>
            </a:r>
            <a:r>
              <a:rPr lang="en-US" altLang="en-US" b="1" dirty="0" err="1"/>
              <a:t>chiều</a:t>
            </a:r>
            <a:r>
              <a:rPr lang="en-US" altLang="en-US" b="1" dirty="0"/>
              <a:t> </a:t>
            </a:r>
            <a:r>
              <a:rPr lang="en-US" altLang="en-US" b="1" dirty="0" err="1"/>
              <a:t>dài</a:t>
            </a:r>
            <a:r>
              <a:rPr lang="en-US" altLang="en-US" b="1" dirty="0"/>
              <a:t> </a:t>
            </a:r>
            <a:r>
              <a:rPr lang="en-US" altLang="en-US" b="1" dirty="0" err="1"/>
              <a:t>của</a:t>
            </a:r>
            <a:r>
              <a:rPr lang="en-US" altLang="en-US" b="1" dirty="0"/>
              <a:t> </a:t>
            </a:r>
            <a:r>
              <a:rPr lang="en-US" altLang="en-US" b="1" dirty="0" err="1"/>
              <a:t>lò</a:t>
            </a:r>
            <a:r>
              <a:rPr lang="en-US" altLang="en-US" b="1" dirty="0"/>
              <a:t> xo </a:t>
            </a:r>
            <a:r>
              <a:rPr lang="en-US" altLang="en-US" b="1" dirty="0" err="1"/>
              <a:t>khi</a:t>
            </a:r>
            <a:r>
              <a:rPr lang="en-US" altLang="en-US" b="1" dirty="0"/>
              <a:t> </a:t>
            </a:r>
            <a:r>
              <a:rPr lang="en-US" altLang="en-US" b="1" dirty="0" err="1"/>
              <a:t>chưa</a:t>
            </a:r>
            <a:r>
              <a:rPr lang="en-US" altLang="en-US" b="1" dirty="0"/>
              <a:t> </a:t>
            </a:r>
            <a:r>
              <a:rPr lang="en-US" altLang="en-US" b="1" dirty="0" err="1"/>
              <a:t>kéo</a:t>
            </a:r>
            <a:r>
              <a:rPr lang="en-US" altLang="en-US" b="1" dirty="0"/>
              <a:t> </a:t>
            </a:r>
            <a:r>
              <a:rPr lang="en-US" altLang="en-US" b="1" dirty="0" err="1"/>
              <a:t>dãn</a:t>
            </a:r>
            <a:r>
              <a:rPr lang="en-US" altLang="en-US" b="1" dirty="0"/>
              <a:t>. </a:t>
            </a:r>
            <a:r>
              <a:rPr lang="en-US" altLang="en-US" b="1" dirty="0" err="1"/>
              <a:t>Đó</a:t>
            </a:r>
            <a:r>
              <a:rPr lang="en-US" altLang="en-US" b="1" dirty="0"/>
              <a:t> </a:t>
            </a:r>
            <a:r>
              <a:rPr lang="en-US" altLang="en-US" b="1" dirty="0" err="1"/>
              <a:t>là</a:t>
            </a:r>
            <a:r>
              <a:rPr lang="en-US" altLang="en-US" b="1" dirty="0"/>
              <a:t> </a:t>
            </a:r>
            <a:r>
              <a:rPr lang="en-US" altLang="en-US" b="1" dirty="0" err="1"/>
              <a:t>chiều</a:t>
            </a:r>
            <a:r>
              <a:rPr lang="en-US" altLang="en-US" b="1" dirty="0"/>
              <a:t> </a:t>
            </a:r>
            <a:r>
              <a:rPr lang="en-US" altLang="en-US" b="1" dirty="0" err="1"/>
              <a:t>dài</a:t>
            </a:r>
            <a:r>
              <a:rPr lang="en-US" altLang="en-US" b="1" dirty="0"/>
              <a:t> </a:t>
            </a:r>
            <a:r>
              <a:rPr lang="en-US" altLang="en-US" b="1" dirty="0" err="1"/>
              <a:t>tự</a:t>
            </a:r>
            <a:r>
              <a:rPr lang="en-US" altLang="en-US" b="1" dirty="0"/>
              <a:t> </a:t>
            </a:r>
            <a:r>
              <a:rPr lang="en-US" altLang="en-US" b="1" dirty="0" err="1"/>
              <a:t>nhiên</a:t>
            </a:r>
            <a:r>
              <a:rPr lang="en-US" altLang="en-US" b="1" dirty="0"/>
              <a:t> </a:t>
            </a:r>
            <a:r>
              <a:rPr lang="en-US" altLang="en-US" b="1" dirty="0" err="1"/>
              <a:t>của</a:t>
            </a:r>
            <a:r>
              <a:rPr lang="en-US" altLang="en-US" b="1" dirty="0"/>
              <a:t> </a:t>
            </a:r>
            <a:r>
              <a:rPr lang="en-US" altLang="en-US" b="1" dirty="0" err="1"/>
              <a:t>lò</a:t>
            </a:r>
            <a:r>
              <a:rPr lang="en-US" altLang="en-US" b="1" dirty="0"/>
              <a:t> xo ( </a:t>
            </a:r>
            <a:r>
              <a:rPr lang="en-US" altLang="en-US" b="1" dirty="0">
                <a:solidFill>
                  <a:srgbClr val="FF0000"/>
                </a:solidFill>
              </a:rPr>
              <a:t>l</a:t>
            </a:r>
            <a:r>
              <a:rPr lang="en-US" altLang="en-US" b="1" baseline="-25000" dirty="0">
                <a:solidFill>
                  <a:srgbClr val="FF0000"/>
                </a:solidFill>
              </a:rPr>
              <a:t>0</a:t>
            </a:r>
            <a:r>
              <a:rPr lang="en-US" altLang="en-US" b="1" dirty="0"/>
              <a:t> ). </a:t>
            </a:r>
            <a:r>
              <a:rPr lang="en-US" altLang="en-US" b="1" dirty="0" err="1"/>
              <a:t>Ghi</a:t>
            </a:r>
            <a:r>
              <a:rPr lang="en-US" altLang="en-US" b="1" dirty="0"/>
              <a:t> </a:t>
            </a:r>
            <a:r>
              <a:rPr lang="en-US" altLang="en-US" b="1" dirty="0" err="1"/>
              <a:t>kết</a:t>
            </a:r>
            <a:r>
              <a:rPr lang="en-US" altLang="en-US" b="1" dirty="0"/>
              <a:t> </a:t>
            </a:r>
            <a:r>
              <a:rPr lang="en-US" altLang="en-US" b="1" dirty="0" err="1"/>
              <a:t>quả</a:t>
            </a:r>
            <a:r>
              <a:rPr lang="en-US" altLang="en-US" b="1" dirty="0"/>
              <a:t> </a:t>
            </a:r>
            <a:r>
              <a:rPr lang="en-US" altLang="en-US" b="1" dirty="0" err="1"/>
              <a:t>vào</a:t>
            </a:r>
            <a:r>
              <a:rPr lang="en-US" altLang="en-US" b="1" dirty="0"/>
              <a:t> </a:t>
            </a:r>
            <a:r>
              <a:rPr lang="en-US" altLang="en-US" b="1" dirty="0" err="1"/>
              <a:t>bảng</a:t>
            </a:r>
            <a:r>
              <a:rPr lang="en-US" altLang="en-US" b="1" dirty="0"/>
              <a:t> </a:t>
            </a:r>
          </a:p>
        </p:txBody>
      </p:sp>
      <p:pic>
        <p:nvPicPr>
          <p:cNvPr id="53360" name="Picture 112" descr="lo x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2057401"/>
            <a:ext cx="5905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618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3332"/>
                                        </p:tgtEl>
                                        <p:attrNameLst>
                                          <p:attrName>style.visibility</p:attrName>
                                        </p:attrNameLst>
                                      </p:cBhvr>
                                      <p:to>
                                        <p:strVal val="visible"/>
                                      </p:to>
                                    </p:set>
                                    <p:animEffect transition="in" filter="strips(downLeft)">
                                      <p:cBhvr>
                                        <p:cTn id="12" dur="500"/>
                                        <p:tgtEl>
                                          <p:spTgt spid="53332"/>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5333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3337"/>
                                        </p:tgtEl>
                                        <p:attrNameLst>
                                          <p:attrName>style.visibility</p:attrName>
                                        </p:attrNameLst>
                                      </p:cBhvr>
                                      <p:to>
                                        <p:strVal val="visible"/>
                                      </p:to>
                                    </p:set>
                                    <p:animEffect transition="in" filter="randombar(horizontal)">
                                      <p:cBhvr>
                                        <p:cTn id="20" dur="500"/>
                                        <p:tgtEl>
                                          <p:spTgt spid="53337"/>
                                        </p:tgtEl>
                                      </p:cBhvr>
                                    </p:animEffect>
                                  </p:childTnLst>
                                </p:cTn>
                              </p:par>
                            </p:childTnLst>
                          </p:cTn>
                        </p:par>
                        <p:par>
                          <p:cTn id="21" fill="hold" nodeType="afterGroup">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53336"/>
                                        </p:tgtEl>
                                        <p:attrNameLst>
                                          <p:attrName>style.visibility</p:attrName>
                                        </p:attrNameLst>
                                      </p:cBhvr>
                                      <p:to>
                                        <p:strVal val="visible"/>
                                      </p:to>
                                    </p:set>
                                    <p:anim calcmode="lin" valueType="num">
                                      <p:cBhvr additive="base">
                                        <p:cTn id="24" dur="500" fill="hold"/>
                                        <p:tgtEl>
                                          <p:spTgt spid="53336"/>
                                        </p:tgtEl>
                                        <p:attrNameLst>
                                          <p:attrName>ppt_x</p:attrName>
                                        </p:attrNameLst>
                                      </p:cBhvr>
                                      <p:tavLst>
                                        <p:tav tm="0">
                                          <p:val>
                                            <p:strVal val="#ppt_x"/>
                                          </p:val>
                                        </p:tav>
                                        <p:tav tm="100000">
                                          <p:val>
                                            <p:strVal val="#ppt_x"/>
                                          </p:val>
                                        </p:tav>
                                      </p:tavLst>
                                    </p:anim>
                                    <p:anim calcmode="lin" valueType="num">
                                      <p:cBhvr additive="base">
                                        <p:cTn id="25" dur="500" fill="hold"/>
                                        <p:tgtEl>
                                          <p:spTgt spid="5333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3355"/>
                                        </p:tgtEl>
                                        <p:attrNameLst>
                                          <p:attrName>style.visibility</p:attrName>
                                        </p:attrNameLst>
                                      </p:cBhvr>
                                      <p:to>
                                        <p:strVal val="visible"/>
                                      </p:to>
                                    </p:set>
                                    <p:animEffect transition="in" filter="blinds(horizontal)">
                                      <p:cBhvr>
                                        <p:cTn id="30" dur="500"/>
                                        <p:tgtEl>
                                          <p:spTgt spid="53355"/>
                                        </p:tgtEl>
                                      </p:cBhvr>
                                    </p:animEffect>
                                  </p:childTnLst>
                                </p:cTn>
                              </p:par>
                              <p:par>
                                <p:cTn id="31" presetID="4" presetClass="entr" presetSubtype="16" fill="hold" nodeType="withEffect">
                                  <p:stCondLst>
                                    <p:cond delay="0"/>
                                  </p:stCondLst>
                                  <p:childTnLst>
                                    <p:set>
                                      <p:cBhvr>
                                        <p:cTn id="32" dur="1" fill="hold">
                                          <p:stCondLst>
                                            <p:cond delay="0"/>
                                          </p:stCondLst>
                                        </p:cTn>
                                        <p:tgtEl>
                                          <p:spTgt spid="53356"/>
                                        </p:tgtEl>
                                        <p:attrNameLst>
                                          <p:attrName>style.visibility</p:attrName>
                                        </p:attrNameLst>
                                      </p:cBhvr>
                                      <p:to>
                                        <p:strVal val="visible"/>
                                      </p:to>
                                    </p:set>
                                    <p:animEffect transition="in" filter="box(in)">
                                      <p:cBhvr>
                                        <p:cTn id="33" dur="500"/>
                                        <p:tgtEl>
                                          <p:spTgt spid="5335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53343"/>
                                        </p:tgtEl>
                                        <p:attrNameLst>
                                          <p:attrName>style.visibility</p:attrName>
                                        </p:attrNameLst>
                                      </p:cBhvr>
                                      <p:to>
                                        <p:strVal val="visible"/>
                                      </p:to>
                                    </p:set>
                                    <p:animEffect transition="in" filter="box(in)">
                                      <p:cBhvr>
                                        <p:cTn id="38" dur="500"/>
                                        <p:tgtEl>
                                          <p:spTgt spid="5334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53348"/>
                                        </p:tgtEl>
                                        <p:attrNameLst>
                                          <p:attrName>style.visibility</p:attrName>
                                        </p:attrNameLst>
                                      </p:cBhvr>
                                      <p:to>
                                        <p:strVal val="visible"/>
                                      </p:to>
                                    </p:set>
                                    <p:animEffect transition="in" filter="box(in)">
                                      <p:cBhvr>
                                        <p:cTn id="43" dur="500"/>
                                        <p:tgtEl>
                                          <p:spTgt spid="5334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53342"/>
                                        </p:tgtEl>
                                        <p:attrNameLst>
                                          <p:attrName>style.visibility</p:attrName>
                                        </p:attrNameLst>
                                      </p:cBhvr>
                                      <p:to>
                                        <p:strVal val="visible"/>
                                      </p:to>
                                    </p:set>
                                    <p:animEffect transition="in" filter="box(in)">
                                      <p:cBhvr>
                                        <p:cTn id="48" dur="500"/>
                                        <p:tgtEl>
                                          <p:spTgt spid="5334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xit" presetSubtype="10" fill="hold" grpId="0" nodeType="clickEffect">
                                  <p:stCondLst>
                                    <p:cond delay="0"/>
                                  </p:stCondLst>
                                  <p:childTnLst>
                                    <p:animEffect transition="out" filter="blinds(horizontal)">
                                      <p:cBhvr>
                                        <p:cTn id="52" dur="500"/>
                                        <p:tgtEl>
                                          <p:spTgt spid="53341"/>
                                        </p:tgtEl>
                                      </p:cBhvr>
                                    </p:animEffect>
                                    <p:set>
                                      <p:cBhvr>
                                        <p:cTn id="53" dur="1" fill="hold">
                                          <p:stCondLst>
                                            <p:cond delay="499"/>
                                          </p:stCondLst>
                                        </p:cTn>
                                        <p:tgtEl>
                                          <p:spTgt spid="53341"/>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53337"/>
                                        </p:tgtEl>
                                      </p:cBhvr>
                                    </p:animEffect>
                                    <p:set>
                                      <p:cBhvr>
                                        <p:cTn id="56" dur="1" fill="hold">
                                          <p:stCondLst>
                                            <p:cond delay="499"/>
                                          </p:stCondLst>
                                        </p:cTn>
                                        <p:tgtEl>
                                          <p:spTgt spid="53337"/>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53336"/>
                                        </p:tgtEl>
                                      </p:cBhvr>
                                    </p:animEffect>
                                    <p:set>
                                      <p:cBhvr>
                                        <p:cTn id="59" dur="1" fill="hold">
                                          <p:stCondLst>
                                            <p:cond delay="499"/>
                                          </p:stCondLst>
                                        </p:cTn>
                                        <p:tgtEl>
                                          <p:spTgt spid="53336"/>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53360"/>
                                        </p:tgtEl>
                                        <p:attrNameLst>
                                          <p:attrName>style.visibility</p:attrName>
                                        </p:attrNameLst>
                                      </p:cBhvr>
                                      <p:to>
                                        <p:strVal val="visible"/>
                                      </p:to>
                                    </p:set>
                                    <p:animEffect transition="in" filter="blinds(horizontal)">
                                      <p:cBhvr>
                                        <p:cTn id="64" dur="500"/>
                                        <p:tgtEl>
                                          <p:spTgt spid="5336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53358"/>
                                        </p:tgtEl>
                                        <p:attrNameLst>
                                          <p:attrName>style.visibility</p:attrName>
                                        </p:attrNameLst>
                                      </p:cBhvr>
                                      <p:to>
                                        <p:strVal val="visible"/>
                                      </p:to>
                                    </p:set>
                                    <p:animEffect transition="in" filter="box(in)">
                                      <p:cBhvr>
                                        <p:cTn id="69" dur="500"/>
                                        <p:tgtEl>
                                          <p:spTgt spid="5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53335" grpId="0" autoUpdateAnimBg="0"/>
      <p:bldP spid="53336" grpId="0" autoUpdateAnimBg="0"/>
      <p:bldP spid="53336" grpId="1"/>
      <p:bldP spid="53337" grpId="0" animBg="1" autoUpdateAnimBg="0"/>
      <p:bldP spid="53337" grpId="1" animBg="1"/>
      <p:bldP spid="53341" grpId="0"/>
      <p:bldP spid="53342" grpId="0" animBg="1" autoUpdateAnimBg="0"/>
      <p:bldP spid="53343" grpId="0" autoUpdateAnimBg="0"/>
      <p:bldP spid="53348" grpId="0" autoUpdateAnimBg="0"/>
      <p:bldP spid="53355" grpId="0" animBg="1"/>
      <p:bldP spid="5335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5867400" y="609600"/>
            <a:ext cx="449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n-US" altLang="en-US" sz="1600" b="1">
              <a:latin typeface="VNI-Centur" pitchFamily="2" charset="0"/>
            </a:endParaRPr>
          </a:p>
        </p:txBody>
      </p:sp>
      <p:pic>
        <p:nvPicPr>
          <p:cNvPr id="9219" name="Picture 3" descr="¸ds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913" y="1752601"/>
            <a:ext cx="195262"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lo 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450" y="2276476"/>
            <a:ext cx="5905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p:cNvSpPr txBox="1">
            <a:spLocks noChangeArrowheads="1"/>
          </p:cNvSpPr>
          <p:nvPr/>
        </p:nvSpPr>
        <p:spPr bwMode="auto">
          <a:xfrm>
            <a:off x="6477000" y="295275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1">
                <a:solidFill>
                  <a:srgbClr val="FF0000"/>
                </a:solidFill>
              </a:rPr>
              <a:t>l</a:t>
            </a:r>
            <a:r>
              <a:rPr lang="en-US" altLang="en-US" b="1" baseline="-25000">
                <a:solidFill>
                  <a:srgbClr val="FF0000"/>
                </a:solidFill>
              </a:rPr>
              <a:t>2</a:t>
            </a:r>
            <a:r>
              <a:rPr lang="en-US" altLang="en-US" sz="3200" b="1">
                <a:solidFill>
                  <a:srgbClr val="990000"/>
                </a:solidFill>
                <a:latin typeface=".VnKoala" pitchFamily="34" charset="0"/>
              </a:rPr>
              <a:t> </a:t>
            </a:r>
            <a:endParaRPr lang="en-US" altLang="en-US" sz="2800" b="1">
              <a:solidFill>
                <a:srgbClr val="990000"/>
              </a:solidFill>
              <a:latin typeface="VNI-Times" panose="020B0604020202020204" pitchFamily="2" charset="0"/>
            </a:endParaRPr>
          </a:p>
        </p:txBody>
      </p:sp>
      <p:sp>
        <p:nvSpPr>
          <p:cNvPr id="9222" name="Rectangle 6"/>
          <p:cNvSpPr>
            <a:spLocks noChangeArrowheads="1"/>
          </p:cNvSpPr>
          <p:nvPr/>
        </p:nvSpPr>
        <p:spPr bwMode="auto">
          <a:xfrm>
            <a:off x="6781800" y="6172200"/>
            <a:ext cx="2438400" cy="2286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56329" name="AutoShape 9"/>
          <p:cNvSpPr>
            <a:spLocks/>
          </p:cNvSpPr>
          <p:nvPr/>
        </p:nvSpPr>
        <p:spPr bwMode="auto">
          <a:xfrm>
            <a:off x="7105650" y="2171700"/>
            <a:ext cx="228600" cy="2362200"/>
          </a:xfrm>
          <a:prstGeom prst="leftBrace">
            <a:avLst>
              <a:gd name="adj1" fmla="val 86111"/>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226" name="AutoShape 10"/>
          <p:cNvSpPr>
            <a:spLocks/>
          </p:cNvSpPr>
          <p:nvPr/>
        </p:nvSpPr>
        <p:spPr bwMode="auto">
          <a:xfrm>
            <a:off x="8839200" y="2209800"/>
            <a:ext cx="228600" cy="1905000"/>
          </a:xfrm>
          <a:prstGeom prst="leftBrace">
            <a:avLst>
              <a:gd name="adj1" fmla="val 69444"/>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56331" name="Rectangle 11"/>
          <p:cNvSpPr>
            <a:spLocks noChangeArrowheads="1"/>
          </p:cNvSpPr>
          <p:nvPr/>
        </p:nvSpPr>
        <p:spPr bwMode="auto">
          <a:xfrm>
            <a:off x="8382001" y="2860675"/>
            <a:ext cx="4175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0000"/>
                </a:solidFill>
              </a:rPr>
              <a:t>l</a:t>
            </a:r>
            <a:r>
              <a:rPr lang="en-US" altLang="en-US" sz="2800" b="1" baseline="-25000">
                <a:solidFill>
                  <a:srgbClr val="FF0000"/>
                </a:solidFill>
              </a:rPr>
              <a:t>0</a:t>
            </a:r>
          </a:p>
        </p:txBody>
      </p:sp>
      <p:pic>
        <p:nvPicPr>
          <p:cNvPr id="9229" name="Picture 13" descr="thuoc 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976" y="2205038"/>
            <a:ext cx="714375"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Text Box 14"/>
          <p:cNvSpPr txBox="1">
            <a:spLocks noChangeArrowheads="1"/>
          </p:cNvSpPr>
          <p:nvPr/>
        </p:nvSpPr>
        <p:spPr bwMode="auto">
          <a:xfrm>
            <a:off x="8382000" y="2895601"/>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b="1">
                <a:solidFill>
                  <a:srgbClr val="FF0000"/>
                </a:solidFill>
              </a:rPr>
              <a:t>?</a:t>
            </a:r>
          </a:p>
        </p:txBody>
      </p:sp>
      <p:pic>
        <p:nvPicPr>
          <p:cNvPr id="56335" name="Picture 15" descr="2q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133600"/>
            <a:ext cx="628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ChangeArrowheads="1"/>
          </p:cNvSpPr>
          <p:nvPr/>
        </p:nvSpPr>
        <p:spPr bwMode="auto">
          <a:xfrm>
            <a:off x="7239000" y="1981200"/>
            <a:ext cx="304800" cy="304800"/>
          </a:xfrm>
          <a:prstGeom prst="rect">
            <a:avLst/>
          </a:prstGeom>
          <a:solidFill>
            <a:srgbClr val="CC3300"/>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56337" name="Text Box 17"/>
          <p:cNvSpPr txBox="1">
            <a:spLocks noChangeArrowheads="1"/>
          </p:cNvSpPr>
          <p:nvPr/>
        </p:nvSpPr>
        <p:spPr bwMode="auto">
          <a:xfrm>
            <a:off x="7867650" y="4338638"/>
            <a:ext cx="249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00">
                <a:latin typeface="Verdana" panose="020B0604030504040204" pitchFamily="34" charset="0"/>
              </a:rPr>
              <a:t>  </a:t>
            </a:r>
            <a:r>
              <a:rPr lang="en-US" altLang="en-US" sz="1800">
                <a:solidFill>
                  <a:srgbClr val="0000FF"/>
                </a:solidFill>
                <a:latin typeface="Verdana" panose="020B0604030504040204" pitchFamily="34" charset="0"/>
              </a:rPr>
              <a:t>-------------------</a:t>
            </a:r>
          </a:p>
        </p:txBody>
      </p:sp>
      <p:pic>
        <p:nvPicPr>
          <p:cNvPr id="56339" name="Picture 19" descr="lo 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9738" y="2286000"/>
            <a:ext cx="590550" cy="2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 Box 20"/>
          <p:cNvSpPr txBox="1">
            <a:spLocks noChangeArrowheads="1"/>
          </p:cNvSpPr>
          <p:nvPr/>
        </p:nvSpPr>
        <p:spPr bwMode="auto">
          <a:xfrm>
            <a:off x="6629400" y="3923505"/>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800" dirty="0">
                <a:latin typeface="Verdana" panose="020B0604030504040204" pitchFamily="34" charset="0"/>
              </a:rPr>
              <a:t>             --------------------------</a:t>
            </a:r>
          </a:p>
        </p:txBody>
      </p:sp>
      <p:graphicFrame>
        <p:nvGraphicFramePr>
          <p:cNvPr id="56426" name="Group 106"/>
          <p:cNvGraphicFramePr>
            <a:graphicFrameLocks noGrp="1"/>
          </p:cNvGraphicFramePr>
          <p:nvPr>
            <p:ph/>
            <p:extLst>
              <p:ext uri="{D42A27DB-BD31-4B8C-83A1-F6EECF244321}">
                <p14:modId xmlns:p14="http://schemas.microsoft.com/office/powerpoint/2010/main" val="3828212604"/>
              </p:ext>
            </p:extLst>
          </p:nvPr>
        </p:nvGraphicFramePr>
        <p:xfrm>
          <a:off x="1676400" y="1630363"/>
          <a:ext cx="4724400" cy="4389438"/>
        </p:xfrm>
        <a:graphic>
          <a:graphicData uri="http://schemas.openxmlformats.org/drawingml/2006/table">
            <a:tbl>
              <a:tblPr/>
              <a:tblGrid>
                <a:gridCol w="955675">
                  <a:extLst>
                    <a:ext uri="{9D8B030D-6E8A-4147-A177-3AD203B41FA5}">
                      <a16:colId xmlns:a16="http://schemas.microsoft.com/office/drawing/2014/main" val="20000"/>
                    </a:ext>
                  </a:extLst>
                </a:gridCol>
                <a:gridCol w="1233488">
                  <a:extLst>
                    <a:ext uri="{9D8B030D-6E8A-4147-A177-3AD203B41FA5}">
                      <a16:colId xmlns:a16="http://schemas.microsoft.com/office/drawing/2014/main" val="20001"/>
                    </a:ext>
                  </a:extLst>
                </a:gridCol>
                <a:gridCol w="1060450">
                  <a:extLst>
                    <a:ext uri="{9D8B030D-6E8A-4147-A177-3AD203B41FA5}">
                      <a16:colId xmlns:a16="http://schemas.microsoft.com/office/drawing/2014/main" val="20002"/>
                    </a:ext>
                  </a:extLst>
                </a:gridCol>
                <a:gridCol w="1474787">
                  <a:extLst>
                    <a:ext uri="{9D8B030D-6E8A-4147-A177-3AD203B41FA5}">
                      <a16:colId xmlns:a16="http://schemas.microsoft.com/office/drawing/2014/main" val="20003"/>
                    </a:ext>
                  </a:extLst>
                </a:gridCol>
              </a:tblGrid>
              <a:tr h="13144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err="1">
                          <a:ln>
                            <a:noFill/>
                          </a:ln>
                          <a:solidFill>
                            <a:schemeClr val="tx1"/>
                          </a:solidFill>
                          <a:effectLst/>
                          <a:latin typeface="Times New Roman" pitchFamily="18" charset="0"/>
                        </a:rPr>
                        <a:t>Số</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nặng</a:t>
                      </a: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err="1">
                          <a:ln>
                            <a:noFill/>
                          </a:ln>
                          <a:solidFill>
                            <a:schemeClr val="tx1"/>
                          </a:solidFill>
                          <a:effectLst/>
                          <a:latin typeface="Times New Roman" pitchFamily="18" charset="0"/>
                        </a:rPr>
                        <a:t>Tổng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khối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lượng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nặng</a:t>
                      </a: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Chiều dài lò xo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Độ biến dạng lò xo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683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chemeClr val="tx1"/>
                          </a:solidFill>
                          <a:effectLst/>
                          <a:latin typeface="Times New Roman" pitchFamily="18" charset="0"/>
                        </a:rPr>
                        <a:t> 0</a:t>
                      </a:r>
                      <a:endParaRPr kumimoji="0" lang="en-US" sz="20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0000FF"/>
                          </a:solidFill>
                          <a:effectLst/>
                          <a:latin typeface="Times New Roman" pitchFamily="18" charset="0"/>
                        </a:rPr>
                        <a:t>   0</a:t>
                      </a:r>
                      <a:r>
                        <a:rPr kumimoji="0" lang="en-US" sz="2000" b="1" i="0" u="none" strike="noStrike" cap="none" normalizeH="0" baseline="0" dirty="0">
                          <a:ln>
                            <a:noFill/>
                          </a:ln>
                          <a:solidFill>
                            <a:schemeClr val="tx1"/>
                          </a:solidFill>
                          <a:effectLst/>
                          <a:latin typeface="Times New Roman" pitchFamily="18" charset="0"/>
                        </a:rPr>
                        <a:t>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1"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rPr>
                        <a:t>8 </a:t>
                      </a:r>
                      <a:r>
                        <a:rPr kumimoji="0" lang="en-US" sz="2000" b="0" i="0" u="none" strike="noStrike" cap="none" normalizeH="0" baseline="0" dirty="0">
                          <a:ln>
                            <a:noFill/>
                          </a:ln>
                          <a:solidFill>
                            <a:schemeClr val="tx1"/>
                          </a:solidFill>
                          <a:effectLst/>
                          <a:latin typeface="Times New Roman" pitchFamily="18" charset="0"/>
                        </a:rPr>
                        <a:t>cm</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0066"/>
                          </a:solidFill>
                          <a:effectLst/>
                          <a:latin typeface="Times New Roman" pitchFamily="18" charset="0"/>
                        </a:rPr>
                        <a:t>0</a:t>
                      </a:r>
                      <a:r>
                        <a:rPr kumimoji="0" lang="en-US" sz="2000" b="0" i="0" u="none" strike="noStrike" cap="none" normalizeH="0" baseline="0">
                          <a:ln>
                            <a:noFill/>
                          </a:ln>
                          <a:solidFill>
                            <a:srgbClr val="000066"/>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 (cm)</a:t>
                      </a:r>
                      <a:r>
                        <a:rPr kumimoji="0" lang="en-US" sz="2000" b="1" i="0" u="none" strike="noStrike" cap="none" normalizeH="0" baseline="0">
                          <a:ln>
                            <a:noFill/>
                          </a:ln>
                          <a:solidFill>
                            <a:schemeClr val="tx1"/>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99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dirty="0">
                          <a:ln>
                            <a:noFill/>
                          </a:ln>
                          <a:solidFill>
                            <a:srgbClr val="FF0000"/>
                          </a:solidFill>
                          <a:effectLst/>
                          <a:latin typeface="Times New Roman" pitchFamily="18" charset="0"/>
                        </a:rPr>
                        <a:t>50</a:t>
                      </a:r>
                      <a:r>
                        <a:rPr kumimoji="0" lang="en-US" sz="2000" b="1" i="0" u="none" strike="noStrike" cap="none" normalizeH="0" baseline="0" dirty="0">
                          <a:ln>
                            <a:noFill/>
                          </a:ln>
                          <a:solidFill>
                            <a:schemeClr val="tx1"/>
                          </a:solidFill>
                          <a:effectLst/>
                          <a:latin typeface="Times New Roman" pitchFamily="18" charset="0"/>
                        </a:rPr>
                        <a:t> (g)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0" i="0" u="none" strike="noStrike" cap="none" normalizeH="0" baseline="-25000" dirty="0">
                          <a:ln>
                            <a:noFill/>
                          </a:ln>
                          <a:solidFill>
                            <a:schemeClr val="tx1"/>
                          </a:solidFill>
                          <a:effectLst/>
                          <a:latin typeface="Times New Roman" pitchFamily="18" charset="0"/>
                        </a:rPr>
                        <a:t>1</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rPr>
                        <a:t>9</a:t>
                      </a:r>
                      <a:r>
                        <a:rPr kumimoji="0" lang="en-US" sz="2000" b="1"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a:ln>
                            <a:noFill/>
                          </a:ln>
                          <a:solidFill>
                            <a:schemeClr val="tx1"/>
                          </a:solidFill>
                          <a:effectLst/>
                          <a:latin typeface="Times New Roman" pitchFamily="18" charset="0"/>
                        </a:rPr>
                        <a:t>cm</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1</a:t>
                      </a: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683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 . . . .</a:t>
                      </a:r>
                      <a:r>
                        <a:rPr kumimoji="0" lang="en-US" sz="2000" b="1" i="0" u="none" strike="noStrike" cap="none" normalizeH="0" baseline="0" dirty="0">
                          <a:ln>
                            <a:noFill/>
                          </a:ln>
                          <a:solidFill>
                            <a:schemeClr val="tx1"/>
                          </a:solidFill>
                          <a:effectLst/>
                          <a:latin typeface="Times New Roman" pitchFamily="18" charset="0"/>
                        </a:rPr>
                        <a:t>(g)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2</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endParaRPr kumimoji="0" lang="en-US" sz="2000" b="1" i="0" u="none" strike="noStrike" cap="none" normalizeH="0" baseline="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2 </a:t>
                      </a: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0</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683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0066FF"/>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 . . .</a:t>
                      </a:r>
                      <a:r>
                        <a:rPr kumimoji="0" lang="en-US" sz="2000" b="1" i="0" u="none" strike="noStrike" cap="none" normalizeH="0" baseline="0" dirty="0">
                          <a:ln>
                            <a:noFill/>
                          </a:ln>
                          <a:solidFill>
                            <a:schemeClr val="tx1"/>
                          </a:solidFill>
                          <a:effectLst/>
                          <a:latin typeface="Times New Roman" pitchFamily="18" charset="0"/>
                        </a:rPr>
                        <a:t>(g)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l</a:t>
                      </a:r>
                      <a:r>
                        <a:rPr kumimoji="0" lang="en-US" sz="2000" b="0" i="0" u="none" strike="noStrike" cap="none" normalizeH="0" baseline="-25000">
                          <a:ln>
                            <a:noFill/>
                          </a:ln>
                          <a:solidFill>
                            <a:schemeClr val="tx1"/>
                          </a:solidFill>
                          <a:effectLst/>
                          <a:latin typeface="Times New Roman" pitchFamily="18" charset="0"/>
                        </a:rPr>
                        <a:t>3</a:t>
                      </a:r>
                      <a:r>
                        <a:rPr kumimoji="0" lang="en-US" sz="2000" b="1" i="0" u="none" strike="noStrike" cap="none" normalizeH="0" baseline="0">
                          <a:ln>
                            <a:noFill/>
                          </a:ln>
                          <a:solidFill>
                            <a:schemeClr val="tx1"/>
                          </a:solidFill>
                          <a:effectLst/>
                          <a:latin typeface="Times New Roman" pitchFamily="18" charset="0"/>
                        </a:rPr>
                        <a:t>=…</a:t>
                      </a:r>
                      <a:r>
                        <a:rPr kumimoji="0" lang="en-US" sz="2000" b="0" i="0" u="none" strike="noStrike" cap="none" normalizeH="0" baseline="0">
                          <a:ln>
                            <a:noFill/>
                          </a:ln>
                          <a:solidFill>
                            <a:schemeClr val="tx1"/>
                          </a:solidFill>
                          <a:effectLst/>
                          <a:latin typeface="Times New Roman" pitchFamily="18" charset="0"/>
                        </a:rPr>
                        <a:t>cm</a:t>
                      </a:r>
                      <a:endParaRPr kumimoji="0" lang="en-US" sz="2000" b="1" i="0" u="none" strike="noStrike" cap="none" normalizeH="0" baseline="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0" i="0" u="none" strike="noStrike" cap="none" normalizeH="0" baseline="0" dirty="0">
                          <a:ln>
                            <a:noFill/>
                          </a:ln>
                          <a:solidFill>
                            <a:schemeClr val="tx1"/>
                          </a:solidFill>
                          <a:effectLst/>
                          <a:latin typeface="Times New Roman" pitchFamily="18" charset="0"/>
                        </a:rPr>
                        <a:t>l</a:t>
                      </a:r>
                      <a:r>
                        <a:rPr kumimoji="0" lang="en-US" sz="2000" b="0" i="0" u="none" strike="noStrike" cap="none" normalizeH="0" baseline="-25000" dirty="0">
                          <a:ln>
                            <a:noFill/>
                          </a:ln>
                          <a:solidFill>
                            <a:schemeClr val="tx1"/>
                          </a:solidFill>
                          <a:effectLst/>
                          <a:latin typeface="Times New Roman" pitchFamily="18" charset="0"/>
                        </a:rPr>
                        <a:t>3 </a:t>
                      </a:r>
                      <a:r>
                        <a:rPr kumimoji="0" lang="en-US" sz="2000" b="0" i="0" u="none" strike="noStrike" cap="none" normalizeH="0" baseline="0" dirty="0">
                          <a:ln>
                            <a:noFill/>
                          </a:ln>
                          <a:solidFill>
                            <a:schemeClr val="tx1"/>
                          </a:solidFill>
                          <a:effectLst/>
                          <a:latin typeface="Times New Roman" pitchFamily="18" charset="0"/>
                        </a:rPr>
                        <a:t>- l</a:t>
                      </a:r>
                      <a:r>
                        <a:rPr kumimoji="0" lang="en-US" sz="2000" b="0" i="0" u="none" strike="noStrike" cap="none" normalizeH="0" baseline="-25000" dirty="0">
                          <a:ln>
                            <a:noFill/>
                          </a:ln>
                          <a:solidFill>
                            <a:schemeClr val="tx1"/>
                          </a:solidFill>
                          <a:effectLst/>
                          <a:latin typeface="Times New Roman" pitchFamily="18" charset="0"/>
                        </a:rPr>
                        <a:t>0</a:t>
                      </a:r>
                      <a:r>
                        <a:rPr kumimoji="0" lang="en-US" sz="2000" b="1" i="0" u="none" strike="noStrike" cap="none" normalizeH="0" baseline="0" dirty="0">
                          <a:ln>
                            <a:noFill/>
                          </a:ln>
                          <a:solidFill>
                            <a:schemeClr val="tx1"/>
                          </a:solidFill>
                          <a:effectLst/>
                          <a:latin typeface="Times New Roman" pitchFamily="18" charset="0"/>
                        </a:rPr>
                        <a:t>=…</a:t>
                      </a:r>
                      <a:r>
                        <a:rPr kumimoji="0" lang="en-US" sz="2000" b="0" i="0" u="none" strike="noStrike" cap="none" normalizeH="0" baseline="0" dirty="0">
                          <a:ln>
                            <a:noFill/>
                          </a:ln>
                          <a:solidFill>
                            <a:schemeClr val="tx1"/>
                          </a:solidFill>
                          <a:effectLst/>
                          <a:latin typeface="Times New Roman" pitchFamily="18" charset="0"/>
                        </a:rPr>
                        <a:t>cm</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6425" name="Text Box 105"/>
          <p:cNvSpPr txBox="1">
            <a:spLocks noChangeArrowheads="1"/>
          </p:cNvSpPr>
          <p:nvPr/>
        </p:nvSpPr>
        <p:spPr bwMode="auto">
          <a:xfrm>
            <a:off x="1524000" y="304801"/>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dirty="0"/>
              <a:t>B3. </a:t>
            </a:r>
            <a:r>
              <a:rPr lang="en-US" altLang="en-US" b="1" dirty="0" err="1"/>
              <a:t>Móc</a:t>
            </a:r>
            <a:r>
              <a:rPr lang="en-US" altLang="en-US" b="1" dirty="0"/>
              <a:t> </a:t>
            </a:r>
            <a:r>
              <a:rPr lang="en-US" altLang="en-US" b="1" dirty="0" err="1"/>
              <a:t>hai</a:t>
            </a:r>
            <a:r>
              <a:rPr lang="en-US" altLang="en-US" b="1" dirty="0"/>
              <a:t> </a:t>
            </a:r>
            <a:r>
              <a:rPr lang="en-US" altLang="en-US" b="1" dirty="0" err="1"/>
              <a:t>quả</a:t>
            </a:r>
            <a:r>
              <a:rPr lang="en-US" altLang="en-US" b="1" dirty="0"/>
              <a:t> </a:t>
            </a:r>
            <a:r>
              <a:rPr lang="en-US" altLang="en-US" b="1" dirty="0" err="1"/>
              <a:t>nặng</a:t>
            </a:r>
            <a:r>
              <a:rPr lang="en-US" altLang="en-US" b="1" dirty="0"/>
              <a:t> 50 g </a:t>
            </a:r>
            <a:r>
              <a:rPr lang="en-US" altLang="en-US" b="1" dirty="0" err="1"/>
              <a:t>vào</a:t>
            </a:r>
            <a:r>
              <a:rPr lang="en-US" altLang="en-US" b="1" dirty="0"/>
              <a:t> </a:t>
            </a:r>
            <a:r>
              <a:rPr lang="en-US" altLang="en-US" b="1" dirty="0" err="1"/>
              <a:t>đầu</a:t>
            </a:r>
            <a:r>
              <a:rPr lang="en-US" altLang="en-US" b="1" dirty="0"/>
              <a:t> </a:t>
            </a:r>
            <a:r>
              <a:rPr lang="en-US" altLang="en-US" b="1" dirty="0" err="1"/>
              <a:t>dưới</a:t>
            </a:r>
            <a:r>
              <a:rPr lang="en-US" altLang="en-US" b="1" dirty="0"/>
              <a:t> </a:t>
            </a:r>
            <a:r>
              <a:rPr lang="en-US" altLang="en-US" b="1" dirty="0" err="1"/>
              <a:t>của</a:t>
            </a:r>
            <a:r>
              <a:rPr lang="en-US" altLang="en-US" b="1" dirty="0"/>
              <a:t> </a:t>
            </a:r>
            <a:r>
              <a:rPr lang="en-US" altLang="en-US" b="1" dirty="0" err="1"/>
              <a:t>lò</a:t>
            </a:r>
            <a:r>
              <a:rPr lang="en-US" altLang="en-US" b="1" dirty="0"/>
              <a:t> xo. </a:t>
            </a:r>
            <a:r>
              <a:rPr lang="en-US" altLang="en-US" b="1" dirty="0" err="1"/>
              <a:t>Đo</a:t>
            </a:r>
            <a:r>
              <a:rPr lang="en-US" altLang="en-US" b="1" dirty="0"/>
              <a:t> </a:t>
            </a:r>
            <a:r>
              <a:rPr lang="en-US" altLang="en-US" b="1" dirty="0" err="1"/>
              <a:t>chiều</a:t>
            </a:r>
            <a:r>
              <a:rPr lang="en-US" altLang="en-US" b="1" dirty="0"/>
              <a:t> </a:t>
            </a:r>
            <a:r>
              <a:rPr lang="en-US" altLang="en-US" b="1" dirty="0" err="1"/>
              <a:t>dài</a:t>
            </a:r>
            <a:r>
              <a:rPr lang="en-US" altLang="en-US" b="1" dirty="0"/>
              <a:t> </a:t>
            </a:r>
            <a:r>
              <a:rPr lang="en-US" altLang="en-US" b="1" dirty="0" err="1"/>
              <a:t>của</a:t>
            </a:r>
            <a:r>
              <a:rPr lang="en-US" altLang="en-US" b="1" dirty="0"/>
              <a:t> </a:t>
            </a:r>
            <a:r>
              <a:rPr lang="en-US" altLang="en-US" b="1" dirty="0" err="1"/>
              <a:t>lò</a:t>
            </a:r>
            <a:r>
              <a:rPr lang="en-US" altLang="en-US" b="1" dirty="0"/>
              <a:t> xo </a:t>
            </a:r>
            <a:r>
              <a:rPr lang="en-US" altLang="en-US" b="1" dirty="0" err="1"/>
              <a:t>lúc</a:t>
            </a:r>
            <a:r>
              <a:rPr lang="en-US" altLang="en-US" b="1" dirty="0"/>
              <a:t> </a:t>
            </a:r>
            <a:r>
              <a:rPr lang="en-US" altLang="en-US" b="1" dirty="0" err="1"/>
              <a:t>đó</a:t>
            </a:r>
            <a:r>
              <a:rPr lang="en-US" altLang="en-US" b="1" dirty="0"/>
              <a:t> </a:t>
            </a:r>
            <a:r>
              <a:rPr lang="en-US" altLang="en-US" b="1" dirty="0">
                <a:solidFill>
                  <a:srgbClr val="FF0000"/>
                </a:solidFill>
              </a:rPr>
              <a:t>(l</a:t>
            </a:r>
            <a:r>
              <a:rPr lang="en-US" altLang="en-US" b="1" baseline="-25000" dirty="0">
                <a:solidFill>
                  <a:srgbClr val="FF0000"/>
                </a:solidFill>
              </a:rPr>
              <a:t>2</a:t>
            </a:r>
            <a:r>
              <a:rPr lang="en-US" altLang="en-US" b="1" dirty="0">
                <a:solidFill>
                  <a:srgbClr val="FF0000"/>
                </a:solidFill>
              </a:rPr>
              <a:t>).</a:t>
            </a:r>
            <a:r>
              <a:rPr lang="en-US" altLang="en-US" b="1" dirty="0"/>
              <a:t> </a:t>
            </a:r>
            <a:r>
              <a:rPr lang="en-US" altLang="en-US" b="1" dirty="0" err="1"/>
              <a:t>Ghi</a:t>
            </a:r>
            <a:r>
              <a:rPr lang="en-US" altLang="en-US" b="1" dirty="0"/>
              <a:t> </a:t>
            </a:r>
            <a:r>
              <a:rPr lang="en-US" altLang="en-US" b="1" dirty="0" err="1"/>
              <a:t>kết</a:t>
            </a:r>
            <a:r>
              <a:rPr lang="en-US" altLang="en-US" b="1" dirty="0"/>
              <a:t> </a:t>
            </a:r>
            <a:r>
              <a:rPr lang="en-US" altLang="en-US" b="1" dirty="0" err="1"/>
              <a:t>quả</a:t>
            </a:r>
            <a:r>
              <a:rPr lang="en-US" altLang="en-US" b="1" dirty="0"/>
              <a:t> </a:t>
            </a:r>
            <a:r>
              <a:rPr lang="en-US" altLang="en-US" b="1" dirty="0" err="1"/>
              <a:t>vào</a:t>
            </a:r>
            <a:r>
              <a:rPr lang="en-US" altLang="en-US" b="1" dirty="0"/>
              <a:t> </a:t>
            </a:r>
            <a:r>
              <a:rPr lang="en-US" altLang="en-US" b="1" dirty="0" err="1"/>
              <a:t>bảng</a:t>
            </a:r>
            <a:r>
              <a:rPr lang="en-US" altLang="en-US" b="1" dirty="0"/>
              <a:t> </a:t>
            </a:r>
          </a:p>
        </p:txBody>
      </p:sp>
      <p:sp>
        <p:nvSpPr>
          <p:cNvPr id="56427" name="Text Box 107"/>
          <p:cNvSpPr txBox="1">
            <a:spLocks noChangeArrowheads="1"/>
          </p:cNvSpPr>
          <p:nvPr/>
        </p:nvSpPr>
        <p:spPr bwMode="auto">
          <a:xfrm>
            <a:off x="1676400" y="1143000"/>
            <a:ext cx="3276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b="1" i="1"/>
              <a:t>Bảng 9.1. Bảng kết quả</a:t>
            </a:r>
          </a:p>
        </p:txBody>
      </p:sp>
      <p:sp>
        <p:nvSpPr>
          <p:cNvPr id="56428" name="Text Box 108"/>
          <p:cNvSpPr txBox="1">
            <a:spLocks noChangeArrowheads="1"/>
          </p:cNvSpPr>
          <p:nvPr/>
        </p:nvSpPr>
        <p:spPr bwMode="auto">
          <a:xfrm>
            <a:off x="4152899" y="448507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0000"/>
                </a:solidFill>
              </a:rPr>
              <a:t>10</a:t>
            </a:r>
          </a:p>
        </p:txBody>
      </p:sp>
      <p:sp>
        <p:nvSpPr>
          <p:cNvPr id="56429" name="Text Box 109"/>
          <p:cNvSpPr txBox="1">
            <a:spLocks noChangeArrowheads="1"/>
          </p:cNvSpPr>
          <p:nvPr/>
        </p:nvSpPr>
        <p:spPr bwMode="auto">
          <a:xfrm>
            <a:off x="2864208" y="4485070"/>
            <a:ext cx="6600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rgbClr val="FF0000"/>
                </a:solidFill>
              </a:rPr>
              <a:t>100</a:t>
            </a:r>
          </a:p>
        </p:txBody>
      </p:sp>
      <p:pic>
        <p:nvPicPr>
          <p:cNvPr id="9228" name="Picture 12" descr="¸ds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060576"/>
            <a:ext cx="38862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374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425"/>
                                        </p:tgtEl>
                                        <p:attrNameLst>
                                          <p:attrName>style.visibility</p:attrName>
                                        </p:attrNameLst>
                                      </p:cBhvr>
                                      <p:to>
                                        <p:strVal val="visible"/>
                                      </p:to>
                                    </p:set>
                                    <p:animEffect transition="in" filter="blinds(horizontal)">
                                      <p:cBhvr>
                                        <p:cTn id="7" dur="500"/>
                                        <p:tgtEl>
                                          <p:spTgt spid="564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iterate type="lt">
                                    <p:tmAbs val="75"/>
                                  </p:iterate>
                                  <p:childTnLst>
                                    <p:set>
                                      <p:cBhvr>
                                        <p:cTn id="11" dur="1" fill="hold">
                                          <p:stCondLst>
                                            <p:cond delay="74"/>
                                          </p:stCondLst>
                                        </p:cTn>
                                        <p:tgtEl>
                                          <p:spTgt spid="56322"/>
                                        </p:tgtEl>
                                        <p:attrNameLst>
                                          <p:attrName>style.visibility</p:attrName>
                                        </p:attrNameLst>
                                      </p:cBhvr>
                                      <p:to>
                                        <p:strVal val="visible"/>
                                      </p:to>
                                    </p:set>
                                  </p:childTnLst>
                                </p:cTn>
                              </p:par>
                            </p:childTnLst>
                          </p:cTn>
                        </p:par>
                        <p:par>
                          <p:cTn id="12" fill="hold" nodeType="afterGroup">
                            <p:stCondLst>
                              <p:cond delay="0"/>
                            </p:stCondLst>
                            <p:childTnLst>
                              <p:par>
                                <p:cTn id="13" presetID="18" presetClass="entr" presetSubtype="12" fill="hold" nodeType="afterEffect">
                                  <p:stCondLst>
                                    <p:cond delay="0"/>
                                  </p:stCondLst>
                                  <p:childTnLst>
                                    <p:set>
                                      <p:cBhvr>
                                        <p:cTn id="14" dur="1" fill="hold">
                                          <p:stCondLst>
                                            <p:cond delay="0"/>
                                          </p:stCondLst>
                                        </p:cTn>
                                        <p:tgtEl>
                                          <p:spTgt spid="56335"/>
                                        </p:tgtEl>
                                        <p:attrNameLst>
                                          <p:attrName>style.visibility</p:attrName>
                                        </p:attrNameLst>
                                      </p:cBhvr>
                                      <p:to>
                                        <p:strVal val="visible"/>
                                      </p:to>
                                    </p:set>
                                    <p:animEffect transition="in" filter="strips(downLeft)">
                                      <p:cBhvr>
                                        <p:cTn id="15" dur="500"/>
                                        <p:tgtEl>
                                          <p:spTgt spid="56335"/>
                                        </p:tgtEl>
                                      </p:cBhvr>
                                    </p:animEffect>
                                  </p:childTnLst>
                                </p:cTn>
                              </p:par>
                            </p:childTnLst>
                          </p:cTn>
                        </p:par>
                        <p:par>
                          <p:cTn id="16" fill="hold" nodeType="afterGroup">
                            <p:stCondLst>
                              <p:cond delay="500"/>
                            </p:stCondLst>
                            <p:childTnLst>
                              <p:par>
                                <p:cTn id="17" presetID="21" presetClass="entr" presetSubtype="4" fill="hold" grpId="0" nodeType="afterEffect">
                                  <p:stCondLst>
                                    <p:cond delay="0"/>
                                  </p:stCondLst>
                                  <p:childTnLst>
                                    <p:set>
                                      <p:cBhvr>
                                        <p:cTn id="18" dur="1" fill="hold">
                                          <p:stCondLst>
                                            <p:cond delay="0"/>
                                          </p:stCondLst>
                                        </p:cTn>
                                        <p:tgtEl>
                                          <p:spTgt spid="56337"/>
                                        </p:tgtEl>
                                        <p:attrNameLst>
                                          <p:attrName>style.visibility</p:attrName>
                                        </p:attrNameLst>
                                      </p:cBhvr>
                                      <p:to>
                                        <p:strVal val="visible"/>
                                      </p:to>
                                    </p:set>
                                    <p:animEffect transition="in" filter="wheel(4)">
                                      <p:cBhvr>
                                        <p:cTn id="19" dur="500"/>
                                        <p:tgtEl>
                                          <p:spTgt spid="56337"/>
                                        </p:tgtEl>
                                      </p:cBhvr>
                                    </p:animEffect>
                                  </p:childTnLst>
                                </p:cTn>
                              </p:par>
                            </p:childTnLst>
                          </p:cTn>
                        </p:par>
                        <p:par>
                          <p:cTn id="20" fill="hold" nodeType="afterGroup">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56329"/>
                                        </p:tgtEl>
                                        <p:attrNameLst>
                                          <p:attrName>style.visibility</p:attrName>
                                        </p:attrNameLst>
                                      </p:cBhvr>
                                      <p:to>
                                        <p:strVal val="visible"/>
                                      </p:to>
                                    </p:set>
                                    <p:animEffect transition="in" filter="randombar(horizontal)">
                                      <p:cBhvr>
                                        <p:cTn id="23" dur="500"/>
                                        <p:tgtEl>
                                          <p:spTgt spid="56329"/>
                                        </p:tgtEl>
                                      </p:cBhvr>
                                    </p:animEffect>
                                  </p:childTnLst>
                                </p:cTn>
                              </p:par>
                            </p:childTnLst>
                          </p:cTn>
                        </p:par>
                        <p:par>
                          <p:cTn id="24" fill="hold" nodeType="afterGroup">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56325"/>
                                        </p:tgtEl>
                                        <p:attrNameLst>
                                          <p:attrName>style.visibility</p:attrName>
                                        </p:attrNameLst>
                                      </p:cBhvr>
                                      <p:to>
                                        <p:strVal val="visible"/>
                                      </p:to>
                                    </p:set>
                                    <p:anim calcmode="lin" valueType="num">
                                      <p:cBhvr additive="base">
                                        <p:cTn id="27" dur="500" fill="hold"/>
                                        <p:tgtEl>
                                          <p:spTgt spid="56325"/>
                                        </p:tgtEl>
                                        <p:attrNameLst>
                                          <p:attrName>ppt_x</p:attrName>
                                        </p:attrNameLst>
                                      </p:cBhvr>
                                      <p:tavLst>
                                        <p:tav tm="0">
                                          <p:val>
                                            <p:strVal val="#ppt_x"/>
                                          </p:val>
                                        </p:tav>
                                        <p:tav tm="100000">
                                          <p:val>
                                            <p:strVal val="#ppt_x"/>
                                          </p:val>
                                        </p:tav>
                                      </p:tavLst>
                                    </p:anim>
                                    <p:anim calcmode="lin" valueType="num">
                                      <p:cBhvr additive="base">
                                        <p:cTn id="28"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56426"/>
                                        </p:tgtEl>
                                        <p:attrNameLst>
                                          <p:attrName>style.visibility</p:attrName>
                                        </p:attrNameLst>
                                      </p:cBhvr>
                                      <p:to>
                                        <p:strVal val="visible"/>
                                      </p:to>
                                    </p:set>
                                    <p:animEffect transition="in" filter="box(in)">
                                      <p:cBhvr>
                                        <p:cTn id="33" dur="500"/>
                                        <p:tgtEl>
                                          <p:spTgt spid="564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6427"/>
                                        </p:tgtEl>
                                        <p:attrNameLst>
                                          <p:attrName>style.visibility</p:attrName>
                                        </p:attrNameLst>
                                      </p:cBhvr>
                                      <p:to>
                                        <p:strVal val="visible"/>
                                      </p:to>
                                    </p:set>
                                    <p:animEffect transition="in" filter="blinds(horizontal)">
                                      <p:cBhvr>
                                        <p:cTn id="36" dur="500"/>
                                        <p:tgtEl>
                                          <p:spTgt spid="564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56428"/>
                                        </p:tgtEl>
                                        <p:attrNameLst>
                                          <p:attrName>style.visibility</p:attrName>
                                        </p:attrNameLst>
                                      </p:cBhvr>
                                      <p:to>
                                        <p:strVal val="visible"/>
                                      </p:to>
                                    </p:set>
                                    <p:animEffect transition="in" filter="box(in)">
                                      <p:cBhvr>
                                        <p:cTn id="41" dur="500"/>
                                        <p:tgtEl>
                                          <p:spTgt spid="5642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56429"/>
                                        </p:tgtEl>
                                        <p:attrNameLst>
                                          <p:attrName>style.visibility</p:attrName>
                                        </p:attrNameLst>
                                      </p:cBhvr>
                                      <p:to>
                                        <p:strVal val="visible"/>
                                      </p:to>
                                    </p:set>
                                    <p:animEffect transition="in" filter="box(in)">
                                      <p:cBhvr>
                                        <p:cTn id="46" dur="500"/>
                                        <p:tgtEl>
                                          <p:spTgt spid="5642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56339"/>
                                        </p:tgtEl>
                                        <p:attrNameLst>
                                          <p:attrName>style.visibility</p:attrName>
                                        </p:attrNameLst>
                                      </p:cBhvr>
                                      <p:to>
                                        <p:strVal val="visible"/>
                                      </p:to>
                                    </p:set>
                                    <p:animEffect transition="in" filter="box(in)">
                                      <p:cBhvr>
                                        <p:cTn id="51" dur="500"/>
                                        <p:tgtEl>
                                          <p:spTgt spid="5633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xit" presetSubtype="10" fill="hold" grpId="1" nodeType="clickEffect">
                                  <p:stCondLst>
                                    <p:cond delay="0"/>
                                  </p:stCondLst>
                                  <p:childTnLst>
                                    <p:animEffect transition="out" filter="blinds(horizontal)">
                                      <p:cBhvr>
                                        <p:cTn id="55" dur="500"/>
                                        <p:tgtEl>
                                          <p:spTgt spid="56325"/>
                                        </p:tgtEl>
                                      </p:cBhvr>
                                    </p:animEffect>
                                    <p:set>
                                      <p:cBhvr>
                                        <p:cTn id="56" dur="1" fill="hold">
                                          <p:stCondLst>
                                            <p:cond delay="499"/>
                                          </p:stCondLst>
                                        </p:cTn>
                                        <p:tgtEl>
                                          <p:spTgt spid="56325"/>
                                        </p:tgtEl>
                                        <p:attrNameLst>
                                          <p:attrName>style.visibility</p:attrName>
                                        </p:attrNameLst>
                                      </p:cBhvr>
                                      <p:to>
                                        <p:strVal val="hidden"/>
                                      </p:to>
                                    </p:set>
                                  </p:childTnLst>
                                </p:cTn>
                              </p:par>
                              <p:par>
                                <p:cTn id="57" presetID="3" presetClass="exit" presetSubtype="10" fill="hold" grpId="0" nodeType="withEffect">
                                  <p:stCondLst>
                                    <p:cond delay="0"/>
                                  </p:stCondLst>
                                  <p:childTnLst>
                                    <p:animEffect transition="out" filter="blinds(horizontal)">
                                      <p:cBhvr>
                                        <p:cTn id="58" dur="500"/>
                                        <p:tgtEl>
                                          <p:spTgt spid="56331"/>
                                        </p:tgtEl>
                                      </p:cBhvr>
                                    </p:animEffect>
                                    <p:set>
                                      <p:cBhvr>
                                        <p:cTn id="59" dur="1" fill="hold">
                                          <p:stCondLst>
                                            <p:cond delay="499"/>
                                          </p:stCondLst>
                                        </p:cTn>
                                        <p:tgtEl>
                                          <p:spTgt spid="56331"/>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56334"/>
                                        </p:tgtEl>
                                        <p:attrNameLst>
                                          <p:attrName>style.visibility</p:attrName>
                                        </p:attrNameLst>
                                      </p:cBhvr>
                                      <p:to>
                                        <p:strVal val="visible"/>
                                      </p:to>
                                    </p:set>
                                    <p:animEffect transition="in" filter="blinds(horizontal)">
                                      <p:cBhvr>
                                        <p:cTn id="64" dur="500"/>
                                        <p:tgtEl>
                                          <p:spTgt spid="56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P spid="56325" grpId="0" autoUpdateAnimBg="0"/>
      <p:bldP spid="56325" grpId="1"/>
      <p:bldP spid="56329" grpId="0" animBg="1"/>
      <p:bldP spid="56331" grpId="0"/>
      <p:bldP spid="56334" grpId="0"/>
      <p:bldP spid="56337" grpId="0" autoUpdateAnimBg="0"/>
      <p:bldP spid="56425" grpId="0"/>
      <p:bldP spid="56427" grpId="0" animBg="1"/>
      <p:bldP spid="56428" grpId="0" autoUpdateAnimBg="0"/>
      <p:bldP spid="56429"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TotalTime>
  <Words>2106</Words>
  <Application>Microsoft Office PowerPoint</Application>
  <PresentationFormat>Widescreen</PresentationFormat>
  <Paragraphs>258</Paragraphs>
  <Slides>23</Slides>
  <Notes>9</Notes>
  <HiddenSlides>0</HiddenSlides>
  <MMClips>11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等线</vt:lpstr>
      <vt:lpstr>等线 Light</vt:lpstr>
      <vt:lpstr>.VnKoala</vt:lpstr>
      <vt:lpstr>A3.OpenSans-San</vt:lpstr>
      <vt:lpstr>Arial</vt:lpstr>
      <vt:lpstr>Calibri</vt:lpstr>
      <vt:lpstr>Calibri Light</vt:lpstr>
      <vt:lpstr>Times New Roman</vt:lpstr>
      <vt:lpstr>Verdana</vt:lpstr>
      <vt:lpstr>VNI-Centur</vt:lpstr>
      <vt:lpstr>VNI-Garam</vt:lpstr>
      <vt:lpstr>VNI-Souvir</vt:lpstr>
      <vt:lpstr>VNI-Times</vt:lpstr>
      <vt:lpstr>Wingdings</vt:lpstr>
      <vt:lpstr>Office Theme</vt:lpstr>
      <vt:lpstr>Office 主题​​</vt:lpstr>
      <vt:lpstr>PowerPoint Presentation</vt:lpstr>
      <vt:lpstr>PowerPoint Presentation</vt:lpstr>
      <vt:lpstr>PowerPoint Presentation</vt:lpstr>
      <vt:lpstr>PowerPoint Presentation</vt:lpstr>
      <vt:lpstr>VẬT CÓ SỰ BIẾN DẠNG GIỐNG NHƯ BIẾN DẠNG CỦA LÒ XO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ACER</cp:lastModifiedBy>
  <cp:revision>23</cp:revision>
  <dcterms:created xsi:type="dcterms:W3CDTF">2021-10-10T10:30:21Z</dcterms:created>
  <dcterms:modified xsi:type="dcterms:W3CDTF">2023-04-03T12:58:25Z</dcterms:modified>
</cp:coreProperties>
</file>