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337" r:id="rId4"/>
    <p:sldId id="324" r:id="rId6"/>
    <p:sldId id="307" r:id="rId7"/>
    <p:sldId id="310" r:id="rId8"/>
    <p:sldId id="338" r:id="rId9"/>
    <p:sldId id="358" r:id="rId10"/>
    <p:sldId id="314" r:id="rId11"/>
    <p:sldId id="339" r:id="rId12"/>
    <p:sldId id="311" r:id="rId13"/>
    <p:sldId id="304" r:id="rId14"/>
    <p:sldId id="375" r:id="rId15"/>
    <p:sldId id="386" r:id="rId16"/>
    <p:sldId id="340" r:id="rId17"/>
    <p:sldId id="342" r:id="rId18"/>
    <p:sldId id="343" r:id="rId19"/>
    <p:sldId id="387" r:id="rId20"/>
    <p:sldId id="321" r:id="rId21"/>
    <p:sldId id="385" r:id="rId22"/>
    <p:sldId id="268" r:id="rId23"/>
    <p:sldId id="341" r:id="rId24"/>
    <p:sldId id="285" r:id="rId25"/>
    <p:sldId id="388" r:id="rId26"/>
    <p:sldId id="389" r:id="rId27"/>
    <p:sldId id="390" r:id="rId28"/>
    <p:sldId id="391" r:id="rId29"/>
    <p:sldId id="345" r:id="rId30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1C9"/>
    <a:srgbClr val="6D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73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76C18-7010-2548-B0CF-E01C4D6B9E8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4A293-AD89-D641-93FD-9486F0CE0F1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A293-AD89-D641-93FD-9486F0CE0F1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372A-0EAB-497F-8C4F-DBA74D4F81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327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204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372A-0EAB-497F-8C4F-DBA74D4F81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A293-AD89-D641-93FD-9486F0CE0F1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A45-DE34-D14A-8F2D-315EF22931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6572-68AD-A546-A384-F4B5AFBBF0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A45-DE34-D14A-8F2D-315EF22931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6572-68AD-A546-A384-F4B5AFBBF0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A45-DE34-D14A-8F2D-315EF22931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6572-68AD-A546-A384-F4B5AFBBF0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60-E6DA-4FF1-9788-E1CA53C095E5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60-E6DA-4FF1-9788-E1CA53C095E5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60-E6DA-4FF1-9788-E1CA53C095E5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60-E6DA-4FF1-9788-E1CA53C095E5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60-E6DA-4FF1-9788-E1CA53C095E5}" type="datetimeFigureOut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60-E6DA-4FF1-9788-E1CA53C095E5}" type="datetimeFigureOut">
              <a:rPr lang="en-US" smtClean="0"/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60-E6DA-4FF1-9788-E1CA53C095E5}" type="datetimeFigureOut">
              <a:rPr lang="en-US" smtClean="0"/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60-E6DA-4FF1-9788-E1CA53C095E5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A45-DE34-D14A-8F2D-315EF22931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6572-68AD-A546-A384-F4B5AFBBF0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60-E6DA-4FF1-9788-E1CA53C095E5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60-E6DA-4FF1-9788-E1CA53C095E5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7960-E6DA-4FF1-9788-E1CA53C095E5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600" lvl="0" indent="-457200"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1219200" lvl="1" indent="-4572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828800" lvl="2" indent="-4572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2438400" lvl="3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8000" lvl="4" indent="-4572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600" lvl="5" indent="-457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200" lvl="6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800" lvl="7" indent="-4572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400" lvl="8" indent="-457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229333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600" lvl="0" indent="-45720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572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800" lvl="2" indent="-457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400" lvl="3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8000" lvl="4" indent="-4572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600" lvl="5" indent="-457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200" lvl="6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800" lvl="7" indent="-4572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400" lvl="8" indent="-457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238249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600" lvl="0" indent="-45720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572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800" lvl="2" indent="-457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400" lvl="3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8000" lvl="4" indent="-4572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600" lvl="5" indent="-457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200" lvl="6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800" lvl="7" indent="-4572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400" lvl="8" indent="-457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09600" y="56718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600" lvl="0" indent="-304800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5"/>
            </a:lvl1pPr>
          </a:lstStyle>
          <a:p/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A45-DE34-D14A-8F2D-315EF22931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6572-68AD-A546-A384-F4B5AFBBF0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A45-DE34-D14A-8F2D-315EF22931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6572-68AD-A546-A384-F4B5AFBBF0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A45-DE34-D14A-8F2D-315EF229317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6572-68AD-A546-A384-F4B5AFBBF0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A45-DE34-D14A-8F2D-315EF229317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6572-68AD-A546-A384-F4B5AFBBF0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A45-DE34-D14A-8F2D-315EF229317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6572-68AD-A546-A384-F4B5AFBBF0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A45-DE34-D14A-8F2D-315EF22931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6572-68AD-A546-A384-F4B5AFBBF0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A45-DE34-D14A-8F2D-315EF229317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6572-68AD-A546-A384-F4B5AFBBF0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FA45-DE34-D14A-8F2D-315EF229317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6572-68AD-A546-A384-F4B5AFBBF0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57960-E6DA-4FF1-9788-E1CA53C095E5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39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GIF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Rounded Rectangle 6"/>
          <p:cNvSpPr/>
          <p:nvPr/>
        </p:nvSpPr>
        <p:spPr>
          <a:xfrm>
            <a:off x="2057400" y="152400"/>
            <a:ext cx="8077200" cy="93666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CẶP ĐÔI ĂN Ý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76200" y="4572000"/>
            <a:ext cx="12115800" cy="220980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Lớp bạn A đang có dự định đi tham quan</a:t>
            </a:r>
            <a:r>
              <a:rPr lang="en-N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Hội trường Thống Nhất (Dinh Độc Lập)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Địa điểm xuất phát l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</a:t>
            </a:r>
            <a:r>
              <a:rPr lang="en-N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chợ Bến Thành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Lớp bạn A đang loay hoay không biết đường đi như thế n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Theo em, lớp của bạn A có thể sử dụng phương tiện gì để tìm được đường đi đến</a:t>
            </a:r>
            <a:r>
              <a:rPr lang="en-N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 trường Thống Nhất (Dinh Độc Lập)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Arrow: Right 1"/>
          <p:cNvSpPr/>
          <p:nvPr/>
        </p:nvSpPr>
        <p:spPr>
          <a:xfrm>
            <a:off x="5218430" y="2362200"/>
            <a:ext cx="1333500" cy="632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Content Placeholder 2" descr="cho-ben-thanh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480" y="1199515"/>
            <a:ext cx="5090795" cy="3261995"/>
          </a:xfrm>
          <a:prstGeom prst="rect">
            <a:avLst/>
          </a:prstGeom>
        </p:spPr>
      </p:pic>
      <p:pic>
        <p:nvPicPr>
          <p:cNvPr id="5" name="Picture 4" descr="quang-canh-phia-truoc-dinh-doc-lap-1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930" y="1199515"/>
            <a:ext cx="5614035" cy="32619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16" y="-6491"/>
            <a:ext cx="121920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67600" y="0"/>
            <a:ext cx="4724400" cy="4721902"/>
            <a:chOff x="7097842" y="741364"/>
            <a:chExt cx="4724400" cy="5101510"/>
          </a:xfrm>
        </p:grpSpPr>
        <p:pic>
          <p:nvPicPr>
            <p:cNvPr id="4104" name="Picture 8" descr="Ban do mot khu vuc cua thanh pho Da Nang (ti le 17500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842" y="741364"/>
              <a:ext cx="4724400" cy="5014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13" name="Group 17"/>
            <p:cNvGrpSpPr/>
            <p:nvPr/>
          </p:nvGrpSpPr>
          <p:grpSpPr bwMode="auto">
            <a:xfrm>
              <a:off x="7153404" y="5136437"/>
              <a:ext cx="2886075" cy="706437"/>
              <a:chOff x="2886" y="3216"/>
              <a:chExt cx="1818" cy="445"/>
            </a:xfrm>
          </p:grpSpPr>
          <p:sp>
            <p:nvSpPr>
              <p:cNvPr id="4110" name="Text Box 14"/>
              <p:cNvSpPr txBox="1">
                <a:spLocks noChangeArrowheads="1"/>
              </p:cNvSpPr>
              <p:nvPr/>
            </p:nvSpPr>
            <p:spPr bwMode="auto">
              <a:xfrm>
                <a:off x="2886" y="3327"/>
                <a:ext cx="1056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bản đồ :</a:t>
                </a:r>
                <a:endPara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1" name="AutoShape 15"/>
              <p:cNvSpPr/>
              <p:nvPr/>
            </p:nvSpPr>
            <p:spPr bwMode="auto">
              <a:xfrm>
                <a:off x="3840" y="3216"/>
                <a:ext cx="96" cy="432"/>
              </a:xfrm>
              <a:prstGeom prst="leftBrace">
                <a:avLst>
                  <a:gd name="adj1" fmla="val 375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3888" y="3264"/>
                <a:ext cx="816" cy="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endPara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sz="1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altLang="en-US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671397" y="-6491"/>
            <a:ext cx="3043645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nl-N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nl-N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bản </a:t>
            </a:r>
            <a:r>
              <a:rPr lang="nl-N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8710" y="758522"/>
            <a:ext cx="445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Hình ả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46" y="671815"/>
            <a:ext cx="900362" cy="9561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550" y="1409065"/>
            <a:ext cx="6551295" cy="231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nl-N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Khái niệm: Tỉ lệ bản đồ cho biết mức độ thu nhỏ của khoảng cách trên bản đồ so với khoảng cách trên thực địa. </a:t>
            </a:r>
            <a:endParaRPr lang="nl-NL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NZ" altLang="nl-N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thể hiện tỉ lệ bản đồ người ta dùng tỉ lệ số và tỉ lệ thước</a:t>
            </a:r>
            <a:endParaRPr lang="nl-NL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图片 3"/>
          <p:cNvPicPr>
            <a:picLocks noChangeAspect="1"/>
          </p:cNvPicPr>
          <p:nvPr/>
        </p:nvPicPr>
        <p:blipFill rotWithShape="1">
          <a:blip r:embed="rId4" cstate="screen"/>
          <a:srcRect l="28644" t="12777" r="31386" b="20000"/>
          <a:stretch>
            <a:fillRect/>
          </a:stretch>
        </p:blipFill>
        <p:spPr>
          <a:xfrm>
            <a:off x="280282" y="3725507"/>
            <a:ext cx="2283036" cy="2834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55" y="1076960"/>
            <a:ext cx="3843020" cy="3513455"/>
          </a:xfrm>
        </p:spPr>
        <p:txBody>
          <a:bodyPr>
            <a:normAutofit/>
          </a:bodyPr>
          <a:p>
            <a:pPr algn="l"/>
            <a:r>
              <a:rPr lang="en-NZ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Bản đồ này có tỉ lệ là bao nhiêu?</a:t>
            </a:r>
            <a:br>
              <a:rPr lang="en-NZ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NZ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NZ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Tỉ lệ này cho em biết điều gì ?</a:t>
            </a:r>
            <a:endParaRPr lang="en-NZ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Picture 3" descr="Diagram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6425" y="53340"/>
            <a:ext cx="7043420" cy="533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 descr="Map&#10;&#10;Description automatically generated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7940" y="109855"/>
            <a:ext cx="7795260" cy="5447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212725" y="5556885"/>
            <a:ext cx="119792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NZ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1: 32 000 000 </a:t>
            </a:r>
            <a:endParaRPr lang="en-NZ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NZ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1 cm trên bản đồ bằng 32 000 000 cm ngoài thực địa</a:t>
            </a:r>
            <a:endParaRPr lang="en-NZ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7155" y="5390515"/>
            <a:ext cx="11979275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NZ" altLang="en-US"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 lệ 1: 35 000</a:t>
            </a:r>
            <a:endParaRPr lang="en-NZ" altLang="en-US" sz="3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NZ" altLang="en-US"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biết 1 cm trên bản đồ bằng 35 000 cm ngoài thực địa</a:t>
            </a:r>
            <a:endParaRPr lang="en-NZ" altLang="en-US" sz="3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Rounded Rectangle 3"/>
          <p:cNvSpPr/>
          <p:nvPr/>
        </p:nvSpPr>
        <p:spPr>
          <a:xfrm>
            <a:off x="76200" y="7747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797685" y="774700"/>
            <a:ext cx="8805545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8155" y="460375"/>
            <a:ext cx="11235055" cy="838835"/>
          </a:xfrm>
        </p:spPr>
        <p:txBody>
          <a:bodyPr>
            <a:normAutofit fontScale="90000"/>
          </a:bodyPr>
          <a:p>
            <a:pPr algn="ctr"/>
            <a:r>
              <a:rPr lang="en-NZ" altLang="en-US" sz="355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Bản đồ này có tỉ lệ là bao nhiêu?</a:t>
            </a:r>
            <a:br>
              <a:rPr lang="en-NZ" altLang="en-US" sz="355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NZ" altLang="en-US" sz="355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NZ" altLang="en-US" sz="3555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0" y="5651500"/>
            <a:ext cx="11979275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NZ" altLang="en-US"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 lệ 1: 25 000</a:t>
            </a:r>
            <a:endParaRPr lang="en-NZ" altLang="en-US" sz="3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NZ" altLang="en-US"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biết 1 cm trên bản đồ bằng 25 000 cm ngoài thực địa</a:t>
            </a:r>
            <a:endParaRPr lang="en-NZ" altLang="en-US" sz="3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ounded Rectangle 3"/>
          <p:cNvSpPr/>
          <p:nvPr/>
        </p:nvSpPr>
        <p:spPr>
          <a:xfrm>
            <a:off x="69850" y="7620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317" name="Table 13316"/>
          <p:cNvGraphicFramePr/>
          <p:nvPr/>
        </p:nvGraphicFramePr>
        <p:xfrm>
          <a:off x="304800" y="1371600"/>
          <a:ext cx="11658600" cy="4837113"/>
        </p:xfrm>
        <a:graphic>
          <a:graphicData uri="http://schemas.openxmlformats.org/drawingml/2006/table">
            <a:tbl>
              <a:tblPr/>
              <a:tblGrid>
                <a:gridCol w="11658600"/>
              </a:tblGrid>
              <a:tr h="1463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Có 2 loại tỉ lệ bản đồ:</a:t>
                      </a:r>
                      <a:endPara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Tỉ lệ số. Ví dụ: tỉ lệ 1: 10.000, có nghĩa với 1 cm đo được trên bản đồ sẽ bằng 10.000 cm (hay 10 m)</a:t>
                      </a:r>
                      <a:r>
                        <a:rPr lang="en-NZ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ngoài thực địa.</a:t>
                      </a:r>
                      <a:endParaRPr lang="en-US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Tỉ lệ thước</a:t>
                      </a:r>
                      <a:r>
                        <a:rPr lang="en-NZ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 tỉ lệ được thể hiện dười dạng 1 thước đo tính sẳn.</a:t>
                      </a:r>
                      <a:endParaRPr lang="en-NZ" altLang="en-US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</a:tr>
              <a:tr h="1828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Để tính khoảng cách trên thực địa dựa v</a:t>
                      </a:r>
                      <a:r>
                        <a:rPr lang="en-US" altLang="en-US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tỉ lệ bản đồ, chúng ta cần thao thác các bước</a:t>
                      </a:r>
                      <a:endPara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1: Đo khoảng cách giữa hai điểm</a:t>
                      </a:r>
                      <a:endParaRPr lang="en-US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2: Đọc độ d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đoạn vừa đo</a:t>
                      </a:r>
                      <a:endParaRPr lang="en-US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3: Dựa v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tỉ lệ bản đồ để tính khoảng cách trên thực địa</a:t>
                      </a:r>
                      <a:r>
                        <a:rPr lang="en-NZ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lấy độ dài vừa đo nhân với mẫu số của tỉ lệ bản đồ )</a:t>
                      </a:r>
                      <a:endParaRPr lang="en-NZ" alt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</a:tr>
              <a:tr h="11795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Tính khoảng cách trên thực địa giữa A v</a:t>
                      </a:r>
                      <a:r>
                        <a:rPr lang="en-US" altLang="en-US" b="1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B:</a:t>
                      </a:r>
                      <a:endParaRPr lang="en-US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bản đồ l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NZ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5.000, độ d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đo được giữa A v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l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NZ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cm, ta lấy </a:t>
                      </a:r>
                      <a:r>
                        <a:rPr lang="en-NZ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 * </a:t>
                      </a:r>
                      <a:r>
                        <a:rPr lang="en-NZ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5.000 = </a:t>
                      </a:r>
                      <a:r>
                        <a:rPr lang="en-NZ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 cm (hay </a:t>
                      </a:r>
                      <a:r>
                        <a:rPr lang="en-NZ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NZ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m)</a:t>
                      </a:r>
                      <a:endParaRPr lang="en-US" altLang="en-US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53" marR="55953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8"/>
          <p:cNvSpPr>
            <a:spLocks noGrp="1"/>
          </p:cNvSpPr>
          <p:nvPr>
            <p:ph type="title"/>
          </p:nvPr>
        </p:nvSpPr>
        <p:spPr>
          <a:xfrm>
            <a:off x="685800" y="0"/>
            <a:ext cx="11353800" cy="698500"/>
          </a:xfrm>
        </p:spPr>
        <p:txBody>
          <a:bodyPr vert="horz" wrap="square" lIns="91440" tIns="45720" rIns="91440" bIns="45720" anchor="ctr" anchorCtr="0"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0" y="5588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61" name="图片 8"/>
          <p:cNvPicPr>
            <a:picLocks noChangeAspect="1"/>
          </p:cNvPicPr>
          <p:nvPr/>
        </p:nvPicPr>
        <p:blipFill>
          <a:blip r:embed="rId2"/>
          <a:srcRect l="34689" t="48703" r="49911" b="27640"/>
          <a:stretch>
            <a:fillRect/>
          </a:stretch>
        </p:blipFill>
        <p:spPr>
          <a:xfrm>
            <a:off x="0" y="1551940"/>
            <a:ext cx="1828800" cy="285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Rectangle 17"/>
          <p:cNvSpPr/>
          <p:nvPr/>
        </p:nvSpPr>
        <p:spPr>
          <a:xfrm>
            <a:off x="304800" y="968375"/>
            <a:ext cx="39211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rcRect t="21273"/>
          <a:stretch>
            <a:fillRect/>
          </a:stretch>
        </p:blipFill>
        <p:spPr>
          <a:xfrm>
            <a:off x="3683635" y="1944370"/>
            <a:ext cx="7943215" cy="4439285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3796665" y="1114425"/>
            <a:ext cx="7976235" cy="8299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N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3.4, em hãy thực hiện những nhiệm vụ sau để đo tính khoảng cách và tìm đường đi trên bản đồ:</a:t>
            </a:r>
            <a:endParaRPr lang="en-NZ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8"/>
          <p:cNvSpPr>
            <a:spLocks noGrp="1"/>
          </p:cNvSpPr>
          <p:nvPr>
            <p:ph type="title"/>
          </p:nvPr>
        </p:nvSpPr>
        <p:spPr>
          <a:xfrm>
            <a:off x="685800" y="0"/>
            <a:ext cx="11353800" cy="698500"/>
          </a:xfrm>
        </p:spPr>
        <p:txBody>
          <a:bodyPr vert="horz" wrap="square" lIns="91440" tIns="45720" rIns="91440" bIns="45720" anchor="ctr" anchorCtr="0"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0" y="684213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Ví dụ 2:  cho bản đồ Tỉ lệ bản đồ là 1: 15.000, độ dài đo được giữa A và B là 5 cm. Hỏi khoảng cách giữa 2 điểm A và B ngoài thực địa là bao nhiêu?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9" name="图片 8"/>
          <p:cNvPicPr>
            <a:picLocks noChangeAspect="1"/>
          </p:cNvPicPr>
          <p:nvPr/>
        </p:nvPicPr>
        <p:blipFill>
          <a:blip r:embed="rId2"/>
          <a:srcRect l="34689" t="48703" r="49911" b="27640"/>
          <a:stretch>
            <a:fillRect/>
          </a:stretch>
        </p:blipFill>
        <p:spPr>
          <a:xfrm>
            <a:off x="76200" y="2254250"/>
            <a:ext cx="1828800" cy="285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1905000" y="2441575"/>
            <a:ext cx="9906000" cy="26765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Tỉ lệ bản đồ: 1: 10 000 thì 1cm trên bản đồ = 10 000 cm = 100 m trên thực địa.</a:t>
            </a:r>
            <a:endParaRPr sz="280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sz="280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khoảng cách: </a:t>
            </a:r>
            <a:endParaRPr sz="280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+ 7.5 cm x 10 000 cm = 75</a:t>
            </a:r>
            <a:r>
              <a:rPr lang="en-NZ"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cm = 750 m</a:t>
            </a:r>
            <a:endParaRPr sz="280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 cm x 10 000 cm = 60 000 cm = 600 m </a:t>
            </a:r>
            <a:endParaRPr sz="280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1" name="Rectangle 7"/>
          <p:cNvSpPr/>
          <p:nvPr/>
        </p:nvSpPr>
        <p:spPr>
          <a:xfrm>
            <a:off x="346075" y="1273175"/>
            <a:ext cx="39211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8"/>
          <p:cNvSpPr>
            <a:spLocks noGrp="1"/>
          </p:cNvSpPr>
          <p:nvPr>
            <p:ph type="title"/>
          </p:nvPr>
        </p:nvSpPr>
        <p:spPr>
          <a:xfrm>
            <a:off x="685800" y="0"/>
            <a:ext cx="11353800" cy="698500"/>
          </a:xfrm>
        </p:spPr>
        <p:txBody>
          <a:bodyPr vert="horz" wrap="square" lIns="91440" tIns="45720" rIns="91440" bIns="45720" anchor="ctr" anchorCtr="0"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0" y="685483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Ví dụ 2:  cho bản đồ Tỉ lệ bản đồ là 1: 15.000, độ dài đo được giữa A và B là 5 cm. Hỏi khoảng cách giữa 2 điểm A và B ngoài thực địa là bao nhiêu?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9" name="图片 8"/>
          <p:cNvPicPr>
            <a:picLocks noChangeAspect="1"/>
          </p:cNvPicPr>
          <p:nvPr/>
        </p:nvPicPr>
        <p:blipFill>
          <a:blip r:embed="rId2"/>
          <a:srcRect l="34689" t="48703" r="49911" b="27640"/>
          <a:stretch>
            <a:fillRect/>
          </a:stretch>
        </p:blipFill>
        <p:spPr>
          <a:xfrm>
            <a:off x="76200" y="2254250"/>
            <a:ext cx="1828800" cy="285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1905000" y="1981200"/>
            <a:ext cx="9906000" cy="1383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NZ"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</a:t>
            </a:r>
            <a:r>
              <a:rPr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bản đồ Tỉ lệ bản đồ là 1: 15.000, độ dài đo được giữa A và B là 5 cm. Hỏi khoảng cách giữa 2 điểm A và B ngoài thực địa là bao nhiêu</a:t>
            </a:r>
            <a:r>
              <a:rPr lang="en-NZ"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sz="280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1" name="Rectangle 7"/>
          <p:cNvSpPr/>
          <p:nvPr/>
        </p:nvSpPr>
        <p:spPr>
          <a:xfrm>
            <a:off x="346075" y="1273175"/>
            <a:ext cx="39211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28"/>
          <p:cNvSpPr txBox="1"/>
          <p:nvPr/>
        </p:nvSpPr>
        <p:spPr>
          <a:xfrm>
            <a:off x="1905000" y="3364865"/>
            <a:ext cx="9906000" cy="26765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Font typeface="Wingdings" panose="05000000000000000000" charset="0"/>
            </a:pPr>
            <a:r>
              <a:rPr lang="en-NZ" sz="2800" b="1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sz="2800" b="1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charset="0"/>
              <a:buChar char="ü"/>
            </a:pPr>
            <a:r>
              <a:rPr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bản đồ: 1: 1</a:t>
            </a:r>
            <a:r>
              <a:rPr lang="en-NZ"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en-NZ"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em biết:</a:t>
            </a:r>
            <a:r>
              <a:rPr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 trên bản đồ = 1</a:t>
            </a:r>
            <a:r>
              <a:rPr lang="en-NZ"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 cm  trên thực địa.</a:t>
            </a:r>
            <a:endParaRPr sz="280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charset="0"/>
              <a:buChar char="ü"/>
            </a:pPr>
            <a:r>
              <a:rPr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khoảng cách: </a:t>
            </a:r>
            <a:endParaRPr sz="280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NZ"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cm x 1</a:t>
            </a:r>
            <a:r>
              <a:rPr lang="en-NZ"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 cm = 75</a:t>
            </a:r>
            <a:r>
              <a:rPr lang="en-NZ"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cm = 750 m</a:t>
            </a:r>
            <a:endParaRPr sz="280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sz="280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>
            <a:fillRect/>
          </a:stretch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>
            <a:fillRect/>
          </a:stretch>
        </p:blipFill>
        <p:spPr>
          <a:xfrm>
            <a:off x="8655883" y="-2957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>
            <a:fillRect/>
          </a:stretch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5" t="6730" r="36369" b="58266"/>
          <a:stretch>
            <a:fillRect/>
          </a:stretch>
        </p:blipFill>
        <p:spPr>
          <a:xfrm>
            <a:off x="4609287" y="2901444"/>
            <a:ext cx="2972831" cy="25558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>
            <a:fillRect/>
          </a:stretch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>
            <a:fillRect/>
          </a:stretch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  <p:sp>
        <p:nvSpPr>
          <p:cNvPr id="36" name="Hình Bầu dục 3"/>
          <p:cNvSpPr/>
          <p:nvPr/>
        </p:nvSpPr>
        <p:spPr>
          <a:xfrm>
            <a:off x="822910" y="510618"/>
            <a:ext cx="2097664" cy="1911135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34190" y="1213642"/>
            <a:ext cx="65313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ĐƯỜNG ĐI TRÊN BẢN ĐỒ</a:t>
            </a:r>
            <a:endParaRPr lang="nl-NL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ounded Rectangle 3"/>
          <p:cNvSpPr/>
          <p:nvPr/>
        </p:nvSpPr>
        <p:spPr>
          <a:xfrm>
            <a:off x="76200" y="7747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3" name="TextBox 17"/>
          <p:cNvSpPr txBox="1"/>
          <p:nvPr/>
        </p:nvSpPr>
        <p:spPr>
          <a:xfrm>
            <a:off x="521970" y="1185228"/>
            <a:ext cx="4724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3. Tìm đường đi trên bản đồ</a:t>
            </a:r>
            <a:endParaRPr lang="en-US" alt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4491038"/>
            <a:ext cx="10058400" cy="4619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Dựa v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tỉ lệ bản đ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xác định khoảng cách thực tế sẽ đi.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2509838"/>
            <a:ext cx="10058400" cy="4619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nơi đi v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nơi đến, hướng đi trên bản đồ.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3124200"/>
            <a:ext cx="10058400" cy="1200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các cung đường có thể đi v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lựa chọn cung đường thích hợp với mục đích (ngắn nhất, thuận lợi nhất hoặc yêu cầu phải đi qua một số địa đi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cần thiết), đảm bảo tuân thủ theo quy định của luật an to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giao thông.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" y="1900238"/>
            <a:ext cx="10058400" cy="4619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vi-VN" altLang="x-none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altLang="x-none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đường đi trên bản đồ, cần thực hiện theo các bước sau:</a:t>
            </a:r>
            <a:endParaRPr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1" grpId="0" bldLvl="0" animBg="1"/>
      <p:bldP spid="25" grpId="0" bldLvl="0" animBg="1"/>
      <p:bldP spid="29" grpId="0" bldLvl="0" animBg="1"/>
      <p:bldP spid="3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54" y="132431"/>
            <a:ext cx="5276538" cy="64813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781" y="132431"/>
            <a:ext cx="561594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nl-NL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ĐƯỜNG ĐI TRÊN BẢN ĐỒ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2083" y="851892"/>
            <a:ext cx="3935319" cy="7255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b="1" dirty="0" err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7"/>
          <p:cNvGrpSpPr/>
          <p:nvPr/>
        </p:nvGrpSpPr>
        <p:grpSpPr>
          <a:xfrm>
            <a:off x="1080938" y="2188614"/>
            <a:ext cx="295836" cy="3886200"/>
            <a:chOff x="4598895" y="1721224"/>
            <a:chExt cx="295836" cy="3886200"/>
          </a:xfrm>
        </p:grpSpPr>
        <p:cxnSp>
          <p:nvCxnSpPr>
            <p:cNvPr id="7" name="直接连接符 3"/>
            <p:cNvCxnSpPr/>
            <p:nvPr/>
          </p:nvCxnSpPr>
          <p:spPr>
            <a:xfrm>
              <a:off x="4733365" y="1721224"/>
              <a:ext cx="0" cy="3886200"/>
            </a:xfrm>
            <a:prstGeom prst="line">
              <a:avLst/>
            </a:prstGeom>
            <a:ln>
              <a:solidFill>
                <a:srgbClr val="EB8F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4"/>
            <p:cNvSpPr/>
            <p:nvPr/>
          </p:nvSpPr>
          <p:spPr>
            <a:xfrm>
              <a:off x="4598895" y="1956176"/>
              <a:ext cx="295836" cy="295836"/>
            </a:xfrm>
            <a:prstGeom prst="ellipse">
              <a:avLst/>
            </a:prstGeom>
            <a:solidFill>
              <a:srgbClr val="EB8F58"/>
            </a:solidFill>
            <a:ln>
              <a:solidFill>
                <a:srgbClr val="EB8F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椭圆 5"/>
            <p:cNvSpPr/>
            <p:nvPr/>
          </p:nvSpPr>
          <p:spPr>
            <a:xfrm>
              <a:off x="4598895" y="3340864"/>
              <a:ext cx="295836" cy="295836"/>
            </a:xfrm>
            <a:prstGeom prst="ellipse">
              <a:avLst/>
            </a:prstGeom>
            <a:solidFill>
              <a:srgbClr val="EB8F58"/>
            </a:solidFill>
            <a:ln>
              <a:solidFill>
                <a:srgbClr val="EB8F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椭圆 6"/>
            <p:cNvSpPr/>
            <p:nvPr/>
          </p:nvSpPr>
          <p:spPr>
            <a:xfrm>
              <a:off x="4598895" y="4760913"/>
              <a:ext cx="295836" cy="295836"/>
            </a:xfrm>
            <a:prstGeom prst="ellipse">
              <a:avLst/>
            </a:prstGeom>
            <a:solidFill>
              <a:srgbClr val="EB8F58"/>
            </a:solidFill>
            <a:ln>
              <a:solidFill>
                <a:srgbClr val="EB8F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11244" y="2275942"/>
            <a:ext cx="492961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đi từ Hội trường Thống Nhất đến Nhà hát Thành phố. </a:t>
            </a:r>
            <a:endParaRPr lang="vi-V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4445" y="3715856"/>
            <a:ext cx="537110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lang="vi-V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 hát Thành phố đến chợ Bến Thành.</a:t>
            </a:r>
            <a:endParaRPr lang="vi-V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6029" y="4835441"/>
            <a:ext cx="488963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tuyến đường ngắn nhất để đi từ Hội trường Thống Nhất đến chợ Bến Thành.</a:t>
            </a:r>
            <a:endParaRPr lang="vi-V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ình ảnh Dấu Chấm Hỏi, Câu Hỏi, Dấu Chấm Hỏi, Bạc Vector và PNG với nền 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" y="2486783"/>
            <a:ext cx="968351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Trẻ Giơ Tay Trả Lời Một Câu Hỏi Hình ảnh | Định dạng hình ảnh PSD  401460937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5" y="5114088"/>
            <a:ext cx="90565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Rectangle 38"/>
          <p:cNvSpPr/>
          <p:nvPr/>
        </p:nvSpPr>
        <p:spPr>
          <a:xfrm>
            <a:off x="1534174" y="2432622"/>
            <a:ext cx="9123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3. TÌM ĐƯỜNG ĐI TRÊN BẢN ĐỒ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2" name="Picture 8" descr="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482" y="518307"/>
            <a:ext cx="1578731" cy="15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reets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560091"/>
            <a:ext cx="1533862" cy="15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8"/>
          <p:cNvSpPr>
            <a:spLocks noGrp="1"/>
          </p:cNvSpPr>
          <p:nvPr>
            <p:ph type="title"/>
          </p:nvPr>
        </p:nvSpPr>
        <p:spPr>
          <a:xfrm>
            <a:off x="685800" y="0"/>
            <a:ext cx="11353800" cy="698500"/>
          </a:xfrm>
        </p:spPr>
        <p:txBody>
          <a:bodyPr vert="horz" wrap="square" lIns="91440" tIns="45720" rIns="91440" bIns="45720" anchor="ctr" anchorCtr="0"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139700" y="7747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1" name="Picture 5" descr="Map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54864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6019800" y="3657600"/>
            <a:ext cx="3581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9782175" y="3570288"/>
            <a:ext cx="200025" cy="23971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010400" y="3822700"/>
            <a:ext cx="2771775" cy="1663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Flowchart: Connector 28"/>
          <p:cNvSpPr/>
          <p:nvPr/>
        </p:nvSpPr>
        <p:spPr>
          <a:xfrm>
            <a:off x="6810375" y="5475288"/>
            <a:ext cx="200025" cy="23971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Graphic 18" descr="Bui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8194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9605963" y="3048000"/>
            <a:ext cx="528638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6553200" y="4872038"/>
            <a:ext cx="681038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TN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9" grpId="0" bldLvl="0" animBg="1"/>
      <p:bldP spid="31" grpId="0" bldLvl="0" animBg="1"/>
      <p:bldP spid="3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" y="-6491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013" y="1201733"/>
            <a:ext cx="4648200" cy="4584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hướng đi</a:t>
            </a:r>
            <a:endParaRPr lang="vi-VN" sz="24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Hướng đi từ Hội trường Thống Nhất đến Nhà hát Thành phố: đi về hướng đông.</a:t>
            </a:r>
            <a:endParaRPr 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Hướng đi từ Nhà hát Thành phố đến chợ Bến Thành: đi về hướng tây nam.</a:t>
            </a:r>
            <a:endParaRPr 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 đường ngắn nhất để đi từ Hội trường Thống Nhất đến chợ Bến Thành: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213" y="707718"/>
            <a:ext cx="5711253" cy="5393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6891" y="84919"/>
            <a:ext cx="1684655" cy="657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nl-NL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luận</a:t>
            </a:r>
            <a:endParaRPr lang="nl-NL" sz="32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3" y="6213803"/>
            <a:ext cx="4461580" cy="289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80"/>
            <a:ext cx="12192000" cy="6858000"/>
          </a:xfrm>
          <a:prstGeom prst="rect">
            <a:avLst/>
          </a:prstGeom>
        </p:spPr>
      </p:pic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1" y="1175443"/>
            <a:ext cx="4205866" cy="40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951865" y="1588770"/>
            <a:ext cx="14509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altLang="zh-CN" sz="6000" b="1" spc="-200" dirty="0"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?</a:t>
            </a:r>
            <a:endParaRPr lang="en-NZ" altLang="zh-CN" sz="6000" b="1" spc="-200" dirty="0">
              <a:solidFill>
                <a:srgbClr val="FF000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2" name="Freeform 5"/>
          <p:cNvSpPr/>
          <p:nvPr/>
        </p:nvSpPr>
        <p:spPr bwMode="auto">
          <a:xfrm>
            <a:off x="3946459" y="1175090"/>
            <a:ext cx="1730619" cy="5620998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>
              <a:latin typeface="+mj-lt"/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4213878" y="1175619"/>
            <a:ext cx="751758" cy="729237"/>
            <a:chOff x="4339490" y="761746"/>
            <a:chExt cx="727764" cy="729238"/>
          </a:xfrm>
        </p:grpSpPr>
        <p:sp>
          <p:nvSpPr>
            <p:cNvPr id="147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474113" y="801513"/>
              <a:ext cx="43152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1</a:t>
              </a:r>
              <a:endParaRPr lang="zh-CN" altLang="en-US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5092183" y="2496204"/>
            <a:ext cx="751758" cy="729237"/>
            <a:chOff x="4339490" y="761746"/>
            <a:chExt cx="727764" cy="729238"/>
          </a:xfrm>
        </p:grpSpPr>
        <p:sp>
          <p:nvSpPr>
            <p:cNvPr id="153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474113" y="801513"/>
              <a:ext cx="43152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2</a:t>
              </a:r>
              <a:endParaRPr lang="zh-CN" altLang="en-US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5218238" y="4242368"/>
            <a:ext cx="751758" cy="729237"/>
            <a:chOff x="4339490" y="761746"/>
            <a:chExt cx="727764" cy="729238"/>
          </a:xfrm>
        </p:grpSpPr>
        <p:sp>
          <p:nvSpPr>
            <p:cNvPr id="159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474113" y="801513"/>
              <a:ext cx="43152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3</a:t>
              </a:r>
              <a:endParaRPr lang="zh-CN" altLang="en-US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sp>
        <p:nvSpPr>
          <p:cNvPr id="37" name="Hình chữ nhật: Góc Tròn 5"/>
          <p:cNvSpPr/>
          <p:nvPr/>
        </p:nvSpPr>
        <p:spPr>
          <a:xfrm>
            <a:off x="5970270" y="2160905"/>
            <a:ext cx="5067300" cy="1075690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mức độ thu nhỏ độ dài giữa các đối tượng trên bản đồ so với thực tế là bao nhiêu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ình chữ nhật: Góc Tròn 3"/>
          <p:cNvSpPr/>
          <p:nvPr/>
        </p:nvSpPr>
        <p:spPr>
          <a:xfrm>
            <a:off x="5243830" y="1215390"/>
            <a:ext cx="4763770" cy="469900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con số qui ước trên mỗi bản đồ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ình chữ nhật: Góc Tròn 5"/>
          <p:cNvSpPr/>
          <p:nvPr/>
        </p:nvSpPr>
        <p:spPr>
          <a:xfrm>
            <a:off x="6096635" y="3718560"/>
            <a:ext cx="5306695" cy="993140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1219200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mức độ phóng to độ dài giữa các đối tượng trên bản đồ so với thực tế là bao nhiêu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23926" y="80614"/>
            <a:ext cx="29781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927985" y="204152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3200" b="1">
                <a:latin typeface="Times New Roman" panose="02020603050405020304" pitchFamily="18" charset="0"/>
                <a:ea typeface="SimSun" panose="02010600030101010101" pitchFamily="2" charset="-122"/>
              </a:rPr>
              <a:t>Câu 1: Tỉ lệ bản đồ là gì?</a:t>
            </a:r>
            <a:endParaRPr lang="en-US" sz="3200" b="1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" name="组合 149"/>
          <p:cNvGrpSpPr/>
          <p:nvPr/>
        </p:nvGrpSpPr>
        <p:grpSpPr>
          <a:xfrm>
            <a:off x="4436228" y="5703589"/>
            <a:ext cx="751758" cy="729237"/>
            <a:chOff x="4339490" y="761746"/>
            <a:chExt cx="727764" cy="729238"/>
          </a:xfrm>
        </p:grpSpPr>
        <p:sp>
          <p:nvSpPr>
            <p:cNvPr id="3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4" name="TextBox 153"/>
            <p:cNvSpPr txBox="1"/>
            <p:nvPr/>
          </p:nvSpPr>
          <p:spPr>
            <a:xfrm>
              <a:off x="4474113" y="801513"/>
              <a:ext cx="413100" cy="583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lvl="1"/>
              <a:r>
                <a:rPr lang="en-NZ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4</a:t>
              </a:r>
              <a:endParaRPr lang="en-NZ" altLang="zh-CN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sp>
        <p:nvSpPr>
          <p:cNvPr id="5" name="Hình chữ nhật: Góc Tròn 5"/>
          <p:cNvSpPr/>
          <p:nvPr/>
        </p:nvSpPr>
        <p:spPr>
          <a:xfrm>
            <a:off x="5357495" y="5431155"/>
            <a:ext cx="5306695" cy="993140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defTabSz="1219200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yếu tố giúp học sinh khai thác tri thức địa lí trên bản đồ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ldLvl="0" animBg="1"/>
      <p:bldP spid="37" grpId="0" bldLvl="0" animBg="1"/>
      <p:bldP spid="38" grpId="0" bldLvl="0" animBg="1"/>
      <p:bldP spid="39" grpId="0" bldLvl="0" animBg="1"/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80"/>
            <a:ext cx="12192000" cy="6858000"/>
          </a:xfrm>
          <a:prstGeom prst="rect">
            <a:avLst/>
          </a:prstGeom>
        </p:spPr>
      </p:pic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1" y="1175443"/>
            <a:ext cx="4205866" cy="40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951865" y="1588770"/>
            <a:ext cx="14509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altLang="zh-CN" sz="6000" b="1" spc="-200" dirty="0"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?</a:t>
            </a:r>
            <a:r>
              <a:rPr lang="en-NZ" altLang="zh-CN" sz="6000" b="1" spc="-200" dirty="0"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  <a:sym typeface="+mn-ea"/>
              </a:rPr>
              <a:t>?</a:t>
            </a:r>
            <a:endParaRPr lang="en-NZ" altLang="zh-CN" sz="6000" b="1" spc="-200" dirty="0">
              <a:solidFill>
                <a:srgbClr val="FF000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2" name="Freeform 5"/>
          <p:cNvSpPr/>
          <p:nvPr/>
        </p:nvSpPr>
        <p:spPr bwMode="auto">
          <a:xfrm>
            <a:off x="3946459" y="1175090"/>
            <a:ext cx="1730619" cy="5620998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>
              <a:latin typeface="+mj-lt"/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4213878" y="1175619"/>
            <a:ext cx="751758" cy="729237"/>
            <a:chOff x="4339490" y="761746"/>
            <a:chExt cx="727764" cy="729238"/>
          </a:xfrm>
        </p:grpSpPr>
        <p:sp>
          <p:nvSpPr>
            <p:cNvPr id="147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474113" y="801513"/>
              <a:ext cx="43152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1</a:t>
              </a:r>
              <a:endParaRPr lang="zh-CN" altLang="en-US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5092183" y="2496204"/>
            <a:ext cx="751758" cy="729237"/>
            <a:chOff x="4339490" y="761746"/>
            <a:chExt cx="727764" cy="729238"/>
          </a:xfrm>
        </p:grpSpPr>
        <p:sp>
          <p:nvSpPr>
            <p:cNvPr id="153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474113" y="801513"/>
              <a:ext cx="43152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2</a:t>
              </a:r>
              <a:endParaRPr lang="zh-CN" altLang="en-US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5218238" y="4242368"/>
            <a:ext cx="751758" cy="729237"/>
            <a:chOff x="4339490" y="761746"/>
            <a:chExt cx="727764" cy="729238"/>
          </a:xfrm>
        </p:grpSpPr>
        <p:sp>
          <p:nvSpPr>
            <p:cNvPr id="159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474113" y="801513"/>
              <a:ext cx="43152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3</a:t>
              </a:r>
              <a:endParaRPr lang="zh-CN" altLang="en-US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sp>
        <p:nvSpPr>
          <p:cNvPr id="37" name="Hình chữ nhật: Góc Tròn 5"/>
          <p:cNvSpPr/>
          <p:nvPr/>
        </p:nvSpPr>
        <p:spPr>
          <a:xfrm>
            <a:off x="5970270" y="2160905"/>
            <a:ext cx="5432425" cy="1075690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l" defTabSz="1219200"/>
            <a:r>
              <a:rPr lang="en-NZ" altLang="en-US" sz="28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cách: tỉ lệ số, tỉ lệ chữ và tỉ lệ thước</a:t>
            </a:r>
            <a:endParaRPr lang="en-NZ" altLang="en-US" sz="28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ình chữ nhật: Góc Tròn 3"/>
          <p:cNvSpPr/>
          <p:nvPr/>
        </p:nvSpPr>
        <p:spPr>
          <a:xfrm>
            <a:off x="5231130" y="951865"/>
            <a:ext cx="4763770" cy="848360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 defTabSz="1219200"/>
            <a:r>
              <a:rPr lang="en-NZ" alt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cách: tỉ lệ số và tỉ lệ thước </a:t>
            </a:r>
            <a:endParaRPr lang="en-NZ" altLang="en-US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ình chữ nhật: Góc Tròn 5"/>
          <p:cNvSpPr/>
          <p:nvPr/>
        </p:nvSpPr>
        <p:spPr>
          <a:xfrm>
            <a:off x="6096635" y="3702050"/>
            <a:ext cx="5306695" cy="993140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l" defTabSz="1219200"/>
            <a:r>
              <a:rPr lang="en-NZ" alt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cách: tỉ lệ số, tỉ lệ chữ, tỉ lệ thước và tỉ lệ phần trăm</a:t>
            </a:r>
            <a:endParaRPr lang="en-NZ" altLang="en-US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23926" y="80614"/>
            <a:ext cx="29781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927985" y="203835"/>
            <a:ext cx="77362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3200" b="1">
                <a:latin typeface="Times New Roman" panose="02020603050405020304" pitchFamily="18" charset="0"/>
                <a:ea typeface="SimSun" panose="02010600030101010101" pitchFamily="2" charset="-122"/>
              </a:rPr>
              <a:t>Câu 2: Tỉ lệ bản đồ có mấy cách ghi?</a:t>
            </a:r>
            <a:endParaRPr lang="en-NZ" altLang="en-US" sz="3200" b="1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" name="组合 149"/>
          <p:cNvGrpSpPr/>
          <p:nvPr/>
        </p:nvGrpSpPr>
        <p:grpSpPr>
          <a:xfrm>
            <a:off x="4436228" y="5703589"/>
            <a:ext cx="751758" cy="729237"/>
            <a:chOff x="4339490" y="761746"/>
            <a:chExt cx="727764" cy="729238"/>
          </a:xfrm>
        </p:grpSpPr>
        <p:sp>
          <p:nvSpPr>
            <p:cNvPr id="3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4" name="TextBox 153"/>
            <p:cNvSpPr txBox="1"/>
            <p:nvPr/>
          </p:nvSpPr>
          <p:spPr>
            <a:xfrm>
              <a:off x="4474113" y="801513"/>
              <a:ext cx="413100" cy="583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lvl="1"/>
              <a:r>
                <a:rPr lang="en-NZ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4</a:t>
              </a:r>
              <a:endParaRPr lang="en-NZ" altLang="zh-CN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sp>
        <p:nvSpPr>
          <p:cNvPr id="5" name="Hình chữ nhật: Góc Tròn 5"/>
          <p:cNvSpPr/>
          <p:nvPr/>
        </p:nvSpPr>
        <p:spPr>
          <a:xfrm>
            <a:off x="5357495" y="5431155"/>
            <a:ext cx="5306695" cy="993140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l" defTabSz="1219200"/>
            <a:r>
              <a:rPr lang="en-NZ" alt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cách: tỉ lệ số, tỉ lệ thước, tỉ lệ chữ, tỉnh lệ phần trăm và tỉ lệ hình học. </a:t>
            </a:r>
            <a:endParaRPr lang="en-NZ" altLang="en-US" sz="2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ldLvl="0" animBg="1"/>
      <p:bldP spid="37" grpId="0" bldLvl="0" animBg="1"/>
      <p:bldP spid="38" grpId="0" bldLvl="0" animBg="1"/>
      <p:bldP spid="39" grpId="0" bldLvl="0" animBg="1"/>
      <p:bldP spid="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80"/>
            <a:ext cx="12192000" cy="6858000"/>
          </a:xfrm>
          <a:prstGeom prst="rect">
            <a:avLst/>
          </a:prstGeom>
        </p:spPr>
      </p:pic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1" y="1175443"/>
            <a:ext cx="4205866" cy="40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951865" y="1588770"/>
            <a:ext cx="14509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altLang="zh-CN" sz="6000" b="1" spc="-200" dirty="0"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?</a:t>
            </a:r>
            <a:r>
              <a:rPr lang="en-NZ" altLang="zh-CN" sz="6000" b="1" spc="-200" dirty="0"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  <a:sym typeface="+mn-ea"/>
              </a:rPr>
              <a:t>??</a:t>
            </a:r>
            <a:endParaRPr lang="en-NZ" altLang="zh-CN" sz="6000" b="1" spc="-200" dirty="0">
              <a:solidFill>
                <a:srgbClr val="FF000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2" name="Freeform 5"/>
          <p:cNvSpPr/>
          <p:nvPr/>
        </p:nvSpPr>
        <p:spPr bwMode="auto">
          <a:xfrm>
            <a:off x="3946459" y="1175090"/>
            <a:ext cx="1730619" cy="5620998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>
              <a:latin typeface="+mj-lt"/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4213878" y="1175619"/>
            <a:ext cx="751758" cy="729237"/>
            <a:chOff x="4339490" y="761746"/>
            <a:chExt cx="727764" cy="729238"/>
          </a:xfrm>
        </p:grpSpPr>
        <p:sp>
          <p:nvSpPr>
            <p:cNvPr id="147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474113" y="801513"/>
              <a:ext cx="43152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1</a:t>
              </a:r>
              <a:endParaRPr lang="zh-CN" altLang="en-US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5092183" y="2496204"/>
            <a:ext cx="751758" cy="729237"/>
            <a:chOff x="4339490" y="761746"/>
            <a:chExt cx="727764" cy="729238"/>
          </a:xfrm>
        </p:grpSpPr>
        <p:sp>
          <p:nvSpPr>
            <p:cNvPr id="153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474113" y="801513"/>
              <a:ext cx="43152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2</a:t>
              </a:r>
              <a:endParaRPr lang="zh-CN" altLang="en-US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5218238" y="4242368"/>
            <a:ext cx="751758" cy="729237"/>
            <a:chOff x="4339490" y="761746"/>
            <a:chExt cx="727764" cy="729238"/>
          </a:xfrm>
        </p:grpSpPr>
        <p:sp>
          <p:nvSpPr>
            <p:cNvPr id="159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474113" y="801513"/>
              <a:ext cx="43152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3</a:t>
              </a:r>
              <a:endParaRPr lang="zh-CN" altLang="en-US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sp>
        <p:nvSpPr>
          <p:cNvPr id="37" name="Hình chữ nhật: Góc Tròn 5"/>
          <p:cNvSpPr/>
          <p:nvPr/>
        </p:nvSpPr>
        <p:spPr>
          <a:xfrm>
            <a:off x="5970270" y="2363470"/>
            <a:ext cx="5067300" cy="757555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 defTabSz="1219200"/>
            <a:r>
              <a:rPr lang="en-US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chính xác được tỉ lệ bản đồ </a:t>
            </a:r>
            <a:endParaRPr lang="en-US" sz="2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ình chữ nhật: Góc Tròn 3"/>
          <p:cNvSpPr/>
          <p:nvPr/>
        </p:nvSpPr>
        <p:spPr>
          <a:xfrm>
            <a:off x="5231130" y="967740"/>
            <a:ext cx="5169535" cy="832485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l" defTabSz="1219200"/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 được khoảng cách giữa 2 điểm cần tính trên bản đồ</a:t>
            </a:r>
            <a:endParaRPr 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ình chữ nhật: Góc Tròn 5"/>
          <p:cNvSpPr/>
          <p:nvPr/>
        </p:nvSpPr>
        <p:spPr>
          <a:xfrm>
            <a:off x="6096635" y="3718560"/>
            <a:ext cx="5306695" cy="993140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l" defTabSz="1219200"/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 nhân:  khoảng cách đo trên bản đồ </a:t>
            </a:r>
            <a:r>
              <a:rPr lang="en-NZ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tỉ lệ bản đồ</a:t>
            </a:r>
            <a:endParaRPr 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23926" y="80614"/>
            <a:ext cx="29781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806450" y="222250"/>
            <a:ext cx="1116076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1">
                <a:latin typeface="Times New Roman" panose="02020603050405020304" pitchFamily="18" charset="0"/>
                <a:ea typeface="SimSun" panose="02010600030101010101" pitchFamily="2" charset="-122"/>
              </a:rPr>
              <a:t>Câu </a:t>
            </a:r>
            <a:r>
              <a:rPr lang="en-NZ" altLang="en-US" sz="2800" b="1">
                <a:latin typeface="Times New Roman" panose="02020603050405020304" pitchFamily="18" charset="0"/>
                <a:ea typeface="SimSun" panose="02010600030101010101" pitchFamily="2" charset="-122"/>
              </a:rPr>
              <a:t>3: Để tính được khoảng cách thực tế giữa 2 điểm dựa vào tỉ lệ bản đồ, ta cần làm gì?</a:t>
            </a:r>
            <a:r>
              <a:rPr lang="en-US" sz="2800" b="1"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2800" b="1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" name="组合 149"/>
          <p:cNvGrpSpPr/>
          <p:nvPr/>
        </p:nvGrpSpPr>
        <p:grpSpPr>
          <a:xfrm>
            <a:off x="4436228" y="5703589"/>
            <a:ext cx="751758" cy="729237"/>
            <a:chOff x="4339490" y="761746"/>
            <a:chExt cx="727764" cy="729238"/>
          </a:xfrm>
        </p:grpSpPr>
        <p:sp>
          <p:nvSpPr>
            <p:cNvPr id="3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4" name="TextBox 153"/>
            <p:cNvSpPr txBox="1"/>
            <p:nvPr/>
          </p:nvSpPr>
          <p:spPr>
            <a:xfrm>
              <a:off x="4474113" y="801513"/>
              <a:ext cx="413100" cy="583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lvl="1"/>
              <a:r>
                <a:rPr lang="en-NZ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4</a:t>
              </a:r>
              <a:endParaRPr lang="en-NZ" altLang="zh-CN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sp>
        <p:nvSpPr>
          <p:cNvPr id="5" name="Hình chữ nhật: Góc Tròn 5"/>
          <p:cNvSpPr/>
          <p:nvPr/>
        </p:nvSpPr>
        <p:spPr>
          <a:xfrm>
            <a:off x="5231130" y="5560695"/>
            <a:ext cx="5306695" cy="766445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l" defTabSz="1219200"/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đáp án trên</a:t>
            </a:r>
            <a:endParaRPr 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ldLvl="0" animBg="1"/>
      <p:bldP spid="37" grpId="0" bldLvl="0" animBg="1"/>
      <p:bldP spid="38" grpId="0" bldLvl="0" animBg="1"/>
      <p:bldP spid="39" grpId="0" bldLvl="0" animBg="1"/>
      <p:bldP spid="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80"/>
            <a:ext cx="12192000" cy="6858000"/>
          </a:xfrm>
          <a:prstGeom prst="rect">
            <a:avLst/>
          </a:prstGeom>
        </p:spPr>
      </p:pic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1" y="1175443"/>
            <a:ext cx="4205866" cy="40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951865" y="1588770"/>
            <a:ext cx="14509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altLang="zh-CN" sz="6000" b="1" spc="-200" dirty="0"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rPr>
              <a:t>?</a:t>
            </a:r>
            <a:r>
              <a:rPr lang="en-NZ" altLang="zh-CN" sz="6000" b="1" spc="-200" dirty="0">
                <a:solidFill>
                  <a:srgbClr val="FF000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  <a:sym typeface="+mn-ea"/>
              </a:rPr>
              <a:t>???</a:t>
            </a:r>
            <a:endParaRPr lang="en-NZ" altLang="zh-CN" sz="6000" b="1" spc="-200" dirty="0">
              <a:solidFill>
                <a:srgbClr val="FF000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Times New Roman" panose="02020603050405020304" pitchFamily="18" charset="0"/>
              <a:ea typeface="方正卡通简体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2" name="Freeform 5"/>
          <p:cNvSpPr/>
          <p:nvPr/>
        </p:nvSpPr>
        <p:spPr bwMode="auto">
          <a:xfrm>
            <a:off x="3946459" y="1175090"/>
            <a:ext cx="1730619" cy="5620998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>
              <a:latin typeface="+mj-lt"/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4213878" y="1175619"/>
            <a:ext cx="751758" cy="729237"/>
            <a:chOff x="4339490" y="761746"/>
            <a:chExt cx="727764" cy="729238"/>
          </a:xfrm>
        </p:grpSpPr>
        <p:sp>
          <p:nvSpPr>
            <p:cNvPr id="147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474113" y="801513"/>
              <a:ext cx="43152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1</a:t>
              </a:r>
              <a:endParaRPr lang="zh-CN" altLang="en-US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5092183" y="2496204"/>
            <a:ext cx="751758" cy="729237"/>
            <a:chOff x="4339490" y="761746"/>
            <a:chExt cx="727764" cy="729238"/>
          </a:xfrm>
        </p:grpSpPr>
        <p:sp>
          <p:nvSpPr>
            <p:cNvPr id="153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474113" y="801513"/>
              <a:ext cx="43152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2</a:t>
              </a:r>
              <a:endParaRPr lang="zh-CN" altLang="en-US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5218238" y="4234748"/>
            <a:ext cx="751758" cy="729237"/>
            <a:chOff x="4339490" y="761746"/>
            <a:chExt cx="727764" cy="729238"/>
          </a:xfrm>
        </p:grpSpPr>
        <p:sp>
          <p:nvSpPr>
            <p:cNvPr id="159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474113" y="801513"/>
              <a:ext cx="43152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3</a:t>
              </a:r>
              <a:endParaRPr lang="zh-CN" altLang="en-US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sp>
        <p:nvSpPr>
          <p:cNvPr id="37" name="Hình chữ nhật: Góc Tròn 5"/>
          <p:cNvSpPr/>
          <p:nvPr/>
        </p:nvSpPr>
        <p:spPr>
          <a:xfrm>
            <a:off x="5832475" y="2281555"/>
            <a:ext cx="5614035" cy="955040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l" defTabSz="1219200"/>
            <a:r>
              <a:rPr lang="en-US" sz="2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cm trên bản đồ bằng 300 000 km ngoài thực tế</a:t>
            </a:r>
            <a:endParaRPr lang="en-US" sz="2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ình chữ nhật: Góc Tròn 3"/>
          <p:cNvSpPr/>
          <p:nvPr/>
        </p:nvSpPr>
        <p:spPr>
          <a:xfrm>
            <a:off x="4987290" y="951865"/>
            <a:ext cx="5676265" cy="848360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l" defTabSz="1219200"/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cm trên bản đồ bằng 300 000 dm ngoài thực tế</a:t>
            </a:r>
            <a:endParaRPr 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ình chữ nhật: Góc Tròn 5"/>
          <p:cNvSpPr/>
          <p:nvPr/>
        </p:nvSpPr>
        <p:spPr>
          <a:xfrm>
            <a:off x="6096635" y="3970655"/>
            <a:ext cx="5306695" cy="993140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l" defTabSz="1219200"/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cm trên bản đồ bằng 300 000 cm ngoài thực tế</a:t>
            </a:r>
            <a:endParaRPr 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23926" y="80614"/>
            <a:ext cx="29781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016760" y="203835"/>
            <a:ext cx="9801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Times New Roman" panose="02020603050405020304" pitchFamily="18" charset="0"/>
                <a:ea typeface="SimSun" panose="02010600030101010101" pitchFamily="2" charset="-122"/>
              </a:rPr>
              <a:t>Câu </a:t>
            </a:r>
            <a:r>
              <a:rPr lang="en-NZ" altLang="en-US" sz="3200" b="1">
                <a:latin typeface="Times New Roman" panose="02020603050405020304" pitchFamily="18" charset="0"/>
                <a:ea typeface="SimSun" panose="02010600030101010101" pitchFamily="2" charset="-122"/>
              </a:rPr>
              <a:t>4:Bản đồ có tỉ lệ 1 : 300 000 có ý nghĩa gì? </a:t>
            </a:r>
            <a:r>
              <a:rPr lang="en-US" sz="3200" b="1"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3200" b="1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" name="组合 149"/>
          <p:cNvGrpSpPr/>
          <p:nvPr/>
        </p:nvGrpSpPr>
        <p:grpSpPr>
          <a:xfrm>
            <a:off x="4436228" y="5703589"/>
            <a:ext cx="751758" cy="729237"/>
            <a:chOff x="4339490" y="761746"/>
            <a:chExt cx="727764" cy="729238"/>
          </a:xfrm>
        </p:grpSpPr>
        <p:sp>
          <p:nvSpPr>
            <p:cNvPr id="3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4" name="TextBox 153"/>
            <p:cNvSpPr txBox="1"/>
            <p:nvPr/>
          </p:nvSpPr>
          <p:spPr>
            <a:xfrm>
              <a:off x="4474113" y="801513"/>
              <a:ext cx="413100" cy="583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lvl="1"/>
              <a:r>
                <a:rPr lang="en-NZ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4</a:t>
              </a:r>
              <a:endParaRPr lang="en-NZ" altLang="zh-CN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sp>
        <p:nvSpPr>
          <p:cNvPr id="5" name="Hình chữ nhật: Góc Tròn 5"/>
          <p:cNvSpPr/>
          <p:nvPr/>
        </p:nvSpPr>
        <p:spPr>
          <a:xfrm>
            <a:off x="5357495" y="5431155"/>
            <a:ext cx="5306695" cy="993140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l" defTabSz="1219200"/>
            <a:r>
              <a:rPr 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cm trên bản đồ bằng 300 000 mm ngoài thực tế</a:t>
            </a:r>
            <a:endParaRPr 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ldLvl="0" animBg="1"/>
      <p:bldP spid="37" grpId="0" bldLvl="0" animBg="1"/>
      <p:bldP spid="38" grpId="0" bldLvl="0" animBg="1"/>
      <p:bldP spid="39" grpId="0" bldLvl="0" animBg="1"/>
      <p:bldP spid="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725" y="0"/>
            <a:ext cx="12404725" cy="697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462"/>
            <a:ext cx="122047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450" y="4543425"/>
            <a:ext cx="2230438" cy="209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41947">
            <a:off x="-735012" y="4927600"/>
            <a:ext cx="582612" cy="40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387826">
            <a:off x="12296775" y="5664200"/>
            <a:ext cx="465138" cy="43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7700" y="992188"/>
            <a:ext cx="1487488" cy="1392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925" y="731838"/>
            <a:ext cx="1997075" cy="6238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11" name="组合 2"/>
          <p:cNvGrpSpPr/>
          <p:nvPr/>
        </p:nvGrpSpPr>
        <p:grpSpPr>
          <a:xfrm>
            <a:off x="2974975" y="1677988"/>
            <a:ext cx="1446213" cy="1168400"/>
            <a:chOff x="2974300" y="1678431"/>
            <a:chExt cx="1446958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6422" y="1678431"/>
              <a:ext cx="135483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32" name="矩形 19"/>
            <p:cNvSpPr/>
            <p:nvPr/>
          </p:nvSpPr>
          <p:spPr>
            <a:xfrm rot="-881231">
              <a:off x="2974300" y="1884762"/>
              <a:ext cx="1402802" cy="8300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099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/>
                  <a:cs typeface="Times New Roman" panose="02020603050405020304" pitchFamily="18" charset="0"/>
                </a:rPr>
                <a:t>Tạm</a:t>
              </a:r>
              <a:endParaRPr lang="en-US" altLang="zh-CN" sz="4800" b="1" dirty="0">
                <a:solidFill>
                  <a:srgbClr val="099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612" name="组合 13"/>
          <p:cNvGrpSpPr/>
          <p:nvPr/>
        </p:nvGrpSpPr>
        <p:grpSpPr>
          <a:xfrm>
            <a:off x="4846638" y="2106295"/>
            <a:ext cx="1354137" cy="1168400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30" name="矩形 20"/>
            <p:cNvSpPr/>
            <p:nvPr/>
          </p:nvSpPr>
          <p:spPr>
            <a:xfrm rot="987423">
              <a:off x="4804224" y="2203500"/>
              <a:ext cx="1232489" cy="8300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/>
                  <a:cs typeface="Times New Roman" panose="02020603050405020304" pitchFamily="18" charset="0"/>
                </a:rPr>
                <a:t>Biệt</a:t>
              </a:r>
              <a:endParaRPr lang="en-US" altLang="zh-CN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863" y="1804988"/>
            <a:ext cx="654050" cy="1778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 rot="20118966">
            <a:off x="4725670" y="1846580"/>
            <a:ext cx="654050" cy="1778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 rot="1119809">
            <a:off x="7373938" y="1929448"/>
            <a:ext cx="654050" cy="1778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 rot="20691888">
            <a:off x="8957628" y="2000568"/>
            <a:ext cx="654050" cy="1778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5619" name="组合 27"/>
          <p:cNvGrpSpPr/>
          <p:nvPr/>
        </p:nvGrpSpPr>
        <p:grpSpPr>
          <a:xfrm rot="19260000">
            <a:off x="6647584" y="2218935"/>
            <a:ext cx="1401762" cy="1168400"/>
            <a:chOff x="8347514" y="2087411"/>
            <a:chExt cx="1401770" cy="1168595"/>
          </a:xfrm>
        </p:grpSpPr>
        <p:sp>
          <p:nvSpPr>
            <p:cNvPr id="32" name="圆角矩形 17"/>
            <p:cNvSpPr/>
            <p:nvPr/>
          </p:nvSpPr>
          <p:spPr>
            <a:xfrm rot="897728">
              <a:off x="8396727" y="2087411"/>
              <a:ext cx="1352557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24" name="文本框 18"/>
            <p:cNvSpPr txBox="1"/>
            <p:nvPr/>
          </p:nvSpPr>
          <p:spPr>
            <a:xfrm rot="854957">
              <a:off x="8347514" y="2256140"/>
              <a:ext cx="1350652" cy="8300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6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/>
                  <a:cs typeface="Times New Roman" panose="02020603050405020304" pitchFamily="18" charset="0"/>
                </a:rPr>
                <a:t>Các </a:t>
              </a:r>
              <a:endParaRPr lang="en-US" altLang="zh-CN" sz="4800" b="1" dirty="0">
                <a:solidFill>
                  <a:srgbClr val="FF6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620" name="组合 27"/>
          <p:cNvGrpSpPr/>
          <p:nvPr/>
        </p:nvGrpSpPr>
        <p:grpSpPr>
          <a:xfrm>
            <a:off x="9073515" y="2207260"/>
            <a:ext cx="1354138" cy="1168400"/>
            <a:chOff x="8395962" y="2087411"/>
            <a:chExt cx="1354086" cy="1168595"/>
          </a:xfrm>
        </p:grpSpPr>
        <p:sp>
          <p:nvSpPr>
            <p:cNvPr id="35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22" name="文本框 18"/>
            <p:cNvSpPr txBox="1"/>
            <p:nvPr/>
          </p:nvSpPr>
          <p:spPr>
            <a:xfrm rot="854957">
              <a:off x="8552689" y="2256140"/>
              <a:ext cx="961353" cy="8300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zh-CN" sz="4800" b="1" dirty="0">
                  <a:solidFill>
                    <a:srgbClr val="FF6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方正少儿简体"/>
                  <a:cs typeface="Times New Roman" panose="02020603050405020304" pitchFamily="18" charset="0"/>
                </a:rPr>
                <a:t>em</a:t>
              </a:r>
              <a:endParaRPr lang="en-US" altLang="zh-CN" sz="4800" b="1" dirty="0">
                <a:solidFill>
                  <a:srgbClr val="FF6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少儿简体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75"/>
            <a:ext cx="12192000" cy="6858000"/>
          </a:xfrm>
          <a:prstGeom prst="rect">
            <a:avLst/>
          </a:prstGeom>
        </p:spPr>
      </p:pic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1" y="1175443"/>
            <a:ext cx="4205866" cy="40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986355" y="1745184"/>
            <a:ext cx="1520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spc="-20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Nội dung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sp>
        <p:nvSpPr>
          <p:cNvPr id="142" name="Freeform 5"/>
          <p:cNvSpPr/>
          <p:nvPr/>
        </p:nvSpPr>
        <p:spPr bwMode="auto">
          <a:xfrm>
            <a:off x="3941379" y="1192870"/>
            <a:ext cx="1730619" cy="5620998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2400">
              <a:latin typeface="+mj-lt"/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4400568" y="1308334"/>
            <a:ext cx="751758" cy="729237"/>
            <a:chOff x="4339490" y="761746"/>
            <a:chExt cx="727764" cy="729238"/>
          </a:xfrm>
        </p:grpSpPr>
        <p:sp>
          <p:nvSpPr>
            <p:cNvPr id="147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474113" y="801513"/>
              <a:ext cx="43152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1</a:t>
              </a:r>
              <a:endParaRPr lang="zh-CN" altLang="en-US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5284588" y="3209309"/>
            <a:ext cx="751758" cy="729237"/>
            <a:chOff x="4339490" y="761746"/>
            <a:chExt cx="727764" cy="729238"/>
          </a:xfrm>
        </p:grpSpPr>
        <p:sp>
          <p:nvSpPr>
            <p:cNvPr id="153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474113" y="801513"/>
              <a:ext cx="43152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2</a:t>
              </a:r>
              <a:endParaRPr lang="zh-CN" altLang="en-US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4454333" y="5474903"/>
            <a:ext cx="751758" cy="729237"/>
            <a:chOff x="4339490" y="761746"/>
            <a:chExt cx="727764" cy="729238"/>
          </a:xfrm>
        </p:grpSpPr>
        <p:sp>
          <p:nvSpPr>
            <p:cNvPr id="159" name="任意多边形 82"/>
            <p:cNvSpPr/>
            <p:nvPr/>
          </p:nvSpPr>
          <p:spPr bwMode="auto">
            <a:xfrm rot="3738964">
              <a:off x="4338753" y="762483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srgbClr val="FFFFFF"/>
                </a:solidFill>
                <a:latin typeface="+mj-lt"/>
                <a:ea typeface="SimSun" panose="02010600030101010101" pitchFamily="2" charset="-122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474113" y="801513"/>
              <a:ext cx="43152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zh-CN" sz="3200" spc="300" dirty="0">
                  <a:solidFill>
                    <a:schemeClr val="bg1"/>
                  </a:solidFill>
                  <a:latin typeface="+mj-lt"/>
                  <a:ea typeface="Microsoft YaHei" panose="020B0503020204020204" pitchFamily="34" charset="-122"/>
                </a:rPr>
                <a:t>3</a:t>
              </a:r>
              <a:endParaRPr lang="zh-CN" altLang="en-US" sz="3200" spc="300" dirty="0">
                <a:solidFill>
                  <a:schemeClr val="bg1"/>
                </a:solidFill>
                <a:latin typeface="+mj-lt"/>
                <a:ea typeface="Microsoft YaHei" panose="020B0503020204020204" pitchFamily="34" charset="-122"/>
              </a:endParaRPr>
            </a:p>
          </p:txBody>
        </p:sp>
      </p:grpSp>
      <p:sp>
        <p:nvSpPr>
          <p:cNvPr id="37" name="Hình chữ nhật: Góc Tròn 5"/>
          <p:cNvSpPr/>
          <p:nvPr/>
        </p:nvSpPr>
        <p:spPr>
          <a:xfrm>
            <a:off x="6058582" y="3035624"/>
            <a:ext cx="3948913" cy="1448642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26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 </a:t>
            </a:r>
            <a:r>
              <a:rPr lang="nl-NL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 bản đồ</a:t>
            </a:r>
            <a:endParaRPr lang="en-US" sz="4265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ình chữ nhật: Góc Tròn 3"/>
          <p:cNvSpPr/>
          <p:nvPr/>
        </p:nvSpPr>
        <p:spPr>
          <a:xfrm>
            <a:off x="5843720" y="898499"/>
            <a:ext cx="4633505" cy="1924605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nl-NL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 </a:t>
            </a:r>
            <a:r>
              <a:rPr lang="nl-NL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 trên bản đồ</a:t>
            </a:r>
            <a:endParaRPr lang="en-US" sz="4265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ình chữ nhật: Góc Tròn 5"/>
          <p:cNvSpPr/>
          <p:nvPr/>
        </p:nvSpPr>
        <p:spPr>
          <a:xfrm>
            <a:off x="6058582" y="4869803"/>
            <a:ext cx="3948913" cy="1711719"/>
          </a:xfrm>
          <a:prstGeom prst="roundRect">
            <a:avLst/>
          </a:prstGeom>
          <a:solidFill>
            <a:schemeClr val="bg1"/>
          </a:solidFill>
          <a:ln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nl-NL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 đường đi trên bản </a:t>
            </a:r>
            <a:r>
              <a:rPr lang="nl-NL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endParaRPr lang="en-US" sz="4265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23926" y="80614"/>
            <a:ext cx="9123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3. TÌM ĐƯỜNG ĐI TRÊN BẢN ĐỒ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42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91" y="46343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998" y="220355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776714" y="295761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63" y="29576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30998" y="3494382"/>
            <a:ext cx="11038115" cy="12003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nl-NL" sz="7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 hướng trên bản </a:t>
            </a:r>
            <a:r>
              <a:rPr lang="nl-NL" sz="7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8" name="Hình Bầu dục 3"/>
          <p:cNvSpPr/>
          <p:nvPr/>
        </p:nvSpPr>
        <p:spPr>
          <a:xfrm>
            <a:off x="10353652" y="1287569"/>
            <a:ext cx="1607617" cy="1629196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#9Slide03 AmpleSoft Bold" panose="02000000000000000000" pitchFamily="2" charset="0"/>
              </a:rPr>
              <a:t>1</a:t>
            </a:r>
            <a:endParaRPr lang="en-US" sz="9600" b="1" dirty="0"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7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8"/>
          <p:cNvSpPr>
            <a:spLocks noGrp="1"/>
          </p:cNvSpPr>
          <p:nvPr>
            <p:ph type="title"/>
          </p:nvPr>
        </p:nvSpPr>
        <p:spPr>
          <a:xfrm>
            <a:off x="838200" y="-269875"/>
            <a:ext cx="10515600" cy="1325563"/>
          </a:xfrm>
        </p:spPr>
        <p:txBody>
          <a:bodyPr vert="horz" wrap="square" lIns="91440" tIns="45720" rIns="91440" bIns="45720" anchor="ctr" anchorCtr="0"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69533" y="7620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7" name="TextBox 17"/>
          <p:cNvSpPr txBox="1"/>
          <p:nvPr/>
        </p:nvSpPr>
        <p:spPr>
          <a:xfrm>
            <a:off x="381000" y="914400"/>
            <a:ext cx="4953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NZ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Phương hướng trên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bản đồ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7266305" y="4318635"/>
            <a:ext cx="4495800" cy="1981200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Dựa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đâu để xác định được phương hướng trên bản đồ? 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580" y="4067810"/>
            <a:ext cx="6276975" cy="15700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hệ thống kinh tuyến v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vĩ tuyến để xác định phương hướng trên bản đồ. Ngo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ra còn dựa v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kim chỉ nam v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mũi tên chỉ hướng Bắc trên bản đồ để xác định hướng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055688"/>
            <a:ext cx="4572000" cy="283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2" descr="Diagram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25" y="1499235"/>
            <a:ext cx="1485900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4" descr="Diagram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375" y="1604010"/>
            <a:ext cx="1428750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Content Placeholder 12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22630" y="1753235"/>
            <a:ext cx="1830070" cy="187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20" grpId="0" bldLvl="0" animBg="1"/>
      <p:bldP spid="20" grpId="1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35" y="365125"/>
            <a:ext cx="11713210" cy="1325880"/>
          </a:xfrm>
        </p:spPr>
        <p:txBody>
          <a:bodyPr>
            <a:normAutofit/>
          </a:bodyPr>
          <a:p>
            <a:r>
              <a:rPr lang="en-NZ" altLang="en-US" sz="311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phương hướng trên bản đồ bằng hệ thống kinh, vĩ tuyến:</a:t>
            </a:r>
            <a:endParaRPr lang="en-NZ" altLang="en-US" sz="311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35" y="1933575"/>
            <a:ext cx="7632700" cy="2713355"/>
          </a:xfrm>
          <a:ln>
            <a:solidFill>
              <a:schemeClr val="tx1"/>
            </a:solidFill>
          </a:ln>
        </p:spPr>
        <p:txBody>
          <a:bodyPr>
            <a:normAutofit/>
          </a:bodyPr>
          <a:p>
            <a:r>
              <a:rPr lang="en-NZ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Phần chính giữa là .......................................</a:t>
            </a:r>
            <a:endParaRPr lang="en-NZ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Phía trên kinh tuyến là hướng ............................., phía dưới kinh tuyến là hướng .........................</a:t>
            </a:r>
            <a:endParaRPr lang="en-NZ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Bên phải vĩ tuyến là hướng ................................., bên trái vĩ tuyến là hướng .............................</a:t>
            </a:r>
            <a:endParaRPr lang="en-NZ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ctr"/>
            <a:fld id="{00000000-1234-1234-1234-123412341234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GB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229600" y="1691005"/>
            <a:ext cx="3642360" cy="2955910"/>
            <a:chOff x="6611311" y="1731703"/>
            <a:chExt cx="5950931" cy="4445268"/>
          </a:xfrm>
        </p:grpSpPr>
        <p:grpSp>
          <p:nvGrpSpPr>
            <p:cNvPr id="20" name="Group 19"/>
            <p:cNvGrpSpPr/>
            <p:nvPr/>
          </p:nvGrpSpPr>
          <p:grpSpPr>
            <a:xfrm>
              <a:off x="6611311" y="1731703"/>
              <a:ext cx="4251209" cy="4445268"/>
              <a:chOff x="361431" y="1442720"/>
              <a:chExt cx="4251209" cy="4445268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1178560" y="3586480"/>
                <a:ext cx="3434080" cy="0"/>
              </a:xfrm>
              <a:prstGeom prst="straightConnector1">
                <a:avLst/>
              </a:prstGeom>
              <a:ln w="38100">
                <a:solidFill>
                  <a:srgbClr val="53B578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886711" y="1849120"/>
                <a:ext cx="0" cy="3373120"/>
              </a:xfrm>
              <a:prstGeom prst="straightConnector1">
                <a:avLst/>
              </a:prstGeom>
              <a:ln w="38100">
                <a:solidFill>
                  <a:srgbClr val="53B578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2157293" y="1442720"/>
                <a:ext cx="1457646" cy="59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Bắc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61431" y="3420543"/>
                <a:ext cx="1458591" cy="59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Tây</a:t>
                </a:r>
                <a:endPara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333944" y="5288280"/>
                <a:ext cx="1458591" cy="59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103651" y="3624607"/>
              <a:ext cx="1458591" cy="599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262084" y="2427596"/>
            <a:ext cx="1545513" cy="52197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8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12"/>
          <p:cNvSpPr/>
          <p:nvPr/>
        </p:nvSpPr>
        <p:spPr>
          <a:xfrm>
            <a:off x="3395345" y="1905635"/>
            <a:ext cx="2485390" cy="52197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Tx/>
              <a:buNone/>
            </a:pPr>
            <a:r>
              <a:rPr lang="en-NZ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tâm</a:t>
            </a:r>
            <a:endParaRPr lang="en-NZ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5262084" y="2819391"/>
            <a:ext cx="1545513" cy="52197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28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12"/>
          <p:cNvSpPr/>
          <p:nvPr/>
        </p:nvSpPr>
        <p:spPr>
          <a:xfrm>
            <a:off x="5262084" y="3251191"/>
            <a:ext cx="1545513" cy="52197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endParaRPr lang="en-US" sz="28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12"/>
          <p:cNvSpPr/>
          <p:nvPr/>
        </p:nvSpPr>
        <p:spPr>
          <a:xfrm>
            <a:off x="5262084" y="3682356"/>
            <a:ext cx="1545513" cy="52197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75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21564" y="2160824"/>
            <a:ext cx="4689617" cy="822217"/>
            <a:chOff x="891857" y="2206678"/>
            <a:chExt cx="3673972" cy="6472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91857" y="2206678"/>
              <a:ext cx="3155592" cy="64722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727379" y="2277967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0797" y="4341114"/>
            <a:ext cx="4218700" cy="820918"/>
            <a:chOff x="1568808" y="3248745"/>
            <a:chExt cx="3155592" cy="6472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08" y="3248745"/>
              <a:ext cx="3155592" cy="64722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727379" y="3372300"/>
              <a:ext cx="2838450" cy="412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hướng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zh-CN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632164" y="2236461"/>
            <a:ext cx="15455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4019" y="4381747"/>
            <a:ext cx="22183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Nam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>
            <a:fillRect/>
          </a:stretch>
        </p:blipFill>
        <p:spPr>
          <a:xfrm>
            <a:off x="796512" y="749032"/>
            <a:ext cx="718619" cy="77425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663934" y="813720"/>
            <a:ext cx="296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 err="1" smtClean="0">
                <a:ln w="25400"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Phươnghướng</a:t>
            </a:r>
            <a:endParaRPr lang="zh-CN" altLang="en-US" sz="3200" dirty="0">
              <a:ln w="25400">
                <a:noFill/>
              </a:ln>
              <a:solidFill>
                <a:srgbClr val="7030A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737" y="134674"/>
            <a:ext cx="458403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nl-NL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Phương </a:t>
            </a:r>
            <a:r>
              <a:rPr lang="nl-NL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trên bản đồ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2937" y="2294904"/>
            <a:ext cx="3025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hướng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92360" y="987261"/>
            <a:ext cx="4817292" cy="3789884"/>
            <a:chOff x="6505854" y="1731703"/>
            <a:chExt cx="6056388" cy="5372571"/>
          </a:xfrm>
        </p:grpSpPr>
        <p:grpSp>
          <p:nvGrpSpPr>
            <p:cNvPr id="20" name="Group 19"/>
            <p:cNvGrpSpPr/>
            <p:nvPr/>
          </p:nvGrpSpPr>
          <p:grpSpPr>
            <a:xfrm>
              <a:off x="6505854" y="1731703"/>
              <a:ext cx="5875746" cy="5372571"/>
              <a:chOff x="255974" y="1442720"/>
              <a:chExt cx="5875746" cy="5372571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1178560" y="3586480"/>
                <a:ext cx="3434080" cy="0"/>
              </a:xfrm>
              <a:prstGeom prst="straightConnector1">
                <a:avLst/>
              </a:prstGeom>
              <a:ln w="38100">
                <a:solidFill>
                  <a:srgbClr val="53B578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886711" y="1849120"/>
                <a:ext cx="0" cy="3373120"/>
              </a:xfrm>
              <a:prstGeom prst="straightConnector1">
                <a:avLst/>
              </a:prstGeom>
              <a:ln w="38100">
                <a:solidFill>
                  <a:srgbClr val="53B578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1687831" y="2387600"/>
                <a:ext cx="2396489" cy="2362200"/>
              </a:xfrm>
              <a:prstGeom prst="straightConnector1">
                <a:avLst/>
              </a:prstGeom>
              <a:ln w="38100">
                <a:solidFill>
                  <a:srgbClr val="53B578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2600960" y="1442720"/>
                <a:ext cx="9245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Bắc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1697355" y="2387600"/>
                <a:ext cx="2396489" cy="2428240"/>
              </a:xfrm>
              <a:prstGeom prst="straightConnector1">
                <a:avLst/>
              </a:prstGeom>
              <a:ln w="38100">
                <a:solidFill>
                  <a:srgbClr val="53B578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4242435" y="1964452"/>
                <a:ext cx="1559494" cy="567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ĐôngBắc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55974" y="1952975"/>
                <a:ext cx="1758886" cy="567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Tây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Bắc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61431" y="3420543"/>
                <a:ext cx="14585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Tây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88632" y="4686905"/>
                <a:ext cx="1751226" cy="567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Tây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Nam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333944" y="5288280"/>
                <a:ext cx="14585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 Nam</a:t>
                </a:r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184978" y="4749801"/>
                <a:ext cx="1946742" cy="567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Đông Nam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12525" y="6160831"/>
                <a:ext cx="5173185" cy="654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3.1. Các hướng </a:t>
                </a:r>
                <a:r>
                  <a:rPr lang="en-US" sz="24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endParaRPr lang="en-US" sz="2400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103651" y="3624607"/>
              <a:ext cx="14585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Đông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t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8"/>
          <p:cNvSpPr>
            <a:spLocks noGrp="1"/>
          </p:cNvSpPr>
          <p:nvPr>
            <p:ph type="title"/>
          </p:nvPr>
        </p:nvSpPr>
        <p:spPr>
          <a:xfrm>
            <a:off x="685800" y="0"/>
            <a:ext cx="11353800" cy="698500"/>
          </a:xfrm>
        </p:spPr>
        <p:txBody>
          <a:bodyPr vert="horz" wrap="square" lIns="91440" tIns="45720" rIns="91440" bIns="45720" anchor="ctr" anchorCtr="0"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ĐƯỜNG ĐI TRÊN BẢN ĐỒ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139700" y="774700"/>
            <a:ext cx="12052300" cy="609600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Kí hiệu bản đồ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1" name="Picture 5" descr="Map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9144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Box 17"/>
          <p:cNvSpPr txBox="1"/>
          <p:nvPr/>
        </p:nvSpPr>
        <p:spPr>
          <a:xfrm>
            <a:off x="609600" y="762000"/>
            <a:ext cx="4953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NZ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Phương hướng trên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bản đồ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0" name="Graphic 18" descr="Bui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8194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Straight Arrow Connector 1"/>
          <p:cNvCxnSpPr/>
          <p:nvPr/>
        </p:nvCxnSpPr>
        <p:spPr>
          <a:xfrm>
            <a:off x="5513070" y="1772285"/>
            <a:ext cx="99695" cy="383857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3176905" y="3568065"/>
            <a:ext cx="462089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938905" y="2071370"/>
            <a:ext cx="3275330" cy="305308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149725" y="2087880"/>
            <a:ext cx="2658745" cy="320738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797483" y="3271520"/>
            <a:ext cx="528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214303" y="1311910"/>
            <a:ext cx="528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NZ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NZ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312093" y="5610860"/>
            <a:ext cx="528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NZ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endParaRPr kumimoji="0" lang="en-NZ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647633" y="3368040"/>
            <a:ext cx="528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NZ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endParaRPr kumimoji="0" lang="en-NZ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147695" y="1772285"/>
            <a:ext cx="6908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NZ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 B</a:t>
            </a:r>
            <a:endParaRPr kumimoji="0" lang="en-NZ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458845" y="5326380"/>
            <a:ext cx="6908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NZ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 N</a:t>
            </a:r>
            <a:endParaRPr kumimoji="0" lang="en-NZ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106920" y="1658620"/>
            <a:ext cx="6908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NZ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 B</a:t>
            </a:r>
            <a:endParaRPr kumimoji="0" lang="en-NZ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106920" y="5150485"/>
            <a:ext cx="9823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NZ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 N</a:t>
            </a:r>
            <a:endParaRPr kumimoji="0" lang="en-NZ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106386" y="1747157"/>
            <a:ext cx="8703127" cy="261257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133" y="1"/>
            <a:ext cx="12192000" cy="6858000"/>
          </a:xfrm>
          <a:prstGeom prst="rect">
            <a:avLst/>
          </a:prstGeom>
          <a:noFill/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67" y="4027008"/>
            <a:ext cx="5948773" cy="385817"/>
          </a:xfrm>
          <a:prstGeom prst="rect">
            <a:avLst/>
          </a:prstGeom>
        </p:spPr>
      </p:pic>
      <p:sp>
        <p:nvSpPr>
          <p:cNvPr id="41" name="五角星 40"/>
          <p:cNvSpPr/>
          <p:nvPr/>
        </p:nvSpPr>
        <p:spPr>
          <a:xfrm rot="19903756">
            <a:off x="1038487" y="3004449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+mj-lt"/>
              </a:rPr>
              <a:t> </a:t>
            </a:r>
            <a:endParaRPr lang="zh-CN" altLang="en-US" sz="2400">
              <a:latin typeface="+mj-lt"/>
            </a:endParaRPr>
          </a:p>
        </p:txBody>
      </p:sp>
      <p:sp>
        <p:nvSpPr>
          <p:cNvPr id="42" name="五角星 41"/>
          <p:cNvSpPr/>
          <p:nvPr/>
        </p:nvSpPr>
        <p:spPr>
          <a:xfrm rot="21380687">
            <a:off x="1443913" y="4784953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+mj-lt"/>
              </a:rPr>
              <a:t> </a:t>
            </a:r>
            <a:endParaRPr lang="zh-CN" altLang="en-US" sz="2400">
              <a:latin typeface="+mj-lt"/>
            </a:endParaRPr>
          </a:p>
        </p:txBody>
      </p:sp>
      <p:sp>
        <p:nvSpPr>
          <p:cNvPr id="43" name="五角星 42"/>
          <p:cNvSpPr/>
          <p:nvPr/>
        </p:nvSpPr>
        <p:spPr>
          <a:xfrm rot="19938392">
            <a:off x="3336749" y="4702283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+mj-lt"/>
              </a:rPr>
              <a:t> </a:t>
            </a:r>
            <a:endParaRPr lang="zh-CN" altLang="en-US" sz="2400">
              <a:latin typeface="+mj-lt"/>
            </a:endParaRPr>
          </a:p>
        </p:txBody>
      </p:sp>
      <p:sp>
        <p:nvSpPr>
          <p:cNvPr id="44" name="五角星 43"/>
          <p:cNvSpPr/>
          <p:nvPr/>
        </p:nvSpPr>
        <p:spPr>
          <a:xfrm rot="19938392">
            <a:off x="2450993" y="4235015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+mj-lt"/>
              </a:rPr>
              <a:t> </a:t>
            </a:r>
            <a:endParaRPr lang="zh-CN" altLang="en-US" sz="2400" dirty="0">
              <a:latin typeface="+mj-lt"/>
            </a:endParaRPr>
          </a:p>
        </p:txBody>
      </p:sp>
      <p:sp>
        <p:nvSpPr>
          <p:cNvPr id="45" name="五角星 44"/>
          <p:cNvSpPr/>
          <p:nvPr/>
        </p:nvSpPr>
        <p:spPr>
          <a:xfrm rot="19967404">
            <a:off x="9635518" y="4132925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+mj-lt"/>
              </a:rPr>
              <a:t> </a:t>
            </a:r>
            <a:endParaRPr lang="zh-CN" altLang="en-US" sz="2400">
              <a:latin typeface="+mj-lt"/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8457663" y="4650042"/>
            <a:ext cx="337916" cy="33791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j-lt"/>
            </a:endParaRPr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182" y="2245821"/>
            <a:ext cx="1113169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30" y="260648"/>
            <a:ext cx="7205487" cy="12070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40881" y="2666084"/>
            <a:ext cx="4098814" cy="10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nl-NL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bản đồ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ình Bầu dục 3"/>
          <p:cNvSpPr/>
          <p:nvPr/>
        </p:nvSpPr>
        <p:spPr>
          <a:xfrm>
            <a:off x="3383367" y="926276"/>
            <a:ext cx="2097664" cy="1911135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2">
                    <a:lumMod val="75000"/>
                  </a:schemeClr>
                </a:solidFill>
                <a:latin typeface="#9Slide03 AmpleSoft Bold" panose="02000000000000000000" pitchFamily="2" charset="0"/>
              </a:rPr>
              <a:t>2</a:t>
            </a:r>
            <a:endParaRPr lang="en-US" sz="9600" b="1" dirty="0">
              <a:solidFill>
                <a:schemeClr val="tx2">
                  <a:lumMod val="75000"/>
                </a:schemeClr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39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3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3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7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39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3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3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7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</p:bldLst>
      </p:timing>
    </mc:Fallback>
  </mc:AlternateContent>
</p:sld>
</file>

<file path=ppt/tags/tag1.xml><?xml version="1.0" encoding="utf-8"?>
<p:tagLst xmlns:p="http://schemas.openxmlformats.org/presentationml/2006/main">
  <p:tag name="PPSNARRATION" val="2,2033188218,C:\Documents and Settings\Administrator\My Documents\HANGCBQ-DIA 6\bai 5  Ki hieu ban do (1)\Media.ppcx"/>
</p:tagLst>
</file>

<file path=ppt/tags/tag2.xml><?xml version="1.0" encoding="utf-8"?>
<p:tagLst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object type=&quot;2&quot; unique_id=&quot;10061&quot;&gt;&lt;object type=&quot;3&quot; unique_id=&quot;10070&quot;&gt;&lt;property id=&quot;20148&quot; value=&quot;5&quot;/&gt;&lt;property id=&quot;20300&quot; value=&quot;Slide 20&quot;/&gt;&lt;property id=&quot;20307&quot; value=&quot;269&quot;/&gt;&lt;/object&gt;&lt;object type=&quot;3&quot; unique_id=&quot;10072&quot;&gt;&lt;property id=&quot;20148&quot; value=&quot;5&quot;/&gt;&lt;property id=&quot;20300&quot; value=&quot;Slide 22&quot;/&gt;&lt;property id=&quot;20307&quot; value=&quot;268&quot;/&gt;&lt;/object&gt;&lt;object type=&quot;3&quot; unique_id=&quot;10074&quot;&gt;&lt;property id=&quot;20148&quot; value=&quot;5&quot;/&gt;&lt;property id=&quot;20300&quot; value=&quot;Slide 26&quot;/&gt;&lt;property id=&quot;20307&quot; value=&quot;271&quot;/&gt;&lt;/object&gt;&lt;object type=&quot;3&quot; unique_id=&quot;10075&quot;&gt;&lt;property id=&quot;20148&quot; value=&quot;5&quot;/&gt;&lt;property id=&quot;20300&quot; value=&quot;Slide 27&quot;/&gt;&lt;property id=&quot;20307&quot; value=&quot;272&quot;/&gt;&lt;/object&gt;&lt;object type=&quot;3&quot; unique_id=&quot;15602&quot;&gt;&lt;property id=&quot;20148&quot; value=&quot;5&quot;/&gt;&lt;property id=&quot;20300&quot; value=&quot;Slide 3&quot;/&gt;&lt;property id=&quot;20307&quot; value=&quot;277&quot;/&gt;&lt;/object&gt;&lt;object type=&quot;3&quot; unique_id=&quot;15763&quot;&gt;&lt;property id=&quot;20148&quot; value=&quot;5&quot;/&gt;&lt;property id=&quot;20300&quot; value=&quot;Slide 23&quot;/&gt;&lt;property id=&quot;20307&quot; value=&quot;285&quot;/&gt;&lt;/object&gt;&lt;object type=&quot;3&quot; unique_id=&quot;18136&quot;&gt;&lt;property id=&quot;20148&quot; value=&quot;5&quot;/&gt;&lt;property id=&quot;20300&quot; value=&quot;Slide 25&quot;/&gt;&lt;property id=&quot;20307&quot; value=&quot;296&quot;/&gt;&lt;/object&gt;&lt;object type=&quot;3&quot; unique_id=&quot;18323&quot;&gt;&lt;property id=&quot;20148&quot; value=&quot;5&quot;/&gt;&lt;property id=&quot;20300&quot; value=&quot;Slide 16&quot;/&gt;&lt;property id=&quot;20307&quot; value=&quot;297&quot;/&gt;&lt;/object&gt;&lt;object type=&quot;3&quot; unique_id=&quot;18324&quot;&gt;&lt;property id=&quot;20148&quot; value=&quot;5&quot;/&gt;&lt;property id=&quot;20300&quot; value=&quot;Slide 17&quot;/&gt;&lt;property id=&quot;20307&quot; value=&quot;299&quot;/&gt;&lt;/object&gt;&lt;object type=&quot;3&quot; unique_id=&quot;19125&quot;&gt;&lt;property id=&quot;20148&quot; value=&quot;5&quot;/&gt;&lt;property id=&quot;20300&quot; value=&quot;Slide 18&quot;/&gt;&lt;property id=&quot;20307&quot; value=&quot;304&quot;/&gt;&lt;/object&gt;&lt;object type=&quot;3&quot; unique_id=&quot;19126&quot;&gt;&lt;property id=&quot;20148&quot; value=&quot;5&quot;/&gt;&lt;property id=&quot;20300&quot; value=&quot;Slide 19&quot;/&gt;&lt;property id=&quot;20307&quot; value=&quot;305&quot;/&gt;&lt;/object&gt;&lt;object type=&quot;3&quot; unique_id=&quot;19553&quot;&gt;&lt;property id=&quot;20148&quot; value=&quot;5&quot;/&gt;&lt;property id=&quot;20300&quot; value=&quot;Slide 2&quot;/&gt;&lt;property id=&quot;20307&quot; value=&quot;309&quot;/&gt;&lt;/object&gt;&lt;object type=&quot;3&quot; unique_id=&quot;19554&quot;&gt;&lt;property id=&quot;20148&quot; value=&quot;5&quot;/&gt;&lt;property id=&quot;20300&quot; value=&quot;Slide 4&quot;/&gt;&lt;property id=&quot;20307&quot; value=&quot;307&quot;/&gt;&lt;/object&gt;&lt;object type=&quot;3&quot; unique_id=&quot;19555&quot;&gt;&lt;property id=&quot;20148&quot; value=&quot;5&quot;/&gt;&lt;property id=&quot;20300&quot; value=&quot;Slide 5&quot;/&gt;&lt;property id=&quot;20307&quot; value=&quot;310&quot;/&gt;&lt;/object&gt;&lt;object type=&quot;3&quot; unique_id=&quot;19556&quot;&gt;&lt;property id=&quot;20148&quot; value=&quot;5&quot;/&gt;&lt;property id=&quot;20300&quot; value=&quot;Slide 29&quot;/&gt;&lt;property id=&quot;20307&quot; value=&quot;306&quot;/&gt;&lt;/object&gt;&lt;object type=&quot;3&quot; unique_id=&quot;19708&quot;&gt;&lt;property id=&quot;20148&quot; value=&quot;5&quot;/&gt;&lt;property id=&quot;20300&quot; value=&quot;Slide 15&quot;/&gt;&lt;property id=&quot;20307&quot; value=&quot;311&quot;/&gt;&lt;/object&gt;&lt;object type=&quot;3&quot; unique_id=&quot;19894&quot;&gt;&lt;property id=&quot;20148&quot; value=&quot;5&quot;/&gt;&lt;property id=&quot;20300&quot; value=&quot;Slide 6&quot;/&gt;&lt;property id=&quot;20307&quot; value=&quot;313&quot;/&gt;&lt;/object&gt;&lt;object type=&quot;3&quot; unique_id=&quot;19895&quot;&gt;&lt;property id=&quot;20148&quot; value=&quot;5&quot;/&gt;&lt;property id=&quot;20300&quot; value=&quot;Slide 7&quot;/&gt;&lt;property id=&quot;20307&quot; value=&quot;314&quot;/&gt;&lt;/object&gt;&lt;object type=&quot;3&quot; unique_id=&quot;19896&quot;&gt;&lt;property id=&quot;20148&quot; value=&quot;5&quot;/&gt;&lt;property id=&quot;20300&quot; value=&quot;Slide 8&quot;/&gt;&lt;property id=&quot;20307&quot; value=&quot;315&quot;/&gt;&lt;/object&gt;&lt;object type=&quot;3&quot; unique_id=&quot;19897&quot;&gt;&lt;property id=&quot;20148&quot; value=&quot;5&quot;/&gt;&lt;property id=&quot;20300&quot; value=&quot;Slide 9&quot;/&gt;&lt;property id=&quot;20307&quot; value=&quot;316&quot;/&gt;&lt;/object&gt;&lt;object type=&quot;3&quot; unique_id=&quot;19995&quot;&gt;&lt;property id=&quot;20148&quot; value=&quot;5&quot;/&gt;&lt;property id=&quot;20300&quot; value=&quot;Slide 10&quot;/&gt;&lt;property id=&quot;20307&quot; value=&quot;317&quot;/&gt;&lt;/object&gt;&lt;object type=&quot;3&quot; unique_id=&quot;20059&quot;&gt;&lt;property id=&quot;20148&quot; value=&quot;5&quot;/&gt;&lt;property id=&quot;20300&quot; value=&quot;Slide 11&quot;/&gt;&lt;property id=&quot;20307&quot; value=&quot;318&quot;/&gt;&lt;/object&gt;&lt;object type=&quot;3&quot; unique_id=&quot;20248&quot;&gt;&lt;property id=&quot;20148&quot; value=&quot;5&quot;/&gt;&lt;property id=&quot;20300&quot; value=&quot;Slide 12&quot;/&gt;&lt;property id=&quot;20307&quot; value=&quot;319&quot;/&gt;&lt;/object&gt;&lt;object type=&quot;3&quot; unique_id=&quot;20249&quot;&gt;&lt;property id=&quot;20148&quot; value=&quot;5&quot;/&gt;&lt;property id=&quot;20300&quot; value=&quot;Slide 13&quot;/&gt;&lt;property id=&quot;20307&quot; value=&quot;320&quot;/&gt;&lt;/object&gt;&lt;object type=&quot;3&quot; unique_id=&quot;20523&quot;&gt;&lt;property id=&quot;20148&quot; value=&quot;5&quot;/&gt;&lt;property id=&quot;20300&quot; value=&quot;Slide 21&quot;/&gt;&lt;property id=&quot;20307&quot; value=&quot;321&quot;/&gt;&lt;/object&gt;&lt;object type=&quot;3&quot; unique_id=&quot;20524&quot;&gt;&lt;property id=&quot;20148&quot; value=&quot;5&quot;/&gt;&lt;property id=&quot;20300&quot; value=&quot;Slide 24&quot;/&gt;&lt;property id=&quot;20307&quot; value=&quot;322&quot;/&gt;&lt;/object&gt;&lt;object type=&quot;3&quot; unique_id=&quot;20525&quot;&gt;&lt;property id=&quot;20148&quot; value=&quot;5&quot;/&gt;&lt;property id=&quot;20300&quot; value=&quot;Slide 28&quot;/&gt;&lt;property id=&quot;20307&quot; value=&quot;323&quot;/&gt;&lt;/object&gt;&lt;object type=&quot;3&quot; unique_id=&quot;20704&quot;&gt;&lt;property id=&quot;20148&quot; value=&quot;5&quot;/&gt;&lt;property id=&quot;20300&quot; value=&quot;Slide 1&quot;/&gt;&lt;property id=&quot;20307&quot; value=&quot;324&quot;/&gt;&lt;/object&gt;&lt;object type=&quot;3&quot; unique_id=&quot;21078&quot;&gt;&lt;property id=&quot;20148&quot; value=&quot;5&quot;/&gt;&lt;property id=&quot;20300&quot; value=&quot;Slide 14&quot;/&gt;&lt;property id=&quot;20307&quot; value=&quot;325&quot;/&gt;&lt;/object&gt;&lt;/object&gt;&lt;object type=&quot;8&quot; unique_id=&quot;1009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5809</Words>
  <Application>WPS Presentation</Application>
  <PresentationFormat>Widescreen</PresentationFormat>
  <Paragraphs>346</Paragraphs>
  <Slides>26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SimSun</vt:lpstr>
      <vt:lpstr>Wingdings</vt:lpstr>
      <vt:lpstr>Times New Roman</vt:lpstr>
      <vt:lpstr>Calibri</vt:lpstr>
      <vt:lpstr>方正卡通简体</vt:lpstr>
      <vt:lpstr>Microsoft YaHei</vt:lpstr>
      <vt:lpstr>#9Slide03 AmpleSoft Bold</vt:lpstr>
      <vt:lpstr>Wide Latin</vt:lpstr>
      <vt:lpstr>字魂27号-布丁体</vt:lpstr>
      <vt:lpstr>Arial Unicode MS</vt:lpstr>
      <vt:lpstr>Calibri Light</vt:lpstr>
      <vt:lpstr>Arial</vt:lpstr>
      <vt:lpstr>方正少儿简体</vt:lpstr>
      <vt:lpstr>Segoe Print</vt:lpstr>
      <vt:lpstr>Wingdings</vt:lpstr>
      <vt:lpstr>等线</vt:lpstr>
      <vt:lpstr>Office Theme</vt:lpstr>
      <vt:lpstr>Chủ đề Office</vt:lpstr>
      <vt:lpstr>PowerPoint 演示文稿</vt:lpstr>
      <vt:lpstr>PowerPoint 演示文稿</vt:lpstr>
      <vt:lpstr>PowerPoint 演示文稿</vt:lpstr>
      <vt:lpstr>PowerPoint 演示文稿</vt:lpstr>
      <vt:lpstr>Bài 3. TÌM ĐƯỜNG ĐI TRÊN BẢN ĐỒ</vt:lpstr>
      <vt:lpstr>Xác định phương hướng trên bản đồ bằng hệ thống kinh, vĩ tuyến:</vt:lpstr>
      <vt:lpstr>PowerPoint 演示文稿</vt:lpstr>
      <vt:lpstr>Bài 3. TÌM ĐƯỜNG ĐI TRÊN BẢN ĐỒ</vt:lpstr>
      <vt:lpstr>PowerPoint 演示文稿</vt:lpstr>
      <vt:lpstr>PowerPoint 演示文稿</vt:lpstr>
      <vt:lpstr>- Bản đồ này có tỉ lệ là bao nhiêu?  - Tỉ lệ này cho em biết điều gì ?</vt:lpstr>
      <vt:lpstr>- Bản đồ này có tỉ lệ là bao nhiêu?  - Tỉ lệ này cho em biết điều gì ?</vt:lpstr>
      <vt:lpstr>PowerPoint 演示文稿</vt:lpstr>
      <vt:lpstr>Bài 3. TÌM ĐƯỜNG ĐI TRÊN BẢN ĐỒ</vt:lpstr>
      <vt:lpstr>Bài 3. TÌM ĐƯỜNG ĐI TRÊN BẢN ĐỒ</vt:lpstr>
      <vt:lpstr>Bài 3. TÌM ĐƯỜNG ĐI TRÊN BẢN ĐỒ</vt:lpstr>
      <vt:lpstr>PowerPoint 演示文稿</vt:lpstr>
      <vt:lpstr>Bài 4. KÍ HIỆU VÀ BẢNG CHÚ GIẢI BẢN ĐỒ. TÌM ĐƯỜNG ĐI TRÊN BẢN ĐỒ</vt:lpstr>
      <vt:lpstr>PowerPoint 演示文稿</vt:lpstr>
      <vt:lpstr>Bài 3. TÌM ĐƯỜNG ĐI TRÊN BẢN ĐỒ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Mr Minh</cp:lastModifiedBy>
  <cp:revision>141</cp:revision>
  <dcterms:created xsi:type="dcterms:W3CDTF">2021-07-30T12:20:00Z</dcterms:created>
  <dcterms:modified xsi:type="dcterms:W3CDTF">2021-10-20T06:43:03Z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