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1" r:id="rId6"/>
    <p:sldId id="260" r:id="rId7"/>
    <p:sldId id="264" r:id="rId8"/>
    <p:sldId id="266" r:id="rId9"/>
    <p:sldId id="270" r:id="rId10"/>
    <p:sldId id="282" r:id="rId11"/>
    <p:sldId id="265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80" r:id="rId20"/>
    <p:sldId id="281" r:id="rId21"/>
    <p:sldId id="278" r:id="rId22"/>
    <p:sldId id="279" r:id="rId23"/>
    <p:sldId id="267" r:id="rId24"/>
    <p:sldId id="284" r:id="rId25"/>
    <p:sldId id="262" r:id="rId26"/>
    <p:sldId id="28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FF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3" autoAdjust="0"/>
    <p:restoredTop sz="89667" autoAdjust="0"/>
  </p:normalViewPr>
  <p:slideViewPr>
    <p:cSldViewPr snapToGrid="0">
      <p:cViewPr varScale="1">
        <p:scale>
          <a:sx n="60" d="100"/>
          <a:sy n="60" d="100"/>
        </p:scale>
        <p:origin x="87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599B5C-B29A-4539-9AD5-F7E4531AF11C}" type="datetimeFigureOut">
              <a:rPr lang="en-US" smtClean="0"/>
              <a:t>22-Aug-21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9A5D94-33C9-4DC2-8E9E-450089D94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32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nhấn mạnh ý nghĩa chiến l</a:t>
            </a:r>
            <a:r>
              <a:rPr lang="vi-VN"/>
              <a:t>ư</a:t>
            </a:r>
            <a:r>
              <a:rPr lang="en-US"/>
              <a:t>ợc của vùng</a:t>
            </a:r>
          </a:p>
          <a:p>
            <a:r>
              <a:rPr lang="en-US"/>
              <a:t>+ Cửa ngõ ra biển của lào</a:t>
            </a:r>
          </a:p>
          <a:p>
            <a:r>
              <a:rPr lang="en-US"/>
              <a:t>+ Nối các miền kinh tế</a:t>
            </a:r>
          </a:p>
          <a:p>
            <a:r>
              <a:rPr lang="en-US"/>
              <a:t>+ Lãnh thổ hẹp ngang, Quảng Bình rộng 50km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A5D94-33C9-4DC2-8E9E-450089D94D4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9879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chia lớp thành các nhóm nhỏ tr</a:t>
            </a:r>
            <a:r>
              <a:rPr lang="vi-VN"/>
              <a:t>ư</a:t>
            </a:r>
            <a:r>
              <a:rPr lang="en-US"/>
              <a:t>ớc đó hoặc đếm số 1 đến 4 nhiều lần cho đến hết</a:t>
            </a:r>
          </a:p>
          <a:p>
            <a:r>
              <a:rPr lang="en-US"/>
              <a:t>Mục đích để Hs chia sẻ thông tin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A5D94-33C9-4DC2-8E9E-450089D94D4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6484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chia lớp thành các nhóm nhỏ tr</a:t>
            </a:r>
            <a:r>
              <a:rPr lang="vi-VN"/>
              <a:t>ư</a:t>
            </a:r>
            <a:r>
              <a:rPr lang="en-US"/>
              <a:t>ớc đó hoặc đếm số 1 đến 4 nhiều lần cho đến hết</a:t>
            </a:r>
          </a:p>
          <a:p>
            <a:r>
              <a:rPr lang="en-US"/>
              <a:t>Mục đích để Hs chia sẻ thông tin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A5D94-33C9-4DC2-8E9E-450089D94D4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8994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A5D94-33C9-4DC2-8E9E-450089D94D4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9231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Giới thiệu s</a:t>
            </a:r>
            <a:r>
              <a:rPr lang="vi-VN"/>
              <a:t>ơ</a:t>
            </a:r>
            <a:r>
              <a:rPr lang="en-US"/>
              <a:t> về Huế và Quảng Bình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A5D94-33C9-4DC2-8E9E-450089D94D4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8654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Ghi ý kiến cá nhân 1’</a:t>
            </a:r>
          </a:p>
          <a:p>
            <a:r>
              <a:rPr lang="en-US"/>
              <a:t>HS báo cáo vòng tròn theo nhóm, liệt kê khoảng 2’</a:t>
            </a:r>
          </a:p>
          <a:p>
            <a:r>
              <a:rPr lang="en-US"/>
              <a:t>Gọi ngẫu nhiên dại diện hoặcc xung phong lấy điểm cộng, hùng biện về giải pháp của mình &gt;&gt; 1’ trình bày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FA75-0FDA-4B38-98B2-5A90C13ACC7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9100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Chốt của GV về giải pháp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FA75-0FDA-4B38-98B2-5A90C13ACC7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693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1/Gió ph</a:t>
            </a:r>
            <a:r>
              <a:rPr lang="vi-VN"/>
              <a:t>ơ</a:t>
            </a:r>
            <a:r>
              <a:rPr lang="en-US"/>
              <a:t>n    2/Lũ quét    3/ Bão</a:t>
            </a:r>
          </a:p>
          <a:p>
            <a:r>
              <a:rPr lang="en-US"/>
              <a:t>4/ Bảo vệ MT   5/ Trồng rừng/cây   6/ Dự báo chính xác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A5D94-33C9-4DC2-8E9E-450089D94D4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3766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A5D94-33C9-4DC2-8E9E-450089D94D4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178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A5D94-33C9-4DC2-8E9E-450089D94D4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145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chia lớp thành các nhóm nhỏ tr</a:t>
            </a:r>
            <a:r>
              <a:rPr lang="vi-VN"/>
              <a:t>ư</a:t>
            </a:r>
            <a:r>
              <a:rPr lang="en-US"/>
              <a:t>ớc đó hoặc đếm số 1 đến 4 nhiều lần cho đến hết</a:t>
            </a:r>
          </a:p>
          <a:p>
            <a:r>
              <a:rPr lang="en-US"/>
              <a:t>Mục đích để Hs chia sẻ thông tin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A5D94-33C9-4DC2-8E9E-450089D94D4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78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phát thêm các PHT là các câu hỏi trong GA để HS làm rõ một số đặc điểm có liên quan, đặc biệt là khí hậu</a:t>
            </a:r>
          </a:p>
          <a:p>
            <a:r>
              <a:rPr lang="en-US"/>
              <a:t>HS sẽ hoàn thành PHT sau đó trình bày luân phiên. GV ghi nhanh thông tin trên bảng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A5D94-33C9-4DC2-8E9E-450089D94D4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0137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mời HS lên mô tả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A5D94-33C9-4DC2-8E9E-450089D94D4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3733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chia lớp thành các nhóm nhỏ tr</a:t>
            </a:r>
            <a:r>
              <a:rPr lang="vi-VN"/>
              <a:t>ư</a:t>
            </a:r>
            <a:r>
              <a:rPr lang="en-US"/>
              <a:t>ớc đó hoặc đếm số 1 đến 4 nhiều lần cho đến hết</a:t>
            </a:r>
          </a:p>
          <a:p>
            <a:r>
              <a:rPr lang="en-US"/>
              <a:t>Mục đích để Hs chia sẻ thông tin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A5D94-33C9-4DC2-8E9E-450089D94D4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2706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A5D94-33C9-4DC2-8E9E-450089D94D4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8944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 trình bày hiểu biết về gió Ph</a:t>
            </a:r>
            <a:r>
              <a:rPr lang="vi-VN"/>
              <a:t>ơ</a:t>
            </a:r>
            <a:r>
              <a:rPr lang="en-US"/>
              <a:t>n. Nhấn mạnh tác độing tiêu cực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A5D94-33C9-4DC2-8E9E-450089D94D4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116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yêu cầu HS trả lời câu hỏi. Mỗi HS nêu 1 lí do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9A5D94-33C9-4DC2-8E9E-450089D94D4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331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7DE88-17F4-4E09-AC0B-58E375DC73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512708-95D5-4DB8-9908-A7ED76F821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F18DE4-9515-4C43-8E3E-678FAC2D3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2C012-E12C-43F3-8CD7-0BE33D15607E}" type="datetimeFigureOut">
              <a:rPr lang="en-US" smtClean="0"/>
              <a:t>22-Aug-21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7C6EFA-6702-4E64-8269-F444FAE21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14E190-0312-431C-8B54-1B8EC35A9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4091A-4C52-4C43-8300-FF3552AF4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852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D66FD-300F-4883-837E-A36BEE7AE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2FA7D4-5F66-441E-A581-D9A75C11A7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2B9DC9-AAA8-4268-AEDA-3B167432F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2C012-E12C-43F3-8CD7-0BE33D15607E}" type="datetimeFigureOut">
              <a:rPr lang="en-US" smtClean="0"/>
              <a:t>22-Aug-21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963B08-8752-448E-BDD6-21CF5F740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BBC5-CE7E-4132-9CA9-1AF60A03D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4091A-4C52-4C43-8300-FF3552AF4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52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8C2800-96CA-48A1-BDD1-AAE1036934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EC06F8-42D9-47D5-9F22-723A398EE0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98B287-E8A4-45DE-A178-64F38BE6F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2C012-E12C-43F3-8CD7-0BE33D15607E}" type="datetimeFigureOut">
              <a:rPr lang="en-US" smtClean="0"/>
              <a:t>22-Aug-21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F33967-7EA3-4FFE-B827-6C28BB973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BED62D-8977-4B77-8C02-F1BF3ECCD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4091A-4C52-4C43-8300-FF3552AF4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731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66D15-9EB6-42A3-A2A5-C64EF1F47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C202D0-030B-4A27-BA87-636CE355DA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466C12-47F2-4067-A9C6-619DA2085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2C012-E12C-43F3-8CD7-0BE33D15607E}" type="datetimeFigureOut">
              <a:rPr lang="en-US" smtClean="0"/>
              <a:t>22-Aug-21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18CB81-C78B-4168-B66F-B92490962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70EBAA-248C-482A-836E-9B588EC55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4091A-4C52-4C43-8300-FF3552AF4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227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B2B2D-EEFA-4C24-9561-A0D9314AE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C1ACEA-0E2E-4206-80DD-89275805CA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C05F52-C378-4A41-BD94-4F468C831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2C012-E12C-43F3-8CD7-0BE33D15607E}" type="datetimeFigureOut">
              <a:rPr lang="en-US" smtClean="0"/>
              <a:t>22-Aug-21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155566-39A8-4071-A718-BC66606B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781392-B419-4272-AAAB-F65D4143C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4091A-4C52-4C43-8300-FF3552AF4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734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AF065-D7BF-4D17-94F0-6B450D5B4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61FB7-C6B3-4757-BC04-27007C6A5C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756F14-1F85-44CA-B8DE-8ADBACFD97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B14668-3818-4545-97E0-D73AF3D50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2C012-E12C-43F3-8CD7-0BE33D15607E}" type="datetimeFigureOut">
              <a:rPr lang="en-US" smtClean="0"/>
              <a:t>22-Aug-21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D32942-6AE2-4DC6-8978-D89A79DC0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9FB9B1-1DAC-4544-B97A-22B862E83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4091A-4C52-4C43-8300-FF3552AF4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188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A1619-0523-4B31-B663-9A9367FB5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B40E4B-B472-4944-9DD2-FCBC5C1643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45AB56-CF45-4714-AC06-FF3C297B47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9F05B6-04BD-402A-8404-2D44C9366A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1C6A88-E384-4BBF-8EBE-5BA6A019DB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42F341-92DC-4B96-B8C9-BAC1DFFE7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2C012-E12C-43F3-8CD7-0BE33D15607E}" type="datetimeFigureOut">
              <a:rPr lang="en-US" smtClean="0"/>
              <a:t>22-Aug-21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8A9427-1A16-4067-A51C-FB219E941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938384-AF9B-4BDA-926B-F7C2F7BAE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4091A-4C52-4C43-8300-FF3552AF4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015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601DA-EF13-41F4-A5D8-731020702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1ABC14-909D-4F20-9E88-CB2EA0EEA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2C012-E12C-43F3-8CD7-0BE33D15607E}" type="datetimeFigureOut">
              <a:rPr lang="en-US" smtClean="0"/>
              <a:t>22-Aug-21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CB9933-A16D-4AFB-8305-92E2D978E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525150-609E-4694-ADD6-A010B41F1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4091A-4C52-4C43-8300-FF3552AF4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27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7D8B75-3154-4082-AB5D-AA94F536D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2C012-E12C-43F3-8CD7-0BE33D15607E}" type="datetimeFigureOut">
              <a:rPr lang="en-US" smtClean="0"/>
              <a:t>22-Aug-21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540031-8E74-4C62-899B-281B79149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771E61-1C3F-4628-A5E1-8A0780E16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4091A-4C52-4C43-8300-FF3552AF4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173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E0C44-9819-4E5E-80B2-A26599798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B35D55-D1BE-4761-BEA5-8097E40D3E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DD0F50-ACF5-4DFB-A5C7-C574FA4A33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6B3C58-1701-4C06-B659-5259CF24F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2C012-E12C-43F3-8CD7-0BE33D15607E}" type="datetimeFigureOut">
              <a:rPr lang="en-US" smtClean="0"/>
              <a:t>22-Aug-21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33E74E-BC33-4C3D-B96F-64916E941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C845B7-A9FB-4481-A36E-ED277FFF9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4091A-4C52-4C43-8300-FF3552AF4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345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0CF26-3DD8-4AD8-BBC4-4CE5DA984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CB2D37-ED16-48A1-87B3-246E396005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FB742F-444E-4308-8C05-1664781594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939288-B262-448D-A01B-40704FFEA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2C012-E12C-43F3-8CD7-0BE33D15607E}" type="datetimeFigureOut">
              <a:rPr lang="en-US" smtClean="0"/>
              <a:t>22-Aug-21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348E4B-E375-4440-B64B-7CAE1740F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55A430-079F-4E08-A5FC-6976B8DC7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4091A-4C52-4C43-8300-FF3552AF4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3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E78849-973F-4523-87C9-AD177B236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60A41F-6322-438A-B902-F34B0BD2E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9073A2-3B58-44B7-BF37-D94C066F49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2C012-E12C-43F3-8CD7-0BE33D15607E}" type="datetimeFigureOut">
              <a:rPr lang="en-US" smtClean="0"/>
              <a:t>22-Aug-21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2FCE31-6E05-4152-9CED-228EFA30A8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53DA3-9617-4477-AA29-DC75AC56AC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84091A-4C52-4C43-8300-FF3552AF4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428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đường vô xứ huế quanh quanh non xanh nước biếc như tranh họa đồ">
            <a:extLst>
              <a:ext uri="{FF2B5EF4-FFF2-40B4-BE49-F238E27FC236}">
                <a16:creationId xmlns:a16="http://schemas.microsoft.com/office/drawing/2014/main" id="{EAF0AD2E-E057-4AC0-9006-5F3456F0B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6C2C9D-E46F-4830-8482-D8C2AA1D08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solidFill>
            <a:schemeClr val="tx1">
              <a:alpha val="58000"/>
            </a:schemeClr>
          </a:solidFill>
        </p:spPr>
        <p:txBody>
          <a:bodyPr>
            <a:normAutofit/>
          </a:bodyPr>
          <a:lstStyle/>
          <a:p>
            <a:r>
              <a:rPr lang="en-US" sz="3600">
                <a:solidFill>
                  <a:srgbClr val="00FF00"/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N</a:t>
            </a:r>
            <a:r>
              <a:rPr lang="vi-VN" sz="3600">
                <a:solidFill>
                  <a:srgbClr val="00FF00"/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ư</a:t>
            </a:r>
            <a:r>
              <a:rPr lang="en-US" sz="3600">
                <a:solidFill>
                  <a:srgbClr val="00FF00"/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ớc non một dải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703FBA-24AF-4806-B1A0-71A98B684955}"/>
              </a:ext>
            </a:extLst>
          </p:cNvPr>
          <p:cNvSpPr/>
          <p:nvPr/>
        </p:nvSpPr>
        <p:spPr>
          <a:xfrm rot="20781468">
            <a:off x="645684" y="716271"/>
            <a:ext cx="315983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>
                <a:ln w="9525">
                  <a:noFill/>
                  <a:prstDash val="solid"/>
                </a:ln>
                <a:solidFill>
                  <a:srgbClr val="00FF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#9Slide05 Agile Script Calligra" panose="03070402050302030203" pitchFamily="66" charset="0"/>
              </a:rPr>
              <a:t>Khám phá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46B4634-4A21-4353-9702-6678A250B6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148796"/>
            <a:ext cx="12192000" cy="1655762"/>
          </a:xfrm>
        </p:spPr>
        <p:txBody>
          <a:bodyPr anchor="ctr">
            <a:noAutofit/>
          </a:bodyPr>
          <a:lstStyle/>
          <a:p>
            <a:r>
              <a:rPr lang="en-US" sz="8000" dirty="0">
                <a:solidFill>
                  <a:srgbClr val="FFFF00"/>
                </a:solidFill>
                <a:latin typeface="#9Slide07 SVNNexa Rust Slab Bla" panose="020B0606040200020203" pitchFamily="34" charset="0"/>
              </a:rPr>
              <a:t>BẮC TRUNG BỘ</a:t>
            </a:r>
          </a:p>
        </p:txBody>
      </p:sp>
      <p:pic>
        <p:nvPicPr>
          <p:cNvPr id="1028" name="Picture 4" descr="Image result for hue logo">
            <a:extLst>
              <a:ext uri="{FF2B5EF4-FFF2-40B4-BE49-F238E27FC236}">
                <a16:creationId xmlns:a16="http://schemas.microsoft.com/office/drawing/2014/main" id="{6C363E1D-0F2E-4BAE-9F80-18E08F92C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942" y="5006476"/>
            <a:ext cx="2765353" cy="165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Quang Binh logo">
            <a:extLst>
              <a:ext uri="{FF2B5EF4-FFF2-40B4-BE49-F238E27FC236}">
                <a16:creationId xmlns:a16="http://schemas.microsoft.com/office/drawing/2014/main" id="{B482C8B0-BE9B-4C1E-AEDB-48050A136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93" y="4886313"/>
            <a:ext cx="2809195" cy="1794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2A79FC0-9D51-4769-94E3-C1E5DA31DF4A}"/>
              </a:ext>
            </a:extLst>
          </p:cNvPr>
          <p:cNvSpPr/>
          <p:nvPr/>
        </p:nvSpPr>
        <p:spPr>
          <a:xfrm rot="936342">
            <a:off x="9193440" y="815491"/>
            <a:ext cx="210987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9525">
                  <a:noFill/>
                  <a:prstDash val="solid"/>
                </a:ln>
                <a:solidFill>
                  <a:srgbClr val="00FF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#9Slide05 Bodega Script" pitchFamily="2" charset="0"/>
                <a:cs typeface="#9Slide05 Bodega Script" pitchFamily="2" charset="0"/>
              </a:rPr>
              <a:t>Bài 23</a:t>
            </a:r>
          </a:p>
        </p:txBody>
      </p:sp>
    </p:spTree>
    <p:extLst>
      <p:ext uri="{BB962C8B-B14F-4D97-AF65-F5344CB8AC3E}">
        <p14:creationId xmlns:p14="http://schemas.microsoft.com/office/powerpoint/2010/main" val="1008261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ời tiết 6h ngày 29-06-2019- Nắng nóng tạm lui ở miền Bắc, đeo bám dai dẳng ở miền Trung - VTC14">
            <a:hlinkClick r:id="" action="ppaction://media"/>
            <a:extLst>
              <a:ext uri="{FF2B5EF4-FFF2-40B4-BE49-F238E27FC236}">
                <a16:creationId xmlns:a16="http://schemas.microsoft.com/office/drawing/2014/main" id="{6BA4140E-8772-40AC-AF05-D70A7965346A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71500" end="182542.031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149" y="1017636"/>
            <a:ext cx="9151210" cy="5147439"/>
          </a:xfr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EE79FA3-1E16-4B96-BA5C-A75F9678757F}"/>
              </a:ext>
            </a:extLst>
          </p:cNvPr>
          <p:cNvSpPr txBox="1">
            <a:spLocks/>
          </p:cNvSpPr>
          <p:nvPr/>
        </p:nvSpPr>
        <p:spPr>
          <a:xfrm>
            <a:off x="57149" y="56356"/>
            <a:ext cx="12134851" cy="872792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 báo thời tiết ngày 29/6/2019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4A2962-7463-4000-8F9C-6211B2ADC9D8}"/>
              </a:ext>
            </a:extLst>
          </p:cNvPr>
          <p:cNvSpPr/>
          <p:nvPr/>
        </p:nvSpPr>
        <p:spPr>
          <a:xfrm>
            <a:off x="9497961" y="1120676"/>
            <a:ext cx="2486758" cy="5262979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400" b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 t</a:t>
            </a:r>
            <a:r>
              <a:rPr lang="vi-VN" sz="2400" b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400" b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ợng gì đã xảy ra ở khu vực Bắc Trung Bộ?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400" b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 tượng đã gây nên những ảnh hưởng như thế nào?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400" b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có đánh giá gì về khí hậu khu vực?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5864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2A8F3A3-3272-4250-82CC-93B5C4325E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4897564"/>
              </p:ext>
            </p:extLst>
          </p:nvPr>
        </p:nvGraphicFramePr>
        <p:xfrm>
          <a:off x="57149" y="1021981"/>
          <a:ext cx="7063554" cy="20582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10813">
                  <a:extLst>
                    <a:ext uri="{9D8B030D-6E8A-4147-A177-3AD203B41FA5}">
                      <a16:colId xmlns:a16="http://schemas.microsoft.com/office/drawing/2014/main" val="23844686"/>
                    </a:ext>
                  </a:extLst>
                </a:gridCol>
                <a:gridCol w="5352741">
                  <a:extLst>
                    <a:ext uri="{9D8B030D-6E8A-4147-A177-3AD203B41FA5}">
                      <a16:colId xmlns:a16="http://schemas.microsoft.com/office/drawing/2014/main" val="91807207"/>
                    </a:ext>
                  </a:extLst>
                </a:gridCol>
              </a:tblGrid>
              <a:tr h="230505">
                <a:tc>
                  <a:txBody>
                    <a:bodyPr/>
                    <a:lstStyle/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>
                          <a:solidFill>
                            <a:schemeClr val="tx1"/>
                          </a:solidFill>
                          <a:effectLst/>
                        </a:rPr>
                        <a:t>Tiêu chí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>
                          <a:solidFill>
                            <a:schemeClr val="tx1"/>
                          </a:solidFill>
                          <a:effectLst/>
                        </a:rPr>
                        <a:t> Thông tin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0122901"/>
                  </a:ext>
                </a:extLst>
              </a:tr>
              <a:tr h="230505">
                <a:tc>
                  <a:txBody>
                    <a:bodyPr/>
                    <a:lstStyle/>
                    <a:p>
                      <a:pPr marL="0" marR="19431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4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800">
                          <a:solidFill>
                            <a:schemeClr val="tx1"/>
                          </a:solidFill>
                          <a:effectLst/>
                        </a:rPr>
                        <a:t>Khí hậu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9431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19431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19431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19431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9638097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6499847F-E9FD-410F-BB9F-9376490F5403}"/>
              </a:ext>
            </a:extLst>
          </p:cNvPr>
          <p:cNvSpPr txBox="1">
            <a:spLocks/>
          </p:cNvSpPr>
          <p:nvPr/>
        </p:nvSpPr>
        <p:spPr>
          <a:xfrm>
            <a:off x="57149" y="56356"/>
            <a:ext cx="7022077" cy="872792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 TÔI LÀ CHUYÊN GIA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381DFF-F941-4F37-B750-CF98331E414B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72"/>
          <a:stretch/>
        </p:blipFill>
        <p:spPr>
          <a:xfrm>
            <a:off x="65421" y="3237271"/>
            <a:ext cx="2441806" cy="31635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838A6C-0C7F-419A-BD6D-FBA051913CF0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96"/>
          <a:stretch/>
        </p:blipFill>
        <p:spPr>
          <a:xfrm>
            <a:off x="2779123" y="3237271"/>
            <a:ext cx="2441806" cy="316352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6376B68-542E-48B2-BDFE-8EF9B0A750E4}"/>
              </a:ext>
            </a:extLst>
          </p:cNvPr>
          <p:cNvSpPr/>
          <p:nvPr/>
        </p:nvSpPr>
        <p:spPr>
          <a:xfrm>
            <a:off x="1774727" y="1517047"/>
            <a:ext cx="5137354" cy="1374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94310" lvl="0" algn="just">
              <a:lnSpc>
                <a:spcPct val="120000"/>
              </a:lnSpc>
              <a:defRPr/>
            </a:pPr>
            <a:r>
              <a:rPr lang="en-US" sz="2400" b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 hậu nhiệt đới ẩm gió mùa</a:t>
            </a:r>
          </a:p>
          <a:p>
            <a:pPr marR="194310" lvl="0" algn="just">
              <a:lnSpc>
                <a:spcPct val="120000"/>
              </a:lnSpc>
              <a:defRPr/>
            </a:pPr>
            <a:r>
              <a:rPr lang="en-US" sz="2400" b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Thời tiết khắc nghiệt, hè có gió ph</a:t>
            </a:r>
            <a:r>
              <a:rPr lang="vi-VN" sz="2400" b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400" b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khô nóng. M</a:t>
            </a:r>
            <a:r>
              <a:rPr lang="vi-VN" sz="2400" b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400" b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thu đông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42ED31-EC8E-4815-AADE-D13B47E2FA80}"/>
              </a:ext>
            </a:extLst>
          </p:cNvPr>
          <p:cNvSpPr/>
          <p:nvPr/>
        </p:nvSpPr>
        <p:spPr>
          <a:xfrm>
            <a:off x="5437171" y="3777730"/>
            <a:ext cx="1573757" cy="156966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b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hãy mô tả về gió ph</a:t>
            </a:r>
            <a:r>
              <a:rPr lang="vi-VN" sz="2400" b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400" b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(gió Lào)</a:t>
            </a:r>
            <a:endParaRPr lang="en-US" sz="24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D97B8BF-BDCB-42DC-9E4C-C194439D867B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170" y="95291"/>
            <a:ext cx="4907681" cy="6629974"/>
          </a:xfrm>
          <a:prstGeom prst="rect">
            <a:avLst/>
          </a:prstGeom>
          <a:noFill/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618A3403-8B47-4A36-98DC-135C707381A4}"/>
              </a:ext>
            </a:extLst>
          </p:cNvPr>
          <p:cNvSpPr/>
          <p:nvPr/>
        </p:nvSpPr>
        <p:spPr>
          <a:xfrm rot="19993271">
            <a:off x="9024076" y="4097221"/>
            <a:ext cx="885269" cy="24138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B4E8054E-0903-4F81-BB80-168465E9CF08}"/>
              </a:ext>
            </a:extLst>
          </p:cNvPr>
          <p:cNvSpPr/>
          <p:nvPr/>
        </p:nvSpPr>
        <p:spPr>
          <a:xfrm rot="19993271">
            <a:off x="7372268" y="2179638"/>
            <a:ext cx="885269" cy="24138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833FA17B-7CEA-4718-999F-04E7D7B11179}"/>
              </a:ext>
            </a:extLst>
          </p:cNvPr>
          <p:cNvSpPr/>
          <p:nvPr/>
        </p:nvSpPr>
        <p:spPr>
          <a:xfrm rot="19993271">
            <a:off x="8320480" y="3609314"/>
            <a:ext cx="885269" cy="24138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un 20">
            <a:extLst>
              <a:ext uri="{FF2B5EF4-FFF2-40B4-BE49-F238E27FC236}">
                <a16:creationId xmlns:a16="http://schemas.microsoft.com/office/drawing/2014/main" id="{031B231E-0004-45FB-B074-A1B51D0B2010}"/>
              </a:ext>
            </a:extLst>
          </p:cNvPr>
          <p:cNvSpPr/>
          <p:nvPr/>
        </p:nvSpPr>
        <p:spPr>
          <a:xfrm>
            <a:off x="8755174" y="2111871"/>
            <a:ext cx="526788" cy="498387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un 21">
            <a:extLst>
              <a:ext uri="{FF2B5EF4-FFF2-40B4-BE49-F238E27FC236}">
                <a16:creationId xmlns:a16="http://schemas.microsoft.com/office/drawing/2014/main" id="{BB99DDAA-0FC5-4DDB-931D-E659B93FCAEB}"/>
              </a:ext>
            </a:extLst>
          </p:cNvPr>
          <p:cNvSpPr/>
          <p:nvPr/>
        </p:nvSpPr>
        <p:spPr>
          <a:xfrm>
            <a:off x="8228386" y="1456609"/>
            <a:ext cx="526788" cy="498387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un 22">
            <a:extLst>
              <a:ext uri="{FF2B5EF4-FFF2-40B4-BE49-F238E27FC236}">
                <a16:creationId xmlns:a16="http://schemas.microsoft.com/office/drawing/2014/main" id="{DB68D9CE-CAE0-4862-BD8B-70DC45AC4DE8}"/>
              </a:ext>
            </a:extLst>
          </p:cNvPr>
          <p:cNvSpPr/>
          <p:nvPr/>
        </p:nvSpPr>
        <p:spPr>
          <a:xfrm>
            <a:off x="9512136" y="2892790"/>
            <a:ext cx="526788" cy="498387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un 23">
            <a:extLst>
              <a:ext uri="{FF2B5EF4-FFF2-40B4-BE49-F238E27FC236}">
                <a16:creationId xmlns:a16="http://schemas.microsoft.com/office/drawing/2014/main" id="{A72A661B-1579-4E12-92B5-495B4FBA48DB}"/>
              </a:ext>
            </a:extLst>
          </p:cNvPr>
          <p:cNvSpPr/>
          <p:nvPr/>
        </p:nvSpPr>
        <p:spPr>
          <a:xfrm>
            <a:off x="9892121" y="3482339"/>
            <a:ext cx="526788" cy="498387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725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 animBg="1"/>
      <p:bldP spid="2" grpId="0" animBg="1"/>
      <p:bldP spid="11" grpId="0" animBg="1"/>
      <p:bldP spid="13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2A8F3A3-3272-4250-82CC-93B5C4325E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6311159"/>
              </p:ext>
            </p:extLst>
          </p:nvPr>
        </p:nvGraphicFramePr>
        <p:xfrm>
          <a:off x="177441" y="1675767"/>
          <a:ext cx="7049729" cy="24240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88193">
                  <a:extLst>
                    <a:ext uri="{9D8B030D-6E8A-4147-A177-3AD203B41FA5}">
                      <a16:colId xmlns:a16="http://schemas.microsoft.com/office/drawing/2014/main" val="23844686"/>
                    </a:ext>
                  </a:extLst>
                </a:gridCol>
                <a:gridCol w="5661536">
                  <a:extLst>
                    <a:ext uri="{9D8B030D-6E8A-4147-A177-3AD203B41FA5}">
                      <a16:colId xmlns:a16="http://schemas.microsoft.com/office/drawing/2014/main" val="91807207"/>
                    </a:ext>
                  </a:extLst>
                </a:gridCol>
              </a:tblGrid>
              <a:tr h="402521">
                <a:tc>
                  <a:txBody>
                    <a:bodyPr/>
                    <a:lstStyle/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>
                          <a:solidFill>
                            <a:schemeClr val="tx1"/>
                          </a:solidFill>
                          <a:effectLst/>
                        </a:rPr>
                        <a:t>Tiêu chí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>
                          <a:solidFill>
                            <a:schemeClr val="tx1"/>
                          </a:solidFill>
                          <a:effectLst/>
                        </a:rPr>
                        <a:t> Thông tin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0122901"/>
                  </a:ext>
                </a:extLst>
              </a:tr>
              <a:tr h="1677186">
                <a:tc>
                  <a:txBody>
                    <a:bodyPr/>
                    <a:lstStyle/>
                    <a:p>
                      <a:pPr marL="0" marR="19431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4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>
                          <a:solidFill>
                            <a:schemeClr val="tx1"/>
                          </a:solidFill>
                          <a:effectLst/>
                        </a:rPr>
                        <a:t>R</a:t>
                      </a: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ừng</a:t>
                      </a:r>
                      <a:endParaRPr lang="it-IT" sz="24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94310" lvl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kern="1200">
                        <a:solidFill>
                          <a:schemeClr val="dk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9638097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6499847F-E9FD-410F-BB9F-9376490F5403}"/>
              </a:ext>
            </a:extLst>
          </p:cNvPr>
          <p:cNvSpPr txBox="1">
            <a:spLocks/>
          </p:cNvSpPr>
          <p:nvPr/>
        </p:nvSpPr>
        <p:spPr>
          <a:xfrm>
            <a:off x="57149" y="56356"/>
            <a:ext cx="7022077" cy="872792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 TÔI LÀ CHUYÊN GIA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D01EA14-CA9F-419E-988D-4F56B0316BB0}"/>
              </a:ext>
            </a:extLst>
          </p:cNvPr>
          <p:cNvSpPr txBox="1">
            <a:spLocks/>
          </p:cNvSpPr>
          <p:nvPr/>
        </p:nvSpPr>
        <p:spPr>
          <a:xfrm>
            <a:off x="1752290" y="929148"/>
            <a:ext cx="4021640" cy="593663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b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TÀI NGUYÊN RỪNG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DEFB903-A12A-4343-89E4-AD13FB759F9F}"/>
              </a:ext>
            </a:extLst>
          </p:cNvPr>
          <p:cNvSpPr/>
          <p:nvPr/>
        </p:nvSpPr>
        <p:spPr>
          <a:xfrm>
            <a:off x="1635392" y="2159966"/>
            <a:ext cx="5550309" cy="1817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94310" lvl="0" algn="just">
              <a:lnSpc>
                <a:spcPct val="120000"/>
              </a:lnSpc>
              <a:defRPr/>
            </a:pPr>
            <a:r>
              <a:rPr lang="en-US" sz="2400" b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Tỉ lệ che phủ rừng cao</a:t>
            </a:r>
          </a:p>
          <a:p>
            <a:pPr marR="194310" lvl="0" algn="just">
              <a:lnSpc>
                <a:spcPct val="120000"/>
              </a:lnSpc>
              <a:defRPr/>
            </a:pPr>
            <a:r>
              <a:rPr lang="en-US" sz="2400" b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VQG Pù Mát, Bến En, Bạch Mã</a:t>
            </a:r>
          </a:p>
          <a:p>
            <a:pPr marR="194310" lvl="0" algn="just">
              <a:lnSpc>
                <a:spcPct val="120000"/>
              </a:lnSpc>
              <a:defRPr/>
            </a:pPr>
            <a:r>
              <a:rPr lang="en-US" sz="2400" b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Rừng hiện suy giảm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EACA0D4-2CBA-430B-9431-DA1056B569D6}"/>
              </a:ext>
            </a:extLst>
          </p:cNvPr>
          <p:cNvSpPr/>
          <p:nvPr/>
        </p:nvSpPr>
        <p:spPr>
          <a:xfrm>
            <a:off x="4767952" y="4187250"/>
            <a:ext cx="2311273" cy="2677656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i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 suy giảm diện tích rừng là do đâu?</a:t>
            </a:r>
          </a:p>
          <a:p>
            <a:pPr algn="just"/>
            <a:r>
              <a:rPr lang="en-US" sz="2400" i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 này sẽ dẫn đến những hậu quả nh</a:t>
            </a:r>
            <a:r>
              <a:rPr lang="vi-VN" sz="2400" i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400" i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thế nào?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2F35E6-CE29-43EB-957D-2FAF11437F2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170" y="95291"/>
            <a:ext cx="4907681" cy="6629974"/>
          </a:xfrm>
          <a:prstGeom prst="rect">
            <a:avLst/>
          </a:prstGeom>
          <a:noFill/>
        </p:spPr>
      </p:pic>
      <p:pic>
        <p:nvPicPr>
          <p:cNvPr id="9" name="Graphic 8" descr="Deciduous tree">
            <a:extLst>
              <a:ext uri="{FF2B5EF4-FFF2-40B4-BE49-F238E27FC236}">
                <a16:creationId xmlns:a16="http://schemas.microsoft.com/office/drawing/2014/main" id="{C19E8EA4-F6C4-43B7-BA89-C34F785D7E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13464" y="3068708"/>
            <a:ext cx="780758" cy="840594"/>
          </a:xfrm>
          <a:prstGeom prst="rect">
            <a:avLst/>
          </a:prstGeom>
        </p:spPr>
      </p:pic>
      <p:pic>
        <p:nvPicPr>
          <p:cNvPr id="10" name="Graphic 9" descr="Deciduous tree">
            <a:extLst>
              <a:ext uri="{FF2B5EF4-FFF2-40B4-BE49-F238E27FC236}">
                <a16:creationId xmlns:a16="http://schemas.microsoft.com/office/drawing/2014/main" id="{340475F8-71BA-40C4-8877-D83F2FB6F0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14514" y="3108468"/>
            <a:ext cx="780758" cy="8405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96F12E-52AD-47D2-9792-FD042FD593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5724" y="3731342"/>
            <a:ext cx="4936276" cy="3028888"/>
          </a:xfrm>
          <a:prstGeom prst="rect">
            <a:avLst/>
          </a:prstGeom>
        </p:spPr>
      </p:pic>
      <p:pic>
        <p:nvPicPr>
          <p:cNvPr id="2050" name="Picture 2" descr="Image result for Phá RỪNG NGHỆ AN">
            <a:extLst>
              <a:ext uri="{FF2B5EF4-FFF2-40B4-BE49-F238E27FC236}">
                <a16:creationId xmlns:a16="http://schemas.microsoft.com/office/drawing/2014/main" id="{D0D15A88-7435-44D0-91BD-FA5C883AD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41" y="4187250"/>
            <a:ext cx="4479979" cy="251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45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2A8F3A3-3272-4250-82CC-93B5C4325E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9906244"/>
              </p:ext>
            </p:extLst>
          </p:nvPr>
        </p:nvGraphicFramePr>
        <p:xfrm>
          <a:off x="57149" y="1921039"/>
          <a:ext cx="7049729" cy="24240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88193">
                  <a:extLst>
                    <a:ext uri="{9D8B030D-6E8A-4147-A177-3AD203B41FA5}">
                      <a16:colId xmlns:a16="http://schemas.microsoft.com/office/drawing/2014/main" val="23844686"/>
                    </a:ext>
                  </a:extLst>
                </a:gridCol>
                <a:gridCol w="5661536">
                  <a:extLst>
                    <a:ext uri="{9D8B030D-6E8A-4147-A177-3AD203B41FA5}">
                      <a16:colId xmlns:a16="http://schemas.microsoft.com/office/drawing/2014/main" val="91807207"/>
                    </a:ext>
                  </a:extLst>
                </a:gridCol>
              </a:tblGrid>
              <a:tr h="402521">
                <a:tc>
                  <a:txBody>
                    <a:bodyPr/>
                    <a:lstStyle/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>
                          <a:solidFill>
                            <a:schemeClr val="tx1"/>
                          </a:solidFill>
                          <a:effectLst/>
                        </a:rPr>
                        <a:t>Tiêu chí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>
                          <a:solidFill>
                            <a:schemeClr val="tx1"/>
                          </a:solidFill>
                          <a:effectLst/>
                        </a:rPr>
                        <a:t> Thông tin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0122901"/>
                  </a:ext>
                </a:extLst>
              </a:tr>
              <a:tr h="1677186">
                <a:tc>
                  <a:txBody>
                    <a:bodyPr/>
                    <a:lstStyle/>
                    <a:p>
                      <a:pPr marL="0" marR="19431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4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Biển</a:t>
                      </a:r>
                      <a:endParaRPr lang="it-IT" sz="24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94310" lvl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kern="1200">
                        <a:solidFill>
                          <a:schemeClr val="dk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9638097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6499847F-E9FD-410F-BB9F-9376490F5403}"/>
              </a:ext>
            </a:extLst>
          </p:cNvPr>
          <p:cNvSpPr txBox="1">
            <a:spLocks/>
          </p:cNvSpPr>
          <p:nvPr/>
        </p:nvSpPr>
        <p:spPr>
          <a:xfrm>
            <a:off x="57149" y="56356"/>
            <a:ext cx="7022077" cy="872792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 TÔI LÀ CHUYÊN GIA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D01EA14-CA9F-419E-988D-4F56B0316BB0}"/>
              </a:ext>
            </a:extLst>
          </p:cNvPr>
          <p:cNvSpPr txBox="1">
            <a:spLocks/>
          </p:cNvSpPr>
          <p:nvPr/>
        </p:nvSpPr>
        <p:spPr>
          <a:xfrm>
            <a:off x="1885949" y="1181081"/>
            <a:ext cx="3747935" cy="549418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b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TÀI NGUYÊN BIỂN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DEFB903-A12A-4343-89E4-AD13FB759F9F}"/>
              </a:ext>
            </a:extLst>
          </p:cNvPr>
          <p:cNvSpPr/>
          <p:nvPr/>
        </p:nvSpPr>
        <p:spPr>
          <a:xfrm>
            <a:off x="1489073" y="2367121"/>
            <a:ext cx="5550309" cy="1817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94310" lvl="0" algn="just">
              <a:lnSpc>
                <a:spcPct val="120000"/>
              </a:lnSpc>
              <a:defRPr/>
            </a:pPr>
            <a:r>
              <a:rPr lang="en-US" sz="2400" b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Vùng biển lớn, bờ biển dài, nhiều bãi tôm cá</a:t>
            </a:r>
          </a:p>
          <a:p>
            <a:pPr marR="194310" lvl="0" algn="just">
              <a:lnSpc>
                <a:spcPct val="120000"/>
              </a:lnSpc>
              <a:defRPr/>
            </a:pPr>
            <a:r>
              <a:rPr lang="en-US" sz="2400" b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Bờ biển đẹp, tiềm năng du lịch: Sầm S</a:t>
            </a:r>
            <a:r>
              <a:rPr lang="vi-VN" sz="2400" b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400" b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n, Thiên Cầm, Cửa Lò…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EACA0D4-2CBA-430B-9431-DA1056B569D6}"/>
              </a:ext>
            </a:extLst>
          </p:cNvPr>
          <p:cNvSpPr/>
          <p:nvPr/>
        </p:nvSpPr>
        <p:spPr>
          <a:xfrm>
            <a:off x="40619" y="4829288"/>
            <a:ext cx="7063280" cy="83099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sz="2400" i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Nên khai thác tài nguyên biển trong lĩnh vực nào? </a:t>
            </a:r>
          </a:p>
          <a:p>
            <a:r>
              <a:rPr lang="en-US" sz="2400" i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Tại sao?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7591F9-162B-4871-833D-59EDF1B05C2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170" y="95291"/>
            <a:ext cx="4907681" cy="6629974"/>
          </a:xfrm>
          <a:prstGeom prst="rect">
            <a:avLst/>
          </a:prstGeom>
          <a:noFill/>
        </p:spPr>
      </p:pic>
      <p:pic>
        <p:nvPicPr>
          <p:cNvPr id="9" name="Graphic 8" descr="Tropical scene">
            <a:extLst>
              <a:ext uri="{FF2B5EF4-FFF2-40B4-BE49-F238E27FC236}">
                <a16:creationId xmlns:a16="http://schemas.microsoft.com/office/drawing/2014/main" id="{330EDB41-A4B3-46EF-8555-E49E95B46C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0171" y="3230841"/>
            <a:ext cx="780758" cy="840594"/>
          </a:xfrm>
          <a:prstGeom prst="rect">
            <a:avLst/>
          </a:prstGeom>
        </p:spPr>
      </p:pic>
      <p:pic>
        <p:nvPicPr>
          <p:cNvPr id="10" name="Picture 9" descr="Related image">
            <a:extLst>
              <a:ext uri="{FF2B5EF4-FFF2-40B4-BE49-F238E27FC236}">
                <a16:creationId xmlns:a16="http://schemas.microsoft.com/office/drawing/2014/main" id="{F1CF147D-D062-4749-8300-B3BC2704F35D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931" y="46495"/>
            <a:ext cx="4940157" cy="6792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397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2A8F3A3-3272-4250-82CC-93B5C4325E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9159852"/>
              </p:ext>
            </p:extLst>
          </p:nvPr>
        </p:nvGraphicFramePr>
        <p:xfrm>
          <a:off x="46518" y="1866763"/>
          <a:ext cx="7022077" cy="25730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82748">
                  <a:extLst>
                    <a:ext uri="{9D8B030D-6E8A-4147-A177-3AD203B41FA5}">
                      <a16:colId xmlns:a16="http://schemas.microsoft.com/office/drawing/2014/main" val="23844686"/>
                    </a:ext>
                  </a:extLst>
                </a:gridCol>
                <a:gridCol w="5639329">
                  <a:extLst>
                    <a:ext uri="{9D8B030D-6E8A-4147-A177-3AD203B41FA5}">
                      <a16:colId xmlns:a16="http://schemas.microsoft.com/office/drawing/2014/main" val="91807207"/>
                    </a:ext>
                  </a:extLst>
                </a:gridCol>
              </a:tblGrid>
              <a:tr h="324166">
                <a:tc>
                  <a:txBody>
                    <a:bodyPr/>
                    <a:lstStyle/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>
                          <a:solidFill>
                            <a:schemeClr val="tx1"/>
                          </a:solidFill>
                          <a:effectLst/>
                        </a:rPr>
                        <a:t>Tiêu chí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>
                          <a:solidFill>
                            <a:schemeClr val="tx1"/>
                          </a:solidFill>
                          <a:effectLst/>
                        </a:rPr>
                        <a:t> Thông tin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0122901"/>
                  </a:ext>
                </a:extLst>
              </a:tr>
              <a:tr h="1307842">
                <a:tc>
                  <a:txBody>
                    <a:bodyPr/>
                    <a:lstStyle/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19431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Khoáng sản</a:t>
                      </a:r>
                      <a:endParaRPr lang="it-IT" sz="24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94310" lvl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kern="1200">
                        <a:solidFill>
                          <a:schemeClr val="dk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9638097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6499847F-E9FD-410F-BB9F-9376490F5403}"/>
              </a:ext>
            </a:extLst>
          </p:cNvPr>
          <p:cNvSpPr txBox="1">
            <a:spLocks/>
          </p:cNvSpPr>
          <p:nvPr/>
        </p:nvSpPr>
        <p:spPr>
          <a:xfrm>
            <a:off x="57149" y="56356"/>
            <a:ext cx="7022077" cy="872792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 TÔI LÀ CHUYÊN GIA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D01EA14-CA9F-419E-988D-4F56B0316BB0}"/>
              </a:ext>
            </a:extLst>
          </p:cNvPr>
          <p:cNvSpPr txBox="1">
            <a:spLocks/>
          </p:cNvSpPr>
          <p:nvPr/>
        </p:nvSpPr>
        <p:spPr>
          <a:xfrm>
            <a:off x="1067363" y="985753"/>
            <a:ext cx="5379932" cy="603434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b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TÀI NGUYÊN KHOÁNG SẢN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DEFB903-A12A-4343-89E4-AD13FB759F9F}"/>
              </a:ext>
            </a:extLst>
          </p:cNvPr>
          <p:cNvSpPr/>
          <p:nvPr/>
        </p:nvSpPr>
        <p:spPr>
          <a:xfrm>
            <a:off x="1518286" y="2403362"/>
            <a:ext cx="5550309" cy="1817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94310" lvl="0" algn="just">
              <a:lnSpc>
                <a:spcPct val="120000"/>
              </a:lnSpc>
              <a:defRPr/>
            </a:pPr>
            <a:r>
              <a:rPr lang="en-US" sz="2400" b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 dạng, có trữ lượng lớn</a:t>
            </a:r>
          </a:p>
          <a:p>
            <a:pPr marR="194310" lvl="0" algn="just">
              <a:lnSpc>
                <a:spcPct val="120000"/>
              </a:lnSpc>
              <a:defRPr/>
            </a:pPr>
            <a:r>
              <a:rPr lang="en-US" sz="2400" b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Tiêu biểu: sắt, crom, đá quý, titan…</a:t>
            </a:r>
          </a:p>
          <a:p>
            <a:pPr marR="194310" lvl="0" algn="just">
              <a:lnSpc>
                <a:spcPct val="120000"/>
              </a:lnSpc>
              <a:defRPr/>
            </a:pPr>
            <a:r>
              <a:rPr lang="en-US" sz="2400" b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Thiếu vốn khai thác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D6F70E-8927-426B-83FE-E88C2D07F6D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639" y="56356"/>
            <a:ext cx="4907681" cy="6629974"/>
          </a:xfrm>
          <a:prstGeom prst="rect">
            <a:avLst/>
          </a:prstGeom>
          <a:noFill/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AF72011E-756E-4716-BA9F-948DEEE5D72B}"/>
              </a:ext>
            </a:extLst>
          </p:cNvPr>
          <p:cNvSpPr/>
          <p:nvPr/>
        </p:nvSpPr>
        <p:spPr>
          <a:xfrm>
            <a:off x="8613058" y="969666"/>
            <a:ext cx="250723" cy="32819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EF90153-6FF0-4279-B34C-D98CD22D13E9}"/>
              </a:ext>
            </a:extLst>
          </p:cNvPr>
          <p:cNvSpPr/>
          <p:nvPr/>
        </p:nvSpPr>
        <p:spPr>
          <a:xfrm>
            <a:off x="8863781" y="2046298"/>
            <a:ext cx="250723" cy="32819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5C0EBB7-8730-4AFA-BD1A-AFE71C4BA68B}"/>
              </a:ext>
            </a:extLst>
          </p:cNvPr>
          <p:cNvSpPr/>
          <p:nvPr/>
        </p:nvSpPr>
        <p:spPr>
          <a:xfrm>
            <a:off x="8013290" y="1061803"/>
            <a:ext cx="250723" cy="32819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D3A2763-EDB6-42FD-A67B-94214953E294}"/>
              </a:ext>
            </a:extLst>
          </p:cNvPr>
          <p:cNvSpPr/>
          <p:nvPr/>
        </p:nvSpPr>
        <p:spPr>
          <a:xfrm>
            <a:off x="9136627" y="2210394"/>
            <a:ext cx="250723" cy="32819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Image result for quáº·ng sáº¯t">
            <a:extLst>
              <a:ext uri="{FF2B5EF4-FFF2-40B4-BE49-F238E27FC236}">
                <a16:creationId xmlns:a16="http://schemas.microsoft.com/office/drawing/2014/main" id="{28880BA8-999A-47E0-8590-DBB899AEDA8E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0" t="-4467" r="36453" b="25808"/>
          <a:stretch/>
        </p:blipFill>
        <p:spPr bwMode="auto">
          <a:xfrm>
            <a:off x="543262" y="4549476"/>
            <a:ext cx="2209799" cy="1678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Image result for chromite">
            <a:extLst>
              <a:ext uri="{FF2B5EF4-FFF2-40B4-BE49-F238E27FC236}">
                <a16:creationId xmlns:a16="http://schemas.microsoft.com/office/drawing/2014/main" id="{5A0D425C-E33A-4E3B-9964-76BFA187D24C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495" y="4549476"/>
            <a:ext cx="2209800" cy="167815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2ED94FC-C643-48A0-9536-ABCAF547A94C}"/>
              </a:ext>
            </a:extLst>
          </p:cNvPr>
          <p:cNvSpPr/>
          <p:nvPr/>
        </p:nvSpPr>
        <p:spPr>
          <a:xfrm>
            <a:off x="837651" y="6285489"/>
            <a:ext cx="1361270" cy="36933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Quặng sắt</a:t>
            </a:r>
            <a:endParaRPr lang="en-US">
              <a:solidFill>
                <a:srgbClr val="C0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01ECE4-6832-47F6-B278-139175B21239}"/>
              </a:ext>
            </a:extLst>
          </p:cNvPr>
          <p:cNvSpPr/>
          <p:nvPr/>
        </p:nvSpPr>
        <p:spPr>
          <a:xfrm>
            <a:off x="4530313" y="6285489"/>
            <a:ext cx="1624163" cy="369332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Quặng Crom</a:t>
            </a:r>
            <a:endParaRPr lang="en-US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24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  <p:bldP spid="9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05584-4F8F-4C0E-9239-8C9A4365B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4E9F2-D576-4B58-A029-F03942525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" y="5754072"/>
            <a:ext cx="6609122" cy="941695"/>
          </a:xfrm>
        </p:spPr>
        <p:txBody>
          <a:bodyPr>
            <a:normAutofit fontScale="92500"/>
          </a:bodyPr>
          <a:lstStyle/>
          <a:p>
            <a:r>
              <a:rPr lang="en-US" b="1">
                <a:solidFill>
                  <a:srgbClr val="C00000"/>
                </a:solidFill>
              </a:rPr>
              <a:t>Tại sao thiên tai ngày càng tàn khốc? Cần phải làm gì để giảm thiểu thiệt hại thiên tai?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1149195-FFFD-4CFD-9038-1215B55CF297}"/>
              </a:ext>
            </a:extLst>
          </p:cNvPr>
          <p:cNvSpPr txBox="1">
            <a:spLocks/>
          </p:cNvSpPr>
          <p:nvPr/>
        </p:nvSpPr>
        <p:spPr>
          <a:xfrm>
            <a:off x="57149" y="56356"/>
            <a:ext cx="12134851" cy="872792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 tên các thiên tai của vùng?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5F76DA-766B-47A3-9293-959C5C8CDAE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15575" y="1064085"/>
            <a:ext cx="5351043" cy="45550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1261A2-FE02-4498-B846-2E1E1FB233EF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930695" y="1064084"/>
            <a:ext cx="5845729" cy="4673039"/>
          </a:xfrm>
          <a:prstGeom prst="rect">
            <a:avLst/>
          </a:prstGeom>
        </p:spPr>
      </p:pic>
      <p:pic>
        <p:nvPicPr>
          <p:cNvPr id="7" name="image3.jpg" descr="Image result for think pair share">
            <a:extLst>
              <a:ext uri="{FF2B5EF4-FFF2-40B4-BE49-F238E27FC236}">
                <a16:creationId xmlns:a16="http://schemas.microsoft.com/office/drawing/2014/main" id="{F158B2F5-00A4-4316-AAB2-1C32DBE481FC}"/>
              </a:ext>
            </a:extLst>
          </p:cNvPr>
          <p:cNvPicPr/>
          <p:nvPr/>
        </p:nvPicPr>
        <p:blipFill rotWithShape="1">
          <a:blip r:embed="rId5"/>
          <a:srcRect t="4702"/>
          <a:stretch/>
        </p:blipFill>
        <p:spPr>
          <a:xfrm>
            <a:off x="7327443" y="1027906"/>
            <a:ext cx="4668739" cy="5464969"/>
          </a:xfrm>
          <a:prstGeom prst="rect">
            <a:avLst/>
          </a:prstGeom>
          <a:ln/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D83AD45-5261-4301-A767-364BD7F1AE5B}"/>
              </a:ext>
            </a:extLst>
          </p:cNvPr>
          <p:cNvSpPr txBox="1">
            <a:spLocks/>
          </p:cNvSpPr>
          <p:nvPr/>
        </p:nvSpPr>
        <p:spPr>
          <a:xfrm>
            <a:off x="332548" y="1437007"/>
            <a:ext cx="6911868" cy="38092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phút suy nghĩ cá nhân</a:t>
            </a:r>
          </a:p>
          <a:p>
            <a:r>
              <a:rPr lang="en-US" sz="44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phút chia sẻ với các thành viên trong nhóm</a:t>
            </a:r>
          </a:p>
          <a:p>
            <a:r>
              <a:rPr lang="en-US" sz="44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phút trình bày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3349980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94375-02DD-47A6-BF97-528AE0239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1154125"/>
            <a:ext cx="2865895" cy="1009651"/>
          </a:xfrm>
          <a:solidFill>
            <a:srgbClr val="00FFFF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/>
          <a:lstStyle/>
          <a:p>
            <a:pPr algn="ctr"/>
            <a:r>
              <a:rPr lang="en-US" b="1"/>
              <a:t>Mất rừng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C1D246-38D4-4F31-B590-9132CA5780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69" y="3661769"/>
            <a:ext cx="2220828" cy="27247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B81585-791A-4B8D-81B8-CCF6C7D88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883" y="3429000"/>
            <a:ext cx="3190253" cy="319025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CE44B1A-B1D0-41B9-ACD9-3EC5C1573A4F}"/>
              </a:ext>
            </a:extLst>
          </p:cNvPr>
          <p:cNvSpPr txBox="1">
            <a:spLocks/>
          </p:cNvSpPr>
          <p:nvPr/>
        </p:nvSpPr>
        <p:spPr>
          <a:xfrm>
            <a:off x="57149" y="56356"/>
            <a:ext cx="12134851" cy="872792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pháp nào cho Bắc Trung Bộ?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D909A99-459B-434F-9F3A-0F529FE27067}"/>
              </a:ext>
            </a:extLst>
          </p:cNvPr>
          <p:cNvSpPr txBox="1">
            <a:spLocks/>
          </p:cNvSpPr>
          <p:nvPr/>
        </p:nvSpPr>
        <p:spPr>
          <a:xfrm>
            <a:off x="4391174" y="1230923"/>
            <a:ext cx="2865895" cy="1009651"/>
          </a:xfrm>
          <a:prstGeom prst="rect">
            <a:avLst/>
          </a:prstGeom>
          <a:solidFill>
            <a:srgbClr val="00FFFF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/>
              <a:t>Thiên tai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63E3755-23F0-4430-9849-B2A96726D809}"/>
              </a:ext>
            </a:extLst>
          </p:cNvPr>
          <p:cNvSpPr txBox="1">
            <a:spLocks/>
          </p:cNvSpPr>
          <p:nvPr/>
        </p:nvSpPr>
        <p:spPr>
          <a:xfrm>
            <a:off x="8225817" y="1230922"/>
            <a:ext cx="3488319" cy="1009651"/>
          </a:xfrm>
          <a:prstGeom prst="rect">
            <a:avLst/>
          </a:prstGeom>
          <a:solidFill>
            <a:srgbClr val="00FFFF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/>
              <a:t>Biến đổi khí hậu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2349283-1B57-4C2E-99B0-770570E61960}"/>
              </a:ext>
            </a:extLst>
          </p:cNvPr>
          <p:cNvSpPr txBox="1">
            <a:spLocks/>
          </p:cNvSpPr>
          <p:nvPr/>
        </p:nvSpPr>
        <p:spPr>
          <a:xfrm>
            <a:off x="4380414" y="2766282"/>
            <a:ext cx="3488319" cy="1009651"/>
          </a:xfrm>
          <a:prstGeom prst="rect">
            <a:avLst/>
          </a:prstGeom>
          <a:solidFill>
            <a:srgbClr val="00206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solidFill>
                  <a:srgbClr val="FFFF00"/>
                </a:solidFill>
              </a:rPr>
              <a:t>Bảo vệ rừng</a:t>
            </a:r>
          </a:p>
          <a:p>
            <a:pPr algn="ctr"/>
            <a:r>
              <a:rPr lang="en-US" b="1">
                <a:solidFill>
                  <a:srgbClr val="FFFF00"/>
                </a:solidFill>
              </a:rPr>
              <a:t>Phát triển bền vững</a:t>
            </a:r>
          </a:p>
        </p:txBody>
      </p:sp>
      <p:pic>
        <p:nvPicPr>
          <p:cNvPr id="3074" name="Picture 2" descr="Image result for deforestation icon">
            <a:extLst>
              <a:ext uri="{FF2B5EF4-FFF2-40B4-BE49-F238E27FC236}">
                <a16:creationId xmlns:a16="http://schemas.microsoft.com/office/drawing/2014/main" id="{82C23468-A4C7-4114-BAFB-C2CEDEA3A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144" y="3806528"/>
            <a:ext cx="4283877" cy="2998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98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94375-02DD-47A6-BF97-528AE0239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894" y="5613653"/>
            <a:ext cx="11719237" cy="1009651"/>
          </a:xfrm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>
            <a:noAutofit/>
          </a:bodyPr>
          <a:lstStyle/>
          <a:p>
            <a:r>
              <a:rPr lang="en-US" sz="320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 sát hình ảnh và bảng thông tin SGK để rút ra các đặc điểm dân c</a:t>
            </a:r>
            <a:r>
              <a:rPr lang="vi-VN" sz="320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320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xã hội của vùng.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CE44B1A-B1D0-41B9-ACD9-3EC5C1573A4F}"/>
              </a:ext>
            </a:extLst>
          </p:cNvPr>
          <p:cNvSpPr txBox="1">
            <a:spLocks/>
          </p:cNvSpPr>
          <p:nvPr/>
        </p:nvSpPr>
        <p:spPr>
          <a:xfrm>
            <a:off x="57149" y="56356"/>
            <a:ext cx="12134851" cy="872792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DÂN C</a:t>
            </a:r>
            <a:r>
              <a:rPr lang="vi-VN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XÃ HỘI</a:t>
            </a:r>
          </a:p>
        </p:txBody>
      </p:sp>
      <p:pic>
        <p:nvPicPr>
          <p:cNvPr id="10" name="Picture 9" descr="Image result for DÃ¢n tá»c VÃ¢n Kiá»u">
            <a:extLst>
              <a:ext uri="{FF2B5EF4-FFF2-40B4-BE49-F238E27FC236}">
                <a16:creationId xmlns:a16="http://schemas.microsoft.com/office/drawing/2014/main" id="{5AE91775-C916-41DE-9192-A91777818B3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94" y="1261625"/>
            <a:ext cx="5603250" cy="35202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12ABBBE-AF9A-40C0-85C7-90CB17543B0F}"/>
              </a:ext>
            </a:extLst>
          </p:cNvPr>
          <p:cNvSpPr/>
          <p:nvPr/>
        </p:nvSpPr>
        <p:spPr>
          <a:xfrm>
            <a:off x="1856243" y="5013091"/>
            <a:ext cx="21389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>
                <a:highlight>
                  <a:srgbClr val="FFFF00"/>
                </a:highlight>
                <a:latin typeface="Times New Roman" panose="02020603050405020304" pitchFamily="18" charset="0"/>
                <a:ea typeface="Tahoma" panose="020B0604030504040204" pitchFamily="34" charset="0"/>
              </a:rPr>
              <a:t>Dân tộc Vân Kiều</a:t>
            </a:r>
            <a:endParaRPr lang="en-US" sz="2000"/>
          </a:p>
        </p:txBody>
      </p:sp>
      <p:pic>
        <p:nvPicPr>
          <p:cNvPr id="11" name="Picture 10" descr="Image result for TrÆ°á»ng há»c miá»n nÃºi Nghá» An">
            <a:extLst>
              <a:ext uri="{FF2B5EF4-FFF2-40B4-BE49-F238E27FC236}">
                <a16:creationId xmlns:a16="http://schemas.microsoft.com/office/drawing/2014/main" id="{2ACA4145-D81D-4080-BF2E-D545C0CB143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512" y="1287660"/>
            <a:ext cx="5786594" cy="352023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2B85946-6249-4570-824E-6A4BEC217F21}"/>
              </a:ext>
            </a:extLst>
          </p:cNvPr>
          <p:cNvSpPr/>
          <p:nvPr/>
        </p:nvSpPr>
        <p:spPr>
          <a:xfrm>
            <a:off x="7320466" y="5008348"/>
            <a:ext cx="30879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>
                <a:highlight>
                  <a:srgbClr val="FFFF00"/>
                </a:highlight>
                <a:latin typeface="Times New Roman" panose="02020603050405020304" pitchFamily="18" charset="0"/>
                <a:ea typeface="Tahoma" panose="020B0604030504040204" pitchFamily="34" charset="0"/>
              </a:rPr>
              <a:t>Một điểm trường Nghệ An</a:t>
            </a:r>
            <a:endParaRPr lang="en-US" sz="2000"/>
          </a:p>
        </p:txBody>
      </p:sp>
      <p:pic>
        <p:nvPicPr>
          <p:cNvPr id="16" name="Picture 15" descr="Image result for Sáº¡t lá» Thanh HÃ³a">
            <a:extLst>
              <a:ext uri="{FF2B5EF4-FFF2-40B4-BE49-F238E27FC236}">
                <a16:creationId xmlns:a16="http://schemas.microsoft.com/office/drawing/2014/main" id="{458C96A5-8038-4658-820C-7DAD37A8696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93" y="1223525"/>
            <a:ext cx="5603249" cy="3584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Image result for ThÃ nh cá» Quáº£ng Trá»">
            <a:extLst>
              <a:ext uri="{FF2B5EF4-FFF2-40B4-BE49-F238E27FC236}">
                <a16:creationId xmlns:a16="http://schemas.microsoft.com/office/drawing/2014/main" id="{3ACF73F1-EC70-4363-AF21-5D89FDCCB79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574" y="1287659"/>
            <a:ext cx="5794532" cy="351549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A1B3462-77F8-44AA-B6D8-1349A69F5435}"/>
              </a:ext>
            </a:extLst>
          </p:cNvPr>
          <p:cNvSpPr/>
          <p:nvPr/>
        </p:nvSpPr>
        <p:spPr>
          <a:xfrm>
            <a:off x="777105" y="4931160"/>
            <a:ext cx="62702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>
                <a:highlight>
                  <a:srgbClr val="FFFF00"/>
                </a:highligh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Một tuyến đường Thanh Hóa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E19A6C-6F96-4DB3-A8AE-29CDAD11F615}"/>
              </a:ext>
            </a:extLst>
          </p:cNvPr>
          <p:cNvSpPr/>
          <p:nvPr/>
        </p:nvSpPr>
        <p:spPr>
          <a:xfrm>
            <a:off x="7163573" y="4961101"/>
            <a:ext cx="40790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>
                <a:highlight>
                  <a:srgbClr val="FFFF00"/>
                </a:highligh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Thành cổ Quảng Trị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69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6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BCE1BCF-6007-4C80-91B2-DD40C33506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2211320"/>
              </p:ext>
            </p:extLst>
          </p:nvPr>
        </p:nvGraphicFramePr>
        <p:xfrm>
          <a:off x="102118" y="1027906"/>
          <a:ext cx="11934982" cy="42516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93879">
                  <a:extLst>
                    <a:ext uri="{9D8B030D-6E8A-4147-A177-3AD203B41FA5}">
                      <a16:colId xmlns:a16="http://schemas.microsoft.com/office/drawing/2014/main" val="259310818"/>
                    </a:ext>
                  </a:extLst>
                </a:gridCol>
                <a:gridCol w="3638017">
                  <a:extLst>
                    <a:ext uri="{9D8B030D-6E8A-4147-A177-3AD203B41FA5}">
                      <a16:colId xmlns:a16="http://schemas.microsoft.com/office/drawing/2014/main" val="3861449215"/>
                    </a:ext>
                  </a:extLst>
                </a:gridCol>
                <a:gridCol w="5603086">
                  <a:extLst>
                    <a:ext uri="{9D8B030D-6E8A-4147-A177-3AD203B41FA5}">
                      <a16:colId xmlns:a16="http://schemas.microsoft.com/office/drawing/2014/main" val="907769100"/>
                    </a:ext>
                  </a:extLst>
                </a:gridCol>
              </a:tblGrid>
              <a:tr h="505017">
                <a:tc>
                  <a:txBody>
                    <a:bodyPr/>
                    <a:lstStyle/>
                    <a:p>
                      <a:pPr marL="0" marR="194310" indent="18034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 dân tộc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 động kinh tế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8343338"/>
                  </a:ext>
                </a:extLst>
              </a:tr>
              <a:tr h="2136172">
                <a:tc>
                  <a:txBody>
                    <a:bodyPr/>
                    <a:lstStyle/>
                    <a:p>
                      <a:pPr marL="0" marR="194310" indent="18034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 bằng ven biển phía đông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9431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Chủ yếu là người Kinh</a:t>
                      </a:r>
                      <a:endParaRPr lang="en-US" sz="2000" b="1">
                        <a:effectLst/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9431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 xuất lương thực, cây công nghiệp hàng năm, đánh bắt và  nuôi trồng thuỷ sản. </a:t>
                      </a:r>
                    </a:p>
                    <a:p>
                      <a:pPr marL="0" marR="19431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 xuất công nghiệp, thương mại, dịch vụ.</a:t>
                      </a:r>
                      <a:endParaRPr lang="en-US" sz="2000" b="1">
                        <a:effectLst/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1184505"/>
                  </a:ext>
                </a:extLst>
              </a:tr>
              <a:tr h="1592453">
                <a:tc>
                  <a:txBody>
                    <a:bodyPr/>
                    <a:lstStyle/>
                    <a:p>
                      <a:pPr marL="0" marR="194310" indent="18034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Miền núi, gò đồi phía tây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9431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Chủ yếu là các dân tộc: Thái, Mường, Tày, Mông, Bru-Vân Kiều,…</a:t>
                      </a:r>
                      <a:endParaRPr lang="en-US" sz="2000" b="1">
                        <a:effectLst/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9431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Nghề rừng, trồng cây công nghiệp lâu năm, canh tác trên nương rẫy, chăn nuôi trâu, bò đàn.</a:t>
                      </a:r>
                      <a:endParaRPr lang="en-US" sz="2000" b="1">
                        <a:effectLst/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9854026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A205CF96-D631-4588-B6F9-0758B4D91D25}"/>
              </a:ext>
            </a:extLst>
          </p:cNvPr>
          <p:cNvSpPr txBox="1">
            <a:spLocks/>
          </p:cNvSpPr>
          <p:nvPr/>
        </p:nvSpPr>
        <p:spPr>
          <a:xfrm>
            <a:off x="102118" y="5483224"/>
            <a:ext cx="11934982" cy="1009651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 sát bảng thông tin so sánh sự khác biệt về 2 khu vực về phân bố dân cư và kinh tế.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9E66454-A8CD-493F-9983-19AFB61FFE3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1934981" cy="872792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DÂN C</a:t>
            </a:r>
            <a:r>
              <a:rPr lang="vi-VN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XÃ HỘI</a:t>
            </a:r>
          </a:p>
        </p:txBody>
      </p:sp>
    </p:spTree>
    <p:extLst>
      <p:ext uri="{BB962C8B-B14F-4D97-AF65-F5344CB8AC3E}">
        <p14:creationId xmlns:p14="http://schemas.microsoft.com/office/powerpoint/2010/main" val="169831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B8A81F7-7CB1-4D16-8FB5-01F68489664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1934981" cy="872792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NHANH H</a:t>
            </a:r>
            <a:r>
              <a:rPr lang="vi-VN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5E891A2-8A7D-401B-9CC9-9ADB399A247E}"/>
              </a:ext>
            </a:extLst>
          </p:cNvPr>
          <p:cNvSpPr txBox="1">
            <a:spLocks/>
          </p:cNvSpPr>
          <p:nvPr/>
        </p:nvSpPr>
        <p:spPr>
          <a:xfrm>
            <a:off x="257018" y="5807074"/>
            <a:ext cx="11934982" cy="1009651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i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Nối cột về tài nguyên du lịch nhân văn với tỉnh tương ứng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65E11CC-C3D6-4416-BCBB-C12E3E27B1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2585733"/>
              </p:ext>
            </p:extLst>
          </p:nvPr>
        </p:nvGraphicFramePr>
        <p:xfrm>
          <a:off x="1209511" y="1053977"/>
          <a:ext cx="4757979" cy="45599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57979">
                  <a:extLst>
                    <a:ext uri="{9D8B030D-6E8A-4147-A177-3AD203B41FA5}">
                      <a16:colId xmlns:a16="http://schemas.microsoft.com/office/drawing/2014/main" val="1111261184"/>
                    </a:ext>
                  </a:extLst>
                </a:gridCol>
              </a:tblGrid>
              <a:tr h="533849"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Nhã nhạc cung đình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2404111"/>
                  </a:ext>
                </a:extLst>
              </a:tr>
              <a:tr h="533849"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Thành nhà Hồ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6923272"/>
                  </a:ext>
                </a:extLst>
              </a:tr>
              <a:tr h="533849"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Dân ca ví giặm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4033106"/>
                  </a:ext>
                </a:extLst>
              </a:tr>
              <a:tr h="533849"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Kẹo cu - đ</a:t>
                      </a:r>
                      <a:r>
                        <a:rPr lang="vi-VN" sz="2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ơ</a:t>
                      </a:r>
                      <a:endParaRPr lang="en-US" sz="2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4750188"/>
                  </a:ext>
                </a:extLst>
              </a:tr>
              <a:tr h="533849"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Tranh làng Sình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6214684"/>
                  </a:ext>
                </a:extLst>
              </a:tr>
              <a:tr h="533849"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 Địa đạo Vĩnh Mốc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6339604"/>
                  </a:ext>
                </a:extLst>
              </a:tr>
              <a:tr h="533849"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 Làng Sen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107779"/>
                  </a:ext>
                </a:extLst>
              </a:tr>
              <a:tr h="533849"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 Mộ Đại t</a:t>
                      </a:r>
                      <a:r>
                        <a:rPr lang="vi-VN" sz="2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ư</a:t>
                      </a:r>
                      <a:r>
                        <a:rPr lang="en-US" sz="2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ớng Võ Nguyên Giáp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0257328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6BEE616-CC19-4C02-8192-5D0C4EDAAA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8143573"/>
              </p:ext>
            </p:extLst>
          </p:nvPr>
        </p:nvGraphicFramePr>
        <p:xfrm>
          <a:off x="8270931" y="1336680"/>
          <a:ext cx="2701872" cy="39944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1872">
                  <a:extLst>
                    <a:ext uri="{9D8B030D-6E8A-4147-A177-3AD203B41FA5}">
                      <a16:colId xmlns:a16="http://schemas.microsoft.com/office/drawing/2014/main" val="1761565046"/>
                    </a:ext>
                  </a:extLst>
                </a:gridCol>
              </a:tblGrid>
              <a:tr h="634307"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solidFill>
                            <a:srgbClr val="C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A. Thanh Hóa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224032"/>
                  </a:ext>
                </a:extLst>
              </a:tr>
              <a:tr h="634307"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solidFill>
                            <a:srgbClr val="C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B. Nghệ An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177323"/>
                  </a:ext>
                </a:extLst>
              </a:tr>
              <a:tr h="634307"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solidFill>
                            <a:srgbClr val="C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C. Hà Tĩnh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4386919"/>
                  </a:ext>
                </a:extLst>
              </a:tr>
              <a:tr h="634307"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solidFill>
                            <a:srgbClr val="C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D. Quảng Bình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1815759"/>
                  </a:ext>
                </a:extLst>
              </a:tr>
              <a:tr h="634307"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solidFill>
                            <a:srgbClr val="C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E. Quảng Trị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9331614"/>
                  </a:ext>
                </a:extLst>
              </a:tr>
              <a:tr h="634307"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solidFill>
                            <a:srgbClr val="C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F. Thừa Thiên Huế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0379106"/>
                  </a:ext>
                </a:extLst>
              </a:tr>
            </a:tbl>
          </a:graphicData>
        </a:graphic>
      </p:graphicFrame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49BB681-382A-4D90-BA4F-906289FEC5E4}"/>
              </a:ext>
            </a:extLst>
          </p:cNvPr>
          <p:cNvCxnSpPr/>
          <p:nvPr/>
        </p:nvCxnSpPr>
        <p:spPr>
          <a:xfrm>
            <a:off x="5967490" y="1336680"/>
            <a:ext cx="2489417" cy="3436798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9161891-3248-49C3-AC8F-A6AD8357E602}"/>
              </a:ext>
            </a:extLst>
          </p:cNvPr>
          <p:cNvCxnSpPr>
            <a:cxnSpLocks/>
          </p:cNvCxnSpPr>
          <p:nvPr/>
        </p:nvCxnSpPr>
        <p:spPr>
          <a:xfrm flipV="1">
            <a:off x="5847052" y="3657600"/>
            <a:ext cx="2609855" cy="1451723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5C3F8D3-05A7-483E-A5EF-459B8537146A}"/>
              </a:ext>
            </a:extLst>
          </p:cNvPr>
          <p:cNvCxnSpPr>
            <a:cxnSpLocks/>
          </p:cNvCxnSpPr>
          <p:nvPr/>
        </p:nvCxnSpPr>
        <p:spPr>
          <a:xfrm>
            <a:off x="5967490" y="4034587"/>
            <a:ext cx="2489417" cy="109627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F0CA481-4643-43E1-A4AA-2E56FC268153}"/>
              </a:ext>
            </a:extLst>
          </p:cNvPr>
          <p:cNvCxnSpPr>
            <a:cxnSpLocks/>
          </p:cNvCxnSpPr>
          <p:nvPr/>
        </p:nvCxnSpPr>
        <p:spPr>
          <a:xfrm flipV="1">
            <a:off x="5967490" y="2371241"/>
            <a:ext cx="2535425" cy="2233526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56AECE4-FC31-43E0-915A-18869AFD5C4D}"/>
              </a:ext>
            </a:extLst>
          </p:cNvPr>
          <p:cNvCxnSpPr>
            <a:cxnSpLocks/>
          </p:cNvCxnSpPr>
          <p:nvPr/>
        </p:nvCxnSpPr>
        <p:spPr>
          <a:xfrm>
            <a:off x="5967490" y="2928392"/>
            <a:ext cx="2489417" cy="1378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894A24D-B88D-48F3-AC68-2AB190F19D08}"/>
              </a:ext>
            </a:extLst>
          </p:cNvPr>
          <p:cNvCxnSpPr>
            <a:cxnSpLocks/>
          </p:cNvCxnSpPr>
          <p:nvPr/>
        </p:nvCxnSpPr>
        <p:spPr>
          <a:xfrm flipV="1">
            <a:off x="5967490" y="2201984"/>
            <a:ext cx="2489417" cy="181358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A77F5A0-5A4B-4E72-A592-DD47763ED56F}"/>
              </a:ext>
            </a:extLst>
          </p:cNvPr>
          <p:cNvCxnSpPr>
            <a:cxnSpLocks/>
          </p:cNvCxnSpPr>
          <p:nvPr/>
        </p:nvCxnSpPr>
        <p:spPr>
          <a:xfrm>
            <a:off x="5930274" y="3464407"/>
            <a:ext cx="2526633" cy="1644916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21AFF2D-139C-46E4-BE33-4183D6D9502B}"/>
              </a:ext>
            </a:extLst>
          </p:cNvPr>
          <p:cNvCxnSpPr>
            <a:cxnSpLocks/>
          </p:cNvCxnSpPr>
          <p:nvPr/>
        </p:nvCxnSpPr>
        <p:spPr>
          <a:xfrm flipV="1">
            <a:off x="5967490" y="1768407"/>
            <a:ext cx="2489417" cy="68197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6" name="Graphic 25" descr="Fork and knife">
            <a:extLst>
              <a:ext uri="{FF2B5EF4-FFF2-40B4-BE49-F238E27FC236}">
                <a16:creationId xmlns:a16="http://schemas.microsoft.com/office/drawing/2014/main" id="{61C42BB7-1A70-4758-9E54-A66AD82B5C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8256" y="4003348"/>
            <a:ext cx="914400" cy="984478"/>
          </a:xfrm>
          <a:prstGeom prst="rect">
            <a:avLst/>
          </a:prstGeom>
        </p:spPr>
      </p:pic>
      <p:pic>
        <p:nvPicPr>
          <p:cNvPr id="27" name="Graphic 26" descr="Dragon dance">
            <a:extLst>
              <a:ext uri="{FF2B5EF4-FFF2-40B4-BE49-F238E27FC236}">
                <a16:creationId xmlns:a16="http://schemas.microsoft.com/office/drawing/2014/main" id="{50A62F45-33A7-485F-9E4F-338EC9952F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898" y="4412972"/>
            <a:ext cx="914400" cy="984478"/>
          </a:xfrm>
          <a:prstGeom prst="rect">
            <a:avLst/>
          </a:prstGeom>
        </p:spPr>
      </p:pic>
      <p:pic>
        <p:nvPicPr>
          <p:cNvPr id="28" name="Graphic 27" descr="Music notation">
            <a:extLst>
              <a:ext uri="{FF2B5EF4-FFF2-40B4-BE49-F238E27FC236}">
                <a16:creationId xmlns:a16="http://schemas.microsoft.com/office/drawing/2014/main" id="{5EE9DCA9-60F9-4F58-9635-75AB0CA955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57414" y="1709745"/>
            <a:ext cx="914400" cy="984478"/>
          </a:xfrm>
          <a:prstGeom prst="rect">
            <a:avLst/>
          </a:prstGeom>
        </p:spPr>
      </p:pic>
      <p:pic>
        <p:nvPicPr>
          <p:cNvPr id="29" name="Picture 2" descr="Image result for heritage icon">
            <a:extLst>
              <a:ext uri="{FF2B5EF4-FFF2-40B4-BE49-F238E27FC236}">
                <a16:creationId xmlns:a16="http://schemas.microsoft.com/office/drawing/2014/main" id="{F732A1F1-F4EF-4B9D-8DD9-4C9907507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33" y="2972168"/>
            <a:ext cx="914400" cy="984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Image result for heritage icon">
            <a:extLst>
              <a:ext uri="{FF2B5EF4-FFF2-40B4-BE49-F238E27FC236}">
                <a16:creationId xmlns:a16="http://schemas.microsoft.com/office/drawing/2014/main" id="{D5C43388-0DFF-4842-BEE5-E99792D9A3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5" t="15694" r="16445" b="15416"/>
          <a:stretch/>
        </p:blipFill>
        <p:spPr bwMode="auto">
          <a:xfrm>
            <a:off x="90533" y="1617032"/>
            <a:ext cx="914400" cy="984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8" descr="Image result for village icon">
            <a:extLst>
              <a:ext uri="{FF2B5EF4-FFF2-40B4-BE49-F238E27FC236}">
                <a16:creationId xmlns:a16="http://schemas.microsoft.com/office/drawing/2014/main" id="{AFE50B96-35C5-4453-8EF8-B9EAE1C3C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5727" y="2601510"/>
            <a:ext cx="1056273" cy="113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1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DC42C-B143-4495-90BE-B4BE4112B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56356"/>
            <a:ext cx="5029200" cy="798134"/>
          </a:xfrm>
          <a:solidFill>
            <a:srgbClr val="002060"/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 TIÊU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27EF9-63FE-4705-AB06-BAD51DF4C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930690"/>
            <a:ext cx="5029200" cy="5832060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vi-VN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 bày được vị trí địa lí </a:t>
            </a:r>
            <a:r>
              <a:rPr lang="en-US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lãnh thổ vùng BTB </a:t>
            </a:r>
            <a:r>
              <a:rPr lang="vi-VN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đối với việc phát triển KT-XH.</a:t>
            </a:r>
            <a:endParaRPr lang="en-US" sz="24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4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Đánh giá được </a:t>
            </a:r>
            <a:r>
              <a:rPr lang="vi-VN" sz="24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 thuận lợi, khó khăn của tự nhiên</a:t>
            </a:r>
            <a:r>
              <a:rPr lang="en-US" sz="24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và dân c</a:t>
            </a:r>
            <a:r>
              <a:rPr lang="vi-VN" sz="24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4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xã hội</a:t>
            </a:r>
            <a:r>
              <a:rPr lang="vi-VN" sz="24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đối với phát triển KT-XH. </a:t>
            </a:r>
            <a:endParaRPr lang="en-US" sz="2400">
              <a:solidFill>
                <a:srgbClr val="0000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 xuất </a:t>
            </a:r>
            <a:r>
              <a:rPr lang="da-DK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 những giải pháp để nâng cao đời sống xã hội của dân cư vùng Bắc Trung Bộ.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da-DK" sz="24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 thành kĩ năng </a:t>
            </a:r>
            <a:r>
              <a:rPr lang="en-US" sz="24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ứng phó thiên tai và phát triển bền vững</a:t>
            </a:r>
          </a:p>
        </p:txBody>
      </p:sp>
      <p:pic>
        <p:nvPicPr>
          <p:cNvPr id="4098" name="Picture 2" descr="Image result for Má»¥c tiÃªu">
            <a:extLst>
              <a:ext uri="{FF2B5EF4-FFF2-40B4-BE49-F238E27FC236}">
                <a16:creationId xmlns:a16="http://schemas.microsoft.com/office/drawing/2014/main" id="{A733770C-6921-4D17-9E61-44EC70A12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884" y="95250"/>
            <a:ext cx="6593916" cy="668523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55468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CDAD4-63DD-45DB-83F4-BE2E0B3CA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A77720-0621-4EF0-A13E-7D41D5EB3D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age result for Quáº£ng BÃ¬nh cÃ³ gÃ¬">
            <a:extLst>
              <a:ext uri="{FF2B5EF4-FFF2-40B4-BE49-F238E27FC236}">
                <a16:creationId xmlns:a16="http://schemas.microsoft.com/office/drawing/2014/main" id="{F6C3BE0A-FC03-4F29-8AEB-4842C39CACA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430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Image result for Di sáº£n Cá» ÄÃ´ infographic">
            <a:extLst>
              <a:ext uri="{FF2B5EF4-FFF2-40B4-BE49-F238E27FC236}">
                <a16:creationId xmlns:a16="http://schemas.microsoft.com/office/drawing/2014/main" id="{DB0E7CB3-65A3-4F5F-A971-AF861E1CB2F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304" y="50368"/>
            <a:ext cx="5837695" cy="68076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10911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9E66454-A8CD-493F-9983-19AFB61FFE3C}"/>
              </a:ext>
            </a:extLst>
          </p:cNvPr>
          <p:cNvSpPr txBox="1">
            <a:spLocks/>
          </p:cNvSpPr>
          <p:nvPr/>
        </p:nvSpPr>
        <p:spPr>
          <a:xfrm>
            <a:off x="102118" y="77490"/>
            <a:ext cx="11934981" cy="872792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DÂN C</a:t>
            </a:r>
            <a:r>
              <a:rPr lang="vi-VN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XÃ HỘI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4CBECD-C8A5-42E9-BFE3-A5FF46A48652}"/>
              </a:ext>
            </a:extLst>
          </p:cNvPr>
          <p:cNvSpPr/>
          <p:nvPr/>
        </p:nvSpPr>
        <p:spPr>
          <a:xfrm>
            <a:off x="154901" y="1111443"/>
            <a:ext cx="4107134" cy="53699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marR="194310" indent="180340" algn="just">
              <a:lnSpc>
                <a:spcPct val="120000"/>
              </a:lnSpc>
            </a:pPr>
            <a:r>
              <a:rPr lang="nl-NL" sz="24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- Là địa bàn cư trú của 25 dân tộc (như: Thái, Mường, Tày, Mông, Bru-Vân Kiều…)</a:t>
            </a:r>
            <a:endParaRPr lang="en-US" sz="200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R="194310" indent="180340" algn="just">
              <a:lnSpc>
                <a:spcPct val="120000"/>
              </a:lnSpc>
            </a:pPr>
            <a:r>
              <a:rPr lang="nl-NL" sz="2400">
                <a:solidFill>
                  <a:srgbClr val="000099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- Phân bố dân cư và hoạt động kinh tế có sự khác biệt giữa phía đông và phía tây của vùng.</a:t>
            </a:r>
            <a:endParaRPr lang="en-US" sz="2000">
              <a:solidFill>
                <a:srgbClr val="000099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R="194310" indent="180340" algn="just">
              <a:lnSpc>
                <a:spcPct val="120000"/>
              </a:lnSpc>
            </a:pPr>
            <a:r>
              <a:rPr lang="nl-NL" sz="24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- Vùng có nhiều thế mạnh nh</a:t>
            </a:r>
            <a:r>
              <a:rPr lang="vi-VN" sz="24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ư</a:t>
            </a:r>
            <a:r>
              <a:rPr lang="en-US" sz="24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ng cũng không ít khó khăn về hạ tầng, lao động, chất l</a:t>
            </a:r>
            <a:r>
              <a:rPr lang="vi-VN" sz="24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ư</a:t>
            </a:r>
            <a:r>
              <a:rPr lang="en-US" sz="24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ợng cuộc sống…</a:t>
            </a:r>
            <a:endParaRPr lang="en-US" sz="240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Ky-thuat-khan-trai-ban.png">
            <a:extLst>
              <a:ext uri="{FF2B5EF4-FFF2-40B4-BE49-F238E27FC236}">
                <a16:creationId xmlns:a16="http://schemas.microsoft.com/office/drawing/2014/main" id="{75993DE1-E453-4A8C-9E15-98E73A1F4E5D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1" t="23072" r="17699" b="10875"/>
          <a:stretch/>
        </p:blipFill>
        <p:spPr bwMode="auto">
          <a:xfrm>
            <a:off x="4618494" y="1111443"/>
            <a:ext cx="4912964" cy="381701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61AC0FA-55ED-43EB-BBBC-57CF6D767AAB}"/>
              </a:ext>
            </a:extLst>
          </p:cNvPr>
          <p:cNvSpPr/>
          <p:nvPr/>
        </p:nvSpPr>
        <p:spPr>
          <a:xfrm>
            <a:off x="4494508" y="5090603"/>
            <a:ext cx="754259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 là lãnh đạo Bộ NN và PTNT, Anh/chị hãy đề xuất </a:t>
            </a:r>
            <a:r>
              <a:rPr lang="en-US" sz="280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giải pháp</a:t>
            </a:r>
            <a:r>
              <a:rPr lang="en-US" sz="28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quan trọng nhất  để giúp BTB đẩy nhanh phát triển kinh tế và phát triển bền vững.</a:t>
            </a:r>
            <a:endParaRPr lang="en-US" sz="2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3AD5AF-BF69-491A-AC2C-CD4BA421DA93}"/>
              </a:ext>
            </a:extLst>
          </p:cNvPr>
          <p:cNvSpPr/>
          <p:nvPr/>
        </p:nvSpPr>
        <p:spPr>
          <a:xfrm>
            <a:off x="9719093" y="1506553"/>
            <a:ext cx="2121612" cy="2677656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phút viết ý kiến cá nhân</a:t>
            </a:r>
          </a:p>
          <a:p>
            <a:pPr algn="just"/>
            <a:r>
              <a:rPr lang="en-US" sz="280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phút thống nhất thông tin</a:t>
            </a:r>
            <a:endParaRPr lang="en-US" sz="280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7126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80445-4866-4573-A478-072AB11D2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9194" y="875907"/>
            <a:ext cx="1573968" cy="578137"/>
          </a:xfrm>
          <a:ln>
            <a:solidFill>
              <a:srgbClr val="000099"/>
            </a:solidFill>
          </a:ln>
        </p:spPr>
        <p:txBody>
          <a:bodyPr anchor="ctr"/>
          <a:lstStyle/>
          <a:p>
            <a:pPr marL="0" indent="0" algn="ctr">
              <a:buNone/>
            </a:pPr>
            <a:r>
              <a:rPr lang="en-US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VẤN ĐỀ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98FE58F-E3EC-4791-823D-F56D617B815F}"/>
              </a:ext>
            </a:extLst>
          </p:cNvPr>
          <p:cNvSpPr txBox="1">
            <a:spLocks/>
          </p:cNvSpPr>
          <p:nvPr/>
        </p:nvSpPr>
        <p:spPr>
          <a:xfrm>
            <a:off x="0" y="-16359"/>
            <a:ext cx="12192000" cy="697396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vi-VN" sz="36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6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 TRÌNH – TÔI LÀ BỘ TR</a:t>
            </a:r>
            <a:r>
              <a:rPr lang="vi-VN" sz="36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6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D1FA80-193E-4052-BFB0-F39D488719CA}"/>
              </a:ext>
            </a:extLst>
          </p:cNvPr>
          <p:cNvSpPr/>
          <p:nvPr/>
        </p:nvSpPr>
        <p:spPr>
          <a:xfrm>
            <a:off x="179883" y="1517821"/>
            <a:ext cx="3651048" cy="5207451"/>
          </a:xfrm>
          <a:prstGeom prst="rect">
            <a:avLst/>
          </a:prstGeom>
          <a:ln>
            <a:solidFill>
              <a:srgbClr val="000099"/>
            </a:solidFill>
          </a:ln>
        </p:spPr>
        <p:txBody>
          <a:bodyPr wrap="square">
            <a:spAutoFit/>
          </a:bodyPr>
          <a:lstStyle/>
          <a:p>
            <a:pPr marR="0" lv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Kinh tế Bắc Trung Bộ còn nhiều khó khăn. Nếu là lãnh đạo Bộ NN và PTNT, Anh/chị hãy đề xuất </a:t>
            </a:r>
            <a:r>
              <a:rPr lang="en-US" sz="280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giải pháp</a:t>
            </a:r>
            <a:r>
              <a:rPr lang="en-US" sz="28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quan trọng nhất  để giúp BTB đẩy nhanh phát triển kinh tế và phát triển bền vững.</a:t>
            </a:r>
            <a:endParaRPr lang="en-US" sz="200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4" descr="Image result for note">
            <a:extLst>
              <a:ext uri="{FF2B5EF4-FFF2-40B4-BE49-F238E27FC236}">
                <a16:creationId xmlns:a16="http://schemas.microsoft.com/office/drawing/2014/main" id="{C75B79CB-6209-4AEA-A7D3-02073609F9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2" t="7486" r="9365" b="7725"/>
          <a:stretch/>
        </p:blipFill>
        <p:spPr bwMode="auto">
          <a:xfrm>
            <a:off x="4382362" y="875907"/>
            <a:ext cx="2517158" cy="2612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27B7DC2-6349-43CE-AFD8-173937799AC5}"/>
              </a:ext>
            </a:extLst>
          </p:cNvPr>
          <p:cNvSpPr/>
          <p:nvPr/>
        </p:nvSpPr>
        <p:spPr>
          <a:xfrm>
            <a:off x="5082935" y="1737181"/>
            <a:ext cx="111601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>
                <a:solidFill>
                  <a:srgbClr val="0000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1’</a:t>
            </a:r>
            <a:endParaRPr lang="en-US" sz="9600">
              <a:solidFill>
                <a:srgbClr val="0000CC"/>
              </a:solidFill>
            </a:endParaRPr>
          </a:p>
        </p:txBody>
      </p:sp>
      <p:pic>
        <p:nvPicPr>
          <p:cNvPr id="5122" name="Picture 2" descr="Image result for around">
            <a:extLst>
              <a:ext uri="{FF2B5EF4-FFF2-40B4-BE49-F238E27FC236}">
                <a16:creationId xmlns:a16="http://schemas.microsoft.com/office/drawing/2014/main" id="{04FF0B9A-DE1C-4675-8903-6207AC1D1D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6"/>
          <a:stretch/>
        </p:blipFill>
        <p:spPr bwMode="auto">
          <a:xfrm>
            <a:off x="8916784" y="753749"/>
            <a:ext cx="2586428" cy="2553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1CF0C6D3-E9A7-423E-A7C1-EC481926968D}"/>
              </a:ext>
            </a:extLst>
          </p:cNvPr>
          <p:cNvSpPr/>
          <p:nvPr/>
        </p:nvSpPr>
        <p:spPr>
          <a:xfrm>
            <a:off x="7450952" y="2077502"/>
            <a:ext cx="914400" cy="3297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4" name="Picture 4" descr="Image result for TRANH LUáº¬N">
            <a:extLst>
              <a:ext uri="{FF2B5EF4-FFF2-40B4-BE49-F238E27FC236}">
                <a16:creationId xmlns:a16="http://schemas.microsoft.com/office/drawing/2014/main" id="{CAE534EC-8F3A-4A88-8162-8E86DB5DF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144" y="3803751"/>
            <a:ext cx="4741396" cy="2667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DDFFCDD-D166-413F-B0B1-89FA71071BAF}"/>
              </a:ext>
            </a:extLst>
          </p:cNvPr>
          <p:cNvSpPr/>
          <p:nvPr/>
        </p:nvSpPr>
        <p:spPr>
          <a:xfrm>
            <a:off x="4378323" y="4602067"/>
            <a:ext cx="2111428" cy="830997"/>
          </a:xfrm>
          <a:prstGeom prst="rect">
            <a:avLst/>
          </a:prstGeom>
          <a:ln>
            <a:solidFill>
              <a:srgbClr val="00009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TÔI LÀ </a:t>
            </a:r>
          </a:p>
          <a:p>
            <a:pPr algn="ctr"/>
            <a:r>
              <a:rPr lang="en-US" sz="24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 TRƯỞNG</a:t>
            </a:r>
            <a:endParaRPr lang="en-US" sz="24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53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5" grpId="0" animBg="1"/>
      <p:bldP spid="8" grpId="0"/>
      <p:bldP spid="10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F3BF3C0-40B8-47DA-892C-A3C0A659257C}"/>
              </a:ext>
            </a:extLst>
          </p:cNvPr>
          <p:cNvSpPr txBox="1">
            <a:spLocks/>
          </p:cNvSpPr>
          <p:nvPr/>
        </p:nvSpPr>
        <p:spPr>
          <a:xfrm>
            <a:off x="5670" y="161996"/>
            <a:ext cx="12192000" cy="6973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FF0000"/>
                </a:solidFill>
                <a:latin typeface="#9Slide07 IcielBC Cubano Normal" panose="00000500000000000000" pitchFamily="2" charset="0"/>
                <a:cs typeface="Arial" panose="020B0604020202020204" pitchFamily="34" charset="0"/>
              </a:rPr>
              <a:t>BẮC TRUNG BỘ – HÀNH TRÌNH TỚI TƯƠNG LAI</a:t>
            </a:r>
          </a:p>
        </p:txBody>
      </p:sp>
      <p:pic>
        <p:nvPicPr>
          <p:cNvPr id="5" name="Picture 4" descr="Image result for PhÃ¡t triá»n bá»n vá»¯ng á» ThÃ¡i lan">
            <a:extLst>
              <a:ext uri="{FF2B5EF4-FFF2-40B4-BE49-F238E27FC236}">
                <a16:creationId xmlns:a16="http://schemas.microsoft.com/office/drawing/2014/main" id="{035B7CB9-62B7-41E8-BA02-1F888B439E78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1"/>
          <a:stretch/>
        </p:blipFill>
        <p:spPr bwMode="auto">
          <a:xfrm>
            <a:off x="6957632" y="947353"/>
            <a:ext cx="4635178" cy="3576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 descr="Related image">
            <a:extLst>
              <a:ext uri="{FF2B5EF4-FFF2-40B4-BE49-F238E27FC236}">
                <a16:creationId xmlns:a16="http://schemas.microsoft.com/office/drawing/2014/main" id="{B1729897-645E-47CD-8B09-FEEA2FC91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22" y="947353"/>
            <a:ext cx="3825534" cy="295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invest icon">
            <a:extLst>
              <a:ext uri="{FF2B5EF4-FFF2-40B4-BE49-F238E27FC236}">
                <a16:creationId xmlns:a16="http://schemas.microsoft.com/office/drawing/2014/main" id="{73B8A6EB-7F24-4B15-8A44-E3DB74717B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8"/>
          <a:stretch/>
        </p:blipFill>
        <p:spPr bwMode="auto">
          <a:xfrm>
            <a:off x="953412" y="3687222"/>
            <a:ext cx="3407085" cy="278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Image result for president icon">
            <a:extLst>
              <a:ext uri="{FF2B5EF4-FFF2-40B4-BE49-F238E27FC236}">
                <a16:creationId xmlns:a16="http://schemas.microsoft.com/office/drawing/2014/main" id="{D8084BDF-67F2-446E-828E-24969B7DAB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5" r="14145"/>
          <a:stretch/>
        </p:blipFill>
        <p:spPr bwMode="auto">
          <a:xfrm>
            <a:off x="4739475" y="1451224"/>
            <a:ext cx="2113107" cy="295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Image result for 4.0 icon">
            <a:extLst>
              <a:ext uri="{FF2B5EF4-FFF2-40B4-BE49-F238E27FC236}">
                <a16:creationId xmlns:a16="http://schemas.microsoft.com/office/drawing/2014/main" id="{239FBD4F-2305-4CFE-89ED-C79A47F48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909" y="4524159"/>
            <a:ext cx="6175759" cy="205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ame 7">
            <a:extLst>
              <a:ext uri="{FF2B5EF4-FFF2-40B4-BE49-F238E27FC236}">
                <a16:creationId xmlns:a16="http://schemas.microsoft.com/office/drawing/2014/main" id="{A67B91A7-A8CE-4AC6-BA0A-C0C146B183D5}"/>
              </a:ext>
            </a:extLst>
          </p:cNvPr>
          <p:cNvSpPr/>
          <p:nvPr/>
        </p:nvSpPr>
        <p:spPr>
          <a:xfrm>
            <a:off x="0" y="28178"/>
            <a:ext cx="12192000" cy="6801644"/>
          </a:xfrm>
          <a:prstGeom prst="frame">
            <a:avLst>
              <a:gd name="adj1" fmla="val 22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20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E2E5A1D-073B-42A8-B1EF-0692B08B4196}"/>
              </a:ext>
            </a:extLst>
          </p:cNvPr>
          <p:cNvSpPr txBox="1">
            <a:spLocks/>
          </p:cNvSpPr>
          <p:nvPr/>
        </p:nvSpPr>
        <p:spPr>
          <a:xfrm>
            <a:off x="0" y="600950"/>
            <a:ext cx="12192000" cy="6973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>
                <a:solidFill>
                  <a:srgbClr val="FF0000"/>
                </a:solidFill>
                <a:latin typeface="#9Slide07 IcielBC Cubano Normal" panose="00000500000000000000" pitchFamily="2" charset="0"/>
                <a:cs typeface="Arial" panose="020B0604020202020204" pitchFamily="34" charset="0"/>
              </a:rPr>
              <a:t>BẮC TRUNG BỘ – THỬ THÁCH CUỐI CÙNG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BBA8AD1-1058-46E3-A391-74875826E2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9432076"/>
              </p:ext>
            </p:extLst>
          </p:nvPr>
        </p:nvGraphicFramePr>
        <p:xfrm>
          <a:off x="324465" y="1767904"/>
          <a:ext cx="7093974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7489">
                  <a:extLst>
                    <a:ext uri="{9D8B030D-6E8A-4147-A177-3AD203B41FA5}">
                      <a16:colId xmlns:a16="http://schemas.microsoft.com/office/drawing/2014/main" val="3035564460"/>
                    </a:ext>
                  </a:extLst>
                </a:gridCol>
                <a:gridCol w="3576485">
                  <a:extLst>
                    <a:ext uri="{9D8B030D-6E8A-4147-A177-3AD203B41FA5}">
                      <a16:colId xmlns:a16="http://schemas.microsoft.com/office/drawing/2014/main" val="1168882587"/>
                    </a:ext>
                  </a:extLst>
                </a:gridCol>
              </a:tblGrid>
              <a:tr h="1509886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 loại gió khô nóng, gây hạn hán cho Bắc Trung Bộ vào tháng 6,7,8 hàng năm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Biện pháp chung nhất nhằm hạn chế thiên tai và phát triển bền vững là gì?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3664644"/>
                  </a:ext>
                </a:extLst>
              </a:tr>
              <a:tr h="1509886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Thiên tai xảy ra vùng núi dốc, do m</a:t>
                      </a:r>
                      <a:r>
                        <a:rPr lang="vi-VN" sz="2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ư</a:t>
                      </a:r>
                      <a:r>
                        <a:rPr lang="en-US" sz="2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lớn và mất lớp phủ thực vật là gì?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Hạn chế sạt lở, xói mòn vùng núi, giải pháp quan trọng nhất là gì?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4408328"/>
                  </a:ext>
                </a:extLst>
              </a:tr>
              <a:tr h="1509886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Loại thiên tai từ biển th</a:t>
                      </a:r>
                      <a:r>
                        <a:rPr lang="vi-VN" sz="2400" b="1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ư</a:t>
                      </a:r>
                      <a:r>
                        <a:rPr lang="en-US" sz="2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ờng gây thiệt hại nặng nền cho các tỉnh Bắc Trung Bộ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Nêu 1 giải pháp quan trọng nhất nhằm giảm thiểu thiệt hại của bão là gì?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1769274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443024A8-EE55-49D8-93E8-DE4123BF1CEF}"/>
              </a:ext>
            </a:extLst>
          </p:cNvPr>
          <p:cNvSpPr/>
          <p:nvPr/>
        </p:nvSpPr>
        <p:spPr>
          <a:xfrm>
            <a:off x="309715" y="1749739"/>
            <a:ext cx="3539612" cy="153573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22DED4-8C01-4D36-8DB5-69011DB07966}"/>
              </a:ext>
            </a:extLst>
          </p:cNvPr>
          <p:cNvSpPr/>
          <p:nvPr/>
        </p:nvSpPr>
        <p:spPr>
          <a:xfrm>
            <a:off x="306028" y="3303640"/>
            <a:ext cx="3539612" cy="156385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976985-11AB-4B53-B513-C7A7A2DFE1A5}"/>
              </a:ext>
            </a:extLst>
          </p:cNvPr>
          <p:cNvSpPr/>
          <p:nvPr/>
        </p:nvSpPr>
        <p:spPr>
          <a:xfrm>
            <a:off x="315249" y="4885657"/>
            <a:ext cx="3539612" cy="156385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9C5F36-6852-4CD9-87AC-7D862351FAFB}"/>
              </a:ext>
            </a:extLst>
          </p:cNvPr>
          <p:cNvSpPr/>
          <p:nvPr/>
        </p:nvSpPr>
        <p:spPr>
          <a:xfrm>
            <a:off x="3878827" y="1753845"/>
            <a:ext cx="3539612" cy="1535735"/>
          </a:xfrm>
          <a:prstGeom prst="rect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CA2757-265F-4573-92A3-C451DE69B916}"/>
              </a:ext>
            </a:extLst>
          </p:cNvPr>
          <p:cNvSpPr/>
          <p:nvPr/>
        </p:nvSpPr>
        <p:spPr>
          <a:xfrm>
            <a:off x="3875136" y="3317009"/>
            <a:ext cx="3539612" cy="153573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9A745B-49E4-4DD1-ADFE-1C121F52227F}"/>
              </a:ext>
            </a:extLst>
          </p:cNvPr>
          <p:cNvSpPr/>
          <p:nvPr/>
        </p:nvSpPr>
        <p:spPr>
          <a:xfrm>
            <a:off x="3871452" y="4888924"/>
            <a:ext cx="3539612" cy="153573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B2A61D-3B77-4C0E-A834-B853BB422CDD}"/>
              </a:ext>
            </a:extLst>
          </p:cNvPr>
          <p:cNvSpPr/>
          <p:nvPr/>
        </p:nvSpPr>
        <p:spPr>
          <a:xfrm>
            <a:off x="7937535" y="1762995"/>
            <a:ext cx="3684194" cy="4690387"/>
          </a:xfrm>
          <a:prstGeom prst="rect">
            <a:avLst/>
          </a:prstGeom>
          <a:ln>
            <a:solidFill>
              <a:srgbClr val="000099"/>
            </a:solidFill>
          </a:ln>
        </p:spPr>
        <p:txBody>
          <a:bodyPr wrap="square">
            <a:spAutoFit/>
          </a:bodyPr>
          <a:lstStyle/>
          <a:p>
            <a:pPr marL="514350" marR="0" lvl="0" indent="-51435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8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 6 ô số</a:t>
            </a:r>
          </a:p>
          <a:p>
            <a:pPr marL="514350" marR="0" lvl="0" indent="-51435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800">
                <a:solidFill>
                  <a:srgbClr val="000099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 ô là 1 câu hỏi</a:t>
            </a:r>
          </a:p>
          <a:p>
            <a:pPr marL="514350" marR="0" lvl="0" indent="-51435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8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HS nghe câu hỏi và cả nhóm trả lời vào bảng nhóm</a:t>
            </a:r>
          </a:p>
          <a:p>
            <a:pPr marL="514350" marR="0" lvl="0" indent="-51435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800">
                <a:solidFill>
                  <a:srgbClr val="000099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Giơ kết quả sau tiếng hết giờ</a:t>
            </a:r>
          </a:p>
          <a:p>
            <a:pPr marL="514350" marR="0" lvl="0" indent="-51435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8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điểm/đáp án đúng</a:t>
            </a:r>
            <a:endParaRPr lang="en-US" sz="200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Frame 13">
            <a:extLst>
              <a:ext uri="{FF2B5EF4-FFF2-40B4-BE49-F238E27FC236}">
                <a16:creationId xmlns:a16="http://schemas.microsoft.com/office/drawing/2014/main" id="{A67B91A7-A8CE-4AC6-BA0A-C0C146B183D5}"/>
              </a:ext>
            </a:extLst>
          </p:cNvPr>
          <p:cNvSpPr/>
          <p:nvPr/>
        </p:nvSpPr>
        <p:spPr>
          <a:xfrm>
            <a:off x="0" y="28178"/>
            <a:ext cx="12192000" cy="6801644"/>
          </a:xfrm>
          <a:prstGeom prst="frame">
            <a:avLst>
              <a:gd name="adj1" fmla="val 22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832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316E9D56-43BA-4213-9512-B3453CBBAAA3}"/>
              </a:ext>
            </a:extLst>
          </p:cNvPr>
          <p:cNvSpPr txBox="1">
            <a:spLocks/>
          </p:cNvSpPr>
          <p:nvPr/>
        </p:nvSpPr>
        <p:spPr>
          <a:xfrm>
            <a:off x="0" y="-16359"/>
            <a:ext cx="12192000" cy="697396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 TIẾP NỐI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C18222-BBD7-4B46-8DA9-421D019F0BB9}"/>
              </a:ext>
            </a:extLst>
          </p:cNvPr>
          <p:cNvSpPr/>
          <p:nvPr/>
        </p:nvSpPr>
        <p:spPr>
          <a:xfrm>
            <a:off x="141359" y="737250"/>
            <a:ext cx="11909281" cy="35971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marR="194310" indent="180340" algn="just">
              <a:lnSpc>
                <a:spcPct val="120000"/>
              </a:lnSpc>
            </a:pPr>
            <a:r>
              <a:rPr lang="nl-NL" sz="24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- </a:t>
            </a:r>
            <a:r>
              <a:rPr lang="en-US" sz="24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Chia lớp thành 9 nhómthực hiện nghiên cứu và thiết kế sản phẩm A2 theo tiêu chí</a:t>
            </a:r>
            <a:endParaRPr lang="en-US" sz="200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R="194310" indent="180340" algn="just">
              <a:lnSpc>
                <a:spcPct val="120000"/>
              </a:lnSpc>
            </a:pPr>
            <a:r>
              <a:rPr lang="nl-NL" sz="2400">
                <a:solidFill>
                  <a:srgbClr val="000099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- </a:t>
            </a:r>
            <a:r>
              <a:rPr lang="en-US" sz="2400">
                <a:solidFill>
                  <a:srgbClr val="000099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Nhóm 1,2,3 nghiên cứu nông nghiệp</a:t>
            </a:r>
            <a:endParaRPr lang="en-US" sz="2000">
              <a:solidFill>
                <a:srgbClr val="000099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342900" marR="194310" indent="-342900" algn="just">
              <a:lnSpc>
                <a:spcPct val="120000"/>
              </a:lnSpc>
              <a:buFontTx/>
              <a:buChar char="-"/>
            </a:pPr>
            <a:r>
              <a:rPr lang="en-US" sz="24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Nhóm 4,5,6 nghiên cứu công nghiệp</a:t>
            </a:r>
          </a:p>
          <a:p>
            <a:pPr marL="342900" marR="194310" indent="-342900" algn="just">
              <a:lnSpc>
                <a:spcPct val="120000"/>
              </a:lnSpc>
              <a:buFontTx/>
              <a:buChar char="-"/>
            </a:pPr>
            <a:r>
              <a:rPr lang="en-US" sz="2400">
                <a:solidFill>
                  <a:srgbClr val="000099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Nhóm 7,8,9 nghiên cứu dịch vụ</a:t>
            </a:r>
          </a:p>
          <a:p>
            <a:pPr marR="194310" algn="just">
              <a:lnSpc>
                <a:spcPct val="120000"/>
              </a:lnSpc>
            </a:pPr>
            <a:r>
              <a:rPr lang="en-US" sz="24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+ Tìm kiếm t</a:t>
            </a:r>
            <a:r>
              <a:rPr lang="vi-VN" sz="24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ư</a:t>
            </a:r>
            <a:r>
              <a:rPr lang="en-US" sz="240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liệu, hình ảnh, số liệu, chứng minh cho sự phát triển và phân bố các ngành kinh tế..</a:t>
            </a:r>
          </a:p>
          <a:p>
            <a:pPr marR="194310" algn="just">
              <a:lnSpc>
                <a:spcPct val="120000"/>
              </a:lnSpc>
            </a:pPr>
            <a:r>
              <a:rPr lang="en-US" sz="2400">
                <a:solidFill>
                  <a:srgbClr val="000099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+ Đánh giá hiện trạng phát triển ngành và định h</a:t>
            </a:r>
            <a:r>
              <a:rPr lang="vi-VN" sz="2400">
                <a:solidFill>
                  <a:srgbClr val="000099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ư</a:t>
            </a:r>
            <a:r>
              <a:rPr lang="en-US" sz="2400">
                <a:solidFill>
                  <a:srgbClr val="000099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ớng giải pháp.</a:t>
            </a:r>
          </a:p>
          <a:p>
            <a:pPr marR="194310" algn="just">
              <a:lnSpc>
                <a:spcPct val="120000"/>
              </a:lnSpc>
            </a:pPr>
            <a:r>
              <a:rPr lang="en-US" sz="2400">
                <a:solidFill>
                  <a:srgbClr val="000099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+ HS sẽ tiến hành hình thức trạm và chuyên gia.</a:t>
            </a:r>
            <a:endParaRPr lang="en-US" sz="240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28136C2C-6751-400D-BAED-0036A61853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6579684"/>
              </p:ext>
            </p:extLst>
          </p:nvPr>
        </p:nvGraphicFramePr>
        <p:xfrm>
          <a:off x="424427" y="4443118"/>
          <a:ext cx="11212050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74053">
                  <a:extLst>
                    <a:ext uri="{9D8B030D-6E8A-4147-A177-3AD203B41FA5}">
                      <a16:colId xmlns:a16="http://schemas.microsoft.com/office/drawing/2014/main" val="2568545015"/>
                    </a:ext>
                  </a:extLst>
                </a:gridCol>
                <a:gridCol w="1525833">
                  <a:extLst>
                    <a:ext uri="{9D8B030D-6E8A-4147-A177-3AD203B41FA5}">
                      <a16:colId xmlns:a16="http://schemas.microsoft.com/office/drawing/2014/main" val="823121378"/>
                    </a:ext>
                  </a:extLst>
                </a:gridCol>
                <a:gridCol w="1566523">
                  <a:extLst>
                    <a:ext uri="{9D8B030D-6E8A-4147-A177-3AD203B41FA5}">
                      <a16:colId xmlns:a16="http://schemas.microsoft.com/office/drawing/2014/main" val="1511733087"/>
                    </a:ext>
                  </a:extLst>
                </a:gridCol>
                <a:gridCol w="1645641">
                  <a:extLst>
                    <a:ext uri="{9D8B030D-6E8A-4147-A177-3AD203B41FA5}">
                      <a16:colId xmlns:a16="http://schemas.microsoft.com/office/drawing/2014/main" val="2083629040"/>
                    </a:ext>
                  </a:extLst>
                </a:gridCol>
              </a:tblGrid>
              <a:tr h="368068"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Tiêu chí đánh giá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1 điểm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2 điểm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3 điểm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44798429"/>
                  </a:ext>
                </a:extLst>
              </a:tr>
              <a:tr h="368068">
                <a:tc>
                  <a:txBody>
                    <a:bodyPr/>
                    <a:lstStyle/>
                    <a:p>
                      <a:r>
                        <a:rPr lang="en-US" sz="2000"/>
                        <a:t>Nội dung đảm bảo chính xác, khoa học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77904319"/>
                  </a:ext>
                </a:extLst>
              </a:tr>
              <a:tr h="368068">
                <a:tc>
                  <a:txBody>
                    <a:bodyPr/>
                    <a:lstStyle/>
                    <a:p>
                      <a:r>
                        <a:rPr lang="en-US" sz="2000"/>
                        <a:t>Trình bày bố cục hài hòahình ảnh rõ nét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14308956"/>
                  </a:ext>
                </a:extLst>
              </a:tr>
              <a:tr h="368068">
                <a:tc>
                  <a:txBody>
                    <a:bodyPr/>
                    <a:lstStyle/>
                    <a:p>
                      <a:r>
                        <a:rPr lang="en-US" sz="2000"/>
                        <a:t>Màu sắc thể hiện rõ nét, icon minh họa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77865416"/>
                  </a:ext>
                </a:extLst>
              </a:tr>
              <a:tr h="368068">
                <a:tc>
                  <a:txBody>
                    <a:bodyPr/>
                    <a:lstStyle/>
                    <a:p>
                      <a:r>
                        <a:rPr lang="en-US" sz="2000"/>
                        <a:t>Có các số liệu cập nhật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75963477"/>
                  </a:ext>
                </a:extLst>
              </a:tr>
              <a:tr h="368068">
                <a:tc>
                  <a:txBody>
                    <a:bodyPr/>
                    <a:lstStyle/>
                    <a:p>
                      <a:r>
                        <a:rPr lang="en-US" sz="2000"/>
                        <a:t>Thông tin nhóm đầy đủ, chữ viết đẹp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54691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474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thank you">
            <a:extLst>
              <a:ext uri="{FF2B5EF4-FFF2-40B4-BE49-F238E27FC236}">
                <a16:creationId xmlns:a16="http://schemas.microsoft.com/office/drawing/2014/main" id="{8A58CCD4-5E48-4BF7-9E8F-E223B0686B1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4469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9C16C-809F-4380-AAAD-0A3A9D247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" y="56356"/>
            <a:ext cx="7105651" cy="1000648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/>
            <a:r>
              <a:rPr lang="en-US" sz="5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 tài của bạn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A06D44-E3E5-4161-9F7A-C42AF53406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09" y="1219853"/>
            <a:ext cx="7067551" cy="1797667"/>
          </a:xfrm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20000"/>
              </a:lnSpc>
              <a:spcAft>
                <a:spcPts val="600"/>
              </a:spcAft>
              <a:buNone/>
            </a:pPr>
            <a:r>
              <a:rPr lang="vi-VN" sz="24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 vô xứ Huế quanh quanh,</a:t>
            </a:r>
            <a:br>
              <a:rPr lang="vi-VN" sz="24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vi-VN" sz="24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Non xanh nước biếc như tranh hoạ đ</a:t>
            </a:r>
            <a:r>
              <a:rPr lang="en-US" sz="24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ồ</a:t>
            </a:r>
            <a:r>
              <a:rPr lang="vi-VN" sz="24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br>
              <a:rPr lang="vi-VN" sz="24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vi-VN" sz="24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Nhớ em anh cũng muốn vô,</a:t>
            </a:r>
            <a:br>
              <a:rPr lang="vi-VN" sz="24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vi-VN" sz="24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Sợ truông nhà Hồ, sợ phá Tam Giang.</a:t>
            </a:r>
            <a:endParaRPr lang="en-US" sz="2400">
              <a:solidFill>
                <a:srgbClr val="00009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A4F4AC-4B61-4FB6-9779-0B2C759537B1}"/>
              </a:ext>
            </a:extLst>
          </p:cNvPr>
          <p:cNvSpPr/>
          <p:nvPr/>
        </p:nvSpPr>
        <p:spPr>
          <a:xfrm>
            <a:off x="75109" y="3098733"/>
            <a:ext cx="7105651" cy="137428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R="194310" algn="just">
              <a:lnSpc>
                <a:spcPct val="120000"/>
              </a:lnSpc>
            </a:pPr>
            <a:r>
              <a:rPr lang="it-IT" sz="2400" i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Địa danh nào được nhắc đến trong bài? </a:t>
            </a:r>
            <a:br>
              <a:rPr lang="it-IT" sz="2400" i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it-IT" sz="2400" i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lang="en-US" sz="2400" i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Xứ Huế đẹp nh</a:t>
            </a:r>
            <a:r>
              <a:rPr lang="vi-VN" sz="2400" i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400" i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thế nào?</a:t>
            </a:r>
            <a:endParaRPr lang="en-US" sz="2400" i="1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R="194310" algn="just">
              <a:lnSpc>
                <a:spcPct val="120000"/>
              </a:lnSpc>
            </a:pPr>
            <a:r>
              <a:rPr lang="it-IT" sz="2400" i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Em biết gì về Huế? Hãy chia sẻ.</a:t>
            </a:r>
            <a:endParaRPr lang="en-US" sz="2400" i="1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30" name="Picture 6" descr="Related image">
            <a:extLst>
              <a:ext uri="{FF2B5EF4-FFF2-40B4-BE49-F238E27FC236}">
                <a16:creationId xmlns:a16="http://schemas.microsoft.com/office/drawing/2014/main" id="{0BCE3006-F736-4B10-922D-CCC7A95BE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473" y="313852"/>
            <a:ext cx="4833378" cy="3115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Huế">
            <a:extLst>
              <a:ext uri="{FF2B5EF4-FFF2-40B4-BE49-F238E27FC236}">
                <a16:creationId xmlns:a16="http://schemas.microsoft.com/office/drawing/2014/main" id="{8E76EFA4-3A15-45F8-859D-20BE0A25DA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67" b="21654"/>
          <a:stretch/>
        </p:blipFill>
        <p:spPr bwMode="auto">
          <a:xfrm>
            <a:off x="75109" y="4598125"/>
            <a:ext cx="7105651" cy="211002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2FE0A74-59FC-46C6-A631-BB4212BAC8A3}"/>
              </a:ext>
            </a:extLst>
          </p:cNvPr>
          <p:cNvSpPr/>
          <p:nvPr/>
        </p:nvSpPr>
        <p:spPr>
          <a:xfrm>
            <a:off x="10416344" y="3059668"/>
            <a:ext cx="1531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i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Quảng Bình</a:t>
            </a:r>
            <a:endParaRPr lang="en-US" b="1">
              <a:solidFill>
                <a:srgbClr val="FFFF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9154D4-B033-4FC4-9B6A-7D0498F47F7A}"/>
              </a:ext>
            </a:extLst>
          </p:cNvPr>
          <p:cNvSpPr/>
          <p:nvPr/>
        </p:nvSpPr>
        <p:spPr>
          <a:xfrm>
            <a:off x="75109" y="6321005"/>
            <a:ext cx="28600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i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Cầu Tr</a:t>
            </a:r>
            <a:r>
              <a:rPr lang="vi-VN" b="1" i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b="1" i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ờng Tiền  - Huế</a:t>
            </a:r>
            <a:endParaRPr lang="en-US" b="1">
              <a:solidFill>
                <a:srgbClr val="FFFF00"/>
              </a:solidFill>
            </a:endParaRPr>
          </a:p>
        </p:txBody>
      </p:sp>
      <p:pic>
        <p:nvPicPr>
          <p:cNvPr id="1026" name="Picture 2" descr="Image result for Phá Tam Giang">
            <a:extLst>
              <a:ext uri="{FF2B5EF4-FFF2-40B4-BE49-F238E27FC236}">
                <a16:creationId xmlns:a16="http://schemas.microsoft.com/office/drawing/2014/main" id="{09C86F21-7FAD-4D6B-9804-8D81216B9D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5"/>
          <a:stretch/>
        </p:blipFill>
        <p:spPr bwMode="auto">
          <a:xfrm>
            <a:off x="7319433" y="3531641"/>
            <a:ext cx="4815418" cy="317650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6A7F889-5B41-46CA-BC50-DCE8AD50CCD6}"/>
              </a:ext>
            </a:extLst>
          </p:cNvPr>
          <p:cNvSpPr/>
          <p:nvPr/>
        </p:nvSpPr>
        <p:spPr>
          <a:xfrm>
            <a:off x="10218373" y="6300204"/>
            <a:ext cx="19271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i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 Tam Giang</a:t>
            </a:r>
            <a:endParaRPr lang="en-US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06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  <p:bldP spid="5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789D56-0541-4F23-B202-3C745D692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" y="1274512"/>
            <a:ext cx="7105651" cy="1351122"/>
          </a:xfrm>
          <a:ln>
            <a:solidFill>
              <a:schemeClr val="accent5">
                <a:lumMod val="50000"/>
              </a:schemeClr>
            </a:solidFill>
          </a:ln>
        </p:spPr>
        <p:txBody>
          <a:bodyPr anchor="ctr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Thời gian 3 phút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Hoàn thành PHT về vị trí, lãnh thổ Bắc Trung Bộ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 lời nhanh thông tin và xác định trên bản đồ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9D664DB-C0A8-4C8E-B386-BC207162E9BE}"/>
              </a:ext>
            </a:extLst>
          </p:cNvPr>
          <p:cNvSpPr txBox="1">
            <a:spLocks/>
          </p:cNvSpPr>
          <p:nvPr/>
        </p:nvSpPr>
        <p:spPr>
          <a:xfrm>
            <a:off x="57149" y="56356"/>
            <a:ext cx="7105651" cy="1000648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vi-VN" sz="5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5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ỢT QUA THỬ THÁCH</a:t>
            </a:r>
          </a:p>
        </p:txBody>
      </p:sp>
      <p:pic>
        <p:nvPicPr>
          <p:cNvPr id="2050" name="Picture 2" descr="Image result for 7 vùng kinh tế">
            <a:extLst>
              <a:ext uri="{FF2B5EF4-FFF2-40B4-BE49-F238E27FC236}">
                <a16:creationId xmlns:a16="http://schemas.microsoft.com/office/drawing/2014/main" id="{F42FFCFD-664E-4758-A274-357174505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198" y="0"/>
            <a:ext cx="4511675" cy="6858000"/>
          </a:xfrm>
          <a:prstGeom prst="rect">
            <a:avLst/>
          </a:prstGeom>
          <a:noFill/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319384A-98E9-4C9F-96A9-4794980F12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8483348"/>
              </p:ext>
            </p:extLst>
          </p:nvPr>
        </p:nvGraphicFramePr>
        <p:xfrm>
          <a:off x="57149" y="2754653"/>
          <a:ext cx="7105651" cy="40873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6051">
                  <a:extLst>
                    <a:ext uri="{9D8B030D-6E8A-4147-A177-3AD203B41FA5}">
                      <a16:colId xmlns:a16="http://schemas.microsoft.com/office/drawing/2014/main" val="1723263205"/>
                    </a:ext>
                  </a:extLst>
                </a:gridCol>
                <a:gridCol w="4419600">
                  <a:extLst>
                    <a:ext uri="{9D8B030D-6E8A-4147-A177-3AD203B41FA5}">
                      <a16:colId xmlns:a16="http://schemas.microsoft.com/office/drawing/2014/main" val="3832186131"/>
                    </a:ext>
                  </a:extLst>
                </a:gridCol>
              </a:tblGrid>
              <a:tr h="580653">
                <a:tc>
                  <a:txBody>
                    <a:bodyPr/>
                    <a:lstStyle/>
                    <a:p>
                      <a:pPr algn="ctr"/>
                      <a:r>
                        <a:rPr lang="en-US" sz="2400" b="1"/>
                        <a:t>Tiêu chí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/>
                        <a:t>Thông tin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109533"/>
                  </a:ext>
                </a:extLst>
              </a:tr>
              <a:tr h="580653">
                <a:tc>
                  <a:txBody>
                    <a:bodyPr/>
                    <a:lstStyle/>
                    <a:p>
                      <a:pPr algn="just"/>
                      <a:r>
                        <a:rPr lang="en-US" sz="2400" b="1">
                          <a:solidFill>
                            <a:srgbClr val="C00000"/>
                          </a:solidFill>
                        </a:rPr>
                        <a:t>Giáp các vùng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9739491"/>
                  </a:ext>
                </a:extLst>
              </a:tr>
              <a:tr h="444845">
                <a:tc>
                  <a:txBody>
                    <a:bodyPr/>
                    <a:lstStyle/>
                    <a:p>
                      <a:pPr algn="just"/>
                      <a:r>
                        <a:rPr lang="en-US" sz="2400" b="1">
                          <a:solidFill>
                            <a:srgbClr val="C00000"/>
                          </a:solidFill>
                        </a:rPr>
                        <a:t>Diện tích vùng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8280859"/>
                  </a:ext>
                </a:extLst>
              </a:tr>
              <a:tr h="444845">
                <a:tc>
                  <a:txBody>
                    <a:bodyPr/>
                    <a:lstStyle/>
                    <a:p>
                      <a:pPr algn="just"/>
                      <a:r>
                        <a:rPr lang="en-US" sz="2400" b="1">
                          <a:solidFill>
                            <a:srgbClr val="C00000"/>
                          </a:solidFill>
                        </a:rPr>
                        <a:t>Hình dáng lãnh thổ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7753029"/>
                  </a:ext>
                </a:extLst>
              </a:tr>
              <a:tr h="580653">
                <a:tc>
                  <a:txBody>
                    <a:bodyPr/>
                    <a:lstStyle/>
                    <a:p>
                      <a:pPr algn="just"/>
                      <a:r>
                        <a:rPr lang="en-US" sz="2400" b="1">
                          <a:solidFill>
                            <a:srgbClr val="C00000"/>
                          </a:solidFill>
                        </a:rPr>
                        <a:t>Tên tỉnh thành từ Bắc vào Nam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3856425"/>
                  </a:ext>
                </a:extLst>
              </a:tr>
              <a:tr h="810171">
                <a:tc>
                  <a:txBody>
                    <a:bodyPr/>
                    <a:lstStyle/>
                    <a:p>
                      <a:pPr algn="just"/>
                      <a:r>
                        <a:rPr lang="en-US" sz="2400" b="1">
                          <a:solidFill>
                            <a:srgbClr val="C00000"/>
                          </a:solidFill>
                        </a:rPr>
                        <a:t>Ý nghĩa vị trí, lãnh thổ</a:t>
                      </a:r>
                    </a:p>
                    <a:p>
                      <a:pPr algn="just"/>
                      <a:endParaRPr lang="en-US" sz="2400" b="1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4749871"/>
                  </a:ext>
                </a:extLst>
              </a:tr>
            </a:tbl>
          </a:graphicData>
        </a:graphic>
      </p:graphicFrame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15C31C6-5F60-4EEE-95EB-1AB3B26DDE0D}"/>
              </a:ext>
            </a:extLst>
          </p:cNvPr>
          <p:cNvSpPr/>
          <p:nvPr/>
        </p:nvSpPr>
        <p:spPr>
          <a:xfrm rot="19714265">
            <a:off x="8507935" y="1105386"/>
            <a:ext cx="1293224" cy="2471866"/>
          </a:xfrm>
          <a:prstGeom prst="roundRect">
            <a:avLst/>
          </a:prstGeom>
          <a:noFill/>
          <a:ln w="28575">
            <a:solidFill>
              <a:srgbClr val="0000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BC8481F7-4366-411C-9EBD-B0E9E7914DAB}"/>
              </a:ext>
            </a:extLst>
          </p:cNvPr>
          <p:cNvSpPr/>
          <p:nvPr/>
        </p:nvSpPr>
        <p:spPr>
          <a:xfrm>
            <a:off x="7958335" y="1576354"/>
            <a:ext cx="2060876" cy="844525"/>
          </a:xfrm>
          <a:prstGeom prst="rightArrow">
            <a:avLst/>
          </a:prstGeom>
          <a:solidFill>
            <a:srgbClr val="000099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</a:rPr>
              <a:t>Ra biển của Lào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EDF5C7C-1576-431E-B495-4A3B56718679}"/>
              </a:ext>
            </a:extLst>
          </p:cNvPr>
          <p:cNvSpPr/>
          <p:nvPr/>
        </p:nvSpPr>
        <p:spPr>
          <a:xfrm>
            <a:off x="2890685" y="3304772"/>
            <a:ext cx="42721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/>
              <a:t>ĐBSH, TD&amp;MNBB, DH NTB, biển Đông và Lào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BEFA93-4554-4FA1-ABCD-F8D65E296CEA}"/>
              </a:ext>
            </a:extLst>
          </p:cNvPr>
          <p:cNvSpPr/>
          <p:nvPr/>
        </p:nvSpPr>
        <p:spPr>
          <a:xfrm>
            <a:off x="2890684" y="3972578"/>
            <a:ext cx="42721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/>
              <a:t> 51 513 km2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CE6025E-A37D-4EA5-A0AF-2B222F6389B5}"/>
              </a:ext>
            </a:extLst>
          </p:cNvPr>
          <p:cNvSpPr/>
          <p:nvPr/>
        </p:nvSpPr>
        <p:spPr>
          <a:xfrm>
            <a:off x="2890684" y="4427874"/>
            <a:ext cx="42721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/>
              <a:t> Hẹp ngang và kéo dài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980B19-446E-4B18-BFC3-7B29634F1067}"/>
              </a:ext>
            </a:extLst>
          </p:cNvPr>
          <p:cNvSpPr/>
          <p:nvPr/>
        </p:nvSpPr>
        <p:spPr>
          <a:xfrm>
            <a:off x="2890684" y="4937157"/>
            <a:ext cx="42721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/>
              <a:t>Thanh Hòa, Nghệ An, Hà Tĩnh, Quảng Bình, Quảng Trị, Thừa – Thiên - Huế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5D32D0-7F6A-42D0-AD10-BF2EEEF6AC6D}"/>
              </a:ext>
            </a:extLst>
          </p:cNvPr>
          <p:cNvSpPr/>
          <p:nvPr/>
        </p:nvSpPr>
        <p:spPr>
          <a:xfrm>
            <a:off x="2890684" y="5607849"/>
            <a:ext cx="42721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/>
              <a:t>Cầu nối 2 miền Nam – Bắc</a:t>
            </a:r>
          </a:p>
          <a:p>
            <a:pPr algn="just"/>
            <a:r>
              <a:rPr lang="en-US" sz="2000" b="1"/>
              <a:t>Cửa ngõ ra biển của Lào, kết nối Hành lang Đông – Tây và tiểu vùng sông Mê Công</a:t>
            </a:r>
          </a:p>
        </p:txBody>
      </p:sp>
    </p:spTree>
    <p:extLst>
      <p:ext uri="{BB962C8B-B14F-4D97-AF65-F5344CB8AC3E}">
        <p14:creationId xmlns:p14="http://schemas.microsoft.com/office/powerpoint/2010/main" val="34495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" grpId="0"/>
      <p:bldP spid="9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5BA47A-CD00-421D-B642-80F9887C5A06}"/>
              </a:ext>
            </a:extLst>
          </p:cNvPr>
          <p:cNvSpPr txBox="1">
            <a:spLocks/>
          </p:cNvSpPr>
          <p:nvPr/>
        </p:nvSpPr>
        <p:spPr>
          <a:xfrm>
            <a:off x="509589" y="5268538"/>
            <a:ext cx="5586412" cy="1351122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sz="24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 tích lớn nhất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Quê h</a:t>
            </a:r>
            <a:r>
              <a:rPr lang="vi-VN" sz="24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4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ơng Bác Hồ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Tỉnh đông dân thứ 2 cả nước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28F0D13-40CB-466E-8E7E-03237B0391CF}"/>
              </a:ext>
            </a:extLst>
          </p:cNvPr>
          <p:cNvSpPr txBox="1">
            <a:spLocks/>
          </p:cNvSpPr>
          <p:nvPr/>
        </p:nvSpPr>
        <p:spPr>
          <a:xfrm>
            <a:off x="57149" y="0"/>
            <a:ext cx="12134851" cy="884902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biết gì về 2 tỉnh d</a:t>
            </a:r>
            <a:r>
              <a:rPr lang="vi-VN" sz="5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5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ới đây?</a:t>
            </a:r>
          </a:p>
        </p:txBody>
      </p:sp>
      <p:pic>
        <p:nvPicPr>
          <p:cNvPr id="2050" name="Picture 2" descr="Image result for Nghệ An">
            <a:extLst>
              <a:ext uri="{FF2B5EF4-FFF2-40B4-BE49-F238E27FC236}">
                <a16:creationId xmlns:a16="http://schemas.microsoft.com/office/drawing/2014/main" id="{EFDA9944-91F4-48D8-A3D2-7945B7F11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2" y="913901"/>
            <a:ext cx="5586412" cy="4238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lated image">
            <a:extLst>
              <a:ext uri="{FF2B5EF4-FFF2-40B4-BE49-F238E27FC236}">
                <a16:creationId xmlns:a16="http://schemas.microsoft.com/office/drawing/2014/main" id="{89D59615-F7CC-46E9-8954-010015AF7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522" y="907025"/>
            <a:ext cx="5176736" cy="436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6C1400F-898A-432B-96DE-188EF93C82CF}"/>
              </a:ext>
            </a:extLst>
          </p:cNvPr>
          <p:cNvSpPr txBox="1">
            <a:spLocks/>
          </p:cNvSpPr>
          <p:nvPr/>
        </p:nvSpPr>
        <p:spPr>
          <a:xfrm>
            <a:off x="6592531" y="5290661"/>
            <a:ext cx="5235727" cy="1351122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sz="24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 tích lớn nhất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Lãnh thổ hẹp nhất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 hang động nhất</a:t>
            </a:r>
          </a:p>
        </p:txBody>
      </p:sp>
    </p:spTree>
    <p:extLst>
      <p:ext uri="{BB962C8B-B14F-4D97-AF65-F5344CB8AC3E}">
        <p14:creationId xmlns:p14="http://schemas.microsoft.com/office/powerpoint/2010/main" val="294590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499847F-E9FD-410F-BB9F-9376490F5403}"/>
              </a:ext>
            </a:extLst>
          </p:cNvPr>
          <p:cNvSpPr txBox="1">
            <a:spLocks/>
          </p:cNvSpPr>
          <p:nvPr/>
        </p:nvSpPr>
        <p:spPr>
          <a:xfrm>
            <a:off x="57149" y="56356"/>
            <a:ext cx="7022077" cy="872792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 TÔI LÀ CHUYÊN GIA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D01EA14-CA9F-419E-988D-4F56B0316BB0}"/>
              </a:ext>
            </a:extLst>
          </p:cNvPr>
          <p:cNvSpPr txBox="1">
            <a:spLocks/>
          </p:cNvSpPr>
          <p:nvPr/>
        </p:nvSpPr>
        <p:spPr>
          <a:xfrm>
            <a:off x="57149" y="969666"/>
            <a:ext cx="7022077" cy="2142244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sz="24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Thời gian 3 phút, làm trên giấy note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Hoàn thành PHT về tự nhiên Bắc Trung Bộ: </a:t>
            </a:r>
            <a:r>
              <a:rPr lang="en-US" sz="2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 tả đặc điểm, biểu hiện, thông tin ngắn gọn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 lẻ </a:t>
            </a:r>
            <a:r>
              <a:rPr lang="en-US" sz="24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 thế mạnh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 chẵn </a:t>
            </a:r>
            <a:r>
              <a:rPr lang="en-US" sz="24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 khăn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4B38126-EE1F-45BA-B62C-B3673D5ACB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3967311"/>
              </p:ext>
            </p:extLst>
          </p:nvPr>
        </p:nvGraphicFramePr>
        <p:xfrm>
          <a:off x="57149" y="3252511"/>
          <a:ext cx="7022076" cy="3413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0692">
                  <a:extLst>
                    <a:ext uri="{9D8B030D-6E8A-4147-A177-3AD203B41FA5}">
                      <a16:colId xmlns:a16="http://schemas.microsoft.com/office/drawing/2014/main" val="677056713"/>
                    </a:ext>
                  </a:extLst>
                </a:gridCol>
                <a:gridCol w="2340692">
                  <a:extLst>
                    <a:ext uri="{9D8B030D-6E8A-4147-A177-3AD203B41FA5}">
                      <a16:colId xmlns:a16="http://schemas.microsoft.com/office/drawing/2014/main" val="3358208021"/>
                    </a:ext>
                  </a:extLst>
                </a:gridCol>
                <a:gridCol w="2340692">
                  <a:extLst>
                    <a:ext uri="{9D8B030D-6E8A-4147-A177-3AD203B41FA5}">
                      <a16:colId xmlns:a16="http://schemas.microsoft.com/office/drawing/2014/main" val="3934420843"/>
                    </a:ext>
                  </a:extLst>
                </a:gridCol>
              </a:tblGrid>
              <a:tr h="343276">
                <a:tc>
                  <a:txBody>
                    <a:bodyPr/>
                    <a:lstStyle/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6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Tiêu chí</a:t>
                      </a:r>
                      <a:endParaRPr lang="en-US" sz="2600" b="1">
                        <a:solidFill>
                          <a:schemeClr val="tx1"/>
                        </a:solidFill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6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r>
                        <a:rPr lang="en-US" sz="26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Thế mạnh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>
                          <a:solidFill>
                            <a:schemeClr val="tx1"/>
                          </a:solidFill>
                          <a:latin typeface="+mn-lt"/>
                        </a:rPr>
                        <a:t>Khó khăn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1097143"/>
                  </a:ext>
                </a:extLst>
              </a:tr>
              <a:tr h="343276">
                <a:tc>
                  <a:txBody>
                    <a:bodyPr/>
                    <a:lstStyle/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6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Địa hình</a:t>
                      </a:r>
                      <a:endParaRPr lang="en-US" sz="2600" b="1">
                        <a:solidFill>
                          <a:schemeClr val="tx1"/>
                        </a:solidFill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6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2600" b="1">
                        <a:solidFill>
                          <a:schemeClr val="tx1"/>
                        </a:solidFill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60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3824943"/>
                  </a:ext>
                </a:extLst>
              </a:tr>
              <a:tr h="343276">
                <a:tc>
                  <a:txBody>
                    <a:bodyPr/>
                    <a:lstStyle/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6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Sông ngòi</a:t>
                      </a:r>
                      <a:endParaRPr lang="en-US" sz="2600" b="1">
                        <a:solidFill>
                          <a:schemeClr val="tx1"/>
                        </a:solidFill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6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2600" b="1">
                        <a:solidFill>
                          <a:schemeClr val="tx1"/>
                        </a:solidFill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60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4837775"/>
                  </a:ext>
                </a:extLst>
              </a:tr>
              <a:tr h="343276">
                <a:tc>
                  <a:txBody>
                    <a:bodyPr/>
                    <a:lstStyle/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6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Khí hậu</a:t>
                      </a:r>
                      <a:endParaRPr lang="en-US" sz="2600" b="1">
                        <a:solidFill>
                          <a:schemeClr val="tx1"/>
                        </a:solidFill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6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2600" b="1">
                        <a:solidFill>
                          <a:schemeClr val="tx1"/>
                        </a:solidFill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60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0945739"/>
                  </a:ext>
                </a:extLst>
              </a:tr>
              <a:tr h="343276">
                <a:tc>
                  <a:txBody>
                    <a:bodyPr/>
                    <a:lstStyle/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Biển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b="1">
                        <a:solidFill>
                          <a:schemeClr val="tx1"/>
                        </a:solidFill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60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387829"/>
                  </a:ext>
                </a:extLst>
              </a:tr>
              <a:tr h="343276">
                <a:tc>
                  <a:txBody>
                    <a:bodyPr/>
                    <a:lstStyle/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Rừng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b="1">
                        <a:solidFill>
                          <a:schemeClr val="tx1"/>
                        </a:solidFill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60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751783"/>
                  </a:ext>
                </a:extLst>
              </a:tr>
              <a:tr h="343276">
                <a:tc>
                  <a:txBody>
                    <a:bodyPr/>
                    <a:lstStyle/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Khoáng sản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b="1">
                        <a:solidFill>
                          <a:schemeClr val="tx1"/>
                        </a:solidFill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60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2541188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C70301B9-1F7C-4804-AEF6-595E9E329197}"/>
              </a:ext>
            </a:extLst>
          </p:cNvPr>
          <p:cNvSpPr/>
          <p:nvPr/>
        </p:nvSpPr>
        <p:spPr>
          <a:xfrm>
            <a:off x="2917308" y="2267866"/>
            <a:ext cx="4043932" cy="707886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Lưu ý dùng Atlat các trang </a:t>
            </a:r>
          </a:p>
          <a:p>
            <a:r>
              <a:rPr lang="en-US" sz="20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8,9,10,11,12,20 để phân tích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D0041D-4574-4C07-A579-A723713E3EA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170" y="95291"/>
            <a:ext cx="4907681" cy="66299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42264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499847F-E9FD-410F-BB9F-9376490F5403}"/>
              </a:ext>
            </a:extLst>
          </p:cNvPr>
          <p:cNvSpPr txBox="1">
            <a:spLocks/>
          </p:cNvSpPr>
          <p:nvPr/>
        </p:nvSpPr>
        <p:spPr>
          <a:xfrm>
            <a:off x="57149" y="56356"/>
            <a:ext cx="7022077" cy="872792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NHAU TRANH TÀI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D01EA14-CA9F-419E-988D-4F56B0316BB0}"/>
              </a:ext>
            </a:extLst>
          </p:cNvPr>
          <p:cNvSpPr txBox="1">
            <a:spLocks/>
          </p:cNvSpPr>
          <p:nvPr/>
        </p:nvSpPr>
        <p:spPr>
          <a:xfrm>
            <a:off x="57149" y="969666"/>
            <a:ext cx="7022077" cy="2024258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sz="24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Chia làm </a:t>
            </a:r>
            <a:r>
              <a:rPr lang="en-US" sz="2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đội lẻ và chẵn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lẻ làm rõ các thế mạnh và đội chẵn là các khó khăn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thuận lợi đ</a:t>
            </a:r>
            <a:r>
              <a:rPr lang="vi-VN" sz="24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4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ợc nêu thì 1 khó khăn đ</a:t>
            </a:r>
            <a:r>
              <a:rPr lang="vi-VN" sz="24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4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ợc trình bày cho tới khi hết l</a:t>
            </a:r>
            <a:r>
              <a:rPr lang="vi-VN" sz="24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40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ợt &gt;&gt;&gt; </a:t>
            </a:r>
            <a:r>
              <a:rPr lang="en-US" sz="2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 đấu luân l</a:t>
            </a:r>
            <a:r>
              <a:rPr lang="vi-VN" sz="2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AA41B9C-FB05-448F-82A4-1D1F009009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6380084"/>
              </p:ext>
            </p:extLst>
          </p:nvPr>
        </p:nvGraphicFramePr>
        <p:xfrm>
          <a:off x="57150" y="3237271"/>
          <a:ext cx="7022076" cy="3413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0692">
                  <a:extLst>
                    <a:ext uri="{9D8B030D-6E8A-4147-A177-3AD203B41FA5}">
                      <a16:colId xmlns:a16="http://schemas.microsoft.com/office/drawing/2014/main" val="677056713"/>
                    </a:ext>
                  </a:extLst>
                </a:gridCol>
                <a:gridCol w="2340692">
                  <a:extLst>
                    <a:ext uri="{9D8B030D-6E8A-4147-A177-3AD203B41FA5}">
                      <a16:colId xmlns:a16="http://schemas.microsoft.com/office/drawing/2014/main" val="3358208021"/>
                    </a:ext>
                  </a:extLst>
                </a:gridCol>
                <a:gridCol w="2340692">
                  <a:extLst>
                    <a:ext uri="{9D8B030D-6E8A-4147-A177-3AD203B41FA5}">
                      <a16:colId xmlns:a16="http://schemas.microsoft.com/office/drawing/2014/main" val="3934420843"/>
                    </a:ext>
                  </a:extLst>
                </a:gridCol>
              </a:tblGrid>
              <a:tr h="343276">
                <a:tc>
                  <a:txBody>
                    <a:bodyPr/>
                    <a:lstStyle/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6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Tiêu chí</a:t>
                      </a:r>
                      <a:endParaRPr lang="en-US" sz="2600" b="1">
                        <a:solidFill>
                          <a:schemeClr val="tx1"/>
                        </a:solidFill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6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Thuận l</a:t>
                      </a:r>
                      <a:r>
                        <a:rPr lang="en-US" sz="26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ợi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>
                          <a:solidFill>
                            <a:schemeClr val="tx1"/>
                          </a:solidFill>
                          <a:latin typeface="+mn-lt"/>
                        </a:rPr>
                        <a:t>Khó khăn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1097143"/>
                  </a:ext>
                </a:extLst>
              </a:tr>
              <a:tr h="343276">
                <a:tc>
                  <a:txBody>
                    <a:bodyPr/>
                    <a:lstStyle/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6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Địa hình</a:t>
                      </a:r>
                      <a:endParaRPr lang="en-US" sz="2600" b="1">
                        <a:solidFill>
                          <a:schemeClr val="tx1"/>
                        </a:solidFill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6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2600" b="1">
                        <a:solidFill>
                          <a:schemeClr val="tx1"/>
                        </a:solidFill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60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3824943"/>
                  </a:ext>
                </a:extLst>
              </a:tr>
              <a:tr h="343276">
                <a:tc>
                  <a:txBody>
                    <a:bodyPr/>
                    <a:lstStyle/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6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Sông ngòi</a:t>
                      </a:r>
                      <a:endParaRPr lang="en-US" sz="2600" b="1">
                        <a:solidFill>
                          <a:schemeClr val="tx1"/>
                        </a:solidFill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6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2600" b="1">
                        <a:solidFill>
                          <a:schemeClr val="tx1"/>
                        </a:solidFill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60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4837775"/>
                  </a:ext>
                </a:extLst>
              </a:tr>
              <a:tr h="343276">
                <a:tc>
                  <a:txBody>
                    <a:bodyPr/>
                    <a:lstStyle/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6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Khí hậu</a:t>
                      </a:r>
                      <a:endParaRPr lang="en-US" sz="2600" b="1">
                        <a:solidFill>
                          <a:schemeClr val="tx1"/>
                        </a:solidFill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6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2600" b="1">
                        <a:solidFill>
                          <a:schemeClr val="tx1"/>
                        </a:solidFill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60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0945739"/>
                  </a:ext>
                </a:extLst>
              </a:tr>
              <a:tr h="343276">
                <a:tc>
                  <a:txBody>
                    <a:bodyPr/>
                    <a:lstStyle/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Biển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b="1">
                        <a:solidFill>
                          <a:schemeClr val="tx1"/>
                        </a:solidFill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60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387829"/>
                  </a:ext>
                </a:extLst>
              </a:tr>
              <a:tr h="343276">
                <a:tc>
                  <a:txBody>
                    <a:bodyPr/>
                    <a:lstStyle/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Rừng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b="1">
                        <a:solidFill>
                          <a:schemeClr val="tx1"/>
                        </a:solidFill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60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751783"/>
                  </a:ext>
                </a:extLst>
              </a:tr>
              <a:tr h="343276">
                <a:tc>
                  <a:txBody>
                    <a:bodyPr/>
                    <a:lstStyle/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Khoáng sản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600" b="1">
                        <a:solidFill>
                          <a:schemeClr val="tx1"/>
                        </a:solidFill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60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2541188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2EE3CE9D-0F74-492B-ACAD-96B4E73639A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170" y="95291"/>
            <a:ext cx="4907681" cy="66299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318985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2A8F3A3-3272-4250-82CC-93B5C4325E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9210386"/>
              </p:ext>
            </p:extLst>
          </p:nvPr>
        </p:nvGraphicFramePr>
        <p:xfrm>
          <a:off x="57146" y="1750996"/>
          <a:ext cx="7049729" cy="25733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4451">
                  <a:extLst>
                    <a:ext uri="{9D8B030D-6E8A-4147-A177-3AD203B41FA5}">
                      <a16:colId xmlns:a16="http://schemas.microsoft.com/office/drawing/2014/main" val="23844686"/>
                    </a:ext>
                  </a:extLst>
                </a:gridCol>
                <a:gridCol w="5735278">
                  <a:extLst>
                    <a:ext uri="{9D8B030D-6E8A-4147-A177-3AD203B41FA5}">
                      <a16:colId xmlns:a16="http://schemas.microsoft.com/office/drawing/2014/main" val="91807207"/>
                    </a:ext>
                  </a:extLst>
                </a:gridCol>
              </a:tblGrid>
              <a:tr h="483912">
                <a:tc>
                  <a:txBody>
                    <a:bodyPr/>
                    <a:lstStyle/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>
                          <a:solidFill>
                            <a:schemeClr val="tx1"/>
                          </a:solidFill>
                          <a:effectLst/>
                        </a:rPr>
                        <a:t>Tiêu chí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>
                          <a:solidFill>
                            <a:schemeClr val="tx1"/>
                          </a:solidFill>
                          <a:effectLst/>
                        </a:rPr>
                        <a:t> Thông tin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0122901"/>
                  </a:ext>
                </a:extLst>
              </a:tr>
              <a:tr h="1467749">
                <a:tc>
                  <a:txBody>
                    <a:bodyPr/>
                    <a:lstStyle/>
                    <a:p>
                      <a:pPr marL="0" marR="19431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4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4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>
                          <a:solidFill>
                            <a:schemeClr val="tx1"/>
                          </a:solidFill>
                          <a:effectLst/>
                        </a:rPr>
                        <a:t>Địa hình</a:t>
                      </a:r>
                    </a:p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94310" lvl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kern="1200">
                        <a:solidFill>
                          <a:schemeClr val="dk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9638097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6499847F-E9FD-410F-BB9F-9376490F5403}"/>
              </a:ext>
            </a:extLst>
          </p:cNvPr>
          <p:cNvSpPr txBox="1">
            <a:spLocks/>
          </p:cNvSpPr>
          <p:nvPr/>
        </p:nvSpPr>
        <p:spPr>
          <a:xfrm>
            <a:off x="57149" y="56356"/>
            <a:ext cx="7022077" cy="872792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 TÔI LÀ CHUYÊN GIA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D01EA14-CA9F-419E-988D-4F56B0316BB0}"/>
              </a:ext>
            </a:extLst>
          </p:cNvPr>
          <p:cNvSpPr txBox="1">
            <a:spLocks/>
          </p:cNvSpPr>
          <p:nvPr/>
        </p:nvSpPr>
        <p:spPr>
          <a:xfrm>
            <a:off x="2537334" y="991460"/>
            <a:ext cx="2089355" cy="605410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sz="2400" b="1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ĐỊA HÌNH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7DAB15-7243-480A-8CCD-16E8417D645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49400" y="4439267"/>
            <a:ext cx="5665225" cy="195166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9768382-24C7-4010-96A8-F081D8B646F6}"/>
              </a:ext>
            </a:extLst>
          </p:cNvPr>
          <p:cNvSpPr/>
          <p:nvPr/>
        </p:nvSpPr>
        <p:spPr>
          <a:xfrm>
            <a:off x="1432565" y="2251614"/>
            <a:ext cx="6096000" cy="2080057"/>
          </a:xfrm>
          <a:prstGeom prst="rect">
            <a:avLst/>
          </a:prstGeom>
        </p:spPr>
        <p:txBody>
          <a:bodyPr>
            <a:spAutoFit/>
          </a:bodyPr>
          <a:lstStyle/>
          <a:p>
            <a:pPr marR="194310" lvl="0" algn="just">
              <a:lnSpc>
                <a:spcPct val="120000"/>
              </a:lnSpc>
              <a:defRPr/>
            </a:pPr>
            <a:r>
              <a:rPr lang="nl-NL" sz="2200" b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 tây sang đông có núi, gò đồi, đồng bằng, </a:t>
            </a:r>
          </a:p>
          <a:p>
            <a:pPr marR="194310" lvl="0" algn="just">
              <a:lnSpc>
                <a:spcPct val="120000"/>
              </a:lnSpc>
              <a:defRPr/>
            </a:pPr>
            <a:r>
              <a:rPr lang="nl-NL" sz="2200" b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biển và hải đảo &gt;&gt;&gt; phát triển </a:t>
            </a:r>
          </a:p>
          <a:p>
            <a:pPr marR="194310" lvl="0" algn="just">
              <a:lnSpc>
                <a:spcPct val="120000"/>
              </a:lnSpc>
              <a:defRPr/>
            </a:pPr>
            <a:r>
              <a:rPr lang="nl-NL" sz="2200" b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kinh tế liên hoàn</a:t>
            </a:r>
          </a:p>
          <a:p>
            <a:pPr marR="194310" lvl="0" algn="just">
              <a:lnSpc>
                <a:spcPct val="120000"/>
              </a:lnSpc>
              <a:defRPr/>
            </a:pPr>
            <a:r>
              <a:rPr lang="nl-NL" sz="2200" b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Địa hình chia cắt, giao thông khó khăn</a:t>
            </a:r>
            <a:endParaRPr lang="en-US" sz="2200" b="1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F9DDB1-69DB-481C-B3A3-2FCA1C5D57B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170" y="95291"/>
            <a:ext cx="4907681" cy="6629974"/>
          </a:xfrm>
          <a:prstGeom prst="rect">
            <a:avLst/>
          </a:prstGeom>
          <a:noFill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38083FD-928C-49C0-B43B-ACA615950643}"/>
              </a:ext>
            </a:extLst>
          </p:cNvPr>
          <p:cNvSpPr/>
          <p:nvPr/>
        </p:nvSpPr>
        <p:spPr>
          <a:xfrm>
            <a:off x="1894681" y="6427941"/>
            <a:ext cx="42482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Địa hình thay đổi t</a:t>
            </a:r>
            <a:r>
              <a:rPr lang="en-US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ừ </a:t>
            </a:r>
            <a:r>
              <a:rPr lang="nl-NL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tây sang đông 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32156853-170C-49E3-9C28-CEE7BFB1F3A4}"/>
              </a:ext>
            </a:extLst>
          </p:cNvPr>
          <p:cNvSpPr/>
          <p:nvPr/>
        </p:nvSpPr>
        <p:spPr>
          <a:xfrm>
            <a:off x="10729655" y="2251631"/>
            <a:ext cx="1371600" cy="471949"/>
          </a:xfrm>
          <a:prstGeom prst="wedgeRoundRectCallout">
            <a:avLst>
              <a:gd name="adj1" fmla="val -122984"/>
              <a:gd name="adj2" fmla="val 143750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Đb ven biển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C3F290E5-7E03-43B9-8136-AC78DEAE7981}"/>
              </a:ext>
            </a:extLst>
          </p:cNvPr>
          <p:cNvSpPr/>
          <p:nvPr/>
        </p:nvSpPr>
        <p:spPr>
          <a:xfrm>
            <a:off x="9834920" y="83618"/>
            <a:ext cx="1371600" cy="471949"/>
          </a:xfrm>
          <a:prstGeom prst="wedgeRoundRectCallout">
            <a:avLst>
              <a:gd name="adj1" fmla="val -136963"/>
              <a:gd name="adj2" fmla="val 215625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ysClr val="windowText" lastClr="000000"/>
                </a:solidFill>
              </a:rPr>
              <a:t>Gò đồi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71E7A025-FA9A-4C6C-8182-C156974532F5}"/>
              </a:ext>
            </a:extLst>
          </p:cNvPr>
          <p:cNvSpPr/>
          <p:nvPr/>
        </p:nvSpPr>
        <p:spPr>
          <a:xfrm>
            <a:off x="7254819" y="3238150"/>
            <a:ext cx="1371600" cy="471949"/>
          </a:xfrm>
          <a:prstGeom prst="wedgeRoundRectCallout">
            <a:avLst>
              <a:gd name="adj1" fmla="val 86694"/>
              <a:gd name="adj2" fmla="val -115625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</a:rPr>
              <a:t>Núi p.Tây</a:t>
            </a:r>
          </a:p>
        </p:txBody>
      </p:sp>
    </p:spTree>
    <p:extLst>
      <p:ext uri="{BB962C8B-B14F-4D97-AF65-F5344CB8AC3E}">
        <p14:creationId xmlns:p14="http://schemas.microsoft.com/office/powerpoint/2010/main" val="93209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2A8F3A3-3272-4250-82CC-93B5C4325E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2895858"/>
              </p:ext>
            </p:extLst>
          </p:nvPr>
        </p:nvGraphicFramePr>
        <p:xfrm>
          <a:off x="57149" y="1788068"/>
          <a:ext cx="7049729" cy="29391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88193">
                  <a:extLst>
                    <a:ext uri="{9D8B030D-6E8A-4147-A177-3AD203B41FA5}">
                      <a16:colId xmlns:a16="http://schemas.microsoft.com/office/drawing/2014/main" val="23844686"/>
                    </a:ext>
                  </a:extLst>
                </a:gridCol>
                <a:gridCol w="5661536">
                  <a:extLst>
                    <a:ext uri="{9D8B030D-6E8A-4147-A177-3AD203B41FA5}">
                      <a16:colId xmlns:a16="http://schemas.microsoft.com/office/drawing/2014/main" val="91807207"/>
                    </a:ext>
                  </a:extLst>
                </a:gridCol>
              </a:tblGrid>
              <a:tr h="483912">
                <a:tc>
                  <a:txBody>
                    <a:bodyPr/>
                    <a:lstStyle/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>
                          <a:solidFill>
                            <a:schemeClr val="tx1"/>
                          </a:solidFill>
                          <a:effectLst/>
                        </a:rPr>
                        <a:t>Tiêu chí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>
                          <a:solidFill>
                            <a:schemeClr val="tx1"/>
                          </a:solidFill>
                          <a:effectLst/>
                        </a:rPr>
                        <a:t> Thông tin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0122901"/>
                  </a:ext>
                </a:extLst>
              </a:tr>
              <a:tr h="1629979">
                <a:tc>
                  <a:txBody>
                    <a:bodyPr/>
                    <a:lstStyle/>
                    <a:p>
                      <a:pPr marL="0" marR="19431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4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400">
                          <a:solidFill>
                            <a:schemeClr val="tx1"/>
                          </a:solidFill>
                          <a:effectLst/>
                        </a:rPr>
                        <a:t>Sông ngòi</a:t>
                      </a:r>
                    </a:p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t-IT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19431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194310" lvl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kern="1200" dirty="0">
                        <a:solidFill>
                          <a:schemeClr val="dk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9638097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6499847F-E9FD-410F-BB9F-9376490F5403}"/>
              </a:ext>
            </a:extLst>
          </p:cNvPr>
          <p:cNvSpPr txBox="1">
            <a:spLocks/>
          </p:cNvSpPr>
          <p:nvPr/>
        </p:nvSpPr>
        <p:spPr>
          <a:xfrm>
            <a:off x="57149" y="56356"/>
            <a:ext cx="7022077" cy="87279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CHÚNG TÔI LÀ CHUYÊN GIA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D01EA14-CA9F-419E-988D-4F56B0316BB0}"/>
              </a:ext>
            </a:extLst>
          </p:cNvPr>
          <p:cNvSpPr txBox="1">
            <a:spLocks/>
          </p:cNvSpPr>
          <p:nvPr/>
        </p:nvSpPr>
        <p:spPr>
          <a:xfrm>
            <a:off x="2461137" y="1026157"/>
            <a:ext cx="2641806" cy="664902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rgbClr val="0000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SÔNG NGÒI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DEFB903-A12A-4343-89E4-AD13FB759F9F}"/>
              </a:ext>
            </a:extLst>
          </p:cNvPr>
          <p:cNvSpPr/>
          <p:nvPr/>
        </p:nvSpPr>
        <p:spPr>
          <a:xfrm>
            <a:off x="1515100" y="2493488"/>
            <a:ext cx="5550309" cy="1817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94310" lvl="0" algn="just">
              <a:lnSpc>
                <a:spcPct val="120000"/>
              </a:lnSpc>
              <a:defRPr/>
            </a:pPr>
            <a:r>
              <a:rPr lang="nl-NL" sz="24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Sông ngắn và dốc</a:t>
            </a:r>
          </a:p>
          <a:p>
            <a:pPr marR="194310" lvl="0" algn="just">
              <a:lnSpc>
                <a:spcPct val="120000"/>
              </a:lnSpc>
              <a:defRPr/>
            </a:pPr>
            <a:r>
              <a:rPr lang="nl-NL" sz="24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Tiêu biểu: Mã, Cả, Chu, H</a:t>
            </a:r>
            <a:r>
              <a:rPr lang="vi-VN" sz="24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400" b="1" dirty="0" err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ơng</a:t>
            </a:r>
            <a:r>
              <a:rPr lang="en-US" sz="24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 </a:t>
            </a:r>
          </a:p>
          <a:p>
            <a:pPr marR="194310" lvl="0" algn="just">
              <a:lnSpc>
                <a:spcPct val="120000"/>
              </a:lnSpc>
              <a:defRPr/>
            </a:pPr>
            <a:r>
              <a:rPr lang="en-US" sz="2400" b="1" dirty="0" err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Giàu</a:t>
            </a:r>
            <a:r>
              <a:rPr lang="en-US" sz="24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tiềm</a:t>
            </a:r>
            <a:r>
              <a:rPr lang="en-US" sz="24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năng</a:t>
            </a:r>
            <a:r>
              <a:rPr lang="en-US" sz="24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thủy</a:t>
            </a:r>
            <a:r>
              <a:rPr lang="en-US" sz="24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endParaRPr lang="nl-NL" sz="2400" b="1" dirty="0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R="194310" lvl="0" algn="just">
              <a:lnSpc>
                <a:spcPct val="120000"/>
              </a:lnSpc>
              <a:defRPr/>
            </a:pPr>
            <a:r>
              <a:rPr lang="nl-NL" sz="24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Lũ th</a:t>
            </a:r>
            <a:r>
              <a:rPr lang="vi-VN" sz="24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400" b="1" dirty="0" err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ờng</a:t>
            </a:r>
            <a:r>
              <a:rPr lang="en-US" sz="2400" b="1" dirty="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xuyên</a:t>
            </a:r>
            <a:endParaRPr lang="en-US" sz="2400" b="1" dirty="0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EACA0D4-2CBA-430B-9431-DA1056B569D6}"/>
              </a:ext>
            </a:extLst>
          </p:cNvPr>
          <p:cNvSpPr/>
          <p:nvPr/>
        </p:nvSpPr>
        <p:spPr>
          <a:xfrm>
            <a:off x="57149" y="5201795"/>
            <a:ext cx="71352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Tại sao sông ngòi Bắc Trung Bộ ngắn và dốc?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45F935-B533-4F5E-910B-ED334453BEE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170" y="95291"/>
            <a:ext cx="4907681" cy="6629974"/>
          </a:xfrm>
          <a:prstGeom prst="rect">
            <a:avLst/>
          </a:prstGeom>
          <a:noFill/>
        </p:spPr>
      </p:pic>
      <p:pic>
        <p:nvPicPr>
          <p:cNvPr id="10" name="Picture 10" descr="Image result for river icon">
            <a:extLst>
              <a:ext uri="{FF2B5EF4-FFF2-40B4-BE49-F238E27FC236}">
                <a16:creationId xmlns:a16="http://schemas.microsoft.com/office/drawing/2014/main" id="{8EB705F2-6E7C-4F1C-9C67-D162CF6826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9" t="22327" r="8681" b="30653"/>
          <a:stretch/>
        </p:blipFill>
        <p:spPr bwMode="auto">
          <a:xfrm>
            <a:off x="300073" y="3828205"/>
            <a:ext cx="972104" cy="59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45765AE-2994-443D-ABBF-BB1328CCB39A}"/>
              </a:ext>
            </a:extLst>
          </p:cNvPr>
          <p:cNvSpPr/>
          <p:nvPr/>
        </p:nvSpPr>
        <p:spPr>
          <a:xfrm>
            <a:off x="7308332" y="3896459"/>
            <a:ext cx="2318263" cy="64633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b="1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Lãnh thổ hẹp, dốc </a:t>
            </a:r>
          </a:p>
          <a:p>
            <a:r>
              <a:rPr lang="en-US" b="1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&gt;&gt;&gt; lũ quét</a:t>
            </a:r>
          </a:p>
        </p:txBody>
      </p:sp>
    </p:spTree>
    <p:extLst>
      <p:ext uri="{BB962C8B-B14F-4D97-AF65-F5344CB8AC3E}">
        <p14:creationId xmlns:p14="http://schemas.microsoft.com/office/powerpoint/2010/main" val="261487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2088</Words>
  <Application>Microsoft Office PowerPoint</Application>
  <PresentationFormat>Widescreen</PresentationFormat>
  <Paragraphs>288</Paragraphs>
  <Slides>26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#9Slide05 Agile Script Calligra</vt:lpstr>
      <vt:lpstr>#9Slide05 Amtenar</vt:lpstr>
      <vt:lpstr>#9Slide05 Bodega Script</vt:lpstr>
      <vt:lpstr>#9Slide07 IcielBC Cubano Normal</vt:lpstr>
      <vt:lpstr>#9Slide07 SVNNexa Rust Slab Bla</vt:lpstr>
      <vt:lpstr>Aharoni</vt:lpstr>
      <vt:lpstr>Arial</vt:lpstr>
      <vt:lpstr>Calibri</vt:lpstr>
      <vt:lpstr>Calibri Light</vt:lpstr>
      <vt:lpstr>Tahoma</vt:lpstr>
      <vt:lpstr>Times New Roman</vt:lpstr>
      <vt:lpstr>Wingdings</vt:lpstr>
      <vt:lpstr>Office Theme</vt:lpstr>
      <vt:lpstr>Nước non một dải</vt:lpstr>
      <vt:lpstr>MỤC TIÊU</vt:lpstr>
      <vt:lpstr>Thử tài của bạn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Mất rừng</vt:lpstr>
      <vt:lpstr>Quan sát hình ảnh và bảng thông tin SGK để rút ra các đặc điểm dân cư xã hội của vùng.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Nước non một dải</dc:title>
  <dc:creator>Dell</dc:creator>
  <cp:lastModifiedBy>Nguyen Chi Tuan</cp:lastModifiedBy>
  <cp:revision>8</cp:revision>
  <dcterms:created xsi:type="dcterms:W3CDTF">2019-09-28T10:23:47Z</dcterms:created>
  <dcterms:modified xsi:type="dcterms:W3CDTF">2021-08-22T13:29:40Z</dcterms:modified>
</cp:coreProperties>
</file>