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6"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2D8149-F312-4A17-A501-137062112A61}"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3712174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D8149-F312-4A17-A501-137062112A61}"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15570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D8149-F312-4A17-A501-137062112A61}"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1971674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17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098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166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380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153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958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898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334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D8149-F312-4A17-A501-137062112A61}"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3371081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716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23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71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2D8149-F312-4A17-A501-137062112A61}"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327343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2D8149-F312-4A17-A501-137062112A61}"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159458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2D8149-F312-4A17-A501-137062112A61}"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356748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2D8149-F312-4A17-A501-137062112A61}"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73621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D8149-F312-4A17-A501-137062112A61}"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62210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D8149-F312-4A17-A501-137062112A61}"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3814976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D8149-F312-4A17-A501-137062112A61}"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292D6-ACBB-42E1-AD76-EB8F73ABB211}" type="slidenum">
              <a:rPr lang="en-US" smtClean="0"/>
              <a:t>‹#›</a:t>
            </a:fld>
            <a:endParaRPr lang="en-US"/>
          </a:p>
        </p:txBody>
      </p:sp>
    </p:spTree>
    <p:extLst>
      <p:ext uri="{BB962C8B-B14F-4D97-AF65-F5344CB8AC3E}">
        <p14:creationId xmlns:p14="http://schemas.microsoft.com/office/powerpoint/2010/main" val="1731661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D8149-F312-4A17-A501-137062112A61}" type="datetimeFigureOut">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292D6-ACBB-42E1-AD76-EB8F73ABB211}" type="slidenum">
              <a:rPr lang="en-US" smtClean="0"/>
              <a:t>‹#›</a:t>
            </a:fld>
            <a:endParaRPr lang="en-US"/>
          </a:p>
        </p:txBody>
      </p:sp>
    </p:spTree>
    <p:extLst>
      <p:ext uri="{BB962C8B-B14F-4D97-AF65-F5344CB8AC3E}">
        <p14:creationId xmlns:p14="http://schemas.microsoft.com/office/powerpoint/2010/main" val="2465770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B41EF-0AB7-4D30-B03E-85E61792081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DCBD9-7844-44A1-AB80-37099F0027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291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jp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22477" y="116006"/>
            <a:ext cx="7458502" cy="61414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CHỦ ĐỀ 2: KỸ THUẬT CHẠY CỰ LY NGẮN</a:t>
            </a:r>
          </a:p>
        </p:txBody>
      </p:sp>
      <p:sp>
        <p:nvSpPr>
          <p:cNvPr id="7" name="Rectangle 6"/>
          <p:cNvSpPr/>
          <p:nvPr/>
        </p:nvSpPr>
        <p:spPr>
          <a:xfrm>
            <a:off x="750627" y="1221477"/>
            <a:ext cx="11054686" cy="449693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Tx/>
              <a:buAutoNum type="romanUcPeriod"/>
            </a:pPr>
            <a:r>
              <a:rPr lang="en-US" sz="2800" b="1" dirty="0">
                <a:solidFill>
                  <a:srgbClr val="FF0000"/>
                </a:solidFill>
                <a:latin typeface="Times New Roman" panose="02020603050405020304" pitchFamily="18" charset="0"/>
                <a:cs typeface="Times New Roman" panose="02020603050405020304" pitchFamily="18" charset="0"/>
              </a:rPr>
              <a:t>MỤC TIÊU</a:t>
            </a:r>
          </a:p>
          <a:p>
            <a:pPr marL="342900" indent="-342900">
              <a:buFontTx/>
              <a:buAutoNum type="arabicPeriod"/>
            </a:pPr>
            <a:r>
              <a:rPr lang="en-US" sz="2800" dirty="0" err="1">
                <a:solidFill>
                  <a:prstClr val="black"/>
                </a:solidFill>
                <a:latin typeface="Times New Roman" panose="02020603050405020304" pitchFamily="18" charset="0"/>
                <a:cs typeface="Times New Roman" panose="02020603050405020304" pitchFamily="18" charset="0"/>
              </a:rPr>
              <a:t>Phẩm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cực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thê</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vươn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kết</a:t>
            </a:r>
            <a:r>
              <a:rPr lang="en-US" sz="2800" dirty="0">
                <a:solidFill>
                  <a:prstClr val="black"/>
                </a:solidFill>
                <a:latin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cs typeface="Times New Roman" panose="02020603050405020304" pitchFamily="18" charset="0"/>
              </a:rPr>
              <a:t>tốt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tập</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Đoàn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giúp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tập</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2. </a:t>
            </a:r>
            <a:r>
              <a:rPr lang="en-US" sz="2800" dirty="0" err="1">
                <a:solidFill>
                  <a:prstClr val="black"/>
                </a:solidFill>
                <a:latin typeface="Times New Roman" panose="02020603050405020304" pitchFamily="18" charset="0"/>
                <a:cs typeface="Times New Roman" panose="02020603050405020304" pitchFamily="18" charset="0"/>
              </a:rPr>
              <a:t>Năng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lực</a:t>
            </a:r>
            <a:r>
              <a:rPr lang="en-US" sz="2800" dirty="0">
                <a:solidFill>
                  <a:prstClr val="black"/>
                </a:solidFill>
                <a:latin typeface="Times New Roman" panose="02020603050405020304" pitchFamily="18" charset="0"/>
                <a:cs typeface="Times New Roman" panose="02020603050405020304" pitchFamily="18" charset="0"/>
              </a:rPr>
              <a:t>: </a:t>
            </a:r>
          </a:p>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kỹ</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chạy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spcBef>
                <a:spcPts val="600"/>
              </a:spcBef>
              <a:spcAft>
                <a:spcPts val="600"/>
              </a:spcAft>
              <a:buFontTx/>
              <a:buChar char="-"/>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hỗ</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8836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473612" y="63273"/>
            <a:ext cx="9857743" cy="91252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prstClr val="black"/>
                </a:solidFill>
                <a:latin typeface="Times New Roman" panose="02020603050405020304" pitchFamily="18" charset="0"/>
                <a:cs typeface="Times New Roman" panose="02020603050405020304" pitchFamily="18" charset="0"/>
              </a:rPr>
              <a:t>Câu</a:t>
            </a:r>
            <a:r>
              <a:rPr lang="en-US" sz="2800" dirty="0" smtClean="0">
                <a:solidFill>
                  <a:prstClr val="black"/>
                </a:solidFill>
                <a:latin typeface="Times New Roman" panose="02020603050405020304" pitchFamily="18" charset="0"/>
                <a:cs typeface="Times New Roman" panose="02020603050405020304" pitchFamily="18" charset="0"/>
              </a:rPr>
              <a:t> 2: </a:t>
            </a:r>
            <a:r>
              <a:rPr lang="en-US" sz="2800" dirty="0" err="1" smtClean="0">
                <a:solidFill>
                  <a:prstClr val="black"/>
                </a:solidFill>
                <a:latin typeface="Times New Roman" panose="02020603050405020304" pitchFamily="18" charset="0"/>
                <a:cs typeface="Times New Roman" panose="02020603050405020304" pitchFamily="18" charset="0"/>
              </a:rPr>
              <a:t>Khi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thực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lệnh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chỗ</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tập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học</a:t>
            </a:r>
            <a:r>
              <a:rPr lang="en-US" sz="2800" dirty="0" smtClean="0">
                <a:solidFill>
                  <a:prstClr val="black"/>
                </a:solidFill>
                <a:latin typeface="Times New Roman" panose="02020603050405020304" pitchFamily="18" charset="0"/>
                <a:cs typeface="Times New Roman" panose="02020603050405020304" pitchFamily="18" charset="0"/>
              </a:rPr>
              <a:t>, V ĐV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điểm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tỳ</a:t>
            </a:r>
            <a:r>
              <a:rPr lang="en-US" sz="2800" dirty="0" smtClean="0">
                <a:solidFill>
                  <a:prstClr val="black"/>
                </a:solidFill>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23333" y="1114244"/>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00"/>
                </a:solidFill>
                <a:latin typeface="Times New Roman" panose="02020603050405020304" pitchFamily="18" charset="0"/>
                <a:cs typeface="Times New Roman" panose="02020603050405020304" pitchFamily="18" charset="0"/>
              </a:rPr>
              <a:t>5</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điểm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tỳ</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23333" y="2290068"/>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00"/>
                </a:solidFill>
                <a:latin typeface="Times New Roman" panose="02020603050405020304" pitchFamily="18" charset="0"/>
                <a:cs typeface="Times New Roman" panose="02020603050405020304" pitchFamily="18" charset="0"/>
              </a:rPr>
              <a:t>4</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điểm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tỳ</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424133" y="1114244"/>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00"/>
                </a:solidFill>
                <a:latin typeface="Times New Roman" panose="02020603050405020304" pitchFamily="18" charset="0"/>
                <a:cs typeface="Times New Roman" panose="02020603050405020304" pitchFamily="18" charset="0"/>
              </a:rPr>
              <a:t>3</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điểm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tỳ</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424133" y="2290068"/>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00"/>
                </a:solidFill>
                <a:latin typeface="Times New Roman" panose="02020603050405020304" pitchFamily="18" charset="0"/>
                <a:cs typeface="Times New Roman" panose="02020603050405020304" pitchFamily="18" charset="0"/>
              </a:rPr>
              <a:t>2</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điểm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tỳ</a:t>
            </a:r>
            <a:r>
              <a:rPr lang="en-US" sz="2800" dirty="0" smtClean="0">
                <a:solidFill>
                  <a:srgbClr val="000000"/>
                </a:solidFill>
                <a:latin typeface="Times New Roman" panose="02020603050405020304" pitchFamily="18" charset="0"/>
                <a:cs typeface="Times New Roman" panose="02020603050405020304" pitchFamily="18" charset="0"/>
              </a:rPr>
              <a:t> </a:t>
            </a:r>
          </a:p>
        </p:txBody>
      </p:sp>
      <p:sp>
        <p:nvSpPr>
          <p:cNvPr id="13" name="Oval 12"/>
          <p:cNvSpPr/>
          <p:nvPr/>
        </p:nvSpPr>
        <p:spPr>
          <a:xfrm>
            <a:off x="209756" y="1114244"/>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A</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4" name="Oval 13"/>
          <p:cNvSpPr/>
          <p:nvPr/>
        </p:nvSpPr>
        <p:spPr>
          <a:xfrm>
            <a:off x="183965" y="2290068"/>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B</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5" name="Oval 14"/>
          <p:cNvSpPr/>
          <p:nvPr/>
        </p:nvSpPr>
        <p:spPr>
          <a:xfrm>
            <a:off x="6584765" y="1168463"/>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C</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6" name="Oval 15"/>
          <p:cNvSpPr/>
          <p:nvPr/>
        </p:nvSpPr>
        <p:spPr>
          <a:xfrm>
            <a:off x="6584765" y="2355134"/>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D</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73612" y="3279874"/>
            <a:ext cx="8151773" cy="753647"/>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prstClr val="black"/>
                </a:solidFill>
                <a:latin typeface="Times New Roman" panose="02020603050405020304" pitchFamily="18" charset="0"/>
                <a:cs typeface="Times New Roman" panose="02020603050405020304" pitchFamily="18" charset="0"/>
              </a:rPr>
              <a:t>Câu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3</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Nhiệm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vụ</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đoạn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chạy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giữa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quãng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023333" y="4323044"/>
            <a:ext cx="3985396" cy="910023"/>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0000"/>
                </a:solidFill>
                <a:latin typeface="+mj-lt"/>
              </a:rPr>
              <a:t>Duy trì </a:t>
            </a:r>
            <a:r>
              <a:rPr lang="en-US" sz="2800" dirty="0" err="1" smtClean="0">
                <a:solidFill>
                  <a:srgbClr val="000000"/>
                </a:solidFill>
                <a:latin typeface="Times New Roman" panose="02020603050405020304" pitchFamily="18" charset="0"/>
                <a:cs typeface="Times New Roman" panose="02020603050405020304" pitchFamily="18" charset="0"/>
              </a:rPr>
              <a:t>nhiệm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vụ</a:t>
            </a:r>
            <a:r>
              <a:rPr lang="en-US" sz="2800" dirty="0" smtClean="0">
                <a:solidFill>
                  <a:srgbClr val="000000"/>
                </a:solidFill>
                <a:latin typeface="+mj-lt"/>
              </a:rPr>
              <a:t> </a:t>
            </a:r>
            <a:r>
              <a:rPr lang="vi-VN" sz="2800" dirty="0" smtClean="0">
                <a:solidFill>
                  <a:srgbClr val="000000"/>
                </a:solidFill>
                <a:latin typeface="+mj-lt"/>
              </a:rPr>
              <a:t>đã </a:t>
            </a:r>
            <a:r>
              <a:rPr lang="vi-VN" sz="2800" dirty="0">
                <a:solidFill>
                  <a:srgbClr val="000000"/>
                </a:solidFill>
                <a:latin typeface="+mj-lt"/>
              </a:rPr>
              <a:t>đạt được ở kết thúc </a:t>
            </a:r>
            <a:r>
              <a:rPr lang="en-US" sz="2800" dirty="0" err="1" smtClean="0">
                <a:solidFill>
                  <a:srgbClr val="000000"/>
                </a:solidFill>
                <a:latin typeface="Times New Roman" panose="02020603050405020304" pitchFamily="18" charset="0"/>
                <a:cs typeface="Times New Roman" panose="02020603050405020304" pitchFamily="18" charset="0"/>
              </a:rPr>
              <a:t>xuất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phát</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7424133" y="4266044"/>
            <a:ext cx="3780680" cy="967023"/>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0000"/>
                </a:solidFill>
                <a:latin typeface="+mj-lt"/>
              </a:rPr>
              <a:t>Duy trì </a:t>
            </a:r>
            <a:r>
              <a:rPr lang="en-US" sz="2800" dirty="0" err="1" smtClean="0">
                <a:solidFill>
                  <a:srgbClr val="000000"/>
                </a:solidFill>
                <a:latin typeface="Times New Roman" panose="02020603050405020304" pitchFamily="18" charset="0"/>
                <a:cs typeface="Times New Roman" panose="02020603050405020304" pitchFamily="18" charset="0"/>
              </a:rPr>
              <a:t>vận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tốc</a:t>
            </a:r>
            <a:r>
              <a:rPr lang="en-US" sz="2800"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mj-lt"/>
              </a:rPr>
              <a:t>đã </a:t>
            </a:r>
            <a:r>
              <a:rPr lang="vi-VN" sz="2800" dirty="0">
                <a:solidFill>
                  <a:srgbClr val="000000"/>
                </a:solidFill>
                <a:latin typeface="+mj-lt"/>
              </a:rPr>
              <a:t>đạt được ở kết thúc </a:t>
            </a:r>
            <a:r>
              <a:rPr lang="en-US" sz="2800" dirty="0" err="1" smtClean="0">
                <a:solidFill>
                  <a:srgbClr val="000000"/>
                </a:solidFill>
                <a:latin typeface="Times New Roman" panose="02020603050405020304" pitchFamily="18" charset="0"/>
                <a:cs typeface="Times New Roman" panose="02020603050405020304" pitchFamily="18" charset="0"/>
              </a:rPr>
              <a:t>chạy</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023333" y="5639219"/>
            <a:ext cx="3985396" cy="950337"/>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0000"/>
                </a:solidFill>
                <a:latin typeface="Times New Roman" panose="02020603050405020304" pitchFamily="18" charset="0"/>
                <a:cs typeface="Times New Roman" panose="02020603050405020304" pitchFamily="18" charset="0"/>
              </a:rPr>
              <a:t>Duy trì </a:t>
            </a:r>
            <a:r>
              <a:rPr lang="en-US" sz="2800" dirty="0" err="1" smtClean="0">
                <a:solidFill>
                  <a:srgbClr val="000000"/>
                </a:solidFill>
                <a:latin typeface="Times New Roman" panose="02020603050405020304" pitchFamily="18" charset="0"/>
                <a:cs typeface="Times New Roman" panose="02020603050405020304" pitchFamily="18" charset="0"/>
              </a:rPr>
              <a:t>khả</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năng</a:t>
            </a:r>
            <a:r>
              <a:rPr lang="vi-VN" sz="2800" dirty="0" smtClean="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đã đạt được ở kết thúc chạy lao</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7424133" y="5593073"/>
            <a:ext cx="3780680" cy="906793"/>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0000"/>
                </a:solidFill>
                <a:latin typeface="+mj-lt"/>
              </a:rPr>
              <a:t>Duy trì tốc độ cao đã đạt được ở kết thúc chạy lao</a:t>
            </a:r>
            <a:endParaRPr lang="en-US" sz="2800" dirty="0" smtClean="0">
              <a:solidFill>
                <a:srgbClr val="000000"/>
              </a:solidFill>
              <a:latin typeface="+mj-lt"/>
              <a:cs typeface="Times New Roman" panose="02020603050405020304" pitchFamily="18" charset="0"/>
            </a:endParaRPr>
          </a:p>
        </p:txBody>
      </p:sp>
      <p:sp>
        <p:nvSpPr>
          <p:cNvPr id="24" name="Oval 23"/>
          <p:cNvSpPr/>
          <p:nvPr/>
        </p:nvSpPr>
        <p:spPr>
          <a:xfrm>
            <a:off x="209756" y="4401479"/>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A</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5" name="Oval 24"/>
          <p:cNvSpPr/>
          <p:nvPr/>
        </p:nvSpPr>
        <p:spPr>
          <a:xfrm>
            <a:off x="183965" y="5577303"/>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B</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6" name="Oval 25"/>
          <p:cNvSpPr/>
          <p:nvPr/>
        </p:nvSpPr>
        <p:spPr>
          <a:xfrm>
            <a:off x="6584765" y="4401479"/>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C</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7" name="Oval 26"/>
          <p:cNvSpPr/>
          <p:nvPr/>
        </p:nvSpPr>
        <p:spPr>
          <a:xfrm>
            <a:off x="6584765" y="5588150"/>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D</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54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fill="hold"/>
                                        <p:tgtEl>
                                          <p:spTgt spid="26"/>
                                        </p:tgtEl>
                                        <p:attrNameLst>
                                          <p:attrName>ppt_x</p:attrName>
                                        </p:attrNameLst>
                                      </p:cBhvr>
                                      <p:tavLst>
                                        <p:tav tm="0">
                                          <p:val>
                                            <p:strVal val="#ppt_x"/>
                                          </p:val>
                                        </p:tav>
                                        <p:tav tm="100000">
                                          <p:val>
                                            <p:strVal val="#ppt_x"/>
                                          </p:val>
                                        </p:tav>
                                      </p:tavLst>
                                    </p:anim>
                                    <p:anim calcmode="lin" valueType="num">
                                      <p:cBhvr additive="base">
                                        <p:cTn id="89" dur="500" fill="hold"/>
                                        <p:tgtEl>
                                          <p:spTgt spid="26"/>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additive="base">
                                        <p:cTn id="92" dur="500" fill="hold"/>
                                        <p:tgtEl>
                                          <p:spTgt spid="21"/>
                                        </p:tgtEl>
                                        <p:attrNameLst>
                                          <p:attrName>ppt_x</p:attrName>
                                        </p:attrNameLst>
                                      </p:cBhvr>
                                      <p:tavLst>
                                        <p:tav tm="0">
                                          <p:val>
                                            <p:strVal val="#ppt_x"/>
                                          </p:val>
                                        </p:tav>
                                        <p:tav tm="100000">
                                          <p:val>
                                            <p:strVal val="#ppt_x"/>
                                          </p:val>
                                        </p:tav>
                                      </p:tavLst>
                                    </p:anim>
                                    <p:anim calcmode="lin" valueType="num">
                                      <p:cBhvr additive="base">
                                        <p:cTn id="9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additive="base">
                                        <p:cTn id="98" dur="500" fill="hold"/>
                                        <p:tgtEl>
                                          <p:spTgt spid="27"/>
                                        </p:tgtEl>
                                        <p:attrNameLst>
                                          <p:attrName>ppt_x</p:attrName>
                                        </p:attrNameLst>
                                      </p:cBhvr>
                                      <p:tavLst>
                                        <p:tav tm="0">
                                          <p:val>
                                            <p:strVal val="#ppt_x"/>
                                          </p:val>
                                        </p:tav>
                                        <p:tav tm="100000">
                                          <p:val>
                                            <p:strVal val="#ppt_x"/>
                                          </p:val>
                                        </p:tav>
                                      </p:tavLst>
                                    </p:anim>
                                    <p:anim calcmode="lin" valueType="num">
                                      <p:cBhvr additive="base">
                                        <p:cTn id="99" dur="500" fill="hold"/>
                                        <p:tgtEl>
                                          <p:spTgt spid="27"/>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fill="hold"/>
                                        <p:tgtEl>
                                          <p:spTgt spid="23"/>
                                        </p:tgtEl>
                                        <p:attrNameLst>
                                          <p:attrName>ppt_x</p:attrName>
                                        </p:attrNameLst>
                                      </p:cBhvr>
                                      <p:tavLst>
                                        <p:tav tm="0">
                                          <p:val>
                                            <p:strVal val="#ppt_x"/>
                                          </p:val>
                                        </p:tav>
                                        <p:tav tm="100000">
                                          <p:val>
                                            <p:strVal val="#ppt_x"/>
                                          </p:val>
                                        </p:tav>
                                      </p:tavLst>
                                    </p:anim>
                                    <p:anim calcmode="lin" valueType="num">
                                      <p:cBhvr additive="base">
                                        <p:cTn id="10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P spid="13" grpId="0" animBg="1"/>
      <p:bldP spid="14" grpId="0" animBg="1"/>
      <p:bldP spid="15" grpId="0" animBg="1"/>
      <p:bldP spid="16" grpId="0" animBg="1"/>
      <p:bldP spid="17" grpId="0" animBg="1"/>
      <p:bldP spid="18" grpId="0" animBg="1"/>
      <p:bldP spid="21" grpId="0" animBg="1"/>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362575" y="164819"/>
            <a:ext cx="10337269" cy="640399"/>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smtClean="0">
                <a:solidFill>
                  <a:srgbClr val="000000"/>
                </a:solidFill>
                <a:latin typeface="Times New Roman" panose="02020603050405020304" pitchFamily="18" charset="0"/>
                <a:cs typeface="Times New Roman" panose="02020603050405020304" pitchFamily="18" charset="0"/>
              </a:rPr>
              <a:t>Câu</a:t>
            </a:r>
            <a:r>
              <a:rPr lang="en-US" sz="3200" dirty="0" smtClean="0">
                <a:solidFill>
                  <a:srgbClr val="000000"/>
                </a:solidFill>
                <a:latin typeface="Times New Roman" panose="02020603050405020304" pitchFamily="18" charset="0"/>
                <a:cs typeface="Times New Roman" panose="02020603050405020304" pitchFamily="18" charset="0"/>
              </a:rPr>
              <a:t> 4: </a:t>
            </a:r>
            <a:r>
              <a:rPr lang="en-US" sz="3200" dirty="0" err="1" smtClean="0">
                <a:solidFill>
                  <a:srgbClr val="000000"/>
                </a:solidFill>
                <a:latin typeface="Times New Roman" panose="02020603050405020304" pitchFamily="18" charset="0"/>
                <a:cs typeface="Times New Roman" panose="02020603050405020304" pitchFamily="18" charset="0"/>
              </a:rPr>
              <a:t>Góc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độ</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bàn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đạp</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trước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như</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thế</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nào</a:t>
            </a:r>
            <a:r>
              <a:rPr lang="en-US" sz="3200" dirty="0" smtClean="0">
                <a:solidFill>
                  <a:srgbClr val="000000"/>
                </a:solidFill>
                <a:latin typeface="Times New Roman" panose="02020603050405020304" pitchFamily="18" charset="0"/>
                <a:cs typeface="Times New Roman" panose="02020603050405020304" pitchFamily="18" charset="0"/>
              </a:rPr>
              <a:t> so </a:t>
            </a:r>
            <a:r>
              <a:rPr lang="en-US" sz="3200" dirty="0" err="1" smtClean="0">
                <a:solidFill>
                  <a:srgbClr val="000000"/>
                </a:solidFill>
                <a:latin typeface="Times New Roman" panose="02020603050405020304" pitchFamily="18" charset="0"/>
                <a:cs typeface="Times New Roman" panose="02020603050405020304" pitchFamily="18" charset="0"/>
              </a:rPr>
              <a:t>với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bàn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đạp</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sau</a:t>
            </a:r>
            <a:r>
              <a:rPr lang="en-US" sz="3200" dirty="0" smtClean="0">
                <a:solidFill>
                  <a:srgbClr val="00000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1417613" y="991997"/>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000000"/>
                </a:solidFill>
                <a:latin typeface="Times New Roman" panose="02020603050405020304" pitchFamily="18" charset="0"/>
                <a:cs typeface="Times New Roman" panose="02020603050405020304" pitchFamily="18" charset="0"/>
              </a:rPr>
              <a:t>Lớn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hơn</a:t>
            </a:r>
            <a:r>
              <a:rPr lang="en-US" sz="2800" dirty="0" smtClean="0">
                <a:solidFill>
                  <a:srgbClr val="000000"/>
                </a:solidFill>
                <a:latin typeface="Times New Roman" panose="02020603050405020304" pitchFamily="18" charset="0"/>
                <a:cs typeface="Times New Roman" panose="02020603050405020304" pitchFamily="18" charset="0"/>
              </a:rPr>
              <a:t> </a:t>
            </a:r>
          </a:p>
        </p:txBody>
      </p:sp>
      <p:sp>
        <p:nvSpPr>
          <p:cNvPr id="8" name="Rectangle 7"/>
          <p:cNvSpPr/>
          <p:nvPr/>
        </p:nvSpPr>
        <p:spPr>
          <a:xfrm>
            <a:off x="1417613" y="2167821"/>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000000"/>
                </a:solidFill>
                <a:latin typeface="Times New Roman" panose="02020603050405020304" pitchFamily="18" charset="0"/>
                <a:cs typeface="Times New Roman" panose="02020603050405020304" pitchFamily="18" charset="0"/>
              </a:rPr>
              <a:t>Nhỏ</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hơn</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818413" y="991997"/>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000000"/>
                </a:solidFill>
                <a:latin typeface="Times New Roman" panose="02020603050405020304" pitchFamily="18" charset="0"/>
                <a:cs typeface="Times New Roman" panose="02020603050405020304" pitchFamily="18" charset="0"/>
              </a:rPr>
              <a:t>Bằng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nhau</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818413" y="2167821"/>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000000"/>
                </a:solidFill>
                <a:latin typeface="Times New Roman" panose="02020603050405020304" pitchFamily="18" charset="0"/>
                <a:cs typeface="Times New Roman" panose="02020603050405020304" pitchFamily="18" charset="0"/>
              </a:rPr>
              <a:t>Tất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cả</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đáp</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án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trên</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11" name="Oval 10"/>
          <p:cNvSpPr/>
          <p:nvPr/>
        </p:nvSpPr>
        <p:spPr>
          <a:xfrm>
            <a:off x="604036" y="991997"/>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A</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2" name="Oval 11"/>
          <p:cNvSpPr/>
          <p:nvPr/>
        </p:nvSpPr>
        <p:spPr>
          <a:xfrm>
            <a:off x="578245" y="2167821"/>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B</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6979045" y="1046216"/>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C</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4" name="Oval 13"/>
          <p:cNvSpPr/>
          <p:nvPr/>
        </p:nvSpPr>
        <p:spPr>
          <a:xfrm>
            <a:off x="6979045" y="2232887"/>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D</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04036" y="3256984"/>
            <a:ext cx="10462794" cy="783548"/>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smtClean="0">
                <a:solidFill>
                  <a:srgbClr val="000000"/>
                </a:solidFill>
                <a:latin typeface="Times New Roman" panose="02020603050405020304" pitchFamily="18" charset="0"/>
                <a:cs typeface="Times New Roman" panose="02020603050405020304" pitchFamily="18" charset="0"/>
              </a:rPr>
              <a:t>Câu</a:t>
            </a:r>
            <a:r>
              <a:rPr lang="en-US" sz="3200" dirty="0" smtClean="0">
                <a:solidFill>
                  <a:srgbClr val="000000"/>
                </a:solidFill>
                <a:latin typeface="Times New Roman" panose="02020603050405020304" pitchFamily="18" charset="0"/>
                <a:cs typeface="Times New Roman" panose="02020603050405020304" pitchFamily="18" charset="0"/>
              </a:rPr>
              <a:t> 5: </a:t>
            </a:r>
            <a:r>
              <a:rPr lang="en-US" sz="3200" dirty="0" err="1" smtClean="0">
                <a:solidFill>
                  <a:srgbClr val="000000"/>
                </a:solidFill>
                <a:latin typeface="Times New Roman" panose="02020603050405020304" pitchFamily="18" charset="0"/>
                <a:cs typeface="Times New Roman" panose="02020603050405020304" pitchFamily="18" charset="0"/>
              </a:rPr>
              <a:t>Khi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có</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lệnh</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sẵn</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sàng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người</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tập</a:t>
            </a:r>
            <a:r>
              <a:rPr lang="en-US" sz="3200" dirty="0" smtClean="0">
                <a:solidFill>
                  <a:srgbClr val="000000"/>
                </a:solidFill>
                <a:latin typeface="Times New Roman" panose="02020603050405020304" pitchFamily="18" charset="0"/>
                <a:cs typeface="Times New Roman" panose="02020603050405020304" pitchFamily="18" charset="0"/>
              </a:rPr>
              <a:t>, V ĐV </a:t>
            </a:r>
            <a:r>
              <a:rPr lang="en-US" sz="3200" dirty="0" err="1" smtClean="0">
                <a:solidFill>
                  <a:srgbClr val="000000"/>
                </a:solidFill>
                <a:latin typeface="Times New Roman" panose="02020603050405020304" pitchFamily="18" charset="0"/>
                <a:cs typeface="Times New Roman" panose="02020603050405020304" pitchFamily="18" charset="0"/>
              </a:rPr>
              <a:t>nâng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mông</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cs typeface="Times New Roman" panose="02020603050405020304" pitchFamily="18" charset="0"/>
              </a:rPr>
              <a:t>lên</a:t>
            </a:r>
            <a:r>
              <a:rPr lang="en-US" sz="3200" dirty="0" smtClean="0">
                <a:solidFill>
                  <a:srgbClr val="000000"/>
                </a:solidFill>
                <a:latin typeface="Times New Roman" panose="02020603050405020304" pitchFamily="18" charset="0"/>
                <a:cs typeface="Times New Roman" panose="02020603050405020304" pitchFamily="18" charset="0"/>
              </a:rPr>
              <a:t> ?</a:t>
            </a:r>
          </a:p>
        </p:txBody>
      </p:sp>
      <p:sp>
        <p:nvSpPr>
          <p:cNvPr id="16" name="Rectangle 15"/>
          <p:cNvSpPr/>
          <p:nvPr/>
        </p:nvSpPr>
        <p:spPr>
          <a:xfrm>
            <a:off x="1443404" y="4281530"/>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000000"/>
                </a:solidFill>
                <a:latin typeface="Times New Roman" panose="02020603050405020304" pitchFamily="18" charset="0"/>
                <a:cs typeface="Times New Roman" panose="02020603050405020304" pitchFamily="18" charset="0"/>
              </a:rPr>
              <a:t>Quá</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cao</a:t>
            </a:r>
            <a:r>
              <a:rPr lang="en-US" sz="2800" dirty="0" smtClean="0">
                <a:solidFill>
                  <a:srgbClr val="000000"/>
                </a:solidFill>
                <a:latin typeface="Times New Roman" panose="02020603050405020304" pitchFamily="18" charset="0"/>
                <a:cs typeface="Times New Roman" panose="02020603050405020304" pitchFamily="18" charset="0"/>
              </a:rPr>
              <a:t> so </a:t>
            </a:r>
            <a:r>
              <a:rPr lang="en-US" sz="2800" dirty="0" err="1" smtClean="0">
                <a:solidFill>
                  <a:srgbClr val="000000"/>
                </a:solidFill>
                <a:latin typeface="Times New Roman" panose="02020603050405020304" pitchFamily="18" charset="0"/>
                <a:cs typeface="Times New Roman" panose="02020603050405020304" pitchFamily="18" charset="0"/>
              </a:rPr>
              <a:t>với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vai</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443404" y="5457354"/>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000000"/>
                </a:solidFill>
                <a:latin typeface="Times New Roman" panose="02020603050405020304" pitchFamily="18" charset="0"/>
                <a:cs typeface="Times New Roman" panose="02020603050405020304" pitchFamily="18" charset="0"/>
              </a:rPr>
              <a:t>Thấp</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hơn</a:t>
            </a:r>
            <a:r>
              <a:rPr lang="en-US" sz="2800" dirty="0" smtClean="0">
                <a:solidFill>
                  <a:srgbClr val="000000"/>
                </a:solidFill>
                <a:latin typeface="Times New Roman" panose="02020603050405020304" pitchFamily="18" charset="0"/>
                <a:cs typeface="Times New Roman" panose="02020603050405020304" pitchFamily="18" charset="0"/>
              </a:rPr>
              <a:t> so </a:t>
            </a:r>
            <a:r>
              <a:rPr lang="en-US" sz="2800" dirty="0" err="1" smtClean="0">
                <a:solidFill>
                  <a:srgbClr val="000000"/>
                </a:solidFill>
                <a:latin typeface="Times New Roman" panose="02020603050405020304" pitchFamily="18" charset="0"/>
                <a:cs typeface="Times New Roman" panose="02020603050405020304" pitchFamily="18" charset="0"/>
              </a:rPr>
              <a:t>với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vai</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7844204" y="4281530"/>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000000"/>
                </a:solidFill>
                <a:latin typeface="Times New Roman" panose="02020603050405020304" pitchFamily="18" charset="0"/>
                <a:cs typeface="Times New Roman" panose="02020603050405020304" pitchFamily="18" charset="0"/>
              </a:rPr>
              <a:t>Bằng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vai</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844204" y="5457354"/>
            <a:ext cx="1815401" cy="848165"/>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000000"/>
                </a:solidFill>
                <a:latin typeface="Times New Roman" panose="02020603050405020304" pitchFamily="18" charset="0"/>
                <a:cs typeface="Times New Roman" panose="02020603050405020304" pitchFamily="18" charset="0"/>
              </a:rPr>
              <a:t>Cả</a:t>
            </a:r>
            <a:r>
              <a:rPr lang="en-US" sz="2800" dirty="0" smtClean="0">
                <a:solidFill>
                  <a:srgbClr val="000000"/>
                </a:solidFill>
                <a:latin typeface="Times New Roman" panose="02020603050405020304" pitchFamily="18" charset="0"/>
                <a:cs typeface="Times New Roman" panose="02020603050405020304" pitchFamily="18" charset="0"/>
              </a:rPr>
              <a:t> A </a:t>
            </a:r>
            <a:r>
              <a:rPr lang="en-US" sz="2800" dirty="0" err="1" smtClean="0">
                <a:solidFill>
                  <a:srgbClr val="000000"/>
                </a:solidFill>
                <a:latin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cs typeface="Times New Roman" panose="02020603050405020304" pitchFamily="18" charset="0"/>
              </a:rPr>
              <a:t> B</a:t>
            </a:r>
          </a:p>
        </p:txBody>
      </p:sp>
      <p:sp>
        <p:nvSpPr>
          <p:cNvPr id="20" name="Oval 19"/>
          <p:cNvSpPr/>
          <p:nvPr/>
        </p:nvSpPr>
        <p:spPr>
          <a:xfrm>
            <a:off x="629827" y="4281530"/>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A</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1" name="Oval 20"/>
          <p:cNvSpPr/>
          <p:nvPr/>
        </p:nvSpPr>
        <p:spPr>
          <a:xfrm>
            <a:off x="604036" y="5457354"/>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B</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2" name="Oval 21"/>
          <p:cNvSpPr/>
          <p:nvPr/>
        </p:nvSpPr>
        <p:spPr>
          <a:xfrm>
            <a:off x="7004836" y="4335749"/>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C</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3" name="Oval 22"/>
          <p:cNvSpPr/>
          <p:nvPr/>
        </p:nvSpPr>
        <p:spPr>
          <a:xfrm>
            <a:off x="7004836" y="5522420"/>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black"/>
                </a:solidFill>
                <a:latin typeface="Times New Roman" panose="02020603050405020304" pitchFamily="18" charset="0"/>
                <a:cs typeface="Times New Roman" panose="02020603050405020304" pitchFamily="18" charset="0"/>
              </a:rPr>
              <a:t>D</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24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p:cNvSpPr/>
          <p:nvPr/>
        </p:nvSpPr>
        <p:spPr>
          <a:xfrm>
            <a:off x="410272" y="585803"/>
            <a:ext cx="11546007" cy="577300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endParaRPr lang="en-US" sz="2800" dirty="0" smtClean="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2800" dirty="0" err="1" smtClean="0">
                <a:solidFill>
                  <a:schemeClr val="tx1"/>
                </a:solidFill>
                <a:latin typeface="Times New Roman" panose="02020603050405020304" pitchFamily="18" charset="0"/>
                <a:cs typeface="Times New Roman" panose="02020603050405020304" pitchFamily="18" charset="0"/>
              </a:rPr>
              <a:t>Một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lưu</a:t>
            </a:r>
            <a:r>
              <a:rPr lang="en-US" sz="2800" dirty="0" smtClean="0">
                <a:solidFill>
                  <a:schemeClr val="tx1"/>
                </a:solidFill>
                <a:latin typeface="Times New Roman" panose="02020603050405020304" pitchFamily="18" charset="0"/>
                <a:cs typeface="Times New Roman" panose="02020603050405020304" pitchFamily="18" charset="0"/>
              </a:rPr>
              <a:t> ý </a:t>
            </a:r>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tham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tập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dục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thao</a:t>
            </a:r>
            <a:endParaRPr lang="en-US" sz="2800" dirty="0">
              <a:solidFill>
                <a:schemeClr val="tx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đảm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bảo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một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dục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diễn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tốt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huy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năng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ngừơi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tập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viên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tập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chúng</a:t>
            </a:r>
            <a:r>
              <a:rPr lang="en-US" sz="2800" dirty="0" smtClean="0">
                <a:solidFill>
                  <a:schemeClr val="tx1"/>
                </a:solidFill>
                <a:latin typeface="Times New Roman" panose="02020603050405020304" pitchFamily="18" charset="0"/>
                <a:cs typeface="Times New Roman" panose="02020603050405020304" pitchFamily="18" charset="0"/>
              </a:rPr>
              <a:t> ta </a:t>
            </a:r>
            <a:r>
              <a:rPr lang="en-US" sz="2800" dirty="0" err="1" smtClean="0">
                <a:solidFill>
                  <a:schemeClr val="tx1"/>
                </a:solidFill>
                <a:latin typeface="Times New Roman" panose="02020603050405020304" pitchFamily="18" charset="0"/>
                <a:cs typeface="Times New Roman" panose="02020603050405020304" pitchFamily="18" charset="0"/>
              </a:rPr>
              <a:t>cần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lưu</a:t>
            </a:r>
            <a:r>
              <a:rPr lang="en-US" sz="2800" dirty="0" smtClean="0">
                <a:solidFill>
                  <a:schemeClr val="tx1"/>
                </a:solidFill>
                <a:latin typeface="Times New Roman" panose="02020603050405020304" pitchFamily="18" charset="0"/>
                <a:cs typeface="Times New Roman" panose="02020603050405020304" pitchFamily="18" charset="0"/>
              </a:rPr>
              <a:t> ý </a:t>
            </a:r>
            <a:r>
              <a:rPr lang="en-US" sz="2800" dirty="0" err="1" smtClean="0">
                <a:solidFill>
                  <a:schemeClr val="tx1"/>
                </a:solidFill>
                <a:latin typeface="Times New Roman" panose="02020603050405020304" pitchFamily="18" charset="0"/>
                <a:cs typeface="Times New Roman" panose="02020603050405020304" pitchFamily="18" charset="0"/>
              </a:rPr>
              <a:t>như</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US" sz="2800" dirty="0" err="1" smtClean="0">
                <a:solidFill>
                  <a:schemeClr val="tx1"/>
                </a:solidFill>
                <a:latin typeface="Times New Roman" panose="02020603050405020304" pitchFamily="18" charset="0"/>
                <a:cs typeface="Times New Roman" panose="02020603050405020304" pitchFamily="18" charset="0"/>
              </a:rPr>
              <a:t>Khởi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chung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căng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nhóm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tham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tập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luyện</a:t>
            </a:r>
            <a:endParaRPr lang="en-US" sz="2800"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800" dirty="0" err="1" smtClean="0">
                <a:solidFill>
                  <a:schemeClr val="tx1"/>
                </a:solidFill>
                <a:latin typeface="Times New Roman" panose="02020603050405020304" pitchFamily="18" charset="0"/>
                <a:cs typeface="Times New Roman" panose="02020603050405020304" pitchFamily="18" charset="0"/>
              </a:rPr>
              <a:t>Tùy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theo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đặc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thù</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từng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bộ</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môn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giáo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viên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hướng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dẫn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viên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áp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dụng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tập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chuyên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môn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tập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viên</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800" dirty="0" err="1" smtClean="0">
                <a:solidFill>
                  <a:schemeClr val="tx1"/>
                </a:solidFill>
                <a:latin typeface="Times New Roman" panose="02020603050405020304" pitchFamily="18" charset="0"/>
                <a:cs typeface="Times New Roman" panose="02020603050405020304" pitchFamily="18" charset="0"/>
              </a:rPr>
              <a:t>Kết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thúc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tập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chúng</a:t>
            </a:r>
            <a:r>
              <a:rPr lang="en-US" sz="2800" dirty="0" smtClean="0">
                <a:solidFill>
                  <a:schemeClr val="tx1"/>
                </a:solidFill>
                <a:latin typeface="Times New Roman" panose="02020603050405020304" pitchFamily="18" charset="0"/>
                <a:cs typeface="Times New Roman" panose="02020603050405020304" pitchFamily="18" charset="0"/>
              </a:rPr>
              <a:t> ta </a:t>
            </a:r>
            <a:r>
              <a:rPr lang="en-US" sz="2800" dirty="0" err="1" smtClean="0">
                <a:solidFill>
                  <a:schemeClr val="tx1"/>
                </a:solidFill>
                <a:latin typeface="Times New Roman" panose="02020603050405020304" pitchFamily="18" charset="0"/>
                <a:cs typeface="Times New Roman" panose="02020603050405020304" pitchFamily="18" charset="0"/>
              </a:rPr>
              <a:t>cần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căng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lỏng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nhóm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vệ</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bổ</a:t>
            </a:r>
            <a:r>
              <a:rPr lang="en-US" sz="2800" dirty="0" smtClean="0">
                <a:solidFill>
                  <a:schemeClr val="tx1"/>
                </a:solidFill>
                <a:latin typeface="Times New Roman" panose="02020603050405020304" pitchFamily="18" charset="0"/>
                <a:cs typeface="Times New Roman" panose="02020603050405020304" pitchFamily="18" charset="0"/>
              </a:rPr>
              <a:t> sung </a:t>
            </a:r>
            <a:r>
              <a:rPr lang="en-US" sz="2800" dirty="0" err="1" smtClean="0">
                <a:solidFill>
                  <a:schemeClr val="tx1"/>
                </a:solidFill>
                <a:latin typeface="Times New Roman" panose="02020603050405020304" pitchFamily="18" charset="0"/>
                <a:cs typeface="Times New Roman" panose="02020603050405020304" pitchFamily="18" charset="0"/>
              </a:rPr>
              <a:t>dinh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dưỡng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khoáng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giúp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hồi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phục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nâng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sức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khỏe</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588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586067" y="281354"/>
            <a:ext cx="3488788" cy="717451"/>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Wingdings" panose="05000000000000000000" pitchFamily="2" charset="2"/>
              <a:buChar char="v"/>
            </a:pPr>
            <a:r>
              <a:rPr lang="en-US" sz="3200" dirty="0" err="1" smtClean="0">
                <a:solidFill>
                  <a:schemeClr val="tx1"/>
                </a:solidFill>
                <a:latin typeface="Times New Roman" panose="02020603050405020304" pitchFamily="18" charset="0"/>
                <a:cs typeface="Times New Roman" panose="02020603050405020304" pitchFamily="18" charset="0"/>
              </a:rPr>
              <a:t>Kiểm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cũ</a:t>
            </a:r>
            <a:r>
              <a:rPr lang="en-US" sz="3200" dirty="0" smtClean="0">
                <a:solidFill>
                  <a:schemeClr val="tx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1404424" y="1266092"/>
            <a:ext cx="6037385" cy="701039"/>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Wingdings" panose="05000000000000000000" pitchFamily="2" charset="2"/>
              <a:buChar char="Ø"/>
            </a:pP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hãy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trả</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lời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câu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hỏi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sau</a:t>
            </a:r>
            <a:r>
              <a:rPr lang="en-US" sz="3200" dirty="0" smtClean="0">
                <a:solidFill>
                  <a:schemeClr val="tx1"/>
                </a:solidFill>
                <a:latin typeface="Times New Roman" panose="02020603050405020304" pitchFamily="18" charset="0"/>
                <a:cs typeface="Times New Roman" panose="02020603050405020304" pitchFamily="18" charset="0"/>
              </a:rPr>
              <a:t> ?</a:t>
            </a:r>
          </a:p>
        </p:txBody>
      </p:sp>
      <p:sp>
        <p:nvSpPr>
          <p:cNvPr id="8" name="Rectangle 7"/>
          <p:cNvSpPr/>
          <p:nvPr/>
        </p:nvSpPr>
        <p:spPr>
          <a:xfrm>
            <a:off x="450166" y="2234418"/>
            <a:ext cx="11338560" cy="1109004"/>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solidFill>
                <a:latin typeface="Times New Roman" panose="02020603050405020304" pitchFamily="18" charset="0"/>
                <a:cs typeface="Times New Roman" panose="02020603050405020304" pitchFamily="18" charset="0"/>
              </a:rPr>
              <a:t>Câu</a:t>
            </a:r>
            <a:r>
              <a:rPr lang="en-US" sz="3200" dirty="0" smtClean="0">
                <a:solidFill>
                  <a:schemeClr val="tx1"/>
                </a:solidFill>
                <a:latin typeface="Times New Roman" panose="02020603050405020304" pitchFamily="18" charset="0"/>
                <a:cs typeface="Times New Roman" panose="02020603050405020304" pitchFamily="18" charset="0"/>
              </a:rPr>
              <a:t> 1: </a:t>
            </a:r>
            <a:r>
              <a:rPr lang="en-US" sz="3200" dirty="0" err="1">
                <a:solidFill>
                  <a:schemeClr val="tx1"/>
                </a:solidFill>
                <a:latin typeface="Times New Roman" panose="02020603050405020304" pitchFamily="18" charset="0"/>
                <a:cs typeface="Times New Roman" panose="02020603050405020304" pitchFamily="18" charset="0"/>
              </a:rPr>
              <a:t>K</a:t>
            </a:r>
            <a:r>
              <a:rPr lang="en-US" sz="3200" dirty="0" err="1" smtClean="0">
                <a:solidFill>
                  <a:schemeClr val="tx1"/>
                </a:solidFill>
                <a:latin typeface="Times New Roman" panose="02020603050405020304" pitchFamily="18" charset="0"/>
                <a:cs typeface="Times New Roman" panose="02020603050405020304" pitchFamily="18" charset="0"/>
              </a:rPr>
              <a:t>ỹ</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thuật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chạy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cự</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ngắn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được</a:t>
            </a:r>
            <a:r>
              <a:rPr lang="en-US" sz="3200" dirty="0" smtClean="0">
                <a:solidFill>
                  <a:schemeClr val="tx1"/>
                </a:solidFill>
                <a:latin typeface="Times New Roman" panose="02020603050405020304" pitchFamily="18" charset="0"/>
                <a:cs typeface="Times New Roman" panose="02020603050405020304" pitchFamily="18" charset="0"/>
              </a:rPr>
              <a:t> chia </a:t>
            </a:r>
            <a:r>
              <a:rPr lang="en-US" sz="3200" dirty="0" err="1" smtClean="0">
                <a:solidFill>
                  <a:schemeClr val="tx1"/>
                </a:solidFill>
                <a:latin typeface="Times New Roman" panose="02020603050405020304" pitchFamily="18" charset="0"/>
                <a:cs typeface="Times New Roman" panose="02020603050405020304" pitchFamily="18" charset="0"/>
              </a:rPr>
              <a:t>làm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mấy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đọan</a:t>
            </a:r>
            <a:r>
              <a:rPr lang="en-US" sz="3200" dirty="0" smtClean="0">
                <a:solidFill>
                  <a:schemeClr val="tx1"/>
                </a:solidFill>
                <a:latin typeface="Times New Roman" panose="02020603050405020304" pitchFamily="18" charset="0"/>
                <a:cs typeface="Times New Roman" panose="02020603050405020304" pitchFamily="18" charset="0"/>
              </a:rPr>
              <a:t> ? </a:t>
            </a:r>
            <a:r>
              <a:rPr lang="en-US" sz="3200" dirty="0" err="1" smtClean="0">
                <a:solidFill>
                  <a:schemeClr val="tx1"/>
                </a:solidFill>
                <a:latin typeface="Times New Roman" panose="02020603050405020304" pitchFamily="18" charset="0"/>
                <a:cs typeface="Times New Roman" panose="02020603050405020304" pitchFamily="18" charset="0"/>
              </a:rPr>
              <a:t>Nêu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tên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từng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giai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đoạn</a:t>
            </a:r>
            <a:r>
              <a:rPr lang="en-US" sz="3200" dirty="0">
                <a:solidFill>
                  <a:schemeClr val="tx1"/>
                </a:solidFill>
                <a:latin typeface="Times New Roman" panose="02020603050405020304" pitchFamily="18" charset="0"/>
                <a:cs typeface="Times New Roman" panose="02020603050405020304" pitchFamily="18" charset="0"/>
              </a:rPr>
              <a:t>?</a:t>
            </a:r>
            <a:r>
              <a:rPr lang="en-US" sz="3200" dirty="0" smtClean="0">
                <a:solidFill>
                  <a:schemeClr val="tx1"/>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450166" y="3610709"/>
            <a:ext cx="11338560" cy="2958907"/>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smtClean="0">
              <a:solidFill>
                <a:schemeClr val="tx1"/>
              </a:solidFill>
              <a:latin typeface="Times New Roman" panose="02020603050405020304" pitchFamily="18" charset="0"/>
              <a:cs typeface="Times New Roman" panose="02020603050405020304" pitchFamily="18" charset="0"/>
            </a:endParaRPr>
          </a:p>
          <a:p>
            <a:r>
              <a:rPr lang="en-US" sz="2800" dirty="0" err="1" smtClean="0">
                <a:solidFill>
                  <a:schemeClr val="tx1"/>
                </a:solidFill>
                <a:latin typeface="Times New Roman" panose="02020603050405020304" pitchFamily="18" charset="0"/>
                <a:cs typeface="Times New Roman" panose="02020603050405020304" pitchFamily="18" charset="0"/>
              </a:rPr>
              <a:t>Trả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a:t>
            </a:r>
            <a:r>
              <a:rPr lang="en-US" sz="2800" dirty="0" err="1" smtClean="0">
                <a:solidFill>
                  <a:schemeClr val="tx1"/>
                </a:solidFill>
                <a:latin typeface="Times New Roman" panose="02020603050405020304" pitchFamily="18" charset="0"/>
                <a:cs typeface="Times New Roman" panose="02020603050405020304" pitchFamily="18" charset="0"/>
              </a:rPr>
              <a:t>ỹ</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thuật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thấp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chia </a:t>
            </a:r>
            <a:r>
              <a:rPr lang="en-US" sz="2800" dirty="0" err="1" smtClean="0">
                <a:solidFill>
                  <a:schemeClr val="tx1"/>
                </a:solidFill>
                <a:latin typeface="Times New Roman" panose="02020603050405020304" pitchFamily="18" charset="0"/>
                <a:cs typeface="Times New Roman" panose="02020603050405020304" pitchFamily="18" charset="0"/>
              </a:rPr>
              <a:t>làm</a:t>
            </a:r>
            <a:r>
              <a:rPr lang="en-US" sz="2800" dirty="0" smtClean="0">
                <a:solidFill>
                  <a:schemeClr val="tx1"/>
                </a:solidFill>
                <a:latin typeface="Times New Roman" panose="02020603050405020304" pitchFamily="18" charset="0"/>
                <a:cs typeface="Times New Roman" panose="02020603050405020304" pitchFamily="18" charset="0"/>
              </a:rPr>
              <a:t> 4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đọan</a:t>
            </a:r>
            <a:r>
              <a:rPr lang="en-US" sz="2800" dirty="0" smtClean="0">
                <a:solidFill>
                  <a:schemeClr val="tx1"/>
                </a:solidFill>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v"/>
            </a:pP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Nêu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từng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a:t>
            </a:r>
          </a:p>
          <a:p>
            <a:pPr marL="514350" indent="-514350">
              <a:buFont typeface="+mj-lt"/>
              <a:buAutoNum type="arabicPeriod"/>
            </a:pP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endParaRPr lang="en-US" sz="2800" dirty="0" smtClean="0">
              <a:solidFill>
                <a:schemeClr val="tx1"/>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p>
          <a:p>
            <a:pPr marL="514350" indent="-514350">
              <a:buFont typeface="+mj-lt"/>
              <a:buAutoNum type="arabicPeriod"/>
            </a:pP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giữa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quãng</a:t>
            </a:r>
            <a:endParaRPr lang="en-US" sz="2800" dirty="0" smtClean="0">
              <a:solidFill>
                <a:schemeClr val="tx1"/>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err="1" smtClean="0">
                <a:solidFill>
                  <a:schemeClr val="tx1"/>
                </a:solidFill>
                <a:latin typeface="Times New Roman" panose="02020603050405020304" pitchFamily="18" charset="0"/>
                <a:cs typeface="Times New Roman" panose="02020603050405020304" pitchFamily="18" charset="0"/>
              </a:rPr>
              <a:t>Về</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đích</a:t>
            </a:r>
            <a:endParaRPr lang="en-US" sz="2800" dirty="0" smtClean="0">
              <a:solidFill>
                <a:schemeClr val="tx1"/>
              </a:solidFill>
              <a:latin typeface="Times New Roman" panose="02020603050405020304" pitchFamily="18" charset="0"/>
              <a:cs typeface="Times New Roman" panose="02020603050405020304" pitchFamily="18" charset="0"/>
            </a:endParaRPr>
          </a:p>
          <a:p>
            <a:r>
              <a:rPr lang="en-US" sz="2800" dirty="0" smtClean="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039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barn(inVertical)">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barn(inVertical)">
                                      <p:cBhvr>
                                        <p:cTn id="36" dur="500"/>
                                        <p:tgtEl>
                                          <p:spTgt spid="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barn(inVertical)">
                                      <p:cBhvr>
                                        <p:cTn id="41" dur="500"/>
                                        <p:tgtEl>
                                          <p:spTgt spid="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xEl>
                                              <p:pRg st="4" end="4"/>
                                            </p:txEl>
                                          </p:spTgt>
                                        </p:tgtEl>
                                        <p:attrNameLst>
                                          <p:attrName>style.visibility</p:attrName>
                                        </p:attrNameLst>
                                      </p:cBhvr>
                                      <p:to>
                                        <p:strVal val="visible"/>
                                      </p:to>
                                    </p:set>
                                    <p:animEffect transition="in" filter="barn(inVertical)">
                                      <p:cBhvr>
                                        <p:cTn id="46" dur="500"/>
                                        <p:tgtEl>
                                          <p:spTgt spid="9">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9">
                                            <p:txEl>
                                              <p:pRg st="5" end="5"/>
                                            </p:txEl>
                                          </p:spTgt>
                                        </p:tgtEl>
                                        <p:attrNameLst>
                                          <p:attrName>style.visibility</p:attrName>
                                        </p:attrNameLst>
                                      </p:cBhvr>
                                      <p:to>
                                        <p:strVal val="visible"/>
                                      </p:to>
                                    </p:set>
                                    <p:animEffect transition="in" filter="barn(inVertical)">
                                      <p:cBhvr>
                                        <p:cTn id="51" dur="500"/>
                                        <p:tgtEl>
                                          <p:spTgt spid="9">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
                                            <p:txEl>
                                              <p:pRg st="6" end="6"/>
                                            </p:txEl>
                                          </p:spTgt>
                                        </p:tgtEl>
                                        <p:attrNameLst>
                                          <p:attrName>style.visibility</p:attrName>
                                        </p:attrNameLst>
                                      </p:cBhvr>
                                      <p:to>
                                        <p:strVal val="visible"/>
                                      </p:to>
                                    </p:set>
                                    <p:animEffect transition="in" filter="barn(inVertical)">
                                      <p:cBhvr>
                                        <p:cTn id="5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745588" y="562708"/>
            <a:ext cx="10649243" cy="1041009"/>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2: Ở </a:t>
            </a:r>
            <a:r>
              <a:rPr lang="en-US" sz="2800" dirty="0" err="1" smtClean="0">
                <a:solidFill>
                  <a:schemeClr val="tx1"/>
                </a:solidFill>
                <a:latin typeface="Times New Roman" panose="02020603050405020304" pitchFamily="18" charset="0"/>
                <a:cs typeface="Times New Roman" panose="02020603050405020304" pitchFamily="18" charset="0"/>
              </a:rPr>
              <a:t>tiết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tìm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hiểu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đọan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4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đọan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kỹ</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thuật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cự</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ngắn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745588" y="1981200"/>
            <a:ext cx="10649243" cy="1563858"/>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chemeClr val="tx1"/>
                </a:solidFill>
                <a:latin typeface="Times New Roman" panose="02020603050405020304" pitchFamily="18" charset="0"/>
                <a:cs typeface="Times New Roman" panose="02020603050405020304" pitchFamily="18" charset="0"/>
              </a:rPr>
              <a:t>Trả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lời</a:t>
            </a:r>
            <a:r>
              <a:rPr lang="en-US" sz="2800" dirty="0" smtClean="0">
                <a:solidFill>
                  <a:schemeClr val="tx1"/>
                </a:solidFill>
                <a:latin typeface="Times New Roman" panose="02020603050405020304" pitchFamily="18" charset="0"/>
                <a:cs typeface="Times New Roman" panose="02020603050405020304" pitchFamily="18" charset="0"/>
              </a:rPr>
              <a:t> : Ở </a:t>
            </a:r>
            <a:r>
              <a:rPr lang="en-US" sz="2800" dirty="0" err="1" smtClean="0">
                <a:solidFill>
                  <a:schemeClr val="tx1"/>
                </a:solidFill>
                <a:latin typeface="Times New Roman" panose="02020603050405020304" pitchFamily="18" charset="0"/>
                <a:cs typeface="Times New Roman" panose="02020603050405020304" pitchFamily="18" charset="0"/>
              </a:rPr>
              <a:t>tiết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tìm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hiểu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đọan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p>
          <a:p>
            <a:pPr marL="514350" indent="-514350">
              <a:buFont typeface="+mj-lt"/>
              <a:buAutoNum type="arabicPeriod"/>
            </a:pPr>
            <a:r>
              <a:rPr lang="en-US" sz="2800" dirty="0" err="1" smtClean="0">
                <a:solidFill>
                  <a:schemeClr val="tx1"/>
                </a:solidFill>
                <a:latin typeface="Times New Roman" panose="02020603050405020304" pitchFamily="18" charset="0"/>
                <a:cs typeface="Times New Roman" panose="02020603050405020304" pitchFamily="18" charset="0"/>
              </a:rPr>
              <a:t>Xuất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p>
          <a:p>
            <a:pPr marL="514350" indent="-514350">
              <a:buFont typeface="+mj-lt"/>
              <a:buAutoNum type="arabicPeriod"/>
            </a:pP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45588" y="3922541"/>
            <a:ext cx="10649243" cy="1563858"/>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C</a:t>
            </a:r>
            <a:r>
              <a:rPr lang="en-US" sz="2800" dirty="0" err="1" smtClean="0">
                <a:solidFill>
                  <a:schemeClr val="tx1"/>
                </a:solidFill>
                <a:latin typeface="Times New Roman" panose="02020603050405020304" pitchFamily="18" charset="0"/>
                <a:cs typeface="Times New Roman" panose="02020603050405020304" pitchFamily="18" charset="0"/>
              </a:rPr>
              <a:t>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qua video </a:t>
            </a:r>
            <a:r>
              <a:rPr lang="en-US" sz="2800" dirty="0" err="1" smtClean="0">
                <a:solidFill>
                  <a:schemeClr val="tx1"/>
                </a:solidFill>
                <a:latin typeface="Times New Roman" panose="02020603050405020304" pitchFamily="18" charset="0"/>
                <a:cs typeface="Times New Roman" panose="02020603050405020304" pitchFamily="18" charset="0"/>
              </a:rPr>
              <a:t>bên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dưới</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33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10" name="XP-CL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8165" y="836149"/>
            <a:ext cx="10522634" cy="5918982"/>
          </a:xfrm>
          <a:prstGeom prst="rect">
            <a:avLst/>
          </a:prstGeom>
        </p:spPr>
      </p:pic>
      <p:sp>
        <p:nvSpPr>
          <p:cNvPr id="11" name="Rectangle 10"/>
          <p:cNvSpPr/>
          <p:nvPr/>
        </p:nvSpPr>
        <p:spPr>
          <a:xfrm>
            <a:off x="2484510" y="126609"/>
            <a:ext cx="7770838" cy="5345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Wingdings" panose="05000000000000000000" pitchFamily="2" charset="2"/>
              <a:buChar char="Ø"/>
            </a:pPr>
            <a:r>
              <a:rPr lang="en-US" sz="2800" dirty="0" smtClean="0">
                <a:solidFill>
                  <a:schemeClr val="tx1"/>
                </a:solidFill>
                <a:latin typeface="Times New Roman" panose="02020603050405020304" pitchFamily="18" charset="0"/>
                <a:cs typeface="Times New Roman" panose="02020603050405020304" pitchFamily="18" charset="0"/>
              </a:rPr>
              <a:t>XUẤT PHÁT – CHẠY LAO SAU XUẤT PHÁT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53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Rectangle 4"/>
          <p:cNvSpPr/>
          <p:nvPr/>
        </p:nvSpPr>
        <p:spPr>
          <a:xfrm>
            <a:off x="2166426" y="211016"/>
            <a:ext cx="7385538" cy="773724"/>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II. KỸ THUẬT CHẠY GIỮA QUÃNG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21211" y="1739120"/>
            <a:ext cx="11594123" cy="1482382"/>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Ø"/>
            </a:pPr>
            <a:r>
              <a:rPr lang="en-US" sz="3200" b="0" i="0" dirty="0" err="1" smtClean="0">
                <a:solidFill>
                  <a:srgbClr val="000000"/>
                </a:solidFill>
                <a:effectLst/>
                <a:latin typeface="Times New Roman" panose="02020603050405020304" pitchFamily="18" charset="0"/>
                <a:cs typeface="Times New Roman" panose="02020603050405020304" pitchFamily="18" charset="0"/>
              </a:rPr>
              <a:t>Giới</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hạn</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Kết</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thúc</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giai</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lao</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sau</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xuất</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phát</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đến</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khi</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cách</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đích</a:t>
            </a:r>
            <a:r>
              <a:rPr lang="en-US" sz="3200" b="0" i="0" dirty="0" smtClean="0">
                <a:solidFill>
                  <a:srgbClr val="000000"/>
                </a:solidFill>
                <a:effectLst/>
                <a:latin typeface="Times New Roman" panose="02020603050405020304" pitchFamily="18" charset="0"/>
                <a:cs typeface="Times New Roman" panose="02020603050405020304" pitchFamily="18" charset="0"/>
              </a:rPr>
              <a:t> 15 – 20m </a:t>
            </a:r>
            <a:r>
              <a:rPr lang="en-US" sz="3200" b="0" i="0" dirty="0" err="1" smtClean="0">
                <a:solidFill>
                  <a:srgbClr val="000000"/>
                </a:solidFill>
                <a:effectLst/>
                <a:latin typeface="Times New Roman" panose="02020603050405020304" pitchFamily="18" charset="0"/>
                <a:cs typeface="Times New Roman" panose="02020603050405020304" pitchFamily="18" charset="0"/>
              </a:rPr>
              <a:t>là</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giai</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giữa</a:t>
            </a:r>
            <a:r>
              <a:rPr lang="en-US" sz="3200" b="0" i="0" dirty="0" smtClean="0">
                <a:solidFill>
                  <a:srgbClr val="000000"/>
                </a:solidFill>
                <a:effectLst/>
                <a:latin typeface="Times New Roman" panose="02020603050405020304" pitchFamily="18" charset="0"/>
                <a:cs typeface="Times New Roman" panose="02020603050405020304" pitchFamily="18" charset="0"/>
              </a:rPr>
              <a:t> </a:t>
            </a:r>
            <a:r>
              <a:rPr lang="en-US" sz="3200" b="0" i="0" dirty="0" err="1" smtClean="0">
                <a:solidFill>
                  <a:srgbClr val="000000"/>
                </a:solidFill>
                <a:effectLst/>
                <a:latin typeface="Times New Roman" panose="02020603050405020304" pitchFamily="18" charset="0"/>
                <a:cs typeface="Times New Roman" panose="02020603050405020304" pitchFamily="18" charset="0"/>
              </a:rPr>
              <a:t>quãng</a:t>
            </a:r>
            <a:r>
              <a:rPr lang="en-US" sz="3200" b="0" i="0" dirty="0" smtClean="0">
                <a:solidFill>
                  <a:srgbClr val="000000"/>
                </a:solidFill>
                <a:effectLst/>
                <a:latin typeface="Times New Roman" panose="02020603050405020304" pitchFamily="18" charset="0"/>
                <a:cs typeface="Times New Roman" panose="02020603050405020304" pitchFamily="18" charset="0"/>
              </a:rPr>
              <a:t>.</a:t>
            </a:r>
          </a:p>
        </p:txBody>
      </p:sp>
      <p:sp>
        <p:nvSpPr>
          <p:cNvPr id="7" name="Rectangle 6"/>
          <p:cNvSpPr/>
          <p:nvPr/>
        </p:nvSpPr>
        <p:spPr>
          <a:xfrm>
            <a:off x="321211" y="4175760"/>
            <a:ext cx="11594123" cy="1737062"/>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Ø"/>
            </a:pPr>
            <a:r>
              <a:rPr lang="vi-VN" sz="3200" b="0" i="0" dirty="0" smtClean="0">
                <a:solidFill>
                  <a:srgbClr val="000000"/>
                </a:solidFill>
                <a:effectLst/>
                <a:latin typeface="+mj-lt"/>
              </a:rPr>
              <a:t>Nhiệm vụ: Duy trì tốc độ cao đã đạt được ở kết thúc chạy lao (mà không phải tiếp tục tăng tốc độ chạy). Trong giai đoạn này, kỹ thuật chạy khá ổn định.</a:t>
            </a:r>
            <a:endParaRPr lang="en-US" sz="3200" b="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204836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335279" y="492364"/>
            <a:ext cx="11580055" cy="2391513"/>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0" i="0" dirty="0" smtClean="0">
              <a:solidFill>
                <a:srgbClr val="000000"/>
              </a:solidFill>
              <a:effectLst/>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vi-VN" sz="3200" b="0" i="0" dirty="0" smtClean="0">
                <a:solidFill>
                  <a:srgbClr val="000000"/>
                </a:solidFill>
                <a:effectLst/>
                <a:latin typeface="Times New Roman" panose="02020603050405020304" pitchFamily="18" charset="0"/>
                <a:cs typeface="Times New Roman" panose="02020603050405020304" pitchFamily="18" charset="0"/>
              </a:rPr>
              <a:t>Giai đoạn chạy giữa quãng quyết định đến thành tích chạy. Giai đoạn chạy giữa quãng chiếm quãng đường dài nhất, kỹ thuật chạy giữa quãng ổn định nhất, cho phép người chạy phát huy tốt nhất tốc độ của mình để đạt thành tích cao.</a:t>
            </a:r>
            <a:r>
              <a:rPr lang="vi-VN" sz="3200" dirty="0" smtClean="0">
                <a:latin typeface="Times New Roman" panose="02020603050405020304" pitchFamily="18" charset="0"/>
                <a:cs typeface="Times New Roman" panose="02020603050405020304" pitchFamily="18" charset="0"/>
              </a:rPr>
              <a:t/>
            </a:r>
            <a:br>
              <a:rPr lang="vi-VN" sz="3200" dirty="0" smtClean="0">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2" descr="Hình 7 - Giai đoạn chạy giữa qu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154" y="3390313"/>
            <a:ext cx="8173329" cy="31370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Right Arrow 3"/>
          <p:cNvSpPr/>
          <p:nvPr/>
        </p:nvSpPr>
        <p:spPr>
          <a:xfrm>
            <a:off x="335279" y="4023358"/>
            <a:ext cx="2858087" cy="1871003"/>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Chạy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giữa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quãng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2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pic>
        <p:nvPicPr>
          <p:cNvPr id="4" name="chạy giữa quãng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3557" y="154745"/>
            <a:ext cx="5727115" cy="3221502"/>
          </a:xfrm>
          <a:prstGeom prst="rect">
            <a:avLst/>
          </a:prstGeom>
        </p:spPr>
      </p:pic>
      <p:pic>
        <p:nvPicPr>
          <p:cNvPr id="5" name="chạy giữa quãng chậm_Trim_Slom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50672" y="3376247"/>
            <a:ext cx="5764628" cy="3242603"/>
          </a:xfrm>
          <a:prstGeom prst="rect">
            <a:avLst/>
          </a:prstGeom>
        </p:spPr>
      </p:pic>
      <p:sp>
        <p:nvSpPr>
          <p:cNvPr id="6" name="Right Arrow 5"/>
          <p:cNvSpPr/>
          <p:nvPr/>
        </p:nvSpPr>
        <p:spPr>
          <a:xfrm flipH="1">
            <a:off x="6949438" y="309489"/>
            <a:ext cx="3376248" cy="2067951"/>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Video -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Chạy</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giữa</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quãng</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nhanh</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ight Arrow 6"/>
          <p:cNvSpPr/>
          <p:nvPr/>
        </p:nvSpPr>
        <p:spPr>
          <a:xfrm>
            <a:off x="1350498" y="4097215"/>
            <a:ext cx="3376247" cy="2303585"/>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Video -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Chạy</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giữa</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quãng</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chậm</a:t>
            </a: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818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4"/>
                </p:tgtEl>
              </p:cMediaNode>
            </p:video>
            <p:video>
              <p:cMediaNode vol="80000">
                <p:cTn id="26" fill="hold" display="0">
                  <p:stCondLst>
                    <p:cond delay="indefinite"/>
                  </p:stCondLst>
                </p:cTn>
                <p:tgtEl>
                  <p:spTgt spid="5"/>
                </p:tgtEl>
              </p:cMediaNode>
            </p:video>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940148" y="337625"/>
            <a:ext cx="6091310" cy="801858"/>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BÀI TẬP CÂU HỎI 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3414" y="1313568"/>
            <a:ext cx="9272955" cy="649459"/>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1: </a:t>
            </a:r>
            <a:r>
              <a:rPr lang="en-US" sz="2800" dirty="0" err="1" smtClean="0">
                <a:solidFill>
                  <a:schemeClr val="tx1"/>
                </a:solidFill>
                <a:latin typeface="Times New Roman" panose="02020603050405020304" pitchFamily="18" charset="0"/>
                <a:cs typeface="Times New Roman" panose="02020603050405020304" pitchFamily="18" charset="0"/>
              </a:rPr>
              <a:t>Giai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đoạn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giữa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quãng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bắt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đầu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từ</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982389" y="2176389"/>
            <a:ext cx="10271765" cy="980048"/>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0" i="0" dirty="0" err="1" smtClean="0">
                <a:solidFill>
                  <a:srgbClr val="000000"/>
                </a:solidFill>
                <a:effectLst/>
                <a:latin typeface="Times New Roman" panose="02020603050405020304" pitchFamily="18" charset="0"/>
                <a:cs typeface="Times New Roman" panose="02020603050405020304" pitchFamily="18" charset="0"/>
              </a:rPr>
              <a:t>Kết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thúc</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giai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sau</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xuất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phát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đến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khi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cách</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đích</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cs typeface="Times New Roman" panose="02020603050405020304" pitchFamily="18" charset="0"/>
              </a:rPr>
              <a:t>3</a:t>
            </a:r>
            <a:r>
              <a:rPr lang="en-US" sz="2800" b="0" i="0" dirty="0" smtClean="0">
                <a:solidFill>
                  <a:srgbClr val="000000"/>
                </a:solidFill>
                <a:effectLst/>
                <a:latin typeface="Times New Roman" panose="02020603050405020304" pitchFamily="18" charset="0"/>
                <a:cs typeface="Times New Roman" panose="02020603050405020304" pitchFamily="18" charset="0"/>
              </a:rPr>
              <a:t> – 5m </a:t>
            </a:r>
            <a:r>
              <a:rPr lang="en-US" sz="2800" b="0" i="0" dirty="0" err="1" smtClean="0">
                <a:solidFill>
                  <a:srgbClr val="000000"/>
                </a:solidFill>
                <a:effectLst/>
                <a:latin typeface="Times New Roman" panose="02020603050405020304" pitchFamily="18" charset="0"/>
                <a:cs typeface="Times New Roman" panose="02020603050405020304" pitchFamily="18" charset="0"/>
              </a:rPr>
              <a:t>là</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giai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giữa</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quãng</a:t>
            </a:r>
            <a:r>
              <a:rPr lang="en-US" sz="2800" b="0" i="0" dirty="0" smtClean="0">
                <a:solidFill>
                  <a:srgbClr val="000000"/>
                </a:solidFill>
                <a:effectLst/>
                <a:latin typeface="Times New Roman" panose="02020603050405020304" pitchFamily="18" charset="0"/>
                <a:cs typeface="Times New Roman" panose="02020603050405020304" pitchFamily="18" charset="0"/>
              </a:rPr>
              <a:t>.</a:t>
            </a:r>
          </a:p>
        </p:txBody>
      </p:sp>
      <p:sp>
        <p:nvSpPr>
          <p:cNvPr id="10" name="Rectangle 9"/>
          <p:cNvSpPr/>
          <p:nvPr/>
        </p:nvSpPr>
        <p:spPr>
          <a:xfrm>
            <a:off x="982389" y="3352213"/>
            <a:ext cx="10271765" cy="980048"/>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0" i="0" dirty="0" err="1" smtClean="0">
                <a:solidFill>
                  <a:srgbClr val="000000"/>
                </a:solidFill>
                <a:effectLst/>
                <a:latin typeface="Times New Roman" panose="02020603050405020304" pitchFamily="18" charset="0"/>
                <a:cs typeface="Times New Roman" panose="02020603050405020304" pitchFamily="18" charset="0"/>
              </a:rPr>
              <a:t>Kết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thúc</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giai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lao</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sau</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xuất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phát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đến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khi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cách</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đích</a:t>
            </a:r>
            <a:r>
              <a:rPr lang="en-US" sz="2800" b="0" i="0" dirty="0" smtClean="0">
                <a:solidFill>
                  <a:srgbClr val="000000"/>
                </a:solidFill>
                <a:effectLst/>
                <a:latin typeface="Times New Roman" panose="02020603050405020304" pitchFamily="18" charset="0"/>
                <a:cs typeface="Times New Roman" panose="02020603050405020304" pitchFamily="18" charset="0"/>
              </a:rPr>
              <a:t> 15 – 20m </a:t>
            </a:r>
            <a:r>
              <a:rPr lang="en-US" sz="2800" b="0" i="0" dirty="0" err="1" smtClean="0">
                <a:solidFill>
                  <a:srgbClr val="000000"/>
                </a:solidFill>
                <a:effectLst/>
                <a:latin typeface="Times New Roman" panose="02020603050405020304" pitchFamily="18" charset="0"/>
                <a:cs typeface="Times New Roman" panose="02020603050405020304" pitchFamily="18" charset="0"/>
              </a:rPr>
              <a:t>là</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giai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giữa</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quãng</a:t>
            </a:r>
            <a:r>
              <a:rPr lang="en-US" sz="2800" b="0" i="0" dirty="0" smtClean="0">
                <a:solidFill>
                  <a:srgbClr val="000000"/>
                </a:solidFill>
                <a:effectLst/>
                <a:latin typeface="Times New Roman" panose="02020603050405020304" pitchFamily="18" charset="0"/>
                <a:cs typeface="Times New Roman" panose="02020603050405020304" pitchFamily="18" charset="0"/>
              </a:rPr>
              <a:t>.</a:t>
            </a:r>
          </a:p>
        </p:txBody>
      </p:sp>
      <p:sp>
        <p:nvSpPr>
          <p:cNvPr id="11" name="Rectangle 10"/>
          <p:cNvSpPr/>
          <p:nvPr/>
        </p:nvSpPr>
        <p:spPr>
          <a:xfrm>
            <a:off x="982389" y="4492573"/>
            <a:ext cx="10271765" cy="980048"/>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0" i="0" dirty="0" err="1" smtClean="0">
                <a:solidFill>
                  <a:srgbClr val="000000"/>
                </a:solidFill>
                <a:effectLst/>
                <a:latin typeface="Times New Roman" panose="02020603050405020304" pitchFamily="18" charset="0"/>
                <a:cs typeface="Times New Roman" panose="02020603050405020304" pitchFamily="18" charset="0"/>
              </a:rPr>
              <a:t>Kết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thúc</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giai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giai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giữa</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quãng</a:t>
            </a:r>
            <a:r>
              <a:rPr lang="en-US" sz="2800" dirty="0">
                <a:solidFill>
                  <a:srgbClr val="000000"/>
                </a:solidFill>
                <a:latin typeface="Times New Roman" panose="02020603050405020304" pitchFamily="18" charset="0"/>
                <a:cs typeface="Times New Roman" panose="02020603050405020304" pitchFamily="18" charset="0"/>
              </a:rPr>
              <a: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đến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khi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cách</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đích</a:t>
            </a:r>
            <a:r>
              <a:rPr lang="en-US" sz="2800" b="0" i="0" dirty="0" smtClean="0">
                <a:solidFill>
                  <a:srgbClr val="000000"/>
                </a:solidFill>
                <a:effectLst/>
                <a:latin typeface="Times New Roman" panose="02020603050405020304" pitchFamily="18" charset="0"/>
                <a:cs typeface="Times New Roman" panose="02020603050405020304" pitchFamily="18" charset="0"/>
              </a:rPr>
              <a:t> 5 – 10m </a:t>
            </a:r>
            <a:r>
              <a:rPr lang="en-US" sz="2800" b="0" i="0" dirty="0" err="1" smtClean="0">
                <a:solidFill>
                  <a:srgbClr val="000000"/>
                </a:solidFill>
                <a:effectLst/>
                <a:latin typeface="Times New Roman" panose="02020603050405020304" pitchFamily="18" charset="0"/>
                <a:cs typeface="Times New Roman" panose="02020603050405020304" pitchFamily="18" charset="0"/>
              </a:rPr>
              <a:t>là</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giai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giữa</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quãng</a:t>
            </a:r>
            <a:r>
              <a:rPr lang="en-US" sz="2800" b="0" i="0" dirty="0" smtClean="0">
                <a:solidFill>
                  <a:srgbClr val="000000"/>
                </a:solidFill>
                <a:effectLst/>
                <a:latin typeface="Times New Roman" panose="02020603050405020304" pitchFamily="18" charset="0"/>
                <a:cs typeface="Times New Roman" panose="02020603050405020304" pitchFamily="18" charset="0"/>
              </a:rPr>
              <a:t>.</a:t>
            </a:r>
          </a:p>
        </p:txBody>
      </p:sp>
      <p:sp>
        <p:nvSpPr>
          <p:cNvPr id="12" name="Rectangle 11"/>
          <p:cNvSpPr/>
          <p:nvPr/>
        </p:nvSpPr>
        <p:spPr>
          <a:xfrm>
            <a:off x="982389" y="5667522"/>
            <a:ext cx="10271765" cy="980048"/>
          </a:xfrm>
          <a:prstGeom prst="rect">
            <a:avLst/>
          </a:prstGeom>
          <a:gradFill>
            <a:gsLst>
              <a:gs pos="100000">
                <a:srgbClr val="00B0F0"/>
              </a:gs>
              <a:gs pos="100000">
                <a:schemeClr val="accent1">
                  <a:lumMod val="30000"/>
                  <a:lumOff val="7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0" i="0" dirty="0" err="1" smtClean="0">
                <a:solidFill>
                  <a:srgbClr val="000000"/>
                </a:solidFill>
                <a:effectLst/>
                <a:latin typeface="Times New Roman" panose="02020603050405020304" pitchFamily="18" charset="0"/>
                <a:cs typeface="Times New Roman" panose="02020603050405020304" pitchFamily="18" charset="0"/>
              </a:rPr>
              <a:t>Kết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thúc</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giai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xuất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phát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sau</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xuất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phát</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đến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khi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cách</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đích</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cs typeface="Times New Roman" panose="02020603050405020304" pitchFamily="18" charset="0"/>
              </a:rPr>
              <a:t>30</a:t>
            </a:r>
            <a:r>
              <a:rPr lang="en-US" sz="2800" b="0" i="0" dirty="0" smtClean="0">
                <a:solidFill>
                  <a:srgbClr val="000000"/>
                </a:solidFill>
                <a:effectLst/>
                <a:latin typeface="Times New Roman" panose="02020603050405020304" pitchFamily="18" charset="0"/>
                <a:cs typeface="Times New Roman" panose="02020603050405020304" pitchFamily="18" charset="0"/>
              </a:rPr>
              <a:t> – 50m </a:t>
            </a:r>
            <a:r>
              <a:rPr lang="en-US" sz="2800" b="0" i="0" dirty="0" err="1" smtClean="0">
                <a:solidFill>
                  <a:srgbClr val="000000"/>
                </a:solidFill>
                <a:effectLst/>
                <a:latin typeface="Times New Roman" panose="02020603050405020304" pitchFamily="18" charset="0"/>
                <a:cs typeface="Times New Roman" panose="02020603050405020304" pitchFamily="18" charset="0"/>
              </a:rPr>
              <a:t>là</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giai</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đoạn</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chạy</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giữa</a:t>
            </a:r>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en-US" sz="2800" b="0" i="0" dirty="0" err="1" smtClean="0">
                <a:solidFill>
                  <a:srgbClr val="000000"/>
                </a:solidFill>
                <a:effectLst/>
                <a:latin typeface="Times New Roman" panose="02020603050405020304" pitchFamily="18" charset="0"/>
                <a:cs typeface="Times New Roman" panose="02020603050405020304" pitchFamily="18" charset="0"/>
              </a:rPr>
              <a:t>quãng</a:t>
            </a:r>
            <a:r>
              <a:rPr lang="en-US" sz="2800" b="0" i="0" dirty="0" smtClean="0">
                <a:solidFill>
                  <a:srgbClr val="000000"/>
                </a:solidFill>
                <a:effectLst/>
                <a:latin typeface="Times New Roman" panose="02020603050405020304" pitchFamily="18" charset="0"/>
                <a:cs typeface="Times New Roman" panose="02020603050405020304" pitchFamily="18" charset="0"/>
              </a:rPr>
              <a:t>.</a:t>
            </a:r>
          </a:p>
        </p:txBody>
      </p:sp>
      <p:sp>
        <p:nvSpPr>
          <p:cNvPr id="13" name="Oval 12"/>
          <p:cNvSpPr/>
          <p:nvPr/>
        </p:nvSpPr>
        <p:spPr>
          <a:xfrm>
            <a:off x="168812" y="2176389"/>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Oval 13"/>
          <p:cNvSpPr/>
          <p:nvPr/>
        </p:nvSpPr>
        <p:spPr>
          <a:xfrm>
            <a:off x="143021" y="3352213"/>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B</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143021" y="4546792"/>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143021" y="5733463"/>
            <a:ext cx="661182" cy="848165"/>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D</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605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TotalTime>
  <Words>854</Words>
  <Application>Microsoft Office PowerPoint</Application>
  <PresentationFormat>Widescreen</PresentationFormat>
  <Paragraphs>86</Paragraphs>
  <Slides>11</Slides>
  <Notes>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25</cp:revision>
  <dcterms:created xsi:type="dcterms:W3CDTF">2021-10-19T10:19:15Z</dcterms:created>
  <dcterms:modified xsi:type="dcterms:W3CDTF">2021-11-04T07:25:33Z</dcterms:modified>
</cp:coreProperties>
</file>