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89" r:id="rId3"/>
    <p:sldId id="266" r:id="rId4"/>
    <p:sldId id="272" r:id="rId5"/>
    <p:sldId id="274" r:id="rId6"/>
    <p:sldId id="290" r:id="rId7"/>
    <p:sldId id="276" r:id="rId8"/>
    <p:sldId id="277" r:id="rId9"/>
    <p:sldId id="301" r:id="rId10"/>
    <p:sldId id="279" r:id="rId11"/>
    <p:sldId id="281" r:id="rId12"/>
    <p:sldId id="283" r:id="rId13"/>
    <p:sldId id="297" r:id="rId14"/>
    <p:sldId id="298" r:id="rId15"/>
    <p:sldId id="321" r:id="rId16"/>
    <p:sldId id="322" r:id="rId17"/>
    <p:sldId id="299" r:id="rId18"/>
    <p:sldId id="300" r:id="rId19"/>
    <p:sldId id="312" r:id="rId20"/>
    <p:sldId id="313" r:id="rId21"/>
    <p:sldId id="314" r:id="rId22"/>
    <p:sldId id="315" r:id="rId23"/>
    <p:sldId id="316" r:id="rId24"/>
    <p:sldId id="317" r:id="rId25"/>
    <p:sldId id="303" r:id="rId26"/>
    <p:sldId id="287" r:id="rId27"/>
    <p:sldId id="26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1" autoAdjust="0"/>
    <p:restoredTop sz="94660"/>
  </p:normalViewPr>
  <p:slideViewPr>
    <p:cSldViewPr>
      <p:cViewPr varScale="1">
        <p:scale>
          <a:sx n="65" d="100"/>
          <a:sy n="65" d="100"/>
        </p:scale>
        <p:origin x="-1296" y="-72"/>
      </p:cViewPr>
      <p:guideLst>
        <p:guide orient="horz" pos="2160"/>
        <p:guide pos="28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6E955-CCB4-469B-BD77-A051D4915BE8}"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3B84F-D49B-4253-A14A-5A14AC60041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4860D8-DD4B-48B9-9263-6DE88EF604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B4860D8-DD4B-48B9-9263-6DE88EF604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B4860D8-DD4B-48B9-9263-6DE88EF604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B4860D8-DD4B-48B9-9263-6DE88EF604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B4860D8-DD4B-48B9-9263-6DE88EF604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B4860D8-DD4B-48B9-9263-6DE88EF6044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B4860D8-DD4B-48B9-9263-6DE88EF6044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4860D8-DD4B-48B9-9263-6DE88EF6044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860D8-DD4B-48B9-9263-6DE88EF6044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B4860D8-DD4B-48B9-9263-6DE88EF6044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B4860D8-DD4B-48B9-9263-6DE88EF6044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49181-C268-4009-976D-7B59A9EB003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860D8-DD4B-48B9-9263-6DE88EF6044B}"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49181-C268-4009-976D-7B59A9EB003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jpeg"/><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3.pn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jpeg"/><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jpeg"/><Relationship Id="rId1"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1" Type="http://schemas.openxmlformats.org/officeDocument/2006/relationships/slideLayout" Target="../slideLayouts/slideLayout2.xml"/><Relationship Id="rId10" Type="http://schemas.openxmlformats.org/officeDocument/2006/relationships/tags" Target="../tags/tag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7.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10"/>
          <p:cNvSpPr txBox="1">
            <a:spLocks noChangeArrowheads="1"/>
          </p:cNvSpPr>
          <p:nvPr/>
        </p:nvSpPr>
        <p:spPr bwMode="auto">
          <a:xfrm>
            <a:off x="1257300" y="144463"/>
            <a:ext cx="6324600" cy="769938"/>
          </a:xfrm>
          <a:prstGeom prst="rect">
            <a:avLst/>
          </a:prstGeom>
          <a:noFill/>
          <a:ln w="76200" cap="sq" cmpd="tri">
            <a:solidFill>
              <a:srgbClr val="FFCC00"/>
            </a:solidFill>
            <a:miter lim="800000"/>
            <a:headEnd type="none" w="sm" len="sm"/>
            <a:tailEnd type="none" w="sm" len="sm"/>
          </a:ln>
          <a:effectLst/>
        </p:spPr>
        <p:txBody>
          <a:bodyPr>
            <a:spAutoFit/>
          </a:bodyPr>
          <a:p>
            <a:pPr algn="ctr"/>
            <a:r>
              <a:rPr sz="4400" b="1" dirty="0">
                <a:solidFill>
                  <a:srgbClr val="FF0000"/>
                </a:solidFill>
                <a:latin typeface="Times New Roman" panose="02020603050405020304" pitchFamily="18" charset="0"/>
                <a:cs typeface="Times New Roman" panose="02020603050405020304" pitchFamily="18" charset="0"/>
              </a:rPr>
              <a:t>KIỂM TRA BÀI CŨ</a:t>
            </a:r>
            <a:endParaRPr sz="4400" b="1" dirty="0">
              <a:solidFill>
                <a:srgbClr val="FF0000"/>
              </a:solidFill>
              <a:latin typeface="Times New Roman" panose="02020603050405020304" pitchFamily="18" charset="0"/>
              <a:ea typeface="Times New Roman" panose="02020603050405020304" pitchFamily="18" charset="0"/>
            </a:endParaRPr>
          </a:p>
        </p:txBody>
      </p:sp>
      <p:sp>
        <p:nvSpPr>
          <p:cNvPr id="5" name="Text Box 11"/>
          <p:cNvSpPr txBox="1">
            <a:spLocks noChangeArrowheads="1"/>
          </p:cNvSpPr>
          <p:nvPr/>
        </p:nvSpPr>
        <p:spPr bwMode="auto">
          <a:xfrm>
            <a:off x="352425" y="1005840"/>
            <a:ext cx="8075295" cy="553085"/>
          </a:xfrm>
          <a:prstGeom prst="rect">
            <a:avLst/>
          </a:prstGeom>
          <a:noFill/>
          <a:ln>
            <a:noFill/>
          </a:ln>
          <a:effectLst/>
        </p:spPr>
        <p:txBody>
          <a:bodyPr wrap="square">
            <a:spAutoFit/>
          </a:bodyPr>
          <a:p>
            <a:pPr marL="457200" indent="-457200" algn="ctr" eaLnBrk="1" hangingPunct="1"/>
            <a:r>
              <a:rPr lang="en-US" sz="3000" b="1" dirty="0">
                <a:solidFill>
                  <a:schemeClr val="tx1"/>
                </a:solidFill>
                <a:latin typeface="Times New Roman" panose="02020603050405020304" pitchFamily="18" charset="0"/>
                <a:cs typeface="Times New Roman" panose="02020603050405020304" pitchFamily="18" charset="0"/>
              </a:rPr>
              <a:t>3)</a:t>
            </a:r>
            <a:r>
              <a:rPr sz="3000" b="1" dirty="0">
                <a:solidFill>
                  <a:schemeClr val="tx1"/>
                </a:solidFill>
                <a:latin typeface="Times New Roman" panose="02020603050405020304" pitchFamily="18" charset="0"/>
                <a:cs typeface="Times New Roman" panose="02020603050405020304" pitchFamily="18" charset="0"/>
              </a:rPr>
              <a:t> Nhận biết các loại vải qua các nhãn hiệu sau : </a:t>
            </a:r>
            <a:endParaRPr sz="3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15"/>
          <p:cNvSpPr>
            <a:spLocks noChangeArrowheads="1"/>
          </p:cNvSpPr>
          <p:nvPr/>
        </p:nvSpPr>
        <p:spPr bwMode="auto">
          <a:xfrm>
            <a:off x="739775" y="2285683"/>
            <a:ext cx="1752600" cy="830263"/>
          </a:xfrm>
          <a:prstGeom prst="rect">
            <a:avLst/>
          </a:prstGeom>
          <a:noFill/>
          <a:ln>
            <a:noFill/>
          </a:ln>
          <a:effectLst/>
        </p:spPr>
        <p:txBody>
          <a:bodyPr anchor="ctr">
            <a:spAutoFit/>
          </a:bodyPr>
          <a:lstStyle/>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100 %</a:t>
            </a:r>
            <a:endPar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COTTON</a:t>
            </a:r>
            <a:endPar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p:txBody>
      </p:sp>
      <p:sp>
        <p:nvSpPr>
          <p:cNvPr id="7" name="Rectangle 17"/>
          <p:cNvSpPr>
            <a:spLocks noChangeArrowheads="1"/>
          </p:cNvSpPr>
          <p:nvPr/>
        </p:nvSpPr>
        <p:spPr bwMode="auto">
          <a:xfrm>
            <a:off x="2895600" y="2209483"/>
            <a:ext cx="2362200" cy="830263"/>
          </a:xfrm>
          <a:prstGeom prst="rect">
            <a:avLst/>
          </a:prstGeom>
          <a:noFill/>
          <a:ln>
            <a:noFill/>
          </a:ln>
          <a:effectLst/>
        </p:spPr>
        <p:txBody>
          <a:bodyPr anchor="ctr">
            <a:spAutoFit/>
          </a:bodyPr>
          <a:lstStyle/>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65 % SILK</a:t>
            </a:r>
            <a:endPar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35 % RAYON</a:t>
            </a:r>
            <a:endPar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p:txBody>
      </p:sp>
      <p:sp>
        <p:nvSpPr>
          <p:cNvPr id="8" name="Rectangle 18"/>
          <p:cNvSpPr>
            <a:spLocks noChangeArrowheads="1"/>
          </p:cNvSpPr>
          <p:nvPr/>
        </p:nvSpPr>
        <p:spPr bwMode="auto">
          <a:xfrm>
            <a:off x="6045200" y="2278063"/>
            <a:ext cx="2079625" cy="1108075"/>
          </a:xfrm>
          <a:prstGeom prst="rect">
            <a:avLst/>
          </a:prstGeom>
          <a:noFill/>
          <a:ln>
            <a:noFill/>
          </a:ln>
          <a:effectLst/>
        </p:spPr>
        <p:txBody>
          <a:bodyPr anchor="ctr">
            <a:spAutoFit/>
          </a:bodyPr>
          <a:lstStyle/>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100 %</a:t>
            </a:r>
            <a:endPar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POLYESTER</a:t>
            </a:r>
            <a:endParaRPr kumimoji="0" lang="en-US" sz="2400" b="1"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rPr>
              <a:t> </a:t>
            </a:r>
            <a:endParaRPr kumimoji="0" lang="en-US" sz="1800" b="0" i="0" u="none" strike="noStrike" kern="1200" cap="none" spc="0" normalizeH="0" baseline="0" noProof="0">
              <a:ln>
                <a:noFill/>
              </a:ln>
              <a:solidFill>
                <a:srgbClr val="C54679"/>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p:txBody>
      </p:sp>
      <p:sp>
        <p:nvSpPr>
          <p:cNvPr id="9" name="Text Box 20"/>
          <p:cNvSpPr txBox="1">
            <a:spLocks noChangeArrowheads="1"/>
          </p:cNvSpPr>
          <p:nvPr/>
        </p:nvSpPr>
        <p:spPr bwMode="auto">
          <a:xfrm>
            <a:off x="226695" y="3344228"/>
            <a:ext cx="2590800" cy="830263"/>
          </a:xfrm>
          <a:prstGeom prst="rect">
            <a:avLst/>
          </a:prstGeom>
          <a:noFill/>
          <a:ln>
            <a:noFill/>
          </a:ln>
          <a:effectLst/>
        </p:spPr>
        <p:txBody>
          <a:bodyPr>
            <a:spAutoFit/>
          </a:bodyPr>
          <a:lstStyle>
            <a:lvl1pPr marL="457200" indent="-457200">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S PGothic" panose="020B0600070205080204" pitchFamily="6" charset="-128"/>
                <a:cs typeface="Times New Roman" panose="02020603050405020304" pitchFamily="18" charset="0"/>
              </a:rPr>
              <a:t>VẢI SỢI THIÊN NHIÊN</a:t>
            </a:r>
            <a:endPar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p:txBody>
      </p:sp>
      <p:sp>
        <p:nvSpPr>
          <p:cNvPr id="10" name="Text Box 21"/>
          <p:cNvSpPr txBox="1">
            <a:spLocks noChangeArrowheads="1"/>
          </p:cNvSpPr>
          <p:nvPr/>
        </p:nvSpPr>
        <p:spPr bwMode="auto">
          <a:xfrm>
            <a:off x="2987675" y="3421063"/>
            <a:ext cx="2590800" cy="457200"/>
          </a:xfrm>
          <a:prstGeom prst="rect">
            <a:avLst/>
          </a:prstGeom>
          <a:noFill/>
          <a:ln>
            <a:noFill/>
          </a:ln>
          <a:effectLst/>
        </p:spPr>
        <p:txBody>
          <a:bodyPr>
            <a:spAutoFit/>
          </a:bodyPr>
          <a:lstStyle>
            <a:lvl1pPr marL="457200" indent="-457200">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S PGothic" panose="020B0600070205080204" pitchFamily="6" charset="-128"/>
                <a:cs typeface="Times New Roman" panose="02020603050405020304" pitchFamily="18" charset="0"/>
              </a:rPr>
              <a:t>VẢI SỢI PHA</a:t>
            </a:r>
            <a:endPar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p:txBody>
      </p:sp>
      <p:sp>
        <p:nvSpPr>
          <p:cNvPr id="11" name="Text Box 22"/>
          <p:cNvSpPr txBox="1">
            <a:spLocks noChangeArrowheads="1"/>
          </p:cNvSpPr>
          <p:nvPr/>
        </p:nvSpPr>
        <p:spPr bwMode="auto">
          <a:xfrm>
            <a:off x="5748655" y="3421380"/>
            <a:ext cx="3319145" cy="460375"/>
          </a:xfrm>
          <a:prstGeom prst="rect">
            <a:avLst/>
          </a:prstGeom>
          <a:noFill/>
          <a:ln>
            <a:noFill/>
          </a:ln>
          <a:effectLst/>
        </p:spPr>
        <p:txBody>
          <a:bodyPr wrap="square">
            <a:spAutoFit/>
          </a:bodyPr>
          <a:lstStyle>
            <a:lvl1pPr marL="457200" indent="-457200">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S PGothic" panose="020B0600070205080204" pitchFamily="6" charset="-128"/>
                <a:cs typeface="Times New Roman" panose="02020603050405020304" pitchFamily="18" charset="0"/>
              </a:rPr>
              <a:t>VẢI SỢI TỔNG HỢP</a:t>
            </a:r>
            <a:endPar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S PGothic" panose="020B0600070205080204" pitchFamily="6" charset="-128"/>
              <a:cs typeface="Times New Roman" panose="02020603050405020304" pitchFamily="18" charset="0"/>
            </a:endParaRPr>
          </a:p>
        </p:txBody>
      </p:sp>
      <p:sp>
        <p:nvSpPr>
          <p:cNvPr id="2" name="Text Box 1"/>
          <p:cNvSpPr txBox="1"/>
          <p:nvPr/>
        </p:nvSpPr>
        <p:spPr>
          <a:xfrm>
            <a:off x="152400" y="1002030"/>
            <a:ext cx="8550910" cy="1076325"/>
          </a:xfrm>
          <a:prstGeom prst="rect">
            <a:avLst/>
          </a:prstGeom>
          <a:noFill/>
        </p:spPr>
        <p:txBody>
          <a:bodyPr wrap="square" rtlCol="0">
            <a:spAutoFit/>
          </a:bodyPr>
          <a:p>
            <a:r>
              <a:rPr lang="en-US" sz="3200">
                <a:latin typeface="Times New Roman" panose="02020603050405020304" pitchFamily="18" charset="0"/>
                <a:cs typeface="Times New Roman" panose="02020603050405020304" pitchFamily="18" charset="0"/>
              </a:rPr>
              <a:t>1) Vì sao vào mùa hè người ta thích mặc vải bông, vải tơ tằm nhiều hơn vải lụa nilon, vải poliester?</a:t>
            </a:r>
            <a:endParaRPr lang="en-US" sz="3200">
              <a:latin typeface="Times New Roman" panose="02020603050405020304" pitchFamily="18" charset="0"/>
              <a:cs typeface="Times New Roman" panose="02020603050405020304" pitchFamily="18" charset="0"/>
            </a:endParaRPr>
          </a:p>
        </p:txBody>
      </p:sp>
      <p:sp>
        <p:nvSpPr>
          <p:cNvPr id="3" name="Text Box 2"/>
          <p:cNvSpPr txBox="1"/>
          <p:nvPr/>
        </p:nvSpPr>
        <p:spPr>
          <a:xfrm>
            <a:off x="152400" y="2038350"/>
            <a:ext cx="8885555" cy="2061210"/>
          </a:xfrm>
          <a:prstGeom prst="rect">
            <a:avLst/>
          </a:prstGeom>
          <a:noFill/>
        </p:spPr>
        <p:txBody>
          <a:bodyPr wrap="square" rtlCol="0">
            <a:spAutoFit/>
          </a:bodyPr>
          <a:p>
            <a:r>
              <a:rPr lang="en-US" sz="3200">
                <a:latin typeface="Times New Roman" panose="02020603050405020304" pitchFamily="18" charset="0"/>
                <a:cs typeface="Times New Roman" panose="02020603050405020304" pitchFamily="18" charset="0"/>
                <a:sym typeface="+mn-ea"/>
              </a:rPr>
              <a:t>Vì vải bông, vải tơ tằm thuộc vải thiên nhiên có độ hút ẩm cao nên mặc thoáng mát, còn vải lụa nilon, vải poliester thuộc vải tổng hợp có độ hút ẩm thấp nên mặc nóng</a:t>
            </a:r>
            <a:endParaRPr lang="en-US" sz="3200">
              <a:latin typeface="Times New Roman" panose="02020603050405020304" pitchFamily="18" charset="0"/>
              <a:cs typeface="Times New Roman" panose="02020603050405020304" pitchFamily="18" charset="0"/>
              <a:sym typeface="+mn-ea"/>
            </a:endParaRPr>
          </a:p>
        </p:txBody>
      </p:sp>
      <p:sp>
        <p:nvSpPr>
          <p:cNvPr id="12" name="Text Box 11"/>
          <p:cNvSpPr txBox="1"/>
          <p:nvPr/>
        </p:nvSpPr>
        <p:spPr>
          <a:xfrm>
            <a:off x="153035" y="951230"/>
            <a:ext cx="8589645" cy="1076325"/>
          </a:xfrm>
          <a:prstGeom prst="rect">
            <a:avLst/>
          </a:prstGeom>
          <a:noFill/>
        </p:spPr>
        <p:txBody>
          <a:bodyPr wrap="square" rtlCol="0">
            <a:spAutoFit/>
          </a:bodyPr>
          <a:p>
            <a:r>
              <a:rPr lang="en-US" sz="3200">
                <a:latin typeface="Times New Roman" panose="02020603050405020304" pitchFamily="18" charset="0"/>
                <a:cs typeface="Times New Roman" panose="02020603050405020304" pitchFamily="18" charset="0"/>
              </a:rPr>
              <a:t>2) Vì sao vải pha được sử dụng phổ biến trong may mặc hiện nay? </a:t>
            </a:r>
            <a:endParaRPr lang="en-US" sz="3200">
              <a:latin typeface="Times New Roman" panose="02020603050405020304" pitchFamily="18" charset="0"/>
              <a:cs typeface="Times New Roman" panose="02020603050405020304" pitchFamily="18" charset="0"/>
            </a:endParaRPr>
          </a:p>
        </p:txBody>
      </p:sp>
      <p:sp>
        <p:nvSpPr>
          <p:cNvPr id="13" name="Text Box 12"/>
          <p:cNvSpPr txBox="1"/>
          <p:nvPr/>
        </p:nvSpPr>
        <p:spPr>
          <a:xfrm>
            <a:off x="211455" y="3152775"/>
            <a:ext cx="8601075" cy="1076325"/>
          </a:xfrm>
          <a:prstGeom prst="rect">
            <a:avLst/>
          </a:prstGeom>
          <a:noFill/>
        </p:spPr>
        <p:txBody>
          <a:bodyPr wrap="square" rtlCol="0">
            <a:spAutoFit/>
          </a:bodyPr>
          <a:p>
            <a:r>
              <a:rPr lang="en-US" sz="3200">
                <a:latin typeface="Times New Roman" panose="02020603050405020304" pitchFamily="18" charset="0"/>
                <a:cs typeface="Times New Roman" panose="02020603050405020304" pitchFamily="18" charset="0"/>
              </a:rPr>
              <a:t>Vì vải pha thường có ưu điểm của các loại sợi thành phần</a:t>
            </a:r>
            <a:endParaRPr lang="en-US"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P spid="2" grpId="1"/>
      <p:bldP spid="3" grpId="1"/>
      <p:bldP spid="12" grpId="0"/>
      <p:bldP spid="13" grpId="0"/>
      <p:bldP spid="13" grpId="1"/>
      <p:bldP spid="12" grpId="1"/>
      <p:bldP spid="5" grpId="0" bldLvl="0" animBg="1"/>
      <p:bldP spid="6" grpId="0" bldLvl="0" animBg="1"/>
      <p:bldP spid="7" grpId="0" bldLvl="0" animBg="1"/>
      <p:bldP spid="8" grpId="0" bldLvl="0" animBg="1"/>
      <p:bldP spid="9" grpId="0" bldLvl="0" animBg="1"/>
      <p:bldP spid="10" grpId="0" bldLvl="0" animBg="1"/>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354330" y="709930"/>
            <a:ext cx="872299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3200" i="1">
                <a:solidFill>
                  <a:srgbClr val="00B050"/>
                </a:solidFill>
              </a:rPr>
              <a:t>Quan sát </a:t>
            </a:r>
            <a:r>
              <a:rPr lang="fr-FR" altLang="en-US" sz="3200" i="1" smtClean="0">
                <a:solidFill>
                  <a:srgbClr val="00B050"/>
                </a:solidFill>
              </a:rPr>
              <a:t>H</a:t>
            </a:r>
            <a:r>
              <a:rPr lang="vi-VN" altLang="en-US" sz="3200" i="1">
                <a:solidFill>
                  <a:srgbClr val="00B050"/>
                </a:solidFill>
              </a:rPr>
              <a:t>ì</a:t>
            </a:r>
            <a:r>
              <a:rPr lang="fr-FR" altLang="en-US" sz="3200" i="1" smtClean="0">
                <a:solidFill>
                  <a:srgbClr val="00B050"/>
                </a:solidFill>
              </a:rPr>
              <a:t>nh </a:t>
            </a:r>
            <a:r>
              <a:rPr lang="fr-FR" altLang="en-US" sz="3200" i="1">
                <a:solidFill>
                  <a:srgbClr val="00B050"/>
                </a:solidFill>
              </a:rPr>
              <a:t>7.3 và trả lời các câu hỏi dưới đây:</a:t>
            </a:r>
            <a:endParaRPr lang="en-US" altLang="en-US" sz="3200" i="1">
              <a:solidFill>
                <a:srgbClr val="00B050"/>
              </a:solidFill>
            </a:endParaRPr>
          </a:p>
        </p:txBody>
      </p:sp>
      <p:sp>
        <p:nvSpPr>
          <p:cNvPr id="922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9221" name="Rectangle 10"/>
          <p:cNvSpPr>
            <a:spLocks noChangeArrowheads="1"/>
          </p:cNvSpPr>
          <p:nvPr/>
        </p:nvSpPr>
        <p:spPr bwMode="auto">
          <a:xfrm>
            <a:off x="738505" y="141605"/>
            <a:ext cx="7393940"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en-US" sz="4000">
                <a:solidFill>
                  <a:srgbClr val="FF3300"/>
                </a:solidFill>
              </a:rPr>
              <a:t>2. CÁC LOẠI TRANG PHỤC</a:t>
            </a:r>
            <a:endParaRPr lang="fr-FR" altLang="en-US" sz="4000">
              <a:solidFill>
                <a:srgbClr val="FF3300"/>
              </a:solidFill>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 name="Rectangle 6"/>
          <p:cNvSpPr>
            <a:spLocks noChangeArrowheads="1"/>
          </p:cNvSpPr>
          <p:nvPr/>
        </p:nvSpPr>
        <p:spPr bwMode="auto">
          <a:xfrm>
            <a:off x="427355" y="1373505"/>
            <a:ext cx="282638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fr-FR" altLang="en-US" sz="3200">
                <a:solidFill>
                  <a:schemeClr val="hlink"/>
                </a:solidFill>
              </a:rPr>
              <a:t>Các trang phục trên đây được sử dụng trong hoàn cảnh nào?</a:t>
            </a:r>
            <a:endParaRPr lang="fr-FR" altLang="en-US" sz="3200">
              <a:solidFill>
                <a:schemeClr val="hlink"/>
              </a:solidFill>
            </a:endParaRPr>
          </a:p>
          <a:p>
            <a:pPr>
              <a:spcBef>
                <a:spcPct val="50000"/>
              </a:spcBef>
            </a:pPr>
            <a:r>
              <a:rPr lang="fr-FR" altLang="en-US" sz="3200">
                <a:solidFill>
                  <a:schemeClr val="hlink"/>
                </a:solidFill>
              </a:rPr>
              <a:t>  Hãy kể thêm những loại trang phục khác mà em biết.</a:t>
            </a:r>
            <a:endParaRPr lang="en-US" altLang="en-US" sz="3200">
              <a:solidFill>
                <a:schemeClr val="hlink"/>
              </a:solidFill>
            </a:endParaRPr>
          </a:p>
          <a:p>
            <a:pPr>
              <a:spcBef>
                <a:spcPct val="50000"/>
              </a:spcBef>
            </a:pPr>
            <a:r>
              <a:rPr lang="vi-VN" altLang="en-US" sz="3200">
                <a:solidFill>
                  <a:schemeClr val="hlink"/>
                </a:solidFill>
              </a:rPr>
              <a:t> </a:t>
            </a:r>
            <a:endParaRPr lang="vi-VN" altLang="en-US" sz="3200">
              <a:solidFill>
                <a:schemeClr val="hlink"/>
              </a:solidFill>
            </a:endParaRPr>
          </a:p>
        </p:txBody>
      </p:sp>
      <p:pic>
        <p:nvPicPr>
          <p:cNvPr id="9224" name="Audio 1">
            <a:hlinkClick r:id="" action="ppaction://media"/>
          </p:cNvPr>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9" descr="Screen Clipping"/>
          <p:cNvPicPr>
            <a:picLocks noChangeAspect="1"/>
          </p:cNvPicPr>
          <p:nvPr/>
        </p:nvPicPr>
        <p:blipFill>
          <a:blip r:embed="rId2">
            <a:extLst>
              <a:ext uri="{28A0092B-C50C-407E-A947-70E740481C1C}">
                <a14:useLocalDpi xmlns:a14="http://schemas.microsoft.com/office/drawing/2010/main" val="0"/>
              </a:ext>
            </a:extLst>
          </a:blip>
          <a:srcRect l="1257" t="18892" r="75014" b="-2277"/>
          <a:stretch>
            <a:fillRect/>
          </a:stretch>
        </p:blipFill>
        <p:spPr bwMode="auto">
          <a:xfrm>
            <a:off x="3959225" y="1345565"/>
            <a:ext cx="233108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9" descr="Screen Clipping"/>
          <p:cNvPicPr>
            <a:picLocks noChangeAspect="1"/>
          </p:cNvPicPr>
          <p:nvPr/>
        </p:nvPicPr>
        <p:blipFill>
          <a:blip r:embed="rId2">
            <a:extLst>
              <a:ext uri="{28A0092B-C50C-407E-A947-70E740481C1C}">
                <a14:useLocalDpi xmlns:a14="http://schemas.microsoft.com/office/drawing/2010/main" val="0"/>
              </a:ext>
            </a:extLst>
          </a:blip>
          <a:srcRect l="29585" t="7819" r="50000"/>
          <a:stretch>
            <a:fillRect/>
          </a:stretch>
        </p:blipFill>
        <p:spPr bwMode="auto">
          <a:xfrm>
            <a:off x="3970020" y="3865245"/>
            <a:ext cx="2049780" cy="304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9" descr="Screen Clipping"/>
          <p:cNvPicPr>
            <a:picLocks noChangeAspect="1"/>
          </p:cNvPicPr>
          <p:nvPr/>
        </p:nvPicPr>
        <p:blipFill>
          <a:blip r:embed="rId2">
            <a:extLst>
              <a:ext uri="{28A0092B-C50C-407E-A947-70E740481C1C}">
                <a14:useLocalDpi xmlns:a14="http://schemas.microsoft.com/office/drawing/2010/main" val="0"/>
              </a:ext>
            </a:extLst>
          </a:blip>
          <a:srcRect l="55032" r="26410"/>
          <a:stretch>
            <a:fillRect/>
          </a:stretch>
        </p:blipFill>
        <p:spPr bwMode="auto">
          <a:xfrm>
            <a:off x="6356985" y="1155700"/>
            <a:ext cx="1849120" cy="277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9" descr="Screen Clipping"/>
          <p:cNvPicPr>
            <a:picLocks noChangeAspect="1"/>
          </p:cNvPicPr>
          <p:nvPr/>
        </p:nvPicPr>
        <p:blipFill>
          <a:blip r:embed="rId2">
            <a:extLst>
              <a:ext uri="{28A0092B-C50C-407E-A947-70E740481C1C}">
                <a14:useLocalDpi xmlns:a14="http://schemas.microsoft.com/office/drawing/2010/main" val="0"/>
              </a:ext>
            </a:extLst>
          </a:blip>
          <a:srcRect l="79083" t="16634"/>
          <a:stretch>
            <a:fillRect/>
          </a:stretch>
        </p:blipFill>
        <p:spPr bwMode="auto">
          <a:xfrm>
            <a:off x="6633845" y="4219575"/>
            <a:ext cx="199834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229"/>
                                        </p:tgtEl>
                                        <p:attrNameLst>
                                          <p:attrName>style.visibility</p:attrName>
                                        </p:attrNameLst>
                                      </p:cBhvr>
                                      <p:to>
                                        <p:strVal val="visible"/>
                                      </p:to>
                                    </p:set>
                                    <p:animEffect transition="in" filter="fade">
                                      <p:cBhvr>
                                        <p:cTn id="18" dur="1000"/>
                                        <p:tgtEl>
                                          <p:spTgt spid="9229"/>
                                        </p:tgtEl>
                                      </p:cBhvr>
                                    </p:animEffect>
                                    <p:anim calcmode="lin" valueType="num">
                                      <p:cBhvr>
                                        <p:cTn id="19" dur="1000" fill="hold"/>
                                        <p:tgtEl>
                                          <p:spTgt spid="9229"/>
                                        </p:tgtEl>
                                        <p:attrNameLst>
                                          <p:attrName>ppt_x</p:attrName>
                                        </p:attrNameLst>
                                      </p:cBhvr>
                                      <p:tavLst>
                                        <p:tav tm="0">
                                          <p:val>
                                            <p:strVal val="#ppt_x"/>
                                          </p:val>
                                        </p:tav>
                                        <p:tav tm="100000">
                                          <p:val>
                                            <p:strVal val="#ppt_x"/>
                                          </p:val>
                                        </p:tav>
                                      </p:tavLst>
                                    </p:anim>
                                    <p:anim calcmode="lin" valueType="num">
                                      <p:cBhvr>
                                        <p:cTn id="20" dur="1000" fill="hold"/>
                                        <p:tgtEl>
                                          <p:spTgt spid="92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231"/>
                                        </p:tgtEl>
                                        <p:attrNameLst>
                                          <p:attrName>style.visibility</p:attrName>
                                        </p:attrNameLst>
                                      </p:cBhvr>
                                      <p:to>
                                        <p:strVal val="visible"/>
                                      </p:to>
                                    </p:set>
                                    <p:animEffect transition="in" filter="fade">
                                      <p:cBhvr>
                                        <p:cTn id="25" dur="1000"/>
                                        <p:tgtEl>
                                          <p:spTgt spid="9231"/>
                                        </p:tgtEl>
                                      </p:cBhvr>
                                    </p:animEffect>
                                    <p:anim calcmode="lin" valueType="num">
                                      <p:cBhvr>
                                        <p:cTn id="26" dur="1000" fill="hold"/>
                                        <p:tgtEl>
                                          <p:spTgt spid="9231"/>
                                        </p:tgtEl>
                                        <p:attrNameLst>
                                          <p:attrName>ppt_x</p:attrName>
                                        </p:attrNameLst>
                                      </p:cBhvr>
                                      <p:tavLst>
                                        <p:tav tm="0">
                                          <p:val>
                                            <p:strVal val="#ppt_x"/>
                                          </p:val>
                                        </p:tav>
                                        <p:tav tm="100000">
                                          <p:val>
                                            <p:strVal val="#ppt_x"/>
                                          </p:val>
                                        </p:tav>
                                      </p:tavLst>
                                    </p:anim>
                                    <p:anim calcmode="lin" valueType="num">
                                      <p:cBhvr>
                                        <p:cTn id="27" dur="1000" fill="hold"/>
                                        <p:tgtEl>
                                          <p:spTgt spid="923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230"/>
                                        </p:tgtEl>
                                        <p:attrNameLst>
                                          <p:attrName>style.visibility</p:attrName>
                                        </p:attrNameLst>
                                      </p:cBhvr>
                                      <p:to>
                                        <p:strVal val="visible"/>
                                      </p:to>
                                    </p:set>
                                    <p:animEffect transition="in" filter="fade">
                                      <p:cBhvr>
                                        <p:cTn id="32" dur="1000"/>
                                        <p:tgtEl>
                                          <p:spTgt spid="9230"/>
                                        </p:tgtEl>
                                      </p:cBhvr>
                                    </p:animEffect>
                                    <p:anim calcmode="lin" valueType="num">
                                      <p:cBhvr>
                                        <p:cTn id="33" dur="1000" fill="hold"/>
                                        <p:tgtEl>
                                          <p:spTgt spid="9230"/>
                                        </p:tgtEl>
                                        <p:attrNameLst>
                                          <p:attrName>ppt_x</p:attrName>
                                        </p:attrNameLst>
                                      </p:cBhvr>
                                      <p:tavLst>
                                        <p:tav tm="0">
                                          <p:val>
                                            <p:strVal val="#ppt_x"/>
                                          </p:val>
                                        </p:tav>
                                        <p:tav tm="100000">
                                          <p:val>
                                            <p:strVal val="#ppt_x"/>
                                          </p:val>
                                        </p:tav>
                                      </p:tavLst>
                                    </p:anim>
                                    <p:anim calcmode="lin" valueType="num">
                                      <p:cBhvr>
                                        <p:cTn id="34" dur="1000" fill="hold"/>
                                        <p:tgtEl>
                                          <p:spTgt spid="92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232"/>
                                        </p:tgtEl>
                                        <p:attrNameLst>
                                          <p:attrName>style.visibility</p:attrName>
                                        </p:attrNameLst>
                                      </p:cBhvr>
                                      <p:to>
                                        <p:strVal val="visible"/>
                                      </p:to>
                                    </p:set>
                                    <p:animEffect transition="in" filter="fade">
                                      <p:cBhvr>
                                        <p:cTn id="39" dur="1000"/>
                                        <p:tgtEl>
                                          <p:spTgt spid="9232"/>
                                        </p:tgtEl>
                                      </p:cBhvr>
                                    </p:animEffect>
                                    <p:anim calcmode="lin" valueType="num">
                                      <p:cBhvr>
                                        <p:cTn id="40" dur="1000" fill="hold"/>
                                        <p:tgtEl>
                                          <p:spTgt spid="9232"/>
                                        </p:tgtEl>
                                        <p:attrNameLst>
                                          <p:attrName>ppt_x</p:attrName>
                                        </p:attrNameLst>
                                      </p:cBhvr>
                                      <p:tavLst>
                                        <p:tav tm="0">
                                          <p:val>
                                            <p:strVal val="#ppt_x"/>
                                          </p:val>
                                        </p:tav>
                                        <p:tav tm="100000">
                                          <p:val>
                                            <p:strVal val="#ppt_x"/>
                                          </p:val>
                                        </p:tav>
                                      </p:tavLst>
                                    </p:anim>
                                    <p:anim calcmode="lin" valueType="num">
                                      <p:cBhvr>
                                        <p:cTn id="41" dur="1000" fill="hold"/>
                                        <p:tgtEl>
                                          <p:spTgt spid="923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vi-VN"/>
          </a:p>
        </p:txBody>
      </p:sp>
      <p:sp>
        <p:nvSpPr>
          <p:cNvPr id="2" name="Rectangle 1"/>
          <p:cNvSpPr/>
          <p:nvPr/>
        </p:nvSpPr>
        <p:spPr>
          <a:xfrm>
            <a:off x="369888" y="228600"/>
            <a:ext cx="8545512" cy="44656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10" name="Rectangle 9"/>
          <p:cNvSpPr/>
          <p:nvPr/>
        </p:nvSpPr>
        <p:spPr>
          <a:xfrm>
            <a:off x="783908" y="152400"/>
            <a:ext cx="8131175" cy="4400550"/>
          </a:xfrm>
          <a:prstGeom prst="rect">
            <a:avLst/>
          </a:prstGeom>
        </p:spPr>
        <p:txBody>
          <a:bodyPr>
            <a:spAutoFit/>
          </a:bodyPr>
          <a:lstStyle/>
          <a:p>
            <a:pPr>
              <a:defRPr/>
            </a:pPr>
            <a:r>
              <a:rPr lang="vi-VN" sz="3200" dirty="0">
                <a:solidFill>
                  <a:schemeClr val="bg1"/>
                </a:solidFill>
                <a:ea typeface="+mj-ea"/>
                <a:cs typeface="Times New Roman" panose="02020603050405020304" pitchFamily="18" charset="0"/>
              </a:rPr>
              <a:t>2. Các loại trang phục</a:t>
            </a:r>
            <a:endParaRPr lang="en-US" sz="3200" dirty="0">
              <a:solidFill>
                <a:schemeClr val="bg1"/>
              </a:solidFill>
              <a:ea typeface="+mj-ea"/>
              <a:cs typeface="Times New Roman" panose="02020603050405020304" pitchFamily="18" charset="0"/>
            </a:endParaRPr>
          </a:p>
          <a:p>
            <a:pPr>
              <a:defRPr/>
            </a:pPr>
            <a:r>
              <a:rPr lang="vi-VN" sz="3200" dirty="0">
                <a:solidFill>
                  <a:schemeClr val="bg1"/>
                </a:solidFill>
                <a:ea typeface="+mj-ea"/>
                <a:cs typeface="Times New Roman" panose="02020603050405020304" pitchFamily="18" charset="0"/>
              </a:rPr>
              <a:t>Trang phục rất đa dạng về kiểu dáng, chất liệu. Có nhiều loại trang </a:t>
            </a:r>
            <a:r>
              <a:rPr lang="vi-VN" sz="3200">
                <a:solidFill>
                  <a:schemeClr val="bg1"/>
                </a:solidFill>
                <a:ea typeface="+mj-ea"/>
                <a:cs typeface="Times New Roman" panose="02020603050405020304" pitchFamily="18" charset="0"/>
              </a:rPr>
              <a:t>phục </a:t>
            </a:r>
            <a:r>
              <a:rPr lang="vi-VN" sz="3200" smtClean="0">
                <a:solidFill>
                  <a:schemeClr val="bg1"/>
                </a:solidFill>
                <a:ea typeface="+mj-ea"/>
                <a:cs typeface="Times New Roman" panose="02020603050405020304" pitchFamily="18" charset="0"/>
              </a:rPr>
              <a:t>tùy </a:t>
            </a:r>
            <a:r>
              <a:rPr lang="vi-VN" sz="3200" dirty="0">
                <a:solidFill>
                  <a:schemeClr val="bg1"/>
                </a:solidFill>
                <a:ea typeface="+mj-ea"/>
                <a:cs typeface="Times New Roman" panose="02020603050405020304" pitchFamily="18" charset="0"/>
              </a:rPr>
              <a:t>theo cách phân loại theo thời tiết, theo công dụng, theo lứa tuổi, theo giới tính.</a:t>
            </a:r>
            <a:endParaRPr lang="en-US" sz="3200" dirty="0">
              <a:solidFill>
                <a:schemeClr val="bg1"/>
              </a:solidFill>
              <a:ea typeface="+mj-ea"/>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10245"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4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0247"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040890" y="2660650"/>
            <a:ext cx="5737225" cy="41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p:nvSpPr>
        <p:spPr bwMode="auto">
          <a:xfrm>
            <a:off x="264939" y="328075"/>
            <a:ext cx="70358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500" b="1">
                <a:solidFill>
                  <a:srgbClr val="000099"/>
                </a:solidFill>
                <a:cs typeface="Times New Roman" panose="02020603050405020304" pitchFamily="18" charset="0"/>
                <a:sym typeface="Wingdings" panose="05000000000000000000" pitchFamily="2" charset="2"/>
              </a:rPr>
              <a:t></a:t>
            </a:r>
            <a:endParaRPr lang="en-US" altLang="en-US" sz="4500">
              <a:solidFill>
                <a:srgbClr val="000099"/>
              </a:solidFill>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Content Placeholder 4"/>
          <p:cNvPicPr>
            <a:picLocks noGrp="1" noChangeAspect="1"/>
          </p:cNvPicPr>
          <p:nvPr>
            <p:ph sz="half" idx="1"/>
          </p:nvPr>
        </p:nvPicPr>
        <p:blipFill>
          <a:blip r:embed="rId1"/>
          <a:srcRect/>
          <a:stretch>
            <a:fillRect/>
          </a:stretch>
        </p:blipFill>
        <p:spPr>
          <a:xfrm>
            <a:off x="4267200" y="457200"/>
            <a:ext cx="4689475" cy="5381625"/>
          </a:xfrm>
        </p:spPr>
      </p:pic>
      <p:sp>
        <p:nvSpPr>
          <p:cNvPr id="7" name="Text Box 6"/>
          <p:cNvSpPr txBox="1">
            <a:spLocks noChangeArrowheads="1"/>
          </p:cNvSpPr>
          <p:nvPr/>
        </p:nvSpPr>
        <p:spPr bwMode="auto">
          <a:xfrm>
            <a:off x="609600" y="5943600"/>
            <a:ext cx="7696200" cy="6461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3600" b="0" i="0" u="none" strike="noStrike" kern="1200" cap="none" spc="0" normalizeH="0" baseline="0" noProof="0" smtClean="0">
                <a:ln>
                  <a:noFill/>
                </a:ln>
                <a:solidFill>
                  <a:srgbClr val="002060"/>
                </a:solidFill>
                <a:effectLst/>
                <a:uLnTx/>
                <a:uFillTx/>
                <a:latin typeface="Times New Roman" panose="02020603050405020304" pitchFamily="18" charset="0"/>
                <a:ea typeface="MS PGothic" panose="020B0600070205080204" pitchFamily="6" charset="-128"/>
                <a:cs typeface="+mn-cs"/>
              </a:rPr>
              <a:t>TRANG PHỤC THEO THỜI TIẾT </a:t>
            </a:r>
            <a:endParaRPr kumimoji="0" lang="en-US" sz="3600" b="0" i="0" u="none" strike="noStrike" kern="1200" cap="none" spc="0" normalizeH="0" baseline="0" noProof="0" smtClean="0">
              <a:ln>
                <a:noFill/>
              </a:ln>
              <a:solidFill>
                <a:srgbClr val="002060"/>
              </a:solidFill>
              <a:effectLst/>
              <a:uLnTx/>
              <a:uFillTx/>
              <a:latin typeface="Times New Roman" panose="02020603050405020304" pitchFamily="18" charset="0"/>
              <a:ea typeface="MS PGothic" panose="020B0600070205080204" pitchFamily="6" charset="-128"/>
              <a:cs typeface="+mn-cs"/>
            </a:endParaRPr>
          </a:p>
        </p:txBody>
      </p:sp>
      <p:pic>
        <p:nvPicPr>
          <p:cNvPr id="28675" name="Content Placeholder 2"/>
          <p:cNvPicPr>
            <a:picLocks noGrp="1" noChangeAspect="1"/>
          </p:cNvPicPr>
          <p:nvPr>
            <p:ph sz="half" idx="2"/>
          </p:nvPr>
        </p:nvPicPr>
        <p:blipFill>
          <a:blip r:embed="rId2"/>
          <a:srcRect/>
          <a:stretch>
            <a:fillRect/>
          </a:stretch>
        </p:blipFill>
        <p:spPr>
          <a:xfrm>
            <a:off x="198438" y="4763"/>
            <a:ext cx="4046537" cy="5562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8" name="Text Box 6"/>
          <p:cNvSpPr txBox="1">
            <a:spLocks noChangeArrowheads="1"/>
          </p:cNvSpPr>
          <p:nvPr/>
        </p:nvSpPr>
        <p:spPr bwMode="auto">
          <a:xfrm>
            <a:off x="533400" y="5791200"/>
            <a:ext cx="7696200" cy="6461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3600" b="0" i="0" u="none" strike="noStrike" kern="1200" cap="none" spc="0" normalizeH="0" baseline="0" noProof="0" smtClean="0">
                <a:ln>
                  <a:noFill/>
                </a:ln>
                <a:solidFill>
                  <a:srgbClr val="002060"/>
                </a:solidFill>
                <a:effectLst/>
                <a:uLnTx/>
                <a:uFillTx/>
                <a:latin typeface="Times New Roman" panose="02020603050405020304" pitchFamily="18" charset="0"/>
                <a:ea typeface="MS PGothic" panose="020B0600070205080204" pitchFamily="6" charset="-128"/>
                <a:cs typeface="+mn-cs"/>
              </a:rPr>
              <a:t>TRANG PHỤC THEO CÔNG DỤNG </a:t>
            </a:r>
            <a:endParaRPr kumimoji="0" lang="en-US" sz="3600" b="0" i="0" u="none" strike="noStrike" kern="1200" cap="none" spc="0" normalizeH="0" baseline="0" noProof="0" smtClean="0">
              <a:ln>
                <a:noFill/>
              </a:ln>
              <a:solidFill>
                <a:srgbClr val="002060"/>
              </a:solidFill>
              <a:effectLst/>
              <a:uLnTx/>
              <a:uFillTx/>
              <a:latin typeface="Times New Roman" panose="02020603050405020304" pitchFamily="18" charset="0"/>
              <a:ea typeface="MS PGothic" panose="020B0600070205080204" pitchFamily="6" charset="-128"/>
              <a:cs typeface="+mn-cs"/>
            </a:endParaRPr>
          </a:p>
        </p:txBody>
      </p:sp>
      <p:sp>
        <p:nvSpPr>
          <p:cNvPr id="13315" name="Text Box 7"/>
          <p:cNvSpPr txBox="1">
            <a:spLocks noChangeArrowheads="1"/>
          </p:cNvSpPr>
          <p:nvPr/>
        </p:nvSpPr>
        <p:spPr bwMode="auto">
          <a:xfrm>
            <a:off x="1524000" y="0"/>
            <a:ext cx="1066800" cy="3667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rPr>
              <a:t>A</a:t>
            </a:r>
            <a:endPar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endParaRPr>
          </a:p>
        </p:txBody>
      </p:sp>
      <p:sp>
        <p:nvSpPr>
          <p:cNvPr id="13316" name="Text Box 8"/>
          <p:cNvSpPr txBox="1">
            <a:spLocks noChangeArrowheads="1"/>
          </p:cNvSpPr>
          <p:nvPr/>
        </p:nvSpPr>
        <p:spPr bwMode="auto">
          <a:xfrm>
            <a:off x="4953000" y="0"/>
            <a:ext cx="1295400" cy="3667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rPr>
              <a:t>B</a:t>
            </a:r>
            <a:endPar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endParaRPr>
          </a:p>
        </p:txBody>
      </p:sp>
      <p:sp>
        <p:nvSpPr>
          <p:cNvPr id="13317" name="Text Box 9"/>
          <p:cNvSpPr txBox="1">
            <a:spLocks noChangeArrowheads="1"/>
          </p:cNvSpPr>
          <p:nvPr/>
        </p:nvSpPr>
        <p:spPr bwMode="auto">
          <a:xfrm>
            <a:off x="7620000" y="0"/>
            <a:ext cx="1447800" cy="3667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rPr>
              <a:t>C</a:t>
            </a:r>
            <a:endPar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endParaRPr>
          </a:p>
        </p:txBody>
      </p:sp>
      <p:pic>
        <p:nvPicPr>
          <p:cNvPr id="29701" name="Picture 1"/>
          <p:cNvPicPr>
            <a:picLocks noChangeAspect="1"/>
          </p:cNvPicPr>
          <p:nvPr/>
        </p:nvPicPr>
        <p:blipFill>
          <a:blip r:embed="rId1"/>
          <a:stretch>
            <a:fillRect/>
          </a:stretch>
        </p:blipFill>
        <p:spPr>
          <a:xfrm>
            <a:off x="0" y="457200"/>
            <a:ext cx="2930525" cy="4724400"/>
          </a:xfrm>
          <a:prstGeom prst="rect">
            <a:avLst/>
          </a:prstGeom>
          <a:noFill/>
          <a:ln w="9525">
            <a:noFill/>
          </a:ln>
        </p:spPr>
      </p:pic>
      <p:pic>
        <p:nvPicPr>
          <p:cNvPr id="14343" name="Picture 2"/>
          <p:cNvPicPr>
            <a:picLocks noChangeAspect="1"/>
          </p:cNvPicPr>
          <p:nvPr/>
        </p:nvPicPr>
        <p:blipFill>
          <a:blip r:embed="rId2"/>
          <a:stretch>
            <a:fillRect/>
          </a:stretch>
        </p:blipFill>
        <p:spPr>
          <a:xfrm>
            <a:off x="2971800" y="457200"/>
            <a:ext cx="2971800" cy="4724400"/>
          </a:xfrm>
          <a:prstGeom prst="rect">
            <a:avLst/>
          </a:prstGeom>
          <a:noFill/>
          <a:ln w="9525">
            <a:noFill/>
          </a:ln>
        </p:spPr>
      </p:pic>
      <p:pic>
        <p:nvPicPr>
          <p:cNvPr id="14344" name="Picture 3"/>
          <p:cNvPicPr>
            <a:picLocks noChangeAspect="1"/>
          </p:cNvPicPr>
          <p:nvPr/>
        </p:nvPicPr>
        <p:blipFill>
          <a:blip r:embed="rId3"/>
          <a:stretch>
            <a:fillRect/>
          </a:stretch>
        </p:blipFill>
        <p:spPr>
          <a:xfrm>
            <a:off x="5953125" y="457200"/>
            <a:ext cx="3190875" cy="4724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circle(in)">
                                      <p:cBhvr>
                                        <p:cTn id="7" dur="2000"/>
                                        <p:tgtEl>
                                          <p:spTgt spid="143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44"/>
                                        </p:tgtEl>
                                        <p:attrNameLst>
                                          <p:attrName>style.visibility</p:attrName>
                                        </p:attrNameLst>
                                      </p:cBhvr>
                                      <p:to>
                                        <p:strVal val="visible"/>
                                      </p:to>
                                    </p:set>
                                    <p:animEffect transition="in" filter="circle(in)">
                                      <p:cBhvr>
                                        <p:cTn id="12" dur="2000"/>
                                        <p:tgtEl>
                                          <p:spTgt spid="1434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438"/>
                                        </p:tgtEl>
                                        <p:attrNameLst>
                                          <p:attrName>style.visibility</p:attrName>
                                        </p:attrNameLst>
                                      </p:cBhvr>
                                      <p:to>
                                        <p:strVal val="visible"/>
                                      </p:to>
                                    </p:set>
                                    <p:animEffect transition="in" filter="circle(in)">
                                      <p:cBhvr>
                                        <p:cTn id="17"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pic>
        <p:nvPicPr>
          <p:cNvPr id="100" name="Content Placeholder 99"/>
          <p:cNvPicPr>
            <a:picLocks noChangeAspect="1"/>
          </p:cNvPicPr>
          <p:nvPr>
            <p:ph sz="half" idx="1"/>
          </p:nvPr>
        </p:nvPicPr>
        <p:blipFill>
          <a:blip r:embed="rId1"/>
          <a:stretch>
            <a:fillRect/>
          </a:stretch>
        </p:blipFill>
        <p:spPr>
          <a:xfrm>
            <a:off x="381000" y="47625"/>
            <a:ext cx="3260725" cy="2849245"/>
          </a:xfrm>
          <a:prstGeom prst="rect">
            <a:avLst/>
          </a:prstGeom>
          <a:noFill/>
          <a:ln w="9525">
            <a:noFill/>
          </a:ln>
        </p:spPr>
      </p:pic>
      <p:pic>
        <p:nvPicPr>
          <p:cNvPr id="5" name="Content Placeholder 4"/>
          <p:cNvPicPr>
            <a:picLocks noChangeAspect="1"/>
          </p:cNvPicPr>
          <p:nvPr>
            <p:ph sz="half" idx="2"/>
          </p:nvPr>
        </p:nvPicPr>
        <p:blipFill>
          <a:blip r:embed="rId2"/>
          <a:stretch>
            <a:fillRect/>
          </a:stretch>
        </p:blipFill>
        <p:spPr>
          <a:xfrm>
            <a:off x="3691255" y="152400"/>
            <a:ext cx="5283835" cy="3731895"/>
          </a:xfrm>
          <a:prstGeom prst="rect">
            <a:avLst/>
          </a:prstGeom>
        </p:spPr>
      </p:pic>
      <p:sp>
        <p:nvSpPr>
          <p:cNvPr id="7" name="Text Box 6"/>
          <p:cNvSpPr txBox="1"/>
          <p:nvPr/>
        </p:nvSpPr>
        <p:spPr>
          <a:xfrm>
            <a:off x="3978910" y="4087495"/>
            <a:ext cx="4925695" cy="2553335"/>
          </a:xfrm>
          <a:prstGeom prst="rect">
            <a:avLst/>
          </a:prstGeom>
          <a:noFill/>
        </p:spPr>
        <p:txBody>
          <a:bodyPr wrap="square" rtlCol="0">
            <a:spAutoFit/>
          </a:bodyPr>
          <a:p>
            <a:pPr algn="just"/>
            <a:r>
              <a:rPr lang="en-US" sz="3200"/>
              <a:t>Giáo viên muốn nhắc tới hs chăm chỉ, giữ gìn và phát huy những giá trị văn hóa truyền thống tốt đẹp với thế hệ sau.</a:t>
            </a:r>
            <a:endParaRPr lang="en-US" sz="3200"/>
          </a:p>
        </p:txBody>
      </p:sp>
      <p:sp>
        <p:nvSpPr>
          <p:cNvPr id="8" name="Text Box 7"/>
          <p:cNvSpPr txBox="1"/>
          <p:nvPr/>
        </p:nvSpPr>
        <p:spPr>
          <a:xfrm>
            <a:off x="179705" y="3172460"/>
            <a:ext cx="3462020" cy="3107690"/>
          </a:xfrm>
          <a:prstGeom prst="rect">
            <a:avLst/>
          </a:prstGeom>
          <a:noFill/>
        </p:spPr>
        <p:txBody>
          <a:bodyPr wrap="square" rtlCol="0">
            <a:spAutoFit/>
          </a:bodyPr>
          <a:p>
            <a:pPr algn="just"/>
            <a:r>
              <a:rPr lang="en-US" sz="2800"/>
              <a:t>Chất khử trùng có tác dụng tẩy trắng, mặc trang phục trắng sẽ không bị phai màu. </a:t>
            </a:r>
            <a:endParaRPr lang="en-US" sz="2800"/>
          </a:p>
          <a:p>
            <a:pPr algn="just"/>
            <a:r>
              <a:rPr lang="en-US" sz="2800"/>
              <a:t>Màu xanh trong phòng phẫu thuật để giảm áp lực cho mắt</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pic>
        <p:nvPicPr>
          <p:cNvPr id="101" name="Content Placeholder 100"/>
          <p:cNvPicPr>
            <a:picLocks noChangeAspect="1"/>
          </p:cNvPicPr>
          <p:nvPr>
            <p:ph sz="half" idx="1"/>
          </p:nvPr>
        </p:nvPicPr>
        <p:blipFill>
          <a:blip r:embed="rId1"/>
          <a:stretch>
            <a:fillRect/>
          </a:stretch>
        </p:blipFill>
        <p:spPr>
          <a:xfrm>
            <a:off x="222885" y="245745"/>
            <a:ext cx="4387850" cy="4588510"/>
          </a:xfrm>
          <a:prstGeom prst="rect">
            <a:avLst/>
          </a:prstGeom>
          <a:noFill/>
          <a:ln w="9525">
            <a:noFill/>
          </a:ln>
        </p:spPr>
      </p:pic>
      <p:pic>
        <p:nvPicPr>
          <p:cNvPr id="102" name="Content Placeholder 101"/>
          <p:cNvPicPr>
            <a:picLocks noChangeAspect="1"/>
          </p:cNvPicPr>
          <p:nvPr>
            <p:ph sz="half" idx="2"/>
          </p:nvPr>
        </p:nvPicPr>
        <p:blipFill>
          <a:blip r:embed="rId2"/>
          <a:stretch>
            <a:fillRect/>
          </a:stretch>
        </p:blipFill>
        <p:spPr>
          <a:xfrm>
            <a:off x="4800600" y="275590"/>
            <a:ext cx="4039870" cy="4480560"/>
          </a:xfrm>
          <a:prstGeom prst="rect">
            <a:avLst/>
          </a:prstGeom>
          <a:noFill/>
          <a:ln w="9525">
            <a:noFill/>
          </a:ln>
        </p:spPr>
      </p:pic>
      <p:sp>
        <p:nvSpPr>
          <p:cNvPr id="7" name="Text Box 6"/>
          <p:cNvSpPr txBox="1"/>
          <p:nvPr/>
        </p:nvSpPr>
        <p:spPr>
          <a:xfrm>
            <a:off x="880110" y="5173345"/>
            <a:ext cx="6739890" cy="583565"/>
          </a:xfrm>
          <a:prstGeom prst="rect">
            <a:avLst/>
          </a:prstGeom>
          <a:noFill/>
        </p:spPr>
        <p:txBody>
          <a:bodyPr wrap="square" rtlCol="0">
            <a:spAutoFit/>
          </a:bodyPr>
          <a:p>
            <a:r>
              <a:rPr lang="en-US" sz="3200"/>
              <a:t>Trang phục công nhân quét rác</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ext Box 6"/>
          <p:cNvSpPr txBox="1">
            <a:spLocks noChangeArrowheads="1"/>
          </p:cNvSpPr>
          <p:nvPr/>
        </p:nvSpPr>
        <p:spPr bwMode="auto">
          <a:xfrm>
            <a:off x="1371600" y="76200"/>
            <a:ext cx="1524000" cy="3667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rPr>
              <a:t>A</a:t>
            </a:r>
            <a:endPar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endParaRPr>
          </a:p>
        </p:txBody>
      </p:sp>
      <p:sp>
        <p:nvSpPr>
          <p:cNvPr id="14339" name="Text Box 7"/>
          <p:cNvSpPr txBox="1">
            <a:spLocks noChangeArrowheads="1"/>
          </p:cNvSpPr>
          <p:nvPr/>
        </p:nvSpPr>
        <p:spPr bwMode="auto">
          <a:xfrm>
            <a:off x="4572000" y="76200"/>
            <a:ext cx="1600200" cy="3667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rPr>
              <a:t>B</a:t>
            </a:r>
            <a:endPar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endParaRPr>
          </a:p>
        </p:txBody>
      </p:sp>
      <p:sp>
        <p:nvSpPr>
          <p:cNvPr id="14340" name="Text Box 8"/>
          <p:cNvSpPr txBox="1">
            <a:spLocks noChangeArrowheads="1"/>
          </p:cNvSpPr>
          <p:nvPr/>
        </p:nvSpPr>
        <p:spPr bwMode="auto">
          <a:xfrm>
            <a:off x="7315200" y="76200"/>
            <a:ext cx="1676400" cy="3667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rPr>
              <a:t>C</a:t>
            </a:r>
            <a:endParaRPr kumimoji="0" lang="en-US" sz="1800" b="1" i="0" u="none" strike="noStrike" kern="1200" cap="none" spc="0" normalizeH="0" baseline="0" noProof="0" smtClean="0">
              <a:ln>
                <a:noFill/>
              </a:ln>
              <a:solidFill>
                <a:srgbClr val="FF0000"/>
              </a:solidFill>
              <a:effectLst/>
              <a:uLnTx/>
              <a:uFillTx/>
              <a:latin typeface="Times New Roman" panose="02020603050405020304" pitchFamily="18" charset="0"/>
              <a:ea typeface="MS PGothic" panose="020B0600070205080204" pitchFamily="6" charset="-128"/>
              <a:cs typeface="+mn-cs"/>
            </a:endParaRPr>
          </a:p>
        </p:txBody>
      </p:sp>
      <p:pic>
        <p:nvPicPr>
          <p:cNvPr id="30724" name="Picture 1"/>
          <p:cNvPicPr>
            <a:picLocks noChangeAspect="1"/>
          </p:cNvPicPr>
          <p:nvPr/>
        </p:nvPicPr>
        <p:blipFill>
          <a:blip r:embed="rId1"/>
          <a:stretch>
            <a:fillRect/>
          </a:stretch>
        </p:blipFill>
        <p:spPr>
          <a:xfrm>
            <a:off x="0" y="487363"/>
            <a:ext cx="2971800" cy="4495800"/>
          </a:xfrm>
          <a:prstGeom prst="rect">
            <a:avLst/>
          </a:prstGeom>
          <a:noFill/>
          <a:ln w="9525">
            <a:noFill/>
          </a:ln>
        </p:spPr>
      </p:pic>
      <p:pic>
        <p:nvPicPr>
          <p:cNvPr id="15366" name="Picture 2"/>
          <p:cNvPicPr>
            <a:picLocks noChangeAspect="1"/>
          </p:cNvPicPr>
          <p:nvPr/>
        </p:nvPicPr>
        <p:blipFill>
          <a:blip r:embed="rId2"/>
          <a:stretch>
            <a:fillRect/>
          </a:stretch>
        </p:blipFill>
        <p:spPr>
          <a:xfrm>
            <a:off x="6076950" y="487363"/>
            <a:ext cx="3067050" cy="4465637"/>
          </a:xfrm>
          <a:prstGeom prst="rect">
            <a:avLst/>
          </a:prstGeom>
          <a:noFill/>
          <a:ln w="9525">
            <a:noFill/>
          </a:ln>
        </p:spPr>
      </p:pic>
      <p:pic>
        <p:nvPicPr>
          <p:cNvPr id="15367" name="Picture 3"/>
          <p:cNvPicPr>
            <a:picLocks noChangeAspect="1"/>
          </p:cNvPicPr>
          <p:nvPr/>
        </p:nvPicPr>
        <p:blipFill>
          <a:blip r:embed="rId3"/>
          <a:stretch>
            <a:fillRect/>
          </a:stretch>
        </p:blipFill>
        <p:spPr>
          <a:xfrm>
            <a:off x="2971800" y="487363"/>
            <a:ext cx="3124200" cy="4495800"/>
          </a:xfrm>
          <a:prstGeom prst="rect">
            <a:avLst/>
          </a:prstGeom>
          <a:noFill/>
          <a:ln w="9525">
            <a:noFill/>
          </a:ln>
        </p:spPr>
      </p:pic>
      <p:sp>
        <p:nvSpPr>
          <p:cNvPr id="11" name="Text Box 6"/>
          <p:cNvSpPr txBox="1">
            <a:spLocks noChangeArrowheads="1"/>
          </p:cNvSpPr>
          <p:nvPr/>
        </p:nvSpPr>
        <p:spPr bwMode="auto">
          <a:xfrm>
            <a:off x="723900" y="5818188"/>
            <a:ext cx="7696200" cy="646113"/>
          </a:xfrm>
          <a:prstGeom prst="rect">
            <a:avLst/>
          </a:prstGeom>
          <a:noFill/>
          <a:ln>
            <a:noFill/>
          </a:ln>
          <a:effectLst/>
        </p:spPr>
        <p:txBody>
          <a:bodyPr>
            <a:spAutoFit/>
          </a:bodyPr>
          <a:lstStyle>
            <a:lvl1pPr>
              <a:defRPr>
                <a:solidFill>
                  <a:schemeClr val="tx1"/>
                </a:solidFill>
                <a:latin typeface="Arial" panose="020B0604020202020204" pitchFamily="34" charset="0"/>
                <a:ea typeface="MS PGothic" panose="020B0600070205080204" pitchFamily="6" charset="-128"/>
              </a:defRPr>
            </a:lvl1pPr>
            <a:lvl2pPr marL="742950" indent="-285750">
              <a:defRPr>
                <a:solidFill>
                  <a:schemeClr val="tx1"/>
                </a:solidFill>
                <a:latin typeface="Arial" panose="020B0604020202020204" pitchFamily="34" charset="0"/>
                <a:ea typeface="MS PGothic" panose="020B0600070205080204" pitchFamily="6" charset="-128"/>
              </a:defRPr>
            </a:lvl2pPr>
            <a:lvl3pPr marL="1143000" indent="-228600">
              <a:defRPr>
                <a:solidFill>
                  <a:schemeClr val="tx1"/>
                </a:solidFill>
                <a:latin typeface="Arial" panose="020B0604020202020204" pitchFamily="34" charset="0"/>
                <a:ea typeface="MS PGothic" panose="020B0600070205080204" pitchFamily="6" charset="-128"/>
              </a:defRPr>
            </a:lvl3pPr>
            <a:lvl4pPr marL="1600200" indent="-228600">
              <a:defRPr>
                <a:solidFill>
                  <a:schemeClr val="tx1"/>
                </a:solidFill>
                <a:latin typeface="Arial" panose="020B0604020202020204" pitchFamily="34" charset="0"/>
                <a:ea typeface="MS PGothic" panose="020B0600070205080204" pitchFamily="6" charset="-128"/>
              </a:defRPr>
            </a:lvl4pPr>
            <a:lvl5pPr marL="2057400" indent="-228600">
              <a:defRPr>
                <a:solidFill>
                  <a:schemeClr val="tx1"/>
                </a:solidFill>
                <a:latin typeface="Arial" panose="020B0604020202020204" pitchFamily="34" charset="0"/>
                <a:ea typeface="MS PGothic" panose="020B0600070205080204" pitchFamily="6"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6" charset="-128"/>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3600" b="0" i="0" u="none" strike="noStrike" kern="1200" cap="none" spc="0" normalizeH="0" baseline="0" noProof="0" smtClean="0">
                <a:ln>
                  <a:noFill/>
                </a:ln>
                <a:solidFill>
                  <a:srgbClr val="002060"/>
                </a:solidFill>
                <a:effectLst/>
                <a:uLnTx/>
                <a:uFillTx/>
                <a:latin typeface="Times New Roman" panose="02020603050405020304" pitchFamily="18" charset="0"/>
                <a:ea typeface="MS PGothic" panose="020B0600070205080204" pitchFamily="6" charset="-128"/>
                <a:cs typeface="+mn-cs"/>
              </a:rPr>
              <a:t>TRANG PHỤC THEO LỨA TUỔI</a:t>
            </a:r>
            <a:endParaRPr kumimoji="0" lang="en-US" sz="3600" b="0" i="0" u="none" strike="noStrike" kern="1200" cap="none" spc="0" normalizeH="0" baseline="0" noProof="0" smtClean="0">
              <a:ln>
                <a:noFill/>
              </a:ln>
              <a:solidFill>
                <a:srgbClr val="002060"/>
              </a:solidFill>
              <a:effectLst/>
              <a:uLnTx/>
              <a:uFillTx/>
              <a:latin typeface="Times New Roman" panose="02020603050405020304" pitchFamily="18" charset="0"/>
              <a:ea typeface="MS PGothic" panose="020B0600070205080204" pitchFamily="6"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circle(in)">
                                      <p:cBhvr>
                                        <p:cTn id="7" dur="20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circle(in)">
                                      <p:cBhvr>
                                        <p:cTn id="12" dur="2000"/>
                                        <p:tgtEl>
                                          <p:spTgt spid="1536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7" name="Picture 2"/>
          <p:cNvPicPr>
            <a:picLocks noChangeAspect="1"/>
          </p:cNvPicPr>
          <p:nvPr/>
        </p:nvPicPr>
        <p:blipFill>
          <a:blip r:embed="rId1"/>
          <a:stretch>
            <a:fillRect/>
          </a:stretch>
        </p:blipFill>
        <p:spPr>
          <a:xfrm>
            <a:off x="4419600" y="2286000"/>
            <a:ext cx="4724400" cy="3052763"/>
          </a:xfrm>
          <a:prstGeom prst="rect">
            <a:avLst/>
          </a:prstGeom>
          <a:noFill/>
          <a:ln w="9525">
            <a:noFill/>
          </a:ln>
        </p:spPr>
      </p:pic>
      <p:sp>
        <p:nvSpPr>
          <p:cNvPr id="5" name="Text Box 6"/>
          <p:cNvSpPr txBox="1">
            <a:spLocks noChangeArrowheads="1"/>
          </p:cNvSpPr>
          <p:nvPr/>
        </p:nvSpPr>
        <p:spPr bwMode="auto">
          <a:xfrm>
            <a:off x="533400" y="5791200"/>
            <a:ext cx="7696200" cy="646113"/>
          </a:xfrm>
          <a:prstGeom prst="rect">
            <a:avLst/>
          </a:prstGeom>
          <a:noFill/>
          <a:ln>
            <a:noFill/>
          </a:ln>
          <a:effectLst/>
        </p:spPr>
        <p:txBody>
          <a:bodyPr>
            <a:spAutoFit/>
          </a:bodyPr>
          <a:p>
            <a:pPr>
              <a:spcBef>
                <a:spcPct val="50000"/>
              </a:spcBef>
            </a:pPr>
            <a:r>
              <a:rPr sz="3600" dirty="0">
                <a:solidFill>
                  <a:srgbClr val="002060"/>
                </a:solidFill>
                <a:latin typeface="Times New Roman" panose="02020603050405020304" pitchFamily="18" charset="0"/>
              </a:rPr>
              <a:t>TRANG PHỤC THEO GIỚI TÍNH</a:t>
            </a:r>
            <a:endParaRPr sz="3600" dirty="0">
              <a:solidFill>
                <a:srgbClr val="002060"/>
              </a:solidFill>
              <a:latin typeface="Times New Roman" panose="02020603050405020304" pitchFamily="18" charset="0"/>
            </a:endParaRPr>
          </a:p>
        </p:txBody>
      </p:sp>
      <p:pic>
        <p:nvPicPr>
          <p:cNvPr id="31747" name="Picture 1"/>
          <p:cNvPicPr>
            <a:picLocks noChangeAspect="1"/>
          </p:cNvPicPr>
          <p:nvPr/>
        </p:nvPicPr>
        <p:blipFill>
          <a:blip r:embed="rId2"/>
          <a:stretch>
            <a:fillRect/>
          </a:stretch>
        </p:blipFill>
        <p:spPr>
          <a:xfrm>
            <a:off x="152400" y="0"/>
            <a:ext cx="4762500" cy="3429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3" descr="D:\congnghe 6\hình tu lieu\suy nghĩ.jpg"/>
          <p:cNvPicPr>
            <a:picLocks noChangeAspect="1"/>
          </p:cNvPicPr>
          <p:nvPr/>
        </p:nvPicPr>
        <p:blipFill>
          <a:blip r:embed="rId1"/>
          <a:stretch>
            <a:fillRect/>
          </a:stretch>
        </p:blipFill>
        <p:spPr>
          <a:xfrm>
            <a:off x="228600" y="3581400"/>
            <a:ext cx="2141538" cy="2965450"/>
          </a:xfrm>
          <a:prstGeom prst="rect">
            <a:avLst/>
          </a:prstGeom>
          <a:noFill/>
          <a:ln w="9525">
            <a:noFill/>
          </a:ln>
        </p:spPr>
      </p:pic>
      <p:sp>
        <p:nvSpPr>
          <p:cNvPr id="5" name="Oval Callout 4"/>
          <p:cNvSpPr/>
          <p:nvPr/>
        </p:nvSpPr>
        <p:spPr>
          <a:xfrm>
            <a:off x="0" y="381000"/>
            <a:ext cx="3810000" cy="2438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chemeClr val="lt1"/>
                </a:solidFill>
                <a:effectLst/>
                <a:uLnTx/>
                <a:uFillTx/>
                <a:latin typeface="+mn-lt"/>
                <a:ea typeface="+mn-ea"/>
                <a:cs typeface="+mn-cs"/>
              </a:rPr>
              <a:t>Cơ</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thể</a:t>
            </a:r>
            <a:r>
              <a:rPr kumimoji="0" lang="en-US" sz="2800" b="0" i="0" u="none" strike="noStrike" kern="1200" cap="none" spc="0" normalizeH="0" baseline="0" noProof="0" dirty="0">
                <a:ln>
                  <a:noFill/>
                </a:ln>
                <a:solidFill>
                  <a:schemeClr val="lt1"/>
                </a:solidFill>
                <a:effectLst/>
                <a:uLnTx/>
                <a:uFillTx/>
                <a:latin typeface="+mn-lt"/>
                <a:ea typeface="+mn-ea"/>
                <a:cs typeface="+mn-cs"/>
              </a:rPr>
              <a:t> con </a:t>
            </a:r>
            <a:r>
              <a:rPr kumimoji="0" lang="en-US" sz="2800" b="0" i="0" u="none" strike="noStrike" kern="1200" cap="none" spc="0" normalizeH="0" baseline="0" noProof="0" dirty="0" err="1">
                <a:ln>
                  <a:noFill/>
                </a:ln>
                <a:solidFill>
                  <a:schemeClr val="lt1"/>
                </a:solidFill>
                <a:effectLst/>
                <a:uLnTx/>
                <a:uFillTx/>
                <a:latin typeface="+mn-lt"/>
                <a:ea typeface="+mn-ea"/>
                <a:cs typeface="+mn-cs"/>
              </a:rPr>
              <a:t>người</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có</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tầm</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vóc</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và</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hình</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dáng</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giống</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nhau</a:t>
            </a:r>
            <a:r>
              <a:rPr kumimoji="0" lang="en-US" sz="2800" b="0" i="0" u="none" strike="noStrike" kern="1200" cap="none" spc="0" normalizeH="0" baseline="0" noProof="0" dirty="0">
                <a:ln>
                  <a:noFill/>
                </a:ln>
                <a:solidFill>
                  <a:schemeClr val="lt1"/>
                </a:solidFill>
                <a:effectLst/>
                <a:uLnTx/>
                <a:uFillTx/>
                <a:latin typeface="+mn-lt"/>
                <a:ea typeface="+mn-ea"/>
                <a:cs typeface="+mn-cs"/>
              </a:rPr>
              <a:t> </a:t>
            </a:r>
            <a:r>
              <a:rPr kumimoji="0" lang="en-US" sz="2800" b="0" i="0" u="none" strike="noStrike" kern="1200" cap="none" spc="0" normalizeH="0" baseline="0" noProof="0" dirty="0" err="1">
                <a:ln>
                  <a:noFill/>
                </a:ln>
                <a:solidFill>
                  <a:schemeClr val="lt1"/>
                </a:solidFill>
                <a:effectLst/>
                <a:uLnTx/>
                <a:uFillTx/>
                <a:latin typeface="+mn-lt"/>
                <a:ea typeface="+mn-ea"/>
                <a:cs typeface="+mn-cs"/>
              </a:rPr>
              <a:t>không</a:t>
            </a:r>
            <a:r>
              <a:rPr kumimoji="0" lang="en-US" sz="2800" b="0" i="0" u="none" strike="noStrike" kern="1200" cap="none" spc="0" normalizeH="0" baseline="0" noProof="0" dirty="0">
                <a:ln>
                  <a:noFill/>
                </a:ln>
                <a:solidFill>
                  <a:schemeClr val="lt1"/>
                </a:solidFill>
                <a:effectLst/>
                <a:uLnTx/>
                <a:uFillTx/>
                <a:latin typeface="+mn-lt"/>
                <a:ea typeface="+mn-ea"/>
                <a:cs typeface="+mn-cs"/>
              </a:rPr>
              <a:t>?</a:t>
            </a:r>
            <a:endParaRPr kumimoji="0" lang="en-US" sz="2800" b="0" i="0" u="none" strike="noStrike" kern="1200" cap="none" spc="0" normalizeH="0" baseline="0" noProof="0" dirty="0">
              <a:ln>
                <a:noFill/>
              </a:ln>
              <a:solidFill>
                <a:schemeClr val="lt1"/>
              </a:solidFill>
              <a:effectLst/>
              <a:uLnTx/>
              <a:uFillTx/>
              <a:latin typeface="+mn-lt"/>
              <a:ea typeface="+mn-ea"/>
              <a:cs typeface="+mn-cs"/>
            </a:endParaRPr>
          </a:p>
        </p:txBody>
      </p:sp>
      <p:pic>
        <p:nvPicPr>
          <p:cNvPr id="40962" name="Picture 2" descr="D:\congnghe 6\hình tu lieu\dáng người đa dạng.jpg"/>
          <p:cNvPicPr>
            <a:picLocks noChangeAspect="1"/>
          </p:cNvPicPr>
          <p:nvPr/>
        </p:nvPicPr>
        <p:blipFill>
          <a:blip r:embed="rId2"/>
          <a:stretch>
            <a:fillRect/>
          </a:stretch>
        </p:blipFill>
        <p:spPr>
          <a:xfrm>
            <a:off x="2819400" y="3124200"/>
            <a:ext cx="5916613" cy="3209925"/>
          </a:xfrm>
          <a:prstGeom prst="rect">
            <a:avLst/>
          </a:prstGeom>
          <a:noFill/>
          <a:ln w="9525">
            <a:noFill/>
          </a:ln>
        </p:spPr>
      </p:pic>
      <p:sp>
        <p:nvSpPr>
          <p:cNvPr id="8" name="Rounded Rectangular Callout 7"/>
          <p:cNvSpPr/>
          <p:nvPr/>
        </p:nvSpPr>
        <p:spPr>
          <a:xfrm>
            <a:off x="4572000" y="457200"/>
            <a:ext cx="4038600" cy="1981200"/>
          </a:xfrm>
          <a:prstGeom prst="wedgeRoundRect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00B050"/>
                </a:solidFill>
                <a:effectLst/>
                <a:uLnTx/>
                <a:uFillTx/>
                <a:latin typeface="+mn-lt"/>
                <a:ea typeface="+mn-ea"/>
                <a:cs typeface="+mn-cs"/>
              </a:rPr>
              <a:t>Không</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Cơ</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thể</a:t>
            </a:r>
            <a:r>
              <a:rPr kumimoji="0" lang="en-US" sz="2800" b="0" i="0" u="none" strike="noStrike" kern="1200" cap="none" spc="0" normalizeH="0" baseline="0" noProof="0" dirty="0">
                <a:ln>
                  <a:noFill/>
                </a:ln>
                <a:solidFill>
                  <a:srgbClr val="00B050"/>
                </a:solidFill>
                <a:effectLst/>
                <a:uLnTx/>
                <a:uFillTx/>
                <a:latin typeface="+mn-lt"/>
                <a:ea typeface="+mn-ea"/>
                <a:cs typeface="+mn-cs"/>
              </a:rPr>
              <a:t> con </a:t>
            </a:r>
            <a:r>
              <a:rPr kumimoji="0" lang="en-US" sz="2800" b="0" i="0" u="none" strike="noStrike" kern="1200" cap="none" spc="0" normalizeH="0" baseline="0" noProof="0" dirty="0" err="1">
                <a:ln>
                  <a:noFill/>
                </a:ln>
                <a:solidFill>
                  <a:srgbClr val="00B050"/>
                </a:solidFill>
                <a:effectLst/>
                <a:uLnTx/>
                <a:uFillTx/>
                <a:latin typeface="+mn-lt"/>
                <a:ea typeface="+mn-ea"/>
                <a:cs typeface="+mn-cs"/>
              </a:rPr>
              <a:t>người</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rất</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đa</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dạng</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về</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vóc</a:t>
            </a:r>
            <a:r>
              <a:rPr kumimoji="0" lang="en-US" sz="2800" b="0" i="0" u="none" strike="noStrike" kern="1200" cap="none" spc="0" normalizeH="0" baseline="0" noProof="0" dirty="0">
                <a:ln>
                  <a:noFill/>
                </a:ln>
                <a:solidFill>
                  <a:srgbClr val="00B050"/>
                </a:solidFill>
                <a:effectLst/>
                <a:uLnTx/>
                <a:uFillTx/>
                <a:latin typeface="+mn-lt"/>
                <a:ea typeface="+mn-ea"/>
                <a:cs typeface="+mn-cs"/>
              </a:rPr>
              <a:t> </a:t>
            </a:r>
            <a:r>
              <a:rPr kumimoji="0" lang="en-US" sz="2800" b="0" i="0" u="none" strike="noStrike" kern="1200" cap="none" spc="0" normalizeH="0" baseline="0" noProof="0" dirty="0" err="1">
                <a:ln>
                  <a:noFill/>
                </a:ln>
                <a:solidFill>
                  <a:srgbClr val="00B050"/>
                </a:solidFill>
                <a:effectLst/>
                <a:uLnTx/>
                <a:uFillTx/>
                <a:latin typeface="+mn-lt"/>
                <a:ea typeface="+mn-ea"/>
                <a:cs typeface="+mn-cs"/>
              </a:rPr>
              <a:t>dáng</a:t>
            </a:r>
            <a:r>
              <a:rPr kumimoji="0" lang="en-US" sz="2800" b="0" i="0" u="none" strike="noStrike" kern="1200" cap="none" spc="0" normalizeH="0" baseline="0" noProof="0" dirty="0">
                <a:ln>
                  <a:noFill/>
                </a:ln>
                <a:solidFill>
                  <a:srgbClr val="00B050"/>
                </a:solidFill>
                <a:effectLst/>
                <a:uLnTx/>
                <a:uFillTx/>
                <a:latin typeface="+mn-lt"/>
                <a:ea typeface="+mn-ea"/>
                <a:cs typeface="+mn-cs"/>
              </a:rPr>
              <a:t>.</a:t>
            </a:r>
            <a:endParaRPr kumimoji="0" lang="en-US" sz="2800" b="0" i="0" u="none" strike="noStrike" kern="1200" cap="none" spc="0" normalizeH="0" baseline="0" noProof="0" dirty="0">
              <a:ln>
                <a:noFill/>
              </a:ln>
              <a:solidFill>
                <a:srgbClr val="00B05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0962"/>
                                        </p:tgtEl>
                                        <p:attrNameLst>
                                          <p:attrName>style.visibility</p:attrName>
                                        </p:attrNameLst>
                                      </p:cBhvr>
                                      <p:to>
                                        <p:strVal val="visible"/>
                                      </p:to>
                                    </p:set>
                                    <p:animEffect transition="in" filter="diamond(in)">
                                      <p:cBhvr>
                                        <p:cTn id="19"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2"/>
          <p:cNvSpPr>
            <a:spLocks noGrp="1"/>
          </p:cNvSpPr>
          <p:nvPr>
            <p:ph type="title"/>
          </p:nvPr>
        </p:nvSpPr>
        <p:spPr>
          <a:xfrm>
            <a:off x="188595" y="659765"/>
            <a:ext cx="6079490" cy="539750"/>
          </a:xfrm>
        </p:spPr>
        <p:txBody>
          <a:bodyPr vert="horz" wrap="square" lIns="91440" tIns="45720" rIns="91440" bIns="45720" anchor="ctr" anchorCtr="0"/>
          <a:p>
            <a:pPr marL="1016000" indent="-1016000" algn="l" eaLnBrk="1" hangingPunct="1"/>
            <a:r>
              <a:rPr lang="en-US" sz="2800" b="1" dirty="0">
                <a:solidFill>
                  <a:srgbClr val="FF0000"/>
                </a:solidFill>
                <a:latin typeface="Times New Roman" panose="02020603050405020304" pitchFamily="18" charset="0"/>
                <a:cs typeface="Times New Roman" panose="02020603050405020304" pitchFamily="18" charset="0"/>
              </a:rPr>
              <a:t>3</a:t>
            </a:r>
            <a:r>
              <a:rPr sz="2800" b="1" dirty="0">
                <a:solidFill>
                  <a:srgbClr val="FF0000"/>
                </a:solidFill>
                <a:latin typeface="Times New Roman" panose="02020603050405020304" pitchFamily="18" charset="0"/>
                <a:cs typeface="Times New Roman" panose="02020603050405020304" pitchFamily="18" charset="0"/>
              </a:rPr>
              <a:t>. LỰA CHỌN TRANG PHỤC</a:t>
            </a:r>
            <a:endParaRPr sz="2800" b="1" dirty="0">
              <a:solidFill>
                <a:srgbClr val="FF0000"/>
              </a:solidFill>
              <a:latin typeface="Times New Roman" panose="02020603050405020304" pitchFamily="18" charset="0"/>
              <a:ea typeface="Times New Roman" panose="02020603050405020304" pitchFamily="18" charset="0"/>
            </a:endParaRPr>
          </a:p>
        </p:txBody>
      </p:sp>
      <p:sp>
        <p:nvSpPr>
          <p:cNvPr id="8195" name="Rectangle 3"/>
          <p:cNvSpPr>
            <a:spLocks noGrp="1"/>
          </p:cNvSpPr>
          <p:nvPr>
            <p:ph sz="half" idx="1"/>
          </p:nvPr>
        </p:nvSpPr>
        <p:spPr>
          <a:xfrm>
            <a:off x="230505" y="1143000"/>
            <a:ext cx="8713470" cy="593090"/>
          </a:xfrm>
        </p:spPr>
        <p:txBody>
          <a:bodyPr vert="horz" wrap="square" lIns="91440" tIns="45720" rIns="91440" bIns="45720" anchor="t" anchorCtr="0"/>
          <a:p>
            <a:pPr marL="0" indent="0" eaLnBrk="1" hangingPunct="1">
              <a:buFontTx/>
              <a:buNone/>
            </a:pPr>
            <a:r>
              <a:rPr lang="en-US" sz="2800" b="1" dirty="0">
                <a:solidFill>
                  <a:srgbClr val="0000FF"/>
                </a:solidFill>
                <a:latin typeface="Times New Roman" panose="02020603050405020304" pitchFamily="18" charset="0"/>
                <a:cs typeface="Times New Roman" panose="02020603050405020304" pitchFamily="18" charset="0"/>
              </a:rPr>
              <a:t>3.1. </a:t>
            </a:r>
            <a:r>
              <a:rPr sz="2800" b="1" dirty="0">
                <a:solidFill>
                  <a:srgbClr val="0000FF"/>
                </a:solidFill>
                <a:latin typeface="Times New Roman" panose="02020603050405020304" pitchFamily="18" charset="0"/>
                <a:cs typeface="Times New Roman" panose="02020603050405020304" pitchFamily="18" charset="0"/>
              </a:rPr>
              <a:t>Chọn </a:t>
            </a:r>
            <a:r>
              <a:rPr lang="en-US" sz="2800" b="1" dirty="0">
                <a:solidFill>
                  <a:srgbClr val="0000FF"/>
                </a:solidFill>
                <a:latin typeface="Times New Roman" panose="02020603050405020304" pitchFamily="18" charset="0"/>
                <a:cs typeface="Times New Roman" panose="02020603050405020304" pitchFamily="18" charset="0"/>
              </a:rPr>
              <a:t>trang phục</a:t>
            </a:r>
            <a:r>
              <a:rPr sz="2800" b="1" dirty="0">
                <a:solidFill>
                  <a:srgbClr val="0000FF"/>
                </a:solidFill>
                <a:latin typeface="Times New Roman" panose="02020603050405020304" pitchFamily="18" charset="0"/>
                <a:cs typeface="Times New Roman" panose="02020603050405020304" pitchFamily="18" charset="0"/>
              </a:rPr>
              <a:t> phù hợp với vóc dáng cơ thể. </a:t>
            </a:r>
            <a:endParaRPr sz="2800" b="1" dirty="0">
              <a:solidFill>
                <a:srgbClr val="0000FF"/>
              </a:solidFill>
              <a:latin typeface="Times New Roman" panose="02020603050405020304" pitchFamily="18" charset="0"/>
              <a:cs typeface="Times New Roman" panose="02020603050405020304" pitchFamily="18" charset="0"/>
            </a:endParaRPr>
          </a:p>
          <a:p>
            <a:pPr marL="609600" indent="-609600" eaLnBrk="1" hangingPunct="1">
              <a:buNone/>
            </a:pPr>
            <a:endParaRPr sz="2800" dirty="0">
              <a:latin typeface="Times New Roman" panose="02020603050405020304" pitchFamily="18" charset="0"/>
              <a:cs typeface="Times New Roman" panose="02020603050405020304" pitchFamily="18" charset="0"/>
            </a:endParaRPr>
          </a:p>
          <a:p>
            <a:pPr marL="609600" indent="-609600" eaLnBrk="1" hangingPunct="1">
              <a:buNone/>
            </a:pPr>
            <a:r>
              <a:rPr sz="2800"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a:p>
            <a:pPr marL="609600" indent="-609600" eaLnBrk="1" hangingPunct="1">
              <a:buNone/>
            </a:pPr>
            <a:r>
              <a:rPr sz="2800"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6200"/>
            <a:ext cx="7444740" cy="583565"/>
          </a:xfrm>
          <a:prstGeom prst="rect">
            <a:avLst/>
          </a:prstGeom>
          <a:noFill/>
        </p:spPr>
        <p:txBody>
          <a:bodyPr wrap="square" rtlCol="0">
            <a:spAutoFit/>
          </a:bodyPr>
          <a:p>
            <a:pPr algn="ctr"/>
            <a:r>
              <a:rPr lang="en-US" sz="3200" b="1" dirty="0" smtClean="0">
                <a:solidFill>
                  <a:srgbClr val="FF0000"/>
                </a:solidFill>
                <a:latin typeface="Times New Roman" panose="02020603050405020304" pitchFamily="18" charset="0"/>
                <a:cs typeface="Times New Roman" panose="02020603050405020304" pitchFamily="18" charset="0"/>
              </a:rPr>
              <a:t>TIẾT 20. BÀI 7 TRANG PHỤC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0" name="Content Placeholder 99"/>
          <p:cNvPicPr>
            <a:picLocks noChangeAspect="1"/>
          </p:cNvPicPr>
          <p:nvPr>
            <p:ph sz="half" idx="2"/>
          </p:nvPr>
        </p:nvPicPr>
        <p:blipFill>
          <a:blip r:embed="rId1"/>
          <a:stretch>
            <a:fillRect/>
          </a:stretch>
        </p:blipFill>
        <p:spPr>
          <a:xfrm>
            <a:off x="2882265" y="1957705"/>
            <a:ext cx="6261735" cy="4453255"/>
          </a:xfrm>
          <a:prstGeom prst="rect">
            <a:avLst/>
          </a:prstGeom>
          <a:noFill/>
          <a:ln w="9525">
            <a:noFill/>
          </a:ln>
        </p:spPr>
      </p:pic>
      <p:sp>
        <p:nvSpPr>
          <p:cNvPr id="2" name="Text Box 1"/>
          <p:cNvSpPr txBox="1"/>
          <p:nvPr/>
        </p:nvSpPr>
        <p:spPr>
          <a:xfrm>
            <a:off x="231140" y="1905000"/>
            <a:ext cx="2651125" cy="4707890"/>
          </a:xfrm>
          <a:prstGeom prst="rect">
            <a:avLst/>
          </a:prstGeom>
          <a:noFill/>
        </p:spPr>
        <p:txBody>
          <a:bodyPr wrap="square" rtlCol="0">
            <a:spAutoFit/>
          </a:bodyPr>
          <a:p>
            <a:pPr algn="just"/>
            <a:r>
              <a:rPr lang="en-US" sz="3000">
                <a:latin typeface="Times New Roman" panose="02020603050405020304" pitchFamily="18" charset="0"/>
                <a:cs typeface="Times New Roman" panose="02020603050405020304" pitchFamily="18" charset="0"/>
              </a:rPr>
              <a:t>Quan sát hình 7.4 và nhận xét về vóc dáng của người mặc khi sử dụng trang phục có cùng kiểu may nhưng khác màu sắc và hoa văn.</a:t>
            </a:r>
            <a:endParaRPr lang="en-US" sz="3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ài tập của chíp\hinh-nen-powerpoint-mo-dau.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304800"/>
            <a:ext cx="7467600" cy="706755"/>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TIẾT 20</a:t>
            </a:r>
            <a:r>
              <a:rPr lang="en-US" sz="4000" b="1" smtClean="0">
                <a:solidFill>
                  <a:srgbClr val="FF0000"/>
                </a:solidFill>
                <a:latin typeface="Times New Roman" panose="02020603050405020304" pitchFamily="18" charset="0"/>
                <a:cs typeface="Times New Roman" panose="02020603050405020304" pitchFamily="18" charset="0"/>
              </a:rPr>
              <a:t>. </a:t>
            </a:r>
            <a:r>
              <a:rPr lang="en-US" sz="4000" b="1" smtClean="0">
                <a:solidFill>
                  <a:srgbClr val="FF0000"/>
                </a:solidFill>
                <a:latin typeface="Times New Roman" panose="02020603050405020304" pitchFamily="18" charset="0"/>
                <a:cs typeface="Times New Roman" panose="02020603050405020304" pitchFamily="18" charset="0"/>
              </a:rPr>
              <a:t>BÀI 7: TRANG PHỤC              </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2" name="Picture 2" descr="C:\Users\USER\Pictures\bao_quan_thuc_ph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37338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SER\Pictures\NguyenBinhVTV-150221020224-AodaiNon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28238"/>
            <a:ext cx="4191000" cy="49112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USER\Pictures\78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28238"/>
            <a:ext cx="4343400" cy="48487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10820" y="122555"/>
            <a:ext cx="8475980" cy="1143000"/>
          </a:xfrm>
        </p:spPr>
        <p:txBody>
          <a:bodyPr vert="horz" wrap="square" lIns="91440" tIns="45720" rIns="91440" bIns="45720" anchor="ctr" anchorCtr="0"/>
          <a:p>
            <a:pPr algn="just"/>
            <a:r>
              <a:rPr sz="3200" dirty="0">
                <a:solidFill>
                  <a:srgbClr val="FF0000"/>
                </a:solidFill>
              </a:rPr>
              <a:t>Vì sao khi lựa chọn trang phục, chúng ta phải chú ý đến màu sắc, hoa văn, chất liệu vải?</a:t>
            </a:r>
            <a:endParaRPr sz="3200" dirty="0">
              <a:solidFill>
                <a:srgbClr val="FF0000"/>
              </a:solidFill>
            </a:endParaRPr>
          </a:p>
        </p:txBody>
      </p:sp>
      <p:graphicFrame>
        <p:nvGraphicFramePr>
          <p:cNvPr id="4" name="Group 47"/>
          <p:cNvGraphicFramePr>
            <a:graphicFrameLocks noGrp="1"/>
          </p:cNvGraphicFramePr>
          <p:nvPr>
            <p:ph idx="1"/>
          </p:nvPr>
        </p:nvGraphicFramePr>
        <p:xfrm>
          <a:off x="609600" y="2133600"/>
          <a:ext cx="7848600" cy="3852863"/>
        </p:xfrm>
        <a:graphic>
          <a:graphicData uri="http://schemas.openxmlformats.org/drawingml/2006/table">
            <a:tbl>
              <a:tblPr/>
              <a:tblGrid>
                <a:gridCol w="3653659"/>
                <a:gridCol w="4194941"/>
              </a:tblGrid>
              <a:tr h="100367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err="1" smtClean="0">
                          <a:ln>
                            <a:noFill/>
                          </a:ln>
                          <a:solidFill>
                            <a:schemeClr val="tx1"/>
                          </a:solidFill>
                          <a:effectLst/>
                          <a:latin typeface="Arial" panose="020B0604020202020204" pitchFamily="34" charset="0"/>
                        </a:rPr>
                        <a:t>Tạo</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cảm</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giác</a:t>
                      </a:r>
                      <a:endParaRPr kumimoji="0" 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thon gọn, </a:t>
                      </a:r>
                      <a:r>
                        <a:rPr kumimoji="0" lang="en-US" sz="2800" b="0" i="0" u="none" strike="noStrike" cap="none" normalizeH="0" baseline="0" dirty="0" err="1" smtClean="0">
                          <a:ln>
                            <a:noFill/>
                          </a:ln>
                          <a:solidFill>
                            <a:schemeClr val="tx1"/>
                          </a:solidFill>
                          <a:effectLst/>
                          <a:latin typeface="Arial" panose="020B0604020202020204" pitchFamily="34" charset="0"/>
                        </a:rPr>
                        <a:t>cao</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lên</a:t>
                      </a: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err="1" smtClean="0">
                          <a:ln>
                            <a:noFill/>
                          </a:ln>
                          <a:solidFill>
                            <a:schemeClr val="tx1"/>
                          </a:solidFill>
                          <a:effectLst/>
                          <a:latin typeface="Arial" panose="020B0604020202020204" pitchFamily="34" charset="0"/>
                        </a:rPr>
                        <a:t>Tạo</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cảm</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giác</a:t>
                      </a:r>
                      <a:r>
                        <a:rPr kumimoji="0" lang="en-US" sz="2800" b="0" i="0" u="none" strike="noStrike" cap="none" normalizeH="0" baseline="0" dirty="0" smtClean="0">
                          <a:ln>
                            <a:noFill/>
                          </a:ln>
                          <a:solidFill>
                            <a:schemeClr val="tx1"/>
                          </a:solidFill>
                          <a:effectLst/>
                          <a:latin typeface="Arial" panose="020B0604020202020204" pitchFamily="34" charset="0"/>
                        </a:rPr>
                        <a:t> </a:t>
                      </a:r>
                      <a:endParaRPr kumimoji="0" 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tròn đầy, </a:t>
                      </a:r>
                      <a:r>
                        <a:rPr kumimoji="0" lang="en-US" sz="2800" b="0" i="0" u="none" strike="noStrike" cap="none" normalizeH="0" baseline="0" dirty="0" err="1" smtClean="0">
                          <a:ln>
                            <a:noFill/>
                          </a:ln>
                          <a:solidFill>
                            <a:schemeClr val="tx1"/>
                          </a:solidFill>
                          <a:effectLst/>
                          <a:latin typeface="Arial" panose="020B0604020202020204" pitchFamily="34" charset="0"/>
                        </a:rPr>
                        <a:t>thấp</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xuống</a:t>
                      </a: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806326">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Màu</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tối: đen, xanh đen, nâu sẫm, đỏ đậm...</a:t>
                      </a:r>
                      <a:endParaRPr kumimoji="0" 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Mặt</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vải</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trơn</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phẳng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mờ</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đục</a:t>
                      </a:r>
                      <a:r>
                        <a:rPr kumimoji="0" lang="en-US" sz="2800" b="0" i="0" u="none" strike="noStrike" cap="none" normalizeH="0" baseline="0" dirty="0" smtClean="0">
                          <a:ln>
                            <a:noFill/>
                          </a:ln>
                          <a:solidFill>
                            <a:schemeClr val="tx1"/>
                          </a:solidFill>
                          <a:effectLst/>
                          <a:latin typeface="Arial" panose="020B0604020202020204" pitchFamily="34" charset="0"/>
                        </a:rPr>
                        <a:t>.</a:t>
                      </a:r>
                      <a:endParaRPr kumimoji="0" 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Kẻ</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sọc</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dọc</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hoa</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văn</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dạng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sọc</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dọc</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hoa</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nhỏ</a:t>
                      </a:r>
                      <a:r>
                        <a:rPr kumimoji="0" lang="en-US" sz="2800" b="0" i="0" u="none" strike="noStrike" cap="none" normalizeH="0" baseline="0" dirty="0" smtClean="0">
                          <a:ln>
                            <a:noFill/>
                          </a:ln>
                          <a:solidFill>
                            <a:schemeClr val="tx1"/>
                          </a:solidFill>
                          <a:effectLst/>
                          <a:latin typeface="Arial" panose="020B0604020202020204" pitchFamily="34" charset="0"/>
                        </a:rPr>
                        <a:t>…</a:t>
                      </a: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Màu</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sáng: trắng, vàng nhạt...</a:t>
                      </a:r>
                      <a:endParaRPr kumimoji="0" 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Mặt</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vải</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bóng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láng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thô</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xốp</a:t>
                      </a:r>
                      <a:r>
                        <a:rPr kumimoji="0" lang="en-US" sz="2800" b="0" i="0" u="none" strike="noStrike" cap="none" normalizeH="0" baseline="0" dirty="0" smtClean="0">
                          <a:ln>
                            <a:noFill/>
                          </a:ln>
                          <a:solidFill>
                            <a:schemeClr val="tx1"/>
                          </a:solidFill>
                          <a:effectLst/>
                          <a:latin typeface="Arial" panose="020B0604020202020204" pitchFamily="34" charset="0"/>
                        </a:rPr>
                        <a:t>.</a:t>
                      </a:r>
                      <a:endParaRPr kumimoji="0" 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Kẻ</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sọc</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ngang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hoa</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văn</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dạng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sọc</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ngang</a:t>
                      </a:r>
                      <a:r>
                        <a:rPr kumimoji="0" lang="en-US" sz="2800" b="0" i="0" u="none" strike="noStrike" cap="none" normalizeH="0" baseline="0" dirty="0" smtClean="0">
                          <a:ln>
                            <a:noFill/>
                          </a:ln>
                          <a:solidFill>
                            <a:schemeClr val="tx1"/>
                          </a:solidFill>
                          <a:effectLst/>
                          <a:latin typeface="Arial" panose="020B0604020202020204" pitchFamily="34" charset="0"/>
                        </a:rPr>
                        <a:t>, </a:t>
                      </a:r>
                      <a:r>
                        <a:rPr kumimoji="0" lang="en-US" sz="2800" b="0" i="0" u="none" strike="noStrike" cap="none" normalizeH="0" baseline="0" dirty="0" err="1" smtClean="0">
                          <a:ln>
                            <a:noFill/>
                          </a:ln>
                          <a:solidFill>
                            <a:schemeClr val="tx1"/>
                          </a:solidFill>
                          <a:effectLst/>
                          <a:latin typeface="Arial" panose="020B0604020202020204" pitchFamily="34" charset="0"/>
                        </a:rPr>
                        <a:t>hoa</a:t>
                      </a:r>
                      <a:r>
                        <a:rPr kumimoji="0" lang="en-US" sz="2800" b="0" i="0" u="none" strike="noStrike" cap="none" normalizeH="0" baseline="0" dirty="0" smtClean="0">
                          <a:ln>
                            <a:noFill/>
                          </a:ln>
                          <a:solidFill>
                            <a:schemeClr val="tx1"/>
                          </a:solidFill>
                          <a:effectLst/>
                          <a:latin typeface="Arial" panose="020B0604020202020204" pitchFamily="34" charset="0"/>
                        </a:rPr>
                        <a:t> to…</a:t>
                      </a: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
        <p:nvSpPr>
          <p:cNvPr id="5" name="Rectangle 12"/>
          <p:cNvSpPr/>
          <p:nvPr/>
        </p:nvSpPr>
        <p:spPr>
          <a:xfrm>
            <a:off x="518160" y="1082040"/>
            <a:ext cx="7939405" cy="1076325"/>
          </a:xfrm>
          <a:prstGeom prst="rect">
            <a:avLst/>
          </a:prstGeom>
          <a:noFill/>
          <a:ln w="9525">
            <a:noFill/>
          </a:ln>
        </p:spPr>
        <p:txBody>
          <a:bodyPr wrap="square" anchor="ctr" anchorCtr="0">
            <a:spAutoFit/>
          </a:bodyPr>
          <a:p>
            <a:pPr algn="ctr"/>
            <a:r>
              <a:rPr sz="3200" b="1" dirty="0">
                <a:solidFill>
                  <a:srgbClr val="3333FF"/>
                </a:solidFill>
                <a:latin typeface="Times New Roman" panose="02020603050405020304" pitchFamily="18" charset="0"/>
                <a:cs typeface="Times New Roman" panose="02020603050405020304" pitchFamily="18" charset="0"/>
              </a:rPr>
              <a:t>Vì vải  có ảnh hưởng đến vóc dáng của người mặc.</a:t>
            </a:r>
            <a:endParaRPr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itle 1"/>
          <p:cNvSpPr>
            <a:spLocks noGrp="1"/>
          </p:cNvSpPr>
          <p:nvPr>
            <p:ph type="title"/>
          </p:nvPr>
        </p:nvSpPr>
        <p:spPr/>
        <p:txBody>
          <a:bodyPr vert="horz" wrap="square" lIns="91440" tIns="45720" rIns="91440" bIns="45720" anchor="ctr" anchorCtr="0"/>
          <a:p>
            <a:endParaRPr dirty="0"/>
          </a:p>
        </p:txBody>
      </p:sp>
      <p:pic>
        <p:nvPicPr>
          <p:cNvPr id="10243" name="Picture 2" descr="D:\congnghe 6\hình tu lieu\cao gay.jpg"/>
          <p:cNvPicPr>
            <a:picLocks noChangeAspect="1"/>
          </p:cNvPicPr>
          <p:nvPr/>
        </p:nvPicPr>
        <p:blipFill>
          <a:blip r:embed="rId1"/>
          <a:stretch>
            <a:fillRect/>
          </a:stretch>
        </p:blipFill>
        <p:spPr>
          <a:xfrm>
            <a:off x="152400" y="304800"/>
            <a:ext cx="2209800" cy="4413250"/>
          </a:xfrm>
          <a:prstGeom prst="rect">
            <a:avLst/>
          </a:prstGeom>
          <a:noFill/>
          <a:ln w="9525">
            <a:noFill/>
          </a:ln>
        </p:spPr>
      </p:pic>
      <p:pic>
        <p:nvPicPr>
          <p:cNvPr id="10244" name="Picture 3" descr="D:\congnghe 6\hình tu lieu\soc doc.jpg"/>
          <p:cNvPicPr>
            <a:picLocks noGrp="1" noChangeAspect="1"/>
          </p:cNvPicPr>
          <p:nvPr>
            <p:ph idx="1"/>
          </p:nvPr>
        </p:nvPicPr>
        <p:blipFill>
          <a:blip r:embed="rId2"/>
          <a:srcRect/>
          <a:stretch>
            <a:fillRect/>
          </a:stretch>
        </p:blipFill>
        <p:spPr>
          <a:xfrm>
            <a:off x="2514600" y="228600"/>
            <a:ext cx="2895600" cy="4448175"/>
          </a:xfrm>
        </p:spPr>
      </p:pic>
      <p:pic>
        <p:nvPicPr>
          <p:cNvPr id="10245" name="Picture 4" descr="D:\congnghe 6\hình tu lieu\hoa van nho.jpg"/>
          <p:cNvPicPr>
            <a:picLocks noChangeAspect="1"/>
          </p:cNvPicPr>
          <p:nvPr/>
        </p:nvPicPr>
        <p:blipFill>
          <a:blip r:embed="rId3"/>
          <a:stretch>
            <a:fillRect/>
          </a:stretch>
        </p:blipFill>
        <p:spPr>
          <a:xfrm>
            <a:off x="5638800" y="228600"/>
            <a:ext cx="2971800" cy="4435475"/>
          </a:xfrm>
          <a:prstGeom prst="rect">
            <a:avLst/>
          </a:prstGeom>
          <a:noFill/>
          <a:ln w="9525">
            <a:noFill/>
          </a:ln>
        </p:spPr>
      </p:pic>
      <p:sp>
        <p:nvSpPr>
          <p:cNvPr id="10246" name="Rectangle 7"/>
          <p:cNvSpPr/>
          <p:nvPr/>
        </p:nvSpPr>
        <p:spPr>
          <a:xfrm>
            <a:off x="609600" y="4953000"/>
            <a:ext cx="7467600" cy="1377315"/>
          </a:xfrm>
          <a:prstGeom prst="rect">
            <a:avLst/>
          </a:prstGeom>
          <a:noFill/>
          <a:ln w="9525">
            <a:noFill/>
          </a:ln>
        </p:spPr>
        <p:txBody>
          <a:bodyPr>
            <a:spAutoFit/>
          </a:bodyPr>
          <a:p>
            <a:pPr algn="ctr">
              <a:spcBef>
                <a:spcPct val="20000"/>
              </a:spcBef>
            </a:pPr>
            <a:r>
              <a:rPr sz="3800" dirty="0">
                <a:latin typeface="Arial" panose="020B0604020202020204" pitchFamily="34" charset="0"/>
              </a:rPr>
              <a:t>Tạo cảm giác</a:t>
            </a:r>
            <a:endParaRPr sz="3800" dirty="0">
              <a:latin typeface="Arial" panose="020B0604020202020204" pitchFamily="34" charset="0"/>
            </a:endParaRPr>
          </a:p>
          <a:p>
            <a:pPr algn="ctr">
              <a:spcBef>
                <a:spcPct val="20000"/>
              </a:spcBef>
            </a:pPr>
            <a:r>
              <a:rPr sz="3800" dirty="0">
                <a:latin typeface="Arial" panose="020B0604020202020204" pitchFamily="34" charset="0"/>
              </a:rPr>
              <a:t> </a:t>
            </a:r>
            <a:r>
              <a:rPr lang="en-US" sz="3800" dirty="0">
                <a:latin typeface="Arial" panose="020B0604020202020204" pitchFamily="34" charset="0"/>
              </a:rPr>
              <a:t>thon gọn,</a:t>
            </a:r>
            <a:r>
              <a:rPr sz="3800" dirty="0">
                <a:latin typeface="Arial" panose="020B0604020202020204" pitchFamily="34" charset="0"/>
              </a:rPr>
              <a:t> cao lên</a:t>
            </a:r>
            <a:endParaRPr sz="3800"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itle 1"/>
          <p:cNvSpPr>
            <a:spLocks noGrp="1"/>
          </p:cNvSpPr>
          <p:nvPr>
            <p:ph type="title"/>
          </p:nvPr>
        </p:nvSpPr>
        <p:spPr/>
        <p:txBody>
          <a:bodyPr vert="horz" wrap="square" lIns="91440" tIns="45720" rIns="91440" bIns="45720" anchor="ctr" anchorCtr="0"/>
          <a:p>
            <a:endParaRPr dirty="0"/>
          </a:p>
        </p:txBody>
      </p:sp>
      <p:pic>
        <p:nvPicPr>
          <p:cNvPr id="11267" name="Picture 2" descr="D:\congnghe 6\hình tu lieu\hoa to.jpg"/>
          <p:cNvPicPr>
            <a:picLocks noChangeAspect="1"/>
          </p:cNvPicPr>
          <p:nvPr/>
        </p:nvPicPr>
        <p:blipFill>
          <a:blip r:embed="rId1"/>
          <a:stretch>
            <a:fillRect/>
          </a:stretch>
        </p:blipFill>
        <p:spPr>
          <a:xfrm>
            <a:off x="0" y="228600"/>
            <a:ext cx="3762375" cy="3781425"/>
          </a:xfrm>
          <a:prstGeom prst="rect">
            <a:avLst/>
          </a:prstGeom>
          <a:noFill/>
          <a:ln w="9525">
            <a:noFill/>
          </a:ln>
        </p:spPr>
      </p:pic>
      <p:pic>
        <p:nvPicPr>
          <p:cNvPr id="11268" name="Picture 3" descr="D:\congnghe 6\hình tu lieu\soc ngang.jpg"/>
          <p:cNvPicPr>
            <a:picLocks noGrp="1" noChangeAspect="1"/>
          </p:cNvPicPr>
          <p:nvPr>
            <p:ph idx="1"/>
          </p:nvPr>
        </p:nvPicPr>
        <p:blipFill>
          <a:blip r:embed="rId2"/>
          <a:srcRect/>
          <a:stretch>
            <a:fillRect/>
          </a:stretch>
        </p:blipFill>
        <p:spPr>
          <a:xfrm>
            <a:off x="3810000" y="228600"/>
            <a:ext cx="2797175" cy="3733800"/>
          </a:xfrm>
        </p:spPr>
      </p:pic>
      <p:pic>
        <p:nvPicPr>
          <p:cNvPr id="11269" name="Picture 5" descr="D:\congnghe 6\hình tu lieu\hong den.jpg"/>
          <p:cNvPicPr>
            <a:picLocks noChangeAspect="1"/>
          </p:cNvPicPr>
          <p:nvPr/>
        </p:nvPicPr>
        <p:blipFill>
          <a:blip r:embed="rId3"/>
          <a:stretch>
            <a:fillRect/>
          </a:stretch>
        </p:blipFill>
        <p:spPr>
          <a:xfrm>
            <a:off x="6629400" y="228600"/>
            <a:ext cx="2433638" cy="3657600"/>
          </a:xfrm>
          <a:prstGeom prst="rect">
            <a:avLst/>
          </a:prstGeom>
          <a:noFill/>
          <a:ln w="9525">
            <a:noFill/>
          </a:ln>
        </p:spPr>
      </p:pic>
      <p:sp>
        <p:nvSpPr>
          <p:cNvPr id="11270" name="Rectangle 7"/>
          <p:cNvSpPr/>
          <p:nvPr/>
        </p:nvSpPr>
        <p:spPr>
          <a:xfrm>
            <a:off x="457200" y="4648200"/>
            <a:ext cx="8229600" cy="1377315"/>
          </a:xfrm>
          <a:prstGeom prst="rect">
            <a:avLst/>
          </a:prstGeom>
          <a:noFill/>
          <a:ln w="9525">
            <a:noFill/>
          </a:ln>
        </p:spPr>
        <p:txBody>
          <a:bodyPr>
            <a:spAutoFit/>
          </a:bodyPr>
          <a:p>
            <a:pPr algn="ctr">
              <a:spcBef>
                <a:spcPct val="20000"/>
              </a:spcBef>
            </a:pPr>
            <a:r>
              <a:rPr sz="3800" dirty="0">
                <a:latin typeface="Arial" panose="020B0604020202020204" pitchFamily="34" charset="0"/>
              </a:rPr>
              <a:t>Tạo cảm giác </a:t>
            </a:r>
            <a:endParaRPr sz="3800" dirty="0">
              <a:latin typeface="Arial" panose="020B0604020202020204" pitchFamily="34" charset="0"/>
            </a:endParaRPr>
          </a:p>
          <a:p>
            <a:pPr algn="ctr">
              <a:spcBef>
                <a:spcPct val="20000"/>
              </a:spcBef>
            </a:pPr>
            <a:r>
              <a:rPr lang="en-US" sz="3800" dirty="0">
                <a:latin typeface="Arial" panose="020B0604020202020204" pitchFamily="34" charset="0"/>
              </a:rPr>
              <a:t>tròn đầy,</a:t>
            </a:r>
            <a:r>
              <a:rPr sz="3800" dirty="0">
                <a:latin typeface="Arial" panose="020B0604020202020204" pitchFamily="34" charset="0"/>
              </a:rPr>
              <a:t> thấp xuống</a:t>
            </a:r>
            <a:endParaRPr sz="3800"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2"/>
          <p:cNvSpPr>
            <a:spLocks noGrp="1"/>
          </p:cNvSpPr>
          <p:nvPr>
            <p:ph type="title"/>
          </p:nvPr>
        </p:nvSpPr>
        <p:spPr>
          <a:xfrm>
            <a:off x="152400" y="805815"/>
            <a:ext cx="8077200" cy="718185"/>
          </a:xfrm>
        </p:spPr>
        <p:txBody>
          <a:bodyPr vert="horz" wrap="square" lIns="91440" tIns="45720" rIns="91440" bIns="45720" anchor="ctr" anchorCtr="0"/>
          <a:p>
            <a:pPr marL="1016000" indent="-1016000" algn="l" eaLnBrk="1" hangingPunct="1"/>
            <a:r>
              <a:rPr lang="en-US" sz="3200" b="1" dirty="0">
                <a:solidFill>
                  <a:srgbClr val="FF0000"/>
                </a:solidFill>
                <a:latin typeface="Times New Roman" panose="02020603050405020304" pitchFamily="18" charset="0"/>
                <a:cs typeface="Times New Roman" panose="02020603050405020304" pitchFamily="18" charset="0"/>
              </a:rPr>
              <a:t>3</a:t>
            </a:r>
            <a:r>
              <a:rPr sz="3200" b="1" dirty="0">
                <a:solidFill>
                  <a:srgbClr val="FF0000"/>
                </a:solidFill>
                <a:latin typeface="Times New Roman" panose="02020603050405020304" pitchFamily="18" charset="0"/>
                <a:cs typeface="Times New Roman" panose="02020603050405020304" pitchFamily="18" charset="0"/>
              </a:rPr>
              <a:t>. LỰA CHỌN TRANG PHỤC</a:t>
            </a:r>
            <a:endParaRPr sz="3200" b="1" dirty="0">
              <a:solidFill>
                <a:srgbClr val="FF0000"/>
              </a:solidFill>
              <a:latin typeface="Times New Roman" panose="02020603050405020304" pitchFamily="18" charset="0"/>
              <a:ea typeface="Times New Roman" panose="02020603050405020304" pitchFamily="18" charset="0"/>
            </a:endParaRPr>
          </a:p>
        </p:txBody>
      </p:sp>
      <p:sp>
        <p:nvSpPr>
          <p:cNvPr id="8195" name="Rectangle 3"/>
          <p:cNvSpPr>
            <a:spLocks noGrp="1" noChangeArrowheads="1"/>
          </p:cNvSpPr>
          <p:nvPr>
            <p:ph idx="1"/>
          </p:nvPr>
        </p:nvSpPr>
        <p:spPr>
          <a:xfrm>
            <a:off x="269240" y="2133600"/>
            <a:ext cx="8674735" cy="4014470"/>
          </a:xfrm>
        </p:spPr>
        <p:txBody>
          <a:bodyPr vert="horz" wrap="square" lIns="91440" tIns="45720" rIns="91440" bIns="45720" numCol="1" anchor="t" anchorCtr="0" compatLnSpc="1">
            <a:noAutofit/>
          </a:bodyPr>
          <a:lstStyle/>
          <a:p>
            <a:pPr marL="342900" marR="0" lvl="0" indent="-342900" algn="just" defTabSz="914400" rtl="0" eaLnBrk="0" fontAlgn="base" latinLnBrk="0" hangingPunct="0">
              <a:lnSpc>
                <a:spcPct val="100000"/>
              </a:lnSpc>
              <a:spcBef>
                <a:spcPct val="20000"/>
              </a:spcBef>
              <a:spcAft>
                <a:spcPct val="0"/>
              </a:spcAft>
              <a:buClrTx/>
              <a:buSzTx/>
              <a:buFontTx/>
              <a:buNone/>
              <a:defRPr/>
            </a:pPr>
            <a:r>
              <a:rPr kumimoji="0" lang="en-US" sz="4000" b="0" i="1" u="sng"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kumimoji="0" lang="en-US" sz="4000" b="0" i="1"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Chọn</a:t>
            </a:r>
            <a:r>
              <a:rPr kumimoji="0" lang="en-US" sz="4000" b="0" i="1"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vải</a:t>
            </a:r>
            <a:r>
              <a:rPr kumimoji="0" lang="en-US" sz="4000" b="0" i="1"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sz="4000" b="0" i="1"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Tx/>
              <a:buNone/>
              <a:defRPr/>
            </a:pP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Màu</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tối</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vải</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trơn</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sọc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kẻ</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dọc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hoa</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nhỏ</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giác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mặc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ốm</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đi</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cao</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lên</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Tx/>
              <a:buNone/>
              <a:defRPr/>
            </a:pP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Màu</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sáng</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vải</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thô</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bóng</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láng</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sọc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kẻ</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ngang</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hoa</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to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giác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mặc</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béo</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thấp</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xuống</a:t>
            </a: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609600" marR="0" lvl="0" indent="-609600" algn="just" defTabSz="914400" rtl="0" eaLnBrk="1" fontAlgn="base" latinLnBrk="0" hangingPunct="1">
              <a:lnSpc>
                <a:spcPct val="100000"/>
              </a:lnSpc>
              <a:spcBef>
                <a:spcPct val="20000"/>
              </a:spcBef>
              <a:spcAft>
                <a:spcPct val="0"/>
              </a:spcAft>
              <a:buClrTx/>
              <a:buSzTx/>
              <a:buFontTx/>
              <a:buAutoNum type="arabicPeriod"/>
              <a:defRPr/>
            </a:pPr>
            <a:endParaRPr kumimoji="0" lang="en-US" sz="40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609600" marR="0" lvl="0" indent="-609600" algn="just" defTabSz="914400" rtl="0" eaLnBrk="1" fontAlgn="base" latinLnBrk="0" hangingPunct="1">
              <a:lnSpc>
                <a:spcPct val="100000"/>
              </a:lnSpc>
              <a:spcBef>
                <a:spcPct val="20000"/>
              </a:spcBef>
              <a:spcAft>
                <a:spcPct val="0"/>
              </a:spcAft>
              <a:buClrTx/>
              <a:buSzTx/>
              <a:buFontTx/>
              <a:buNone/>
              <a:defRPr/>
            </a:pPr>
            <a:endPar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609600" marR="0" lvl="0" indent="-609600" algn="just" defTabSz="914400" rtl="0" eaLnBrk="1" fontAlgn="base" latinLnBrk="0" hangingPunct="1">
              <a:lnSpc>
                <a:spcPct val="100000"/>
              </a:lnSpc>
              <a:spcBef>
                <a:spcPct val="20000"/>
              </a:spcBef>
              <a:spcAft>
                <a:spcPct val="0"/>
              </a:spcAft>
              <a:buClrTx/>
              <a:buSzTx/>
              <a:buFontTx/>
              <a:buNone/>
              <a:defRPr/>
            </a:pP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609600" marR="0" lvl="0" indent="-609600" algn="just" defTabSz="914400" rtl="0" eaLnBrk="1" fontAlgn="base" latinLnBrk="0" hangingPunct="1">
              <a:lnSpc>
                <a:spcPct val="100000"/>
              </a:lnSpc>
              <a:spcBef>
                <a:spcPct val="20000"/>
              </a:spcBef>
              <a:spcAft>
                <a:spcPct val="0"/>
              </a:spcAft>
              <a:buClrTx/>
              <a:buSzTx/>
              <a:buFontTx/>
              <a:buNone/>
              <a:defRPr/>
            </a:pPr>
            <a:r>
              <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762000" y="76200"/>
            <a:ext cx="7444740" cy="583565"/>
          </a:xfrm>
          <a:prstGeom prst="rect">
            <a:avLst/>
          </a:prstGeom>
          <a:noFill/>
        </p:spPr>
        <p:txBody>
          <a:bodyPr wrap="square" rtlCol="0">
            <a:spAutoFit/>
          </a:bodyPr>
          <a:p>
            <a:pPr algn="ctr"/>
            <a:r>
              <a:rPr lang="en-US" sz="3200" b="1" dirty="0" smtClean="0">
                <a:solidFill>
                  <a:srgbClr val="FF0000"/>
                </a:solidFill>
                <a:latin typeface="Times New Roman" panose="02020603050405020304" pitchFamily="18" charset="0"/>
                <a:cs typeface="Times New Roman" panose="02020603050405020304" pitchFamily="18" charset="0"/>
              </a:rPr>
              <a:t>TIẾT 20. BÀI 7 TRANG PHỤC (T2)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3"/>
          <p:cNvSpPr>
            <a:spLocks noGrp="1"/>
          </p:cNvSpPr>
          <p:nvPr/>
        </p:nvSpPr>
        <p:spPr>
          <a:xfrm>
            <a:off x="230505" y="1447800"/>
            <a:ext cx="8713470" cy="593090"/>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buFontTx/>
              <a:buNone/>
            </a:pPr>
            <a:r>
              <a:rPr lang="en-US" sz="2800" b="1" dirty="0">
                <a:solidFill>
                  <a:srgbClr val="0000FF"/>
                </a:solidFill>
                <a:latin typeface="Times New Roman" panose="02020603050405020304" pitchFamily="18" charset="0"/>
                <a:cs typeface="Times New Roman" panose="02020603050405020304" pitchFamily="18" charset="0"/>
              </a:rPr>
              <a:t>3.1. </a:t>
            </a:r>
            <a:r>
              <a:rPr sz="2800" b="1" dirty="0">
                <a:solidFill>
                  <a:srgbClr val="0000FF"/>
                </a:solidFill>
                <a:latin typeface="Times New Roman" panose="02020603050405020304" pitchFamily="18" charset="0"/>
                <a:cs typeface="Times New Roman" panose="02020603050405020304" pitchFamily="18" charset="0"/>
              </a:rPr>
              <a:t>Chọn </a:t>
            </a:r>
            <a:r>
              <a:rPr lang="en-US" sz="2800" b="1" dirty="0">
                <a:solidFill>
                  <a:srgbClr val="0000FF"/>
                </a:solidFill>
                <a:latin typeface="Times New Roman" panose="02020603050405020304" pitchFamily="18" charset="0"/>
                <a:cs typeface="Times New Roman" panose="02020603050405020304" pitchFamily="18" charset="0"/>
              </a:rPr>
              <a:t>trang phục</a:t>
            </a:r>
            <a:r>
              <a:rPr sz="2800" b="1" dirty="0">
                <a:solidFill>
                  <a:srgbClr val="0000FF"/>
                </a:solidFill>
                <a:latin typeface="Times New Roman" panose="02020603050405020304" pitchFamily="18" charset="0"/>
                <a:cs typeface="Times New Roman" panose="02020603050405020304" pitchFamily="18" charset="0"/>
              </a:rPr>
              <a:t> phù hợp với vóc dáng cơ thể. </a:t>
            </a:r>
            <a:endParaRPr sz="2800" b="1" dirty="0">
              <a:solidFill>
                <a:srgbClr val="0000FF"/>
              </a:solidFill>
              <a:latin typeface="Times New Roman" panose="02020603050405020304" pitchFamily="18" charset="0"/>
              <a:cs typeface="Times New Roman" panose="02020603050405020304" pitchFamily="18" charset="0"/>
            </a:endParaRPr>
          </a:p>
          <a:p>
            <a:pPr marL="609600" indent="-609600" eaLnBrk="1" hangingPunct="1">
              <a:buNone/>
            </a:pPr>
            <a:endParaRPr sz="2800" dirty="0">
              <a:latin typeface="Times New Roman" panose="02020603050405020304" pitchFamily="18" charset="0"/>
              <a:cs typeface="Times New Roman" panose="02020603050405020304" pitchFamily="18" charset="0"/>
            </a:endParaRPr>
          </a:p>
          <a:p>
            <a:pPr marL="609600" indent="-609600" eaLnBrk="1" hangingPunct="1">
              <a:buNone/>
            </a:pPr>
            <a:r>
              <a:rPr sz="2800"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a:p>
            <a:pPr marL="609600" indent="-609600" eaLnBrk="1" hangingPunct="1">
              <a:buNone/>
            </a:pPr>
            <a:r>
              <a:rPr sz="2800"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4914900" y="2177654"/>
            <a:ext cx="211931" cy="1885950"/>
            <a:chOff x="0" y="0"/>
            <a:chExt cx="282395" cy="996950"/>
          </a:xfrm>
        </p:grpSpPr>
        <p:cxnSp>
          <p:nvCxnSpPr>
            <p:cNvPr id="5" name="Straight Connector 4"/>
            <p:cNvCxnSpPr/>
            <p:nvPr/>
          </p:nvCxnSpPr>
          <p:spPr>
            <a:xfrm>
              <a:off x="6346" y="0"/>
              <a:ext cx="0" cy="996950"/>
            </a:xfrm>
            <a:prstGeom prst="line">
              <a:avLst/>
            </a:prstGeom>
          </p:spPr>
          <p:style>
            <a:lnRef idx="3">
              <a:schemeClr val="accent3"/>
            </a:lnRef>
            <a:fillRef idx="0">
              <a:schemeClr val="accent3"/>
            </a:fillRef>
            <a:effectRef idx="2">
              <a:schemeClr val="accent3"/>
            </a:effectRef>
            <a:fontRef idx="minor">
              <a:schemeClr val="tx1"/>
            </a:fontRef>
          </p:style>
        </p:cxnSp>
        <p:cxnSp>
          <p:nvCxnSpPr>
            <p:cNvPr id="6" name="Straight Connector 5"/>
            <p:cNvCxnSpPr/>
            <p:nvPr/>
          </p:nvCxnSpPr>
          <p:spPr>
            <a:xfrm>
              <a:off x="6346" y="374485"/>
              <a:ext cx="27604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p:cNvCxnSpPr/>
            <p:nvPr/>
          </p:nvCxnSpPr>
          <p:spPr>
            <a:xfrm>
              <a:off x="0" y="996950"/>
              <a:ext cx="276049" cy="0"/>
            </a:xfrm>
            <a:prstGeom prst="line">
              <a:avLst/>
            </a:prstGeom>
          </p:spPr>
          <p:style>
            <a:lnRef idx="3">
              <a:schemeClr val="accent3"/>
            </a:lnRef>
            <a:fillRef idx="0">
              <a:schemeClr val="accent3"/>
            </a:fillRef>
            <a:effectRef idx="2">
              <a:schemeClr val="accent3"/>
            </a:effectRef>
            <a:fontRef idx="minor">
              <a:schemeClr val="tx1"/>
            </a:fontRef>
          </p:style>
        </p:cxnSp>
      </p:grpSp>
      <p:sp>
        <p:nvSpPr>
          <p:cNvPr id="8" name="Text Box 1"/>
          <p:cNvSpPr txBox="1"/>
          <p:nvPr/>
        </p:nvSpPr>
        <p:spPr>
          <a:xfrm>
            <a:off x="3594373" y="918261"/>
            <a:ext cx="1974401" cy="414007"/>
          </a:xfrm>
          <a:prstGeom prst="rect">
            <a:avLst/>
          </a:prstGeom>
        </p:spPr>
        <p:style>
          <a:lnRef idx="0">
            <a:schemeClr val="dk1"/>
          </a:lnRef>
          <a:fillRef idx="3">
            <a:schemeClr val="dk1"/>
          </a:fillRef>
          <a:effectRef idx="3">
            <a:schemeClr val="dk1"/>
          </a:effectRef>
          <a:fontRef idx="minor">
            <a:schemeClr val="lt1"/>
          </a:fontRef>
        </p:style>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lnSpc>
                <a:spcPct val="115000"/>
              </a:lnSpc>
              <a:spcBef>
                <a:spcPts val="0"/>
              </a:spcBef>
              <a:spcAft>
                <a:spcPts val="1000"/>
              </a:spcAft>
              <a:defRPr/>
            </a:pPr>
            <a:r>
              <a:rPr lang="en-US" b="1" dirty="0">
                <a:solidFill>
                  <a:schemeClr val="bg1"/>
                </a:solidFill>
                <a:latin typeface="Times New Roman" panose="02020603050405020304"/>
                <a:ea typeface="Malgun Gothic" panose="020B0503020000020004" charset="-127"/>
                <a:cs typeface="Arial" panose="020B0604020202020204"/>
              </a:rPr>
              <a:t>TRANG PHỤC</a:t>
            </a:r>
            <a:endParaRPr lang="en-US" sz="2700" b="1" dirty="0">
              <a:solidFill>
                <a:schemeClr val="bg1"/>
              </a:solidFill>
              <a:ea typeface="Malgun Gothic" panose="020B0503020000020004" charset="-127"/>
              <a:cs typeface="Arial" panose="020B0604020202020204"/>
            </a:endParaRPr>
          </a:p>
        </p:txBody>
      </p:sp>
      <p:grpSp>
        <p:nvGrpSpPr>
          <p:cNvPr id="9" name="Group 8"/>
          <p:cNvGrpSpPr/>
          <p:nvPr/>
        </p:nvGrpSpPr>
        <p:grpSpPr bwMode="auto">
          <a:xfrm>
            <a:off x="1200150" y="1332310"/>
            <a:ext cx="3381375" cy="832247"/>
            <a:chOff x="76200" y="633356"/>
            <a:chExt cx="4508564" cy="1110148"/>
          </a:xfrm>
        </p:grpSpPr>
        <p:cxnSp>
          <p:nvCxnSpPr>
            <p:cNvPr id="10" name="Straight Connector 9"/>
            <p:cNvCxnSpPr>
              <a:stCxn id="8" idx="2"/>
              <a:endCxn id="11" idx="0"/>
            </p:cNvCxnSpPr>
            <p:nvPr/>
          </p:nvCxnSpPr>
          <p:spPr>
            <a:xfrm flipH="1">
              <a:off x="1149365" y="633356"/>
              <a:ext cx="3435399" cy="662277"/>
            </a:xfrm>
            <a:prstGeom prst="line">
              <a:avLst/>
            </a:prstGeom>
          </p:spPr>
          <p:style>
            <a:lnRef idx="3">
              <a:schemeClr val="accent3"/>
            </a:lnRef>
            <a:fillRef idx="0">
              <a:schemeClr val="accent3"/>
            </a:fillRef>
            <a:effectRef idx="2">
              <a:schemeClr val="accent3"/>
            </a:effectRef>
            <a:fontRef idx="minor">
              <a:schemeClr val="tx1"/>
            </a:fontRef>
          </p:style>
        </p:cxnSp>
        <p:sp>
          <p:nvSpPr>
            <p:cNvPr id="11" name="Text Box 3">
              <a:hlinkClick r:id=""/>
            </p:cNvPr>
            <p:cNvSpPr txBox="1"/>
            <p:nvPr/>
          </p:nvSpPr>
          <p:spPr>
            <a:xfrm>
              <a:off x="76200" y="1295400"/>
              <a:ext cx="2147826" cy="448104"/>
            </a:xfrm>
            <a:prstGeom prst="rect">
              <a:avLst/>
            </a:prstGeom>
          </p:spPr>
          <p:style>
            <a:lnRef idx="0">
              <a:schemeClr val="accent3"/>
            </a:lnRef>
            <a:fillRef idx="3">
              <a:schemeClr val="accent3"/>
            </a:fillRef>
            <a:effectRef idx="3">
              <a:schemeClr val="accent3"/>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algn="ctr" eaLnBrk="1" fontAlgn="auto" hangingPunct="1">
                <a:lnSpc>
                  <a:spcPct val="115000"/>
                </a:lnSpc>
                <a:spcBef>
                  <a:spcPts val="0"/>
                </a:spcBef>
                <a:spcAft>
                  <a:spcPts val="1000"/>
                </a:spcAft>
                <a:defRPr/>
              </a:pPr>
              <a:r>
                <a:rPr lang="en-US" b="1" dirty="0">
                  <a:ln w="5080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ction="ppaction://noaction"/>
                </a:rPr>
                <a:t>Theo </a:t>
              </a:r>
              <a:r>
                <a:rPr lang="en-US" b="1" dirty="0" err="1">
                  <a:ln w="5080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ction="ppaction://noaction"/>
                </a:rPr>
                <a:t>thời</a:t>
              </a:r>
              <a:r>
                <a:rPr lang="en-US" b="1" dirty="0">
                  <a:ln w="5080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ction="ppaction://noaction"/>
                </a:rPr>
                <a:t> </a:t>
              </a:r>
              <a:r>
                <a:rPr lang="en-US" b="1" dirty="0" err="1">
                  <a:ln w="5080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ction="ppaction://noaction"/>
                </a:rPr>
                <a:t>tiết</a:t>
              </a:r>
              <a:endParaRPr lang="en-US" sz="2700" b="1" dirty="0">
                <a:ln w="5080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grpSp>
      <p:grpSp>
        <p:nvGrpSpPr>
          <p:cNvPr id="12" name="Group 11"/>
          <p:cNvGrpSpPr/>
          <p:nvPr/>
        </p:nvGrpSpPr>
        <p:grpSpPr bwMode="auto">
          <a:xfrm>
            <a:off x="2890838" y="1332310"/>
            <a:ext cx="1813322" cy="832247"/>
            <a:chOff x="2330244" y="633356"/>
            <a:chExt cx="2418654" cy="1110149"/>
          </a:xfrm>
        </p:grpSpPr>
        <p:cxnSp>
          <p:nvCxnSpPr>
            <p:cNvPr id="13" name="Straight Connector 12"/>
            <p:cNvCxnSpPr>
              <a:stCxn id="8" idx="2"/>
            </p:cNvCxnSpPr>
            <p:nvPr/>
          </p:nvCxnSpPr>
          <p:spPr>
            <a:xfrm flipH="1">
              <a:off x="3540365" y="633356"/>
              <a:ext cx="1044960" cy="662278"/>
            </a:xfrm>
            <a:prstGeom prst="line">
              <a:avLst/>
            </a:prstGeom>
          </p:spPr>
          <p:style>
            <a:lnRef idx="3">
              <a:schemeClr val="accent3"/>
            </a:lnRef>
            <a:fillRef idx="0">
              <a:schemeClr val="accent3"/>
            </a:fillRef>
            <a:effectRef idx="2">
              <a:schemeClr val="accent3"/>
            </a:effectRef>
            <a:fontRef idx="minor">
              <a:schemeClr val="tx1"/>
            </a:fontRef>
          </p:style>
        </p:cxnSp>
        <p:sp>
          <p:nvSpPr>
            <p:cNvPr id="14" name="Text Box 4">
              <a:hlinkClick r:id=""/>
            </p:cNvPr>
            <p:cNvSpPr txBox="1"/>
            <p:nvPr/>
          </p:nvSpPr>
          <p:spPr>
            <a:xfrm>
              <a:off x="2330244" y="1295634"/>
              <a:ext cx="2418654" cy="44787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lnSpc>
                  <a:spcPct val="115000"/>
                </a:lnSpc>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Theo </a:t>
              </a:r>
              <a:r>
                <a:rPr lang="en-US"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công</a:t>
              </a:r>
              <a:r>
                <a:rPr lang="en-US"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dụng</a:t>
              </a:r>
              <a:endParaRPr lang="en-US" sz="2700"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grpSp>
      <p:grpSp>
        <p:nvGrpSpPr>
          <p:cNvPr id="15" name="Group 14"/>
          <p:cNvGrpSpPr/>
          <p:nvPr/>
        </p:nvGrpSpPr>
        <p:grpSpPr bwMode="auto">
          <a:xfrm>
            <a:off x="4581525" y="1332310"/>
            <a:ext cx="1727597" cy="857250"/>
            <a:chOff x="4584764" y="633356"/>
            <a:chExt cx="2303711" cy="1143825"/>
          </a:xfrm>
        </p:grpSpPr>
        <p:cxnSp>
          <p:nvCxnSpPr>
            <p:cNvPr id="16" name="Straight Connector 15"/>
            <p:cNvCxnSpPr>
              <a:stCxn id="8" idx="2"/>
            </p:cNvCxnSpPr>
            <p:nvPr/>
          </p:nvCxnSpPr>
          <p:spPr>
            <a:xfrm>
              <a:off x="4584764" y="633356"/>
              <a:ext cx="1297128" cy="683118"/>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 Box 5">
              <a:hlinkClick r:id=""/>
            </p:cNvPr>
            <p:cNvSpPr txBox="1"/>
            <p:nvPr/>
          </p:nvSpPr>
          <p:spPr>
            <a:xfrm>
              <a:off x="4876895" y="1316474"/>
              <a:ext cx="2011580" cy="46070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lnSpc>
                  <a:spcPct val="115000"/>
                </a:lnSpc>
                <a:spcBef>
                  <a:spcPts val="0"/>
                </a:spcBef>
                <a:spcAft>
                  <a:spcPts val="1000"/>
                </a:spcAft>
                <a:defRPr/>
              </a:pPr>
              <a:r>
                <a:rPr lang="en-US"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Theo </a:t>
              </a:r>
              <a:r>
                <a:rPr lang="en-US"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lứa</a:t>
              </a:r>
              <a:r>
                <a:rPr lang="en-US"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tuổi</a:t>
              </a:r>
              <a:endParaRPr lang="en-US"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grpSp>
      <p:grpSp>
        <p:nvGrpSpPr>
          <p:cNvPr id="18" name="Group 17"/>
          <p:cNvGrpSpPr/>
          <p:nvPr/>
        </p:nvGrpSpPr>
        <p:grpSpPr bwMode="auto">
          <a:xfrm>
            <a:off x="4581525" y="1332310"/>
            <a:ext cx="3364706" cy="858440"/>
            <a:chOff x="4584764" y="633356"/>
            <a:chExt cx="4485496" cy="1144415"/>
          </a:xfrm>
        </p:grpSpPr>
        <p:cxnSp>
          <p:nvCxnSpPr>
            <p:cNvPr id="19" name="Straight Connector 18"/>
            <p:cNvCxnSpPr>
              <a:stCxn id="8" idx="2"/>
            </p:cNvCxnSpPr>
            <p:nvPr/>
          </p:nvCxnSpPr>
          <p:spPr>
            <a:xfrm>
              <a:off x="4584764" y="633356"/>
              <a:ext cx="3464911" cy="677760"/>
            </a:xfrm>
            <a:prstGeom prst="line">
              <a:avLst/>
            </a:prstGeom>
          </p:spPr>
          <p:style>
            <a:lnRef idx="3">
              <a:schemeClr val="accent3"/>
            </a:lnRef>
            <a:fillRef idx="0">
              <a:schemeClr val="accent3"/>
            </a:fillRef>
            <a:effectRef idx="2">
              <a:schemeClr val="accent3"/>
            </a:effectRef>
            <a:fontRef idx="minor">
              <a:schemeClr val="tx1"/>
            </a:fontRef>
          </p:style>
        </p:cxnSp>
        <p:sp>
          <p:nvSpPr>
            <p:cNvPr id="20" name="Text Box 7">
              <a:hlinkClick r:id=""/>
            </p:cNvPr>
            <p:cNvSpPr txBox="1"/>
            <p:nvPr/>
          </p:nvSpPr>
          <p:spPr>
            <a:xfrm>
              <a:off x="7027503" y="1311116"/>
              <a:ext cx="2042757" cy="46665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lnSpc>
                  <a:spcPct val="115000"/>
                </a:lnSpc>
                <a:spcBef>
                  <a:spcPts val="0"/>
                </a:spcBef>
                <a:spcAft>
                  <a:spcPts val="1000"/>
                </a:spcAft>
                <a:defRPr/>
              </a:pPr>
              <a:r>
                <a:rPr lang="en-US"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Theo </a:t>
              </a:r>
              <a:r>
                <a:rPr lang="en-US"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giới</a:t>
              </a:r>
              <a:r>
                <a:rPr lang="en-US"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tính</a:t>
              </a:r>
              <a:endParaRPr lang="en-US"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grpSp>
      <p:grpSp>
        <p:nvGrpSpPr>
          <p:cNvPr id="21" name="Group 20"/>
          <p:cNvGrpSpPr/>
          <p:nvPr/>
        </p:nvGrpSpPr>
        <p:grpSpPr bwMode="auto">
          <a:xfrm>
            <a:off x="1273969" y="2171700"/>
            <a:ext cx="211931" cy="1885950"/>
            <a:chOff x="0" y="0"/>
            <a:chExt cx="282395" cy="996950"/>
          </a:xfrm>
        </p:grpSpPr>
        <p:cxnSp>
          <p:nvCxnSpPr>
            <p:cNvPr id="22" name="Straight Connector 21"/>
            <p:cNvCxnSpPr/>
            <p:nvPr/>
          </p:nvCxnSpPr>
          <p:spPr>
            <a:xfrm>
              <a:off x="6346" y="0"/>
              <a:ext cx="0" cy="996950"/>
            </a:xfrm>
            <a:prstGeom prst="line">
              <a:avLst/>
            </a:prstGeom>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a:off x="6346" y="374486"/>
              <a:ext cx="27604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a:off x="0" y="996950"/>
              <a:ext cx="276049" cy="0"/>
            </a:xfrm>
            <a:prstGeom prst="line">
              <a:avLst/>
            </a:prstGeom>
          </p:spPr>
          <p:style>
            <a:lnRef idx="3">
              <a:schemeClr val="accent3"/>
            </a:lnRef>
            <a:fillRef idx="0">
              <a:schemeClr val="accent3"/>
            </a:fillRef>
            <a:effectRef idx="2">
              <a:schemeClr val="accent3"/>
            </a:effectRef>
            <a:fontRef idx="minor">
              <a:schemeClr val="tx1"/>
            </a:fontRef>
          </p:style>
        </p:cxnSp>
      </p:grpSp>
      <p:sp>
        <p:nvSpPr>
          <p:cNvPr id="25" name="Text Box 17"/>
          <p:cNvSpPr txBox="1"/>
          <p:nvPr/>
        </p:nvSpPr>
        <p:spPr>
          <a:xfrm>
            <a:off x="1500505" y="2521585"/>
            <a:ext cx="1186180" cy="99885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eaLnBrk="1" fontAlgn="auto" hangingPunct="1">
              <a:lnSpc>
                <a:spcPct val="115000"/>
              </a:lnSpc>
              <a:spcBef>
                <a:spcPts val="0"/>
              </a:spcBef>
              <a:spcAft>
                <a:spcPts val="1000"/>
              </a:spcAft>
              <a:defRPr/>
            </a:pPr>
            <a:r>
              <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Trang</a:t>
            </a:r>
            <a:r>
              <a:rPr lang="en-US" sz="1650" b="1" dirty="0">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phục</a:t>
            </a:r>
            <a:r>
              <a:rPr lang="en-US" sz="1650" b="1" dirty="0">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mùa</a:t>
            </a:r>
            <a:r>
              <a:rPr lang="en-US" sz="1650" b="1" dirty="0">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lạnh</a:t>
            </a:r>
            <a:endPar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endParaRPr>
          </a:p>
        </p:txBody>
      </p:sp>
      <p:sp>
        <p:nvSpPr>
          <p:cNvPr id="26" name="Text Box 18"/>
          <p:cNvSpPr txBox="1"/>
          <p:nvPr/>
        </p:nvSpPr>
        <p:spPr>
          <a:xfrm>
            <a:off x="1481455" y="3669665"/>
            <a:ext cx="1198880" cy="9848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eaLnBrk="1" fontAlgn="auto" hangingPunct="1">
              <a:lnSpc>
                <a:spcPct val="115000"/>
              </a:lnSpc>
              <a:spcBef>
                <a:spcPts val="0"/>
              </a:spcBef>
              <a:spcAft>
                <a:spcPts val="1000"/>
              </a:spcAft>
              <a:defRPr/>
            </a:pP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Trang</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phục</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mùa</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nóng</a:t>
            </a:r>
            <a:endParaRPr lang="en-US" sz="1650" b="1" dirty="0" err="1">
              <a:solidFill>
                <a:srgbClr val="FFFF00"/>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endParaRPr>
          </a:p>
        </p:txBody>
      </p:sp>
      <p:grpSp>
        <p:nvGrpSpPr>
          <p:cNvPr id="27" name="Group 26"/>
          <p:cNvGrpSpPr/>
          <p:nvPr/>
        </p:nvGrpSpPr>
        <p:grpSpPr bwMode="auto">
          <a:xfrm>
            <a:off x="3077766" y="2172891"/>
            <a:ext cx="294084" cy="3588544"/>
            <a:chOff x="0" y="0"/>
            <a:chExt cx="282413" cy="3296416"/>
          </a:xfrm>
        </p:grpSpPr>
        <p:grpSp>
          <p:nvGrpSpPr>
            <p:cNvPr id="49179" name="Group 27"/>
            <p:cNvGrpSpPr/>
            <p:nvPr/>
          </p:nvGrpSpPr>
          <p:grpSpPr bwMode="auto">
            <a:xfrm>
              <a:off x="0" y="0"/>
              <a:ext cx="282395" cy="2565070"/>
              <a:chOff x="0" y="0"/>
              <a:chExt cx="282395" cy="996950"/>
            </a:xfrm>
          </p:grpSpPr>
          <p:cxnSp>
            <p:nvCxnSpPr>
              <p:cNvPr id="34" name="Straight Connector 33"/>
              <p:cNvCxnSpPr/>
              <p:nvPr/>
            </p:nvCxnSpPr>
            <p:spPr>
              <a:xfrm>
                <a:off x="6860" y="0"/>
                <a:ext cx="0" cy="996818"/>
              </a:xfrm>
              <a:prstGeom prst="line">
                <a:avLst/>
              </a:prstGeom>
            </p:spPr>
            <p:style>
              <a:lnRef idx="3">
                <a:schemeClr val="accent3"/>
              </a:lnRef>
              <a:fillRef idx="0">
                <a:schemeClr val="accent3"/>
              </a:fillRef>
              <a:effectRef idx="2">
                <a:schemeClr val="accent3"/>
              </a:effectRef>
              <a:fontRef idx="minor">
                <a:schemeClr val="tx1"/>
              </a:fontRef>
            </p:style>
          </p:cxnSp>
          <p:cxnSp>
            <p:nvCxnSpPr>
              <p:cNvPr id="35" name="Straight Connector 34"/>
              <p:cNvCxnSpPr/>
              <p:nvPr/>
            </p:nvCxnSpPr>
            <p:spPr>
              <a:xfrm>
                <a:off x="6860" y="374497"/>
                <a:ext cx="275553"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a:off x="0" y="996818"/>
                <a:ext cx="275553" cy="0"/>
              </a:xfrm>
              <a:prstGeom prst="line">
                <a:avLst/>
              </a:prstGeom>
            </p:spPr>
            <p:style>
              <a:lnRef idx="3">
                <a:schemeClr val="accent3"/>
              </a:lnRef>
              <a:fillRef idx="0">
                <a:schemeClr val="accent3"/>
              </a:fillRef>
              <a:effectRef idx="2">
                <a:schemeClr val="accent3"/>
              </a:effectRef>
              <a:fontRef idx="minor">
                <a:schemeClr val="tx1"/>
              </a:fontRef>
            </p:style>
          </p:cxnSp>
        </p:grpSp>
        <p:cxnSp>
          <p:nvCxnSpPr>
            <p:cNvPr id="29" name="Straight Connector 28"/>
            <p:cNvCxnSpPr/>
            <p:nvPr/>
          </p:nvCxnSpPr>
          <p:spPr>
            <a:xfrm>
              <a:off x="6860" y="368577"/>
              <a:ext cx="275553"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p:cNvCxnSpPr/>
            <p:nvPr/>
          </p:nvCxnSpPr>
          <p:spPr>
            <a:xfrm>
              <a:off x="6860" y="1453529"/>
              <a:ext cx="275553"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1" name="Straight Connector 30"/>
            <p:cNvCxnSpPr/>
            <p:nvPr/>
          </p:nvCxnSpPr>
          <p:spPr>
            <a:xfrm>
              <a:off x="6860" y="1986162"/>
              <a:ext cx="275553"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2" name="Straight Connector 31"/>
            <p:cNvCxnSpPr/>
            <p:nvPr/>
          </p:nvCxnSpPr>
          <p:spPr>
            <a:xfrm>
              <a:off x="6860" y="2565823"/>
              <a:ext cx="0" cy="730593"/>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a:off x="6860" y="3296416"/>
              <a:ext cx="275553" cy="0"/>
            </a:xfrm>
            <a:prstGeom prst="line">
              <a:avLst/>
            </a:prstGeom>
          </p:spPr>
          <p:style>
            <a:lnRef idx="3">
              <a:schemeClr val="accent3"/>
            </a:lnRef>
            <a:fillRef idx="0">
              <a:schemeClr val="accent3"/>
            </a:fillRef>
            <a:effectRef idx="2">
              <a:schemeClr val="accent3"/>
            </a:effectRef>
            <a:fontRef idx="minor">
              <a:schemeClr val="tx1"/>
            </a:fontRef>
          </p:style>
        </p:cxnSp>
      </p:grpSp>
      <p:sp>
        <p:nvSpPr>
          <p:cNvPr id="37" name="Text Box 29"/>
          <p:cNvSpPr txBox="1"/>
          <p:nvPr/>
        </p:nvSpPr>
        <p:spPr>
          <a:xfrm>
            <a:off x="3364865" y="5300980"/>
            <a:ext cx="1207135" cy="828675"/>
          </a:xfrm>
          <a:prstGeom prst="rect">
            <a:avLst/>
          </a:prstGeom>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spcBef>
                <a:spcPts val="0"/>
              </a:spcBef>
              <a:spcAft>
                <a:spcPts val="0"/>
              </a:spcAft>
              <a:defRPr/>
            </a:pP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Trang</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phục</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thể</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thao</a:t>
            </a:r>
            <a:endParaRPr lang="en-US" sz="1650"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38" name="Text Box 30"/>
          <p:cNvSpPr txBox="1"/>
          <p:nvPr/>
        </p:nvSpPr>
        <p:spPr>
          <a:xfrm>
            <a:off x="3364706" y="2900363"/>
            <a:ext cx="1207294" cy="528638"/>
          </a:xfrm>
          <a:prstGeom prst="rect">
            <a:avLst/>
          </a:prstGeom>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spcBef>
                <a:spcPts val="0"/>
              </a:spcBef>
              <a:spcAft>
                <a:spcPts val="0"/>
              </a:spcAft>
              <a:defRPr/>
            </a:pP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TP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thường</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ngày</a:t>
            </a:r>
            <a:endParaRPr lang="en-US" sz="1575"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39" name="Text Box 31"/>
          <p:cNvSpPr txBox="1"/>
          <p:nvPr/>
        </p:nvSpPr>
        <p:spPr>
          <a:xfrm>
            <a:off x="3357563" y="3519488"/>
            <a:ext cx="1214438" cy="538163"/>
          </a:xfrm>
          <a:prstGeom prst="rect">
            <a:avLst/>
          </a:prstGeom>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spcBef>
                <a:spcPts val="0"/>
              </a:spcBef>
              <a:spcAft>
                <a:spcPts val="0"/>
              </a:spcAft>
              <a:defRPr/>
            </a:pP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Trang</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phục</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lễ</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hội</a:t>
            </a:r>
            <a:endParaRPr lang="en-US" sz="1575"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40" name="Text Box 32"/>
          <p:cNvSpPr txBox="1"/>
          <p:nvPr/>
        </p:nvSpPr>
        <p:spPr>
          <a:xfrm>
            <a:off x="3371850" y="4119563"/>
            <a:ext cx="1200150" cy="303610"/>
          </a:xfrm>
          <a:prstGeom prst="rect">
            <a:avLst/>
          </a:prstGeom>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spcBef>
                <a:spcPts val="0"/>
              </a:spcBef>
              <a:spcAft>
                <a:spcPts val="0"/>
              </a:spcAft>
              <a:defRPr/>
            </a:pP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Đồng</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phục</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endParaRPr lang="en-US" sz="1575"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41" name="Text Box 33"/>
          <p:cNvSpPr txBox="1"/>
          <p:nvPr/>
        </p:nvSpPr>
        <p:spPr>
          <a:xfrm>
            <a:off x="3369469" y="4514850"/>
            <a:ext cx="1202531" cy="628650"/>
          </a:xfrm>
          <a:prstGeom prst="rect">
            <a:avLst/>
          </a:prstGeom>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lnSpc>
                <a:spcPct val="115000"/>
              </a:lnSpc>
              <a:spcBef>
                <a:spcPts val="0"/>
              </a:spcBef>
              <a:spcAft>
                <a:spcPts val="1000"/>
              </a:spcAft>
              <a:defRPr/>
            </a:pP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TP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bảo</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hộ</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lao</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động</a:t>
            </a:r>
            <a:endParaRPr lang="en-US" sz="1575"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42" name="Text Box 34"/>
          <p:cNvSpPr txBox="1"/>
          <p:nvPr/>
        </p:nvSpPr>
        <p:spPr>
          <a:xfrm>
            <a:off x="3382566" y="2224088"/>
            <a:ext cx="1189434" cy="629841"/>
          </a:xfrm>
          <a:prstGeom prst="rect">
            <a:avLst/>
          </a:prstGeom>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spcBef>
                <a:spcPts val="0"/>
              </a:spcBef>
              <a:spcAft>
                <a:spcPts val="0"/>
              </a:spcAft>
              <a:defRPr/>
            </a:pP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Trang</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phục</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mặc</a:t>
            </a:r>
            <a:r>
              <a:rPr lang="en-US" sz="1575"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575"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lót</a:t>
            </a:r>
            <a:endParaRPr lang="en-US" sz="1575"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43" name="Text Box 39"/>
          <p:cNvSpPr txBox="1"/>
          <p:nvPr/>
        </p:nvSpPr>
        <p:spPr>
          <a:xfrm>
            <a:off x="5126990" y="2510790"/>
            <a:ext cx="1182370" cy="836930"/>
          </a:xfrm>
          <a:prstGeom prst="rect">
            <a:avLst/>
          </a:prstGeom>
        </p:spPr>
        <p:style>
          <a:lnRef idx="1">
            <a:schemeClr val="accent2"/>
          </a:lnRef>
          <a:fillRef idx="3">
            <a:schemeClr val="accent2"/>
          </a:fillRef>
          <a:effectRef idx="2">
            <a:schemeClr val="accent2"/>
          </a:effectRef>
          <a:fontRef idx="minor">
            <a:schemeClr val="lt1"/>
          </a:fontRef>
        </p:style>
        <p:txBody>
          <a:bodyPr/>
          <a:lstStyle/>
          <a:p>
            <a:pPr algn="ctr" eaLnBrk="1" fontAlgn="auto" hangingPunct="1">
              <a:spcBef>
                <a:spcPts val="0"/>
              </a:spcBef>
              <a:spcAft>
                <a:spcPts val="0"/>
              </a:spcAft>
              <a:defRPr/>
            </a:pP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Trang</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phục</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trẻ</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em</a:t>
            </a:r>
            <a:endPar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endParaRPr>
          </a:p>
        </p:txBody>
      </p:sp>
      <p:sp>
        <p:nvSpPr>
          <p:cNvPr id="44" name="Text Box 40"/>
          <p:cNvSpPr txBox="1"/>
          <p:nvPr/>
        </p:nvSpPr>
        <p:spPr>
          <a:xfrm>
            <a:off x="5121910" y="3605530"/>
            <a:ext cx="1186815" cy="1231265"/>
          </a:xfrm>
          <a:prstGeom prst="rect">
            <a:avLst/>
          </a:prstGeom>
        </p:spPr>
        <p:style>
          <a:lnRef idx="1">
            <a:schemeClr val="accent2"/>
          </a:lnRef>
          <a:fillRef idx="3">
            <a:schemeClr val="accent2"/>
          </a:fillRef>
          <a:effectRef idx="2">
            <a:schemeClr val="accent2"/>
          </a:effectRef>
          <a:fontRef idx="minor">
            <a:schemeClr val="lt1"/>
          </a:fontRef>
        </p:style>
        <p:txBody>
          <a:bodyPr/>
          <a:lstStyle/>
          <a:p>
            <a:pPr algn="ctr" eaLnBrk="1" fontAlgn="auto" hangingPunct="1">
              <a:spcBef>
                <a:spcPts val="0"/>
              </a:spcBef>
              <a:spcAft>
                <a:spcPts val="0"/>
              </a:spcAft>
              <a:defRPr/>
            </a:pP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Trang</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phục</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người</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đứng</a:t>
            </a:r>
            <a:r>
              <a:rPr lang="en-US" sz="1650" b="1" dirty="0">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highlight>
                  <a:srgbClr val="FFFF00"/>
                </a:highlight>
                <a:latin typeface="Times New Roman" panose="02020603050405020304"/>
                <a:ea typeface="Malgun Gothic" panose="020B0503020000020004" charset="-127"/>
                <a:cs typeface="Arial" panose="020B0604020202020204"/>
                <a:hlinkClick r:id=""/>
              </a:rPr>
              <a:t>tuổ</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i</a:t>
            </a:r>
            <a:endParaRPr lang="en-US" sz="1650"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grpSp>
        <p:nvGrpSpPr>
          <p:cNvPr id="45" name="Group 44"/>
          <p:cNvGrpSpPr/>
          <p:nvPr/>
        </p:nvGrpSpPr>
        <p:grpSpPr bwMode="auto">
          <a:xfrm>
            <a:off x="6572250" y="2177654"/>
            <a:ext cx="211931" cy="1885950"/>
            <a:chOff x="0" y="0"/>
            <a:chExt cx="282395" cy="996950"/>
          </a:xfrm>
        </p:grpSpPr>
        <p:cxnSp>
          <p:nvCxnSpPr>
            <p:cNvPr id="46" name="Straight Connector 45"/>
            <p:cNvCxnSpPr/>
            <p:nvPr/>
          </p:nvCxnSpPr>
          <p:spPr>
            <a:xfrm>
              <a:off x="6346" y="0"/>
              <a:ext cx="0" cy="996950"/>
            </a:xfrm>
            <a:prstGeom prst="line">
              <a:avLst/>
            </a:prstGeom>
          </p:spPr>
          <p:style>
            <a:lnRef idx="3">
              <a:schemeClr val="accent3"/>
            </a:lnRef>
            <a:fillRef idx="0">
              <a:schemeClr val="accent3"/>
            </a:fillRef>
            <a:effectRef idx="2">
              <a:schemeClr val="accent3"/>
            </a:effectRef>
            <a:fontRef idx="minor">
              <a:schemeClr val="tx1"/>
            </a:fontRef>
          </p:style>
        </p:cxnSp>
        <p:cxnSp>
          <p:nvCxnSpPr>
            <p:cNvPr id="47" name="Straight Connector 46"/>
            <p:cNvCxnSpPr/>
            <p:nvPr/>
          </p:nvCxnSpPr>
          <p:spPr>
            <a:xfrm>
              <a:off x="6346" y="374485"/>
              <a:ext cx="27604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a:off x="0" y="996950"/>
              <a:ext cx="276049" cy="0"/>
            </a:xfrm>
            <a:prstGeom prst="line">
              <a:avLst/>
            </a:prstGeom>
          </p:spPr>
          <p:style>
            <a:lnRef idx="3">
              <a:schemeClr val="accent3"/>
            </a:lnRef>
            <a:fillRef idx="0">
              <a:schemeClr val="accent3"/>
            </a:fillRef>
            <a:effectRef idx="2">
              <a:schemeClr val="accent3"/>
            </a:effectRef>
            <a:fontRef idx="minor">
              <a:schemeClr val="tx1"/>
            </a:fontRef>
          </p:style>
        </p:cxnSp>
      </p:grpSp>
      <p:sp>
        <p:nvSpPr>
          <p:cNvPr id="49" name="Text Box 45"/>
          <p:cNvSpPr txBox="1"/>
          <p:nvPr/>
        </p:nvSpPr>
        <p:spPr>
          <a:xfrm>
            <a:off x="6779419" y="2622947"/>
            <a:ext cx="1067991" cy="598884"/>
          </a:xfrm>
          <a:prstGeom prst="rect">
            <a:avLst/>
          </a:prstGeom>
        </p:spPr>
        <p:style>
          <a:lnRef idx="1">
            <a:schemeClr val="accent5"/>
          </a:lnRef>
          <a:fillRef idx="3">
            <a:schemeClr val="accent5"/>
          </a:fillRef>
          <a:effectRef idx="2">
            <a:schemeClr val="accent5"/>
          </a:effectRef>
          <a:fontRef idx="minor">
            <a:schemeClr val="lt1"/>
          </a:fontRef>
        </p:style>
        <p:txBody>
          <a:bodyPr/>
          <a:lstStyle/>
          <a:p>
            <a:pPr algn="ctr" eaLnBrk="1" fontAlgn="auto" hangingPunct="1">
              <a:spcBef>
                <a:spcPts val="0"/>
              </a:spcBef>
              <a:spcAft>
                <a:spcPts val="0"/>
              </a:spcAft>
              <a:defRPr/>
            </a:pP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Trang</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phục</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nam</a:t>
            </a:r>
            <a:endParaRPr lang="en-US" sz="1650"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
        <p:nvSpPr>
          <p:cNvPr id="50" name="Text Box 46"/>
          <p:cNvSpPr txBox="1"/>
          <p:nvPr/>
        </p:nvSpPr>
        <p:spPr>
          <a:xfrm>
            <a:off x="6784181" y="3788569"/>
            <a:ext cx="1063229" cy="634604"/>
          </a:xfrm>
          <a:prstGeom prst="rect">
            <a:avLst/>
          </a:prstGeom>
        </p:spPr>
        <p:style>
          <a:lnRef idx="1">
            <a:schemeClr val="accent5"/>
          </a:lnRef>
          <a:fillRef idx="3">
            <a:schemeClr val="accent5"/>
          </a:fillRef>
          <a:effectRef idx="2">
            <a:schemeClr val="accent5"/>
          </a:effectRef>
          <a:fontRef idx="minor">
            <a:schemeClr val="lt1"/>
          </a:fontRef>
        </p:style>
        <p:txBody>
          <a:bodyPr/>
          <a:lstStyle/>
          <a:p>
            <a:pPr algn="ctr" eaLnBrk="1" fontAlgn="auto" hangingPunct="1">
              <a:lnSpc>
                <a:spcPct val="115000"/>
              </a:lnSpc>
              <a:spcBef>
                <a:spcPts val="0"/>
              </a:spcBef>
              <a:spcAft>
                <a:spcPts val="1000"/>
              </a:spcAft>
              <a:defRPr/>
            </a:pP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Trang</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phục</a:t>
            </a:r>
            <a:r>
              <a:rPr lang="en-US" sz="1650" b="1" dirty="0">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 </a:t>
            </a:r>
            <a:r>
              <a:rPr lang="en-US" sz="1650" b="1" dirty="0" err="1">
                <a:solidFill>
                  <a:schemeClr val="tx1"/>
                </a:solidFill>
                <a:effectLst>
                  <a:outerShdw blurRad="38100" dist="38100" dir="2700000" algn="tl">
                    <a:srgbClr val="000000">
                      <a:alpha val="43137"/>
                    </a:srgbClr>
                  </a:outerShdw>
                </a:effectLst>
                <a:latin typeface="Times New Roman" panose="02020603050405020304"/>
                <a:ea typeface="Malgun Gothic" panose="020B0503020000020004" charset="-127"/>
                <a:cs typeface="Arial" panose="020B0604020202020204"/>
                <a:hlinkClick r:id=""/>
              </a:rPr>
              <a:t>nữ</a:t>
            </a:r>
            <a:endParaRPr lang="en-US" sz="1650" b="1" dirty="0">
              <a:solidFill>
                <a:schemeClr val="tx1"/>
              </a:solidFill>
              <a:effectLst>
                <a:outerShdw blurRad="38100" dist="38100" dir="2700000" algn="tl">
                  <a:srgbClr val="000000">
                    <a:alpha val="43137"/>
                  </a:srgbClr>
                </a:outerShdw>
              </a:effectLst>
              <a:ea typeface="Malgun Gothic" panose="020B0503020000020004" charset="-127"/>
              <a:cs typeface="Arial" panose="020B0604020202020204"/>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5218"/>
    </mc:Choice>
    <mc:Fallback>
      <p:transition spd="slow" advTm="552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750"/>
                                        <p:tgtEl>
                                          <p:spTgt spid="26"/>
                                        </p:tgtEl>
                                      </p:cBhvr>
                                    </p:animEffect>
                                    <p:anim calcmode="lin" valueType="num">
                                      <p:cBhvr>
                                        <p:cTn id="39" dur="750" fill="hold"/>
                                        <p:tgtEl>
                                          <p:spTgt spid="26"/>
                                        </p:tgtEl>
                                        <p:attrNameLst>
                                          <p:attrName>ppt_x</p:attrName>
                                        </p:attrNameLst>
                                      </p:cBhvr>
                                      <p:tavLst>
                                        <p:tav tm="0">
                                          <p:val>
                                            <p:strVal val="#ppt_x"/>
                                          </p:val>
                                        </p:tav>
                                        <p:tav tm="100000">
                                          <p:val>
                                            <p:strVal val="#ppt_x"/>
                                          </p:val>
                                        </p:tav>
                                      </p:tavLst>
                                    </p:anim>
                                    <p:anim calcmode="lin" valueType="num">
                                      <p:cBhvr>
                                        <p:cTn id="40"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childTnLst>
                          </p:cTn>
                        </p:par>
                        <p:par>
                          <p:cTn id="51" fill="hold">
                            <p:stCondLst>
                              <p:cond delay="500"/>
                            </p:stCondLst>
                            <p:childTnLst>
                              <p:par>
                                <p:cTn id="52" presetID="16" presetClass="entr" presetSubtype="42"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outHorizontal)">
                                      <p:cBhvr>
                                        <p:cTn id="54" dur="500"/>
                                        <p:tgtEl>
                                          <p:spTgt spid="38"/>
                                        </p:tgtEl>
                                      </p:cBhvr>
                                    </p:animEffect>
                                  </p:childTnLst>
                                </p:cTn>
                              </p:par>
                            </p:childTnLst>
                          </p:cTn>
                        </p:par>
                        <p:par>
                          <p:cTn id="55" fill="hold">
                            <p:stCondLst>
                              <p:cond delay="1000"/>
                            </p:stCondLst>
                            <p:childTnLst>
                              <p:par>
                                <p:cTn id="56" presetID="16" presetClass="entr" presetSubtype="42"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barn(outHorizontal)">
                                      <p:cBhvr>
                                        <p:cTn id="58" dur="500"/>
                                        <p:tgtEl>
                                          <p:spTgt spid="39"/>
                                        </p:tgtEl>
                                      </p:cBhvr>
                                    </p:animEffect>
                                  </p:childTnLst>
                                </p:cTn>
                              </p:par>
                            </p:childTnLst>
                          </p:cTn>
                        </p:par>
                        <p:par>
                          <p:cTn id="59" fill="hold">
                            <p:stCondLst>
                              <p:cond delay="1500"/>
                            </p:stCondLst>
                            <p:childTnLst>
                              <p:par>
                                <p:cTn id="60" presetID="16" presetClass="entr" presetSubtype="37"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outVertical)">
                                      <p:cBhvr>
                                        <p:cTn id="62" dur="500"/>
                                        <p:tgtEl>
                                          <p:spTgt spid="40"/>
                                        </p:tgtEl>
                                      </p:cBhvr>
                                    </p:animEffect>
                                  </p:childTnLst>
                                </p:cTn>
                              </p:par>
                            </p:childTnLst>
                          </p:cTn>
                        </p:par>
                        <p:par>
                          <p:cTn id="63" fill="hold">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up)">
                                      <p:cBhvr>
                                        <p:cTn id="66" dur="500"/>
                                        <p:tgtEl>
                                          <p:spTgt spid="41"/>
                                        </p:tgtEl>
                                      </p:cBhvr>
                                    </p:animEffect>
                                  </p:childTnLst>
                                </p:cTn>
                              </p:par>
                            </p:childTnLst>
                          </p:cTn>
                        </p:par>
                        <p:par>
                          <p:cTn id="67" fill="hold">
                            <p:stCondLst>
                              <p:cond delay="2500"/>
                            </p:stCondLst>
                            <p:childTnLst>
                              <p:par>
                                <p:cTn id="68" presetID="16" presetClass="entr" presetSubtype="26"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Horizontal)">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up)">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p:cTn id="80" dur="500" fill="hold"/>
                                        <p:tgtEl>
                                          <p:spTgt spid="43"/>
                                        </p:tgtEl>
                                        <p:attrNameLst>
                                          <p:attrName>ppt_w</p:attrName>
                                        </p:attrNameLst>
                                      </p:cBhvr>
                                      <p:tavLst>
                                        <p:tav tm="0">
                                          <p:val>
                                            <p:fltVal val="0"/>
                                          </p:val>
                                        </p:tav>
                                        <p:tav tm="100000">
                                          <p:val>
                                            <p:strVal val="#ppt_w"/>
                                          </p:val>
                                        </p:tav>
                                      </p:tavLst>
                                    </p:anim>
                                    <p:anim calcmode="lin" valueType="num">
                                      <p:cBhvr>
                                        <p:cTn id="81" dur="500" fill="hold"/>
                                        <p:tgtEl>
                                          <p:spTgt spid="43"/>
                                        </p:tgtEl>
                                        <p:attrNameLst>
                                          <p:attrName>ppt_h</p:attrName>
                                        </p:attrNameLst>
                                      </p:cBhvr>
                                      <p:tavLst>
                                        <p:tav tm="0">
                                          <p:val>
                                            <p:fltVal val="0"/>
                                          </p:val>
                                        </p:tav>
                                        <p:tav tm="100000">
                                          <p:val>
                                            <p:strVal val="#ppt_h"/>
                                          </p:val>
                                        </p:tav>
                                      </p:tavLst>
                                    </p:anim>
                                    <p:animEffect transition="in" filter="fade">
                                      <p:cBhvr>
                                        <p:cTn id="82" dur="500"/>
                                        <p:tgtEl>
                                          <p:spTgt spid="43"/>
                                        </p:tgtEl>
                                      </p:cBhvr>
                                    </p:animEffect>
                                  </p:childTnLst>
                                </p:cTn>
                              </p:par>
                            </p:childTnLst>
                          </p:cTn>
                        </p:par>
                        <p:par>
                          <p:cTn id="83" fill="hold">
                            <p:stCondLst>
                              <p:cond delay="500"/>
                            </p:stCondLst>
                            <p:childTnLst>
                              <p:par>
                                <p:cTn id="84" presetID="31" presetClass="entr" presetSubtype="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fltVal val="0"/>
                                          </p:val>
                                        </p:tav>
                                        <p:tav tm="100000">
                                          <p:val>
                                            <p:strVal val="#ppt_h"/>
                                          </p:val>
                                        </p:tav>
                                      </p:tavLst>
                                    </p:anim>
                                    <p:anim calcmode="lin" valueType="num">
                                      <p:cBhvr>
                                        <p:cTn id="88" dur="500" fill="hold"/>
                                        <p:tgtEl>
                                          <p:spTgt spid="44"/>
                                        </p:tgtEl>
                                        <p:attrNameLst>
                                          <p:attrName>style.rotation</p:attrName>
                                        </p:attrNameLst>
                                      </p:cBhvr>
                                      <p:tavLst>
                                        <p:tav tm="0">
                                          <p:val>
                                            <p:fltVal val="90"/>
                                          </p:val>
                                        </p:tav>
                                        <p:tav tm="100000">
                                          <p:val>
                                            <p:fltVal val="0"/>
                                          </p:val>
                                        </p:tav>
                                      </p:tavLst>
                                    </p:anim>
                                    <p:animEffect transition="in" filter="fade">
                                      <p:cBhvr>
                                        <p:cTn id="89" dur="5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up)">
                                      <p:cBhvr>
                                        <p:cTn id="94" dur="500"/>
                                        <p:tgtEl>
                                          <p:spTgt spid="45"/>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randombar(horizontal)">
                                      <p:cBhvr>
                                        <p:cTn id="98" dur="500"/>
                                        <p:tgtEl>
                                          <p:spTgt spid="49"/>
                                        </p:tgtEl>
                                      </p:cBhvr>
                                    </p:animEffect>
                                  </p:childTnLst>
                                </p:cTn>
                              </p:par>
                            </p:childTnLst>
                          </p:cTn>
                        </p:par>
                        <p:par>
                          <p:cTn id="99" fill="hold">
                            <p:stCondLst>
                              <p:cond delay="1000"/>
                            </p:stCondLst>
                            <p:childTnLst>
                              <p:par>
                                <p:cTn id="100" presetID="14" presetClass="entr" presetSubtype="5" fill="hold" grpId="0" nodeType="after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randombar(vertical)">
                                      <p:cBhvr>
                                        <p:cTn id="10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9" grpId="0" bldLvl="0" animBg="1"/>
      <p:bldP spid="5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2772" name="Picture 4" descr="Screen Clipping"/>
          <p:cNvPicPr>
            <a:picLocks noChangeAspect="1"/>
          </p:cNvPicPr>
          <p:nvPr/>
        </p:nvPicPr>
        <p:blipFill>
          <a:blip r:embed="rId1">
            <a:extLst>
              <a:ext uri="{28A0092B-C50C-407E-A947-70E740481C1C}">
                <a14:useLocalDpi xmlns:a14="http://schemas.microsoft.com/office/drawing/2010/main" val="0"/>
              </a:ext>
            </a:extLst>
          </a:blip>
          <a:srcRect l="3220" t="3220"/>
          <a:stretch>
            <a:fillRect/>
          </a:stretch>
        </p:blipFill>
        <p:spPr bwMode="auto">
          <a:xfrm>
            <a:off x="427038" y="90488"/>
            <a:ext cx="1981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5000" y="831850"/>
            <a:ext cx="8123238" cy="49228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906463" y="919163"/>
            <a:ext cx="8131175" cy="2277547"/>
          </a:xfrm>
          <a:prstGeom prst="rect">
            <a:avLst/>
          </a:prstGeom>
        </p:spPr>
        <p:txBody>
          <a:bodyPr>
            <a:spAutoFit/>
          </a:bodyPr>
          <a:lstStyle/>
          <a:p>
            <a:pPr>
              <a:defRPr/>
            </a:pPr>
            <a:r>
              <a:rPr lang="en-US" sz="3200" dirty="0">
                <a:solidFill>
                  <a:schemeClr val="bg1"/>
                </a:solidFill>
                <a:ea typeface="+mj-ea"/>
                <a:cs typeface="Times New Roman" panose="02020603050405020304" pitchFamily="18" charset="0"/>
              </a:rPr>
              <a:t>1</a:t>
            </a:r>
            <a:r>
              <a:rPr lang="vi-VN" sz="3200" dirty="0">
                <a:solidFill>
                  <a:schemeClr val="bg1"/>
                </a:solidFill>
                <a:ea typeface="+mj-ea"/>
                <a:cs typeface="Times New Roman" panose="02020603050405020304" pitchFamily="18" charset="0"/>
              </a:rPr>
              <a:t>. Em hãy chỉ ra vật dụng nào là trang phục trong những vật dụng dưới đây. Nêu vai </a:t>
            </a:r>
            <a:r>
              <a:rPr lang="vi-VN" sz="3200">
                <a:solidFill>
                  <a:schemeClr val="bg1"/>
                </a:solidFill>
                <a:ea typeface="+mj-ea"/>
                <a:cs typeface="Times New Roman" panose="02020603050405020304" pitchFamily="18" charset="0"/>
              </a:rPr>
              <a:t>trò </a:t>
            </a:r>
            <a:r>
              <a:rPr lang="vi-VN" sz="3200" smtClean="0">
                <a:solidFill>
                  <a:schemeClr val="bg1"/>
                </a:solidFill>
                <a:ea typeface="+mj-ea"/>
                <a:cs typeface="Times New Roman" panose="02020603050405020304" pitchFamily="18" charset="0"/>
              </a:rPr>
              <a:t>của từng loại vật dụng đó.</a:t>
            </a:r>
            <a:endParaRPr lang="vi-VN" sz="3200" smtClean="0">
              <a:solidFill>
                <a:schemeClr val="bg1"/>
              </a:solidFill>
              <a:ea typeface="+mj-ea"/>
              <a:cs typeface="Times New Roman" panose="02020603050405020304" pitchFamily="18" charset="0"/>
            </a:endParaRPr>
          </a:p>
          <a:p>
            <a:pPr>
              <a:defRPr/>
            </a:pPr>
            <a:br>
              <a:rPr lang="vi-VN" dirty="0"/>
            </a:br>
            <a:endParaRPr lang="en-US" sz="2800" dirty="0">
              <a:solidFill>
                <a:schemeClr val="bg1"/>
              </a:solidFill>
              <a:ea typeface="+mj-ea"/>
              <a:cs typeface="Times New Roman" panose="02020603050405020304" pitchFamily="18" charset="0"/>
            </a:endParaRPr>
          </a:p>
        </p:txBody>
      </p:sp>
      <p:pic>
        <p:nvPicPr>
          <p:cNvPr id="32780" name="Picture 1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2568575"/>
            <a:ext cx="841216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descr="Screen Clipping"/>
          <p:cNvPicPr>
            <a:picLocks noChangeAspect="1"/>
          </p:cNvPicPr>
          <p:nvPr/>
        </p:nvPicPr>
        <p:blipFill>
          <a:blip r:embed="rId3">
            <a:extLst>
              <a:ext uri="{28A0092B-C50C-407E-A947-70E740481C1C}">
                <a14:useLocalDpi xmlns:a14="http://schemas.microsoft.com/office/drawing/2010/main" val="0"/>
              </a:ext>
            </a:extLst>
          </a:blip>
          <a:srcRect l="61108" t="-305" b="305"/>
          <a:stretch>
            <a:fillRect/>
          </a:stretch>
        </p:blipFill>
        <p:spPr bwMode="auto">
          <a:xfrm>
            <a:off x="6080125" y="2592388"/>
            <a:ext cx="3271838"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2" descr="Screen Clipping"/>
          <p:cNvPicPr>
            <a:picLocks noChangeAspect="1"/>
          </p:cNvPicPr>
          <p:nvPr/>
        </p:nvPicPr>
        <p:blipFill>
          <a:blip r:embed="rId4">
            <a:extLst>
              <a:ext uri="{28A0092B-C50C-407E-A947-70E740481C1C}">
                <a14:useLocalDpi xmlns:a14="http://schemas.microsoft.com/office/drawing/2010/main" val="0"/>
              </a:ext>
            </a:extLst>
          </a:blip>
          <a:srcRect r="80978"/>
          <a:stretch>
            <a:fillRect/>
          </a:stretch>
        </p:blipFill>
        <p:spPr bwMode="auto">
          <a:xfrm>
            <a:off x="1542098" y="3962400"/>
            <a:ext cx="16002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2" descr="Screen Clipping"/>
          <p:cNvPicPr>
            <a:picLocks noChangeAspect="1"/>
          </p:cNvPicPr>
          <p:nvPr/>
        </p:nvPicPr>
        <p:blipFill>
          <a:blip r:embed="rId5">
            <a:extLst>
              <a:ext uri="{28A0092B-C50C-407E-A947-70E740481C1C}">
                <a14:useLocalDpi xmlns:a14="http://schemas.microsoft.com/office/drawing/2010/main" val="0"/>
              </a:ext>
            </a:extLst>
          </a:blip>
          <a:srcRect l="36234" t="-9779" r="44745" b="9779"/>
          <a:stretch>
            <a:fillRect/>
          </a:stretch>
        </p:blipFill>
        <p:spPr bwMode="auto">
          <a:xfrm>
            <a:off x="4343400" y="2220913"/>
            <a:ext cx="16002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2" descr="Screen Clipping"/>
          <p:cNvPicPr>
            <a:picLocks noChangeAspect="1"/>
          </p:cNvPicPr>
          <p:nvPr/>
        </p:nvPicPr>
        <p:blipFill>
          <a:blip r:embed="rId6">
            <a:extLst>
              <a:ext uri="{28A0092B-C50C-407E-A947-70E740481C1C}">
                <a14:useLocalDpi xmlns:a14="http://schemas.microsoft.com/office/drawing/2010/main" val="0"/>
              </a:ext>
            </a:extLst>
          </a:blip>
          <a:srcRect l="83807"/>
          <a:stretch>
            <a:fillRect/>
          </a:stretch>
        </p:blipFill>
        <p:spPr bwMode="auto">
          <a:xfrm>
            <a:off x="7466013" y="2220913"/>
            <a:ext cx="136207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2782"/>
                                        </p:tgtEl>
                                        <p:attrNameLst>
                                          <p:attrName>style.visibility</p:attrName>
                                        </p:attrNameLst>
                                      </p:cBhvr>
                                      <p:to>
                                        <p:strVal val="visible"/>
                                      </p:to>
                                    </p:set>
                                    <p:animEffect transition="in" filter="fade">
                                      <p:cBhvr>
                                        <p:cTn id="11" dur="1000"/>
                                        <p:tgtEl>
                                          <p:spTgt spid="32782"/>
                                        </p:tgtEl>
                                      </p:cBhvr>
                                    </p:animEffect>
                                    <p:anim calcmode="lin" valueType="num">
                                      <p:cBhvr>
                                        <p:cTn id="12" dur="1000" fill="hold"/>
                                        <p:tgtEl>
                                          <p:spTgt spid="32782"/>
                                        </p:tgtEl>
                                        <p:attrNameLst>
                                          <p:attrName>ppt_x</p:attrName>
                                        </p:attrNameLst>
                                      </p:cBhvr>
                                      <p:tavLst>
                                        <p:tav tm="0">
                                          <p:val>
                                            <p:strVal val="#ppt_x"/>
                                          </p:val>
                                        </p:tav>
                                        <p:tav tm="100000">
                                          <p:val>
                                            <p:strVal val="#ppt_x"/>
                                          </p:val>
                                        </p:tav>
                                      </p:tavLst>
                                    </p:anim>
                                    <p:anim calcmode="lin" valueType="num">
                                      <p:cBhvr>
                                        <p:cTn id="13" dur="1000" fill="hold"/>
                                        <p:tgtEl>
                                          <p:spTgt spid="3278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2780"/>
                                        </p:tgtEl>
                                        <p:attrNameLst>
                                          <p:attrName>style.visibility</p:attrName>
                                        </p:attrNameLst>
                                      </p:cBhvr>
                                      <p:to>
                                        <p:strVal val="visible"/>
                                      </p:to>
                                    </p:set>
                                    <p:animEffect transition="in" filter="fade">
                                      <p:cBhvr>
                                        <p:cTn id="18" dur="1000"/>
                                        <p:tgtEl>
                                          <p:spTgt spid="32780"/>
                                        </p:tgtEl>
                                      </p:cBhvr>
                                    </p:animEffect>
                                    <p:anim calcmode="lin" valueType="num">
                                      <p:cBhvr>
                                        <p:cTn id="19" dur="1000" fill="hold"/>
                                        <p:tgtEl>
                                          <p:spTgt spid="32780"/>
                                        </p:tgtEl>
                                        <p:attrNameLst>
                                          <p:attrName>ppt_x</p:attrName>
                                        </p:attrNameLst>
                                      </p:cBhvr>
                                      <p:tavLst>
                                        <p:tav tm="0">
                                          <p:val>
                                            <p:strVal val="#ppt_x"/>
                                          </p:val>
                                        </p:tav>
                                        <p:tav tm="100000">
                                          <p:val>
                                            <p:strVal val="#ppt_x"/>
                                          </p:val>
                                        </p:tav>
                                      </p:tavLst>
                                    </p:anim>
                                    <p:anim calcmode="lin" valueType="num">
                                      <p:cBhvr>
                                        <p:cTn id="20" dur="1000" fill="hold"/>
                                        <p:tgtEl>
                                          <p:spTgt spid="3278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783"/>
                                        </p:tgtEl>
                                        <p:attrNameLst>
                                          <p:attrName>style.visibility</p:attrName>
                                        </p:attrNameLst>
                                      </p:cBhvr>
                                      <p:to>
                                        <p:strVal val="visible"/>
                                      </p:to>
                                    </p:set>
                                    <p:animEffect transition="in" filter="fade">
                                      <p:cBhvr>
                                        <p:cTn id="25" dur="1000"/>
                                        <p:tgtEl>
                                          <p:spTgt spid="32783"/>
                                        </p:tgtEl>
                                      </p:cBhvr>
                                    </p:animEffect>
                                    <p:anim calcmode="lin" valueType="num">
                                      <p:cBhvr>
                                        <p:cTn id="26" dur="1000" fill="hold"/>
                                        <p:tgtEl>
                                          <p:spTgt spid="32783"/>
                                        </p:tgtEl>
                                        <p:attrNameLst>
                                          <p:attrName>ppt_x</p:attrName>
                                        </p:attrNameLst>
                                      </p:cBhvr>
                                      <p:tavLst>
                                        <p:tav tm="0">
                                          <p:val>
                                            <p:strVal val="#ppt_x"/>
                                          </p:val>
                                        </p:tav>
                                        <p:tav tm="100000">
                                          <p:val>
                                            <p:strVal val="#ppt_x"/>
                                          </p:val>
                                        </p:tav>
                                      </p:tavLst>
                                    </p:anim>
                                    <p:anim calcmode="lin" valueType="num">
                                      <p:cBhvr>
                                        <p:cTn id="27" dur="1000" fill="hold"/>
                                        <p:tgtEl>
                                          <p:spTgt spid="3278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2781"/>
                                        </p:tgtEl>
                                        <p:attrNameLst>
                                          <p:attrName>style.visibility</p:attrName>
                                        </p:attrNameLst>
                                      </p:cBhvr>
                                      <p:to>
                                        <p:strVal val="visible"/>
                                      </p:to>
                                    </p:set>
                                    <p:animEffect transition="in" filter="fade">
                                      <p:cBhvr>
                                        <p:cTn id="32" dur="1000"/>
                                        <p:tgtEl>
                                          <p:spTgt spid="32781"/>
                                        </p:tgtEl>
                                      </p:cBhvr>
                                    </p:animEffect>
                                    <p:anim calcmode="lin" valueType="num">
                                      <p:cBhvr>
                                        <p:cTn id="33" dur="1000" fill="hold"/>
                                        <p:tgtEl>
                                          <p:spTgt spid="32781"/>
                                        </p:tgtEl>
                                        <p:attrNameLst>
                                          <p:attrName>ppt_x</p:attrName>
                                        </p:attrNameLst>
                                      </p:cBhvr>
                                      <p:tavLst>
                                        <p:tav tm="0">
                                          <p:val>
                                            <p:strVal val="#ppt_x"/>
                                          </p:val>
                                        </p:tav>
                                        <p:tav tm="100000">
                                          <p:val>
                                            <p:strVal val="#ppt_x"/>
                                          </p:val>
                                        </p:tav>
                                      </p:tavLst>
                                    </p:anim>
                                    <p:anim calcmode="lin" valueType="num">
                                      <p:cBhvr>
                                        <p:cTn id="34" dur="1000" fill="hold"/>
                                        <p:tgtEl>
                                          <p:spTgt spid="327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2784"/>
                                        </p:tgtEl>
                                        <p:attrNameLst>
                                          <p:attrName>style.visibility</p:attrName>
                                        </p:attrNameLst>
                                      </p:cBhvr>
                                      <p:to>
                                        <p:strVal val="visible"/>
                                      </p:to>
                                    </p:set>
                                    <p:animEffect transition="in" filter="fade">
                                      <p:cBhvr>
                                        <p:cTn id="39" dur="1000"/>
                                        <p:tgtEl>
                                          <p:spTgt spid="32784"/>
                                        </p:tgtEl>
                                      </p:cBhvr>
                                    </p:animEffect>
                                    <p:anim calcmode="lin" valueType="num">
                                      <p:cBhvr>
                                        <p:cTn id="40" dur="1000" fill="hold"/>
                                        <p:tgtEl>
                                          <p:spTgt spid="32784"/>
                                        </p:tgtEl>
                                        <p:attrNameLst>
                                          <p:attrName>ppt_x</p:attrName>
                                        </p:attrNameLst>
                                      </p:cBhvr>
                                      <p:tavLst>
                                        <p:tav tm="0">
                                          <p:val>
                                            <p:strVal val="#ppt_x"/>
                                          </p:val>
                                        </p:tav>
                                        <p:tav tm="100000">
                                          <p:val>
                                            <p:strVal val="#ppt_x"/>
                                          </p:val>
                                        </p:tav>
                                      </p:tavLst>
                                    </p:anim>
                                    <p:anim calcmode="lin" valueType="num">
                                      <p:cBhvr>
                                        <p:cTn id="41" dur="1000" fill="hold"/>
                                        <p:tgtEl>
                                          <p:spTgt spid="327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4650" y="135255"/>
            <a:ext cx="3729355" cy="58356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VẬN DỤNG</a:t>
            </a:r>
            <a:endParaRPr lang="en-US" sz="3200" b="1" dirty="0" smtClean="0">
              <a:solidFill>
                <a:srgbClr val="FF0000"/>
              </a:solidFill>
              <a:latin typeface="Arial" panose="020B0604020202020204" pitchFamily="34" charset="0"/>
              <a:cs typeface="Arial" panose="020B0604020202020204" pitchFamily="34" charset="0"/>
            </a:endParaRPr>
          </a:p>
        </p:txBody>
      </p:sp>
      <p:sp>
        <p:nvSpPr>
          <p:cNvPr id="5" name="Rounded Rectangle 4"/>
          <p:cNvSpPr/>
          <p:nvPr/>
        </p:nvSpPr>
        <p:spPr>
          <a:xfrm>
            <a:off x="304800" y="914400"/>
            <a:ext cx="8686800" cy="281051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00FF"/>
                </a:solidFill>
                <a:latin typeface="Arial" panose="020B0604020202020204" pitchFamily="34" charset="0"/>
                <a:cs typeface="Arial" panose="020B0604020202020204" pitchFamily="34" charset="0"/>
              </a:rPr>
              <a:t>Hãy</a:t>
            </a:r>
            <a:r>
              <a:rPr lang="en-US" sz="3200" b="1" dirty="0">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kể </a:t>
            </a:r>
            <a:r>
              <a:rPr lang="en-US" sz="3200" b="1" dirty="0" err="1">
                <a:solidFill>
                  <a:srgbClr val="0000FF"/>
                </a:solidFill>
                <a:latin typeface="Arial" panose="020B0604020202020204" pitchFamily="34" charset="0"/>
                <a:cs typeface="Arial" panose="020B0604020202020204" pitchFamily="34" charset="0"/>
              </a:rPr>
              <a:t>những</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vật</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dụng</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trong</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bộ</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đồng</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phục</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lên</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lớp</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và</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đồng</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phục</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thể</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dục</a:t>
            </a:r>
            <a:r>
              <a:rPr lang="en-US" sz="3200" b="1" dirty="0">
                <a:solidFill>
                  <a:srgbClr val="0000FF"/>
                </a:solidFill>
                <a:latin typeface="Arial" panose="020B0604020202020204" pitchFamily="34" charset="0"/>
                <a:cs typeface="Arial" panose="020B0604020202020204" pitchFamily="34" charset="0"/>
              </a:rPr>
              <a:t> </a:t>
            </a:r>
            <a:r>
              <a:rPr lang="en-US" sz="3200" b="1" err="1">
                <a:solidFill>
                  <a:srgbClr val="0000FF"/>
                </a:solidFill>
                <a:latin typeface="Arial" panose="020B0604020202020204" pitchFamily="34" charset="0"/>
                <a:cs typeface="Arial" panose="020B0604020202020204" pitchFamily="34" charset="0"/>
              </a:rPr>
              <a:t>của</a:t>
            </a:r>
            <a:r>
              <a:rPr lang="en-US" sz="3200" b="1">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trường em</a:t>
            </a:r>
            <a:r>
              <a:rPr lang="en-US" sz="3200" b="1">
                <a:solidFill>
                  <a:srgbClr val="0000FF"/>
                </a:solidFill>
                <a:latin typeface="Arial" panose="020B0604020202020204" pitchFamily="34" charset="0"/>
                <a:cs typeface="Arial" panose="020B0604020202020204" pitchFamily="34" charset="0"/>
              </a:rPr>
              <a:t>.</a:t>
            </a:r>
            <a:endParaRPr lang="en-US" sz="3200" b="1" dirty="0">
              <a:solidFill>
                <a:srgbClr val="0000FF"/>
              </a:solidFill>
              <a:latin typeface="Arial" panose="020B0604020202020204" pitchFamily="34" charset="0"/>
              <a:cs typeface="Arial" panose="020B0604020202020204" pitchFamily="34" charset="0"/>
            </a:endParaRPr>
          </a:p>
          <a:p>
            <a:endParaRPr lang="vi-VN" sz="3200" b="1" dirty="0">
              <a:solidFill>
                <a:srgbClr val="0000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 y="1041400"/>
            <a:ext cx="4876800" cy="5816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099" name="Rectangle 6"/>
          <p:cNvSpPr>
            <a:spLocks noChangeArrowheads="1"/>
          </p:cNvSpPr>
          <p:nvPr/>
        </p:nvSpPr>
        <p:spPr bwMode="auto">
          <a:xfrm>
            <a:off x="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vi-VN" altLang="vi-VN" sz="3600">
              <a:latin typeface=".VnAristote" pitchFamily="34" charset="0"/>
            </a:endParaRPr>
          </a:p>
        </p:txBody>
      </p:sp>
      <p:sp>
        <p:nvSpPr>
          <p:cNvPr id="5126" name="Rectangle 8"/>
          <p:cNvSpPr>
            <a:spLocks noChangeArrowheads="1"/>
          </p:cNvSpPr>
          <p:nvPr/>
        </p:nvSpPr>
        <p:spPr bwMode="auto">
          <a:xfrm>
            <a:off x="600075" y="259080"/>
            <a:ext cx="7564755"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sz="4000" dirty="0" smtClean="0">
                <a:solidFill>
                  <a:schemeClr val="accent2"/>
                </a:solidFill>
              </a:rPr>
              <a:t>           </a:t>
            </a:r>
            <a:r>
              <a:rPr lang="en-US" altLang="vi-VN" sz="4000" b="1" dirty="0" smtClean="0">
                <a:solidFill>
                  <a:srgbClr val="FF912B"/>
                </a:solidFill>
                <a:latin typeface="#9Slide05 Garris" pitchFamily="2" charset="0"/>
                <a:ea typeface="+mj-ea"/>
                <a:cs typeface="+mj-cs"/>
              </a:rPr>
              <a:t>MỤC TIÊU BÀI HỌC</a:t>
            </a:r>
            <a:endParaRPr lang="en-US" altLang="vi-VN" sz="4000" b="1" dirty="0">
              <a:solidFill>
                <a:srgbClr val="FF912B"/>
              </a:solidFill>
              <a:latin typeface="#9Slide05 Garris" pitchFamily="2" charset="0"/>
              <a:ea typeface="+mj-ea"/>
              <a:cs typeface="+mj-cs"/>
            </a:endParaRPr>
          </a:p>
        </p:txBody>
      </p:sp>
      <p:sp>
        <p:nvSpPr>
          <p:cNvPr id="12" name="Text Box 11"/>
          <p:cNvSpPr txBox="1">
            <a:spLocks noChangeArrowheads="1"/>
          </p:cNvSpPr>
          <p:nvPr/>
        </p:nvSpPr>
        <p:spPr bwMode="auto">
          <a:xfrm>
            <a:off x="114300" y="1219200"/>
            <a:ext cx="4419600" cy="532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a:solidFill>
                  <a:schemeClr val="bg1"/>
                </a:solidFill>
              </a:rPr>
              <a:t>• Nhận biết được vai trò, sự đa dạng của trang</a:t>
            </a:r>
            <a:endParaRPr lang="en-US" altLang="en-US" sz="2800">
              <a:solidFill>
                <a:schemeClr val="bg1"/>
              </a:solidFill>
            </a:endParaRPr>
          </a:p>
          <a:p>
            <a:pPr algn="just"/>
            <a:r>
              <a:rPr lang="en-US" altLang="en-US" sz="2800">
                <a:solidFill>
                  <a:schemeClr val="bg1"/>
                </a:solidFill>
              </a:rPr>
              <a:t>phục trong cuộc </a:t>
            </a:r>
            <a:r>
              <a:rPr lang="en-US" altLang="en-US" sz="3200">
                <a:solidFill>
                  <a:schemeClr val="bg1"/>
                </a:solidFill>
              </a:rPr>
              <a:t>sống</a:t>
            </a:r>
            <a:r>
              <a:rPr lang="en-US" altLang="en-US" sz="2800">
                <a:solidFill>
                  <a:schemeClr val="bg1"/>
                </a:solidFill>
              </a:rPr>
              <a:t>• </a:t>
            </a:r>
            <a:endParaRPr lang="en-US" altLang="en-US" sz="2800">
              <a:solidFill>
                <a:schemeClr val="bg1"/>
              </a:solidFill>
            </a:endParaRPr>
          </a:p>
          <a:p>
            <a:pPr algn="just"/>
            <a:endParaRPr lang="en-US" altLang="en-US" sz="2800">
              <a:solidFill>
                <a:schemeClr val="bg1"/>
              </a:solidFill>
            </a:endParaRPr>
          </a:p>
          <a:p>
            <a:pPr algn="just"/>
            <a:r>
              <a:rPr lang="en-US" altLang="en-US" sz="2800">
                <a:solidFill>
                  <a:schemeClr val="bg1"/>
                </a:solidFill>
                <a:sym typeface="+mn-ea"/>
              </a:rPr>
              <a:t>• </a:t>
            </a:r>
            <a:r>
              <a:rPr lang="en-US" altLang="en-US" sz="2800">
                <a:solidFill>
                  <a:schemeClr val="bg1"/>
                </a:solidFill>
              </a:rPr>
              <a:t>Lựa chọn được trang phục phù hợp với đặc điểm</a:t>
            </a:r>
            <a:endParaRPr lang="en-US" altLang="en-US" sz="2800">
              <a:solidFill>
                <a:schemeClr val="bg1"/>
              </a:solidFill>
            </a:endParaRPr>
          </a:p>
          <a:p>
            <a:pPr algn="just"/>
            <a:r>
              <a:rPr lang="en-US" altLang="en-US" sz="2800">
                <a:solidFill>
                  <a:schemeClr val="bg1"/>
                </a:solidFill>
              </a:rPr>
              <a:t>của bản thân và tính chất công việc;</a:t>
            </a:r>
            <a:endParaRPr lang="en-US" altLang="en-US" sz="2800">
              <a:solidFill>
                <a:schemeClr val="bg1"/>
              </a:solidFill>
            </a:endParaRPr>
          </a:p>
          <a:p>
            <a:pPr algn="just"/>
            <a:endParaRPr lang="en-US" altLang="en-US" sz="2800">
              <a:solidFill>
                <a:schemeClr val="bg1"/>
              </a:solidFill>
            </a:endParaRPr>
          </a:p>
          <a:p>
            <a:pPr algn="just"/>
            <a:r>
              <a:rPr lang="en-US" altLang="en-US" sz="2800">
                <a:solidFill>
                  <a:schemeClr val="bg1"/>
                </a:solidFill>
              </a:rPr>
              <a:t>• Sử dụng và bảo quản được một số loại hình trang</a:t>
            </a:r>
            <a:endParaRPr lang="en-US" altLang="en-US" sz="2800">
              <a:solidFill>
                <a:schemeClr val="bg1"/>
              </a:solidFill>
            </a:endParaRPr>
          </a:p>
          <a:p>
            <a:pPr algn="just"/>
            <a:r>
              <a:rPr lang="en-US" altLang="en-US" sz="2800">
                <a:solidFill>
                  <a:schemeClr val="bg1"/>
                </a:solidFill>
              </a:rPr>
              <a:t>phục thông dụng.</a:t>
            </a:r>
            <a:endParaRPr lang="en-US" altLang="en-US" sz="2800">
              <a:solidFill>
                <a:schemeClr val="bg1"/>
              </a:solidFill>
            </a:endParaRPr>
          </a:p>
        </p:txBody>
      </p:sp>
      <p:pic>
        <p:nvPicPr>
          <p:cNvPr id="4102" name="Picture 89" descr="Tìm hiểu về trang phục truyền thống Việt Nam cho phụ nữ"/>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6413" y="4264025"/>
            <a:ext cx="2287587"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1" descr="Trang phục truyền thống của 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1306513"/>
            <a:ext cx="22479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amond(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4953000"/>
            <a:ext cx="228600" cy="369332"/>
          </a:xfrm>
          <a:prstGeom prst="rect">
            <a:avLst/>
          </a:prstGeom>
          <a:noFill/>
        </p:spPr>
        <p:txBody>
          <a:bodyPr wrap="square" rtlCol="0">
            <a:spAutoFit/>
          </a:bodyPr>
          <a:lstStyle/>
          <a:p>
            <a:endParaRPr lang="en-US" dirty="0"/>
          </a:p>
        </p:txBody>
      </p:sp>
      <p:sp>
        <p:nvSpPr>
          <p:cNvPr id="2" name="TextBox 1"/>
          <p:cNvSpPr txBox="1"/>
          <p:nvPr/>
        </p:nvSpPr>
        <p:spPr>
          <a:xfrm>
            <a:off x="3648420" y="174434"/>
            <a:ext cx="2286000"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KHỞI ĐỘNG</a:t>
            </a:r>
            <a:endParaRPr lang="en-US" sz="2800" b="1" dirty="0">
              <a:solidFill>
                <a:srgbClr val="FF0000"/>
              </a:solidFill>
              <a:latin typeface="Arial" panose="020B0604020202020204" pitchFamily="34" charset="0"/>
              <a:cs typeface="Arial" panose="020B0604020202020204" pitchFamily="34" charset="0"/>
            </a:endParaRPr>
          </a:p>
        </p:txBody>
      </p:sp>
      <p:sp>
        <p:nvSpPr>
          <p:cNvPr id="3" name="Cloud Callout 2"/>
          <p:cNvSpPr/>
          <p:nvPr/>
        </p:nvSpPr>
        <p:spPr>
          <a:xfrm>
            <a:off x="76200" y="325755"/>
            <a:ext cx="3213735" cy="4201160"/>
          </a:xfrm>
          <a:prstGeom prst="cloudCallout">
            <a:avLst>
              <a:gd name="adj1" fmla="val 63273"/>
              <a:gd name="adj2" fmla="val 3639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Giải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thích</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vì</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sao</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nói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người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đẹp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vì</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lụa?</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 name="Rectangle 7"/>
          <p:cNvSpPr>
            <a:spLocks noChangeArrowheads="1"/>
          </p:cNvSpPr>
          <p:nvPr/>
        </p:nvSpPr>
        <p:spPr bwMode="auto">
          <a:xfrm>
            <a:off x="0" y="798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4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Hình C                                                         Hình D</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Rectangle 6"/>
          <p:cNvSpPr>
            <a:spLocks noChangeArrowheads="1"/>
          </p:cNvSpPr>
          <p:nvPr/>
        </p:nvSpPr>
        <p:spPr bwMode="auto">
          <a:xfrm>
            <a:off x="0" y="38004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pic>
        <p:nvPicPr>
          <p:cNvPr id="12" name="Picture 11" descr="C:\Users\USER\Desktop\tải xuống (2).jpg"/>
          <p:cNvPicPr/>
          <p:nvPr/>
        </p:nvPicPr>
        <p:blipFill>
          <a:blip r:embed="rId1">
            <a:extLst>
              <a:ext uri="{28A0092B-C50C-407E-A947-70E740481C1C}">
                <a14:useLocalDpi xmlns:a14="http://schemas.microsoft.com/office/drawing/2010/main" val="0"/>
              </a:ext>
            </a:extLst>
          </a:blip>
          <a:srcRect/>
          <a:stretch>
            <a:fillRect/>
          </a:stretch>
        </p:blipFill>
        <p:spPr bwMode="auto">
          <a:xfrm>
            <a:off x="3883025" y="762000"/>
            <a:ext cx="2367280" cy="3795395"/>
          </a:xfrm>
          <a:prstGeom prst="rect">
            <a:avLst/>
          </a:prstGeom>
          <a:noFill/>
          <a:ln>
            <a:noFill/>
          </a:ln>
        </p:spPr>
      </p:pic>
      <p:pic>
        <p:nvPicPr>
          <p:cNvPr id="13" name="Picture 12" descr="C:\Users\USER\Desktop\584688451373015140816451620245388615877187n-1564740077607186202383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62000"/>
            <a:ext cx="2601595" cy="3742055"/>
          </a:xfrm>
          <a:prstGeom prst="rect">
            <a:avLst/>
          </a:prstGeom>
          <a:noFill/>
          <a:ln>
            <a:noFill/>
          </a:ln>
        </p:spPr>
      </p:pic>
      <p:sp>
        <p:nvSpPr>
          <p:cNvPr id="5" name="Text Box 4"/>
          <p:cNvSpPr txBox="1"/>
          <p:nvPr/>
        </p:nvSpPr>
        <p:spPr>
          <a:xfrm>
            <a:off x="34925" y="4526915"/>
            <a:ext cx="8991600" cy="1938020"/>
          </a:xfrm>
          <a:prstGeom prst="rect">
            <a:avLst/>
          </a:prstGeom>
          <a:noFill/>
        </p:spPr>
        <p:txBody>
          <a:bodyPr wrap="square" rtlCol="0" anchor="t">
            <a:spAutoFit/>
          </a:bodyPr>
          <a:p>
            <a:r>
              <a:rPr lang="en-US" sz="3000">
                <a:latin typeface="Times New Roman" panose="02020603050405020304" pitchFamily="18" charset="0"/>
                <a:cs typeface="Times New Roman" panose="02020603050405020304" pitchFamily="18" charset="0"/>
              </a:rPr>
              <a:t>Theo nghĩa đen là vẻ đẹp của một con người được quyết định bởi trang phục mà họ mặc trên người. Nhưng, hàm ý của câu tục ngữ này lại sâu xa hơn. Bởi, cái đẹp, dù bất cứ nơi đâu cũng đều đòi hỏi sự quan tâm chăm sóc.</a:t>
            </a:r>
            <a:endParaRPr lang="en-US" sz="3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6149" name="Rectangle 10"/>
          <p:cNvSpPr>
            <a:spLocks noChangeArrowheads="1"/>
          </p:cNvSpPr>
          <p:nvPr/>
        </p:nvSpPr>
        <p:spPr bwMode="auto">
          <a:xfrm>
            <a:off x="126365" y="849630"/>
            <a:ext cx="9173845"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smtClean="0">
                <a:solidFill>
                  <a:srgbClr val="FF3300"/>
                </a:solidFill>
                <a:latin typeface="Times New Roman" panose="02020603050405020304" pitchFamily="18" charset="0"/>
                <a:cs typeface="Times New Roman" panose="02020603050405020304" pitchFamily="18" charset="0"/>
              </a:rPr>
              <a:t>1.</a:t>
            </a:r>
            <a:r>
              <a:rPr lang="en-US" altLang="en-US" sz="3200">
                <a:solidFill>
                  <a:srgbClr val="FF3300"/>
                </a:solidFill>
                <a:latin typeface="Times New Roman" panose="02020603050405020304" pitchFamily="18" charset="0"/>
                <a:cs typeface="Times New Roman" panose="02020603050405020304" pitchFamily="18" charset="0"/>
              </a:rPr>
              <a:t>TRANG PHỤC VÀ VAI TRÒ CỦA TRANG PHỤC</a:t>
            </a:r>
            <a:endParaRPr lang="en-US" altLang="en-US" sz="3200">
              <a:solidFill>
                <a:srgbClr val="FF3300"/>
              </a:solidFill>
              <a:latin typeface="Times New Roman" panose="02020603050405020304" pitchFamily="18" charset="0"/>
              <a:cs typeface="Times New Roman" panose="02020603050405020304" pitchFamily="18"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6153" name="Picture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4980" y="152400"/>
            <a:ext cx="8168640" cy="706755"/>
          </a:xfrm>
          <a:prstGeom prst="rect">
            <a:avLst/>
          </a:prstGeom>
          <a:noFill/>
        </p:spPr>
        <p:txBody>
          <a:bodyPr wrap="square" rtlCol="0">
            <a:spAutoFit/>
          </a:bodyPr>
          <a:p>
            <a:pPr algn="ctr"/>
            <a:r>
              <a:rPr lang="en-US" sz="4000" b="1" dirty="0" smtClean="0">
                <a:solidFill>
                  <a:srgbClr val="FF0000"/>
                </a:solidFill>
                <a:latin typeface="Times New Roman" panose="02020603050405020304" pitchFamily="18" charset="0"/>
                <a:cs typeface="Times New Roman" panose="02020603050405020304" pitchFamily="18" charset="0"/>
              </a:rPr>
              <a:t>TIẾT 20</a:t>
            </a:r>
            <a:r>
              <a:rPr lang="en-US" sz="4000" b="1" smtClean="0">
                <a:solidFill>
                  <a:srgbClr val="FF0000"/>
                </a:solidFill>
                <a:latin typeface="Times New Roman" panose="02020603050405020304" pitchFamily="18" charset="0"/>
                <a:cs typeface="Times New Roman" panose="02020603050405020304" pitchFamily="18" charset="0"/>
              </a:rPr>
              <a:t>. BÀI 7: TRANG PHỤC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306705" y="1042035"/>
            <a:ext cx="8568690" cy="1014730"/>
          </a:xfrm>
          <a:prstGeom prst="rect">
            <a:avLst/>
          </a:prstGeom>
          <a:noFill/>
        </p:spPr>
        <p:txBody>
          <a:bodyPr wrap="none" rtlCol="0" anchor="t">
            <a:spAutoFit/>
          </a:bodyPr>
          <a:p>
            <a:pPr defTabSz="457200">
              <a:lnSpc>
                <a:spcPct val="150000"/>
              </a:lnSpc>
            </a:pPr>
            <a:r>
              <a:rPr sz="4000" dirty="0">
                <a:solidFill>
                  <a:srgbClr val="0070C0"/>
                </a:solidFill>
                <a:latin typeface="Times New Roman" panose="02020603050405020304" pitchFamily="18" charset="0"/>
                <a:ea typeface="MS PGothic" panose="020B0600070205080204" pitchFamily="6" charset="-128"/>
                <a:cs typeface="Times New Roman" panose="02020603050405020304" pitchFamily="18" charset="0"/>
                <a:sym typeface="+mn-ea"/>
              </a:rPr>
              <a:t>Loại n</a:t>
            </a:r>
            <a:r>
              <a:rPr sz="4000" dirty="0">
                <a:solidFill>
                  <a:srgbClr val="0070C0"/>
                </a:solidFill>
                <a:latin typeface="Times New Roman" panose="02020603050405020304" pitchFamily="18" charset="0"/>
                <a:ea typeface="Times New Roman" panose="02020603050405020304" pitchFamily="18" charset="0"/>
                <a:cs typeface="MS PGothic" panose="020B0600070205080204" pitchFamily="6" charset="-128"/>
                <a:sym typeface="+mn-ea"/>
              </a:rPr>
              <a:t>à</a:t>
            </a:r>
            <a:r>
              <a:rPr sz="4000" dirty="0">
                <a:solidFill>
                  <a:srgbClr val="0070C0"/>
                </a:solidFill>
                <a:latin typeface="Times New Roman" panose="02020603050405020304" pitchFamily="18" charset="0"/>
                <a:ea typeface="MS PGothic" panose="020B0600070205080204" pitchFamily="6" charset="-128"/>
                <a:cs typeface="Times New Roman" panose="02020603050405020304" pitchFamily="18" charset="0"/>
                <a:sym typeface="+mn-ea"/>
              </a:rPr>
              <a:t>o sau đây được gọi l</a:t>
            </a:r>
            <a:r>
              <a:rPr sz="4000" dirty="0">
                <a:solidFill>
                  <a:srgbClr val="0070C0"/>
                </a:solidFill>
                <a:latin typeface="Times New Roman" panose="02020603050405020304" pitchFamily="18" charset="0"/>
                <a:ea typeface="Times New Roman" panose="02020603050405020304" pitchFamily="18" charset="0"/>
                <a:cs typeface="MS PGothic" panose="020B0600070205080204" pitchFamily="6" charset="-128"/>
                <a:sym typeface="+mn-ea"/>
              </a:rPr>
              <a:t>à</a:t>
            </a:r>
            <a:r>
              <a:rPr sz="4000" dirty="0">
                <a:solidFill>
                  <a:srgbClr val="0070C0"/>
                </a:solidFill>
                <a:latin typeface="Times New Roman" panose="02020603050405020304" pitchFamily="18" charset="0"/>
                <a:ea typeface="MS PGothic" panose="020B0600070205080204" pitchFamily="6" charset="-128"/>
                <a:cs typeface="Times New Roman" panose="02020603050405020304" pitchFamily="18" charset="0"/>
                <a:sym typeface="+mn-ea"/>
              </a:rPr>
              <a:t> trang phục?</a:t>
            </a:r>
            <a:endParaRPr lang="en-US" sz="4000"/>
          </a:p>
        </p:txBody>
      </p:sp>
      <p:sp>
        <p:nvSpPr>
          <p:cNvPr id="5127" name="Text Box 7"/>
          <p:cNvSpPr txBox="1">
            <a:spLocks noChangeArrowheads="1"/>
          </p:cNvSpPr>
          <p:nvPr/>
        </p:nvSpPr>
        <p:spPr bwMode="auto">
          <a:xfrm>
            <a:off x="2275523" y="3964940"/>
            <a:ext cx="1295400" cy="366713"/>
          </a:xfrm>
          <a:prstGeom prst="rect">
            <a:avLst/>
          </a:prstGeom>
          <a:noFill/>
          <a:ln>
            <a:noFill/>
          </a:ln>
          <a:effectLst/>
        </p:spPr>
        <p:txBody>
          <a:bodyPr>
            <a:spAutoFit/>
          </a:bodyPr>
          <a:p>
            <a:pPr>
              <a:spcBef>
                <a:spcPct val="50000"/>
              </a:spcBef>
            </a:pPr>
            <a:r>
              <a:rPr b="1" dirty="0">
                <a:solidFill>
                  <a:srgbClr val="CC3300"/>
                </a:solidFill>
                <a:latin typeface="Times New Roman" panose="02020603050405020304" pitchFamily="18" charset="0"/>
              </a:rPr>
              <a:t>A – nón</a:t>
            </a:r>
            <a:endParaRPr b="1" dirty="0">
              <a:solidFill>
                <a:srgbClr val="CC3300"/>
              </a:solidFill>
              <a:latin typeface="Times New Roman" panose="02020603050405020304" pitchFamily="18" charset="0"/>
            </a:endParaRPr>
          </a:p>
        </p:txBody>
      </p:sp>
      <p:sp>
        <p:nvSpPr>
          <p:cNvPr id="5128" name="Text Box 8"/>
          <p:cNvSpPr txBox="1">
            <a:spLocks noChangeArrowheads="1"/>
          </p:cNvSpPr>
          <p:nvPr/>
        </p:nvSpPr>
        <p:spPr bwMode="auto">
          <a:xfrm>
            <a:off x="440690" y="3930015"/>
            <a:ext cx="1828800" cy="369888"/>
          </a:xfrm>
          <a:prstGeom prst="rect">
            <a:avLst/>
          </a:prstGeom>
          <a:noFill/>
          <a:ln>
            <a:noFill/>
          </a:ln>
          <a:effectLst/>
        </p:spPr>
        <p:txBody>
          <a:bodyPr>
            <a:spAutoFit/>
          </a:bodyPr>
          <a:p>
            <a:pPr>
              <a:spcBef>
                <a:spcPct val="50000"/>
              </a:spcBef>
            </a:pPr>
            <a:r>
              <a:rPr b="1" dirty="0">
                <a:solidFill>
                  <a:srgbClr val="CC3300"/>
                </a:solidFill>
                <a:latin typeface="Times New Roman" panose="02020603050405020304" pitchFamily="18" charset="0"/>
              </a:rPr>
              <a:t>B – đồng hồ </a:t>
            </a:r>
            <a:endParaRPr b="1" dirty="0">
              <a:solidFill>
                <a:srgbClr val="CC3300"/>
              </a:solidFill>
              <a:latin typeface="Times New Roman" panose="02020603050405020304" pitchFamily="18" charset="0"/>
            </a:endParaRPr>
          </a:p>
        </p:txBody>
      </p:sp>
      <p:sp>
        <p:nvSpPr>
          <p:cNvPr id="5129" name="Text Box 9"/>
          <p:cNvSpPr txBox="1">
            <a:spLocks noChangeArrowheads="1"/>
          </p:cNvSpPr>
          <p:nvPr/>
        </p:nvSpPr>
        <p:spPr bwMode="auto">
          <a:xfrm>
            <a:off x="745490" y="6306503"/>
            <a:ext cx="1828800" cy="366713"/>
          </a:xfrm>
          <a:prstGeom prst="rect">
            <a:avLst/>
          </a:prstGeom>
          <a:noFill/>
          <a:ln>
            <a:noFill/>
          </a:ln>
          <a:effectLst/>
        </p:spPr>
        <p:txBody>
          <a:bodyPr>
            <a:spAutoFit/>
          </a:bodyPr>
          <a:p>
            <a:pPr>
              <a:spcBef>
                <a:spcPct val="50000"/>
              </a:spcBef>
            </a:pPr>
            <a:r>
              <a:rPr b="1" dirty="0">
                <a:solidFill>
                  <a:srgbClr val="CC3300"/>
                </a:solidFill>
                <a:latin typeface="Times New Roman" panose="02020603050405020304" pitchFamily="18" charset="0"/>
              </a:rPr>
              <a:t>C – áo khoác</a:t>
            </a:r>
            <a:endParaRPr b="1" dirty="0">
              <a:solidFill>
                <a:srgbClr val="CC3300"/>
              </a:solidFill>
              <a:latin typeface="Times New Roman" panose="02020603050405020304" pitchFamily="18" charset="0"/>
            </a:endParaRPr>
          </a:p>
        </p:txBody>
      </p:sp>
      <p:sp>
        <p:nvSpPr>
          <p:cNvPr id="5133" name="Text Box 13"/>
          <p:cNvSpPr txBox="1">
            <a:spLocks noChangeArrowheads="1"/>
          </p:cNvSpPr>
          <p:nvPr/>
        </p:nvSpPr>
        <p:spPr bwMode="auto">
          <a:xfrm>
            <a:off x="6934200" y="6208713"/>
            <a:ext cx="1828800" cy="366713"/>
          </a:xfrm>
          <a:prstGeom prst="rect">
            <a:avLst/>
          </a:prstGeom>
          <a:noFill/>
          <a:ln>
            <a:noFill/>
          </a:ln>
          <a:effectLst/>
        </p:spPr>
        <p:txBody>
          <a:bodyPr>
            <a:spAutoFit/>
          </a:bodyPr>
          <a:p>
            <a:pPr>
              <a:spcBef>
                <a:spcPct val="50000"/>
              </a:spcBef>
            </a:pPr>
            <a:r>
              <a:rPr b="1" dirty="0">
                <a:solidFill>
                  <a:srgbClr val="CC3300"/>
                </a:solidFill>
                <a:latin typeface="Times New Roman" panose="02020603050405020304" pitchFamily="18" charset="0"/>
              </a:rPr>
              <a:t>I – giày</a:t>
            </a:r>
            <a:endParaRPr b="1" dirty="0">
              <a:solidFill>
                <a:srgbClr val="CC3300"/>
              </a:solidFill>
              <a:latin typeface="Times New Roman" panose="02020603050405020304" pitchFamily="18" charset="0"/>
            </a:endParaRPr>
          </a:p>
        </p:txBody>
      </p:sp>
      <p:sp>
        <p:nvSpPr>
          <p:cNvPr id="5134" name="Text Box 14"/>
          <p:cNvSpPr txBox="1">
            <a:spLocks noChangeArrowheads="1"/>
          </p:cNvSpPr>
          <p:nvPr/>
        </p:nvSpPr>
        <p:spPr bwMode="auto">
          <a:xfrm>
            <a:off x="2849245" y="6267450"/>
            <a:ext cx="1141730" cy="368300"/>
          </a:xfrm>
          <a:prstGeom prst="rect">
            <a:avLst/>
          </a:prstGeom>
          <a:noFill/>
          <a:ln>
            <a:noFill/>
          </a:ln>
          <a:effectLst/>
        </p:spPr>
        <p:txBody>
          <a:bodyPr wrap="square">
            <a:spAutoFit/>
          </a:bodyPr>
          <a:p>
            <a:pPr>
              <a:spcBef>
                <a:spcPct val="50000"/>
              </a:spcBef>
            </a:pPr>
            <a:r>
              <a:rPr b="1">
                <a:solidFill>
                  <a:srgbClr val="CC3300"/>
                </a:solidFill>
                <a:latin typeface="Times New Roman" panose="02020603050405020304" pitchFamily="18" charset="0"/>
              </a:rPr>
              <a:t>G – </a:t>
            </a:r>
            <a:r>
              <a:rPr b="1" err="1">
                <a:solidFill>
                  <a:srgbClr val="CC3300"/>
                </a:solidFill>
                <a:latin typeface="Times New Roman" panose="02020603050405020304" pitchFamily="18" charset="0"/>
              </a:rPr>
              <a:t>quần</a:t>
            </a:r>
            <a:endParaRPr b="1">
              <a:solidFill>
                <a:srgbClr val="CC3300"/>
              </a:solidFill>
              <a:latin typeface="Times New Roman" panose="02020603050405020304" pitchFamily="18" charset="0"/>
            </a:endParaRPr>
          </a:p>
        </p:txBody>
      </p:sp>
      <p:sp>
        <p:nvSpPr>
          <p:cNvPr id="5137" name="Text Box 17"/>
          <p:cNvSpPr txBox="1">
            <a:spLocks noChangeArrowheads="1"/>
          </p:cNvSpPr>
          <p:nvPr/>
        </p:nvSpPr>
        <p:spPr bwMode="auto">
          <a:xfrm>
            <a:off x="7085965" y="3912553"/>
            <a:ext cx="1828800" cy="368300"/>
          </a:xfrm>
          <a:prstGeom prst="rect">
            <a:avLst/>
          </a:prstGeom>
          <a:noFill/>
          <a:ln>
            <a:noFill/>
          </a:ln>
          <a:effectLst/>
        </p:spPr>
        <p:txBody>
          <a:bodyPr>
            <a:spAutoFit/>
          </a:bodyPr>
          <a:p>
            <a:pPr>
              <a:spcBef>
                <a:spcPct val="50000"/>
              </a:spcBef>
            </a:pPr>
            <a:r>
              <a:rPr b="1" dirty="0">
                <a:solidFill>
                  <a:srgbClr val="CC3300"/>
                </a:solidFill>
                <a:latin typeface="Times New Roman" panose="02020603050405020304" pitchFamily="18" charset="0"/>
              </a:rPr>
              <a:t>F – giỏ xách</a:t>
            </a:r>
            <a:endParaRPr b="1" dirty="0">
              <a:solidFill>
                <a:srgbClr val="CC3300"/>
              </a:solidFill>
              <a:latin typeface="Times New Roman" panose="02020603050405020304" pitchFamily="18" charset="0"/>
            </a:endParaRPr>
          </a:p>
        </p:txBody>
      </p:sp>
      <p:sp>
        <p:nvSpPr>
          <p:cNvPr id="5138" name="Text Box 18"/>
          <p:cNvSpPr txBox="1">
            <a:spLocks noChangeArrowheads="1"/>
          </p:cNvSpPr>
          <p:nvPr/>
        </p:nvSpPr>
        <p:spPr bwMode="auto">
          <a:xfrm>
            <a:off x="4572000" y="6248400"/>
            <a:ext cx="1828800" cy="366713"/>
          </a:xfrm>
          <a:prstGeom prst="rect">
            <a:avLst/>
          </a:prstGeom>
          <a:noFill/>
          <a:ln>
            <a:noFill/>
          </a:ln>
          <a:effectLst/>
        </p:spPr>
        <p:txBody>
          <a:bodyPr>
            <a:spAutoFit/>
          </a:bodyPr>
          <a:p>
            <a:pPr>
              <a:spcBef>
                <a:spcPct val="50000"/>
              </a:spcBef>
            </a:pPr>
            <a:r>
              <a:rPr b="1" dirty="0">
                <a:solidFill>
                  <a:srgbClr val="CC3300"/>
                </a:solidFill>
                <a:latin typeface="Times New Roman" panose="02020603050405020304" pitchFamily="18" charset="0"/>
              </a:rPr>
              <a:t>E – áo váy</a:t>
            </a:r>
            <a:endParaRPr b="1" dirty="0">
              <a:solidFill>
                <a:srgbClr val="CC3300"/>
              </a:solidFill>
              <a:latin typeface="Times New Roman" panose="02020603050405020304" pitchFamily="18" charset="0"/>
            </a:endParaRPr>
          </a:p>
        </p:txBody>
      </p:sp>
      <p:pic>
        <p:nvPicPr>
          <p:cNvPr id="25608" name="Picture 1"/>
          <p:cNvPicPr>
            <a:picLocks noChangeAspect="1"/>
          </p:cNvPicPr>
          <p:nvPr/>
        </p:nvPicPr>
        <p:blipFill>
          <a:blip r:embed="rId2"/>
          <a:stretch>
            <a:fillRect/>
          </a:stretch>
        </p:blipFill>
        <p:spPr>
          <a:xfrm>
            <a:off x="2202498" y="2356803"/>
            <a:ext cx="1554162" cy="1608137"/>
          </a:xfrm>
          <a:prstGeom prst="rect">
            <a:avLst/>
          </a:prstGeom>
          <a:noFill/>
          <a:ln w="9525">
            <a:noFill/>
          </a:ln>
        </p:spPr>
      </p:pic>
      <p:pic>
        <p:nvPicPr>
          <p:cNvPr id="10251" name="Picture 2"/>
          <p:cNvPicPr>
            <a:picLocks noChangeAspect="1"/>
          </p:cNvPicPr>
          <p:nvPr/>
        </p:nvPicPr>
        <p:blipFill>
          <a:blip r:embed="rId3"/>
          <a:stretch>
            <a:fillRect/>
          </a:stretch>
        </p:blipFill>
        <p:spPr>
          <a:xfrm>
            <a:off x="6248400" y="4572000"/>
            <a:ext cx="2228850" cy="1598613"/>
          </a:xfrm>
          <a:prstGeom prst="rect">
            <a:avLst/>
          </a:prstGeom>
          <a:noFill/>
          <a:ln w="9525">
            <a:noFill/>
          </a:ln>
        </p:spPr>
      </p:pic>
      <p:sp>
        <p:nvSpPr>
          <p:cNvPr id="21" name="Text Box 18"/>
          <p:cNvSpPr txBox="1">
            <a:spLocks noChangeArrowheads="1"/>
          </p:cNvSpPr>
          <p:nvPr/>
        </p:nvSpPr>
        <p:spPr bwMode="auto">
          <a:xfrm>
            <a:off x="4493578" y="3976053"/>
            <a:ext cx="1828800" cy="369888"/>
          </a:xfrm>
          <a:prstGeom prst="rect">
            <a:avLst/>
          </a:prstGeom>
          <a:noFill/>
          <a:ln>
            <a:noFill/>
          </a:ln>
          <a:effectLst/>
        </p:spPr>
        <p:txBody>
          <a:bodyPr>
            <a:spAutoFit/>
          </a:bodyPr>
          <a:p>
            <a:pPr>
              <a:spcBef>
                <a:spcPct val="50000"/>
              </a:spcBef>
            </a:pPr>
            <a:r>
              <a:rPr b="1">
                <a:solidFill>
                  <a:srgbClr val="CC3300"/>
                </a:solidFill>
                <a:latin typeface="Times New Roman" panose="02020603050405020304" pitchFamily="18" charset="0"/>
              </a:rPr>
              <a:t>D – </a:t>
            </a:r>
            <a:r>
              <a:rPr b="1" err="1">
                <a:solidFill>
                  <a:srgbClr val="CC3300"/>
                </a:solidFill>
                <a:latin typeface="Times New Roman" panose="02020603050405020304" pitchFamily="18" charset="0"/>
              </a:rPr>
              <a:t>dây</a:t>
            </a:r>
            <a:r>
              <a:rPr b="1">
                <a:solidFill>
                  <a:srgbClr val="CC3300"/>
                </a:solidFill>
                <a:latin typeface="Times New Roman" panose="02020603050405020304" pitchFamily="18" charset="0"/>
              </a:rPr>
              <a:t> </a:t>
            </a:r>
            <a:r>
              <a:rPr b="1" err="1">
                <a:solidFill>
                  <a:srgbClr val="CC3300"/>
                </a:solidFill>
                <a:latin typeface="Times New Roman" panose="02020603050405020304" pitchFamily="18" charset="0"/>
              </a:rPr>
              <a:t>chuyền</a:t>
            </a:r>
            <a:endParaRPr b="1">
              <a:solidFill>
                <a:srgbClr val="CC3300"/>
              </a:solidFill>
              <a:latin typeface="Times New Roman" panose="02020603050405020304" pitchFamily="18" charset="0"/>
            </a:endParaRPr>
          </a:p>
        </p:txBody>
      </p:sp>
      <p:pic>
        <p:nvPicPr>
          <p:cNvPr id="22" name="Picture 6"/>
          <p:cNvPicPr>
            <a:picLocks noChangeAspect="1"/>
          </p:cNvPicPr>
          <p:nvPr/>
        </p:nvPicPr>
        <p:blipFill>
          <a:blip r:embed="rId4"/>
          <a:stretch>
            <a:fillRect/>
          </a:stretch>
        </p:blipFill>
        <p:spPr>
          <a:xfrm>
            <a:off x="608965" y="4571048"/>
            <a:ext cx="1631950" cy="1765300"/>
          </a:xfrm>
          <a:prstGeom prst="rect">
            <a:avLst/>
          </a:prstGeom>
          <a:noFill/>
          <a:ln w="9525">
            <a:noFill/>
          </a:ln>
        </p:spPr>
      </p:pic>
      <p:pic>
        <p:nvPicPr>
          <p:cNvPr id="23" name="Picture 1"/>
          <p:cNvPicPr>
            <a:picLocks noChangeAspect="1"/>
          </p:cNvPicPr>
          <p:nvPr/>
        </p:nvPicPr>
        <p:blipFill>
          <a:blip r:embed="rId5"/>
          <a:stretch>
            <a:fillRect/>
          </a:stretch>
        </p:blipFill>
        <p:spPr>
          <a:xfrm>
            <a:off x="2483803" y="4607878"/>
            <a:ext cx="1766887" cy="1657350"/>
          </a:xfrm>
          <a:prstGeom prst="rect">
            <a:avLst/>
          </a:prstGeom>
          <a:noFill/>
          <a:ln w="9525">
            <a:noFill/>
          </a:ln>
        </p:spPr>
      </p:pic>
      <p:pic>
        <p:nvPicPr>
          <p:cNvPr id="24" name="Picture 2"/>
          <p:cNvPicPr>
            <a:picLocks noChangeAspect="1"/>
          </p:cNvPicPr>
          <p:nvPr/>
        </p:nvPicPr>
        <p:blipFill>
          <a:blip r:embed="rId6"/>
          <a:stretch>
            <a:fillRect/>
          </a:stretch>
        </p:blipFill>
        <p:spPr>
          <a:xfrm>
            <a:off x="6704965" y="2513965"/>
            <a:ext cx="1841500" cy="1371600"/>
          </a:xfrm>
          <a:prstGeom prst="rect">
            <a:avLst/>
          </a:prstGeom>
          <a:noFill/>
          <a:ln w="9525">
            <a:noFill/>
          </a:ln>
        </p:spPr>
      </p:pic>
      <p:pic>
        <p:nvPicPr>
          <p:cNvPr id="25" name="Picture 4"/>
          <p:cNvPicPr>
            <a:picLocks noChangeAspect="1"/>
          </p:cNvPicPr>
          <p:nvPr/>
        </p:nvPicPr>
        <p:blipFill>
          <a:blip r:embed="rId7"/>
          <a:stretch>
            <a:fillRect/>
          </a:stretch>
        </p:blipFill>
        <p:spPr>
          <a:xfrm>
            <a:off x="4495483" y="4647883"/>
            <a:ext cx="1646237" cy="1609725"/>
          </a:xfrm>
          <a:prstGeom prst="rect">
            <a:avLst/>
          </a:prstGeom>
          <a:noFill/>
          <a:ln w="9525">
            <a:noFill/>
          </a:ln>
        </p:spPr>
      </p:pic>
      <p:pic>
        <p:nvPicPr>
          <p:cNvPr id="26" name="Picture 6"/>
          <p:cNvPicPr>
            <a:picLocks noChangeAspect="1"/>
          </p:cNvPicPr>
          <p:nvPr/>
        </p:nvPicPr>
        <p:blipFill>
          <a:blip r:embed="rId8"/>
          <a:stretch>
            <a:fillRect/>
          </a:stretch>
        </p:blipFill>
        <p:spPr>
          <a:xfrm>
            <a:off x="212090" y="2302828"/>
            <a:ext cx="1752600" cy="1676400"/>
          </a:xfrm>
          <a:prstGeom prst="rect">
            <a:avLst/>
          </a:prstGeom>
          <a:noFill/>
          <a:ln w="9525">
            <a:noFill/>
          </a:ln>
        </p:spPr>
      </p:pic>
      <p:pic>
        <p:nvPicPr>
          <p:cNvPr id="27" name="Content Placeholder 7"/>
          <p:cNvPicPr>
            <a:picLocks noGrp="1" noChangeAspect="1"/>
          </p:cNvPicPr>
          <p:nvPr>
            <p:ph sz="quarter" idx="1"/>
          </p:nvPr>
        </p:nvPicPr>
        <p:blipFill>
          <a:blip r:embed="rId9"/>
          <a:srcRect/>
          <a:stretch>
            <a:fillRect/>
          </a:stretch>
        </p:blipFill>
        <p:spPr>
          <a:xfrm>
            <a:off x="4478973" y="2482215"/>
            <a:ext cx="1714500" cy="1531938"/>
          </a:xfrm>
        </p:spPr>
      </p:pic>
    </p:spTree>
    <p:custDataLst>
      <p:tags r:id="rId10"/>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27" grpId="0" animBg="1"/>
      <p:bldP spid="5128" grpId="0" animBg="1"/>
      <p:bldP spid="5129" grpId="0" animBg="1"/>
      <p:bldP spid="5134" grpId="0" animBg="1"/>
      <p:bldP spid="5137" grpId="0" animBg="1"/>
      <p:bldP spid="5138" grpId="0" animBg="1"/>
      <p:bldP spid="21" grpId="0" animBg="1"/>
      <p:bldP spid="51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5274310" y="5850255"/>
            <a:ext cx="361315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a:solidFill>
                  <a:srgbClr val="00B050"/>
                </a:solidFill>
              </a:rPr>
              <a:t>Hình 7.1 Một số bộ trang phục</a:t>
            </a:r>
            <a:endParaRPr lang="en-US" altLang="en-US" sz="2800">
              <a:solidFill>
                <a:schemeClr val="hlink"/>
              </a:solidFill>
            </a:endParaRPr>
          </a:p>
        </p:txBody>
      </p:sp>
      <p:sp>
        <p:nvSpPr>
          <p:cNvPr id="614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6149" name="Rectangle 10"/>
          <p:cNvSpPr>
            <a:spLocks noChangeArrowheads="1"/>
          </p:cNvSpPr>
          <p:nvPr/>
        </p:nvSpPr>
        <p:spPr bwMode="auto">
          <a:xfrm>
            <a:off x="-635" y="685800"/>
            <a:ext cx="9109075"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smtClean="0">
                <a:solidFill>
                  <a:srgbClr val="FF3300"/>
                </a:solidFill>
                <a:latin typeface="Times New Roman" panose="02020603050405020304" pitchFamily="18" charset="0"/>
                <a:cs typeface="Times New Roman" panose="02020603050405020304" pitchFamily="18" charset="0"/>
              </a:rPr>
              <a:t>1.</a:t>
            </a:r>
            <a:r>
              <a:rPr lang="en-US" altLang="en-US" sz="3200">
                <a:solidFill>
                  <a:srgbClr val="FF3300"/>
                </a:solidFill>
                <a:latin typeface="Times New Roman" panose="02020603050405020304" pitchFamily="18" charset="0"/>
                <a:cs typeface="Times New Roman" panose="02020603050405020304" pitchFamily="18" charset="0"/>
              </a:rPr>
              <a:t>TRANG PHỤC VÀ VAI TRÒ CỦA TRANG PHỤC</a:t>
            </a:r>
            <a:endParaRPr lang="en-US" altLang="en-US" sz="3200">
              <a:solidFill>
                <a:srgbClr val="FF3300"/>
              </a:solidFill>
              <a:latin typeface="Times New Roman" panose="02020603050405020304" pitchFamily="18" charset="0"/>
              <a:cs typeface="Times New Roman" panose="02020603050405020304" pitchFamily="18"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 name="Text Box 5"/>
          <p:cNvSpPr txBox="1">
            <a:spLocks noChangeArrowheads="1"/>
          </p:cNvSpPr>
          <p:nvPr/>
        </p:nvSpPr>
        <p:spPr bwMode="auto">
          <a:xfrm>
            <a:off x="539750" y="1417638"/>
            <a:ext cx="395605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defRPr/>
            </a:pPr>
            <a:r>
              <a:rPr lang="en-US" altLang="en-US" sz="4000" dirty="0" smtClean="0">
                <a:solidFill>
                  <a:schemeClr val="hlink"/>
                </a:solidFill>
              </a:rPr>
              <a:t>- </a:t>
            </a:r>
            <a:r>
              <a:rPr lang="en-US" altLang="en-US" sz="4000" dirty="0" err="1" smtClean="0">
                <a:solidFill>
                  <a:schemeClr val="hlink"/>
                </a:solidFill>
              </a:rPr>
              <a:t>Quan</a:t>
            </a:r>
            <a:r>
              <a:rPr lang="en-US" altLang="en-US" sz="4000" dirty="0" smtClean="0">
                <a:solidFill>
                  <a:schemeClr val="hlink"/>
                </a:solidFill>
              </a:rPr>
              <a:t> </a:t>
            </a:r>
            <a:r>
              <a:rPr lang="en-US" altLang="en-US" sz="4000" dirty="0" err="1" smtClean="0">
                <a:solidFill>
                  <a:schemeClr val="hlink"/>
                </a:solidFill>
              </a:rPr>
              <a:t>sát</a:t>
            </a:r>
            <a:r>
              <a:rPr lang="en-US" altLang="en-US" sz="4000" dirty="0" smtClean="0">
                <a:solidFill>
                  <a:schemeClr val="hlink"/>
                </a:solidFill>
              </a:rPr>
              <a:t> </a:t>
            </a:r>
            <a:r>
              <a:rPr lang="en-US" altLang="en-US" sz="4000" err="1" smtClean="0">
                <a:solidFill>
                  <a:schemeClr val="hlink"/>
                </a:solidFill>
              </a:rPr>
              <a:t>Hình</a:t>
            </a:r>
            <a:r>
              <a:rPr lang="en-US" altLang="en-US" sz="4000" smtClean="0">
                <a:solidFill>
                  <a:schemeClr val="hlink"/>
                </a:solidFill>
              </a:rPr>
              <a:t> 7.1</a:t>
            </a:r>
            <a:r>
              <a:rPr lang="en-US" altLang="en-US" sz="4000" dirty="0" smtClean="0">
                <a:solidFill>
                  <a:schemeClr val="hlink"/>
                </a:solidFill>
              </a:rPr>
              <a:t>, </a:t>
            </a:r>
            <a:r>
              <a:rPr lang="en-US" altLang="en-US" sz="4000" dirty="0" err="1" smtClean="0">
                <a:solidFill>
                  <a:schemeClr val="hlink"/>
                </a:solidFill>
              </a:rPr>
              <a:t>em</a:t>
            </a:r>
            <a:r>
              <a:rPr lang="en-US" altLang="en-US" sz="4000" dirty="0" smtClean="0">
                <a:solidFill>
                  <a:schemeClr val="hlink"/>
                </a:solidFill>
              </a:rPr>
              <a:t> </a:t>
            </a:r>
            <a:r>
              <a:rPr lang="en-US" altLang="en-US" sz="4000" dirty="0" err="1" smtClean="0">
                <a:solidFill>
                  <a:schemeClr val="hlink"/>
                </a:solidFill>
              </a:rPr>
              <a:t>hãy</a:t>
            </a:r>
            <a:r>
              <a:rPr lang="en-US" altLang="en-US" sz="4000" dirty="0" smtClean="0">
                <a:solidFill>
                  <a:schemeClr val="hlink"/>
                </a:solidFill>
              </a:rPr>
              <a:t> </a:t>
            </a:r>
            <a:r>
              <a:rPr lang="en-US" altLang="en-US" sz="4000" dirty="0" err="1" smtClean="0">
                <a:solidFill>
                  <a:schemeClr val="hlink"/>
                </a:solidFill>
              </a:rPr>
              <a:t>kể</a:t>
            </a:r>
            <a:r>
              <a:rPr lang="en-US" altLang="en-US" sz="4000" dirty="0" smtClean="0">
                <a:solidFill>
                  <a:schemeClr val="hlink"/>
                </a:solidFill>
              </a:rPr>
              <a:t> </a:t>
            </a:r>
            <a:r>
              <a:rPr lang="en-US" altLang="en-US" sz="4000" dirty="0" err="1" smtClean="0">
                <a:solidFill>
                  <a:schemeClr val="hlink"/>
                </a:solidFill>
              </a:rPr>
              <a:t>tên</a:t>
            </a:r>
            <a:r>
              <a:rPr lang="en-US" altLang="en-US" sz="4000" dirty="0" smtClean="0">
                <a:solidFill>
                  <a:schemeClr val="hlink"/>
                </a:solidFill>
              </a:rPr>
              <a:t> </a:t>
            </a:r>
            <a:r>
              <a:rPr lang="en-US" altLang="en-US" sz="4000" dirty="0" err="1" smtClean="0">
                <a:solidFill>
                  <a:schemeClr val="hlink"/>
                </a:solidFill>
              </a:rPr>
              <a:t>những</a:t>
            </a:r>
            <a:r>
              <a:rPr lang="en-US" altLang="en-US" sz="4000" dirty="0" smtClean="0">
                <a:solidFill>
                  <a:schemeClr val="hlink"/>
                </a:solidFill>
              </a:rPr>
              <a:t> </a:t>
            </a:r>
            <a:r>
              <a:rPr lang="en-US" altLang="en-US" sz="4000" dirty="0" err="1" smtClean="0">
                <a:solidFill>
                  <a:schemeClr val="hlink"/>
                </a:solidFill>
              </a:rPr>
              <a:t>vật</a:t>
            </a:r>
            <a:r>
              <a:rPr lang="en-US" altLang="en-US" sz="4000" dirty="0" smtClean="0">
                <a:solidFill>
                  <a:schemeClr val="hlink"/>
                </a:solidFill>
              </a:rPr>
              <a:t> </a:t>
            </a:r>
            <a:r>
              <a:rPr lang="en-US" altLang="en-US" sz="4000" dirty="0" err="1" smtClean="0">
                <a:solidFill>
                  <a:schemeClr val="hlink"/>
                </a:solidFill>
              </a:rPr>
              <a:t>dụng</a:t>
            </a:r>
            <a:r>
              <a:rPr lang="en-US" altLang="en-US" sz="4000" dirty="0" smtClean="0">
                <a:solidFill>
                  <a:schemeClr val="hlink"/>
                </a:solidFill>
              </a:rPr>
              <a:t> </a:t>
            </a:r>
            <a:r>
              <a:rPr lang="en-US" altLang="en-US" sz="4000" dirty="0" err="1" smtClean="0">
                <a:solidFill>
                  <a:schemeClr val="hlink"/>
                </a:solidFill>
              </a:rPr>
              <a:t>trong</a:t>
            </a:r>
            <a:r>
              <a:rPr lang="en-US" altLang="en-US" sz="4000" dirty="0" smtClean="0">
                <a:solidFill>
                  <a:schemeClr val="hlink"/>
                </a:solidFill>
              </a:rPr>
              <a:t> </a:t>
            </a:r>
            <a:r>
              <a:rPr lang="en-US" altLang="en-US" sz="4000" dirty="0" err="1" smtClean="0">
                <a:solidFill>
                  <a:schemeClr val="hlink"/>
                </a:solidFill>
              </a:rPr>
              <a:t>các</a:t>
            </a:r>
            <a:r>
              <a:rPr lang="en-US" altLang="en-US" sz="4000" dirty="0" smtClean="0">
                <a:solidFill>
                  <a:schemeClr val="hlink"/>
                </a:solidFill>
              </a:rPr>
              <a:t> </a:t>
            </a:r>
            <a:r>
              <a:rPr lang="en-US" altLang="en-US" sz="4000" dirty="0" err="1" smtClean="0">
                <a:solidFill>
                  <a:schemeClr val="hlink"/>
                </a:solidFill>
              </a:rPr>
              <a:t>bộ</a:t>
            </a:r>
            <a:r>
              <a:rPr lang="en-US" altLang="en-US" sz="4000" dirty="0" smtClean="0">
                <a:solidFill>
                  <a:schemeClr val="hlink"/>
                </a:solidFill>
              </a:rPr>
              <a:t> </a:t>
            </a:r>
            <a:r>
              <a:rPr lang="en-US" altLang="en-US" sz="4000" dirty="0" err="1" smtClean="0">
                <a:solidFill>
                  <a:schemeClr val="hlink"/>
                </a:solidFill>
              </a:rPr>
              <a:t>trang</a:t>
            </a:r>
            <a:r>
              <a:rPr lang="en-US" altLang="en-US" sz="4000" dirty="0" smtClean="0">
                <a:solidFill>
                  <a:schemeClr val="hlink"/>
                </a:solidFill>
              </a:rPr>
              <a:t> </a:t>
            </a:r>
            <a:r>
              <a:rPr lang="en-US" altLang="en-US" sz="4000" dirty="0" err="1" smtClean="0">
                <a:solidFill>
                  <a:schemeClr val="hlink"/>
                </a:solidFill>
              </a:rPr>
              <a:t>phục</a:t>
            </a:r>
            <a:r>
              <a:rPr lang="en-US" altLang="en-US" sz="4000" dirty="0" smtClean="0">
                <a:solidFill>
                  <a:schemeClr val="hlink"/>
                </a:solidFill>
              </a:rPr>
              <a:t> </a:t>
            </a:r>
            <a:r>
              <a:rPr lang="en-US" altLang="en-US" sz="4000" dirty="0" err="1" smtClean="0">
                <a:solidFill>
                  <a:schemeClr val="hlink"/>
                </a:solidFill>
              </a:rPr>
              <a:t>người</a:t>
            </a:r>
            <a:r>
              <a:rPr lang="en-US" altLang="en-US" sz="4000" dirty="0" smtClean="0">
                <a:solidFill>
                  <a:schemeClr val="hlink"/>
                </a:solidFill>
              </a:rPr>
              <a:t> </a:t>
            </a:r>
            <a:r>
              <a:rPr lang="en-US" altLang="en-US" sz="4000" dirty="0" err="1" smtClean="0">
                <a:solidFill>
                  <a:schemeClr val="hlink"/>
                </a:solidFill>
              </a:rPr>
              <a:t>mẫu</a:t>
            </a:r>
            <a:r>
              <a:rPr lang="en-US" altLang="en-US" sz="4000" dirty="0" smtClean="0">
                <a:solidFill>
                  <a:schemeClr val="hlink"/>
                </a:solidFill>
              </a:rPr>
              <a:t> </a:t>
            </a:r>
            <a:r>
              <a:rPr lang="en-US" altLang="en-US" sz="4000" dirty="0" err="1" smtClean="0">
                <a:solidFill>
                  <a:schemeClr val="hlink"/>
                </a:solidFill>
              </a:rPr>
              <a:t>mặc</a:t>
            </a:r>
            <a:r>
              <a:rPr lang="en-US" altLang="en-US" sz="4000" dirty="0" smtClean="0">
                <a:solidFill>
                  <a:schemeClr val="hlink"/>
                </a:solidFill>
              </a:rPr>
              <a:t> </a:t>
            </a:r>
            <a:r>
              <a:rPr lang="en-US" altLang="en-US" sz="4000" dirty="0" err="1" smtClean="0">
                <a:solidFill>
                  <a:schemeClr val="hlink"/>
                </a:solidFill>
              </a:rPr>
              <a:t>và</a:t>
            </a:r>
            <a:r>
              <a:rPr lang="en-US" altLang="en-US" sz="4000" dirty="0" smtClean="0">
                <a:solidFill>
                  <a:schemeClr val="hlink"/>
                </a:solidFill>
              </a:rPr>
              <a:t> </a:t>
            </a:r>
            <a:r>
              <a:rPr lang="en-US" altLang="en-US" sz="4000" dirty="0" err="1" smtClean="0">
                <a:solidFill>
                  <a:schemeClr val="hlink"/>
                </a:solidFill>
              </a:rPr>
              <a:t>mang</a:t>
            </a:r>
            <a:r>
              <a:rPr lang="en-US" altLang="en-US" sz="4000" dirty="0" smtClean="0">
                <a:solidFill>
                  <a:schemeClr val="hlink"/>
                </a:solidFill>
              </a:rPr>
              <a:t> </a:t>
            </a:r>
            <a:r>
              <a:rPr lang="en-US" altLang="en-US" sz="4000" dirty="0" err="1" smtClean="0">
                <a:solidFill>
                  <a:schemeClr val="hlink"/>
                </a:solidFill>
              </a:rPr>
              <a:t>trên</a:t>
            </a:r>
            <a:r>
              <a:rPr lang="en-US" altLang="en-US" sz="4000" dirty="0" smtClean="0">
                <a:solidFill>
                  <a:schemeClr val="hlink"/>
                </a:solidFill>
              </a:rPr>
              <a:t> </a:t>
            </a:r>
            <a:r>
              <a:rPr lang="en-US" altLang="en-US" sz="4000" dirty="0" err="1" smtClean="0">
                <a:solidFill>
                  <a:schemeClr val="hlink"/>
                </a:solidFill>
              </a:rPr>
              <a:t>người</a:t>
            </a:r>
            <a:r>
              <a:rPr lang="en-US" altLang="en-US" sz="4000" dirty="0" smtClean="0">
                <a:solidFill>
                  <a:schemeClr val="hlink"/>
                </a:solidFill>
              </a:rPr>
              <a:t>.</a:t>
            </a:r>
            <a:endParaRPr lang="en-US" altLang="en-US" sz="4000" dirty="0" smtClean="0">
              <a:solidFill>
                <a:schemeClr val="hlink"/>
              </a:solidFill>
            </a:endParaRPr>
          </a:p>
        </p:txBody>
      </p:sp>
      <p:pic>
        <p:nvPicPr>
          <p:cNvPr id="6157" name="Picture 1"/>
          <p:cNvPicPr>
            <a:picLocks noChangeAspect="1"/>
          </p:cNvPicPr>
          <p:nvPr/>
        </p:nvPicPr>
        <p:blipFill>
          <a:blip r:embed="rId1">
            <a:extLst>
              <a:ext uri="{28A0092B-C50C-407E-A947-70E740481C1C}">
                <a14:useLocalDpi xmlns:a14="http://schemas.microsoft.com/office/drawing/2010/main" val="0"/>
              </a:ext>
            </a:extLst>
          </a:blip>
          <a:srcRect l="8861" b="10080"/>
          <a:stretch>
            <a:fillRect/>
          </a:stretch>
        </p:blipFill>
        <p:spPr bwMode="auto">
          <a:xfrm>
            <a:off x="4837113" y="1462088"/>
            <a:ext cx="395605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0" y="76200"/>
            <a:ext cx="7467600" cy="706755"/>
          </a:xfrm>
          <a:prstGeom prst="rect">
            <a:avLst/>
          </a:prstGeom>
          <a:noFill/>
        </p:spPr>
        <p:txBody>
          <a:bodyPr wrap="square" rtlCol="0">
            <a:spAutoFit/>
          </a:bodyPr>
          <a:p>
            <a:pPr algn="ctr"/>
            <a:r>
              <a:rPr lang="en-US" sz="4000" b="1" dirty="0" smtClean="0">
                <a:solidFill>
                  <a:srgbClr val="FF0000"/>
                </a:solidFill>
                <a:latin typeface="Times New Roman" panose="02020603050405020304" pitchFamily="18" charset="0"/>
                <a:cs typeface="Times New Roman" panose="02020603050405020304" pitchFamily="18" charset="0"/>
              </a:rPr>
              <a:t>TIẾT 20</a:t>
            </a:r>
            <a:r>
              <a:rPr lang="en-US" sz="4000" b="1" smtClean="0">
                <a:solidFill>
                  <a:srgbClr val="FF0000"/>
                </a:solidFill>
                <a:latin typeface="Times New Roman" panose="02020603050405020304" pitchFamily="18" charset="0"/>
                <a:cs typeface="Times New Roman" panose="02020603050405020304" pitchFamily="18" charset="0"/>
              </a:rPr>
              <a:t>. BÀI 7: TRANG PHỤC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219200"/>
            <a:ext cx="4429760" cy="5349240"/>
          </a:xfrm>
        </p:spPr>
        <p:txBody>
          <a:bodyPr vert="horz" wrap="square" lIns="91440" tIns="45720" rIns="91440" bIns="45720" anchor="t" anchorCtr="0">
            <a:noAutofit/>
          </a:bodyPr>
          <a:p>
            <a:pPr marL="0" indent="0" algn="just" eaLnBrk="1" hangingPunct="1">
              <a:buNone/>
            </a:pPr>
            <a:r>
              <a:rPr sz="4000" dirty="0">
                <a:solidFill>
                  <a:srgbClr val="002060"/>
                </a:solidFill>
                <a:latin typeface="Times New Roman" panose="02020603050405020304" pitchFamily="18" charset="0"/>
              </a:rPr>
              <a:t>Trang phục </a:t>
            </a:r>
            <a:r>
              <a:rPr lang="en-US" sz="4000" dirty="0">
                <a:solidFill>
                  <a:srgbClr val="002060"/>
                </a:solidFill>
                <a:latin typeface="Times New Roman" panose="02020603050405020304" pitchFamily="18" charset="0"/>
              </a:rPr>
              <a:t>là </a:t>
            </a:r>
            <a:r>
              <a:rPr sz="4000" dirty="0">
                <a:solidFill>
                  <a:srgbClr val="002060"/>
                </a:solidFill>
                <a:latin typeface="Times New Roman" panose="02020603050405020304" pitchFamily="18" charset="0"/>
              </a:rPr>
              <a:t>các loại áo quần và một số vật dụng khác đi kèm như mũ, giày, tất</a:t>
            </a:r>
            <a:r>
              <a:rPr lang="en-US" sz="4000" dirty="0">
                <a:solidFill>
                  <a:srgbClr val="002060"/>
                </a:solidFill>
                <a:latin typeface="Times New Roman" panose="02020603050405020304" pitchFamily="18" charset="0"/>
              </a:rPr>
              <a:t>(vớ)</a:t>
            </a:r>
            <a:r>
              <a:rPr sz="4000" dirty="0">
                <a:solidFill>
                  <a:srgbClr val="002060"/>
                </a:solidFill>
                <a:latin typeface="Times New Roman" panose="02020603050405020304" pitchFamily="18" charset="0"/>
              </a:rPr>
              <a:t>,khăn choàng..</a:t>
            </a:r>
            <a:r>
              <a:rPr lang="en-US" sz="4000" dirty="0">
                <a:solidFill>
                  <a:srgbClr val="002060"/>
                </a:solidFill>
                <a:latin typeface="Times New Roman" panose="02020603050405020304" pitchFamily="18" charset="0"/>
              </a:rPr>
              <a:t>Trong đó áo quần là vật dụng quan trọng nhất.</a:t>
            </a:r>
            <a:endParaRPr sz="4000" u="sng" dirty="0">
              <a:solidFill>
                <a:srgbClr val="FF0000"/>
              </a:solidFill>
              <a:latin typeface="Times New Roman" panose="02020603050405020304" pitchFamily="18" charset="0"/>
            </a:endParaRPr>
          </a:p>
          <a:p>
            <a:pPr marL="0" indent="0" algn="just" eaLnBrk="1" hangingPunct="1">
              <a:buNone/>
            </a:pPr>
            <a:endParaRPr sz="4000" u="sng" dirty="0">
              <a:solidFill>
                <a:srgbClr val="FF0000"/>
              </a:solidFill>
              <a:latin typeface="Times New Roman" panose="02020603050405020304" pitchFamily="18" charset="0"/>
            </a:endParaRPr>
          </a:p>
        </p:txBody>
      </p:sp>
      <p:sp>
        <p:nvSpPr>
          <p:cNvPr id="8" name="Rectangle 7"/>
          <p:cNvSpPr>
            <a:spLocks noChangeArrowheads="1"/>
          </p:cNvSpPr>
          <p:nvPr/>
        </p:nvSpPr>
        <p:spPr bwMode="auto">
          <a:xfrm>
            <a:off x="-116061" y="1013875"/>
            <a:ext cx="70358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500" b="1">
                <a:solidFill>
                  <a:srgbClr val="000099"/>
                </a:solidFill>
                <a:cs typeface="Times New Roman" panose="02020603050405020304" pitchFamily="18" charset="0"/>
                <a:sym typeface="Wingdings" panose="05000000000000000000" pitchFamily="2" charset="2"/>
              </a:rPr>
              <a:t></a:t>
            </a:r>
            <a:endParaRPr lang="en-US" altLang="en-US" sz="4500">
              <a:solidFill>
                <a:srgbClr val="000099"/>
              </a:solidFill>
              <a:cs typeface="Times New Roman" panose="02020603050405020304" pitchFamily="18" charset="0"/>
            </a:endParaRPr>
          </a:p>
        </p:txBody>
      </p:sp>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8" grpId="1"/>
      <p:bldP spid="3" grpId="0"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77020" cy="530225"/>
          </a:xfrm>
        </p:spPr>
        <p:txBody>
          <a:bodyPr>
            <a:normAutofit fontScale="90000"/>
          </a:bodyPr>
          <a:lstStyle/>
          <a:p>
            <a:r>
              <a:rPr lang="en-US" altLang="en-US" sz="3555">
                <a:solidFill>
                  <a:srgbClr val="FF3300"/>
                </a:solidFill>
                <a:latin typeface="Times New Roman" panose="02020603050405020304" pitchFamily="18" charset="0"/>
                <a:cs typeface="Times New Roman" panose="02020603050405020304" pitchFamily="18" charset="0"/>
              </a:rPr>
              <a:t>1. TRANG PHỤC VÀ VAI TRÒ CỦA TRANG PHỤC</a:t>
            </a:r>
            <a:endParaRPr lang="en-US" altLang="en-US" sz="3555">
              <a:solidFill>
                <a:srgbClr val="FF3300"/>
              </a:solidFill>
              <a:latin typeface="Times New Roman" panose="02020603050405020304" pitchFamily="18" charset="0"/>
              <a:cs typeface="Times New Roman" panose="02020603050405020304" pitchFamily="18" charset="0"/>
            </a:endParaRPr>
          </a:p>
        </p:txBody>
      </p:sp>
      <p:pic>
        <p:nvPicPr>
          <p:cNvPr id="4" name="Picture 2"/>
          <p:cNvPicPr>
            <a:picLocks noChangeAspect="1"/>
          </p:cNvPicPr>
          <p:nvPr/>
        </p:nvPicPr>
        <p:blipFill>
          <a:blip r:embed="rId1">
            <a:extLst>
              <a:ext uri="{28A0092B-C50C-407E-A947-70E740481C1C}">
                <a14:useLocalDpi xmlns:a14="http://schemas.microsoft.com/office/drawing/2010/main" val="0"/>
              </a:ext>
            </a:extLst>
          </a:blip>
          <a:srcRect r="76112" b="7819"/>
          <a:stretch>
            <a:fillRect/>
          </a:stretch>
        </p:blipFill>
        <p:spPr bwMode="auto">
          <a:xfrm>
            <a:off x="14288" y="1981200"/>
            <a:ext cx="23336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Grp="1" noChangeAspect="1"/>
          </p:cNvPicPr>
          <p:nvPr>
            <p:ph idx="1"/>
          </p:nvPr>
        </p:nvPicPr>
        <p:blipFill>
          <a:blip r:embed="rId1">
            <a:extLst>
              <a:ext uri="{28A0092B-C50C-407E-A947-70E740481C1C}">
                <a14:useLocalDpi xmlns:a14="http://schemas.microsoft.com/office/drawing/2010/main" val="0"/>
              </a:ext>
            </a:extLst>
          </a:blip>
          <a:srcRect l="26614" r="50682" b="7819"/>
          <a:stretch>
            <a:fillRect/>
          </a:stretch>
        </p:blipFill>
        <p:spPr bwMode="auto">
          <a:xfrm>
            <a:off x="2347914" y="2133600"/>
            <a:ext cx="24129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1">
            <a:extLst>
              <a:ext uri="{28A0092B-C50C-407E-A947-70E740481C1C}">
                <a14:useLocalDpi xmlns:a14="http://schemas.microsoft.com/office/drawing/2010/main" val="0"/>
              </a:ext>
            </a:extLst>
          </a:blip>
          <a:srcRect l="52055" r="26187" b="7819"/>
          <a:stretch>
            <a:fillRect/>
          </a:stretch>
        </p:blipFill>
        <p:spPr bwMode="auto">
          <a:xfrm>
            <a:off x="4859338" y="1981200"/>
            <a:ext cx="1752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1">
            <a:extLst>
              <a:ext uri="{28A0092B-C50C-407E-A947-70E740481C1C}">
                <a14:useLocalDpi xmlns:a14="http://schemas.microsoft.com/office/drawing/2010/main" val="0"/>
              </a:ext>
            </a:extLst>
          </a:blip>
          <a:srcRect l="75266" b="7819"/>
          <a:stretch>
            <a:fillRect/>
          </a:stretch>
        </p:blipFill>
        <p:spPr bwMode="auto">
          <a:xfrm>
            <a:off x="6715125" y="1981200"/>
            <a:ext cx="1992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939925" y="5657850"/>
            <a:ext cx="67684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3200">
                <a:solidFill>
                  <a:srgbClr val="00B050"/>
                </a:solidFill>
              </a:rPr>
              <a:t>Hình 7.2. Vai trò của trang phục</a:t>
            </a:r>
            <a:endParaRPr lang="en-US" altLang="en-US" sz="3200">
              <a:solidFill>
                <a:schemeClr val="hlink"/>
              </a:solidFill>
            </a:endParaRPr>
          </a:p>
        </p:txBody>
      </p:sp>
      <p:sp>
        <p:nvSpPr>
          <p:cNvPr id="9" name="Text Box 5"/>
          <p:cNvSpPr txBox="1">
            <a:spLocks noChangeArrowheads="1"/>
          </p:cNvSpPr>
          <p:nvPr/>
        </p:nvSpPr>
        <p:spPr bwMode="auto">
          <a:xfrm>
            <a:off x="176530" y="1066800"/>
            <a:ext cx="896747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smtClean="0">
                <a:solidFill>
                  <a:schemeClr val="hlink"/>
                </a:solidFill>
              </a:rPr>
              <a:t>Trong mỗi </a:t>
            </a:r>
            <a:r>
              <a:rPr lang="en-US" altLang="en-US" sz="3200">
                <a:solidFill>
                  <a:schemeClr val="hlink"/>
                </a:solidFill>
              </a:rPr>
              <a:t>trường hợp trong </a:t>
            </a:r>
            <a:r>
              <a:rPr lang="en-US" altLang="en-US" sz="3200" smtClean="0">
                <a:solidFill>
                  <a:schemeClr val="hlink"/>
                </a:solidFill>
              </a:rPr>
              <a:t>Hình </a:t>
            </a:r>
            <a:r>
              <a:rPr lang="en-US" altLang="en-US" sz="3200">
                <a:solidFill>
                  <a:schemeClr val="hlink"/>
                </a:solidFill>
              </a:rPr>
              <a:t>7.2 dưới đây, trang phục giúp ích cho con người như thế nào?</a:t>
            </a:r>
            <a:endParaRPr lang="en-US" altLang="en-US" sz="3200">
              <a:solidFill>
                <a:schemeClr val="hlink"/>
              </a:solidFill>
            </a:endParaRPr>
          </a:p>
        </p:txBody>
      </p:sp>
      <p:sp>
        <p:nvSpPr>
          <p:cNvPr id="3" name="TextBox 3"/>
          <p:cNvSpPr txBox="1"/>
          <p:nvPr/>
        </p:nvSpPr>
        <p:spPr>
          <a:xfrm>
            <a:off x="762000" y="-76200"/>
            <a:ext cx="7467600" cy="706755"/>
          </a:xfrm>
          <a:prstGeom prst="rect">
            <a:avLst/>
          </a:prstGeom>
          <a:noFill/>
        </p:spPr>
        <p:txBody>
          <a:bodyPr wrap="square" rtlCol="0">
            <a:spAutoFit/>
          </a:bodyPr>
          <a:p>
            <a:pPr algn="ctr"/>
            <a:r>
              <a:rPr lang="en-US" sz="4000" b="1" dirty="0" smtClean="0">
                <a:solidFill>
                  <a:srgbClr val="FF0000"/>
                </a:solidFill>
                <a:latin typeface="Times New Roman" panose="02020603050405020304" pitchFamily="18" charset="0"/>
                <a:cs typeface="Times New Roman" panose="02020603050405020304" pitchFamily="18" charset="0"/>
              </a:rPr>
              <a:t>TIẾT 20</a:t>
            </a:r>
            <a:r>
              <a:rPr lang="en-US" sz="4000" b="1" smtClean="0">
                <a:solidFill>
                  <a:srgbClr val="FF0000"/>
                </a:solidFill>
                <a:latin typeface="Times New Roman" panose="02020603050405020304" pitchFamily="18" charset="0"/>
                <a:cs typeface="Times New Roman" panose="02020603050405020304" pitchFamily="18" charset="0"/>
              </a:rPr>
              <a:t>. BÀI 7: TRANG PHỤC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5" name="Picture 3"/>
          <p:cNvPicPr>
            <a:picLocks noChangeAspect="1"/>
          </p:cNvPicPr>
          <p:nvPr>
            <p:ph sz="half" idx="1"/>
          </p:nvPr>
        </p:nvPicPr>
        <p:blipFill>
          <a:blip r:embed="rId1"/>
          <a:stretch>
            <a:fillRect/>
          </a:stretch>
        </p:blipFill>
        <p:spPr>
          <a:xfrm>
            <a:off x="457200" y="688340"/>
            <a:ext cx="3693160" cy="2082800"/>
          </a:xfrm>
          <a:prstGeom prst="rect">
            <a:avLst/>
          </a:prstGeom>
          <a:noFill/>
          <a:ln w="9525">
            <a:noFill/>
          </a:ln>
        </p:spPr>
      </p:pic>
      <p:pic>
        <p:nvPicPr>
          <p:cNvPr id="65538" name="Picture 2"/>
          <p:cNvPicPr>
            <a:picLocks noChangeAspect="1"/>
          </p:cNvPicPr>
          <p:nvPr>
            <p:ph sz="half" idx="2"/>
          </p:nvPr>
        </p:nvPicPr>
        <p:blipFill>
          <a:blip r:embed="rId2"/>
          <a:stretch>
            <a:fillRect/>
          </a:stretch>
        </p:blipFill>
        <p:spPr>
          <a:xfrm>
            <a:off x="4648200" y="680720"/>
            <a:ext cx="3336925" cy="2090420"/>
          </a:xfrm>
          <a:prstGeom prst="rect">
            <a:avLst/>
          </a:prstGeom>
          <a:noFill/>
          <a:ln w="9525">
            <a:noFill/>
          </a:ln>
        </p:spPr>
      </p:pic>
      <p:sp>
        <p:nvSpPr>
          <p:cNvPr id="18434" name="Title 1"/>
          <p:cNvSpPr>
            <a:spLocks noGrp="1"/>
          </p:cNvSpPr>
          <p:nvPr/>
        </p:nvSpPr>
        <p:spPr>
          <a:xfrm>
            <a:off x="381000" y="76200"/>
            <a:ext cx="8387080" cy="554990"/>
          </a:xfrm>
          <a:prstGeom prst="rect">
            <a:avLst/>
          </a:prstGeom>
          <a:noFill/>
          <a:ln w="9525">
            <a:noFill/>
          </a:ln>
        </p:spPr>
        <p:txBody>
          <a:bodyPr vert="horz" wrap="square" lIns="91440" tIns="45720" rIns="91440" bIns="45720" anchor="t" anchorCtr="0"/>
          <a:lstStyle>
            <a:lvl1pPr algn="l" defTabSz="457200" rtl="0" eaLnBrk="0" fontAlgn="base" hangingPunct="0">
              <a:spcBef>
                <a:spcPct val="0"/>
              </a:spcBef>
              <a:spcAft>
                <a:spcPct val="0"/>
              </a:spcAft>
              <a:defRPr sz="3600" kern="1200">
                <a:solidFill>
                  <a:schemeClr val="accent1"/>
                </a:solidFill>
                <a:latin typeface="+mj-lt"/>
                <a:ea typeface="MS PGothic" panose="020B0600070205080204" pitchFamily="6" charset="-128"/>
                <a:cs typeface="MS PGothic" panose="020B0600070205080204" pitchFamily="6" charset="-128"/>
              </a:defRPr>
            </a:lvl1pPr>
            <a:lvl2pPr algn="l" defTabSz="457200" rtl="0" eaLnBrk="0" fontAlgn="base" hangingPunct="0">
              <a:spcBef>
                <a:spcPct val="0"/>
              </a:spcBef>
              <a:spcAft>
                <a:spcPct val="0"/>
              </a:spcAft>
              <a:defRPr sz="3600">
                <a:solidFill>
                  <a:schemeClr val="accent1"/>
                </a:solidFill>
                <a:latin typeface="Trebuchet MS" panose="020B0603020202020204" pitchFamily="6" charset="0"/>
                <a:ea typeface="MS PGothic" panose="020B0600070205080204" pitchFamily="6" charset="-128"/>
                <a:cs typeface="MS PGothic" panose="020B0600070205080204" pitchFamily="6" charset="-128"/>
              </a:defRPr>
            </a:lvl2pPr>
            <a:lvl3pPr algn="l" defTabSz="457200" rtl="0" eaLnBrk="0" fontAlgn="base" hangingPunct="0">
              <a:spcBef>
                <a:spcPct val="0"/>
              </a:spcBef>
              <a:spcAft>
                <a:spcPct val="0"/>
              </a:spcAft>
              <a:defRPr sz="3600">
                <a:solidFill>
                  <a:schemeClr val="accent1"/>
                </a:solidFill>
                <a:latin typeface="Trebuchet MS" panose="020B0603020202020204" pitchFamily="6" charset="0"/>
                <a:ea typeface="MS PGothic" panose="020B0600070205080204" pitchFamily="6" charset="-128"/>
                <a:cs typeface="MS PGothic" panose="020B0600070205080204" pitchFamily="6" charset="-128"/>
              </a:defRPr>
            </a:lvl3pPr>
            <a:lvl4pPr algn="l" defTabSz="457200" rtl="0" eaLnBrk="0" fontAlgn="base" hangingPunct="0">
              <a:spcBef>
                <a:spcPct val="0"/>
              </a:spcBef>
              <a:spcAft>
                <a:spcPct val="0"/>
              </a:spcAft>
              <a:defRPr sz="3600">
                <a:solidFill>
                  <a:schemeClr val="accent1"/>
                </a:solidFill>
                <a:latin typeface="Trebuchet MS" panose="020B0603020202020204" pitchFamily="6" charset="0"/>
                <a:ea typeface="MS PGothic" panose="020B0600070205080204" pitchFamily="6" charset="-128"/>
                <a:cs typeface="MS PGothic" panose="020B0600070205080204" pitchFamily="6" charset="-128"/>
              </a:defRPr>
            </a:lvl4pPr>
            <a:lvl5pPr algn="l" defTabSz="457200" rtl="0" eaLnBrk="0" fontAlgn="base" hangingPunct="0">
              <a:spcBef>
                <a:spcPct val="0"/>
              </a:spcBef>
              <a:spcAft>
                <a:spcPct val="0"/>
              </a:spcAft>
              <a:defRPr sz="3600">
                <a:solidFill>
                  <a:schemeClr val="accent1"/>
                </a:solidFill>
                <a:latin typeface="Trebuchet MS" panose="020B0603020202020204" pitchFamily="6" charset="0"/>
                <a:ea typeface="MS PGothic" panose="020B0600070205080204" pitchFamily="6" charset="-128"/>
                <a:cs typeface="MS PGothic" panose="020B0600070205080204" pitchFamily="6"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spcBef>
                <a:spcPct val="50000"/>
              </a:spcBef>
            </a:pP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Bảo</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vệ</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cơ</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thể</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tránh</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tác</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hại</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của</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môi</a:t>
            </a:r>
            <a:r>
              <a:rPr sz="3200">
                <a:solidFill>
                  <a:srgbClr val="002060"/>
                </a:solidFill>
                <a:latin typeface="Times New Roman" panose="02020603050405020304" pitchFamily="18" charset="0"/>
              </a:rPr>
              <a:t> </a:t>
            </a:r>
            <a:r>
              <a:rPr sz="3200" err="1">
                <a:solidFill>
                  <a:srgbClr val="002060"/>
                </a:solidFill>
                <a:latin typeface="Times New Roman" panose="02020603050405020304" pitchFamily="18" charset="0"/>
              </a:rPr>
              <a:t>trường</a:t>
            </a:r>
            <a:r>
              <a:rPr lang="en-US" sz="3200" err="1">
                <a:solidFill>
                  <a:srgbClr val="002060"/>
                </a:solidFill>
                <a:latin typeface="Times New Roman" panose="02020603050405020304" pitchFamily="18" charset="0"/>
              </a:rPr>
              <a:t>.</a:t>
            </a:r>
            <a:endParaRPr lang="en-US" sz="3200" err="1">
              <a:solidFill>
                <a:srgbClr val="002060"/>
              </a:solidFill>
              <a:latin typeface="Times New Roman" panose="02020603050405020304" pitchFamily="18" charset="0"/>
            </a:endParaRPr>
          </a:p>
        </p:txBody>
      </p:sp>
      <p:sp>
        <p:nvSpPr>
          <p:cNvPr id="8" name="Rectangle 7"/>
          <p:cNvSpPr/>
          <p:nvPr/>
        </p:nvSpPr>
        <p:spPr>
          <a:xfrm>
            <a:off x="304800" y="2824480"/>
            <a:ext cx="8350250" cy="583565"/>
          </a:xfrm>
          <a:prstGeom prst="rect">
            <a:avLst/>
          </a:prstGeom>
          <a:noFill/>
          <a:ln w="9525">
            <a:noFill/>
          </a:ln>
        </p:spPr>
        <p:txBody>
          <a:bodyPr wrap="square">
            <a:spAutoFit/>
          </a:bodyPr>
          <a:p>
            <a:r>
              <a:rPr sz="3200" dirty="0">
                <a:solidFill>
                  <a:srgbClr val="002060"/>
                </a:solidFill>
                <a:latin typeface="Times New Roman" panose="02020603050405020304" pitchFamily="18" charset="0"/>
              </a:rPr>
              <a:t>- Làm đẹp cho con người trong mọi hoạt động.</a:t>
            </a:r>
            <a:endParaRPr sz="3200" dirty="0">
              <a:solidFill>
                <a:srgbClr val="002060"/>
              </a:solidFill>
              <a:latin typeface="Times New Roman" panose="02020603050405020304" pitchFamily="18" charset="0"/>
            </a:endParaRPr>
          </a:p>
        </p:txBody>
      </p:sp>
      <p:pic>
        <p:nvPicPr>
          <p:cNvPr id="34817" name="Content Placeholder 4"/>
          <p:cNvPicPr>
            <a:picLocks noGrp="1" noChangeAspect="1"/>
          </p:cNvPicPr>
          <p:nvPr/>
        </p:nvPicPr>
        <p:blipFill>
          <a:blip r:embed="rId3"/>
          <a:srcRect/>
          <a:stretch>
            <a:fillRect/>
          </a:stretch>
        </p:blipFill>
        <p:spPr>
          <a:xfrm>
            <a:off x="914400" y="3399790"/>
            <a:ext cx="3154680" cy="3211195"/>
          </a:xfrm>
          <a:prstGeom prst="rect">
            <a:avLst/>
          </a:prstGeom>
        </p:spPr>
      </p:pic>
      <p:pic>
        <p:nvPicPr>
          <p:cNvPr id="7" name="Picture 4" descr="Dan-Truong"/>
          <p:cNvPicPr>
            <a:picLocks noChangeAspect="1"/>
          </p:cNvPicPr>
          <p:nvPr/>
        </p:nvPicPr>
        <p:blipFill>
          <a:blip r:embed="rId4"/>
          <a:stretch>
            <a:fillRect/>
          </a:stretch>
        </p:blipFill>
        <p:spPr>
          <a:xfrm>
            <a:off x="4728210" y="3399155"/>
            <a:ext cx="3256280" cy="31921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48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vi-VN"/>
          </a:p>
        </p:txBody>
      </p:sp>
      <p:sp>
        <p:nvSpPr>
          <p:cNvPr id="2" name="Rectangle 1"/>
          <p:cNvSpPr/>
          <p:nvPr/>
        </p:nvSpPr>
        <p:spPr>
          <a:xfrm>
            <a:off x="370205" y="2016125"/>
            <a:ext cx="8545195" cy="2449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05778" y="1981200"/>
            <a:ext cx="8131175" cy="3169285"/>
          </a:xfrm>
          <a:prstGeom prst="rect">
            <a:avLst/>
          </a:prstGeom>
        </p:spPr>
        <p:txBody>
          <a:bodyPr wrap="square">
            <a:spAutoFit/>
          </a:bodyPr>
          <a:lstStyle/>
          <a:p>
            <a:pPr algn="just">
              <a:defRPr/>
            </a:pPr>
            <a:r>
              <a:rPr lang="vi-VN" sz="4000" dirty="0">
                <a:solidFill>
                  <a:schemeClr val="bg1"/>
                </a:solidFill>
                <a:latin typeface="Times New Roman" panose="02020603050405020304" pitchFamily="18" charset="0"/>
                <a:ea typeface="+mj-ea"/>
                <a:cs typeface="Times New Roman" panose="02020603050405020304" pitchFamily="18" charset="0"/>
              </a:rPr>
              <a:t>Trang phục có vai trò bảo vệ cơ thể</a:t>
            </a:r>
            <a:r>
              <a:rPr lang="en-US" altLang="vi-VN" sz="4000" dirty="0">
                <a:solidFill>
                  <a:schemeClr val="bg1"/>
                </a:solidFill>
                <a:latin typeface="Times New Roman" panose="02020603050405020304" pitchFamily="18" charset="0"/>
                <a:ea typeface="+mj-ea"/>
                <a:cs typeface="Times New Roman" panose="02020603050405020304" pitchFamily="18" charset="0"/>
              </a:rPr>
              <a:t> tránh tác hại của môi trường như nắng, mưa,...</a:t>
            </a:r>
            <a:r>
              <a:rPr lang="vi-VN" sz="4000" dirty="0">
                <a:solidFill>
                  <a:schemeClr val="bg1"/>
                </a:solidFill>
                <a:latin typeface="Times New Roman" panose="02020603050405020304" pitchFamily="18" charset="0"/>
                <a:ea typeface="+mj-ea"/>
                <a:cs typeface="Times New Roman" panose="02020603050405020304" pitchFamily="18" charset="0"/>
              </a:rPr>
              <a:t> và làm đẹp cho con người </a:t>
            </a:r>
            <a:r>
              <a:rPr lang="en-US" altLang="vi-VN" sz="4000" dirty="0">
                <a:solidFill>
                  <a:schemeClr val="bg1"/>
                </a:solidFill>
                <a:latin typeface="Times New Roman" panose="02020603050405020304" pitchFamily="18" charset="0"/>
                <a:ea typeface="+mj-ea"/>
                <a:cs typeface="Times New Roman" panose="02020603050405020304" pitchFamily="18" charset="0"/>
              </a:rPr>
              <a:t>t</a:t>
            </a:r>
            <a:r>
              <a:rPr lang="vi-VN" sz="4000" dirty="0">
                <a:solidFill>
                  <a:schemeClr val="bg1"/>
                </a:solidFill>
                <a:latin typeface="Times New Roman" panose="02020603050405020304" pitchFamily="18" charset="0"/>
                <a:ea typeface="+mj-ea"/>
                <a:cs typeface="Times New Roman" panose="02020603050405020304" pitchFamily="18" charset="0"/>
              </a:rPr>
              <a:t>rong mọi hoạt động.</a:t>
            </a:r>
            <a:endParaRPr lang="en-US" sz="4000" dirty="0">
              <a:solidFill>
                <a:schemeClr val="bg1"/>
              </a:solidFill>
              <a:latin typeface="Times New Roman" panose="02020603050405020304" pitchFamily="18" charset="0"/>
              <a:ea typeface="+mj-ea"/>
              <a:cs typeface="Times New Roman" panose="02020603050405020304" pitchFamily="18" charset="0"/>
            </a:endParaRPr>
          </a:p>
          <a:p>
            <a:pPr algn="just">
              <a:defRPr/>
            </a:pPr>
            <a:endParaRPr lang="en-US" sz="4000" dirty="0">
              <a:latin typeface="Times New Roman" panose="02020603050405020304" pitchFamily="18" charset="0"/>
              <a:cs typeface="Times New Roman" panose="02020603050405020304" pitchFamily="18" charset="0"/>
            </a:endParaRPr>
          </a:p>
        </p:txBody>
      </p:sp>
      <p:sp>
        <p:nvSpPr>
          <p:cNvPr id="8197"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8199"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213"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458200" y="58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686800" y="6253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42875" y="6457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0" y="304800"/>
            <a:ext cx="7467600" cy="706755"/>
          </a:xfrm>
          <a:prstGeom prst="rect">
            <a:avLst/>
          </a:prstGeom>
          <a:noFill/>
        </p:spPr>
        <p:txBody>
          <a:bodyPr wrap="square" rtlCol="0">
            <a:spAutoFit/>
          </a:bodyPr>
          <a:p>
            <a:pPr algn="ctr"/>
            <a:r>
              <a:rPr lang="en-US" sz="4000" b="1" dirty="0" smtClean="0">
                <a:solidFill>
                  <a:srgbClr val="FF0000"/>
                </a:solidFill>
                <a:latin typeface="Times New Roman" panose="02020603050405020304" pitchFamily="18" charset="0"/>
                <a:cs typeface="Times New Roman" panose="02020603050405020304" pitchFamily="18" charset="0"/>
              </a:rPr>
              <a:t>TIẾT 20</a:t>
            </a:r>
            <a:r>
              <a:rPr lang="en-US" sz="4000" b="1" smtClean="0">
                <a:solidFill>
                  <a:srgbClr val="FF0000"/>
                </a:solidFill>
                <a:latin typeface="Times New Roman" panose="02020603050405020304" pitchFamily="18" charset="0"/>
                <a:cs typeface="Times New Roman" panose="02020603050405020304" pitchFamily="18" charset="0"/>
              </a:rPr>
              <a:t>. BÀI 7: TRANG PHỤC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Title 1"/>
          <p:cNvSpPr>
            <a:spLocks noGrp="1"/>
          </p:cNvSpPr>
          <p:nvPr/>
        </p:nvSpPr>
        <p:spPr>
          <a:xfrm>
            <a:off x="0" y="1066800"/>
            <a:ext cx="9145905" cy="530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a:solidFill>
                  <a:srgbClr val="FF3300"/>
                </a:solidFill>
                <a:latin typeface="Times New Roman" panose="02020603050405020304" pitchFamily="18" charset="0"/>
                <a:cs typeface="Times New Roman" panose="02020603050405020304" pitchFamily="18" charset="0"/>
              </a:rPr>
              <a:t>1. TRANG PHỤC VÀ VAI TRÒ CỦA TRANG PHỤC</a:t>
            </a:r>
            <a:endParaRPr lang="en-US" altLang="en-US" sz="3200">
              <a:solidFill>
                <a:srgbClr val="FF3300"/>
              </a:solidFill>
              <a:latin typeface="Times New Roman" panose="02020603050405020304" pitchFamily="18" charset="0"/>
              <a:cs typeface="Times New Roman" panose="02020603050405020304" pitchFamily="18" charset="0"/>
            </a:endParaRPr>
          </a:p>
        </p:txBody>
      </p:sp>
      <p:sp>
        <p:nvSpPr>
          <p:cNvPr id="5" name="Rectangle 7"/>
          <p:cNvSpPr>
            <a:spLocks noChangeArrowheads="1"/>
          </p:cNvSpPr>
          <p:nvPr/>
        </p:nvSpPr>
        <p:spPr bwMode="auto">
          <a:xfrm>
            <a:off x="-192261" y="1394875"/>
            <a:ext cx="70358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500" b="1">
                <a:solidFill>
                  <a:srgbClr val="000099"/>
                </a:solidFill>
                <a:cs typeface="Times New Roman" panose="02020603050405020304" pitchFamily="18" charset="0"/>
                <a:sym typeface="Wingdings" panose="05000000000000000000" pitchFamily="2" charset="2"/>
              </a:rPr>
              <a:t></a:t>
            </a:r>
            <a:endParaRPr lang="en-US" altLang="en-US" sz="4500">
              <a:solidFill>
                <a:srgbClr val="000099"/>
              </a:solidFill>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tags/tag1.xml><?xml version="1.0" encoding="utf-8"?>
<p:tagLst xmlns:p="http://schemas.openxmlformats.org/presentationml/2006/main">
  <p:tag name="TIMING" val="|0.6|0.7|0.3|0.3|0.3|0.3"/>
</p:tagLst>
</file>

<file path=ppt/tags/tag2.xml><?xml version="1.0" encoding="utf-8"?>
<p:tagLst xmlns:p="http://schemas.openxmlformats.org/presentationml/2006/main">
  <p:tag name="TIMING" val="|0.6|0.7|0.3|0.3|0.3|0.3"/>
</p:tagLst>
</file>

<file path=ppt/tags/tag3.xml><?xml version="1.0" encoding="utf-8"?>
<p:tagLst xmlns:p="http://schemas.openxmlformats.org/presentationml/2006/main">
  <p:tag name="TIMING" val="|0.3"/>
</p:tagLst>
</file>

<file path=ppt/tags/tag4.xml><?xml version="1.0" encoding="utf-8"?>
<p:tagLst xmlns:p="http://schemas.openxmlformats.org/presentationml/2006/main">
  <p:tag name="TIMING" val="|0.9|3.6|13.3|1.1|7|1|13.5|1.4|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4989</Words>
  <Application>WPS Presentation</Application>
  <PresentationFormat>On-screen Show (4:3)</PresentationFormat>
  <Paragraphs>252</Paragraphs>
  <Slides>26</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Arial</vt:lpstr>
      <vt:lpstr>SimSun</vt:lpstr>
      <vt:lpstr>Wingdings</vt:lpstr>
      <vt:lpstr>Times New Roman</vt:lpstr>
      <vt:lpstr>MS PGothic</vt:lpstr>
      <vt:lpstr>.VnAristote</vt:lpstr>
      <vt:lpstr>#9Slide05 Garris</vt:lpstr>
      <vt:lpstr>Segoe Print</vt:lpstr>
      <vt:lpstr>VNI-Times</vt:lpstr>
      <vt:lpstr>Lato Light</vt:lpstr>
      <vt:lpstr>Trebuchet MS</vt:lpstr>
      <vt:lpstr>Microsoft YaHei</vt:lpstr>
      <vt:lpstr>Arial Unicode MS</vt:lpstr>
      <vt:lpstr>Calibri</vt:lpstr>
      <vt:lpstr>Times New Roman</vt:lpstr>
      <vt:lpstr>Malgun Gothic</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1. TRANG PHỤC VÀ VAI TRÒ CỦA TRANG PHỤC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LỰA CHỌN TRANG PHỤC</vt:lpstr>
      <vt:lpstr>Vì sao khi lựa chọn trang phục, chúng ta phải chú ý đến màu sắc, hoa văn, chất liệu vải?</vt:lpstr>
      <vt:lpstr>PowerPoint 演示文稿</vt:lpstr>
      <vt:lpstr>PowerPoint 演示文稿</vt:lpstr>
      <vt:lpstr>3. LỰA CHỌN TRANG PHỤC</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WIN7</cp:lastModifiedBy>
  <cp:revision>147</cp:revision>
  <dcterms:created xsi:type="dcterms:W3CDTF">2021-07-12T08:18:00Z</dcterms:created>
  <dcterms:modified xsi:type="dcterms:W3CDTF">2023-02-08T03:11:19Z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D6E51AC465544138AC2371C79DAD8B42</vt:lpwstr>
  </property>
  <property fmtid="{D5CDD505-2E9C-101B-9397-08002B2CF9AE}" pid="3" name="KSOProductBuildVer">
    <vt:lpwstr>1033-11.2.0.11440</vt:lpwstr>
  </property>
</Properties>
</file>