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401" r:id="rId3"/>
    <p:sldId id="404" r:id="rId4"/>
    <p:sldId id="405" r:id="rId5"/>
    <p:sldId id="406" r:id="rId6"/>
    <p:sldId id="402" r:id="rId7"/>
    <p:sldId id="262" r:id="rId8"/>
    <p:sldId id="390" r:id="rId10"/>
    <p:sldId id="409" r:id="rId11"/>
    <p:sldId id="410" r:id="rId12"/>
    <p:sldId id="412" r:id="rId13"/>
    <p:sldId id="389" r:id="rId14"/>
    <p:sldId id="413" r:id="rId15"/>
    <p:sldId id="382" r:id="rId16"/>
    <p:sldId id="414" r:id="rId17"/>
    <p:sldId id="392" r:id="rId18"/>
    <p:sldId id="407" r:id="rId19"/>
    <p:sldId id="408" r:id="rId2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A1815"/>
    <a:srgbClr val="E84C88"/>
    <a:srgbClr val="4A7EBB"/>
    <a:srgbClr val="EDF6E5"/>
    <a:srgbClr val="FFBCBC"/>
    <a:srgbClr val="F38BA0"/>
    <a:srgbClr val="FF912B"/>
    <a:srgbClr val="2CC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/>
    <p:restoredTop sz="93178"/>
  </p:normalViewPr>
  <p:slideViewPr>
    <p:cSldViewPr showGuides="1">
      <p:cViewPr varScale="1">
        <p:scale>
          <a:sx n="76" d="100"/>
          <a:sy n="76" d="100"/>
        </p:scale>
        <p:origin x="-1374" y="-84"/>
      </p:cViewPr>
      <p:guideLst>
        <p:guide orient="horz" pos="235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.VnAristote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stote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.VnAristote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2A82DE-8E9C-4C7B-9265-FA28DD2F9F4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stote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stote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.VnAristote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stote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vi-VN" sz="1200" dirty="0">
                <a:latin typeface=".VnAristote" pitchFamily="34" charset="0"/>
              </a:rPr>
            </a:fld>
            <a:endParaRPr lang="en-US" altLang="vi-VN" sz="1200" dirty="0">
              <a:latin typeface=".VnAristote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  <p:sp>
        <p:nvSpPr>
          <p:cNvPr id="2150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vi-VN" sz="1200" dirty="0">
                <a:latin typeface=".VnAristote" pitchFamily="34" charset="0"/>
              </a:rPr>
            </a:fld>
            <a:endParaRPr lang="en-US" altLang="vi-VN" sz="1200" dirty="0">
              <a:latin typeface=".VnAristote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274643"/>
            <a:ext cx="20574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3" y="274643"/>
            <a:ext cx="601980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6" y="1600205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5" y="1600205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7"/>
            <a:ext cx="404177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273058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hyperlink" Target="NH&#431;%20QUY&#768;NH.ppt" TargetMode="Externa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FC">
                <a:alpha val="100000"/>
              </a:srgbClr>
            </a:gs>
            <a:gs pos="74001">
              <a:srgbClr val="B0C6E1">
                <a:alpha val="100000"/>
              </a:srgbClr>
            </a:gs>
            <a:gs pos="83000">
              <a:srgbClr val="B0C6E1">
                <a:alpha val="100000"/>
              </a:srgbClr>
            </a:gs>
            <a:gs pos="100000">
              <a:srgbClr val="CAD9EB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 vert="horz" wrap="square" lIns="91440" tIns="45720" rIns="91440" bIns="45720" anchor="ctr" anchorCtr="0"/>
          <a:p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HM</a:t>
            </a:r>
            <a:b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ĐÔNG THẠNH</a:t>
            </a:r>
            <a:endParaRPr lang="en-US" altLang="en-US" sz="28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5" name="Rectangle 3"/>
          <p:cNvSpPr/>
          <p:nvPr/>
        </p:nvSpPr>
        <p:spPr>
          <a:xfrm>
            <a:off x="457200" y="2133600"/>
            <a:ext cx="82296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CÔNG NGHỆ 6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" name="Rectangle 4"/>
          <p:cNvSpPr/>
          <p:nvPr/>
        </p:nvSpPr>
        <p:spPr>
          <a:xfrm>
            <a:off x="457200" y="5634038"/>
            <a:ext cx="8229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GIÁO VIÊN BỘ MÔN</a:t>
            </a:r>
            <a:endParaRPr lang="en-US" altLang="en-US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7" name="Rectangle 1"/>
          <p:cNvSpPr/>
          <p:nvPr/>
        </p:nvSpPr>
        <p:spPr>
          <a:xfrm>
            <a:off x="0" y="3581400"/>
            <a:ext cx="91440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5: 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BẢO QUẢN VÀ CHẾ BIẾN THỰC PHẨM TRONG GIA ĐÌNH (TIẾT 3)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223838" y="1522413"/>
            <a:ext cx="8767763" cy="449738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619250"/>
            <a:ext cx="8686800" cy="434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u="sng" dirty="0">
                <a:latin typeface="Times New Roman" panose="02020603050405020304" pitchFamily="18" charset="0"/>
              </a:rPr>
              <a:t>1. Quy trình chung:</a:t>
            </a:r>
            <a:endParaRPr sz="2800" dirty="0">
              <a:latin typeface="Times New Roman" panose="02020603050405020304" pitchFamily="18" charset="0"/>
            </a:endParaRPr>
          </a:p>
          <a:p>
            <a:r>
              <a:rPr lang="vi-VN" altLang="x-none" sz="3200" i="1" dirty="0">
                <a:latin typeface="Times New Roman" panose="02020603050405020304" pitchFamily="18" charset="0"/>
              </a:rPr>
              <a:t>*Bước 1. Sơ chế nguyên liệu</a:t>
            </a:r>
            <a:r>
              <a:rPr lang="vi-VN" altLang="x-none" sz="3200" dirty="0">
                <a:latin typeface="Times New Roman" panose="02020603050405020304" pitchFamily="18" charset="0"/>
              </a:rPr>
              <a:t>: </a:t>
            </a:r>
            <a:endParaRPr sz="3200" dirty="0">
              <a:latin typeface="Times New Roman" panose="02020603050405020304" pitchFamily="18" charset="0"/>
            </a:endParaRPr>
          </a:p>
          <a:p>
            <a:r>
              <a:rPr lang="vi-VN" altLang="x-none" sz="3200" dirty="0">
                <a:latin typeface="Times New Roman" panose="02020603050405020304" pitchFamily="18" charset="0"/>
              </a:rPr>
              <a:t>- Làm sạch các loại nguyên: </a:t>
            </a:r>
            <a:endParaRPr sz="3200" dirty="0">
              <a:latin typeface="Times New Roman" panose="02020603050405020304" pitchFamily="18" charset="0"/>
            </a:endParaRPr>
          </a:p>
          <a:p>
            <a:r>
              <a:rPr lang="vi-VN" altLang="x-none" sz="3200" dirty="0">
                <a:latin typeface="Times New Roman" panose="02020603050405020304" pitchFamily="18" charset="0"/>
              </a:rPr>
              <a:t>	+ Cà rốt gọt vỏ, rửa sạch </a:t>
            </a:r>
            <a:endParaRPr sz="3200" dirty="0">
              <a:latin typeface="Times New Roman" panose="02020603050405020304" pitchFamily="18" charset="0"/>
            </a:endParaRPr>
          </a:p>
          <a:p>
            <a:r>
              <a:rPr lang="vi-VN" altLang="x-none" sz="3200" dirty="0">
                <a:latin typeface="Times New Roman" panose="02020603050405020304" pitchFamily="18" charset="0"/>
              </a:rPr>
              <a:t>	+ Dưa chuột rửa sạch</a:t>
            </a:r>
            <a:endParaRPr sz="3200" dirty="0">
              <a:latin typeface="Times New Roman" panose="02020603050405020304" pitchFamily="18" charset="0"/>
            </a:endParaRPr>
          </a:p>
          <a:p>
            <a:r>
              <a:rPr lang="vi-VN" altLang="x-none" sz="3200" dirty="0">
                <a:latin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vi-VN" altLang="x-none" sz="3200" dirty="0">
                <a:latin typeface="Times New Roman" panose="02020603050405020304" pitchFamily="18" charset="0"/>
              </a:rPr>
              <a:t> Cắt, thái từng loại</a:t>
            </a:r>
            <a:endParaRPr sz="3200" dirty="0">
              <a:latin typeface="Times New Roman" panose="02020603050405020304" pitchFamily="18" charset="0"/>
            </a:endParaRPr>
          </a:p>
          <a:p>
            <a:r>
              <a:rPr lang="vi-VN" altLang="x-none" sz="3200" dirty="0">
                <a:latin typeface="Times New Roman" panose="02020603050405020304" pitchFamily="18" charset="0"/>
              </a:rPr>
              <a:t>- Ngâm nước muối 30 phút</a:t>
            </a:r>
            <a:r>
              <a:rPr lang="vi-VN" altLang="x-none" sz="3200" dirty="0"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altLang="x-none" sz="3200" dirty="0">
                <a:latin typeface="Times New Roman" panose="02020603050405020304" pitchFamily="18" charset="0"/>
              </a:rPr>
              <a:t> xả lại với nước nhiều lần </a:t>
            </a:r>
            <a:endParaRPr sz="3200" dirty="0">
              <a:latin typeface="Times New Roman" panose="02020603050405020304" pitchFamily="18" charset="0"/>
            </a:endParaRPr>
          </a:p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2292" name="Rectangle 1"/>
          <p:cNvSpPr/>
          <p:nvPr/>
        </p:nvSpPr>
        <p:spPr>
          <a:xfrm>
            <a:off x="87313" y="279400"/>
            <a:ext cx="1055687" cy="10160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en-US" sz="6000" b="1" dirty="0">
                <a:solidFill>
                  <a:srgbClr val="4A7E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altLang="en-US" sz="6000" b="1" dirty="0">
              <a:solidFill>
                <a:srgbClr val="4A7EBB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3" name="Rectangle 10"/>
          <p:cNvSpPr/>
          <p:nvPr/>
        </p:nvSpPr>
        <p:spPr>
          <a:xfrm>
            <a:off x="1265238" y="76200"/>
            <a:ext cx="7726362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III. Thực hành chế biến món ăn không sử dụng nhiệt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9"/>
          <p:cNvSpPr/>
          <p:nvPr/>
        </p:nvSpPr>
        <p:spPr>
          <a:xfrm>
            <a:off x="198438" y="152400"/>
            <a:ext cx="8716962" cy="6477000"/>
          </a:xfrm>
          <a:prstGeom prst="rect">
            <a:avLst/>
          </a:prstGeom>
          <a:noFill/>
          <a:ln w="9525" cap="flat" cmpd="sng">
            <a:solidFill>
              <a:srgbClr val="00FFCC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vi-VN" altLang="en-US" sz="3200" dirty="0">
              <a:latin typeface="VNI-Times" pitchFamily="2" charset="0"/>
            </a:endParaRPr>
          </a:p>
        </p:txBody>
      </p:sp>
      <p:pic>
        <p:nvPicPr>
          <p:cNvPr id="13315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6800" y="64008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162" y="65151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76237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45525" y="-17462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8" name="Picture 17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651000"/>
            <a:ext cx="4044950" cy="1971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9" name="Picture 21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" y="3654425"/>
            <a:ext cx="4083050" cy="297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1" name="Rectangle 10"/>
          <p:cNvSpPr/>
          <p:nvPr/>
        </p:nvSpPr>
        <p:spPr>
          <a:xfrm>
            <a:off x="198438" y="238125"/>
            <a:ext cx="87169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III. Thực hành chế biến món ăn không sử dụng nhiệt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2" name="Rectangle 1"/>
          <p:cNvSpPr/>
          <p:nvPr/>
        </p:nvSpPr>
        <p:spPr>
          <a:xfrm>
            <a:off x="439738" y="914400"/>
            <a:ext cx="3903662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7000"/>
              </a:lnSpc>
              <a:spcAft>
                <a:spcPts val="500"/>
              </a:spcAft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Chế biến món ăn</a:t>
            </a:r>
            <a:endParaRPr lang="en-US" altLang="en-US" sz="28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"/>
          <p:cNvSpPr/>
          <p:nvPr/>
        </p:nvSpPr>
        <p:spPr>
          <a:xfrm>
            <a:off x="4438650" y="1600200"/>
            <a:ext cx="4476750" cy="1673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07000"/>
              </a:lnSpc>
              <a:spcAft>
                <a:spcPts val="500"/>
              </a:spcAft>
              <a:buChar char="-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 hỗn hợp nước mắm trộn nộm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tỉ lệ thích hợp</a:t>
            </a:r>
            <a:endParaRPr lang="en-US" altLang="en-US" sz="32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6" name="Rectangle 1"/>
          <p:cNvSpPr/>
          <p:nvPr/>
        </p:nvSpPr>
        <p:spPr>
          <a:xfrm>
            <a:off x="4438650" y="3736975"/>
            <a:ext cx="4476750" cy="2200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07000"/>
              </a:lnSpc>
              <a:spcAft>
                <a:spcPts val="500"/>
              </a:spcAft>
              <a:buChar char="-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Trộn c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rốt + dưa chuột + hỗn hợp nước mắm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nguyên liệu thấm đều gia vị</a:t>
            </a:r>
            <a:endParaRPr lang="en-US" altLang="en-US" sz="32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223838" y="2055813"/>
            <a:ext cx="8767763" cy="282098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2057400"/>
            <a:ext cx="8686800" cy="2924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x-none" sz="3200" b="1" i="1" dirty="0">
                <a:latin typeface="Times New Roman" panose="02020603050405020304" pitchFamily="18" charset="0"/>
              </a:rPr>
              <a:t>*Bước 2. Chế biến món ăn:</a:t>
            </a:r>
            <a:endParaRPr sz="3200" dirty="0">
              <a:latin typeface="Times New Roman" panose="02020603050405020304" pitchFamily="18" charset="0"/>
            </a:endParaRPr>
          </a:p>
          <a:p>
            <a:r>
              <a:rPr lang="vi-VN" altLang="x-none" sz="3200" b="1" dirty="0">
                <a:latin typeface="Times New Roman" panose="02020603050405020304" pitchFamily="18" charset="0"/>
              </a:rPr>
              <a:t>- Pha hỗn hợp nước mắm trộn nộm: hỗn hợp dầu giấm và nước mắm chua ngọt...</a:t>
            </a:r>
            <a:endParaRPr sz="3200" dirty="0">
              <a:latin typeface="Times New Roman" panose="02020603050405020304" pitchFamily="18" charset="0"/>
            </a:endParaRPr>
          </a:p>
          <a:p>
            <a:r>
              <a:rPr lang="vi-VN" altLang="x-none" sz="3200" b="1" dirty="0">
                <a:latin typeface="Times New Roman" panose="02020603050405020304" pitchFamily="18" charset="0"/>
              </a:rPr>
              <a:t>- Trộn cà rốt, dưa chuột với nước mắm trộn nộm </a:t>
            </a:r>
            <a:r>
              <a:rPr lang="vi-VN" altLang="x-none" sz="32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altLang="x-none" sz="3200" b="1" dirty="0">
                <a:latin typeface="Times New Roman" panose="02020603050405020304" pitchFamily="18" charset="0"/>
              </a:rPr>
              <a:t> thấm đều gia vị</a:t>
            </a:r>
            <a:endParaRPr sz="3200" dirty="0">
              <a:latin typeface="Times New Roman" panose="02020603050405020304" pitchFamily="18" charset="0"/>
            </a:endParaRPr>
          </a:p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40" name="Rectangle 1"/>
          <p:cNvSpPr/>
          <p:nvPr/>
        </p:nvSpPr>
        <p:spPr>
          <a:xfrm>
            <a:off x="87313" y="279400"/>
            <a:ext cx="1055687" cy="10160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en-US" sz="6000" b="1" dirty="0">
                <a:solidFill>
                  <a:srgbClr val="4A7E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altLang="en-US" sz="6000" b="1" dirty="0">
              <a:solidFill>
                <a:srgbClr val="4A7EBB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1" name="Rectangle 10"/>
          <p:cNvSpPr/>
          <p:nvPr/>
        </p:nvSpPr>
        <p:spPr>
          <a:xfrm>
            <a:off x="1265238" y="76200"/>
            <a:ext cx="7726362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III. Thực hành chế biến món ăn không sử dụng nhiệt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 Box 5"/>
          <p:cNvSpPr txBox="1"/>
          <p:nvPr/>
        </p:nvSpPr>
        <p:spPr>
          <a:xfrm>
            <a:off x="493713" y="1163638"/>
            <a:ext cx="3303587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en-US" altLang="en-US" i="1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5363" name="Rectangle 29"/>
          <p:cNvSpPr/>
          <p:nvPr/>
        </p:nvSpPr>
        <p:spPr>
          <a:xfrm>
            <a:off x="198438" y="152400"/>
            <a:ext cx="8716962" cy="6477000"/>
          </a:xfrm>
          <a:prstGeom prst="rect">
            <a:avLst/>
          </a:prstGeom>
          <a:noFill/>
          <a:ln w="9525" cap="flat" cmpd="sng">
            <a:solidFill>
              <a:srgbClr val="00FFCC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vi-VN" altLang="en-US" sz="3200" dirty="0">
              <a:latin typeface="VNI-Times" pitchFamily="2" charset="0"/>
            </a:endParaRPr>
          </a:p>
        </p:txBody>
      </p:sp>
      <p:pic>
        <p:nvPicPr>
          <p:cNvPr id="25611" name="Picture 16" descr="Screen Clipping"/>
          <p:cNvPicPr>
            <a:picLocks noChangeAspect="1"/>
          </p:cNvPicPr>
          <p:nvPr/>
        </p:nvPicPr>
        <p:blipFill>
          <a:blip r:embed="rId1"/>
          <a:srcRect t="52979"/>
          <a:stretch>
            <a:fillRect/>
          </a:stretch>
        </p:blipFill>
        <p:spPr>
          <a:xfrm>
            <a:off x="198438" y="4138613"/>
            <a:ext cx="4068762" cy="2490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2" name="Picture 16" descr="Screen Clipping"/>
          <p:cNvPicPr>
            <a:picLocks noChangeAspect="1"/>
          </p:cNvPicPr>
          <p:nvPr/>
        </p:nvPicPr>
        <p:blipFill>
          <a:blip r:embed="rId1"/>
          <a:srcRect r="8562" b="50117"/>
          <a:stretch>
            <a:fillRect/>
          </a:stretch>
        </p:blipFill>
        <p:spPr>
          <a:xfrm>
            <a:off x="198438" y="1411288"/>
            <a:ext cx="4068762" cy="2551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6" name="Rectangle 10"/>
          <p:cNvSpPr/>
          <p:nvPr/>
        </p:nvSpPr>
        <p:spPr>
          <a:xfrm>
            <a:off x="198438" y="238125"/>
            <a:ext cx="87169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III. Thực hành chế biến món ăn không sử dụng nhiệt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7" name="Rectangle 1"/>
          <p:cNvSpPr/>
          <p:nvPr/>
        </p:nvSpPr>
        <p:spPr>
          <a:xfrm>
            <a:off x="439738" y="914400"/>
            <a:ext cx="3903662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7000"/>
              </a:lnSpc>
              <a:spcAft>
                <a:spcPts val="500"/>
              </a:spcAft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b</a:t>
            </a:r>
            <a:r>
              <a:rPr lang="en-US" altLang="en-US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món ăn</a:t>
            </a:r>
            <a:endParaRPr lang="en-US" altLang="en-US" sz="28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4438650" y="1600200"/>
            <a:ext cx="4476750" cy="1146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07000"/>
              </a:lnSpc>
              <a:spcAft>
                <a:spcPts val="500"/>
              </a:spcAft>
              <a:buChar char="-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nộm ra đĩa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trang trí đẹp mắt</a:t>
            </a:r>
            <a:endParaRPr lang="en-US" altLang="en-US" sz="32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2" name="Rectangle 1"/>
          <p:cNvSpPr/>
          <p:nvPr/>
        </p:nvSpPr>
        <p:spPr>
          <a:xfrm>
            <a:off x="4419600" y="4111625"/>
            <a:ext cx="4476750" cy="1673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07000"/>
              </a:lnSpc>
              <a:spcAft>
                <a:spcPts val="500"/>
              </a:spcAft>
              <a:buChar char="-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b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kèm nước mắm trộn nộm pha loãng</a:t>
            </a:r>
            <a:endParaRPr lang="en-US" altLang="en-US" sz="32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223838" y="1771650"/>
            <a:ext cx="8767763" cy="4400550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1771650"/>
            <a:ext cx="8686800" cy="4400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x-none" sz="3200" i="1" dirty="0">
                <a:latin typeface="Times New Roman" panose="02020603050405020304" pitchFamily="18" charset="0"/>
              </a:rPr>
              <a:t>Bước 3. Trình bày món ăn</a:t>
            </a:r>
            <a:endParaRPr sz="3200" dirty="0">
              <a:latin typeface="Times New Roman" panose="02020603050405020304" pitchFamily="18" charset="0"/>
            </a:endParaRPr>
          </a:p>
          <a:p>
            <a:r>
              <a:rPr sz="3200" dirty="0">
                <a:latin typeface="Times New Roman" panose="02020603050405020304" pitchFamily="18" charset="0"/>
              </a:rPr>
              <a:t>- Đặt nộm ra đĩa, trang trí đẹp mắt</a:t>
            </a:r>
            <a:endParaRPr sz="3200" dirty="0">
              <a:latin typeface="Times New Roman" panose="02020603050405020304" pitchFamily="18" charset="0"/>
            </a:endParaRPr>
          </a:p>
          <a:p>
            <a:r>
              <a:rPr sz="3200" dirty="0">
                <a:latin typeface="Times New Roman" panose="02020603050405020304" pitchFamily="18" charset="0"/>
              </a:rPr>
              <a:t>- Trình bày kèm nước mắm trộn nộm pha loãng</a:t>
            </a:r>
            <a:endParaRPr sz="3200" dirty="0">
              <a:latin typeface="Times New Roman" panose="02020603050405020304" pitchFamily="18" charset="0"/>
            </a:endParaRPr>
          </a:p>
          <a:p>
            <a:r>
              <a:rPr sz="3200" b="1" u="sng" dirty="0">
                <a:latin typeface="Times New Roman" panose="02020603050405020304" pitchFamily="18" charset="0"/>
              </a:rPr>
              <a:t>2. Yêu cầu kĩ thuật:</a:t>
            </a:r>
            <a:endParaRPr sz="3200" dirty="0">
              <a:latin typeface="Times New Roman" panose="02020603050405020304" pitchFamily="18" charset="0"/>
            </a:endParaRPr>
          </a:p>
          <a:p>
            <a:r>
              <a:rPr sz="3200" dirty="0">
                <a:latin typeface="Times New Roman" panose="02020603050405020304" pitchFamily="18" charset="0"/>
              </a:rPr>
              <a:t>- Món ăn ráo nước, có độ giòn và không bị nát</a:t>
            </a:r>
            <a:endParaRPr sz="3200" dirty="0">
              <a:latin typeface="Times New Roman" panose="02020603050405020304" pitchFamily="18" charset="0"/>
            </a:endParaRPr>
          </a:p>
          <a:p>
            <a:r>
              <a:rPr sz="3200" dirty="0">
                <a:latin typeface="Times New Roman" panose="02020603050405020304" pitchFamily="18" charset="0"/>
              </a:rPr>
              <a:t>- Có mùi thơm, màu sắc đặc trưng của các nguyên liệu</a:t>
            </a:r>
            <a:endParaRPr sz="3200" dirty="0">
              <a:latin typeface="Times New Roman" panose="02020603050405020304" pitchFamily="18" charset="0"/>
            </a:endParaRPr>
          </a:p>
          <a:p>
            <a:r>
              <a:rPr sz="3200" dirty="0">
                <a:latin typeface="Times New Roman" panose="02020603050405020304" pitchFamily="18" charset="0"/>
              </a:rPr>
              <a:t>- Vị vừa ăn </a:t>
            </a:r>
            <a:endParaRPr sz="3200" dirty="0">
              <a:latin typeface="Times New Roman" panose="02020603050405020304" pitchFamily="18" charset="0"/>
            </a:endParaRPr>
          </a:p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6388" name="Rectangle 1"/>
          <p:cNvSpPr/>
          <p:nvPr/>
        </p:nvSpPr>
        <p:spPr>
          <a:xfrm>
            <a:off x="87313" y="279400"/>
            <a:ext cx="1055687" cy="10160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en-US" sz="6000" b="1" dirty="0">
                <a:solidFill>
                  <a:srgbClr val="4A7E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altLang="en-US" sz="6000" b="1" dirty="0">
              <a:solidFill>
                <a:srgbClr val="4A7EBB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9" name="Rectangle 10"/>
          <p:cNvSpPr/>
          <p:nvPr/>
        </p:nvSpPr>
        <p:spPr>
          <a:xfrm>
            <a:off x="1265238" y="76200"/>
            <a:ext cx="7726362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III. Thực hành chế biến món ăn không sử dụng nhiệt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9"/>
          <p:cNvSpPr/>
          <p:nvPr/>
        </p:nvSpPr>
        <p:spPr>
          <a:xfrm>
            <a:off x="198438" y="152400"/>
            <a:ext cx="8716962" cy="6477000"/>
          </a:xfrm>
          <a:prstGeom prst="rect">
            <a:avLst/>
          </a:prstGeom>
          <a:noFill/>
          <a:ln w="9525" cap="flat" cmpd="sng">
            <a:solidFill>
              <a:srgbClr val="00FFCC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vi-VN" altLang="en-US" sz="3200" dirty="0">
              <a:latin typeface="VNI-Times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563" y="2162175"/>
            <a:ext cx="8123238" cy="21812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9350" y="2432050"/>
            <a:ext cx="7423150" cy="1570038"/>
          </a:xfrm>
          <a:prstGeom prst="rect">
            <a:avLst/>
          </a:prstGeom>
        </p:spPr>
        <p:txBody>
          <a:bodyPr>
            <a:spAutoFit/>
          </a:bodyPr>
          <a:p>
            <a:pPr>
              <a:buNone/>
            </a:pP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quy trình trộn hỗn hợp thực phẩm, em hãy thực hiện một món trộn dầu giấm hoặc món nộm với nguyên liệu tự chọn</a:t>
            </a:r>
            <a:endParaRPr dirty="0">
              <a:latin typeface="Times New Roman" panose="02020603050405020304" pitchFamily="18" charset="0"/>
            </a:endParaRPr>
          </a:p>
        </p:txBody>
      </p:sp>
      <p:pic>
        <p:nvPicPr>
          <p:cNvPr id="17413" name="Picture 1" descr="Screen Clippi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463550"/>
            <a:ext cx="2143125" cy="1123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Copyright Notice"/>
          <p:cNvSpPr/>
          <p:nvPr/>
        </p:nvSpPr>
        <p:spPr bwMode="auto">
          <a:xfrm>
            <a:off x="2590800" y="457200"/>
            <a:ext cx="3798888" cy="87947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7" tIns="24303" rIns="54007" bIns="24303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small" spc="0" normalizeH="0" baseline="0" noProof="0" dirty="0">
                <a:ln>
                  <a:noFill/>
                </a:ln>
                <a:solidFill>
                  <a:srgbClr val="9E443C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dẶn dò</a:t>
            </a:r>
            <a:endParaRPr kumimoji="0" lang="en-US" sz="5400" b="1" i="0" u="none" strike="noStrike" kern="1200" cap="small" spc="0" normalizeH="0" baseline="0" noProof="0" dirty="0">
              <a:ln>
                <a:noFill/>
              </a:ln>
              <a:solidFill>
                <a:srgbClr val="9E443C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TextBox 5"/>
          <p:cNvSpPr txBox="1"/>
          <p:nvPr/>
        </p:nvSpPr>
        <p:spPr>
          <a:xfrm>
            <a:off x="560388" y="1524000"/>
            <a:ext cx="8101012" cy="3786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33400" indent="-19494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3200" b="1" dirty="0">
                <a:latin typeface="Times New Roman" panose="02020603050405020304" pitchFamily="18" charset="0"/>
                <a:cs typeface="Cambria" panose="02040503050406030204" pitchFamily="18" charset="0"/>
              </a:rPr>
              <a:t>Chép b</a:t>
            </a:r>
            <a:r>
              <a:rPr sz="3200" b="1" dirty="0">
                <a:latin typeface="Times New Roman" panose="02020603050405020304" pitchFamily="18" charset="0"/>
                <a:ea typeface="Cambria" panose="020405030504060302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Cambria" panose="02040503050406030204" pitchFamily="18" charset="0"/>
              </a:rPr>
              <a:t>i v</a:t>
            </a:r>
            <a:r>
              <a:rPr sz="3200" b="1" dirty="0">
                <a:latin typeface="Times New Roman" panose="02020603050405020304" pitchFamily="18" charset="0"/>
                <a:ea typeface="Cambria" panose="020405030504060302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Cambria" panose="02040503050406030204" pitchFamily="18" charset="0"/>
              </a:rPr>
              <a:t>o tập công nghệ từ LMS hoặc từ trang web của trường.</a:t>
            </a:r>
            <a:endParaRPr sz="3200" b="1" dirty="0">
              <a:latin typeface="Times New Roman" panose="02020603050405020304" pitchFamily="18" charset="0"/>
              <a:cs typeface="Cambria" panose="02040503050406030204" pitchFamily="18" charset="0"/>
            </a:endParaRPr>
          </a:p>
          <a:p>
            <a:pPr marL="533400" indent="-19494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3200" b="1" dirty="0">
                <a:latin typeface="Times New Roman" panose="02020603050405020304" pitchFamily="18" charset="0"/>
                <a:cs typeface="Cambria" panose="02040503050406030204" pitchFamily="18" charset="0"/>
              </a:rPr>
              <a:t>Học thuộc b</a:t>
            </a:r>
            <a:r>
              <a:rPr sz="3200" b="1" dirty="0">
                <a:latin typeface="Times New Roman" panose="02020603050405020304" pitchFamily="18" charset="0"/>
                <a:ea typeface="Cambria" panose="020405030504060302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Cambria" panose="02040503050406030204" pitchFamily="18" charset="0"/>
              </a:rPr>
              <a:t>i 5 </a:t>
            </a:r>
            <a:r>
              <a:rPr lang="en-US" altLang="en-US" sz="3200" b="1" dirty="0">
                <a:latin typeface="Times New Roman" panose="02020603050405020304" pitchFamily="18" charset="0"/>
              </a:rPr>
              <a:t>(phần I học hết, phần II học phần 1,2)</a:t>
            </a:r>
            <a:endParaRPr sz="3200" b="1" dirty="0">
              <a:latin typeface="Times New Roman" panose="02020603050405020304" pitchFamily="18" charset="0"/>
              <a:cs typeface="Cambria" panose="02040503050406030204" pitchFamily="18" charset="0"/>
            </a:endParaRPr>
          </a:p>
          <a:p>
            <a:pPr marL="533400" indent="-19494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3200" b="1" dirty="0">
                <a:latin typeface="Times New Roman" panose="02020603050405020304" pitchFamily="18" charset="0"/>
                <a:cs typeface="Cambria" panose="02040503050406030204" pitchFamily="18" charset="0"/>
              </a:rPr>
              <a:t>Xem trước b</a:t>
            </a:r>
            <a:r>
              <a:rPr sz="3200" b="1" dirty="0">
                <a:latin typeface="Times New Roman" panose="02020603050405020304" pitchFamily="18" charset="0"/>
                <a:ea typeface="Cambria" panose="020405030504060302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Cambria" panose="02040503050406030204" pitchFamily="18" charset="0"/>
              </a:rPr>
              <a:t>i dự án 2</a:t>
            </a:r>
            <a:endParaRPr sz="3200" b="1" dirty="0"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4" descr="EJ14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 Box 3"/>
          <p:cNvSpPr txBox="1"/>
          <p:nvPr/>
        </p:nvSpPr>
        <p:spPr>
          <a:xfrm>
            <a:off x="2286000" y="2209800"/>
            <a:ext cx="5334000" cy="720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BÀI HỌC KẾT THÚC</a:t>
            </a:r>
            <a:endParaRPr lang="en-US" altLang="vi-VN" sz="40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0" name="Text Box 5"/>
          <p:cNvSpPr txBox="1"/>
          <p:nvPr/>
        </p:nvSpPr>
        <p:spPr>
          <a:xfrm>
            <a:off x="1676400" y="3824288"/>
            <a:ext cx="6096000" cy="531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vi-VN" altLang="vi-VN" sz="2800" dirty="0">
              <a:latin typeface="Times New Roman" panose="02020603050405020304" pitchFamily="18" charset="0"/>
            </a:endParaRPr>
          </a:p>
        </p:txBody>
      </p:sp>
      <p:sp>
        <p:nvSpPr>
          <p:cNvPr id="21509" name="AutoShape 6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0" y="0"/>
            <a:ext cx="228600" cy="7010400"/>
          </a:xfrm>
          <a:custGeom>
            <a:avLst/>
            <a:gdLst>
              <a:gd name="connsiteX0" fmla="*/ 0 w 304800"/>
              <a:gd name="connsiteY0" fmla="*/ 0 h 2946400"/>
              <a:gd name="connsiteX1" fmla="*/ 304800 w 304800"/>
              <a:gd name="connsiteY1" fmla="*/ 0 h 2946400"/>
              <a:gd name="connsiteX2" fmla="*/ 304800 w 304800"/>
              <a:gd name="connsiteY2" fmla="*/ 2946400 h 2946400"/>
              <a:gd name="connsiteX3" fmla="*/ 0 w 304800"/>
              <a:gd name="connsiteY3" fmla="*/ 2946400 h 2946400"/>
              <a:gd name="connsiteX4" fmla="*/ 0 w 304800"/>
              <a:gd name="connsiteY4" fmla="*/ 0 h 2946400"/>
              <a:gd name="connsiteX0-1" fmla="*/ 0 w 304800"/>
              <a:gd name="connsiteY0-2" fmla="*/ 0 h 2946400"/>
              <a:gd name="connsiteX1-3" fmla="*/ 304800 w 304800"/>
              <a:gd name="connsiteY1-4" fmla="*/ 145143 h 2946400"/>
              <a:gd name="connsiteX2-5" fmla="*/ 304800 w 304800"/>
              <a:gd name="connsiteY2-6" fmla="*/ 2946400 h 2946400"/>
              <a:gd name="connsiteX3-7" fmla="*/ 0 w 304800"/>
              <a:gd name="connsiteY3-8" fmla="*/ 2946400 h 2946400"/>
              <a:gd name="connsiteX4-9" fmla="*/ 0 w 304800"/>
              <a:gd name="connsiteY4-10" fmla="*/ 0 h 2946400"/>
              <a:gd name="connsiteX0-11" fmla="*/ 0 w 304800"/>
              <a:gd name="connsiteY0-12" fmla="*/ 0 h 3202316"/>
              <a:gd name="connsiteX1-13" fmla="*/ 304800 w 304800"/>
              <a:gd name="connsiteY1-14" fmla="*/ 145143 h 3202316"/>
              <a:gd name="connsiteX2-15" fmla="*/ 290285 w 304800"/>
              <a:gd name="connsiteY2-16" fmla="*/ 3202316 h 3202316"/>
              <a:gd name="connsiteX3-17" fmla="*/ 0 w 304800"/>
              <a:gd name="connsiteY3-18" fmla="*/ 2946400 h 3202316"/>
              <a:gd name="connsiteX4-19" fmla="*/ 0 w 304800"/>
              <a:gd name="connsiteY4-20" fmla="*/ 0 h 32023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4800" h="3202316">
                <a:moveTo>
                  <a:pt x="0" y="0"/>
                </a:moveTo>
                <a:lnTo>
                  <a:pt x="304800" y="145143"/>
                </a:lnTo>
                <a:cubicBezTo>
                  <a:pt x="299962" y="1164201"/>
                  <a:pt x="295123" y="2183258"/>
                  <a:pt x="290285" y="3202316"/>
                </a:cubicBezTo>
                <a:lnTo>
                  <a:pt x="0" y="29464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1"/>
          <p:cNvSpPr/>
          <p:nvPr/>
        </p:nvSpPr>
        <p:spPr>
          <a:xfrm flipH="1">
            <a:off x="8936038" y="-14287"/>
            <a:ext cx="207963" cy="7010400"/>
          </a:xfrm>
          <a:custGeom>
            <a:avLst/>
            <a:gdLst>
              <a:gd name="connsiteX0" fmla="*/ 0 w 304800"/>
              <a:gd name="connsiteY0" fmla="*/ 0 h 2946400"/>
              <a:gd name="connsiteX1" fmla="*/ 304800 w 304800"/>
              <a:gd name="connsiteY1" fmla="*/ 0 h 2946400"/>
              <a:gd name="connsiteX2" fmla="*/ 304800 w 304800"/>
              <a:gd name="connsiteY2" fmla="*/ 2946400 h 2946400"/>
              <a:gd name="connsiteX3" fmla="*/ 0 w 304800"/>
              <a:gd name="connsiteY3" fmla="*/ 2946400 h 2946400"/>
              <a:gd name="connsiteX4" fmla="*/ 0 w 304800"/>
              <a:gd name="connsiteY4" fmla="*/ 0 h 2946400"/>
              <a:gd name="connsiteX0-1" fmla="*/ 0 w 304800"/>
              <a:gd name="connsiteY0-2" fmla="*/ 0 h 2946400"/>
              <a:gd name="connsiteX1-3" fmla="*/ 304800 w 304800"/>
              <a:gd name="connsiteY1-4" fmla="*/ 145143 h 2946400"/>
              <a:gd name="connsiteX2-5" fmla="*/ 304800 w 304800"/>
              <a:gd name="connsiteY2-6" fmla="*/ 2946400 h 2946400"/>
              <a:gd name="connsiteX3-7" fmla="*/ 0 w 304800"/>
              <a:gd name="connsiteY3-8" fmla="*/ 2946400 h 2946400"/>
              <a:gd name="connsiteX4-9" fmla="*/ 0 w 304800"/>
              <a:gd name="connsiteY4-10" fmla="*/ 0 h 2946400"/>
              <a:gd name="connsiteX0-11" fmla="*/ 0 w 304800"/>
              <a:gd name="connsiteY0-12" fmla="*/ 0 h 3202316"/>
              <a:gd name="connsiteX1-13" fmla="*/ 304800 w 304800"/>
              <a:gd name="connsiteY1-14" fmla="*/ 145143 h 3202316"/>
              <a:gd name="connsiteX2-15" fmla="*/ 290285 w 304800"/>
              <a:gd name="connsiteY2-16" fmla="*/ 3202316 h 3202316"/>
              <a:gd name="connsiteX3-17" fmla="*/ 0 w 304800"/>
              <a:gd name="connsiteY3-18" fmla="*/ 2946400 h 3202316"/>
              <a:gd name="connsiteX4-19" fmla="*/ 0 w 304800"/>
              <a:gd name="connsiteY4-20" fmla="*/ 0 h 32023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4800" h="3202316">
                <a:moveTo>
                  <a:pt x="0" y="0"/>
                </a:moveTo>
                <a:lnTo>
                  <a:pt x="304800" y="145143"/>
                </a:lnTo>
                <a:cubicBezTo>
                  <a:pt x="299962" y="1164201"/>
                  <a:pt x="295123" y="2183258"/>
                  <a:pt x="290285" y="3202316"/>
                </a:cubicBezTo>
                <a:lnTo>
                  <a:pt x="0" y="29464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64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0" y="3060700"/>
            <a:ext cx="1752600" cy="152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5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5" y="3505200"/>
            <a:ext cx="1657350" cy="1698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9"/>
          <p:cNvSpPr/>
          <p:nvPr/>
        </p:nvSpPr>
        <p:spPr>
          <a:xfrm>
            <a:off x="198438" y="939800"/>
            <a:ext cx="8716962" cy="5689600"/>
          </a:xfrm>
          <a:prstGeom prst="rect">
            <a:avLst/>
          </a:prstGeom>
          <a:noFill/>
          <a:ln w="9525" cap="flat" cmpd="sng">
            <a:solidFill>
              <a:srgbClr val="00FFCC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vi-VN" altLang="en-US" sz="3200" dirty="0">
              <a:latin typeface="VNI-Times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563" y="1028700"/>
            <a:ext cx="8732838" cy="5600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600" y="965200"/>
            <a:ext cx="8131175" cy="1016000"/>
          </a:xfrm>
          <a:prstGeom prst="rect">
            <a:avLst/>
          </a:prstGeom>
        </p:spPr>
        <p:txBody>
          <a:bodyPr>
            <a:spAutoFit/>
          </a:bodyPr>
          <a:p>
            <a:pPr>
              <a:buNone/>
            </a:pP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các hình ảnh dưới đây, em hãy trình b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quy trình thực hiện món rau muống luộc.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2779" name="Picture 12" descr="Screen Clipping"/>
          <p:cNvPicPr>
            <a:picLocks noChangeAspect="1"/>
          </p:cNvPicPr>
          <p:nvPr/>
        </p:nvPicPr>
        <p:blipFill>
          <a:blip r:embed="rId1"/>
          <a:srcRect l="22131" r="51457" b="14922"/>
          <a:stretch>
            <a:fillRect/>
          </a:stretch>
        </p:blipFill>
        <p:spPr>
          <a:xfrm>
            <a:off x="4783138" y="2006600"/>
            <a:ext cx="3411537" cy="2103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12" descr="Screen Clipping"/>
          <p:cNvPicPr>
            <a:picLocks noChangeAspect="1"/>
          </p:cNvPicPr>
          <p:nvPr/>
        </p:nvPicPr>
        <p:blipFill>
          <a:blip r:embed="rId1"/>
          <a:srcRect l="49596" t="11940" r="24097" b="13432"/>
          <a:stretch>
            <a:fillRect/>
          </a:stretch>
        </p:blipFill>
        <p:spPr>
          <a:xfrm>
            <a:off x="860425" y="4283075"/>
            <a:ext cx="3711575" cy="227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1" name="Picture 12" descr="Screen Clipping"/>
          <p:cNvPicPr>
            <a:picLocks noChangeAspect="1"/>
          </p:cNvPicPr>
          <p:nvPr/>
        </p:nvPicPr>
        <p:blipFill>
          <a:blip r:embed="rId1"/>
          <a:srcRect t="5748" r="79724" b="12183"/>
          <a:stretch>
            <a:fillRect/>
          </a:stretch>
        </p:blipFill>
        <p:spPr>
          <a:xfrm>
            <a:off x="969963" y="2035175"/>
            <a:ext cx="3602037" cy="204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2" name="Picture 14" descr="Screen Clipping"/>
          <p:cNvPicPr>
            <a:picLocks noChangeAspect="1"/>
          </p:cNvPicPr>
          <p:nvPr/>
        </p:nvPicPr>
        <p:blipFill>
          <a:blip r:embed="rId1"/>
          <a:srcRect l="77864" t="5969" r="-73" b="16418"/>
          <a:stretch>
            <a:fillRect/>
          </a:stretch>
        </p:blipFill>
        <p:spPr>
          <a:xfrm>
            <a:off x="4841875" y="4283075"/>
            <a:ext cx="3540125" cy="2270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5" name="Rectangle 14"/>
          <p:cNvSpPr/>
          <p:nvPr/>
        </p:nvSpPr>
        <p:spPr>
          <a:xfrm>
            <a:off x="2438400" y="304800"/>
            <a:ext cx="3952875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KIỂM TRA BÀI CŨ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9"/>
          <p:cNvSpPr/>
          <p:nvPr/>
        </p:nvSpPr>
        <p:spPr>
          <a:xfrm>
            <a:off x="198438" y="152400"/>
            <a:ext cx="8716962" cy="6477000"/>
          </a:xfrm>
          <a:prstGeom prst="rect">
            <a:avLst/>
          </a:prstGeom>
          <a:noFill/>
          <a:ln w="9525" cap="flat" cmpd="sng">
            <a:solidFill>
              <a:srgbClr val="00FFCC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vi-VN" altLang="en-US" sz="3200" dirty="0">
              <a:latin typeface="VNI-Times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438" y="566738"/>
            <a:ext cx="8716963" cy="6059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438" y="566738"/>
            <a:ext cx="8716963" cy="1262063"/>
          </a:xfrm>
          <a:prstGeom prst="rect">
            <a:avLst/>
          </a:prstGeom>
        </p:spPr>
        <p:txBody>
          <a:bodyPr>
            <a:spAutoFit/>
          </a:bodyPr>
          <a:p>
            <a:pPr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sắp xếp các hình ảnh thực hiện món cơm rang trứng v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từng bước của quy trình chế biến cho phù hợp: Sơ chế nguyên liệu, chế biến món ăn, trình b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y món ăn.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5" name="Picture 11" descr="Screen Clipping"/>
          <p:cNvPicPr>
            <a:picLocks noChangeAspect="1"/>
          </p:cNvPicPr>
          <p:nvPr/>
        </p:nvPicPr>
        <p:blipFill>
          <a:blip r:embed="rId1"/>
          <a:srcRect b="56110"/>
          <a:stretch>
            <a:fillRect/>
          </a:stretch>
        </p:blipFill>
        <p:spPr>
          <a:xfrm>
            <a:off x="369888" y="1905000"/>
            <a:ext cx="8250237" cy="2101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11" descr="Screen Clipping"/>
          <p:cNvPicPr>
            <a:picLocks noChangeAspect="1"/>
          </p:cNvPicPr>
          <p:nvPr/>
        </p:nvPicPr>
        <p:blipFill>
          <a:blip r:embed="rId1"/>
          <a:srcRect t="48251"/>
          <a:stretch>
            <a:fillRect/>
          </a:stretch>
        </p:blipFill>
        <p:spPr>
          <a:xfrm>
            <a:off x="336550" y="4038600"/>
            <a:ext cx="8250238" cy="2479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Rectangle 14"/>
          <p:cNvSpPr/>
          <p:nvPr/>
        </p:nvSpPr>
        <p:spPr>
          <a:xfrm>
            <a:off x="2438400" y="76200"/>
            <a:ext cx="3952875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KIỂM TRA BÀI CŨ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9"/>
          <p:cNvSpPr/>
          <p:nvPr/>
        </p:nvSpPr>
        <p:spPr>
          <a:xfrm>
            <a:off x="198438" y="152400"/>
            <a:ext cx="8716962" cy="6477000"/>
          </a:xfrm>
          <a:prstGeom prst="rect">
            <a:avLst/>
          </a:prstGeom>
          <a:noFill/>
          <a:ln w="9525" cap="flat" cmpd="sng">
            <a:solidFill>
              <a:srgbClr val="00FFCC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vi-VN" altLang="en-US" sz="3200" dirty="0">
              <a:latin typeface="VNI-Times" pitchFamily="2" charset="0"/>
            </a:endParaRPr>
          </a:p>
        </p:txBody>
      </p:sp>
      <p:pic>
        <p:nvPicPr>
          <p:cNvPr id="6147" name="Picture 11" descr="Screen Clipping"/>
          <p:cNvPicPr>
            <a:picLocks noChangeAspect="1"/>
          </p:cNvPicPr>
          <p:nvPr/>
        </p:nvPicPr>
        <p:blipFill>
          <a:blip r:embed="rId1"/>
          <a:srcRect r="69386" b="56110"/>
          <a:stretch>
            <a:fillRect/>
          </a:stretch>
        </p:blipFill>
        <p:spPr>
          <a:xfrm>
            <a:off x="255588" y="188913"/>
            <a:ext cx="1446212" cy="1203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11" descr="Screen Clipping"/>
          <p:cNvPicPr>
            <a:picLocks noChangeAspect="1"/>
          </p:cNvPicPr>
          <p:nvPr/>
        </p:nvPicPr>
        <p:blipFill>
          <a:blip r:embed="rId1"/>
          <a:srcRect t="48251" r="67825"/>
          <a:stretch>
            <a:fillRect/>
          </a:stretch>
        </p:blipFill>
        <p:spPr>
          <a:xfrm>
            <a:off x="4733925" y="134938"/>
            <a:ext cx="1357313" cy="1268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11" descr="Screen Clipping"/>
          <p:cNvPicPr>
            <a:picLocks noChangeAspect="1"/>
          </p:cNvPicPr>
          <p:nvPr/>
        </p:nvPicPr>
        <p:blipFill>
          <a:blip r:embed="rId1"/>
          <a:srcRect l="35545" r="35822" b="56110"/>
          <a:stretch>
            <a:fillRect/>
          </a:stretch>
        </p:blipFill>
        <p:spPr>
          <a:xfrm>
            <a:off x="1776413" y="176213"/>
            <a:ext cx="1379537" cy="1227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1" descr="Screen Clipping"/>
          <p:cNvPicPr>
            <a:picLocks noChangeAspect="1"/>
          </p:cNvPicPr>
          <p:nvPr/>
        </p:nvPicPr>
        <p:blipFill>
          <a:blip r:embed="rId1"/>
          <a:srcRect l="67731" r="2715" b="56110"/>
          <a:stretch>
            <a:fillRect/>
          </a:stretch>
        </p:blipFill>
        <p:spPr>
          <a:xfrm>
            <a:off x="3230563" y="169863"/>
            <a:ext cx="1419225" cy="1222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11" descr="Screen Clipping"/>
          <p:cNvPicPr>
            <a:picLocks noChangeAspect="1"/>
          </p:cNvPicPr>
          <p:nvPr/>
        </p:nvPicPr>
        <p:blipFill>
          <a:blip r:embed="rId1"/>
          <a:srcRect l="33501" t="48251" r="33250"/>
          <a:stretch>
            <a:fillRect/>
          </a:stretch>
        </p:blipFill>
        <p:spPr>
          <a:xfrm>
            <a:off x="6175375" y="152400"/>
            <a:ext cx="1384300" cy="1250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11" descr="Screen Clipping"/>
          <p:cNvPicPr>
            <a:picLocks noChangeAspect="1"/>
          </p:cNvPicPr>
          <p:nvPr/>
        </p:nvPicPr>
        <p:blipFill>
          <a:blip r:embed="rId1"/>
          <a:srcRect l="66750" t="46661" r="2522" b="-729"/>
          <a:stretch>
            <a:fillRect/>
          </a:stretch>
        </p:blipFill>
        <p:spPr>
          <a:xfrm>
            <a:off x="7643813" y="152400"/>
            <a:ext cx="1271587" cy="12985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153" name="Table 6152"/>
          <p:cNvGraphicFramePr/>
          <p:nvPr/>
        </p:nvGraphicFramePr>
        <p:xfrm>
          <a:off x="198438" y="1743075"/>
          <a:ext cx="8716963" cy="5035550"/>
        </p:xfrm>
        <a:graphic>
          <a:graphicData uri="http://schemas.openxmlformats.org/drawingml/2006/table">
            <a:tbl>
              <a:tblPr/>
              <a:tblGrid>
                <a:gridCol w="3048000"/>
                <a:gridCol w="5668963"/>
              </a:tblGrid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 TRÌNH</a:t>
                      </a:r>
                      <a:endParaRPr lang="en-US" sz="18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2" marB="4573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18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2" marB="4573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541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 chế nguyên liệu</a:t>
                      </a:r>
                      <a:endParaRPr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2" marB="4573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1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2" marB="4573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557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 biến món ăn</a:t>
                      </a:r>
                      <a:endParaRPr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2" marB="4573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1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2" marB="4573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541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</a:t>
                      </a:r>
                      <a:r>
                        <a:rPr b="1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món ăn</a:t>
                      </a:r>
                      <a:endParaRPr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2" marB="4573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1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32" marB="4573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194" name="Picture 11" descr="Screen Clipping"/>
          <p:cNvPicPr>
            <a:picLocks noChangeAspect="1"/>
          </p:cNvPicPr>
          <p:nvPr/>
        </p:nvPicPr>
        <p:blipFill>
          <a:blip r:embed="rId1"/>
          <a:srcRect r="69386" b="56110"/>
          <a:stretch>
            <a:fillRect/>
          </a:stretch>
        </p:blipFill>
        <p:spPr>
          <a:xfrm>
            <a:off x="3430588" y="2224088"/>
            <a:ext cx="1446212" cy="1203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5" name="Picture 11" descr="Screen Clipping"/>
          <p:cNvPicPr>
            <a:picLocks noChangeAspect="1"/>
          </p:cNvPicPr>
          <p:nvPr/>
        </p:nvPicPr>
        <p:blipFill>
          <a:blip r:embed="rId1"/>
          <a:srcRect l="35545" r="35822" b="56110"/>
          <a:stretch>
            <a:fillRect/>
          </a:stretch>
        </p:blipFill>
        <p:spPr>
          <a:xfrm>
            <a:off x="5326063" y="2224088"/>
            <a:ext cx="1379537" cy="1227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6" name="Picture 11" descr="Screen Clipping"/>
          <p:cNvPicPr>
            <a:picLocks noChangeAspect="1"/>
          </p:cNvPicPr>
          <p:nvPr/>
        </p:nvPicPr>
        <p:blipFill>
          <a:blip r:embed="rId1"/>
          <a:srcRect l="67731" r="2715" b="56110"/>
          <a:stretch>
            <a:fillRect/>
          </a:stretch>
        </p:blipFill>
        <p:spPr>
          <a:xfrm>
            <a:off x="7112000" y="2224088"/>
            <a:ext cx="1419225" cy="1223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7" name="Picture 11" descr="Screen Clipping"/>
          <p:cNvPicPr>
            <a:picLocks noChangeAspect="1"/>
          </p:cNvPicPr>
          <p:nvPr/>
        </p:nvPicPr>
        <p:blipFill>
          <a:blip r:embed="rId1"/>
          <a:srcRect t="48251" r="67825"/>
          <a:stretch>
            <a:fillRect/>
          </a:stretch>
        </p:blipFill>
        <p:spPr>
          <a:xfrm>
            <a:off x="3519488" y="3838575"/>
            <a:ext cx="1357312" cy="1268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8" name="Picture 11" descr="Screen Clipping"/>
          <p:cNvPicPr>
            <a:picLocks noChangeAspect="1"/>
          </p:cNvPicPr>
          <p:nvPr/>
        </p:nvPicPr>
        <p:blipFill>
          <a:blip r:embed="rId1"/>
          <a:srcRect l="33501" t="48251" r="33250"/>
          <a:stretch>
            <a:fillRect/>
          </a:stretch>
        </p:blipFill>
        <p:spPr>
          <a:xfrm>
            <a:off x="5310188" y="3810000"/>
            <a:ext cx="1384300" cy="1250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9" name="Picture 11" descr="Screen Clipping"/>
          <p:cNvPicPr>
            <a:picLocks noChangeAspect="1"/>
          </p:cNvPicPr>
          <p:nvPr/>
        </p:nvPicPr>
        <p:blipFill>
          <a:blip r:embed="rId1"/>
          <a:srcRect l="66750" t="46661" r="2522" b="-729"/>
          <a:stretch>
            <a:fillRect/>
          </a:stretch>
        </p:blipFill>
        <p:spPr>
          <a:xfrm>
            <a:off x="3517900" y="5330825"/>
            <a:ext cx="1271588" cy="1298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1"/>
          <p:cNvSpPr/>
          <p:nvPr/>
        </p:nvSpPr>
        <p:spPr>
          <a:xfrm>
            <a:off x="9525" y="279400"/>
            <a:ext cx="91440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5: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BẢO QUẢN VÀ CHẾ BIẾN THỰC PHẨM TRONG GIA ĐÌNH (TIẾT 3)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171" name="Group 39"/>
          <p:cNvGrpSpPr/>
          <p:nvPr/>
        </p:nvGrpSpPr>
        <p:grpSpPr>
          <a:xfrm>
            <a:off x="228600" y="2738438"/>
            <a:ext cx="1614488" cy="690562"/>
            <a:chOff x="0" y="0"/>
            <a:chExt cx="1614988" cy="690756"/>
          </a:xfrm>
        </p:grpSpPr>
        <p:sp>
          <p:nvSpPr>
            <p:cNvPr id="92" name="Rounded Rectangle 91"/>
            <p:cNvSpPr/>
            <p:nvPr/>
          </p:nvSpPr>
          <p:spPr>
            <a:xfrm>
              <a:off x="0" y="0"/>
              <a:ext cx="1614988" cy="690756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Rounded Rectangle 4"/>
            <p:cNvSpPr txBox="1"/>
            <p:nvPr/>
          </p:nvSpPr>
          <p:spPr>
            <a:xfrm>
              <a:off x="20644" y="20643"/>
              <a:ext cx="1573699" cy="649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tIns="30480" rIns="45720" bIns="30480" spcCol="1270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  <a:buNone/>
              </a:pPr>
              <a:r>
                <a:rPr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3:</a:t>
              </a:r>
              <a:endParaRPr sz="2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cxnSp>
        <p:nvCxnSpPr>
          <p:cNvPr id="94" name="Straight Connector 93"/>
          <p:cNvCxnSpPr/>
          <p:nvPr/>
        </p:nvCxnSpPr>
        <p:spPr>
          <a:xfrm flipV="1">
            <a:off x="1822450" y="3078163"/>
            <a:ext cx="311150" cy="6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73" name="Group 24"/>
          <p:cNvGrpSpPr/>
          <p:nvPr/>
        </p:nvGrpSpPr>
        <p:grpSpPr>
          <a:xfrm>
            <a:off x="2133600" y="2514600"/>
            <a:ext cx="5486400" cy="1143000"/>
            <a:chOff x="301940" y="-197931"/>
            <a:chExt cx="3096274" cy="745570"/>
          </a:xfrm>
        </p:grpSpPr>
        <p:sp>
          <p:nvSpPr>
            <p:cNvPr id="97" name="Rounded Rectangle 96"/>
            <p:cNvSpPr/>
            <p:nvPr/>
          </p:nvSpPr>
          <p:spPr>
            <a:xfrm>
              <a:off x="301940" y="-197931"/>
              <a:ext cx="3096274" cy="745570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8" name="Rounded Rectangle 4"/>
            <p:cNvSpPr txBox="1"/>
            <p:nvPr/>
          </p:nvSpPr>
          <p:spPr>
            <a:xfrm>
              <a:off x="325234" y="-89202"/>
              <a:ext cx="3072980" cy="537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tIns="30480" rIns="45720" bIns="30480" spcCol="1270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lvl="0" algn="just" defTabSz="1066800">
                <a:lnSpc>
                  <a:spcPct val="90000"/>
                </a:lnSpc>
                <a:spcAft>
                  <a:spcPct val="35000"/>
                </a:spcAft>
                <a:buNone/>
              </a:pPr>
              <a:r>
                <a:rPr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</a:t>
              </a:r>
              <a:r>
                <a:rPr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HÀNH CHẾ BIẾN MÓN ĂN </a:t>
              </a:r>
              <a:endParaRPr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just" defTabSz="1066800">
                <a:lnSpc>
                  <a:spcPct val="90000"/>
                </a:lnSpc>
                <a:spcAft>
                  <a:spcPct val="35000"/>
                </a:spcAft>
                <a:buNone/>
              </a:pPr>
              <a:r>
                <a:rPr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SỬ DỤNG NHIỆT</a:t>
              </a:r>
              <a:r>
                <a:rPr sz="2200"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sz="2200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6"/>
          <p:cNvSpPr/>
          <p:nvPr/>
        </p:nvSpPr>
        <p:spPr>
          <a:xfrm>
            <a:off x="0" y="-323850"/>
            <a:ext cx="184150" cy="6477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eaLnBrk="1" hangingPunct="1"/>
            <a:endParaRPr lang="vi-VN" altLang="vi-VN" sz="3600" dirty="0">
              <a:latin typeface=".VnAristote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1409700" y="365125"/>
            <a:ext cx="6324600" cy="595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12B"/>
                </a:solidFill>
                <a:effectLst/>
                <a:uLnTx/>
                <a:uFillTx/>
                <a:latin typeface="#9Slide05 Garris" pitchFamily="2" charset="0"/>
                <a:ea typeface="+mj-ea"/>
                <a:cs typeface="+mj-cs"/>
              </a:rPr>
              <a:t>MỤC TIÊU BÀI HỌC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FF912B"/>
              </a:solidFill>
              <a:effectLst/>
              <a:uLnTx/>
              <a:uFillTx/>
              <a:latin typeface="#9Slide05 Garris" pitchFamily="2" charset="0"/>
              <a:ea typeface="+mj-ea"/>
              <a:cs typeface="+mj-cs"/>
            </a:endParaRPr>
          </a:p>
        </p:txBody>
      </p:sp>
      <p:sp>
        <p:nvSpPr>
          <p:cNvPr id="11" name="Text Box 11"/>
          <p:cNvSpPr txBox="1"/>
          <p:nvPr/>
        </p:nvSpPr>
        <p:spPr>
          <a:xfrm>
            <a:off x="550863" y="1606550"/>
            <a:ext cx="8153400" cy="4402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• Nêu được vai trò, ý nghĩa của việc bảo quản và chế biến thực phẩm.</a:t>
            </a:r>
            <a:endParaRPr lang="en-US" altLang="en-US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endParaRPr lang="en-US" altLang="en-US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• Trình bày được một số phương pháp bảo quản, chế</a:t>
            </a:r>
            <a:endParaRPr lang="en-US" altLang="en-US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biến thực phẩm phổ biến.</a:t>
            </a:r>
            <a:endParaRPr lang="en-US" altLang="en-US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endParaRPr lang="en-US" altLang="en-US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• Lựa chọn và chế biến được món ăn đơn giản theo</a:t>
            </a:r>
            <a:endParaRPr lang="en-US" altLang="en-US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phương pháp không sử dụng nhiệt.</a:t>
            </a:r>
            <a:endParaRPr lang="en-US" altLang="en-US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endParaRPr lang="en-US" altLang="en-US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• Chế biến thực phẩm đảm bảo an toàn, vệ sinh.</a:t>
            </a:r>
            <a:endParaRPr lang="en-US" altLang="en-US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Rectangle 29"/>
          <p:cNvSpPr/>
          <p:nvPr/>
        </p:nvSpPr>
        <p:spPr>
          <a:xfrm>
            <a:off x="198438" y="152400"/>
            <a:ext cx="8716962" cy="6477000"/>
          </a:xfrm>
          <a:prstGeom prst="rect">
            <a:avLst/>
          </a:prstGeom>
          <a:noFill/>
          <a:ln w="9525" cap="flat" cmpd="sng">
            <a:solidFill>
              <a:srgbClr val="00FFCC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vi-VN" altLang="en-US" sz="3200" dirty="0">
              <a:latin typeface="VNI-Times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9"/>
          <p:cNvSpPr/>
          <p:nvPr/>
        </p:nvSpPr>
        <p:spPr>
          <a:xfrm>
            <a:off x="198438" y="152400"/>
            <a:ext cx="8716962" cy="6477000"/>
          </a:xfrm>
          <a:prstGeom prst="rect">
            <a:avLst/>
          </a:prstGeom>
          <a:noFill/>
          <a:ln w="9525" cap="flat" cmpd="sng">
            <a:solidFill>
              <a:srgbClr val="00FFCC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vi-VN" altLang="en-US" sz="3200" dirty="0">
              <a:latin typeface="VNI-Times" pitchFamily="2" charset="0"/>
            </a:endParaRPr>
          </a:p>
        </p:txBody>
      </p:sp>
      <p:sp>
        <p:nvSpPr>
          <p:cNvPr id="9219" name="Rectangle 1"/>
          <p:cNvSpPr/>
          <p:nvPr/>
        </p:nvSpPr>
        <p:spPr>
          <a:xfrm>
            <a:off x="439738" y="1057275"/>
            <a:ext cx="3903662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07000"/>
              </a:lnSpc>
              <a:spcAft>
                <a:spcPts val="500"/>
              </a:spcAft>
              <a:buAutoNum type="arabicPeriod"/>
            </a:pP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 chế nguyên liệu</a:t>
            </a:r>
            <a:endParaRPr lang="en-US" altLang="en-US" sz="28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564" name="Content Placeholder 3" descr="Screen Clippi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138" y="1752600"/>
            <a:ext cx="4702175" cy="3895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1"/>
          <p:cNvSpPr/>
          <p:nvPr/>
        </p:nvSpPr>
        <p:spPr>
          <a:xfrm>
            <a:off x="5105400" y="1874838"/>
            <a:ext cx="3810000" cy="2263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07000"/>
              </a:lnSpc>
              <a:spcAft>
                <a:spcPts val="500"/>
              </a:spcAft>
              <a:buChar char="-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rốt được gọt vỏ v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rửa sạch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500"/>
              </a:spcAft>
              <a:buChar char="-"/>
            </a:pP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</a:rPr>
              <a:t>Dưa chuột được rửa sạch</a:t>
            </a:r>
            <a:endParaRPr lang="en-US" altLang="en-US" sz="32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222" name="Rectangle 10"/>
          <p:cNvSpPr/>
          <p:nvPr/>
        </p:nvSpPr>
        <p:spPr>
          <a:xfrm>
            <a:off x="198438" y="238125"/>
            <a:ext cx="87169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III. Thực hành chế biến món ăn không sử dụng nhiệt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5"/>
          <p:cNvSpPr txBox="1"/>
          <p:nvPr/>
        </p:nvSpPr>
        <p:spPr>
          <a:xfrm>
            <a:off x="493713" y="1163638"/>
            <a:ext cx="3392487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en-US" altLang="en-US" i="1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0243" name="Rectangle 29"/>
          <p:cNvSpPr/>
          <p:nvPr/>
        </p:nvSpPr>
        <p:spPr>
          <a:xfrm>
            <a:off x="198438" y="152400"/>
            <a:ext cx="8716962" cy="6477000"/>
          </a:xfrm>
          <a:prstGeom prst="rect">
            <a:avLst/>
          </a:prstGeom>
          <a:noFill/>
          <a:ln w="9525" cap="flat" cmpd="sng">
            <a:solidFill>
              <a:srgbClr val="00FFCC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vi-VN" altLang="en-US" sz="3200" dirty="0">
              <a:latin typeface="VNI-Times" pitchFamily="2" charset="0"/>
            </a:endParaRPr>
          </a:p>
        </p:txBody>
      </p:sp>
      <p:pic>
        <p:nvPicPr>
          <p:cNvPr id="23565" name="Picture 19" descr="Screen Clippi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0" y="2057400"/>
            <a:ext cx="4578350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5" name="Rectangle 1"/>
          <p:cNvSpPr/>
          <p:nvPr/>
        </p:nvSpPr>
        <p:spPr>
          <a:xfrm>
            <a:off x="5105400" y="2670175"/>
            <a:ext cx="3810000" cy="1673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07000"/>
              </a:lnSpc>
              <a:spcAft>
                <a:spcPts val="500"/>
              </a:spcAft>
              <a:buChar char="-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Cắt, thái từng loại nguyên liệu, kích thước đều nhau</a:t>
            </a:r>
            <a:endParaRPr lang="en-US" altLang="en-US" sz="32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0246" name="Rectangle 10"/>
          <p:cNvSpPr/>
          <p:nvPr/>
        </p:nvSpPr>
        <p:spPr>
          <a:xfrm>
            <a:off x="198438" y="238125"/>
            <a:ext cx="87169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III. Thực hành chế biến món ăn không sử dụng nhiệt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7" name="Rectangle 1"/>
          <p:cNvSpPr/>
          <p:nvPr/>
        </p:nvSpPr>
        <p:spPr>
          <a:xfrm>
            <a:off x="439738" y="1057275"/>
            <a:ext cx="3903662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07000"/>
              </a:lnSpc>
              <a:spcAft>
                <a:spcPts val="500"/>
              </a:spcAft>
              <a:buAutoNum type="arabicPeriod"/>
            </a:pP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 chế nguyên liệu</a:t>
            </a:r>
            <a:endParaRPr lang="en-US" altLang="en-US" sz="28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9"/>
          <p:cNvSpPr/>
          <p:nvPr/>
        </p:nvSpPr>
        <p:spPr>
          <a:xfrm>
            <a:off x="198438" y="152400"/>
            <a:ext cx="8716962" cy="6477000"/>
          </a:xfrm>
          <a:prstGeom prst="rect">
            <a:avLst/>
          </a:prstGeom>
          <a:noFill/>
          <a:ln w="9525" cap="flat" cmpd="sng">
            <a:solidFill>
              <a:srgbClr val="00FFCC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vi-VN" altLang="en-US" sz="3200" dirty="0">
              <a:latin typeface="VNI-Times" pitchFamily="2" charset="0"/>
            </a:endParaRPr>
          </a:p>
        </p:txBody>
      </p:sp>
      <p:sp>
        <p:nvSpPr>
          <p:cNvPr id="11267" name="Rectangle 10"/>
          <p:cNvSpPr/>
          <p:nvPr/>
        </p:nvSpPr>
        <p:spPr>
          <a:xfrm>
            <a:off x="198438" y="238125"/>
            <a:ext cx="87169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III. Thực hành chế biến món ăn không sử dụng nhiệt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566" name="Picture 20" descr="Screen Clippi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00" y="1816100"/>
            <a:ext cx="4305300" cy="3517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9" name="Rectangle 1"/>
          <p:cNvSpPr/>
          <p:nvPr/>
        </p:nvSpPr>
        <p:spPr>
          <a:xfrm>
            <a:off x="5105400" y="1600200"/>
            <a:ext cx="3810000" cy="1673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07000"/>
              </a:lnSpc>
              <a:spcAft>
                <a:spcPts val="500"/>
              </a:spcAft>
              <a:buChar char="-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Cắt, thái từng loại nguyên liệu kích thước đều nhau</a:t>
            </a:r>
            <a:endParaRPr lang="en-US" altLang="en-US" sz="32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5105400" y="3505200"/>
            <a:ext cx="3810000" cy="272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07000"/>
              </a:lnSpc>
              <a:spcAft>
                <a:spcPts val="500"/>
              </a:spcAft>
              <a:buChar char="-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Ngâm nước muối 30 phút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xả lại với nước sạch  các nguyên liệu mất mùi hăng</a:t>
            </a:r>
            <a:endParaRPr lang="en-US" altLang="en-US" sz="32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1271" name="Rectangle 1"/>
          <p:cNvSpPr/>
          <p:nvPr/>
        </p:nvSpPr>
        <p:spPr>
          <a:xfrm>
            <a:off x="439738" y="1057275"/>
            <a:ext cx="3903662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07000"/>
              </a:lnSpc>
              <a:spcAft>
                <a:spcPts val="500"/>
              </a:spcAft>
              <a:buAutoNum type="arabicPeriod"/>
            </a:pP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 chế nguyên liệu</a:t>
            </a:r>
            <a:endParaRPr lang="en-US" altLang="en-US" sz="28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8" grpId="0"/>
    </p:bldLst>
  </p:timing>
</p:sld>
</file>

<file path=ppt/tags/tag1.xml><?xml version="1.0" encoding="utf-8"?>
<p:tagLst xmlns:p="http://schemas.openxmlformats.org/presentationml/2006/main">
  <p:tag name="TIMING" val="|2.2|1.6|0.5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2689</Words>
  <Application>WPS Presentation</Application>
  <PresentationFormat/>
  <Paragraphs>141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Calibri</vt:lpstr>
      <vt:lpstr>.VnAristote</vt:lpstr>
      <vt:lpstr>Segoe Print</vt:lpstr>
      <vt:lpstr>VNI-Times</vt:lpstr>
      <vt:lpstr>#9Slide05 Garris</vt:lpstr>
      <vt:lpstr>Cambria</vt:lpstr>
      <vt:lpstr>Microsoft YaHei</vt:lpstr>
      <vt:lpstr>Arial Unicode MS</vt:lpstr>
      <vt:lpstr>Office Theme</vt:lpstr>
      <vt:lpstr>ỦY BAN NHÂN DÂN HUYỆN HM TRƯỜNG THCS ĐÔNG THẠNH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</dc:creator>
  <cp:lastModifiedBy>WIN7</cp:lastModifiedBy>
  <cp:revision>284</cp:revision>
  <dcterms:created xsi:type="dcterms:W3CDTF">2008-10-16T08:52:00Z</dcterms:created>
  <dcterms:modified xsi:type="dcterms:W3CDTF">2023-04-02T14:22:07Z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DF1B419BE8A44F28A3CE1D15ED530468</vt:lpwstr>
  </property>
  <property fmtid="{D5CDD505-2E9C-101B-9397-08002B2CF9AE}" pid="3" name="KSOProductBuildVer">
    <vt:lpwstr>1033-11.2.0.11486</vt:lpwstr>
  </property>
</Properties>
</file>